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648" r:id="rId1"/>
  </p:sldMasterIdLst>
  <p:notesMasterIdLst>
    <p:notesMasterId r:id="rId161"/>
  </p:notesMasterIdLst>
  <p:handoutMasterIdLst>
    <p:handoutMasterId r:id="rId162"/>
  </p:handoutMasterIdLst>
  <p:sldIdLst>
    <p:sldId id="257" r:id="rId2"/>
    <p:sldId id="258" r:id="rId3"/>
    <p:sldId id="259" r:id="rId4"/>
    <p:sldId id="397" r:id="rId5"/>
    <p:sldId id="398" r:id="rId6"/>
    <p:sldId id="399" r:id="rId7"/>
    <p:sldId id="400" r:id="rId8"/>
    <p:sldId id="401" r:id="rId9"/>
    <p:sldId id="402" r:id="rId10"/>
    <p:sldId id="403" r:id="rId11"/>
    <p:sldId id="404" r:id="rId12"/>
    <p:sldId id="405" r:id="rId13"/>
    <p:sldId id="406" r:id="rId14"/>
    <p:sldId id="407" r:id="rId15"/>
    <p:sldId id="260" r:id="rId16"/>
    <p:sldId id="422" r:id="rId17"/>
    <p:sldId id="423" r:id="rId18"/>
    <p:sldId id="261" r:id="rId19"/>
    <p:sldId id="408" r:id="rId20"/>
    <p:sldId id="262" r:id="rId21"/>
    <p:sldId id="263" r:id="rId22"/>
    <p:sldId id="264" r:id="rId23"/>
    <p:sldId id="265" r:id="rId24"/>
    <p:sldId id="266" r:id="rId25"/>
    <p:sldId id="267" r:id="rId26"/>
    <p:sldId id="424" r:id="rId27"/>
    <p:sldId id="425" r:id="rId28"/>
    <p:sldId id="268" r:id="rId29"/>
    <p:sldId id="426" r:id="rId30"/>
    <p:sldId id="427" r:id="rId31"/>
    <p:sldId id="269" r:id="rId32"/>
    <p:sldId id="270" r:id="rId33"/>
    <p:sldId id="271" r:id="rId34"/>
    <p:sldId id="272" r:id="rId35"/>
    <p:sldId id="273" r:id="rId36"/>
    <p:sldId id="274" r:id="rId37"/>
    <p:sldId id="275" r:id="rId38"/>
    <p:sldId id="276" r:id="rId39"/>
    <p:sldId id="409" r:id="rId40"/>
    <p:sldId id="277" r:id="rId41"/>
    <p:sldId id="278" r:id="rId42"/>
    <p:sldId id="279" r:id="rId43"/>
    <p:sldId id="280" r:id="rId44"/>
    <p:sldId id="283" r:id="rId45"/>
    <p:sldId id="284" r:id="rId46"/>
    <p:sldId id="286" r:id="rId47"/>
    <p:sldId id="287" r:id="rId48"/>
    <p:sldId id="288" r:id="rId49"/>
    <p:sldId id="289" r:id="rId50"/>
    <p:sldId id="290" r:id="rId51"/>
    <p:sldId id="291" r:id="rId52"/>
    <p:sldId id="429" r:id="rId53"/>
    <p:sldId id="430" r:id="rId54"/>
    <p:sldId id="431" r:id="rId55"/>
    <p:sldId id="432" r:id="rId56"/>
    <p:sldId id="435" r:id="rId57"/>
    <p:sldId id="437" r:id="rId58"/>
    <p:sldId id="438" r:id="rId59"/>
    <p:sldId id="439" r:id="rId60"/>
    <p:sldId id="440" r:id="rId61"/>
    <p:sldId id="441" r:id="rId62"/>
    <p:sldId id="442" r:id="rId63"/>
    <p:sldId id="443" r:id="rId64"/>
    <p:sldId id="447" r:id="rId65"/>
    <p:sldId id="444" r:id="rId66"/>
    <p:sldId id="445" r:id="rId67"/>
    <p:sldId id="292" r:id="rId68"/>
    <p:sldId id="293" r:id="rId69"/>
    <p:sldId id="411" r:id="rId70"/>
    <p:sldId id="362" r:id="rId71"/>
    <p:sldId id="294" r:id="rId72"/>
    <p:sldId id="295" r:id="rId73"/>
    <p:sldId id="364" r:id="rId74"/>
    <p:sldId id="365" r:id="rId75"/>
    <p:sldId id="366" r:id="rId76"/>
    <p:sldId id="367" r:id="rId77"/>
    <p:sldId id="368" r:id="rId78"/>
    <p:sldId id="363" r:id="rId79"/>
    <p:sldId id="297" r:id="rId80"/>
    <p:sldId id="298" r:id="rId81"/>
    <p:sldId id="299" r:id="rId82"/>
    <p:sldId id="300" r:id="rId83"/>
    <p:sldId id="412" r:id="rId84"/>
    <p:sldId id="301" r:id="rId85"/>
    <p:sldId id="302" r:id="rId86"/>
    <p:sldId id="303" r:id="rId87"/>
    <p:sldId id="304" r:id="rId88"/>
    <p:sldId id="327" r:id="rId89"/>
    <p:sldId id="328" r:id="rId90"/>
    <p:sldId id="415" r:id="rId91"/>
    <p:sldId id="448" r:id="rId92"/>
    <p:sldId id="333" r:id="rId93"/>
    <p:sldId id="416" r:id="rId94"/>
    <p:sldId id="334" r:id="rId95"/>
    <p:sldId id="335" r:id="rId96"/>
    <p:sldId id="449" r:id="rId97"/>
    <p:sldId id="450" r:id="rId98"/>
    <p:sldId id="451" r:id="rId99"/>
    <p:sldId id="452" r:id="rId100"/>
    <p:sldId id="453" r:id="rId101"/>
    <p:sldId id="454" r:id="rId102"/>
    <p:sldId id="455" r:id="rId103"/>
    <p:sldId id="456" r:id="rId104"/>
    <p:sldId id="457" r:id="rId105"/>
    <p:sldId id="458" r:id="rId106"/>
    <p:sldId id="459" r:id="rId107"/>
    <p:sldId id="460" r:id="rId108"/>
    <p:sldId id="461" r:id="rId109"/>
    <p:sldId id="462" r:id="rId110"/>
    <p:sldId id="463" r:id="rId111"/>
    <p:sldId id="464" r:id="rId112"/>
    <p:sldId id="465" r:id="rId113"/>
    <p:sldId id="466" r:id="rId114"/>
    <p:sldId id="467" r:id="rId115"/>
    <p:sldId id="468" r:id="rId116"/>
    <p:sldId id="469" r:id="rId117"/>
    <p:sldId id="470" r:id="rId118"/>
    <p:sldId id="471" r:id="rId119"/>
    <p:sldId id="472" r:id="rId120"/>
    <p:sldId id="346" r:id="rId121"/>
    <p:sldId id="347" r:id="rId122"/>
    <p:sldId id="348" r:id="rId123"/>
    <p:sldId id="349" r:id="rId124"/>
    <p:sldId id="350" r:id="rId125"/>
    <p:sldId id="351" r:id="rId126"/>
    <p:sldId id="352" r:id="rId127"/>
    <p:sldId id="353" r:id="rId128"/>
    <p:sldId id="354" r:id="rId129"/>
    <p:sldId id="355" r:id="rId130"/>
    <p:sldId id="369" r:id="rId131"/>
    <p:sldId id="370" r:id="rId132"/>
    <p:sldId id="371" r:id="rId133"/>
    <p:sldId id="372" r:id="rId134"/>
    <p:sldId id="373" r:id="rId135"/>
    <p:sldId id="374" r:id="rId136"/>
    <p:sldId id="375" r:id="rId137"/>
    <p:sldId id="473" r:id="rId138"/>
    <p:sldId id="376" r:id="rId139"/>
    <p:sldId id="417" r:id="rId140"/>
    <p:sldId id="377" r:id="rId141"/>
    <p:sldId id="474" r:id="rId142"/>
    <p:sldId id="378" r:id="rId143"/>
    <p:sldId id="379" r:id="rId144"/>
    <p:sldId id="380" r:id="rId145"/>
    <p:sldId id="475" r:id="rId146"/>
    <p:sldId id="386" r:id="rId147"/>
    <p:sldId id="387" r:id="rId148"/>
    <p:sldId id="388" r:id="rId149"/>
    <p:sldId id="389" r:id="rId150"/>
    <p:sldId id="390" r:id="rId151"/>
    <p:sldId id="391" r:id="rId152"/>
    <p:sldId id="392" r:id="rId153"/>
    <p:sldId id="393" r:id="rId154"/>
    <p:sldId id="394" r:id="rId155"/>
    <p:sldId id="395" r:id="rId156"/>
    <p:sldId id="396" r:id="rId157"/>
    <p:sldId id="381" r:id="rId158"/>
    <p:sldId id="382" r:id="rId159"/>
    <p:sldId id="383" r:id="rId160"/>
  </p:sldIdLst>
  <p:sldSz cx="9144000" cy="6858000" type="screen4x3"/>
  <p:notesSz cx="6669088" cy="9926638"/>
  <p:defaultTex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y_Xuan" initials="M" lastIdx="1" clrIdx="0">
    <p:extLst>
      <p:ext uri="{19B8F6BF-5375-455C-9EA6-DF929625EA0E}">
        <p15:presenceInfo xmlns:p15="http://schemas.microsoft.com/office/powerpoint/2012/main" userId="My_Xu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CC00"/>
    <a:srgbClr val="00FF00"/>
    <a:srgbClr val="FFFF00"/>
    <a:srgbClr val="660066"/>
    <a:srgbClr val="FF99FF"/>
    <a:srgbClr val="FF0000"/>
    <a:srgbClr val="FFFFC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52" autoAdjust="0"/>
  </p:normalViewPr>
  <p:slideViewPr>
    <p:cSldViewPr>
      <p:cViewPr varScale="1">
        <p:scale>
          <a:sx n="64" d="100"/>
          <a:sy n="64" d="100"/>
        </p:scale>
        <p:origin x="134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notesMaster" Target="notesMasters/notesMaster1.xml"/><Relationship Id="rId16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handoutMaster" Target="handoutMasters/handout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commentAuthors" Target="commentAuthor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viewProps" Target="view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r>
              <a:rPr lang="en-US" altLang="zh-CN"/>
              <a:t>第9章--控件</a:t>
            </a:r>
          </a:p>
        </p:txBody>
      </p:sp>
      <p:sp>
        <p:nvSpPr>
          <p:cNvPr id="150531" name="Rectangle 3"/>
          <p:cNvSpPr>
            <a:spLocks noGrp="1" noChangeArrowheads="1"/>
          </p:cNvSpPr>
          <p:nvPr>
            <p:ph type="dt" sz="quarter" idx="1"/>
          </p:nvPr>
        </p:nvSpPr>
        <p:spPr bwMode="auto">
          <a:xfrm>
            <a:off x="3779838" y="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50532" name="Rectangle 4"/>
          <p:cNvSpPr>
            <a:spLocks noGrp="1" noChangeArrowheads="1"/>
          </p:cNvSpPr>
          <p:nvPr>
            <p:ph type="ftr" sz="quarter" idx="2"/>
          </p:nvPr>
        </p:nvSpPr>
        <p:spPr bwMode="auto">
          <a:xfrm>
            <a:off x="0" y="942975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r>
              <a:rPr lang="en-US" altLang="zh-CN"/>
              <a:t>清华大学计算机与信息管理中心---黄维通</a:t>
            </a:r>
          </a:p>
        </p:txBody>
      </p:sp>
      <p:sp>
        <p:nvSpPr>
          <p:cNvPr id="150533" name="Rectangle 5"/>
          <p:cNvSpPr>
            <a:spLocks noGrp="1" noChangeArrowheads="1"/>
          </p:cNvSpPr>
          <p:nvPr>
            <p:ph type="sldNum" sz="quarter" idx="3"/>
          </p:nvPr>
        </p:nvSpPr>
        <p:spPr bwMode="auto">
          <a:xfrm>
            <a:off x="3779838" y="942975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82FCD0C-182F-4C7F-8EAD-45750F864A3A}" type="slidenum">
              <a:rPr lang="en-US" altLang="zh-CN"/>
              <a:pPr/>
              <a:t>‹#›</a:t>
            </a:fld>
            <a:endParaRPr lang="en-US" altLang="zh-CN"/>
          </a:p>
        </p:txBody>
      </p:sp>
    </p:spTree>
    <p:extLst>
      <p:ext uri="{BB962C8B-B14F-4D97-AF65-F5344CB8AC3E}">
        <p14:creationId xmlns:p14="http://schemas.microsoft.com/office/powerpoint/2010/main" val="11533074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8482" name="Rectangle 2"/>
          <p:cNvSpPr>
            <a:spLocks noGrp="1" noChangeArrowheads="1"/>
          </p:cNvSpPr>
          <p:nvPr>
            <p:ph type="hdr" sz="quarter"/>
          </p:nvPr>
        </p:nvSpPr>
        <p:spPr bwMode="auto">
          <a:xfrm>
            <a:off x="0" y="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r>
              <a:rPr lang="en-US" altLang="zh-CN"/>
              <a:t>第9章--控件</a:t>
            </a:r>
          </a:p>
        </p:txBody>
      </p:sp>
      <p:sp>
        <p:nvSpPr>
          <p:cNvPr id="148483" name="Rectangle 3"/>
          <p:cNvSpPr>
            <a:spLocks noGrp="1" noChangeArrowheads="1"/>
          </p:cNvSpPr>
          <p:nvPr>
            <p:ph type="dt" idx="1"/>
          </p:nvPr>
        </p:nvSpPr>
        <p:spPr bwMode="auto">
          <a:xfrm>
            <a:off x="3779838" y="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48484" name="Rectangle 4"/>
          <p:cNvSpPr>
            <a:spLocks noGrp="1" noRot="1" noChangeAspect="1" noChangeArrowheads="1" noTextEdit="1"/>
          </p:cNvSpPr>
          <p:nvPr>
            <p:ph type="sldImg" idx="2"/>
          </p:nvPr>
        </p:nvSpPr>
        <p:spPr bwMode="auto">
          <a:xfrm>
            <a:off x="852488" y="744538"/>
            <a:ext cx="4964112" cy="37226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8485" name="Rectangle 5"/>
          <p:cNvSpPr>
            <a:spLocks noGrp="1" noChangeArrowheads="1"/>
          </p:cNvSpPr>
          <p:nvPr>
            <p:ph type="body" sz="quarter" idx="3"/>
          </p:nvPr>
        </p:nvSpPr>
        <p:spPr bwMode="auto">
          <a:xfrm>
            <a:off x="889000" y="4714875"/>
            <a:ext cx="4891088"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48486" name="Rectangle 6"/>
          <p:cNvSpPr>
            <a:spLocks noGrp="1" noChangeArrowheads="1"/>
          </p:cNvSpPr>
          <p:nvPr>
            <p:ph type="ftr" sz="quarter" idx="4"/>
          </p:nvPr>
        </p:nvSpPr>
        <p:spPr bwMode="auto">
          <a:xfrm>
            <a:off x="0" y="942975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r>
              <a:rPr lang="en-US" altLang="zh-CN"/>
              <a:t>清华大学计算机与信息管理中心---黄维通</a:t>
            </a:r>
          </a:p>
        </p:txBody>
      </p:sp>
      <p:sp>
        <p:nvSpPr>
          <p:cNvPr id="148487" name="Rectangle 7"/>
          <p:cNvSpPr>
            <a:spLocks noGrp="1" noChangeArrowheads="1"/>
          </p:cNvSpPr>
          <p:nvPr>
            <p:ph type="sldNum" sz="quarter" idx="5"/>
          </p:nvPr>
        </p:nvSpPr>
        <p:spPr bwMode="auto">
          <a:xfrm>
            <a:off x="3779838" y="942975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0D934EB0-3502-45E2-9F8E-BE69AF9AC545}" type="slidenum">
              <a:rPr lang="en-US" altLang="zh-CN"/>
              <a:pPr/>
              <a:t>‹#›</a:t>
            </a:fld>
            <a:endParaRPr lang="en-US" altLang="zh-CN"/>
          </a:p>
        </p:txBody>
      </p:sp>
    </p:spTree>
    <p:extLst>
      <p:ext uri="{BB962C8B-B14F-4D97-AF65-F5344CB8AC3E}">
        <p14:creationId xmlns:p14="http://schemas.microsoft.com/office/powerpoint/2010/main" val="2229049549"/>
      </p:ext>
    </p:extLst>
  </p:cSld>
  <p:clrMap bg1="lt1" tx1="dk1" bg2="lt2" tx2="dk2" accent1="accent1" accent2="accent2" accent3="accent3" accent4="accent4" accent5="accent5" accent6="accent6" hlink="hlink" folHlink="folHlink"/>
  <p:hf dt="0"/>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第9章--控件</a:t>
            </a:r>
          </a:p>
        </p:txBody>
      </p:sp>
      <p:sp>
        <p:nvSpPr>
          <p:cNvPr id="6" name="Rectangle 6"/>
          <p:cNvSpPr>
            <a:spLocks noGrp="1" noChangeArrowheads="1"/>
          </p:cNvSpPr>
          <p:nvPr>
            <p:ph type="ftr" sz="quarter" idx="4"/>
          </p:nvPr>
        </p:nvSpPr>
        <p:spPr>
          <a:ln/>
        </p:spPr>
        <p:txBody>
          <a:bodyPr/>
          <a:lstStyle/>
          <a:p>
            <a:r>
              <a:rPr lang="en-US" altLang="zh-CN"/>
              <a:t>清华大学计算机与信息管理中心---黄维通</a:t>
            </a:r>
          </a:p>
        </p:txBody>
      </p:sp>
      <p:sp>
        <p:nvSpPr>
          <p:cNvPr id="7" name="Rectangle 7"/>
          <p:cNvSpPr>
            <a:spLocks noGrp="1" noChangeArrowheads="1"/>
          </p:cNvSpPr>
          <p:nvPr>
            <p:ph type="sldNum" sz="quarter" idx="5"/>
          </p:nvPr>
        </p:nvSpPr>
        <p:spPr>
          <a:ln/>
        </p:spPr>
        <p:txBody>
          <a:bodyPr/>
          <a:lstStyle/>
          <a:p>
            <a:fld id="{DEC68E80-4656-481D-8363-1B67B9181DAA}" type="slidenum">
              <a:rPr lang="en-US" altLang="zh-CN"/>
              <a:pPr/>
              <a:t>46</a:t>
            </a:fld>
            <a:endParaRPr lang="en-US" altLang="zh-CN"/>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05682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5A18485-2F06-470C-9B53-A51381EAB30B}" type="slidenum">
              <a:rPr lang="en-US" altLang="zh-CN"/>
              <a:pPr/>
              <a:t>‹#›</a:t>
            </a:fld>
            <a:endParaRPr lang="en-US" altLang="zh-CN"/>
          </a:p>
        </p:txBody>
      </p:sp>
    </p:spTree>
    <p:extLst>
      <p:ext uri="{BB962C8B-B14F-4D97-AF65-F5344CB8AC3E}">
        <p14:creationId xmlns:p14="http://schemas.microsoft.com/office/powerpoint/2010/main" val="1966517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D39BBD1-0A65-4990-A25B-8B9EE0C44E00}" type="slidenum">
              <a:rPr lang="en-US" altLang="zh-CN"/>
              <a:pPr/>
              <a:t>‹#›</a:t>
            </a:fld>
            <a:endParaRPr lang="en-US" altLang="zh-CN"/>
          </a:p>
        </p:txBody>
      </p:sp>
    </p:spTree>
    <p:extLst>
      <p:ext uri="{BB962C8B-B14F-4D97-AF65-F5344CB8AC3E}">
        <p14:creationId xmlns:p14="http://schemas.microsoft.com/office/powerpoint/2010/main" val="1853161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82D405A-0F63-4996-9160-E7E42C54ECDE}" type="slidenum">
              <a:rPr lang="en-US" altLang="zh-CN"/>
              <a:pPr/>
              <a:t>‹#›</a:t>
            </a:fld>
            <a:endParaRPr lang="en-US" altLang="zh-CN"/>
          </a:p>
        </p:txBody>
      </p:sp>
    </p:spTree>
    <p:extLst>
      <p:ext uri="{BB962C8B-B14F-4D97-AF65-F5344CB8AC3E}">
        <p14:creationId xmlns:p14="http://schemas.microsoft.com/office/powerpoint/2010/main" val="1169974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A6790FE-3663-4280-8A87-F7847A540E1C}" type="slidenum">
              <a:rPr lang="en-US" altLang="zh-CN"/>
              <a:pPr/>
              <a:t>‹#›</a:t>
            </a:fld>
            <a:endParaRPr lang="en-US" altLang="zh-CN"/>
          </a:p>
        </p:txBody>
      </p:sp>
    </p:spTree>
    <p:extLst>
      <p:ext uri="{BB962C8B-B14F-4D97-AF65-F5344CB8AC3E}">
        <p14:creationId xmlns:p14="http://schemas.microsoft.com/office/powerpoint/2010/main" val="1841921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1068273-B067-4647-8D00-EC576FDA63B5}" type="slidenum">
              <a:rPr lang="en-US" altLang="zh-CN"/>
              <a:pPr/>
              <a:t>‹#›</a:t>
            </a:fld>
            <a:endParaRPr lang="en-US" altLang="zh-CN"/>
          </a:p>
        </p:txBody>
      </p:sp>
    </p:spTree>
    <p:extLst>
      <p:ext uri="{BB962C8B-B14F-4D97-AF65-F5344CB8AC3E}">
        <p14:creationId xmlns:p14="http://schemas.microsoft.com/office/powerpoint/2010/main" val="1963066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3A078C2-4125-4D9D-AA50-D1C7CDBB97A8}" type="slidenum">
              <a:rPr lang="en-US" altLang="zh-CN"/>
              <a:pPr/>
              <a:t>‹#›</a:t>
            </a:fld>
            <a:endParaRPr lang="en-US" altLang="zh-CN"/>
          </a:p>
        </p:txBody>
      </p:sp>
    </p:spTree>
    <p:extLst>
      <p:ext uri="{BB962C8B-B14F-4D97-AF65-F5344CB8AC3E}">
        <p14:creationId xmlns:p14="http://schemas.microsoft.com/office/powerpoint/2010/main" val="2684936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9496CC8C-6942-4DF6-8206-BC65C613982E}" type="slidenum">
              <a:rPr lang="en-US" altLang="zh-CN"/>
              <a:pPr/>
              <a:t>‹#›</a:t>
            </a:fld>
            <a:endParaRPr lang="en-US" altLang="zh-CN"/>
          </a:p>
        </p:txBody>
      </p:sp>
    </p:spTree>
    <p:extLst>
      <p:ext uri="{BB962C8B-B14F-4D97-AF65-F5344CB8AC3E}">
        <p14:creationId xmlns:p14="http://schemas.microsoft.com/office/powerpoint/2010/main" val="2356251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052AC144-6E92-415E-802C-4075E122BF86}" type="slidenum">
              <a:rPr lang="en-US" altLang="zh-CN"/>
              <a:pPr/>
              <a:t>‹#›</a:t>
            </a:fld>
            <a:endParaRPr lang="en-US" altLang="zh-CN"/>
          </a:p>
        </p:txBody>
      </p:sp>
    </p:spTree>
    <p:extLst>
      <p:ext uri="{BB962C8B-B14F-4D97-AF65-F5344CB8AC3E}">
        <p14:creationId xmlns:p14="http://schemas.microsoft.com/office/powerpoint/2010/main" val="2445719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DBC5FFC2-3F59-419A-B9BA-34D09D3F802F}" type="slidenum">
              <a:rPr lang="en-US" altLang="zh-CN"/>
              <a:pPr/>
              <a:t>‹#›</a:t>
            </a:fld>
            <a:endParaRPr lang="en-US" altLang="zh-CN"/>
          </a:p>
        </p:txBody>
      </p:sp>
    </p:spTree>
    <p:extLst>
      <p:ext uri="{BB962C8B-B14F-4D97-AF65-F5344CB8AC3E}">
        <p14:creationId xmlns:p14="http://schemas.microsoft.com/office/powerpoint/2010/main" val="2044352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978297B-1696-4EF9-868F-19B7D53F81FE}" type="slidenum">
              <a:rPr lang="en-US" altLang="zh-CN"/>
              <a:pPr/>
              <a:t>‹#›</a:t>
            </a:fld>
            <a:endParaRPr lang="en-US" altLang="zh-CN"/>
          </a:p>
        </p:txBody>
      </p:sp>
    </p:spTree>
    <p:extLst>
      <p:ext uri="{BB962C8B-B14F-4D97-AF65-F5344CB8AC3E}">
        <p14:creationId xmlns:p14="http://schemas.microsoft.com/office/powerpoint/2010/main" val="3376546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8AE037A-B945-4405-A7D4-70429C903118}" type="slidenum">
              <a:rPr lang="en-US" altLang="zh-CN"/>
              <a:pPr/>
              <a:t>‹#›</a:t>
            </a:fld>
            <a:endParaRPr lang="en-US" altLang="zh-CN"/>
          </a:p>
        </p:txBody>
      </p:sp>
    </p:spTree>
    <p:extLst>
      <p:ext uri="{BB962C8B-B14F-4D97-AF65-F5344CB8AC3E}">
        <p14:creationId xmlns:p14="http://schemas.microsoft.com/office/powerpoint/2010/main" val="2321488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vl1pPr>
          </a:lstStyle>
          <a:p>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vl1pPr>
          </a:lstStyle>
          <a:p>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vl1pPr>
          </a:lstStyle>
          <a:p>
            <a:fld id="{FD3E0483-CE30-4663-B01A-FC6429BC1B06}" type="slidenum">
              <a:rPr lang="en-US" altLang="zh-CN"/>
              <a:pPr/>
              <a:t>‹#›</a:t>
            </a:fld>
            <a:endParaRPr lang="en-US" altLang="zh-CN"/>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fontAlgn="base">
        <a:spcBef>
          <a:spcPct val="0"/>
        </a:spcBef>
        <a:spcAft>
          <a:spcPct val="0"/>
        </a:spcAft>
        <a:defRPr kumimoji="1" sz="4400" kern="12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 Id="rId9" Type="http://schemas.openxmlformats.org/officeDocument/2006/relationships/image" Target="../media/image57.png"/></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5.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5.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6.wmf"/></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8.wmf"/></Relationships>
</file>

<file path=ppt/slides/_rels/slide5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33.w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34.w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FF186DF5-F941-4F5B-8E64-AB8109616B35}" type="slidenum">
              <a:rPr lang="en-US" altLang="zh-CN"/>
              <a:pPr/>
              <a:t>1</a:t>
            </a:fld>
            <a:endParaRPr lang="en-US" altLang="zh-CN"/>
          </a:p>
        </p:txBody>
      </p:sp>
      <p:sp>
        <p:nvSpPr>
          <p:cNvPr id="3074" name="Rectangle 2"/>
          <p:cNvSpPr>
            <a:spLocks noGrp="1" noChangeArrowheads="1"/>
          </p:cNvSpPr>
          <p:nvPr>
            <p:ph type="title"/>
          </p:nvPr>
        </p:nvSpPr>
        <p:spPr>
          <a:xfrm>
            <a:off x="609600" y="1341438"/>
            <a:ext cx="8001000" cy="3908425"/>
          </a:xfrm>
        </p:spPr>
        <p:txBody>
          <a:bodyPr/>
          <a:lstStyle/>
          <a:p>
            <a:r>
              <a:rPr lang="zh-CN" altLang="en-US" sz="8000" b="1" dirty="0" smtClean="0">
                <a:latin typeface="楷体_GB2312" pitchFamily="49" charset="-122"/>
                <a:ea typeface="楷体_GB2312" pitchFamily="49" charset="-122"/>
              </a:rPr>
              <a:t>第</a:t>
            </a:r>
            <a:r>
              <a:rPr lang="en-US" altLang="zh-CN" sz="8000" b="1" dirty="0" smtClean="0">
                <a:latin typeface="楷体_GB2312" pitchFamily="49" charset="-122"/>
                <a:ea typeface="楷体_GB2312" pitchFamily="49" charset="-122"/>
              </a:rPr>
              <a:t>8</a:t>
            </a:r>
            <a:r>
              <a:rPr lang="zh-CN" altLang="en-US" sz="8000" b="1" dirty="0" smtClean="0">
                <a:latin typeface="楷体_GB2312" pitchFamily="49" charset="-122"/>
                <a:ea typeface="楷体_GB2312" pitchFamily="49" charset="-122"/>
              </a:rPr>
              <a:t>章</a:t>
            </a:r>
            <a:r>
              <a:rPr lang="zh-CN" altLang="en-US" b="1" dirty="0" smtClean="0"/>
              <a:t> </a:t>
            </a:r>
            <a:r>
              <a:rPr lang="zh-CN" altLang="en-US" b="1" dirty="0"/>
              <a:t/>
            </a:r>
            <a:br>
              <a:rPr lang="zh-CN" altLang="en-US" b="1" dirty="0"/>
            </a:br>
            <a:r>
              <a:rPr lang="zh-CN" altLang="en-US" b="1" dirty="0"/>
              <a:t/>
            </a:r>
            <a:br>
              <a:rPr lang="zh-CN" altLang="en-US" b="1" dirty="0"/>
            </a:br>
            <a:r>
              <a:rPr lang="zh-CN" altLang="en-US" b="1" dirty="0" smtClean="0"/>
              <a:t>控</a:t>
            </a:r>
            <a:r>
              <a:rPr lang="zh-CN" altLang="en-US" b="1" dirty="0"/>
              <a:t>件在可视化编程中的应用</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44624"/>
            <a:ext cx="9036496" cy="2304256"/>
          </a:xfrm>
        </p:spPr>
        <p:txBody>
          <a:bodyPr/>
          <a:lstStyle/>
          <a:p>
            <a:r>
              <a:rPr lang="zh-CN" altLang="zh-CN" sz="2800" b="1" dirty="0"/>
              <a:t>应用程序窗口可</a:t>
            </a:r>
            <a:r>
              <a:rPr lang="zh-CN" altLang="zh-CN" sz="2800" b="1" dirty="0" smtClean="0"/>
              <a:t>调用</a:t>
            </a:r>
            <a:r>
              <a:rPr lang="en-US" altLang="zh-CN" sz="2400" b="1" dirty="0" err="1" smtClean="0"/>
              <a:t>SendMessage</a:t>
            </a:r>
            <a:r>
              <a:rPr lang="zh-CN" altLang="zh-CN" sz="2800" b="1" dirty="0"/>
              <a:t>向特定的子窗口发送消息，以指示其动作</a:t>
            </a:r>
            <a:r>
              <a:rPr lang="zh-CN" altLang="zh-CN" sz="2800" b="1" dirty="0" smtClean="0"/>
              <a:t>。如</a:t>
            </a:r>
            <a:r>
              <a:rPr lang="zh-CN" altLang="zh-CN" sz="2800" b="1" dirty="0"/>
              <a:t>用户单击圆按钮时，应用程序窗口可</a:t>
            </a:r>
            <a:r>
              <a:rPr lang="zh-CN" altLang="zh-CN" sz="2800" b="1" dirty="0" smtClean="0"/>
              <a:t>调用</a:t>
            </a:r>
            <a:r>
              <a:rPr lang="en-US" altLang="zh-CN" sz="2400" b="1" dirty="0" err="1" smtClean="0"/>
              <a:t>SendMessage</a:t>
            </a:r>
            <a:r>
              <a:rPr lang="zh-CN" altLang="zh-CN" sz="2800" b="1" dirty="0"/>
              <a:t>向</a:t>
            </a:r>
            <a:r>
              <a:rPr lang="zh-CN" altLang="zh-CN" sz="2800" b="1" dirty="0" smtClean="0"/>
              <a:t>该按钮</a:t>
            </a:r>
            <a:r>
              <a:rPr lang="zh-CN" altLang="zh-CN" sz="2800" b="1" dirty="0"/>
              <a:t>发送</a:t>
            </a:r>
            <a:r>
              <a:rPr lang="en-US" altLang="zh-CN" sz="2400" b="1" dirty="0"/>
              <a:t>BM_SETCHECK</a:t>
            </a:r>
            <a:r>
              <a:rPr lang="zh-CN" altLang="zh-CN" sz="2800" b="1" dirty="0"/>
              <a:t>消息，为该按钮设置选中符号，其形式为：</a:t>
            </a:r>
          </a:p>
          <a:p>
            <a:pPr marL="0" indent="0">
              <a:buNone/>
            </a:pPr>
            <a:r>
              <a:rPr lang="en-US" altLang="zh-CN" sz="2400" b="1" dirty="0"/>
              <a:t>   </a:t>
            </a:r>
            <a:r>
              <a:rPr lang="en-US" altLang="zh-CN" sz="2400" b="1" dirty="0" smtClean="0"/>
              <a:t>     </a:t>
            </a:r>
            <a:r>
              <a:rPr lang="en-US" altLang="zh-CN" sz="2400" b="1" dirty="0" err="1" smtClean="0"/>
              <a:t>SendMessage</a:t>
            </a:r>
            <a:r>
              <a:rPr lang="en-US" altLang="zh-CN" sz="2400" b="1" dirty="0" smtClean="0"/>
              <a:t> </a:t>
            </a:r>
            <a:r>
              <a:rPr lang="en-US" altLang="zh-CN" sz="2400" b="1" dirty="0"/>
              <a:t>(hwndRadioButton,BM_SETCHECK,1,0)</a:t>
            </a:r>
            <a:r>
              <a:rPr lang="zh-CN" altLang="zh-CN" sz="2400" b="1" dirty="0" smtClean="0"/>
              <a:t>；</a:t>
            </a:r>
            <a:endParaRPr lang="zh-CN" altLang="zh-CN" sz="2400" b="1" dirty="0"/>
          </a:p>
        </p:txBody>
      </p:sp>
      <p:sp>
        <p:nvSpPr>
          <p:cNvPr id="4" name="灯片编号占位符 3"/>
          <p:cNvSpPr>
            <a:spLocks noGrp="1"/>
          </p:cNvSpPr>
          <p:nvPr>
            <p:ph type="sldNum" sz="quarter" idx="12"/>
          </p:nvPr>
        </p:nvSpPr>
        <p:spPr/>
        <p:txBody>
          <a:bodyPr/>
          <a:lstStyle/>
          <a:p>
            <a:fld id="{EA6790FE-3663-4280-8A87-F7847A540E1C}" type="slidenum">
              <a:rPr lang="en-US" altLang="zh-CN" smtClean="0"/>
              <a:pPr/>
              <a:t>10</a:t>
            </a:fld>
            <a:endParaRPr lang="en-US" altLang="zh-CN"/>
          </a:p>
        </p:txBody>
      </p:sp>
      <p:sp>
        <p:nvSpPr>
          <p:cNvPr id="5" name="内容占位符 2"/>
          <p:cNvSpPr txBox="1">
            <a:spLocks/>
          </p:cNvSpPr>
          <p:nvPr/>
        </p:nvSpPr>
        <p:spPr bwMode="auto">
          <a:xfrm>
            <a:off x="50822" y="2348880"/>
            <a:ext cx="9036496"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2800" b="1" dirty="0" smtClean="0">
                <a:solidFill>
                  <a:srgbClr val="FF99FF"/>
                </a:solidFill>
              </a:rPr>
              <a:t>使用对话框控件时，应用程序可调用函数</a:t>
            </a:r>
            <a:r>
              <a:rPr lang="en-US" altLang="zh-CN" sz="2400" b="1" dirty="0" err="1" smtClean="0">
                <a:solidFill>
                  <a:srgbClr val="FF99FF"/>
                </a:solidFill>
              </a:rPr>
              <a:t>SendDlgItemMessage</a:t>
            </a:r>
            <a:r>
              <a:rPr lang="zh-CN" altLang="zh-CN" sz="2800" b="1" dirty="0" smtClean="0">
                <a:solidFill>
                  <a:srgbClr val="FF99FF"/>
                </a:solidFill>
              </a:rPr>
              <a:t>向指定的对话框控件发送消息，其形式为：</a:t>
            </a:r>
          </a:p>
          <a:p>
            <a:pPr marL="0" indent="0">
              <a:buFontTx/>
              <a:buNone/>
            </a:pPr>
            <a:r>
              <a:rPr lang="en-US" altLang="zh-CN" sz="2400" b="1" dirty="0" smtClean="0">
                <a:solidFill>
                  <a:srgbClr val="FF99FF"/>
                </a:solidFill>
              </a:rPr>
              <a:t>        </a:t>
            </a:r>
            <a:r>
              <a:rPr lang="en-US" altLang="zh-CN" sz="2400" b="1" dirty="0" err="1" smtClean="0">
                <a:solidFill>
                  <a:srgbClr val="FF99FF"/>
                </a:solidFill>
              </a:rPr>
              <a:t>SendDlgItemMessage</a:t>
            </a:r>
            <a:r>
              <a:rPr lang="en-US" altLang="zh-CN" sz="2400" b="1" dirty="0" smtClean="0">
                <a:solidFill>
                  <a:srgbClr val="FF99FF"/>
                </a:solidFill>
              </a:rPr>
              <a:t> (</a:t>
            </a:r>
            <a:r>
              <a:rPr lang="en-US" altLang="zh-CN" sz="2400" b="1" dirty="0" err="1" smtClean="0">
                <a:solidFill>
                  <a:srgbClr val="FF99FF"/>
                </a:solidFill>
              </a:rPr>
              <a:t>hdlg,ID,message,wParam,lParam</a:t>
            </a:r>
            <a:r>
              <a:rPr lang="en-US" altLang="zh-CN" sz="2400" b="1" dirty="0" smtClean="0">
                <a:solidFill>
                  <a:srgbClr val="FF99FF"/>
                </a:solidFill>
              </a:rPr>
              <a:t>);</a:t>
            </a:r>
            <a:endParaRPr lang="zh-CN" altLang="zh-CN" sz="2400" b="1" dirty="0" smtClean="0">
              <a:solidFill>
                <a:srgbClr val="FF99FF"/>
              </a:solidFill>
            </a:endParaRPr>
          </a:p>
          <a:p>
            <a:pPr marL="0" indent="0">
              <a:buFontTx/>
              <a:buNone/>
            </a:pPr>
            <a:r>
              <a:rPr lang="zh-CN" altLang="zh-CN" sz="2800" b="1" dirty="0" smtClean="0">
                <a:solidFill>
                  <a:srgbClr val="FF99FF"/>
                </a:solidFill>
              </a:rPr>
              <a:t>其中的字参数与长参数包含该消息的相关信息，其含义取决于具体控件消息</a:t>
            </a:r>
          </a:p>
        </p:txBody>
      </p:sp>
      <p:sp>
        <p:nvSpPr>
          <p:cNvPr id="6" name="内容占位符 2"/>
          <p:cNvSpPr txBox="1">
            <a:spLocks/>
          </p:cNvSpPr>
          <p:nvPr/>
        </p:nvSpPr>
        <p:spPr bwMode="auto">
          <a:xfrm>
            <a:off x="35496" y="5229200"/>
            <a:ext cx="9036496" cy="14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2800" b="1" dirty="0" smtClean="0"/>
              <a:t>处理消息的窗口应用程序或对话框接收到消息从消息映射中查找对应项，然后执行消息映射项中确定的成员函数代码。</a:t>
            </a:r>
            <a:endParaRPr lang="zh-CN" altLang="en-US" sz="2800" b="1" dirty="0"/>
          </a:p>
        </p:txBody>
      </p:sp>
    </p:spTree>
    <p:extLst>
      <p:ext uri="{BB962C8B-B14F-4D97-AF65-F5344CB8AC3E}">
        <p14:creationId xmlns:p14="http://schemas.microsoft.com/office/powerpoint/2010/main" val="2415110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A6790FE-3663-4280-8A87-F7847A540E1C}" type="slidenum">
              <a:rPr lang="en-US" altLang="zh-CN" smtClean="0"/>
              <a:pPr/>
              <a:t>100</a:t>
            </a:fld>
            <a:endParaRPr lang="en-US" altLang="zh-CN"/>
          </a:p>
        </p:txBody>
      </p:sp>
      <p:sp>
        <p:nvSpPr>
          <p:cNvPr id="5" name="内容占位符 2"/>
          <p:cNvSpPr>
            <a:spLocks noGrp="1"/>
          </p:cNvSpPr>
          <p:nvPr>
            <p:ph idx="1"/>
          </p:nvPr>
        </p:nvSpPr>
        <p:spPr>
          <a:xfrm>
            <a:off x="107504" y="116632"/>
            <a:ext cx="8928992" cy="6588968"/>
          </a:xfrm>
        </p:spPr>
        <p:txBody>
          <a:bodyPr/>
          <a:lstStyle/>
          <a:p>
            <a:pPr marL="0" indent="0">
              <a:lnSpc>
                <a:spcPts val="2500"/>
              </a:lnSpc>
              <a:spcBef>
                <a:spcPts val="0"/>
              </a:spcBef>
              <a:buNone/>
            </a:pPr>
            <a:r>
              <a:rPr lang="en-US" altLang="zh-CN" sz="2400" b="1" dirty="0" smtClean="0"/>
              <a:t>  </a:t>
            </a:r>
            <a:r>
              <a:rPr lang="en-US" altLang="zh-CN" sz="2400" b="1" dirty="0" err="1" smtClean="0"/>
              <a:t>const</a:t>
            </a:r>
            <a:r>
              <a:rPr lang="en-US" altLang="zh-CN" sz="2400" b="1" dirty="0" smtClean="0"/>
              <a:t> </a:t>
            </a:r>
            <a:r>
              <a:rPr lang="en-US" altLang="zh-CN" sz="2400" b="1" dirty="0" err="1"/>
              <a:t>CTime</a:t>
            </a:r>
            <a:r>
              <a:rPr lang="en-US" altLang="zh-CN" sz="2400" b="1" dirty="0"/>
              <a:t>&amp; operator+=(</a:t>
            </a:r>
            <a:r>
              <a:rPr lang="en-US" altLang="zh-CN" sz="2400" b="1" dirty="0" err="1"/>
              <a:t>CTimeSpan</a:t>
            </a:r>
            <a:r>
              <a:rPr lang="en-US" altLang="zh-CN" sz="2400" b="1" dirty="0"/>
              <a:t> </a:t>
            </a:r>
            <a:r>
              <a:rPr lang="en-US" altLang="zh-CN" sz="2400" b="1" dirty="0" err="1"/>
              <a:t>timeSpan</a:t>
            </a:r>
            <a:r>
              <a:rPr lang="en-US" altLang="zh-CN" sz="2400" b="1" dirty="0"/>
              <a:t>);</a:t>
            </a:r>
            <a:endParaRPr lang="zh-CN" altLang="zh-CN" sz="2400" b="1" dirty="0"/>
          </a:p>
          <a:p>
            <a:pPr marL="0" indent="0">
              <a:lnSpc>
                <a:spcPts val="2500"/>
              </a:lnSpc>
              <a:spcBef>
                <a:spcPts val="0"/>
              </a:spcBef>
              <a:buNone/>
            </a:pPr>
            <a:r>
              <a:rPr lang="en-US" altLang="zh-CN" sz="2400" b="1" dirty="0" smtClean="0"/>
              <a:t>  </a:t>
            </a:r>
            <a:r>
              <a:rPr lang="en-US" altLang="zh-CN" sz="2400" b="1" dirty="0" err="1" smtClean="0"/>
              <a:t>const</a:t>
            </a:r>
            <a:r>
              <a:rPr lang="en-US" altLang="zh-CN" sz="2400" b="1" dirty="0" smtClean="0"/>
              <a:t> </a:t>
            </a:r>
            <a:r>
              <a:rPr lang="en-US" altLang="zh-CN" sz="2400" b="1" dirty="0" err="1"/>
              <a:t>CTime</a:t>
            </a:r>
            <a:r>
              <a:rPr lang="en-US" altLang="zh-CN" sz="2400" b="1" dirty="0"/>
              <a:t>&amp; operator-=(</a:t>
            </a:r>
            <a:r>
              <a:rPr lang="en-US" altLang="zh-CN" sz="2400" b="1" dirty="0" err="1"/>
              <a:t>CTimeSpan</a:t>
            </a:r>
            <a:r>
              <a:rPr lang="en-US" altLang="zh-CN" sz="2400" b="1" dirty="0"/>
              <a:t> </a:t>
            </a:r>
            <a:r>
              <a:rPr lang="en-US" altLang="zh-CN" sz="2400" b="1" dirty="0" err="1"/>
              <a:t>timeSpan</a:t>
            </a:r>
            <a:r>
              <a:rPr lang="en-US" altLang="zh-CN" sz="2400" b="1" dirty="0"/>
              <a:t>);</a:t>
            </a:r>
            <a:endParaRPr lang="zh-CN" altLang="zh-CN" sz="2400" b="1" dirty="0"/>
          </a:p>
          <a:p>
            <a:pPr marL="0" indent="0">
              <a:lnSpc>
                <a:spcPts val="2500"/>
              </a:lnSpc>
              <a:spcBef>
                <a:spcPts val="0"/>
              </a:spcBef>
              <a:buNone/>
            </a:pPr>
            <a:r>
              <a:rPr lang="en-US" altLang="zh-CN" sz="2400" b="1" dirty="0" smtClean="0"/>
              <a:t>  BOOL </a:t>
            </a:r>
            <a:r>
              <a:rPr lang="en-US" altLang="zh-CN" sz="2400" b="1" dirty="0"/>
              <a:t>operator==(</a:t>
            </a:r>
            <a:r>
              <a:rPr lang="en-US" altLang="zh-CN" sz="2400" b="1" dirty="0" err="1"/>
              <a:t>CTime</a:t>
            </a:r>
            <a:r>
              <a:rPr lang="en-US" altLang="zh-CN" sz="2400" b="1" dirty="0"/>
              <a:t> time) </a:t>
            </a:r>
            <a:r>
              <a:rPr lang="en-US" altLang="zh-CN" sz="2400" b="1" dirty="0" err="1"/>
              <a:t>const</a:t>
            </a:r>
            <a:r>
              <a:rPr lang="en-US" altLang="zh-CN" sz="2400" b="1" dirty="0"/>
              <a:t>;</a:t>
            </a:r>
            <a:endParaRPr lang="zh-CN" altLang="zh-CN" sz="2400" b="1" dirty="0"/>
          </a:p>
          <a:p>
            <a:pPr marL="0" indent="0">
              <a:lnSpc>
                <a:spcPts val="2500"/>
              </a:lnSpc>
              <a:spcBef>
                <a:spcPts val="0"/>
              </a:spcBef>
              <a:buNone/>
            </a:pPr>
            <a:r>
              <a:rPr lang="en-US" altLang="zh-CN" sz="2400" b="1" dirty="0" smtClean="0"/>
              <a:t>  BOOL </a:t>
            </a:r>
            <a:r>
              <a:rPr lang="en-US" altLang="zh-CN" sz="2400" b="1" dirty="0"/>
              <a:t>operator!=(</a:t>
            </a:r>
            <a:r>
              <a:rPr lang="en-US" altLang="zh-CN" sz="2400" b="1" dirty="0" err="1"/>
              <a:t>CTime</a:t>
            </a:r>
            <a:r>
              <a:rPr lang="en-US" altLang="zh-CN" sz="2400" b="1" dirty="0"/>
              <a:t> time) </a:t>
            </a:r>
            <a:r>
              <a:rPr lang="en-US" altLang="zh-CN" sz="2400" b="1" dirty="0" err="1"/>
              <a:t>const</a:t>
            </a:r>
            <a:r>
              <a:rPr lang="en-US" altLang="zh-CN" sz="2400" b="1" dirty="0"/>
              <a:t>;</a:t>
            </a:r>
            <a:endParaRPr lang="zh-CN" altLang="zh-CN" sz="2400" b="1" dirty="0"/>
          </a:p>
          <a:p>
            <a:pPr marL="0" indent="0">
              <a:lnSpc>
                <a:spcPts val="2500"/>
              </a:lnSpc>
              <a:spcBef>
                <a:spcPts val="0"/>
              </a:spcBef>
              <a:buNone/>
            </a:pPr>
            <a:r>
              <a:rPr lang="en-US" altLang="zh-CN" sz="2400" b="1" dirty="0" smtClean="0"/>
              <a:t>  BOOL </a:t>
            </a:r>
            <a:r>
              <a:rPr lang="en-US" altLang="zh-CN" sz="2400" b="1" dirty="0"/>
              <a:t>operator&lt;(</a:t>
            </a:r>
            <a:r>
              <a:rPr lang="en-US" altLang="zh-CN" sz="2400" b="1" dirty="0" err="1"/>
              <a:t>CTime</a:t>
            </a:r>
            <a:r>
              <a:rPr lang="en-US" altLang="zh-CN" sz="2400" b="1" dirty="0"/>
              <a:t> time) </a:t>
            </a:r>
            <a:r>
              <a:rPr lang="en-US" altLang="zh-CN" sz="2400" b="1" dirty="0" err="1"/>
              <a:t>const</a:t>
            </a:r>
            <a:r>
              <a:rPr lang="en-US" altLang="zh-CN" sz="2400" b="1" dirty="0"/>
              <a:t>;</a:t>
            </a:r>
            <a:endParaRPr lang="zh-CN" altLang="zh-CN" sz="2400" b="1" dirty="0"/>
          </a:p>
          <a:p>
            <a:pPr marL="0" indent="0">
              <a:lnSpc>
                <a:spcPts val="2500"/>
              </a:lnSpc>
              <a:spcBef>
                <a:spcPts val="0"/>
              </a:spcBef>
              <a:buNone/>
            </a:pPr>
            <a:r>
              <a:rPr lang="en-US" altLang="zh-CN" sz="2400" b="1" dirty="0" smtClean="0"/>
              <a:t>  BOOL </a:t>
            </a:r>
            <a:r>
              <a:rPr lang="en-US" altLang="zh-CN" sz="2400" b="1" dirty="0"/>
              <a:t>operator&gt;(</a:t>
            </a:r>
            <a:r>
              <a:rPr lang="en-US" altLang="zh-CN" sz="2400" b="1" dirty="0" err="1"/>
              <a:t>CTime</a:t>
            </a:r>
            <a:r>
              <a:rPr lang="en-US" altLang="zh-CN" sz="2400" b="1" dirty="0"/>
              <a:t> time) </a:t>
            </a:r>
            <a:r>
              <a:rPr lang="en-US" altLang="zh-CN" sz="2400" b="1" dirty="0" err="1"/>
              <a:t>const</a:t>
            </a:r>
            <a:r>
              <a:rPr lang="en-US" altLang="zh-CN" sz="2400" b="1" dirty="0"/>
              <a:t>;</a:t>
            </a:r>
            <a:endParaRPr lang="zh-CN" altLang="zh-CN" sz="2400" b="1" dirty="0"/>
          </a:p>
          <a:p>
            <a:pPr marL="0" indent="0">
              <a:lnSpc>
                <a:spcPts val="2500"/>
              </a:lnSpc>
              <a:spcBef>
                <a:spcPts val="0"/>
              </a:spcBef>
              <a:buNone/>
            </a:pPr>
            <a:r>
              <a:rPr lang="en-US" altLang="zh-CN" sz="2400" b="1" dirty="0" smtClean="0"/>
              <a:t>  BOOL </a:t>
            </a:r>
            <a:r>
              <a:rPr lang="en-US" altLang="zh-CN" sz="2400" b="1" dirty="0"/>
              <a:t>operator&lt;=(</a:t>
            </a:r>
            <a:r>
              <a:rPr lang="en-US" altLang="zh-CN" sz="2400" b="1" dirty="0" err="1"/>
              <a:t>CTime</a:t>
            </a:r>
            <a:r>
              <a:rPr lang="en-US" altLang="zh-CN" sz="2400" b="1" dirty="0"/>
              <a:t> time) </a:t>
            </a:r>
            <a:r>
              <a:rPr lang="en-US" altLang="zh-CN" sz="2400" b="1" dirty="0" err="1"/>
              <a:t>const</a:t>
            </a:r>
            <a:r>
              <a:rPr lang="en-US" altLang="zh-CN" sz="2400" b="1" dirty="0"/>
              <a:t>;</a:t>
            </a:r>
            <a:endParaRPr lang="zh-CN" altLang="zh-CN" sz="2400" b="1" dirty="0"/>
          </a:p>
          <a:p>
            <a:pPr marL="0" indent="0">
              <a:lnSpc>
                <a:spcPts val="2500"/>
              </a:lnSpc>
              <a:spcBef>
                <a:spcPts val="0"/>
              </a:spcBef>
              <a:buNone/>
            </a:pPr>
            <a:r>
              <a:rPr lang="en-US" altLang="zh-CN" sz="2400" b="1" dirty="0" smtClean="0"/>
              <a:t>  BOOL </a:t>
            </a:r>
            <a:r>
              <a:rPr lang="en-US" altLang="zh-CN" sz="2400" b="1" dirty="0"/>
              <a:t>operator&gt;=(</a:t>
            </a:r>
            <a:r>
              <a:rPr lang="en-US" altLang="zh-CN" sz="2400" b="1" dirty="0" err="1"/>
              <a:t>CTime</a:t>
            </a:r>
            <a:r>
              <a:rPr lang="en-US" altLang="zh-CN" sz="2400" b="1" dirty="0"/>
              <a:t> time) </a:t>
            </a:r>
            <a:r>
              <a:rPr lang="en-US" altLang="zh-CN" sz="2400" b="1" dirty="0" err="1"/>
              <a:t>const</a:t>
            </a:r>
            <a:r>
              <a:rPr lang="en-US" altLang="zh-CN" sz="2400" b="1" dirty="0"/>
              <a:t>;</a:t>
            </a:r>
            <a:endParaRPr lang="zh-CN" altLang="zh-CN" sz="2400" b="1" dirty="0"/>
          </a:p>
          <a:p>
            <a:pPr marL="0" indent="0">
              <a:lnSpc>
                <a:spcPts val="2500"/>
              </a:lnSpc>
              <a:spcBef>
                <a:spcPts val="0"/>
              </a:spcBef>
              <a:buNone/>
            </a:pPr>
            <a:endParaRPr lang="en-US" altLang="zh-CN" sz="2400" b="1" dirty="0" smtClean="0"/>
          </a:p>
          <a:p>
            <a:pPr marL="0" indent="0">
              <a:lnSpc>
                <a:spcPts val="2500"/>
              </a:lnSpc>
              <a:spcBef>
                <a:spcPts val="0"/>
              </a:spcBef>
              <a:buNone/>
            </a:pPr>
            <a:r>
              <a:rPr lang="en-US" altLang="zh-CN" sz="2400" b="1" dirty="0" smtClean="0"/>
              <a:t> // </a:t>
            </a:r>
            <a:r>
              <a:rPr lang="en-US" altLang="zh-CN" sz="2400" b="1" dirty="0"/>
              <a:t>formatting using "C" </a:t>
            </a:r>
            <a:r>
              <a:rPr lang="en-US" altLang="zh-CN" sz="2400" b="1" dirty="0" err="1"/>
              <a:t>strftime</a:t>
            </a:r>
            <a:endParaRPr lang="zh-CN" altLang="zh-CN" sz="2400" b="1" dirty="0"/>
          </a:p>
          <a:p>
            <a:pPr marL="0" indent="0">
              <a:lnSpc>
                <a:spcPts val="2500"/>
              </a:lnSpc>
              <a:spcBef>
                <a:spcPts val="0"/>
              </a:spcBef>
              <a:buNone/>
            </a:pPr>
            <a:r>
              <a:rPr lang="en-US" altLang="zh-CN" sz="2400" b="1" dirty="0" smtClean="0"/>
              <a:t>  </a:t>
            </a:r>
            <a:r>
              <a:rPr lang="en-US" altLang="zh-CN" sz="2400" b="1" dirty="0" err="1" smtClean="0"/>
              <a:t>CString</a:t>
            </a:r>
            <a:r>
              <a:rPr lang="en-US" altLang="zh-CN" sz="2400" b="1" dirty="0" smtClean="0"/>
              <a:t> </a:t>
            </a:r>
            <a:r>
              <a:rPr lang="en-US" altLang="zh-CN" sz="2400" b="1" dirty="0"/>
              <a:t>Format(LPCTSTR </a:t>
            </a:r>
            <a:r>
              <a:rPr lang="en-US" altLang="zh-CN" sz="2400" b="1" dirty="0" err="1"/>
              <a:t>pFormat</a:t>
            </a:r>
            <a:r>
              <a:rPr lang="en-US" altLang="zh-CN" sz="2400" b="1" dirty="0"/>
              <a:t>) </a:t>
            </a:r>
            <a:r>
              <a:rPr lang="en-US" altLang="zh-CN" sz="2400" b="1" dirty="0" err="1"/>
              <a:t>const</a:t>
            </a:r>
            <a:r>
              <a:rPr lang="en-US" altLang="zh-CN" sz="2400" b="1" dirty="0"/>
              <a:t>;</a:t>
            </a:r>
            <a:endParaRPr lang="zh-CN" altLang="zh-CN" sz="2400" b="1" dirty="0"/>
          </a:p>
          <a:p>
            <a:pPr marL="0" indent="0">
              <a:lnSpc>
                <a:spcPts val="2500"/>
              </a:lnSpc>
              <a:spcBef>
                <a:spcPts val="0"/>
              </a:spcBef>
              <a:buNone/>
            </a:pPr>
            <a:r>
              <a:rPr lang="en-US" altLang="zh-CN" sz="2400" b="1" dirty="0" smtClean="0"/>
              <a:t>  </a:t>
            </a:r>
            <a:r>
              <a:rPr lang="en-US" altLang="zh-CN" sz="2400" b="1" dirty="0" err="1" smtClean="0"/>
              <a:t>CString</a:t>
            </a:r>
            <a:r>
              <a:rPr lang="en-US" altLang="zh-CN" sz="2400" b="1" dirty="0" smtClean="0"/>
              <a:t> </a:t>
            </a:r>
            <a:r>
              <a:rPr lang="en-US" altLang="zh-CN" sz="2400" b="1" dirty="0" err="1"/>
              <a:t>FormatGmt</a:t>
            </a:r>
            <a:r>
              <a:rPr lang="en-US" altLang="zh-CN" sz="2400" b="1" dirty="0"/>
              <a:t>(LPCTSTR </a:t>
            </a:r>
            <a:r>
              <a:rPr lang="en-US" altLang="zh-CN" sz="2400" b="1" dirty="0" err="1"/>
              <a:t>pFormat</a:t>
            </a:r>
            <a:r>
              <a:rPr lang="en-US" altLang="zh-CN" sz="2400" b="1" dirty="0"/>
              <a:t>) </a:t>
            </a:r>
            <a:r>
              <a:rPr lang="en-US" altLang="zh-CN" sz="2400" b="1" dirty="0" err="1"/>
              <a:t>const</a:t>
            </a:r>
            <a:r>
              <a:rPr lang="en-US" altLang="zh-CN" sz="2400" b="1" dirty="0"/>
              <a:t>;</a:t>
            </a:r>
            <a:endParaRPr lang="zh-CN" altLang="zh-CN" sz="2400" b="1" dirty="0"/>
          </a:p>
          <a:p>
            <a:pPr marL="0" indent="0">
              <a:lnSpc>
                <a:spcPts val="2500"/>
              </a:lnSpc>
              <a:spcBef>
                <a:spcPts val="0"/>
              </a:spcBef>
              <a:buNone/>
            </a:pPr>
            <a:r>
              <a:rPr lang="en-US" altLang="zh-CN" sz="2400" b="1" dirty="0" smtClean="0"/>
              <a:t>  </a:t>
            </a:r>
            <a:r>
              <a:rPr lang="en-US" altLang="zh-CN" sz="2400" b="1" dirty="0" err="1" smtClean="0"/>
              <a:t>CString</a:t>
            </a:r>
            <a:r>
              <a:rPr lang="en-US" altLang="zh-CN" sz="2400" b="1" dirty="0" smtClean="0"/>
              <a:t> </a:t>
            </a:r>
            <a:r>
              <a:rPr lang="en-US" altLang="zh-CN" sz="2400" b="1" dirty="0"/>
              <a:t>Format(UINT </a:t>
            </a:r>
            <a:r>
              <a:rPr lang="en-US" altLang="zh-CN" sz="2400" b="1" dirty="0" err="1"/>
              <a:t>nFormatID</a:t>
            </a:r>
            <a:r>
              <a:rPr lang="en-US" altLang="zh-CN" sz="2400" b="1" dirty="0"/>
              <a:t>) </a:t>
            </a:r>
            <a:r>
              <a:rPr lang="en-US" altLang="zh-CN" sz="2400" b="1" dirty="0" err="1"/>
              <a:t>const</a:t>
            </a:r>
            <a:r>
              <a:rPr lang="en-US" altLang="zh-CN" sz="2400" b="1" dirty="0"/>
              <a:t>;</a:t>
            </a:r>
            <a:endParaRPr lang="zh-CN" altLang="zh-CN" sz="2400" b="1" dirty="0"/>
          </a:p>
          <a:p>
            <a:pPr marL="0" indent="0">
              <a:lnSpc>
                <a:spcPts val="2500"/>
              </a:lnSpc>
              <a:spcBef>
                <a:spcPts val="0"/>
              </a:spcBef>
              <a:buNone/>
            </a:pPr>
            <a:r>
              <a:rPr lang="en-US" altLang="zh-CN" sz="2400" b="1" dirty="0" smtClean="0"/>
              <a:t>  </a:t>
            </a:r>
            <a:r>
              <a:rPr lang="en-US" altLang="zh-CN" sz="2400" b="1" dirty="0" err="1" smtClean="0"/>
              <a:t>CString</a:t>
            </a:r>
            <a:r>
              <a:rPr lang="en-US" altLang="zh-CN" sz="2400" b="1" dirty="0" smtClean="0"/>
              <a:t> </a:t>
            </a:r>
            <a:r>
              <a:rPr lang="en-US" altLang="zh-CN" sz="2400" b="1" dirty="0" err="1"/>
              <a:t>FormatGmt</a:t>
            </a:r>
            <a:r>
              <a:rPr lang="en-US" altLang="zh-CN" sz="2400" b="1" dirty="0"/>
              <a:t>(UINT </a:t>
            </a:r>
            <a:r>
              <a:rPr lang="en-US" altLang="zh-CN" sz="2400" b="1" dirty="0" err="1"/>
              <a:t>nFormatID</a:t>
            </a:r>
            <a:r>
              <a:rPr lang="en-US" altLang="zh-CN" sz="2400" b="1" dirty="0"/>
              <a:t>) </a:t>
            </a:r>
            <a:r>
              <a:rPr lang="en-US" altLang="zh-CN" sz="2400" b="1" dirty="0" err="1"/>
              <a:t>const</a:t>
            </a:r>
            <a:r>
              <a:rPr lang="en-US" altLang="zh-CN" sz="2400" b="1" dirty="0"/>
              <a:t>;</a:t>
            </a:r>
            <a:endParaRPr lang="zh-CN" altLang="zh-CN" sz="2400" b="1" dirty="0"/>
          </a:p>
          <a:p>
            <a:pPr marL="0" indent="0">
              <a:lnSpc>
                <a:spcPts val="2500"/>
              </a:lnSpc>
              <a:spcBef>
                <a:spcPts val="0"/>
              </a:spcBef>
              <a:buNone/>
            </a:pPr>
            <a:r>
              <a:rPr lang="en-US" altLang="zh-CN" sz="2400" b="1" dirty="0" smtClean="0"/>
              <a:t>  ......</a:t>
            </a:r>
            <a:endParaRPr lang="zh-CN" altLang="zh-CN" sz="2400" b="1" dirty="0" smtClean="0"/>
          </a:p>
          <a:p>
            <a:pPr marL="0" indent="0">
              <a:lnSpc>
                <a:spcPts val="2500"/>
              </a:lnSpc>
              <a:spcBef>
                <a:spcPts val="0"/>
              </a:spcBef>
              <a:buNone/>
            </a:pPr>
            <a:r>
              <a:rPr lang="en-US" altLang="zh-CN" sz="2400" b="1" dirty="0" smtClean="0"/>
              <a:t>  </a:t>
            </a:r>
          </a:p>
          <a:p>
            <a:pPr marL="0" indent="0">
              <a:lnSpc>
                <a:spcPts val="2500"/>
              </a:lnSpc>
              <a:spcBef>
                <a:spcPts val="0"/>
              </a:spcBef>
              <a:buNone/>
            </a:pPr>
            <a:r>
              <a:rPr lang="en-US" altLang="zh-CN" sz="2400" b="1" dirty="0"/>
              <a:t> </a:t>
            </a:r>
            <a:r>
              <a:rPr lang="en-US" altLang="zh-CN" sz="2400" b="1" dirty="0" smtClean="0">
                <a:solidFill>
                  <a:srgbClr val="00FF00"/>
                </a:solidFill>
              </a:rPr>
              <a:t>private</a:t>
            </a:r>
            <a:r>
              <a:rPr lang="en-US" altLang="zh-CN" sz="2400" b="1" dirty="0">
                <a:solidFill>
                  <a:srgbClr val="00FF00"/>
                </a:solidFill>
              </a:rPr>
              <a:t>:</a:t>
            </a:r>
            <a:endParaRPr lang="zh-CN" altLang="zh-CN" sz="2400" b="1" dirty="0">
              <a:solidFill>
                <a:srgbClr val="00FF00"/>
              </a:solidFill>
            </a:endParaRPr>
          </a:p>
          <a:p>
            <a:pPr marL="0" indent="0">
              <a:lnSpc>
                <a:spcPts val="2500"/>
              </a:lnSpc>
              <a:spcBef>
                <a:spcPts val="0"/>
              </a:spcBef>
              <a:buNone/>
            </a:pPr>
            <a:r>
              <a:rPr lang="en-US" altLang="zh-CN" sz="2400" b="1" dirty="0" smtClean="0">
                <a:solidFill>
                  <a:srgbClr val="00FF00"/>
                </a:solidFill>
              </a:rPr>
              <a:t>     </a:t>
            </a:r>
            <a:r>
              <a:rPr lang="en-US" altLang="zh-CN" sz="2400" b="1" dirty="0" err="1" smtClean="0">
                <a:solidFill>
                  <a:srgbClr val="00FF00"/>
                </a:solidFill>
              </a:rPr>
              <a:t>time_t</a:t>
            </a:r>
            <a:r>
              <a:rPr lang="en-US" altLang="zh-CN" sz="2400" b="1" dirty="0" smtClean="0">
                <a:solidFill>
                  <a:srgbClr val="00FF00"/>
                </a:solidFill>
              </a:rPr>
              <a:t> </a:t>
            </a:r>
            <a:r>
              <a:rPr lang="en-US" altLang="zh-CN" sz="2400" b="1" dirty="0" err="1">
                <a:solidFill>
                  <a:srgbClr val="00FF00"/>
                </a:solidFill>
              </a:rPr>
              <a:t>m_time</a:t>
            </a:r>
            <a:r>
              <a:rPr lang="en-US" altLang="zh-CN" sz="2400" b="1" dirty="0" smtClean="0">
                <a:solidFill>
                  <a:srgbClr val="00FF00"/>
                </a:solidFill>
              </a:rPr>
              <a:t>;  //</a:t>
            </a:r>
            <a:r>
              <a:rPr lang="zh-CN" altLang="zh-CN" sz="2400" b="1" dirty="0" smtClean="0">
                <a:solidFill>
                  <a:srgbClr val="00FF00"/>
                </a:solidFill>
              </a:rPr>
              <a:t>引</a:t>
            </a:r>
            <a:r>
              <a:rPr lang="zh-CN" altLang="zh-CN" sz="2400" b="1" dirty="0">
                <a:solidFill>
                  <a:srgbClr val="00FF00"/>
                </a:solidFill>
              </a:rPr>
              <a:t>入</a:t>
            </a:r>
            <a:r>
              <a:rPr lang="en-US" altLang="zh-CN" sz="2400" b="1" dirty="0" err="1">
                <a:solidFill>
                  <a:srgbClr val="00FF00"/>
                </a:solidFill>
              </a:rPr>
              <a:t>time_t</a:t>
            </a:r>
            <a:r>
              <a:rPr lang="zh-CN" altLang="zh-CN" sz="2400" b="1" dirty="0">
                <a:solidFill>
                  <a:srgbClr val="00FF00"/>
                </a:solidFill>
              </a:rPr>
              <a:t>数据类型，用于保存时间的内容</a:t>
            </a:r>
          </a:p>
          <a:p>
            <a:pPr marL="0" indent="0">
              <a:lnSpc>
                <a:spcPts val="2500"/>
              </a:lnSpc>
              <a:spcBef>
                <a:spcPts val="0"/>
              </a:spcBef>
              <a:buNone/>
            </a:pPr>
            <a:r>
              <a:rPr lang="en-US" altLang="zh-CN" sz="2400" b="1" dirty="0" smtClean="0"/>
              <a:t>};</a:t>
            </a:r>
            <a:endParaRPr lang="zh-CN" altLang="zh-CN" sz="2400" b="1" dirty="0"/>
          </a:p>
        </p:txBody>
      </p:sp>
    </p:spTree>
    <p:extLst>
      <p:ext uri="{BB962C8B-B14F-4D97-AF65-F5344CB8AC3E}">
        <p14:creationId xmlns:p14="http://schemas.microsoft.com/office/powerpoint/2010/main" val="81845670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A6790FE-3663-4280-8A87-F7847A540E1C}" type="slidenum">
              <a:rPr lang="en-US" altLang="zh-CN" smtClean="0"/>
              <a:pPr/>
              <a:t>101</a:t>
            </a:fld>
            <a:endParaRPr lang="en-US" altLang="zh-CN"/>
          </a:p>
        </p:txBody>
      </p:sp>
      <p:sp>
        <p:nvSpPr>
          <p:cNvPr id="5" name="内容占位符 2"/>
          <p:cNvSpPr>
            <a:spLocks noGrp="1"/>
          </p:cNvSpPr>
          <p:nvPr>
            <p:ph idx="1"/>
          </p:nvPr>
        </p:nvSpPr>
        <p:spPr>
          <a:xfrm>
            <a:off x="107504" y="116632"/>
            <a:ext cx="8928992" cy="6588968"/>
          </a:xfrm>
        </p:spPr>
        <p:txBody>
          <a:bodyPr/>
          <a:lstStyle/>
          <a:p>
            <a:pPr marL="0" indent="0">
              <a:lnSpc>
                <a:spcPts val="2500"/>
              </a:lnSpc>
              <a:spcBef>
                <a:spcPts val="0"/>
              </a:spcBef>
              <a:buNone/>
            </a:pPr>
            <a:r>
              <a:rPr lang="en-US" altLang="zh-CN" sz="2400" b="1" dirty="0"/>
              <a:t> </a:t>
            </a:r>
            <a:endParaRPr lang="zh-CN" altLang="zh-CN" sz="2400" b="1" dirty="0"/>
          </a:p>
          <a:p>
            <a:pPr marL="0" indent="0">
              <a:lnSpc>
                <a:spcPts val="2500"/>
              </a:lnSpc>
              <a:spcBef>
                <a:spcPts val="0"/>
              </a:spcBef>
              <a:buNone/>
            </a:pPr>
            <a:r>
              <a:rPr lang="en-US" altLang="zh-CN" sz="2400" b="1" dirty="0" err="1"/>
              <a:t>CTime</a:t>
            </a:r>
            <a:r>
              <a:rPr lang="zh-CN" altLang="zh-CN" sz="2400" b="1" dirty="0"/>
              <a:t>类的对象描述一个绝对的时间和日</a:t>
            </a:r>
            <a:r>
              <a:rPr lang="zh-CN" altLang="zh-CN" sz="2400" b="1" dirty="0" smtClean="0"/>
              <a:t>期</a:t>
            </a:r>
            <a:endParaRPr lang="en-US" altLang="zh-CN" sz="2400" b="1" dirty="0" smtClean="0"/>
          </a:p>
          <a:p>
            <a:pPr marL="0" indent="0">
              <a:lnSpc>
                <a:spcPts val="2500"/>
              </a:lnSpc>
              <a:spcBef>
                <a:spcPts val="0"/>
              </a:spcBef>
              <a:buNone/>
            </a:pPr>
            <a:endParaRPr lang="en-US" altLang="zh-CN" sz="2400" b="1" dirty="0"/>
          </a:p>
          <a:p>
            <a:pPr marL="0" indent="0">
              <a:lnSpc>
                <a:spcPts val="2500"/>
              </a:lnSpc>
              <a:spcBef>
                <a:spcPts val="0"/>
              </a:spcBef>
              <a:buNone/>
            </a:pPr>
            <a:r>
              <a:rPr lang="zh-CN" altLang="en-US" sz="2400" b="1" dirty="0" smtClean="0"/>
              <a:t>例题中：</a:t>
            </a:r>
            <a:endParaRPr lang="en-US" altLang="zh-CN" sz="2400" b="1" dirty="0" smtClean="0"/>
          </a:p>
          <a:p>
            <a:pPr marL="0" indent="0">
              <a:lnSpc>
                <a:spcPts val="2500"/>
              </a:lnSpc>
              <a:spcBef>
                <a:spcPts val="0"/>
              </a:spcBef>
              <a:buNone/>
            </a:pPr>
            <a:r>
              <a:rPr lang="en-US" altLang="zh-CN" sz="2400" b="1" dirty="0"/>
              <a:t> </a:t>
            </a:r>
            <a:r>
              <a:rPr lang="en-US" altLang="zh-CN" sz="2400" b="1" dirty="0" smtClean="0"/>
              <a:t>   </a:t>
            </a:r>
            <a:r>
              <a:rPr lang="en-US" altLang="zh-CN" sz="2400" b="1" dirty="0" err="1"/>
              <a:t>CTime</a:t>
            </a:r>
            <a:r>
              <a:rPr lang="en-US" altLang="zh-CN" sz="2400" b="1" dirty="0"/>
              <a:t> </a:t>
            </a:r>
            <a:r>
              <a:rPr lang="en-US" altLang="zh-CN" sz="2400" b="1" dirty="0" err="1"/>
              <a:t>tNow</a:t>
            </a:r>
            <a:r>
              <a:rPr lang="en-US" altLang="zh-CN" sz="2400" b="1" dirty="0"/>
              <a:t>;</a:t>
            </a:r>
            <a:endParaRPr lang="zh-CN" altLang="zh-CN" sz="2400" b="1" dirty="0"/>
          </a:p>
          <a:p>
            <a:pPr marL="0" indent="0">
              <a:lnSpc>
                <a:spcPts val="2500"/>
              </a:lnSpc>
              <a:spcBef>
                <a:spcPts val="0"/>
              </a:spcBef>
              <a:buNone/>
            </a:pPr>
            <a:r>
              <a:rPr lang="en-US" altLang="zh-CN" sz="2400" b="1" dirty="0"/>
              <a:t>    </a:t>
            </a:r>
            <a:r>
              <a:rPr lang="en-US" altLang="zh-CN" sz="2400" b="1" dirty="0" err="1" smtClean="0"/>
              <a:t>tNow</a:t>
            </a:r>
            <a:r>
              <a:rPr lang="en-US" altLang="zh-CN" sz="2400" b="1" dirty="0" smtClean="0"/>
              <a:t>=</a:t>
            </a:r>
            <a:r>
              <a:rPr lang="en-US" altLang="zh-CN" sz="2400" b="1" dirty="0" err="1" smtClean="0"/>
              <a:t>CTime</a:t>
            </a:r>
            <a:r>
              <a:rPr lang="en-US" altLang="zh-CN" sz="2400" b="1" dirty="0"/>
              <a:t>::</a:t>
            </a:r>
            <a:r>
              <a:rPr lang="en-US" altLang="zh-CN" sz="2400" b="1" dirty="0" err="1"/>
              <a:t>GetCurrentTime</a:t>
            </a:r>
            <a:r>
              <a:rPr lang="en-US" altLang="zh-CN" sz="2400" b="1" dirty="0" smtClean="0"/>
              <a:t>();</a:t>
            </a:r>
          </a:p>
          <a:p>
            <a:pPr marL="0" indent="0">
              <a:lnSpc>
                <a:spcPts val="2500"/>
              </a:lnSpc>
              <a:spcBef>
                <a:spcPts val="0"/>
              </a:spcBef>
              <a:buNone/>
            </a:pPr>
            <a:endParaRPr lang="zh-CN" altLang="zh-CN" sz="2400" b="1" dirty="0"/>
          </a:p>
          <a:p>
            <a:pPr marL="0" indent="0">
              <a:lnSpc>
                <a:spcPts val="2500"/>
              </a:lnSpc>
              <a:spcBef>
                <a:spcPts val="0"/>
              </a:spcBef>
              <a:buNone/>
            </a:pPr>
            <a:r>
              <a:rPr lang="zh-CN" altLang="zh-CN" sz="2400" b="1" dirty="0" smtClean="0"/>
              <a:t>下</a:t>
            </a:r>
            <a:r>
              <a:rPr lang="zh-CN" altLang="zh-CN" sz="2400" b="1" dirty="0"/>
              <a:t>面一条语句是将时间值转换为字符串类型：</a:t>
            </a:r>
          </a:p>
          <a:p>
            <a:pPr marL="0" indent="0">
              <a:lnSpc>
                <a:spcPts val="2500"/>
              </a:lnSpc>
              <a:spcBef>
                <a:spcPts val="0"/>
              </a:spcBef>
              <a:buNone/>
            </a:pPr>
            <a:r>
              <a:rPr lang="en-US" altLang="zh-CN" sz="2400" b="1" dirty="0" smtClean="0"/>
              <a:t> </a:t>
            </a:r>
            <a:r>
              <a:rPr lang="en-US" altLang="zh-CN" sz="2400" b="1" dirty="0" err="1" smtClean="0"/>
              <a:t>CString</a:t>
            </a:r>
            <a:r>
              <a:rPr lang="en-US" altLang="zh-CN" sz="2400" b="1" dirty="0" smtClean="0"/>
              <a:t> </a:t>
            </a:r>
            <a:r>
              <a:rPr lang="en-US" altLang="zh-CN" sz="2400" b="1" dirty="0" err="1"/>
              <a:t>sNow.Format</a:t>
            </a:r>
            <a:r>
              <a:rPr lang="en-US" altLang="zh-CN" sz="2400" b="1" dirty="0"/>
              <a:t>(</a:t>
            </a:r>
            <a:r>
              <a:rPr lang="zh-CN" altLang="zh-CN" sz="2400" b="1" dirty="0"/>
              <a:t>″</a:t>
            </a:r>
            <a:r>
              <a:rPr lang="en-US" altLang="zh-CN" sz="2400" b="1" dirty="0"/>
              <a:t>%</a:t>
            </a:r>
            <a:r>
              <a:rPr lang="en-US" altLang="zh-CN" sz="2400" b="1" dirty="0" err="1"/>
              <a:t>Y.%m.%d</a:t>
            </a:r>
            <a:r>
              <a:rPr lang="zh-CN" altLang="zh-CN" sz="2400" b="1" dirty="0"/>
              <a:t>″</a:t>
            </a:r>
            <a:r>
              <a:rPr lang="en-US" altLang="zh-CN" sz="2400" b="1" dirty="0" smtClean="0"/>
              <a:t>);</a:t>
            </a:r>
          </a:p>
          <a:p>
            <a:pPr marL="0" indent="0">
              <a:lnSpc>
                <a:spcPts val="2500"/>
              </a:lnSpc>
              <a:spcBef>
                <a:spcPts val="0"/>
              </a:spcBef>
              <a:buNone/>
            </a:pPr>
            <a:endParaRPr lang="zh-CN" altLang="zh-CN" sz="2400" b="1" dirty="0"/>
          </a:p>
          <a:p>
            <a:pPr marL="0" indent="0">
              <a:lnSpc>
                <a:spcPts val="2500"/>
              </a:lnSpc>
              <a:spcBef>
                <a:spcPts val="0"/>
              </a:spcBef>
              <a:buNone/>
            </a:pPr>
            <a:r>
              <a:rPr lang="zh-CN" altLang="zh-CN" sz="2400" b="1" dirty="0" smtClean="0"/>
              <a:t>函</a:t>
            </a:r>
            <a:r>
              <a:rPr lang="zh-CN" altLang="zh-CN" sz="2400" b="1" dirty="0"/>
              <a:t>数</a:t>
            </a:r>
            <a:r>
              <a:rPr lang="en-US" altLang="zh-CN" sz="2400" b="1" dirty="0"/>
              <a:t>Format</a:t>
            </a:r>
            <a:r>
              <a:rPr lang="zh-CN" altLang="zh-CN" sz="2400" b="1" dirty="0"/>
              <a:t>的参</a:t>
            </a:r>
            <a:r>
              <a:rPr lang="zh-CN" altLang="zh-CN" sz="2400" b="1" dirty="0" smtClean="0"/>
              <a:t>数</a:t>
            </a:r>
            <a:r>
              <a:rPr lang="en-US" altLang="zh-CN" sz="2400" b="1" dirty="0" smtClean="0"/>
              <a:t>:</a:t>
            </a:r>
          </a:p>
          <a:p>
            <a:pPr>
              <a:lnSpc>
                <a:spcPts val="2500"/>
              </a:lnSpc>
              <a:spcBef>
                <a:spcPts val="0"/>
              </a:spcBef>
            </a:pPr>
            <a:r>
              <a:rPr lang="en-US" altLang="zh-CN" sz="2400" b="1" dirty="0" smtClean="0"/>
              <a:t>%</a:t>
            </a:r>
            <a:r>
              <a:rPr lang="en-US" altLang="zh-CN" sz="2400" b="1" dirty="0"/>
              <a:t>Y</a:t>
            </a:r>
            <a:r>
              <a:rPr lang="zh-CN" altLang="zh-CN" sz="2400" b="1" dirty="0"/>
              <a:t>是日期的年的表示</a:t>
            </a:r>
            <a:r>
              <a:rPr lang="zh-CN" altLang="zh-CN" sz="2400" b="1" dirty="0" smtClean="0"/>
              <a:t>法</a:t>
            </a:r>
            <a:endParaRPr lang="en-US" altLang="zh-CN" sz="2400" b="1" dirty="0" smtClean="0"/>
          </a:p>
          <a:p>
            <a:pPr>
              <a:lnSpc>
                <a:spcPts val="2500"/>
              </a:lnSpc>
              <a:spcBef>
                <a:spcPts val="0"/>
              </a:spcBef>
            </a:pPr>
            <a:r>
              <a:rPr lang="en-US" altLang="zh-CN" sz="2400" b="1" dirty="0" smtClean="0"/>
              <a:t>%</a:t>
            </a:r>
            <a:r>
              <a:rPr lang="en-US" altLang="zh-CN" sz="2400" b="1" dirty="0"/>
              <a:t>m</a:t>
            </a:r>
            <a:r>
              <a:rPr lang="zh-CN" altLang="zh-CN" sz="2400" b="1" dirty="0"/>
              <a:t>是月的表示法（</a:t>
            </a:r>
            <a:r>
              <a:rPr lang="en-US" altLang="zh-CN" sz="2400" b="1" dirty="0"/>
              <a:t>01</a:t>
            </a:r>
            <a:r>
              <a:rPr lang="zh-CN" altLang="zh-CN" sz="2400" b="1" dirty="0"/>
              <a:t>到</a:t>
            </a:r>
            <a:r>
              <a:rPr lang="en-US" altLang="zh-CN" sz="2400" b="1" dirty="0"/>
              <a:t>12</a:t>
            </a:r>
            <a:r>
              <a:rPr lang="zh-CN" altLang="zh-CN" sz="2400" b="1" dirty="0" smtClean="0"/>
              <a:t>）</a:t>
            </a:r>
            <a:endParaRPr lang="en-US" altLang="zh-CN" sz="2400" b="1" dirty="0" smtClean="0"/>
          </a:p>
          <a:p>
            <a:pPr>
              <a:lnSpc>
                <a:spcPts val="2500"/>
              </a:lnSpc>
              <a:spcBef>
                <a:spcPts val="0"/>
              </a:spcBef>
            </a:pPr>
            <a:r>
              <a:rPr lang="en-US" altLang="zh-CN" sz="2400" b="1" dirty="0" smtClean="0"/>
              <a:t>%</a:t>
            </a:r>
            <a:r>
              <a:rPr lang="en-US" altLang="zh-CN" sz="2400" b="1" dirty="0"/>
              <a:t>d</a:t>
            </a:r>
            <a:r>
              <a:rPr lang="zh-CN" altLang="zh-CN" sz="2400" b="1" dirty="0"/>
              <a:t>是日的表示法（</a:t>
            </a:r>
            <a:r>
              <a:rPr lang="en-US" altLang="zh-CN" sz="2400" b="1" dirty="0"/>
              <a:t>01</a:t>
            </a:r>
            <a:r>
              <a:rPr lang="zh-CN" altLang="zh-CN" sz="2400" b="1" dirty="0"/>
              <a:t>到</a:t>
            </a:r>
            <a:r>
              <a:rPr lang="en-US" altLang="zh-CN" sz="2400" b="1" dirty="0"/>
              <a:t>31</a:t>
            </a:r>
            <a:r>
              <a:rPr lang="zh-CN" altLang="zh-CN" sz="2400" b="1" dirty="0" smtClean="0"/>
              <a:t>）</a:t>
            </a:r>
            <a:endParaRPr lang="en-US" altLang="zh-CN" sz="2400" b="1" dirty="0" smtClean="0"/>
          </a:p>
          <a:p>
            <a:pPr marL="0" indent="0">
              <a:lnSpc>
                <a:spcPts val="2500"/>
              </a:lnSpc>
              <a:spcBef>
                <a:spcPts val="0"/>
              </a:spcBef>
              <a:buNone/>
            </a:pPr>
            <a:endParaRPr lang="en-US" altLang="zh-CN" sz="2400" b="1" dirty="0"/>
          </a:p>
          <a:p>
            <a:pPr marL="0" indent="0">
              <a:lnSpc>
                <a:spcPts val="2500"/>
              </a:lnSpc>
              <a:spcBef>
                <a:spcPts val="0"/>
              </a:spcBef>
              <a:buNone/>
            </a:pPr>
            <a:r>
              <a:rPr lang="zh-CN" altLang="zh-CN" sz="2400" b="1" dirty="0" smtClean="0"/>
              <a:t>接</a:t>
            </a:r>
            <a:r>
              <a:rPr lang="zh-CN" altLang="zh-CN" sz="2400" b="1" dirty="0"/>
              <a:t>下来是将字符串的值显示在编辑框</a:t>
            </a:r>
            <a:r>
              <a:rPr lang="en-US" altLang="zh-CN" sz="2400" b="1" dirty="0"/>
              <a:t>IDC_DATE_EDIT</a:t>
            </a:r>
            <a:r>
              <a:rPr lang="zh-CN" altLang="zh-CN" sz="2400" b="1" dirty="0"/>
              <a:t>中，用下面两条语句实现：</a:t>
            </a:r>
          </a:p>
          <a:p>
            <a:pPr marL="0" indent="0">
              <a:lnSpc>
                <a:spcPts val="2500"/>
              </a:lnSpc>
              <a:spcBef>
                <a:spcPts val="0"/>
              </a:spcBef>
              <a:buNone/>
            </a:pPr>
            <a:r>
              <a:rPr lang="en-US" altLang="zh-CN" sz="2400" b="1" dirty="0" err="1"/>
              <a:t>m_DateEdit.SetSel</a:t>
            </a:r>
            <a:r>
              <a:rPr lang="en-US" altLang="zh-CN" sz="2400" b="1" dirty="0"/>
              <a:t>(0,-1);</a:t>
            </a:r>
            <a:endParaRPr lang="zh-CN" altLang="zh-CN" sz="2400" b="1" dirty="0"/>
          </a:p>
          <a:p>
            <a:pPr marL="0" indent="0">
              <a:lnSpc>
                <a:spcPts val="2500"/>
              </a:lnSpc>
              <a:spcBef>
                <a:spcPts val="0"/>
              </a:spcBef>
              <a:buNone/>
            </a:pPr>
            <a:r>
              <a:rPr lang="en-US" altLang="zh-CN" sz="2400" b="1" dirty="0" err="1"/>
              <a:t>m_DateEdit.ReplaceSel</a:t>
            </a:r>
            <a:r>
              <a:rPr lang="en-US" altLang="zh-CN" sz="2400" b="1" dirty="0"/>
              <a:t>(L</a:t>
            </a:r>
            <a:r>
              <a:rPr lang="zh-CN" altLang="zh-CN" sz="2400" b="1" dirty="0"/>
              <a:t>″″</a:t>
            </a:r>
            <a:r>
              <a:rPr lang="en-US" altLang="zh-CN" sz="2400" b="1" dirty="0"/>
              <a:t>)</a:t>
            </a:r>
            <a:r>
              <a:rPr lang="zh-CN" altLang="zh-CN" sz="2400" b="1" dirty="0"/>
              <a:t>；</a:t>
            </a:r>
          </a:p>
          <a:p>
            <a:pPr marL="0" indent="0">
              <a:lnSpc>
                <a:spcPts val="2500"/>
              </a:lnSpc>
              <a:spcBef>
                <a:spcPts val="0"/>
              </a:spcBef>
              <a:buNone/>
            </a:pPr>
            <a:endParaRPr lang="zh-CN" altLang="en-US" sz="2400" b="1" dirty="0"/>
          </a:p>
        </p:txBody>
      </p:sp>
      <p:sp>
        <p:nvSpPr>
          <p:cNvPr id="6" name="圆角矩形标注 5"/>
          <p:cNvSpPr/>
          <p:nvPr/>
        </p:nvSpPr>
        <p:spPr bwMode="auto">
          <a:xfrm>
            <a:off x="6228184" y="620688"/>
            <a:ext cx="2023646" cy="1440160"/>
          </a:xfrm>
          <a:prstGeom prst="wedgeRoundRectCallout">
            <a:avLst>
              <a:gd name="adj1" fmla="val -109876"/>
              <a:gd name="adj2" fmla="val 38223"/>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zh-CN" altLang="zh-CN" dirty="0">
                <a:solidFill>
                  <a:srgbClr val="FF0000"/>
                </a:solidFill>
              </a:rPr>
              <a:t>将当前的时间和日期赋给对象</a:t>
            </a:r>
            <a:r>
              <a:rPr lang="en-US" altLang="zh-CN" dirty="0" err="1" smtClean="0">
                <a:solidFill>
                  <a:srgbClr val="FF0000"/>
                </a:solidFill>
              </a:rPr>
              <a:t>tNow</a:t>
            </a:r>
            <a:endParaRPr kumimoji="1" lang="zh-CN" altLang="en-US" sz="2400" b="1" i="0" u="none" strike="noStrike" cap="none" normalizeH="0" baseline="0" dirty="0" smtClean="0">
              <a:ln>
                <a:noFill/>
              </a:ln>
              <a:solidFill>
                <a:srgbClr val="FF0000"/>
              </a:solidFill>
              <a:effectLst/>
            </a:endParaRPr>
          </a:p>
        </p:txBody>
      </p:sp>
    </p:spTree>
    <p:extLst>
      <p:ext uri="{BB962C8B-B14F-4D97-AF65-F5344CB8AC3E}">
        <p14:creationId xmlns:p14="http://schemas.microsoft.com/office/powerpoint/2010/main" val="104095498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8784976" cy="502196"/>
          </a:xfrm>
        </p:spPr>
        <p:txBody>
          <a:bodyPr/>
          <a:lstStyle/>
          <a:p>
            <a:pPr algn="l"/>
            <a:r>
              <a:rPr lang="en-US" altLang="zh-CN" sz="2800" b="1" dirty="0" smtClean="0">
                <a:solidFill>
                  <a:srgbClr val="FF99FF"/>
                </a:solidFill>
              </a:rPr>
              <a:t>2.</a:t>
            </a:r>
            <a:r>
              <a:rPr lang="zh-CN" altLang="zh-CN" sz="2800" b="1" dirty="0" smtClean="0">
                <a:solidFill>
                  <a:srgbClr val="FF99FF"/>
                </a:solidFill>
              </a:rPr>
              <a:t>为</a:t>
            </a:r>
            <a:r>
              <a:rPr lang="zh-CN" altLang="zh-CN" sz="2800" b="1" dirty="0">
                <a:solidFill>
                  <a:srgbClr val="FF99FF"/>
                </a:solidFill>
              </a:rPr>
              <a:t>复选框</a:t>
            </a:r>
            <a:r>
              <a:rPr lang="en-US" altLang="zh-CN" sz="2800" b="1" dirty="0">
                <a:solidFill>
                  <a:srgbClr val="FF99FF"/>
                </a:solidFill>
              </a:rPr>
              <a:t>IDC_TIME_CHECK</a:t>
            </a:r>
            <a:r>
              <a:rPr lang="zh-CN" altLang="zh-CN" sz="2800" b="1" dirty="0">
                <a:solidFill>
                  <a:srgbClr val="FF99FF"/>
                </a:solidFill>
              </a:rPr>
              <a:t>单击事件添加处理代码</a:t>
            </a:r>
            <a:endParaRPr lang="zh-CN" altLang="en-US" sz="2800" b="1" dirty="0">
              <a:solidFill>
                <a:srgbClr val="FF99FF"/>
              </a:solidFill>
            </a:endParaRPr>
          </a:p>
        </p:txBody>
      </p:sp>
      <p:sp>
        <p:nvSpPr>
          <p:cNvPr id="3" name="内容占位符 2"/>
          <p:cNvSpPr>
            <a:spLocks noGrp="1"/>
          </p:cNvSpPr>
          <p:nvPr>
            <p:ph idx="1"/>
          </p:nvPr>
        </p:nvSpPr>
        <p:spPr>
          <a:xfrm>
            <a:off x="323528" y="654176"/>
            <a:ext cx="7920880" cy="6051423"/>
          </a:xfrm>
        </p:spPr>
        <p:txBody>
          <a:bodyPr/>
          <a:lstStyle/>
          <a:p>
            <a:pPr marL="0" indent="0">
              <a:spcBef>
                <a:spcPts val="0"/>
              </a:spcBef>
              <a:buNone/>
            </a:pPr>
            <a:r>
              <a:rPr lang="en-US" altLang="zh-CN" sz="2400" b="1" dirty="0"/>
              <a:t>void CMy8_6Dlg::</a:t>
            </a:r>
            <a:r>
              <a:rPr lang="en-US" altLang="zh-CN" sz="2400" b="1" dirty="0" err="1"/>
              <a:t>OnBnClickedTimeCheck</a:t>
            </a:r>
            <a:r>
              <a:rPr lang="en-US" altLang="zh-CN" sz="2400" b="1" dirty="0"/>
              <a:t>()</a:t>
            </a:r>
            <a:endParaRPr lang="zh-CN" altLang="zh-CN" sz="2400" b="1" dirty="0"/>
          </a:p>
          <a:p>
            <a:pPr marL="0" indent="0">
              <a:spcBef>
                <a:spcPts val="0"/>
              </a:spcBef>
              <a:buNone/>
            </a:pPr>
            <a:r>
              <a:rPr lang="en-US" altLang="zh-CN" sz="2400" b="1" dirty="0" smtClean="0"/>
              <a:t>{ // </a:t>
            </a:r>
            <a:r>
              <a:rPr lang="en-US" altLang="zh-CN" sz="2400" b="1" dirty="0"/>
              <a:t>TODO: </a:t>
            </a:r>
            <a:r>
              <a:rPr lang="zh-CN" altLang="zh-CN" sz="2400" b="1" dirty="0"/>
              <a:t>在此添加控件通知处理程序代码</a:t>
            </a:r>
          </a:p>
          <a:p>
            <a:pPr marL="0" indent="0">
              <a:spcBef>
                <a:spcPts val="0"/>
              </a:spcBef>
              <a:buNone/>
            </a:pPr>
            <a:r>
              <a:rPr lang="en-US" altLang="zh-CN" sz="2400" b="1" i="1" dirty="0" smtClean="0"/>
              <a:t>  </a:t>
            </a:r>
            <a:r>
              <a:rPr lang="en-US" altLang="zh-CN" sz="2400" b="1" i="1" dirty="0" err="1" smtClean="0"/>
              <a:t>UpdateData</a:t>
            </a:r>
            <a:r>
              <a:rPr lang="en-US" altLang="zh-CN" sz="2400" b="1" i="1" dirty="0" smtClean="0"/>
              <a:t>(TRUE</a:t>
            </a:r>
            <a:r>
              <a:rPr lang="en-US" altLang="zh-CN" sz="2400" b="1" i="1" dirty="0"/>
              <a:t>);</a:t>
            </a:r>
            <a:endParaRPr lang="zh-CN" altLang="zh-CN" sz="2400" b="1" dirty="0"/>
          </a:p>
          <a:p>
            <a:pPr marL="0" indent="0">
              <a:spcBef>
                <a:spcPts val="0"/>
              </a:spcBef>
              <a:buNone/>
            </a:pPr>
            <a:r>
              <a:rPr lang="en-US" altLang="zh-CN" sz="2400" b="1" i="1" dirty="0" smtClean="0"/>
              <a:t>  if(</a:t>
            </a:r>
            <a:r>
              <a:rPr lang="en-US" altLang="zh-CN" sz="2400" b="1" i="1" dirty="0" err="1" smtClean="0"/>
              <a:t>m_TimeCheck</a:t>
            </a:r>
            <a:r>
              <a:rPr lang="en-US" altLang="zh-CN" sz="2400" b="1" i="1" dirty="0"/>
              <a:t>==TRUE)</a:t>
            </a:r>
            <a:endParaRPr lang="zh-CN" altLang="zh-CN" sz="2400" b="1" dirty="0"/>
          </a:p>
          <a:p>
            <a:pPr marL="0" indent="0">
              <a:spcBef>
                <a:spcPts val="0"/>
              </a:spcBef>
              <a:buNone/>
            </a:pPr>
            <a:r>
              <a:rPr lang="en-US" altLang="zh-CN" sz="2400" b="1" i="1" dirty="0" smtClean="0"/>
              <a:t>   {</a:t>
            </a:r>
            <a:r>
              <a:rPr lang="en-US" altLang="zh-CN" sz="2400" b="1" i="1" dirty="0"/>
              <a:t>	</a:t>
            </a:r>
            <a:r>
              <a:rPr lang="en-US" altLang="zh-CN" sz="2400" b="1" i="1" dirty="0" err="1"/>
              <a:t>CTime</a:t>
            </a:r>
            <a:r>
              <a:rPr lang="en-US" altLang="zh-CN" sz="2400" b="1" i="1" dirty="0"/>
              <a:t> </a:t>
            </a:r>
            <a:r>
              <a:rPr lang="en-US" altLang="zh-CN" sz="2400" b="1" i="1" dirty="0" err="1"/>
              <a:t>tNow</a:t>
            </a:r>
            <a:r>
              <a:rPr lang="en-US" altLang="zh-CN" sz="2400" b="1" i="1" dirty="0"/>
              <a:t>;</a:t>
            </a:r>
            <a:endParaRPr lang="zh-CN" altLang="zh-CN" sz="2400" b="1" dirty="0"/>
          </a:p>
          <a:p>
            <a:pPr marL="0" indent="0">
              <a:spcBef>
                <a:spcPts val="0"/>
              </a:spcBef>
              <a:buNone/>
            </a:pPr>
            <a:r>
              <a:rPr lang="en-US" altLang="zh-CN" sz="2400" b="1" i="1" dirty="0"/>
              <a:t>	</a:t>
            </a:r>
            <a:r>
              <a:rPr lang="en-US" altLang="zh-CN" sz="2400" b="1" i="1" dirty="0" err="1"/>
              <a:t>tNow</a:t>
            </a:r>
            <a:r>
              <a:rPr lang="en-US" altLang="zh-CN" sz="2400" b="1" i="1" dirty="0"/>
              <a:t>=</a:t>
            </a:r>
            <a:r>
              <a:rPr lang="en-US" altLang="zh-CN" sz="2400" b="1" i="1" dirty="0" err="1"/>
              <a:t>CTime</a:t>
            </a:r>
            <a:r>
              <a:rPr lang="en-US" altLang="zh-CN" sz="2400" b="1" i="1" dirty="0"/>
              <a:t>::</a:t>
            </a:r>
            <a:r>
              <a:rPr lang="en-US" altLang="zh-CN" sz="2400" b="1" i="1" dirty="0" err="1"/>
              <a:t>GetCurrentTime</a:t>
            </a:r>
            <a:r>
              <a:rPr lang="en-US" altLang="zh-CN" sz="2400" b="1" i="1" dirty="0"/>
              <a:t>();</a:t>
            </a:r>
            <a:endParaRPr lang="zh-CN" altLang="zh-CN" sz="2400" b="1" dirty="0"/>
          </a:p>
          <a:p>
            <a:pPr marL="0" indent="0">
              <a:spcBef>
                <a:spcPts val="0"/>
              </a:spcBef>
              <a:buNone/>
            </a:pPr>
            <a:r>
              <a:rPr lang="en-US" altLang="zh-CN" sz="2400" b="1" i="1" dirty="0"/>
              <a:t>	</a:t>
            </a:r>
            <a:r>
              <a:rPr lang="en-US" altLang="zh-CN" sz="2400" b="1" i="1" dirty="0" err="1"/>
              <a:t>CString</a:t>
            </a:r>
            <a:r>
              <a:rPr lang="en-US" altLang="zh-CN" sz="2400" b="1" i="1" dirty="0"/>
              <a:t> </a:t>
            </a:r>
            <a:r>
              <a:rPr lang="en-US" altLang="zh-CN" sz="2400" b="1" i="1" dirty="0" err="1"/>
              <a:t>sNow</a:t>
            </a:r>
            <a:r>
              <a:rPr lang="en-US" altLang="zh-CN" sz="2400" b="1" i="1" dirty="0"/>
              <a:t>=</a:t>
            </a:r>
            <a:r>
              <a:rPr lang="en-US" altLang="zh-CN" sz="2400" b="1" i="1" dirty="0" err="1"/>
              <a:t>tNow.Format</a:t>
            </a:r>
            <a:r>
              <a:rPr lang="en-US" altLang="zh-CN" sz="2400" b="1" i="1" dirty="0"/>
              <a:t>("%I:%M:%S");</a:t>
            </a:r>
            <a:endParaRPr lang="zh-CN" altLang="zh-CN" sz="2400" b="1" dirty="0"/>
          </a:p>
          <a:p>
            <a:pPr marL="0" indent="0">
              <a:spcBef>
                <a:spcPts val="0"/>
              </a:spcBef>
              <a:buNone/>
            </a:pPr>
            <a:r>
              <a:rPr lang="en-US" altLang="zh-CN" sz="2400" b="1" i="1" dirty="0"/>
              <a:t>	</a:t>
            </a:r>
            <a:r>
              <a:rPr lang="en-US" altLang="zh-CN" sz="2400" b="1" i="1" dirty="0" err="1"/>
              <a:t>m_TimeEdit.SetSel</a:t>
            </a:r>
            <a:r>
              <a:rPr lang="en-US" altLang="zh-CN" sz="2400" b="1" i="1" dirty="0"/>
              <a:t>(0,-1);</a:t>
            </a:r>
            <a:endParaRPr lang="zh-CN" altLang="zh-CN" sz="2400" b="1" dirty="0"/>
          </a:p>
          <a:p>
            <a:pPr marL="0" indent="0">
              <a:spcBef>
                <a:spcPts val="0"/>
              </a:spcBef>
              <a:buNone/>
            </a:pPr>
            <a:r>
              <a:rPr lang="en-US" altLang="zh-CN" sz="2400" b="1" i="1" dirty="0"/>
              <a:t>	</a:t>
            </a:r>
            <a:r>
              <a:rPr lang="en-US" altLang="zh-CN" sz="2400" b="1" i="1" dirty="0" err="1"/>
              <a:t>m_TimeEdit.ReplaceSel</a:t>
            </a:r>
            <a:r>
              <a:rPr lang="en-US" altLang="zh-CN" sz="2400" b="1" i="1" dirty="0"/>
              <a:t>(</a:t>
            </a:r>
            <a:r>
              <a:rPr lang="en-US" altLang="zh-CN" sz="2400" b="1" i="1" dirty="0" err="1"/>
              <a:t>sNow</a:t>
            </a:r>
            <a:r>
              <a:rPr lang="en-US" altLang="zh-CN" sz="2400" b="1" i="1" dirty="0"/>
              <a:t>);</a:t>
            </a:r>
            <a:endParaRPr lang="zh-CN" altLang="zh-CN" sz="2400" b="1" dirty="0"/>
          </a:p>
          <a:p>
            <a:pPr marL="0" indent="0">
              <a:spcBef>
                <a:spcPts val="0"/>
              </a:spcBef>
              <a:buNone/>
            </a:pPr>
            <a:r>
              <a:rPr lang="en-US" altLang="zh-CN" sz="2400" b="1" i="1" dirty="0" smtClean="0"/>
              <a:t>   }</a:t>
            </a:r>
            <a:endParaRPr lang="zh-CN" altLang="zh-CN" sz="2400" b="1" dirty="0"/>
          </a:p>
          <a:p>
            <a:pPr marL="0" indent="0">
              <a:spcBef>
                <a:spcPts val="0"/>
              </a:spcBef>
              <a:buNone/>
            </a:pPr>
            <a:r>
              <a:rPr lang="en-US" altLang="zh-CN" sz="2400" b="1" i="1" dirty="0" smtClean="0"/>
              <a:t>  else</a:t>
            </a:r>
            <a:endParaRPr lang="zh-CN" altLang="zh-CN" sz="2400" b="1" dirty="0"/>
          </a:p>
          <a:p>
            <a:pPr marL="0" indent="0">
              <a:spcBef>
                <a:spcPts val="0"/>
              </a:spcBef>
              <a:buNone/>
            </a:pPr>
            <a:r>
              <a:rPr lang="en-US" altLang="zh-CN" sz="2400" b="1" i="1" dirty="0" smtClean="0"/>
              <a:t>   {</a:t>
            </a:r>
            <a:r>
              <a:rPr lang="en-US" altLang="zh-CN" sz="2400" b="1" i="1" dirty="0"/>
              <a:t>	</a:t>
            </a:r>
            <a:r>
              <a:rPr lang="en-US" altLang="zh-CN" sz="2400" b="1" i="1" dirty="0" err="1"/>
              <a:t>m_TimeEdit.SetSel</a:t>
            </a:r>
            <a:r>
              <a:rPr lang="en-US" altLang="zh-CN" sz="2400" b="1" i="1" dirty="0"/>
              <a:t>(0,-1);</a:t>
            </a:r>
            <a:endParaRPr lang="zh-CN" altLang="zh-CN" sz="2400" b="1" dirty="0"/>
          </a:p>
          <a:p>
            <a:pPr marL="0" indent="0">
              <a:spcBef>
                <a:spcPts val="0"/>
              </a:spcBef>
              <a:buNone/>
            </a:pPr>
            <a:r>
              <a:rPr lang="en-US" altLang="zh-CN" sz="2400" b="1" i="1" dirty="0"/>
              <a:t>	</a:t>
            </a:r>
            <a:r>
              <a:rPr lang="en-US" altLang="zh-CN" sz="2400" b="1" i="1" dirty="0" err="1"/>
              <a:t>m_TimeEdit.ReplaceSel</a:t>
            </a:r>
            <a:r>
              <a:rPr lang="en-US" altLang="zh-CN" sz="2400" b="1" i="1" dirty="0"/>
              <a:t>(L"");</a:t>
            </a:r>
            <a:endParaRPr lang="zh-CN" altLang="zh-CN" sz="2400" b="1" dirty="0"/>
          </a:p>
          <a:p>
            <a:pPr marL="0" indent="0">
              <a:spcBef>
                <a:spcPts val="0"/>
              </a:spcBef>
              <a:buNone/>
            </a:pPr>
            <a:r>
              <a:rPr lang="en-US" altLang="zh-CN" sz="2400" b="1" i="1" dirty="0" smtClean="0"/>
              <a:t>  }</a:t>
            </a:r>
            <a:endParaRPr lang="zh-CN" altLang="zh-CN" sz="2400" b="1" dirty="0"/>
          </a:p>
          <a:p>
            <a:pPr marL="0" indent="0">
              <a:spcBef>
                <a:spcPts val="0"/>
              </a:spcBef>
              <a:buNone/>
            </a:pPr>
            <a:r>
              <a:rPr lang="en-US" altLang="zh-CN" sz="2400" b="1" i="1" dirty="0" smtClean="0"/>
              <a:t>  </a:t>
            </a:r>
            <a:r>
              <a:rPr lang="en-US" altLang="zh-CN" sz="2400" b="1" i="1" dirty="0" err="1" smtClean="0"/>
              <a:t>UpdateData</a:t>
            </a:r>
            <a:r>
              <a:rPr lang="en-US" altLang="zh-CN" sz="2400" b="1" i="1" dirty="0" smtClean="0"/>
              <a:t>(FALSE);</a:t>
            </a:r>
            <a:endParaRPr lang="en-US" altLang="zh-CN" sz="2400" b="1" dirty="0"/>
          </a:p>
          <a:p>
            <a:pPr marL="0" indent="0">
              <a:spcBef>
                <a:spcPts val="0"/>
              </a:spcBef>
              <a:buNone/>
            </a:pPr>
            <a:r>
              <a:rPr lang="en-US" altLang="zh-CN" sz="2400" b="1" dirty="0" smtClean="0"/>
              <a:t>}</a:t>
            </a:r>
            <a:endParaRPr lang="zh-CN" altLang="zh-CN" sz="2400" b="1" dirty="0"/>
          </a:p>
          <a:p>
            <a:pPr marL="0" indent="0">
              <a:spcBef>
                <a:spcPts val="0"/>
              </a:spcBef>
              <a:buNone/>
            </a:pPr>
            <a:endParaRPr lang="zh-CN" altLang="en-US" sz="2400" b="1" dirty="0"/>
          </a:p>
        </p:txBody>
      </p:sp>
      <p:sp>
        <p:nvSpPr>
          <p:cNvPr id="4" name="灯片编号占位符 3"/>
          <p:cNvSpPr>
            <a:spLocks noGrp="1"/>
          </p:cNvSpPr>
          <p:nvPr>
            <p:ph type="sldNum" sz="quarter" idx="12"/>
          </p:nvPr>
        </p:nvSpPr>
        <p:spPr/>
        <p:txBody>
          <a:bodyPr/>
          <a:lstStyle/>
          <a:p>
            <a:fld id="{EA6790FE-3663-4280-8A87-F7847A540E1C}" type="slidenum">
              <a:rPr lang="en-US" altLang="zh-CN" smtClean="0"/>
              <a:pPr/>
              <a:t>102</a:t>
            </a:fld>
            <a:endParaRPr lang="en-US" altLang="zh-CN"/>
          </a:p>
        </p:txBody>
      </p:sp>
    </p:spTree>
    <p:extLst>
      <p:ext uri="{BB962C8B-B14F-4D97-AF65-F5344CB8AC3E}">
        <p14:creationId xmlns:p14="http://schemas.microsoft.com/office/powerpoint/2010/main" val="125607838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88640"/>
            <a:ext cx="7772400" cy="587152"/>
          </a:xfrm>
        </p:spPr>
        <p:txBody>
          <a:bodyPr/>
          <a:lstStyle/>
          <a:p>
            <a:pPr algn="l"/>
            <a:r>
              <a:rPr lang="en-US" altLang="zh-CN" sz="2800" b="1" dirty="0" smtClean="0">
                <a:solidFill>
                  <a:srgbClr val="FF99FF"/>
                </a:solidFill>
              </a:rPr>
              <a:t>3.</a:t>
            </a:r>
            <a:r>
              <a:rPr lang="zh-CN" altLang="zh-CN" sz="2800" b="1" dirty="0" smtClean="0">
                <a:solidFill>
                  <a:srgbClr val="FF99FF"/>
                </a:solidFill>
              </a:rPr>
              <a:t>给</a:t>
            </a:r>
            <a:r>
              <a:rPr lang="en-US" altLang="zh-CN" sz="2800" b="1" dirty="0">
                <a:solidFill>
                  <a:srgbClr val="FF99FF"/>
                </a:solidFill>
              </a:rPr>
              <a:t>Enable</a:t>
            </a:r>
            <a:r>
              <a:rPr lang="zh-CN" altLang="zh-CN" sz="2800" b="1" dirty="0">
                <a:solidFill>
                  <a:srgbClr val="FF99FF"/>
                </a:solidFill>
              </a:rPr>
              <a:t>按钮添加代码</a:t>
            </a:r>
            <a:endParaRPr lang="zh-CN" altLang="en-US" sz="2800" b="1" dirty="0">
              <a:solidFill>
                <a:srgbClr val="FF99FF"/>
              </a:solidFill>
            </a:endParaRPr>
          </a:p>
        </p:txBody>
      </p:sp>
      <p:sp>
        <p:nvSpPr>
          <p:cNvPr id="3" name="内容占位符 2"/>
          <p:cNvSpPr>
            <a:spLocks noGrp="1"/>
          </p:cNvSpPr>
          <p:nvPr>
            <p:ph idx="1"/>
          </p:nvPr>
        </p:nvSpPr>
        <p:spPr>
          <a:xfrm>
            <a:off x="298911" y="775792"/>
            <a:ext cx="8687460" cy="2869232"/>
          </a:xfrm>
        </p:spPr>
        <p:txBody>
          <a:bodyPr/>
          <a:lstStyle/>
          <a:p>
            <a:pPr marL="0" indent="0">
              <a:spcBef>
                <a:spcPts val="0"/>
              </a:spcBef>
              <a:buNone/>
            </a:pPr>
            <a:r>
              <a:rPr lang="en-US" altLang="zh-CN" sz="2800" b="1" dirty="0"/>
              <a:t>void CMy8_6Dlg::</a:t>
            </a:r>
            <a:r>
              <a:rPr lang="en-US" altLang="zh-CN" sz="2800" b="1" dirty="0" err="1"/>
              <a:t>OnBnClickedEnableButton</a:t>
            </a:r>
            <a:r>
              <a:rPr lang="en-US" altLang="zh-CN" sz="2800" b="1" dirty="0"/>
              <a:t>()</a:t>
            </a:r>
            <a:endParaRPr lang="zh-CN" altLang="zh-CN" sz="2800" b="1" dirty="0"/>
          </a:p>
          <a:p>
            <a:pPr marL="0" indent="0">
              <a:spcBef>
                <a:spcPts val="0"/>
              </a:spcBef>
              <a:buNone/>
            </a:pPr>
            <a:r>
              <a:rPr lang="en-US" altLang="zh-CN" sz="2800" b="1" dirty="0" smtClean="0"/>
              <a:t>{ // </a:t>
            </a:r>
            <a:r>
              <a:rPr lang="en-US" altLang="zh-CN" sz="2800" b="1" dirty="0"/>
              <a:t>TODO: </a:t>
            </a:r>
            <a:r>
              <a:rPr lang="zh-CN" altLang="zh-CN" sz="2800" b="1" dirty="0"/>
              <a:t>在此添加控件通知处理程序代码</a:t>
            </a:r>
          </a:p>
          <a:p>
            <a:pPr marL="0" indent="0">
              <a:spcBef>
                <a:spcPts val="0"/>
              </a:spcBef>
              <a:buNone/>
            </a:pPr>
            <a:r>
              <a:rPr lang="en-US" altLang="zh-CN" sz="2400" b="1" i="1" dirty="0" smtClean="0"/>
              <a:t>   </a:t>
            </a:r>
            <a:r>
              <a:rPr lang="en-US" altLang="zh-CN" sz="2400" b="1" i="1" dirty="0" err="1" smtClean="0"/>
              <a:t>GetDlgItem</a:t>
            </a:r>
            <a:r>
              <a:rPr lang="en-US" altLang="zh-CN" sz="2400" b="1" i="1" dirty="0" smtClean="0"/>
              <a:t>(IDC_DATE_CHECK</a:t>
            </a:r>
            <a:r>
              <a:rPr lang="en-US" altLang="zh-CN" sz="2400" b="1" i="1" dirty="0"/>
              <a:t>)-&gt;</a:t>
            </a:r>
            <a:r>
              <a:rPr lang="en-US" altLang="zh-CN" sz="2400" b="1" i="1" dirty="0" err="1"/>
              <a:t>EnableWindow</a:t>
            </a:r>
            <a:r>
              <a:rPr lang="en-US" altLang="zh-CN" sz="2400" b="1" i="1" dirty="0"/>
              <a:t>(TRUE);</a:t>
            </a:r>
            <a:endParaRPr lang="zh-CN" altLang="zh-CN" sz="2400" b="1" dirty="0"/>
          </a:p>
          <a:p>
            <a:pPr marL="0" indent="0">
              <a:spcBef>
                <a:spcPts val="0"/>
              </a:spcBef>
              <a:buNone/>
            </a:pPr>
            <a:r>
              <a:rPr lang="en-US" altLang="zh-CN" sz="2400" b="1" i="1" dirty="0" smtClean="0"/>
              <a:t>   </a:t>
            </a:r>
            <a:r>
              <a:rPr lang="en-US" altLang="zh-CN" sz="2400" b="1" i="1" dirty="0" err="1" smtClean="0"/>
              <a:t>GetDlgItem</a:t>
            </a:r>
            <a:r>
              <a:rPr lang="en-US" altLang="zh-CN" sz="2400" b="1" i="1" dirty="0" smtClean="0"/>
              <a:t>(IDC_TIME_CHECK</a:t>
            </a:r>
            <a:r>
              <a:rPr lang="en-US" altLang="zh-CN" sz="2400" b="1" i="1" dirty="0"/>
              <a:t>)-&gt;</a:t>
            </a:r>
            <a:r>
              <a:rPr lang="en-US" altLang="zh-CN" sz="2400" b="1" i="1" dirty="0" err="1"/>
              <a:t>EnableWindow</a:t>
            </a:r>
            <a:r>
              <a:rPr lang="en-US" altLang="zh-CN" sz="2400" b="1" i="1" dirty="0"/>
              <a:t>(TRUE);</a:t>
            </a:r>
            <a:endParaRPr lang="zh-CN" altLang="zh-CN" sz="2400" b="1" dirty="0"/>
          </a:p>
          <a:p>
            <a:pPr marL="0" indent="0">
              <a:spcBef>
                <a:spcPts val="0"/>
              </a:spcBef>
              <a:buNone/>
            </a:pPr>
            <a:r>
              <a:rPr lang="en-US" altLang="zh-CN" sz="2400" b="1" i="1" dirty="0" smtClean="0"/>
              <a:t>   </a:t>
            </a:r>
            <a:r>
              <a:rPr lang="en-US" altLang="zh-CN" sz="2400" b="1" i="1" dirty="0" err="1" smtClean="0"/>
              <a:t>m_DateEdit.EnableWindow</a:t>
            </a:r>
            <a:r>
              <a:rPr lang="en-US" altLang="zh-CN" sz="2400" b="1" i="1" dirty="0" smtClean="0"/>
              <a:t>(TRUE</a:t>
            </a:r>
            <a:r>
              <a:rPr lang="en-US" altLang="zh-CN" sz="2400" b="1" i="1" dirty="0"/>
              <a:t>);</a:t>
            </a:r>
            <a:endParaRPr lang="zh-CN" altLang="zh-CN" sz="2400" b="1" dirty="0"/>
          </a:p>
          <a:p>
            <a:pPr marL="0" indent="0">
              <a:spcBef>
                <a:spcPts val="0"/>
              </a:spcBef>
              <a:buNone/>
            </a:pPr>
            <a:r>
              <a:rPr lang="en-US" altLang="zh-CN" sz="2400" b="1" i="1" dirty="0" smtClean="0"/>
              <a:t>   </a:t>
            </a:r>
            <a:r>
              <a:rPr lang="en-US" altLang="zh-CN" sz="2400" b="1" i="1" dirty="0" err="1" smtClean="0"/>
              <a:t>m_TimeEdit.EnableWindow</a:t>
            </a:r>
            <a:r>
              <a:rPr lang="en-US" altLang="zh-CN" sz="2400" b="1" i="1" dirty="0" smtClean="0"/>
              <a:t>(TRUE</a:t>
            </a:r>
            <a:r>
              <a:rPr lang="en-US" altLang="zh-CN" sz="2400" b="1" i="1" dirty="0"/>
              <a:t>);</a:t>
            </a:r>
            <a:endParaRPr lang="zh-CN" altLang="zh-CN" sz="2400" b="1" dirty="0"/>
          </a:p>
          <a:p>
            <a:pPr marL="0" indent="0">
              <a:spcBef>
                <a:spcPts val="0"/>
              </a:spcBef>
              <a:buNone/>
            </a:pPr>
            <a:r>
              <a:rPr lang="en-US" altLang="zh-CN" sz="2800" b="1" dirty="0"/>
              <a:t>}</a:t>
            </a:r>
            <a:endParaRPr lang="zh-CN" altLang="zh-CN" sz="2800" b="1" dirty="0"/>
          </a:p>
          <a:p>
            <a:pPr marL="0" indent="0">
              <a:spcBef>
                <a:spcPts val="0"/>
              </a:spcBef>
              <a:buNone/>
            </a:pPr>
            <a:endParaRPr lang="zh-CN" altLang="en-US" sz="2800" b="1" dirty="0"/>
          </a:p>
        </p:txBody>
      </p:sp>
      <p:sp>
        <p:nvSpPr>
          <p:cNvPr id="4" name="灯片编号占位符 3"/>
          <p:cNvSpPr>
            <a:spLocks noGrp="1"/>
          </p:cNvSpPr>
          <p:nvPr>
            <p:ph type="sldNum" sz="quarter" idx="12"/>
          </p:nvPr>
        </p:nvSpPr>
        <p:spPr/>
        <p:txBody>
          <a:bodyPr/>
          <a:lstStyle/>
          <a:p>
            <a:fld id="{EA6790FE-3663-4280-8A87-F7847A540E1C}" type="slidenum">
              <a:rPr lang="en-US" altLang="zh-CN" smtClean="0"/>
              <a:pPr/>
              <a:t>103</a:t>
            </a:fld>
            <a:endParaRPr lang="en-US" altLang="zh-CN"/>
          </a:p>
        </p:txBody>
      </p:sp>
      <p:sp>
        <p:nvSpPr>
          <p:cNvPr id="5" name="标题 1"/>
          <p:cNvSpPr txBox="1">
            <a:spLocks/>
          </p:cNvSpPr>
          <p:nvPr/>
        </p:nvSpPr>
        <p:spPr bwMode="auto">
          <a:xfrm>
            <a:off x="298911" y="3501008"/>
            <a:ext cx="7772400" cy="58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kern="12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a:r>
              <a:rPr lang="en-US" altLang="zh-CN" sz="2800" dirty="0">
                <a:solidFill>
                  <a:srgbClr val="FF99FF"/>
                </a:solidFill>
              </a:rPr>
              <a:t>4</a:t>
            </a:r>
            <a:r>
              <a:rPr lang="en-US" altLang="zh-CN" sz="2800" b="1" dirty="0" smtClean="0">
                <a:solidFill>
                  <a:srgbClr val="FF99FF"/>
                </a:solidFill>
              </a:rPr>
              <a:t>.</a:t>
            </a:r>
            <a:r>
              <a:rPr lang="zh-CN" altLang="zh-CN" sz="2800" dirty="0">
                <a:solidFill>
                  <a:srgbClr val="FF99FF"/>
                </a:solidFill>
              </a:rPr>
              <a:t>为</a:t>
            </a:r>
            <a:r>
              <a:rPr lang="en-US" altLang="zh-CN" sz="2800" dirty="0">
                <a:solidFill>
                  <a:srgbClr val="FF99FF"/>
                </a:solidFill>
              </a:rPr>
              <a:t>Disable</a:t>
            </a:r>
            <a:r>
              <a:rPr lang="zh-CN" altLang="zh-CN" sz="2800" dirty="0">
                <a:solidFill>
                  <a:srgbClr val="FF99FF"/>
                </a:solidFill>
              </a:rPr>
              <a:t>按钮连接代码</a:t>
            </a:r>
            <a:endParaRPr lang="zh-CN" altLang="en-US" sz="2800" b="1" dirty="0">
              <a:solidFill>
                <a:srgbClr val="FF99FF"/>
              </a:solidFill>
            </a:endParaRPr>
          </a:p>
        </p:txBody>
      </p:sp>
      <p:sp>
        <p:nvSpPr>
          <p:cNvPr id="6" name="内容占位符 2"/>
          <p:cNvSpPr txBox="1">
            <a:spLocks/>
          </p:cNvSpPr>
          <p:nvPr/>
        </p:nvSpPr>
        <p:spPr bwMode="auto">
          <a:xfrm>
            <a:off x="274294" y="4088160"/>
            <a:ext cx="8687460" cy="2617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altLang="zh-CN" sz="2400" dirty="0"/>
              <a:t>void CMy8_6Dlg::</a:t>
            </a:r>
            <a:r>
              <a:rPr lang="en-US" altLang="zh-CN" sz="2400" dirty="0" err="1"/>
              <a:t>OnBnClickedDisableButton</a:t>
            </a:r>
            <a:r>
              <a:rPr lang="en-US" altLang="zh-CN" sz="2400" dirty="0"/>
              <a:t>() </a:t>
            </a:r>
            <a:endParaRPr lang="zh-CN" altLang="zh-CN" sz="2400" dirty="0"/>
          </a:p>
          <a:p>
            <a:pPr marL="0" indent="0">
              <a:spcBef>
                <a:spcPts val="0"/>
              </a:spcBef>
              <a:buNone/>
            </a:pPr>
            <a:r>
              <a:rPr lang="en-US" altLang="zh-CN" sz="2400" dirty="0" smtClean="0"/>
              <a:t>{// </a:t>
            </a:r>
            <a:r>
              <a:rPr lang="en-US" altLang="zh-CN" sz="2400" dirty="0"/>
              <a:t>TODO: </a:t>
            </a:r>
            <a:r>
              <a:rPr lang="zh-CN" altLang="zh-CN" sz="2400" dirty="0"/>
              <a:t>在此添加控件通知处理程序代码</a:t>
            </a:r>
          </a:p>
          <a:p>
            <a:pPr marL="0" indent="0">
              <a:spcBef>
                <a:spcPts val="0"/>
              </a:spcBef>
              <a:buNone/>
            </a:pPr>
            <a:r>
              <a:rPr lang="en-US" altLang="zh-CN" sz="2400" i="1" dirty="0" smtClean="0"/>
              <a:t>  </a:t>
            </a:r>
            <a:r>
              <a:rPr lang="en-US" altLang="zh-CN" sz="2400" i="1" dirty="0" err="1" smtClean="0"/>
              <a:t>GetDlgItem</a:t>
            </a:r>
            <a:r>
              <a:rPr lang="en-US" altLang="zh-CN" sz="2400" i="1" dirty="0" smtClean="0"/>
              <a:t>(IDC_DATE_CHECK</a:t>
            </a:r>
            <a:r>
              <a:rPr lang="en-US" altLang="zh-CN" sz="2400" i="1" dirty="0"/>
              <a:t>)-&gt;</a:t>
            </a:r>
            <a:r>
              <a:rPr lang="en-US" altLang="zh-CN" sz="2400" i="1" dirty="0" err="1"/>
              <a:t>EnableWindow</a:t>
            </a:r>
            <a:r>
              <a:rPr lang="en-US" altLang="zh-CN" sz="2400" i="1" dirty="0"/>
              <a:t>(FALSE);</a:t>
            </a:r>
            <a:endParaRPr lang="zh-CN" altLang="zh-CN" sz="2400" dirty="0"/>
          </a:p>
          <a:p>
            <a:pPr marL="0" indent="0">
              <a:spcBef>
                <a:spcPts val="0"/>
              </a:spcBef>
              <a:buNone/>
            </a:pPr>
            <a:r>
              <a:rPr lang="en-US" altLang="zh-CN" sz="2400" i="1" dirty="0" smtClean="0"/>
              <a:t>  </a:t>
            </a:r>
            <a:r>
              <a:rPr lang="en-US" altLang="zh-CN" sz="2400" i="1" dirty="0" err="1" smtClean="0"/>
              <a:t>GetDlgItem</a:t>
            </a:r>
            <a:r>
              <a:rPr lang="en-US" altLang="zh-CN" sz="2400" i="1" dirty="0" smtClean="0"/>
              <a:t>(IDC_TIME_CHECK</a:t>
            </a:r>
            <a:r>
              <a:rPr lang="en-US" altLang="zh-CN" sz="2400" i="1" dirty="0"/>
              <a:t>)-&gt;</a:t>
            </a:r>
            <a:r>
              <a:rPr lang="en-US" altLang="zh-CN" sz="2400" i="1" dirty="0" err="1"/>
              <a:t>EnableWindow</a:t>
            </a:r>
            <a:r>
              <a:rPr lang="en-US" altLang="zh-CN" sz="2400" i="1" dirty="0"/>
              <a:t>(FALSE);</a:t>
            </a:r>
            <a:endParaRPr lang="zh-CN" altLang="zh-CN" sz="2400" dirty="0"/>
          </a:p>
          <a:p>
            <a:pPr marL="0" indent="0">
              <a:spcBef>
                <a:spcPts val="0"/>
              </a:spcBef>
              <a:buNone/>
            </a:pPr>
            <a:r>
              <a:rPr lang="en-US" altLang="zh-CN" sz="2400" i="1" dirty="0" smtClean="0"/>
              <a:t>  </a:t>
            </a:r>
            <a:r>
              <a:rPr lang="en-US" altLang="zh-CN" sz="2400" i="1" dirty="0" err="1" smtClean="0"/>
              <a:t>m_DateEdit.EnableWindow</a:t>
            </a:r>
            <a:r>
              <a:rPr lang="en-US" altLang="zh-CN" sz="2400" i="1" dirty="0" smtClean="0"/>
              <a:t>(FALSE</a:t>
            </a:r>
            <a:r>
              <a:rPr lang="en-US" altLang="zh-CN" sz="2400" i="1" dirty="0"/>
              <a:t>);</a:t>
            </a:r>
            <a:endParaRPr lang="zh-CN" altLang="zh-CN" sz="2400" dirty="0"/>
          </a:p>
          <a:p>
            <a:pPr marL="0" indent="0">
              <a:spcBef>
                <a:spcPts val="0"/>
              </a:spcBef>
              <a:buNone/>
            </a:pPr>
            <a:r>
              <a:rPr lang="en-US" altLang="zh-CN" sz="2400" i="1" dirty="0" smtClean="0"/>
              <a:t>  </a:t>
            </a:r>
            <a:r>
              <a:rPr lang="en-US" altLang="zh-CN" sz="2400" i="1" dirty="0" err="1" smtClean="0"/>
              <a:t>m_TimeEdit.EnableWindow</a:t>
            </a:r>
            <a:r>
              <a:rPr lang="en-US" altLang="zh-CN" sz="2400" i="1" dirty="0" smtClean="0"/>
              <a:t>(FALSE</a:t>
            </a:r>
            <a:r>
              <a:rPr lang="en-US" altLang="zh-CN" sz="2400" i="1" dirty="0"/>
              <a:t>);</a:t>
            </a:r>
            <a:endParaRPr lang="zh-CN" altLang="zh-CN" sz="2400" dirty="0"/>
          </a:p>
          <a:p>
            <a:pPr marL="0" indent="0">
              <a:spcBef>
                <a:spcPts val="0"/>
              </a:spcBef>
              <a:buNone/>
            </a:pPr>
            <a:r>
              <a:rPr lang="en-US" altLang="zh-CN" sz="2400" dirty="0" smtClean="0"/>
              <a:t>}</a:t>
            </a:r>
            <a:endParaRPr lang="zh-CN" altLang="en-US" sz="2400" b="1" dirty="0"/>
          </a:p>
        </p:txBody>
      </p:sp>
    </p:spTree>
    <p:extLst>
      <p:ext uri="{BB962C8B-B14F-4D97-AF65-F5344CB8AC3E}">
        <p14:creationId xmlns:p14="http://schemas.microsoft.com/office/powerpoint/2010/main" val="3171578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192623"/>
            <a:ext cx="7772400" cy="500073"/>
          </a:xfrm>
        </p:spPr>
        <p:txBody>
          <a:bodyPr/>
          <a:lstStyle/>
          <a:p>
            <a:pPr algn="l"/>
            <a:r>
              <a:rPr lang="en-US" altLang="zh-CN" sz="2800" b="1" dirty="0" smtClean="0">
                <a:solidFill>
                  <a:srgbClr val="FF99FF"/>
                </a:solidFill>
                <a:latin typeface="+mn-lt"/>
              </a:rPr>
              <a:t>5.</a:t>
            </a:r>
            <a:r>
              <a:rPr lang="zh-CN" altLang="zh-CN" sz="2800" b="1" dirty="0" smtClean="0">
                <a:solidFill>
                  <a:srgbClr val="FF99FF"/>
                </a:solidFill>
                <a:latin typeface="+mn-lt"/>
              </a:rPr>
              <a:t>为</a:t>
            </a:r>
            <a:r>
              <a:rPr lang="en-US" altLang="zh-CN" sz="2800" b="1" dirty="0">
                <a:solidFill>
                  <a:srgbClr val="FF99FF"/>
                </a:solidFill>
                <a:latin typeface="+mn-lt"/>
              </a:rPr>
              <a:t>Show Control</a:t>
            </a:r>
            <a:r>
              <a:rPr lang="zh-CN" altLang="zh-CN" sz="2800" b="1" dirty="0">
                <a:solidFill>
                  <a:srgbClr val="FF99FF"/>
                </a:solidFill>
                <a:latin typeface="+mn-lt"/>
              </a:rPr>
              <a:t>按钮添加代</a:t>
            </a:r>
            <a:r>
              <a:rPr lang="zh-CN" altLang="zh-CN" sz="2800" b="1" dirty="0" smtClean="0">
                <a:solidFill>
                  <a:srgbClr val="FF99FF"/>
                </a:solidFill>
                <a:latin typeface="+mn-lt"/>
              </a:rPr>
              <a:t>码</a:t>
            </a:r>
            <a:endParaRPr lang="zh-CN" altLang="en-US" sz="2800" b="1" dirty="0">
              <a:solidFill>
                <a:srgbClr val="FF99FF"/>
              </a:solidFill>
              <a:latin typeface="+mn-lt"/>
            </a:endParaRPr>
          </a:p>
        </p:txBody>
      </p:sp>
      <p:sp>
        <p:nvSpPr>
          <p:cNvPr id="3" name="内容占位符 2"/>
          <p:cNvSpPr>
            <a:spLocks noGrp="1"/>
          </p:cNvSpPr>
          <p:nvPr>
            <p:ph idx="1"/>
          </p:nvPr>
        </p:nvSpPr>
        <p:spPr>
          <a:xfrm>
            <a:off x="251520" y="836712"/>
            <a:ext cx="8712968" cy="2664296"/>
          </a:xfrm>
        </p:spPr>
        <p:txBody>
          <a:bodyPr/>
          <a:lstStyle/>
          <a:p>
            <a:pPr marL="0" indent="0">
              <a:spcBef>
                <a:spcPts val="0"/>
              </a:spcBef>
              <a:buNone/>
            </a:pPr>
            <a:r>
              <a:rPr lang="en-US" altLang="zh-CN" sz="2400" b="1" dirty="0"/>
              <a:t>void CMy8_6Dlg::</a:t>
            </a:r>
            <a:r>
              <a:rPr lang="en-US" altLang="zh-CN" sz="2400" b="1" dirty="0" err="1"/>
              <a:t>OnBnClickedShowButton</a:t>
            </a:r>
            <a:r>
              <a:rPr lang="en-US" altLang="zh-CN" sz="2400" b="1" dirty="0"/>
              <a:t>()</a:t>
            </a:r>
            <a:endParaRPr lang="zh-CN" altLang="zh-CN" sz="2400" b="1" dirty="0"/>
          </a:p>
          <a:p>
            <a:pPr marL="0" indent="0">
              <a:spcBef>
                <a:spcPts val="0"/>
              </a:spcBef>
              <a:buNone/>
            </a:pPr>
            <a:r>
              <a:rPr lang="en-US" altLang="zh-CN" sz="2400" b="1" dirty="0" smtClean="0"/>
              <a:t>{ // </a:t>
            </a:r>
            <a:r>
              <a:rPr lang="en-US" altLang="zh-CN" sz="2400" b="1" dirty="0"/>
              <a:t>TODO: </a:t>
            </a:r>
            <a:r>
              <a:rPr lang="zh-CN" altLang="zh-CN" sz="2400" b="1" dirty="0"/>
              <a:t>在此添加控件通知处理程序代码</a:t>
            </a:r>
          </a:p>
          <a:p>
            <a:pPr marL="0" indent="0">
              <a:spcBef>
                <a:spcPts val="0"/>
              </a:spcBef>
              <a:buNone/>
            </a:pPr>
            <a:r>
              <a:rPr lang="en-US" altLang="zh-CN" sz="2400" b="1" i="1" dirty="0" smtClean="0"/>
              <a:t>  </a:t>
            </a:r>
            <a:r>
              <a:rPr lang="en-US" altLang="zh-CN" sz="2400" b="1" i="1" dirty="0" err="1" smtClean="0"/>
              <a:t>GetDlgItem</a:t>
            </a:r>
            <a:r>
              <a:rPr lang="en-US" altLang="zh-CN" sz="2400" b="1" i="1" dirty="0" smtClean="0"/>
              <a:t>(IDC_DATE_CHECK</a:t>
            </a:r>
            <a:r>
              <a:rPr lang="en-US" altLang="zh-CN" sz="2400" b="1" i="1" dirty="0"/>
              <a:t>)-&gt;</a:t>
            </a:r>
            <a:r>
              <a:rPr lang="en-US" altLang="zh-CN" sz="2400" b="1" i="1" dirty="0" err="1"/>
              <a:t>EnableWindow</a:t>
            </a:r>
            <a:r>
              <a:rPr lang="en-US" altLang="zh-CN" sz="2400" b="1" i="1" dirty="0"/>
              <a:t>(SW_SHOW);</a:t>
            </a:r>
            <a:endParaRPr lang="zh-CN" altLang="zh-CN" sz="2400" b="1" dirty="0"/>
          </a:p>
          <a:p>
            <a:pPr marL="0" indent="0">
              <a:spcBef>
                <a:spcPts val="0"/>
              </a:spcBef>
              <a:buNone/>
            </a:pPr>
            <a:r>
              <a:rPr lang="en-US" altLang="zh-CN" sz="2400" b="1" i="1" dirty="0" smtClean="0"/>
              <a:t>  </a:t>
            </a:r>
            <a:r>
              <a:rPr lang="en-US" altLang="zh-CN" sz="2400" b="1" i="1" dirty="0" err="1" smtClean="0"/>
              <a:t>GetDlgItem</a:t>
            </a:r>
            <a:r>
              <a:rPr lang="en-US" altLang="zh-CN" sz="2400" b="1" i="1" dirty="0" smtClean="0"/>
              <a:t>(IDC_TIME_CHECK</a:t>
            </a:r>
            <a:r>
              <a:rPr lang="en-US" altLang="zh-CN" sz="2400" b="1" i="1" dirty="0"/>
              <a:t>)-&gt;</a:t>
            </a:r>
            <a:r>
              <a:rPr lang="en-US" altLang="zh-CN" sz="2400" b="1" i="1" dirty="0" err="1"/>
              <a:t>EnableWindow</a:t>
            </a:r>
            <a:r>
              <a:rPr lang="en-US" altLang="zh-CN" sz="2400" b="1" i="1" dirty="0"/>
              <a:t>(SW_SHOW);</a:t>
            </a:r>
            <a:endParaRPr lang="zh-CN" altLang="zh-CN" sz="2400" b="1" dirty="0"/>
          </a:p>
          <a:p>
            <a:pPr marL="0" indent="0">
              <a:spcBef>
                <a:spcPts val="0"/>
              </a:spcBef>
              <a:buNone/>
            </a:pPr>
            <a:r>
              <a:rPr lang="en-US" altLang="zh-CN" sz="2400" b="1" i="1" dirty="0" smtClean="0"/>
              <a:t>  </a:t>
            </a:r>
            <a:r>
              <a:rPr lang="en-US" altLang="zh-CN" sz="2400" b="1" i="1" dirty="0" err="1" smtClean="0"/>
              <a:t>m_DateEdit.ShowWindow</a:t>
            </a:r>
            <a:r>
              <a:rPr lang="en-US" altLang="zh-CN" sz="2400" b="1" i="1" dirty="0" smtClean="0"/>
              <a:t>(SW_SHOW</a:t>
            </a:r>
            <a:r>
              <a:rPr lang="en-US" altLang="zh-CN" sz="2400" b="1" i="1" dirty="0"/>
              <a:t>);	</a:t>
            </a:r>
            <a:endParaRPr lang="zh-CN" altLang="zh-CN" sz="2400" b="1" dirty="0"/>
          </a:p>
          <a:p>
            <a:pPr marL="0" indent="0">
              <a:spcBef>
                <a:spcPts val="0"/>
              </a:spcBef>
              <a:buNone/>
            </a:pPr>
            <a:r>
              <a:rPr lang="en-US" altLang="zh-CN" sz="2400" b="1" i="1" dirty="0" smtClean="0"/>
              <a:t>  </a:t>
            </a:r>
            <a:r>
              <a:rPr lang="en-US" altLang="zh-CN" sz="2400" b="1" i="1" dirty="0" err="1" smtClean="0"/>
              <a:t>m_TimeEdit.ShowWindow</a:t>
            </a:r>
            <a:r>
              <a:rPr lang="en-US" altLang="zh-CN" sz="2400" b="1" i="1" dirty="0" smtClean="0"/>
              <a:t>(SW_SHOW</a:t>
            </a:r>
            <a:r>
              <a:rPr lang="en-US" altLang="zh-CN" sz="2400" b="1" i="1" dirty="0"/>
              <a:t>);</a:t>
            </a:r>
            <a:endParaRPr lang="zh-CN" altLang="zh-CN" sz="2400" b="1" dirty="0"/>
          </a:p>
          <a:p>
            <a:pPr marL="0" indent="0">
              <a:spcBef>
                <a:spcPts val="0"/>
              </a:spcBef>
              <a:buNone/>
            </a:pPr>
            <a:r>
              <a:rPr lang="en-US" altLang="zh-CN" sz="2400" b="1" dirty="0"/>
              <a:t>}</a:t>
            </a:r>
            <a:endParaRPr lang="zh-CN" altLang="zh-CN" sz="2400" b="1" dirty="0"/>
          </a:p>
          <a:p>
            <a:pPr marL="0" indent="0">
              <a:spcBef>
                <a:spcPts val="0"/>
              </a:spcBef>
              <a:buNone/>
            </a:pPr>
            <a:endParaRPr lang="zh-CN" altLang="en-US" sz="2400" b="1" dirty="0"/>
          </a:p>
        </p:txBody>
      </p:sp>
      <p:sp>
        <p:nvSpPr>
          <p:cNvPr id="4" name="灯片编号占位符 3"/>
          <p:cNvSpPr>
            <a:spLocks noGrp="1"/>
          </p:cNvSpPr>
          <p:nvPr>
            <p:ph type="sldNum" sz="quarter" idx="12"/>
          </p:nvPr>
        </p:nvSpPr>
        <p:spPr/>
        <p:txBody>
          <a:bodyPr/>
          <a:lstStyle/>
          <a:p>
            <a:fld id="{EA6790FE-3663-4280-8A87-F7847A540E1C}" type="slidenum">
              <a:rPr lang="en-US" altLang="zh-CN" smtClean="0"/>
              <a:pPr/>
              <a:t>104</a:t>
            </a:fld>
            <a:endParaRPr lang="en-US" altLang="zh-CN"/>
          </a:p>
        </p:txBody>
      </p:sp>
      <p:sp>
        <p:nvSpPr>
          <p:cNvPr id="5" name="标题 1"/>
          <p:cNvSpPr txBox="1">
            <a:spLocks/>
          </p:cNvSpPr>
          <p:nvPr/>
        </p:nvSpPr>
        <p:spPr bwMode="auto">
          <a:xfrm>
            <a:off x="251520" y="3504991"/>
            <a:ext cx="7772400" cy="500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kern="12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a:r>
              <a:rPr lang="en-US" altLang="zh-CN" sz="2800" dirty="0" smtClean="0">
                <a:solidFill>
                  <a:srgbClr val="FF99FF"/>
                </a:solidFill>
                <a:latin typeface="+mn-lt"/>
              </a:rPr>
              <a:t>6.</a:t>
            </a:r>
            <a:r>
              <a:rPr lang="zh-CN" altLang="zh-CN" sz="2800" dirty="0">
                <a:solidFill>
                  <a:srgbClr val="FF99FF"/>
                </a:solidFill>
                <a:latin typeface="+mn-lt"/>
              </a:rPr>
              <a:t>为</a:t>
            </a:r>
            <a:r>
              <a:rPr lang="en-US" altLang="zh-CN" sz="2800" dirty="0">
                <a:solidFill>
                  <a:srgbClr val="FF99FF"/>
                </a:solidFill>
                <a:latin typeface="+mn-lt"/>
              </a:rPr>
              <a:t>Hide </a:t>
            </a:r>
            <a:r>
              <a:rPr lang="en-US" altLang="zh-CN" sz="2800" b="1" dirty="0" smtClean="0">
                <a:solidFill>
                  <a:srgbClr val="FF99FF"/>
                </a:solidFill>
                <a:latin typeface="+mn-lt"/>
              </a:rPr>
              <a:t>Control</a:t>
            </a:r>
            <a:r>
              <a:rPr lang="zh-CN" altLang="zh-CN" sz="2800" b="1" dirty="0" smtClean="0">
                <a:solidFill>
                  <a:srgbClr val="FF99FF"/>
                </a:solidFill>
                <a:latin typeface="+mn-lt"/>
              </a:rPr>
              <a:t>按钮添加代码</a:t>
            </a:r>
            <a:endParaRPr lang="zh-CN" altLang="en-US" sz="2800" b="1" dirty="0">
              <a:solidFill>
                <a:srgbClr val="FF99FF"/>
              </a:solidFill>
              <a:latin typeface="+mn-lt"/>
            </a:endParaRPr>
          </a:p>
        </p:txBody>
      </p:sp>
      <p:sp>
        <p:nvSpPr>
          <p:cNvPr id="6" name="内容占位符 2"/>
          <p:cNvSpPr txBox="1">
            <a:spLocks/>
          </p:cNvSpPr>
          <p:nvPr/>
        </p:nvSpPr>
        <p:spPr bwMode="auto">
          <a:xfrm>
            <a:off x="251520" y="4077072"/>
            <a:ext cx="8712968"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altLang="zh-CN" sz="2400" i="1" dirty="0"/>
              <a:t>void CMy8_6Dlg::</a:t>
            </a:r>
            <a:r>
              <a:rPr lang="en-US" altLang="zh-CN" sz="2400" i="1" dirty="0" err="1"/>
              <a:t>OnBnClickedHideButton</a:t>
            </a:r>
            <a:r>
              <a:rPr lang="en-US" altLang="zh-CN" sz="2400" i="1" dirty="0"/>
              <a:t>()</a:t>
            </a:r>
            <a:endParaRPr lang="zh-CN" altLang="zh-CN" sz="2400" i="1" dirty="0"/>
          </a:p>
          <a:p>
            <a:pPr marL="0" indent="0">
              <a:spcBef>
                <a:spcPts val="0"/>
              </a:spcBef>
              <a:buNone/>
            </a:pPr>
            <a:r>
              <a:rPr lang="en-US" altLang="zh-CN" sz="2400" i="1" dirty="0" smtClean="0"/>
              <a:t>{  // </a:t>
            </a:r>
            <a:r>
              <a:rPr lang="en-US" altLang="zh-CN" sz="2400" i="1" dirty="0"/>
              <a:t>TODO: </a:t>
            </a:r>
            <a:r>
              <a:rPr lang="zh-CN" altLang="zh-CN" sz="2400" i="1" dirty="0"/>
              <a:t>在此添加控件通知处理程序代码</a:t>
            </a:r>
          </a:p>
          <a:p>
            <a:pPr marL="0" indent="0">
              <a:spcBef>
                <a:spcPts val="0"/>
              </a:spcBef>
              <a:buNone/>
            </a:pPr>
            <a:r>
              <a:rPr lang="en-US" altLang="zh-CN" sz="2400" i="1" dirty="0" smtClean="0"/>
              <a:t>  </a:t>
            </a:r>
            <a:r>
              <a:rPr lang="en-US" altLang="zh-CN" sz="2400" i="1" dirty="0" err="1" smtClean="0"/>
              <a:t>GetDlgItem</a:t>
            </a:r>
            <a:r>
              <a:rPr lang="en-US" altLang="zh-CN" sz="2400" i="1" dirty="0" smtClean="0"/>
              <a:t>(IDC_DATE_CHECK</a:t>
            </a:r>
            <a:r>
              <a:rPr lang="en-US" altLang="zh-CN" sz="2400" i="1" dirty="0"/>
              <a:t>)-&gt;</a:t>
            </a:r>
            <a:r>
              <a:rPr lang="en-US" altLang="zh-CN" sz="2400" i="1" dirty="0" err="1"/>
              <a:t>EnableWindow</a:t>
            </a:r>
            <a:r>
              <a:rPr lang="en-US" altLang="zh-CN" sz="2400" i="1" dirty="0"/>
              <a:t>(SW_HIDE);</a:t>
            </a:r>
            <a:endParaRPr lang="zh-CN" altLang="zh-CN" sz="2400" i="1" dirty="0"/>
          </a:p>
          <a:p>
            <a:pPr marL="0" indent="0">
              <a:spcBef>
                <a:spcPts val="0"/>
              </a:spcBef>
              <a:buNone/>
            </a:pPr>
            <a:r>
              <a:rPr lang="en-US" altLang="zh-CN" sz="2400" i="1" dirty="0" smtClean="0"/>
              <a:t>  </a:t>
            </a:r>
            <a:r>
              <a:rPr lang="en-US" altLang="zh-CN" sz="2400" i="1" dirty="0" err="1" smtClean="0"/>
              <a:t>GetDlgItem</a:t>
            </a:r>
            <a:r>
              <a:rPr lang="en-US" altLang="zh-CN" sz="2400" i="1" dirty="0" smtClean="0"/>
              <a:t>(IDC_TIME_CHECK</a:t>
            </a:r>
            <a:r>
              <a:rPr lang="en-US" altLang="zh-CN" sz="2400" i="1" dirty="0"/>
              <a:t>)-&gt;</a:t>
            </a:r>
            <a:r>
              <a:rPr lang="en-US" altLang="zh-CN" sz="2400" i="1" dirty="0" err="1"/>
              <a:t>EnableWindow</a:t>
            </a:r>
            <a:r>
              <a:rPr lang="en-US" altLang="zh-CN" sz="2400" i="1" dirty="0"/>
              <a:t>(SW_HIDE);</a:t>
            </a:r>
            <a:endParaRPr lang="zh-CN" altLang="zh-CN" sz="2400" i="1" dirty="0"/>
          </a:p>
          <a:p>
            <a:pPr marL="0" indent="0">
              <a:spcBef>
                <a:spcPts val="0"/>
              </a:spcBef>
              <a:buNone/>
            </a:pPr>
            <a:r>
              <a:rPr lang="en-US" altLang="zh-CN" sz="2400" i="1" dirty="0" smtClean="0"/>
              <a:t>  </a:t>
            </a:r>
            <a:r>
              <a:rPr lang="en-US" altLang="zh-CN" sz="2400" i="1" dirty="0" err="1" smtClean="0"/>
              <a:t>m_DateEdit.ShowWindow</a:t>
            </a:r>
            <a:r>
              <a:rPr lang="en-US" altLang="zh-CN" sz="2400" i="1" dirty="0" smtClean="0"/>
              <a:t>(SW_HIDE</a:t>
            </a:r>
            <a:r>
              <a:rPr lang="en-US" altLang="zh-CN" sz="2400" i="1" dirty="0"/>
              <a:t>);</a:t>
            </a:r>
            <a:endParaRPr lang="zh-CN" altLang="zh-CN" sz="2400" i="1" dirty="0"/>
          </a:p>
          <a:p>
            <a:pPr marL="0" indent="0">
              <a:spcBef>
                <a:spcPts val="0"/>
              </a:spcBef>
              <a:buNone/>
            </a:pPr>
            <a:r>
              <a:rPr lang="en-US" altLang="zh-CN" sz="2400" i="1" dirty="0" smtClean="0"/>
              <a:t>  </a:t>
            </a:r>
            <a:r>
              <a:rPr lang="en-US" altLang="zh-CN" sz="2400" i="1" dirty="0" err="1" smtClean="0"/>
              <a:t>m_TimeEdit.ShowWindow</a:t>
            </a:r>
            <a:r>
              <a:rPr lang="en-US" altLang="zh-CN" sz="2400" i="1" dirty="0" smtClean="0"/>
              <a:t>(SW_HIDE</a:t>
            </a:r>
            <a:r>
              <a:rPr lang="en-US" altLang="zh-CN" sz="2400" i="1" dirty="0"/>
              <a:t>);</a:t>
            </a:r>
            <a:endParaRPr lang="zh-CN" altLang="zh-CN" sz="2400" i="1" dirty="0"/>
          </a:p>
          <a:p>
            <a:pPr marL="0" indent="0">
              <a:spcBef>
                <a:spcPts val="0"/>
              </a:spcBef>
              <a:buNone/>
            </a:pPr>
            <a:r>
              <a:rPr lang="en-US" altLang="zh-CN" sz="2400" i="1" dirty="0"/>
              <a:t>}</a:t>
            </a:r>
            <a:endParaRPr lang="zh-CN" altLang="zh-CN" sz="2400" i="1" dirty="0"/>
          </a:p>
          <a:p>
            <a:pPr marL="0" indent="0">
              <a:spcBef>
                <a:spcPts val="0"/>
              </a:spcBef>
              <a:buNone/>
            </a:pPr>
            <a:endParaRPr lang="zh-CN" altLang="en-US" sz="2400" i="1" dirty="0"/>
          </a:p>
        </p:txBody>
      </p:sp>
    </p:spTree>
    <p:extLst>
      <p:ext uri="{BB962C8B-B14F-4D97-AF65-F5344CB8AC3E}">
        <p14:creationId xmlns:p14="http://schemas.microsoft.com/office/powerpoint/2010/main" val="604173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44624"/>
            <a:ext cx="7772400" cy="502196"/>
          </a:xfrm>
        </p:spPr>
        <p:txBody>
          <a:bodyPr/>
          <a:lstStyle/>
          <a:p>
            <a:pPr algn="l"/>
            <a:r>
              <a:rPr lang="en-US" altLang="zh-CN" sz="2800" b="1" dirty="0" smtClean="0">
                <a:solidFill>
                  <a:srgbClr val="FF99FF"/>
                </a:solidFill>
              </a:rPr>
              <a:t>7.</a:t>
            </a:r>
            <a:r>
              <a:rPr lang="zh-CN" altLang="zh-CN" sz="2800" b="1" dirty="0" smtClean="0">
                <a:solidFill>
                  <a:srgbClr val="FF99FF"/>
                </a:solidFill>
              </a:rPr>
              <a:t>为</a:t>
            </a:r>
            <a:r>
              <a:rPr lang="en-US" altLang="zh-CN" sz="2800" b="1" dirty="0">
                <a:solidFill>
                  <a:srgbClr val="FF99FF"/>
                </a:solidFill>
              </a:rPr>
              <a:t>Show Gender and Age</a:t>
            </a:r>
            <a:r>
              <a:rPr lang="zh-CN" altLang="zh-CN" sz="2800" b="1" dirty="0">
                <a:solidFill>
                  <a:srgbClr val="FF99FF"/>
                </a:solidFill>
              </a:rPr>
              <a:t>按钮添加代码</a:t>
            </a:r>
            <a:endParaRPr lang="zh-CN" altLang="en-US" sz="2800" b="1" dirty="0">
              <a:solidFill>
                <a:srgbClr val="FF99FF"/>
              </a:solidFill>
            </a:endParaRPr>
          </a:p>
        </p:txBody>
      </p:sp>
      <p:sp>
        <p:nvSpPr>
          <p:cNvPr id="3" name="内容占位符 2"/>
          <p:cNvSpPr>
            <a:spLocks noGrp="1"/>
          </p:cNvSpPr>
          <p:nvPr>
            <p:ph idx="1"/>
          </p:nvPr>
        </p:nvSpPr>
        <p:spPr>
          <a:xfrm>
            <a:off x="179512" y="509546"/>
            <a:ext cx="8856984" cy="6231822"/>
          </a:xfrm>
        </p:spPr>
        <p:txBody>
          <a:bodyPr/>
          <a:lstStyle/>
          <a:p>
            <a:pPr marL="0" indent="0">
              <a:lnSpc>
                <a:spcPts val="2500"/>
              </a:lnSpc>
              <a:spcBef>
                <a:spcPts val="0"/>
              </a:spcBef>
              <a:buNone/>
            </a:pPr>
            <a:r>
              <a:rPr lang="en-US" altLang="zh-CN" sz="2400" b="1" dirty="0"/>
              <a:t>void CMy8_6Dlg::</a:t>
            </a:r>
            <a:r>
              <a:rPr lang="en-US" altLang="zh-CN" sz="2400" b="1" dirty="0" err="1"/>
              <a:t>OnBnClickedShowGenderAgeButton</a:t>
            </a:r>
            <a:r>
              <a:rPr lang="en-US" altLang="zh-CN" sz="2400" b="1" dirty="0"/>
              <a:t>()</a:t>
            </a:r>
            <a:endParaRPr lang="zh-CN" altLang="zh-CN" sz="2400" b="1" dirty="0"/>
          </a:p>
          <a:p>
            <a:pPr marL="0" indent="0">
              <a:lnSpc>
                <a:spcPts val="2500"/>
              </a:lnSpc>
              <a:spcBef>
                <a:spcPts val="0"/>
              </a:spcBef>
              <a:buNone/>
            </a:pPr>
            <a:r>
              <a:rPr lang="en-US" altLang="zh-CN" sz="2400" b="1" dirty="0" smtClean="0"/>
              <a:t>{ </a:t>
            </a:r>
            <a:r>
              <a:rPr lang="en-US" altLang="zh-CN" sz="2400" b="1" i="1" dirty="0" smtClean="0"/>
              <a:t>TCHAR </a:t>
            </a:r>
            <a:r>
              <a:rPr lang="en-US" altLang="zh-CN" sz="2400" b="1" i="1" dirty="0" err="1"/>
              <a:t>sEdit</a:t>
            </a:r>
            <a:r>
              <a:rPr lang="en-US" altLang="zh-CN" sz="2400" b="1" i="1" dirty="0"/>
              <a:t>[50];</a:t>
            </a:r>
            <a:endParaRPr lang="zh-CN" altLang="zh-CN" sz="2400" b="1" dirty="0"/>
          </a:p>
          <a:p>
            <a:pPr marL="0" indent="0">
              <a:lnSpc>
                <a:spcPts val="2500"/>
              </a:lnSpc>
              <a:spcBef>
                <a:spcPts val="0"/>
              </a:spcBef>
              <a:buNone/>
            </a:pPr>
            <a:r>
              <a:rPr lang="en-US" altLang="zh-CN" sz="2400" b="1" i="1" dirty="0" smtClean="0"/>
              <a:t>  </a:t>
            </a:r>
            <a:r>
              <a:rPr lang="en-US" altLang="zh-CN" sz="2400" b="1" i="1" dirty="0" err="1" smtClean="0"/>
              <a:t>int</a:t>
            </a:r>
            <a:r>
              <a:rPr lang="en-US" altLang="zh-CN" sz="2400" b="1" i="1" dirty="0" smtClean="0"/>
              <a:t> </a:t>
            </a:r>
            <a:r>
              <a:rPr lang="en-US" altLang="zh-CN" sz="2400" b="1" i="1" dirty="0" err="1"/>
              <a:t>iSexRADIO</a:t>
            </a:r>
            <a:r>
              <a:rPr lang="en-US" altLang="zh-CN" sz="2400" b="1" i="1" dirty="0"/>
              <a:t>;</a:t>
            </a:r>
            <a:endParaRPr lang="zh-CN" altLang="zh-CN" sz="2400" b="1" dirty="0"/>
          </a:p>
          <a:p>
            <a:pPr marL="0" indent="0">
              <a:lnSpc>
                <a:spcPts val="2500"/>
              </a:lnSpc>
              <a:spcBef>
                <a:spcPts val="0"/>
              </a:spcBef>
              <a:buNone/>
            </a:pPr>
            <a:r>
              <a:rPr lang="en-US" altLang="zh-CN" sz="2400" b="1" i="1" dirty="0" smtClean="0"/>
              <a:t>  </a:t>
            </a:r>
            <a:r>
              <a:rPr lang="en-US" altLang="zh-CN" sz="2400" b="1" i="1" dirty="0" err="1" smtClean="0"/>
              <a:t>int</a:t>
            </a:r>
            <a:r>
              <a:rPr lang="en-US" altLang="zh-CN" sz="2400" b="1" i="1" dirty="0" smtClean="0"/>
              <a:t> </a:t>
            </a:r>
            <a:r>
              <a:rPr lang="en-US" altLang="zh-CN" sz="2400" b="1" i="1" dirty="0" err="1"/>
              <a:t>iAgeRADIO</a:t>
            </a:r>
            <a:r>
              <a:rPr lang="en-US" altLang="zh-CN" sz="2400" b="1" i="1" dirty="0"/>
              <a:t>;</a:t>
            </a:r>
            <a:endParaRPr lang="zh-CN" altLang="zh-CN" sz="2400" b="1" dirty="0"/>
          </a:p>
          <a:p>
            <a:pPr marL="0" indent="0">
              <a:lnSpc>
                <a:spcPts val="2500"/>
              </a:lnSpc>
              <a:spcBef>
                <a:spcPts val="0"/>
              </a:spcBef>
              <a:buNone/>
            </a:pPr>
            <a:r>
              <a:rPr lang="en-US" altLang="zh-CN" sz="2400" b="1" i="1" dirty="0" smtClean="0"/>
              <a:t>  </a:t>
            </a:r>
            <a:r>
              <a:rPr lang="en-US" altLang="zh-CN" sz="2000" b="1" i="1" dirty="0" err="1" smtClean="0"/>
              <a:t>iSexRADIO</a:t>
            </a:r>
            <a:r>
              <a:rPr lang="en-US" altLang="zh-CN" sz="2000" b="1" i="1" dirty="0" smtClean="0"/>
              <a:t>=</a:t>
            </a:r>
            <a:r>
              <a:rPr lang="en-US" altLang="zh-CN" sz="2000" b="1" i="1" dirty="0" err="1" smtClean="0"/>
              <a:t>GetCheckedRadioButton</a:t>
            </a:r>
            <a:r>
              <a:rPr lang="en-US" altLang="zh-CN" sz="2000" b="1" i="1" dirty="0" smtClean="0"/>
              <a:t>(</a:t>
            </a:r>
            <a:r>
              <a:rPr lang="en-US" altLang="zh-CN" sz="2000" b="1" i="1" dirty="0" err="1" smtClean="0"/>
              <a:t>IDC_Boy_RADIO,IDC_Girl_RADIO</a:t>
            </a:r>
            <a:r>
              <a:rPr lang="en-US" altLang="zh-CN" sz="2000" b="1" i="1" dirty="0"/>
              <a:t>);</a:t>
            </a:r>
            <a:endParaRPr lang="zh-CN" altLang="zh-CN" sz="2000" b="1" dirty="0"/>
          </a:p>
          <a:p>
            <a:pPr marL="0" indent="0">
              <a:lnSpc>
                <a:spcPts val="2500"/>
              </a:lnSpc>
              <a:spcBef>
                <a:spcPts val="0"/>
              </a:spcBef>
              <a:buNone/>
            </a:pPr>
            <a:r>
              <a:rPr lang="en-US" altLang="zh-CN" sz="2400" b="1" i="1" dirty="0"/>
              <a:t> </a:t>
            </a:r>
            <a:r>
              <a:rPr lang="en-US" altLang="zh-CN" sz="2400" b="1" i="1" dirty="0" smtClean="0"/>
              <a:t> if(</a:t>
            </a:r>
            <a:r>
              <a:rPr lang="en-US" altLang="zh-CN" sz="2400" b="1" i="1" dirty="0" err="1" smtClean="0"/>
              <a:t>iSexRADIO</a:t>
            </a:r>
            <a:r>
              <a:rPr lang="en-US" altLang="zh-CN" sz="2400" b="1" i="1" dirty="0"/>
              <a:t>==</a:t>
            </a:r>
            <a:r>
              <a:rPr lang="en-US" altLang="zh-CN" sz="2400" b="1" i="1" dirty="0" err="1"/>
              <a:t>IDC_Boy_RADIO</a:t>
            </a:r>
            <a:r>
              <a:rPr lang="en-US" altLang="zh-CN" sz="2400" b="1" i="1" dirty="0"/>
              <a:t>)</a:t>
            </a:r>
            <a:endParaRPr lang="zh-CN" altLang="zh-CN" sz="2400" b="1" dirty="0"/>
          </a:p>
          <a:p>
            <a:pPr marL="0" indent="0">
              <a:lnSpc>
                <a:spcPts val="2500"/>
              </a:lnSpc>
              <a:spcBef>
                <a:spcPts val="0"/>
              </a:spcBef>
              <a:buNone/>
            </a:pPr>
            <a:r>
              <a:rPr lang="en-US" altLang="zh-CN" sz="2400" b="1" i="1" dirty="0"/>
              <a:t>	</a:t>
            </a:r>
            <a:r>
              <a:rPr lang="en-US" altLang="zh-CN" sz="2400" b="1" i="1" dirty="0" err="1"/>
              <a:t>wcscpy_s</a:t>
            </a:r>
            <a:r>
              <a:rPr lang="en-US" altLang="zh-CN" sz="2400" b="1" i="1" dirty="0"/>
              <a:t>(</a:t>
            </a:r>
            <a:r>
              <a:rPr lang="en-US" altLang="zh-CN" sz="2400" b="1" i="1" dirty="0" err="1"/>
              <a:t>sEdit,L"The</a:t>
            </a:r>
            <a:r>
              <a:rPr lang="en-US" altLang="zh-CN" sz="2400" b="1" i="1" dirty="0"/>
              <a:t> boy's age is");</a:t>
            </a:r>
            <a:endParaRPr lang="zh-CN" altLang="zh-CN" sz="2400" b="1" dirty="0"/>
          </a:p>
          <a:p>
            <a:pPr marL="0" indent="0">
              <a:lnSpc>
                <a:spcPts val="2500"/>
              </a:lnSpc>
              <a:spcBef>
                <a:spcPts val="0"/>
              </a:spcBef>
              <a:buNone/>
            </a:pPr>
            <a:r>
              <a:rPr lang="en-US" altLang="zh-CN" sz="2400" b="1" i="1" dirty="0" smtClean="0"/>
              <a:t>  if(</a:t>
            </a:r>
            <a:r>
              <a:rPr lang="en-US" altLang="zh-CN" sz="2400" b="1" i="1" dirty="0" err="1" smtClean="0"/>
              <a:t>iSexRADIO</a:t>
            </a:r>
            <a:r>
              <a:rPr lang="en-US" altLang="zh-CN" sz="2400" b="1" i="1" dirty="0"/>
              <a:t>==</a:t>
            </a:r>
            <a:r>
              <a:rPr lang="en-US" altLang="zh-CN" sz="2400" b="1" i="1" dirty="0" err="1"/>
              <a:t>IDC_Girl_RADIO</a:t>
            </a:r>
            <a:r>
              <a:rPr lang="en-US" altLang="zh-CN" sz="2400" b="1" i="1" dirty="0"/>
              <a:t>)</a:t>
            </a:r>
            <a:endParaRPr lang="zh-CN" altLang="zh-CN" sz="2400" b="1" dirty="0"/>
          </a:p>
          <a:p>
            <a:pPr marL="0" indent="0">
              <a:lnSpc>
                <a:spcPts val="2500"/>
              </a:lnSpc>
              <a:spcBef>
                <a:spcPts val="0"/>
              </a:spcBef>
              <a:buNone/>
            </a:pPr>
            <a:r>
              <a:rPr lang="en-US" altLang="zh-CN" sz="2400" b="1" i="1" dirty="0"/>
              <a:t>	</a:t>
            </a:r>
            <a:r>
              <a:rPr lang="en-US" altLang="zh-CN" sz="2400" b="1" i="1" dirty="0" err="1"/>
              <a:t>wcscpy_s</a:t>
            </a:r>
            <a:r>
              <a:rPr lang="en-US" altLang="zh-CN" sz="2400" b="1" i="1" dirty="0"/>
              <a:t>(</a:t>
            </a:r>
            <a:r>
              <a:rPr lang="en-US" altLang="zh-CN" sz="2400" b="1" i="1" dirty="0" err="1"/>
              <a:t>sEdit,L"The</a:t>
            </a:r>
            <a:r>
              <a:rPr lang="en-US" altLang="zh-CN" sz="2400" b="1" i="1" dirty="0"/>
              <a:t> girl's age is");</a:t>
            </a:r>
            <a:endParaRPr lang="zh-CN" altLang="zh-CN" sz="2400" b="1" dirty="0"/>
          </a:p>
          <a:p>
            <a:pPr marL="0" indent="0">
              <a:lnSpc>
                <a:spcPts val="2500"/>
              </a:lnSpc>
              <a:spcBef>
                <a:spcPts val="0"/>
              </a:spcBef>
              <a:buNone/>
            </a:pPr>
            <a:r>
              <a:rPr lang="en-US" altLang="zh-CN" sz="2400" b="1" i="1" dirty="0" smtClean="0"/>
              <a:t> </a:t>
            </a:r>
            <a:r>
              <a:rPr lang="en-US" altLang="zh-CN" sz="2000" b="1" i="1" dirty="0" err="1" smtClean="0"/>
              <a:t>iAgeRADIO</a:t>
            </a:r>
            <a:r>
              <a:rPr lang="en-US" altLang="zh-CN" sz="2000" b="1" i="1" dirty="0" smtClean="0"/>
              <a:t>=</a:t>
            </a:r>
            <a:r>
              <a:rPr lang="en-US" altLang="zh-CN" sz="2000" b="1" i="1" dirty="0" err="1" smtClean="0"/>
              <a:t>GetCheckedRadioButton</a:t>
            </a:r>
            <a:r>
              <a:rPr lang="en-US" altLang="zh-CN" sz="2000" b="1" i="1" dirty="0" smtClean="0"/>
              <a:t>(IDC_Age1_RADIO,IDC_Age3_RADIO</a:t>
            </a:r>
            <a:r>
              <a:rPr lang="en-US" altLang="zh-CN" sz="2000" b="1" i="1" dirty="0"/>
              <a:t>);</a:t>
            </a:r>
            <a:endParaRPr lang="zh-CN" altLang="zh-CN" sz="2000" b="1" dirty="0"/>
          </a:p>
          <a:p>
            <a:pPr marL="0" indent="0">
              <a:lnSpc>
                <a:spcPts val="2500"/>
              </a:lnSpc>
              <a:spcBef>
                <a:spcPts val="0"/>
              </a:spcBef>
              <a:buNone/>
            </a:pPr>
            <a:r>
              <a:rPr lang="en-US" altLang="zh-CN" sz="2400" b="1" i="1" dirty="0" smtClean="0"/>
              <a:t>  if(</a:t>
            </a:r>
            <a:r>
              <a:rPr lang="en-US" altLang="zh-CN" sz="2400" b="1" i="1" dirty="0" err="1" smtClean="0"/>
              <a:t>iAgeRADIO</a:t>
            </a:r>
            <a:r>
              <a:rPr lang="en-US" altLang="zh-CN" sz="2400" b="1" i="1" dirty="0"/>
              <a:t>==IDC_Age1_RADIO)</a:t>
            </a:r>
            <a:endParaRPr lang="zh-CN" altLang="zh-CN" sz="2400" b="1" dirty="0"/>
          </a:p>
          <a:p>
            <a:pPr marL="0" indent="0">
              <a:lnSpc>
                <a:spcPts val="2500"/>
              </a:lnSpc>
              <a:spcBef>
                <a:spcPts val="0"/>
              </a:spcBef>
              <a:buNone/>
            </a:pPr>
            <a:r>
              <a:rPr lang="en-US" altLang="zh-CN" sz="2400" b="1" i="1" dirty="0"/>
              <a:t>	</a:t>
            </a:r>
            <a:r>
              <a:rPr lang="en-US" altLang="zh-CN" sz="2400" b="1" i="1" dirty="0" err="1"/>
              <a:t>wcscat_s</a:t>
            </a:r>
            <a:r>
              <a:rPr lang="en-US" altLang="zh-CN" sz="2400" b="1" i="1" dirty="0"/>
              <a:t>(</a:t>
            </a:r>
            <a:r>
              <a:rPr lang="en-US" altLang="zh-CN" sz="2400" b="1" i="1" dirty="0" err="1"/>
              <a:t>sEdit,L</a:t>
            </a:r>
            <a:r>
              <a:rPr lang="en-US" altLang="zh-CN" sz="2400" b="1" i="1" dirty="0"/>
              <a:t>" greater than 20");</a:t>
            </a:r>
            <a:endParaRPr lang="zh-CN" altLang="zh-CN" sz="2400" b="1" dirty="0"/>
          </a:p>
          <a:p>
            <a:pPr marL="0" indent="0">
              <a:lnSpc>
                <a:spcPts val="2500"/>
              </a:lnSpc>
              <a:spcBef>
                <a:spcPts val="0"/>
              </a:spcBef>
              <a:buNone/>
            </a:pPr>
            <a:r>
              <a:rPr lang="en-US" altLang="zh-CN" sz="2400" b="1" i="1" dirty="0" smtClean="0"/>
              <a:t> if(</a:t>
            </a:r>
            <a:r>
              <a:rPr lang="en-US" altLang="zh-CN" sz="2400" b="1" i="1" dirty="0" err="1" smtClean="0"/>
              <a:t>iAgeRADIO</a:t>
            </a:r>
            <a:r>
              <a:rPr lang="en-US" altLang="zh-CN" sz="2400" b="1" i="1" dirty="0"/>
              <a:t>==IDC_Age2_RADIO)</a:t>
            </a:r>
            <a:endParaRPr lang="zh-CN" altLang="zh-CN" sz="2400" b="1" dirty="0"/>
          </a:p>
          <a:p>
            <a:pPr marL="0" indent="0">
              <a:lnSpc>
                <a:spcPts val="2500"/>
              </a:lnSpc>
              <a:spcBef>
                <a:spcPts val="0"/>
              </a:spcBef>
              <a:buNone/>
            </a:pPr>
            <a:r>
              <a:rPr lang="en-US" altLang="zh-CN" sz="2400" b="1" i="1" dirty="0"/>
              <a:t>	</a:t>
            </a:r>
            <a:r>
              <a:rPr lang="en-US" altLang="zh-CN" sz="2400" b="1" i="1" dirty="0" err="1"/>
              <a:t>wcscat_s</a:t>
            </a:r>
            <a:r>
              <a:rPr lang="en-US" altLang="zh-CN" sz="2400" b="1" i="1" dirty="0"/>
              <a:t>(</a:t>
            </a:r>
            <a:r>
              <a:rPr lang="en-US" altLang="zh-CN" sz="2400" b="1" i="1" dirty="0" err="1"/>
              <a:t>sEdit,L</a:t>
            </a:r>
            <a:r>
              <a:rPr lang="en-US" altLang="zh-CN" sz="2400" b="1" i="1" dirty="0"/>
              <a:t>" between 15 and 20");</a:t>
            </a:r>
            <a:endParaRPr lang="zh-CN" altLang="zh-CN" sz="2400" b="1" dirty="0"/>
          </a:p>
          <a:p>
            <a:pPr marL="0" indent="0">
              <a:lnSpc>
                <a:spcPts val="2500"/>
              </a:lnSpc>
              <a:spcBef>
                <a:spcPts val="0"/>
              </a:spcBef>
              <a:buNone/>
            </a:pPr>
            <a:r>
              <a:rPr lang="en-US" altLang="zh-CN" sz="2400" b="1" i="1" dirty="0" smtClean="0"/>
              <a:t> if(</a:t>
            </a:r>
            <a:r>
              <a:rPr lang="en-US" altLang="zh-CN" sz="2400" b="1" i="1" dirty="0" err="1" smtClean="0"/>
              <a:t>iAgeRADIO</a:t>
            </a:r>
            <a:r>
              <a:rPr lang="en-US" altLang="zh-CN" sz="2400" b="1" i="1" dirty="0"/>
              <a:t>==IDC_Age3_RADIO)</a:t>
            </a:r>
            <a:endParaRPr lang="zh-CN" altLang="zh-CN" sz="2400" b="1" dirty="0"/>
          </a:p>
          <a:p>
            <a:pPr marL="0" indent="0">
              <a:lnSpc>
                <a:spcPts val="2500"/>
              </a:lnSpc>
              <a:spcBef>
                <a:spcPts val="0"/>
              </a:spcBef>
              <a:buNone/>
            </a:pPr>
            <a:r>
              <a:rPr lang="en-US" altLang="zh-CN" sz="2400" b="1" i="1" dirty="0"/>
              <a:t>	</a:t>
            </a:r>
            <a:r>
              <a:rPr lang="en-US" altLang="zh-CN" sz="2400" b="1" i="1" dirty="0" err="1"/>
              <a:t>wcscat_s</a:t>
            </a:r>
            <a:r>
              <a:rPr lang="en-US" altLang="zh-CN" sz="2400" b="1" i="1" dirty="0"/>
              <a:t>(</a:t>
            </a:r>
            <a:r>
              <a:rPr lang="en-US" altLang="zh-CN" sz="2400" b="1" i="1" dirty="0" err="1"/>
              <a:t>sEdit,L</a:t>
            </a:r>
            <a:r>
              <a:rPr lang="en-US" altLang="zh-CN" sz="2400" b="1" i="1" dirty="0"/>
              <a:t>" less than 15");</a:t>
            </a:r>
            <a:endParaRPr lang="zh-CN" altLang="zh-CN" sz="2400" b="1" dirty="0"/>
          </a:p>
          <a:p>
            <a:pPr marL="0" indent="0">
              <a:lnSpc>
                <a:spcPts val="2500"/>
              </a:lnSpc>
              <a:spcBef>
                <a:spcPts val="0"/>
              </a:spcBef>
              <a:buNone/>
            </a:pPr>
            <a:r>
              <a:rPr lang="en-US" altLang="zh-CN" sz="2400" b="1" i="1" dirty="0" smtClean="0"/>
              <a:t> </a:t>
            </a:r>
            <a:r>
              <a:rPr lang="en-US" altLang="zh-CN" sz="2400" b="1" i="1" dirty="0" err="1" smtClean="0"/>
              <a:t>m_ResultEdit.SetSel</a:t>
            </a:r>
            <a:r>
              <a:rPr lang="en-US" altLang="zh-CN" sz="2400" b="1" i="1" dirty="0" smtClean="0"/>
              <a:t>(0</a:t>
            </a:r>
            <a:r>
              <a:rPr lang="en-US" altLang="zh-CN" sz="2400" b="1" i="1" dirty="0"/>
              <a:t>,-1);</a:t>
            </a:r>
            <a:endParaRPr lang="zh-CN" altLang="zh-CN" sz="2400" b="1" dirty="0"/>
          </a:p>
          <a:p>
            <a:pPr marL="0" indent="0">
              <a:lnSpc>
                <a:spcPts val="2500"/>
              </a:lnSpc>
              <a:spcBef>
                <a:spcPts val="0"/>
              </a:spcBef>
              <a:buNone/>
            </a:pPr>
            <a:r>
              <a:rPr lang="en-US" altLang="zh-CN" sz="2400" b="1" i="1" dirty="0" smtClean="0"/>
              <a:t> </a:t>
            </a:r>
            <a:r>
              <a:rPr lang="en-US" altLang="zh-CN" sz="2400" b="1" i="1" dirty="0" err="1" smtClean="0"/>
              <a:t>m_ResultEdit.ReplaceSel</a:t>
            </a:r>
            <a:r>
              <a:rPr lang="en-US" altLang="zh-CN" sz="2400" b="1" i="1" dirty="0" smtClean="0"/>
              <a:t>(</a:t>
            </a:r>
            <a:r>
              <a:rPr lang="en-US" altLang="zh-CN" sz="2400" b="1" i="1" dirty="0" err="1" smtClean="0"/>
              <a:t>sEdit</a:t>
            </a:r>
            <a:r>
              <a:rPr lang="en-US" altLang="zh-CN" sz="2400" b="1" i="1" dirty="0"/>
              <a:t>);</a:t>
            </a:r>
            <a:endParaRPr lang="zh-CN" altLang="zh-CN" sz="2400" b="1" dirty="0"/>
          </a:p>
          <a:p>
            <a:pPr marL="0" indent="0">
              <a:lnSpc>
                <a:spcPts val="2500"/>
              </a:lnSpc>
              <a:spcBef>
                <a:spcPts val="0"/>
              </a:spcBef>
              <a:buNone/>
            </a:pPr>
            <a:r>
              <a:rPr lang="en-US" altLang="zh-CN" sz="2400" b="1" dirty="0"/>
              <a:t>}</a:t>
            </a:r>
            <a:endParaRPr lang="zh-CN" altLang="en-US" sz="2400" b="1" dirty="0"/>
          </a:p>
        </p:txBody>
      </p:sp>
      <p:sp>
        <p:nvSpPr>
          <p:cNvPr id="4" name="灯片编号占位符 3"/>
          <p:cNvSpPr>
            <a:spLocks noGrp="1"/>
          </p:cNvSpPr>
          <p:nvPr>
            <p:ph type="sldNum" sz="quarter" idx="12"/>
          </p:nvPr>
        </p:nvSpPr>
        <p:spPr/>
        <p:txBody>
          <a:bodyPr/>
          <a:lstStyle/>
          <a:p>
            <a:fld id="{EA6790FE-3663-4280-8A87-F7847A540E1C}" type="slidenum">
              <a:rPr lang="en-US" altLang="zh-CN" smtClean="0"/>
              <a:pPr/>
              <a:t>105</a:t>
            </a:fld>
            <a:endParaRPr lang="en-US" altLang="zh-CN"/>
          </a:p>
        </p:txBody>
      </p:sp>
    </p:spTree>
    <p:extLst>
      <p:ext uri="{BB962C8B-B14F-4D97-AF65-F5344CB8AC3E}">
        <p14:creationId xmlns:p14="http://schemas.microsoft.com/office/powerpoint/2010/main" val="64854201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88640"/>
            <a:ext cx="7772400" cy="515144"/>
          </a:xfrm>
        </p:spPr>
        <p:txBody>
          <a:bodyPr/>
          <a:lstStyle/>
          <a:p>
            <a:pPr algn="l"/>
            <a:r>
              <a:rPr lang="en-US" altLang="zh-CN" sz="2800" b="1" dirty="0" smtClean="0">
                <a:solidFill>
                  <a:srgbClr val="FF99FF"/>
                </a:solidFill>
              </a:rPr>
              <a:t>8.</a:t>
            </a:r>
            <a:r>
              <a:rPr lang="zh-CN" altLang="zh-CN" sz="2800" b="1" dirty="0" smtClean="0">
                <a:solidFill>
                  <a:srgbClr val="FF99FF"/>
                </a:solidFill>
              </a:rPr>
              <a:t>为</a:t>
            </a:r>
            <a:r>
              <a:rPr lang="en-US" altLang="zh-CN" sz="2800" b="1" dirty="0" err="1">
                <a:solidFill>
                  <a:srgbClr val="FF99FF"/>
                </a:solidFill>
              </a:rPr>
              <a:t>Show_Combo</a:t>
            </a:r>
            <a:r>
              <a:rPr lang="zh-CN" altLang="zh-CN" sz="2800" b="1" dirty="0">
                <a:solidFill>
                  <a:srgbClr val="FF99FF"/>
                </a:solidFill>
              </a:rPr>
              <a:t>按钮添加代码</a:t>
            </a:r>
            <a:endParaRPr lang="zh-CN" altLang="en-US" sz="2800" b="1" dirty="0">
              <a:solidFill>
                <a:srgbClr val="FF99FF"/>
              </a:solidFill>
            </a:endParaRPr>
          </a:p>
        </p:txBody>
      </p:sp>
      <p:sp>
        <p:nvSpPr>
          <p:cNvPr id="3" name="内容占位符 2"/>
          <p:cNvSpPr>
            <a:spLocks noGrp="1"/>
          </p:cNvSpPr>
          <p:nvPr>
            <p:ph idx="1"/>
          </p:nvPr>
        </p:nvSpPr>
        <p:spPr>
          <a:xfrm>
            <a:off x="35496" y="703784"/>
            <a:ext cx="9108504" cy="6001816"/>
          </a:xfrm>
        </p:spPr>
        <p:txBody>
          <a:bodyPr/>
          <a:lstStyle/>
          <a:p>
            <a:pPr marL="0" indent="0">
              <a:lnSpc>
                <a:spcPts val="2500"/>
              </a:lnSpc>
              <a:spcBef>
                <a:spcPts val="0"/>
              </a:spcBef>
              <a:buNone/>
            </a:pPr>
            <a:r>
              <a:rPr lang="en-US" altLang="zh-CN" sz="2400" b="1" dirty="0"/>
              <a:t>void CMy8_6Dlg::</a:t>
            </a:r>
            <a:r>
              <a:rPr lang="en-US" altLang="zh-CN" sz="2400" b="1" dirty="0" err="1"/>
              <a:t>OnBnClickedShowComboButton</a:t>
            </a:r>
            <a:r>
              <a:rPr lang="en-US" altLang="zh-CN" sz="2400" b="1" dirty="0"/>
              <a:t>()</a:t>
            </a:r>
            <a:endParaRPr lang="zh-CN" altLang="zh-CN" sz="2400" b="1" dirty="0"/>
          </a:p>
          <a:p>
            <a:pPr marL="0" indent="0">
              <a:lnSpc>
                <a:spcPts val="2500"/>
              </a:lnSpc>
              <a:spcBef>
                <a:spcPts val="0"/>
              </a:spcBef>
              <a:buNone/>
            </a:pPr>
            <a:r>
              <a:rPr lang="en-US" altLang="zh-CN" sz="2400" b="1" dirty="0" smtClean="0"/>
              <a:t>{ </a:t>
            </a:r>
            <a:r>
              <a:rPr lang="en-US" altLang="zh-CN" sz="2400" b="1" i="1" dirty="0" err="1" smtClean="0"/>
              <a:t>UpdateData</a:t>
            </a:r>
            <a:r>
              <a:rPr lang="en-US" altLang="zh-CN" sz="2400" b="1" i="1" dirty="0" smtClean="0"/>
              <a:t>(TRUE</a:t>
            </a:r>
            <a:r>
              <a:rPr lang="en-US" altLang="zh-CN" sz="2400" b="1" i="1" dirty="0"/>
              <a:t>);</a:t>
            </a:r>
            <a:endParaRPr lang="zh-CN" altLang="zh-CN" sz="2400" b="1" dirty="0"/>
          </a:p>
          <a:p>
            <a:pPr marL="0" indent="0">
              <a:lnSpc>
                <a:spcPts val="2500"/>
              </a:lnSpc>
              <a:spcBef>
                <a:spcPts val="0"/>
              </a:spcBef>
              <a:buNone/>
            </a:pPr>
            <a:r>
              <a:rPr lang="en-US" altLang="zh-CN" sz="2400" b="1" i="1" dirty="0" smtClean="0"/>
              <a:t>  TCHAR </a:t>
            </a:r>
            <a:r>
              <a:rPr lang="en-US" altLang="zh-CN" sz="2400" b="1" i="1" dirty="0" err="1"/>
              <a:t>sCourseEdit</a:t>
            </a:r>
            <a:r>
              <a:rPr lang="en-US" altLang="zh-CN" sz="2400" b="1" i="1" dirty="0"/>
              <a:t>[30];</a:t>
            </a:r>
            <a:endParaRPr lang="zh-CN" altLang="zh-CN" sz="2400" b="1" dirty="0"/>
          </a:p>
          <a:p>
            <a:pPr marL="0" indent="0">
              <a:lnSpc>
                <a:spcPts val="2500"/>
              </a:lnSpc>
              <a:spcBef>
                <a:spcPts val="0"/>
              </a:spcBef>
              <a:buNone/>
            </a:pPr>
            <a:r>
              <a:rPr lang="en-US" altLang="zh-CN" sz="2400" b="1" i="1" dirty="0" smtClean="0"/>
              <a:t>  TCHAR </a:t>
            </a:r>
            <a:r>
              <a:rPr lang="en-US" altLang="zh-CN" sz="2400" b="1" i="1" dirty="0" err="1"/>
              <a:t>sRecordEdit</a:t>
            </a:r>
            <a:r>
              <a:rPr lang="en-US" altLang="zh-CN" sz="2400" b="1" i="1" dirty="0"/>
              <a:t>[15];</a:t>
            </a:r>
            <a:endParaRPr lang="zh-CN" altLang="zh-CN" sz="2400" b="1" dirty="0"/>
          </a:p>
          <a:p>
            <a:pPr marL="0" indent="0">
              <a:lnSpc>
                <a:spcPts val="2500"/>
              </a:lnSpc>
              <a:spcBef>
                <a:spcPts val="0"/>
              </a:spcBef>
              <a:buNone/>
            </a:pPr>
            <a:r>
              <a:rPr lang="en-US" altLang="zh-CN" sz="2400" b="1" i="1" dirty="0" smtClean="0"/>
              <a:t>  </a:t>
            </a:r>
            <a:r>
              <a:rPr lang="en-US" altLang="zh-CN" sz="2400" b="1" i="1" dirty="0" err="1" smtClean="0"/>
              <a:t>int</a:t>
            </a:r>
            <a:r>
              <a:rPr lang="en-US" altLang="zh-CN" sz="2400" b="1" i="1" dirty="0" smtClean="0"/>
              <a:t> </a:t>
            </a:r>
            <a:r>
              <a:rPr lang="en-US" altLang="zh-CN" sz="2400" b="1" i="1" dirty="0" err="1"/>
              <a:t>iCourseRadio</a:t>
            </a:r>
            <a:r>
              <a:rPr lang="en-US" altLang="zh-CN" sz="2400" b="1" i="1" dirty="0"/>
              <a:t>;</a:t>
            </a:r>
            <a:endParaRPr lang="zh-CN" altLang="zh-CN" sz="2400" b="1" dirty="0"/>
          </a:p>
          <a:p>
            <a:pPr marL="0" indent="0">
              <a:lnSpc>
                <a:spcPts val="2500"/>
              </a:lnSpc>
              <a:spcBef>
                <a:spcPts val="0"/>
              </a:spcBef>
              <a:buNone/>
            </a:pPr>
            <a:r>
              <a:rPr lang="en-US" altLang="zh-CN" sz="2400" b="1" i="1" dirty="0" smtClean="0"/>
              <a:t>  </a:t>
            </a:r>
            <a:r>
              <a:rPr lang="en-US" altLang="zh-CN" sz="1800" b="1" i="1" dirty="0" err="1" smtClean="0"/>
              <a:t>iCourseRadio</a:t>
            </a:r>
            <a:r>
              <a:rPr lang="en-US" altLang="zh-CN" sz="1800" b="1" i="1" dirty="0" smtClean="0"/>
              <a:t>=</a:t>
            </a:r>
            <a:r>
              <a:rPr lang="en-US" altLang="zh-CN" sz="1800" b="1" i="1" dirty="0" err="1" smtClean="0"/>
              <a:t>GetCheckedRadioButton</a:t>
            </a:r>
            <a:r>
              <a:rPr lang="en-US" altLang="zh-CN" sz="1800" b="1" i="1" dirty="0" smtClean="0"/>
              <a:t>(IDC_ENGLISH_RADIO,IDC_NATURE_RADIO</a:t>
            </a:r>
            <a:r>
              <a:rPr lang="en-US" altLang="zh-CN" sz="1800" b="1" i="1" dirty="0"/>
              <a:t>);</a:t>
            </a:r>
            <a:endParaRPr lang="zh-CN" altLang="zh-CN" sz="1800" b="1" dirty="0"/>
          </a:p>
          <a:p>
            <a:pPr marL="0" indent="0">
              <a:lnSpc>
                <a:spcPts val="2500"/>
              </a:lnSpc>
              <a:spcBef>
                <a:spcPts val="0"/>
              </a:spcBef>
              <a:buNone/>
            </a:pPr>
            <a:r>
              <a:rPr lang="en-US" altLang="zh-CN" sz="2400" b="1" i="1" dirty="0" smtClean="0"/>
              <a:t>  if(</a:t>
            </a:r>
            <a:r>
              <a:rPr lang="en-US" altLang="zh-CN" sz="2400" b="1" i="1" dirty="0" err="1" smtClean="0"/>
              <a:t>iCourseRadio</a:t>
            </a:r>
            <a:r>
              <a:rPr lang="en-US" altLang="zh-CN" sz="2400" b="1" i="1" dirty="0"/>
              <a:t>==IDC_ENGLISH_RADIO)</a:t>
            </a:r>
            <a:endParaRPr lang="zh-CN" altLang="zh-CN" sz="2400" b="1" dirty="0"/>
          </a:p>
          <a:p>
            <a:pPr marL="0" indent="0">
              <a:lnSpc>
                <a:spcPts val="2500"/>
              </a:lnSpc>
              <a:spcBef>
                <a:spcPts val="0"/>
              </a:spcBef>
              <a:buNone/>
            </a:pPr>
            <a:r>
              <a:rPr lang="en-US" altLang="zh-CN" sz="2400" b="1" i="1" dirty="0"/>
              <a:t>	</a:t>
            </a:r>
            <a:r>
              <a:rPr lang="en-US" altLang="zh-CN" sz="2400" b="1" i="1" dirty="0" err="1"/>
              <a:t>wcscpy_s</a:t>
            </a:r>
            <a:r>
              <a:rPr lang="en-US" altLang="zh-CN" sz="2400" b="1" i="1" dirty="0"/>
              <a:t>(</a:t>
            </a:r>
            <a:r>
              <a:rPr lang="en-US" altLang="zh-CN" sz="2400" b="1" i="1" dirty="0" err="1"/>
              <a:t>sCourseEdit,L"English</a:t>
            </a:r>
            <a:r>
              <a:rPr lang="en-US" altLang="zh-CN" sz="2400" b="1" i="1" dirty="0"/>
              <a:t> record is ");</a:t>
            </a:r>
            <a:endParaRPr lang="zh-CN" altLang="zh-CN" sz="2400" b="1" dirty="0"/>
          </a:p>
          <a:p>
            <a:pPr marL="0" indent="0">
              <a:lnSpc>
                <a:spcPts val="2500"/>
              </a:lnSpc>
              <a:spcBef>
                <a:spcPts val="0"/>
              </a:spcBef>
              <a:buNone/>
            </a:pPr>
            <a:r>
              <a:rPr lang="en-US" altLang="zh-CN" sz="2400" b="1" i="1" dirty="0" smtClean="0"/>
              <a:t>  if(</a:t>
            </a:r>
            <a:r>
              <a:rPr lang="en-US" altLang="zh-CN" sz="2400" b="1" i="1" dirty="0" err="1" smtClean="0"/>
              <a:t>iCourseRadio</a:t>
            </a:r>
            <a:r>
              <a:rPr lang="en-US" altLang="zh-CN" sz="2400" b="1" i="1" dirty="0"/>
              <a:t>==IDC_VC_RADIO)</a:t>
            </a:r>
            <a:endParaRPr lang="zh-CN" altLang="zh-CN" sz="2400" b="1" dirty="0"/>
          </a:p>
          <a:p>
            <a:pPr marL="0" indent="0">
              <a:lnSpc>
                <a:spcPts val="2500"/>
              </a:lnSpc>
              <a:spcBef>
                <a:spcPts val="0"/>
              </a:spcBef>
              <a:buNone/>
            </a:pPr>
            <a:r>
              <a:rPr lang="en-US" altLang="zh-CN" sz="2400" b="1" i="1" dirty="0"/>
              <a:t>	</a:t>
            </a:r>
            <a:r>
              <a:rPr lang="en-US" altLang="zh-CN" sz="2400" b="1" i="1" dirty="0" err="1"/>
              <a:t>wcscpy_s</a:t>
            </a:r>
            <a:r>
              <a:rPr lang="en-US" altLang="zh-CN" sz="2400" b="1" i="1" dirty="0"/>
              <a:t>(</a:t>
            </a:r>
            <a:r>
              <a:rPr lang="en-US" altLang="zh-CN" sz="2400" b="1" i="1" dirty="0" err="1"/>
              <a:t>sCourseEdit,L"VC</a:t>
            </a:r>
            <a:r>
              <a:rPr lang="en-US" altLang="zh-CN" sz="2400" b="1" i="1" dirty="0"/>
              <a:t>++ record is ");</a:t>
            </a:r>
            <a:endParaRPr lang="zh-CN" altLang="zh-CN" sz="2400" b="1" dirty="0"/>
          </a:p>
          <a:p>
            <a:pPr marL="0" indent="0">
              <a:lnSpc>
                <a:spcPts val="2500"/>
              </a:lnSpc>
              <a:spcBef>
                <a:spcPts val="0"/>
              </a:spcBef>
              <a:buNone/>
            </a:pPr>
            <a:r>
              <a:rPr lang="en-US" altLang="zh-CN" sz="2400" b="1" i="1" dirty="0" smtClean="0"/>
              <a:t>  if(</a:t>
            </a:r>
            <a:r>
              <a:rPr lang="en-US" altLang="zh-CN" sz="2400" b="1" i="1" dirty="0" err="1" smtClean="0"/>
              <a:t>iCourseRadio</a:t>
            </a:r>
            <a:r>
              <a:rPr lang="en-US" altLang="zh-CN" sz="2400" b="1" i="1" dirty="0"/>
              <a:t>==IDC_NATURE_RADIO)</a:t>
            </a:r>
            <a:endParaRPr lang="zh-CN" altLang="zh-CN" sz="2400" b="1" dirty="0"/>
          </a:p>
          <a:p>
            <a:pPr marL="0" indent="0">
              <a:lnSpc>
                <a:spcPts val="2500"/>
              </a:lnSpc>
              <a:spcBef>
                <a:spcPts val="0"/>
              </a:spcBef>
              <a:buNone/>
            </a:pPr>
            <a:r>
              <a:rPr lang="en-US" altLang="zh-CN" sz="2400" b="1" i="1" dirty="0"/>
              <a:t>	</a:t>
            </a:r>
            <a:r>
              <a:rPr lang="en-US" altLang="zh-CN" sz="2400" b="1" i="1" dirty="0" err="1"/>
              <a:t>wcscpy_s</a:t>
            </a:r>
            <a:r>
              <a:rPr lang="en-US" altLang="zh-CN" sz="2400" b="1" i="1" dirty="0"/>
              <a:t>(</a:t>
            </a:r>
            <a:r>
              <a:rPr lang="en-US" altLang="zh-CN" sz="2400" b="1" i="1" dirty="0" err="1"/>
              <a:t>sCourseEdit,L"Natural</a:t>
            </a:r>
            <a:r>
              <a:rPr lang="en-US" altLang="zh-CN" sz="2400" b="1" i="1" dirty="0"/>
              <a:t> record is ");</a:t>
            </a:r>
            <a:endParaRPr lang="zh-CN" altLang="zh-CN" sz="2400" b="1" dirty="0"/>
          </a:p>
          <a:p>
            <a:pPr marL="0" indent="0">
              <a:lnSpc>
                <a:spcPts val="2500"/>
              </a:lnSpc>
              <a:spcBef>
                <a:spcPts val="0"/>
              </a:spcBef>
              <a:buNone/>
            </a:pPr>
            <a:r>
              <a:rPr lang="en-US" altLang="zh-CN" sz="2400" b="1" i="1" dirty="0" smtClean="0"/>
              <a:t>  </a:t>
            </a:r>
            <a:r>
              <a:rPr lang="en-US" altLang="zh-CN" sz="2400" b="1" i="1" dirty="0" err="1" smtClean="0"/>
              <a:t>m_Record.GetWindowText</a:t>
            </a:r>
            <a:r>
              <a:rPr lang="en-US" altLang="zh-CN" sz="2400" b="1" i="1" dirty="0" smtClean="0"/>
              <a:t>(sRecordEdit,15</a:t>
            </a:r>
            <a:r>
              <a:rPr lang="en-US" altLang="zh-CN" sz="2400" b="1" i="1" dirty="0"/>
              <a:t>);</a:t>
            </a:r>
            <a:endParaRPr lang="zh-CN" altLang="zh-CN" sz="2400" b="1" dirty="0"/>
          </a:p>
          <a:p>
            <a:pPr marL="0" indent="0">
              <a:lnSpc>
                <a:spcPts val="2500"/>
              </a:lnSpc>
              <a:spcBef>
                <a:spcPts val="0"/>
              </a:spcBef>
              <a:buNone/>
            </a:pPr>
            <a:r>
              <a:rPr lang="en-US" altLang="zh-CN" sz="2400" b="1" i="1" dirty="0" smtClean="0"/>
              <a:t>  </a:t>
            </a:r>
            <a:r>
              <a:rPr lang="en-US" altLang="zh-CN" sz="2400" b="1" i="1" dirty="0" err="1" smtClean="0"/>
              <a:t>wcscat_s</a:t>
            </a:r>
            <a:r>
              <a:rPr lang="en-US" altLang="zh-CN" sz="2400" b="1" i="1" dirty="0" smtClean="0"/>
              <a:t>(</a:t>
            </a:r>
            <a:r>
              <a:rPr lang="en-US" altLang="zh-CN" sz="2400" b="1" i="1" dirty="0" err="1" smtClean="0"/>
              <a:t>sCourseEdit,L</a:t>
            </a:r>
            <a:r>
              <a:rPr lang="en-US" altLang="zh-CN" sz="2400" b="1" i="1" dirty="0"/>
              <a:t>" ");</a:t>
            </a:r>
            <a:endParaRPr lang="zh-CN" altLang="zh-CN" sz="2400" b="1" dirty="0"/>
          </a:p>
          <a:p>
            <a:pPr marL="0" indent="0">
              <a:lnSpc>
                <a:spcPts val="2500"/>
              </a:lnSpc>
              <a:spcBef>
                <a:spcPts val="0"/>
              </a:spcBef>
              <a:buNone/>
            </a:pPr>
            <a:r>
              <a:rPr lang="en-US" altLang="zh-CN" sz="2400" b="1" i="1" dirty="0" smtClean="0"/>
              <a:t>  </a:t>
            </a:r>
            <a:r>
              <a:rPr lang="en-US" altLang="zh-CN" sz="2400" b="1" i="1" dirty="0" err="1" smtClean="0"/>
              <a:t>wcscat_s</a:t>
            </a:r>
            <a:r>
              <a:rPr lang="en-US" altLang="zh-CN" sz="2400" b="1" i="1" dirty="0" smtClean="0"/>
              <a:t>(</a:t>
            </a:r>
            <a:r>
              <a:rPr lang="en-US" altLang="zh-CN" sz="2400" b="1" i="1" dirty="0" err="1" smtClean="0"/>
              <a:t>sCourseEdit,sRecordEdit</a:t>
            </a:r>
            <a:r>
              <a:rPr lang="en-US" altLang="zh-CN" sz="2400" b="1" i="1" dirty="0"/>
              <a:t>);</a:t>
            </a:r>
            <a:endParaRPr lang="zh-CN" altLang="zh-CN" sz="2400" b="1" dirty="0"/>
          </a:p>
          <a:p>
            <a:pPr marL="0" indent="0">
              <a:lnSpc>
                <a:spcPts val="2500"/>
              </a:lnSpc>
              <a:spcBef>
                <a:spcPts val="0"/>
              </a:spcBef>
              <a:buNone/>
            </a:pPr>
            <a:r>
              <a:rPr lang="en-US" altLang="zh-CN" sz="2400" b="1" i="1" dirty="0" smtClean="0"/>
              <a:t>  </a:t>
            </a:r>
            <a:r>
              <a:rPr lang="en-US" altLang="zh-CN" sz="2400" b="1" i="1" dirty="0" err="1" smtClean="0"/>
              <a:t>m_ComboEdit</a:t>
            </a:r>
            <a:r>
              <a:rPr lang="en-US" altLang="zh-CN" sz="2400" b="1" i="1" dirty="0" smtClean="0"/>
              <a:t>=</a:t>
            </a:r>
            <a:r>
              <a:rPr lang="en-US" altLang="zh-CN" sz="2400" b="1" i="1" dirty="0" err="1" smtClean="0"/>
              <a:t>sCourseEdit</a:t>
            </a:r>
            <a:r>
              <a:rPr lang="en-US" altLang="zh-CN" sz="2400" b="1" i="1" dirty="0"/>
              <a:t>;</a:t>
            </a:r>
            <a:endParaRPr lang="zh-CN" altLang="zh-CN" sz="2400" b="1" dirty="0"/>
          </a:p>
          <a:p>
            <a:pPr marL="0" indent="0">
              <a:lnSpc>
                <a:spcPts val="2500"/>
              </a:lnSpc>
              <a:spcBef>
                <a:spcPts val="0"/>
              </a:spcBef>
              <a:buNone/>
            </a:pPr>
            <a:r>
              <a:rPr lang="en-US" altLang="zh-CN" sz="2400" b="1" i="1" dirty="0" smtClean="0"/>
              <a:t>  </a:t>
            </a:r>
            <a:r>
              <a:rPr lang="en-US" altLang="zh-CN" sz="2400" b="1" i="1" dirty="0" err="1" smtClean="0"/>
              <a:t>UpdateData</a:t>
            </a:r>
            <a:r>
              <a:rPr lang="en-US" altLang="zh-CN" sz="2400" b="1" i="1" dirty="0" smtClean="0"/>
              <a:t>(FALSE</a:t>
            </a:r>
            <a:r>
              <a:rPr lang="en-US" altLang="zh-CN" sz="2400" b="1" i="1" dirty="0"/>
              <a:t>);</a:t>
            </a:r>
            <a:endParaRPr lang="zh-CN" altLang="zh-CN" sz="2400" b="1" dirty="0"/>
          </a:p>
          <a:p>
            <a:pPr marL="0" indent="0">
              <a:lnSpc>
                <a:spcPts val="2500"/>
              </a:lnSpc>
              <a:spcBef>
                <a:spcPts val="0"/>
              </a:spcBef>
              <a:buNone/>
            </a:pPr>
            <a:r>
              <a:rPr lang="en-US" altLang="zh-CN" sz="2400" b="1" dirty="0"/>
              <a:t>}</a:t>
            </a:r>
            <a:endParaRPr lang="zh-CN" altLang="en-US" sz="2400" b="1" dirty="0"/>
          </a:p>
        </p:txBody>
      </p:sp>
      <p:sp>
        <p:nvSpPr>
          <p:cNvPr id="4" name="灯片编号占位符 3"/>
          <p:cNvSpPr>
            <a:spLocks noGrp="1"/>
          </p:cNvSpPr>
          <p:nvPr>
            <p:ph type="sldNum" sz="quarter" idx="12"/>
          </p:nvPr>
        </p:nvSpPr>
        <p:spPr/>
        <p:txBody>
          <a:bodyPr/>
          <a:lstStyle/>
          <a:p>
            <a:fld id="{EA6790FE-3663-4280-8A87-F7847A540E1C}" type="slidenum">
              <a:rPr lang="en-US" altLang="zh-CN" smtClean="0"/>
              <a:pPr/>
              <a:t>106</a:t>
            </a:fld>
            <a:endParaRPr lang="en-US" altLang="zh-CN"/>
          </a:p>
        </p:txBody>
      </p:sp>
    </p:spTree>
    <p:extLst>
      <p:ext uri="{BB962C8B-B14F-4D97-AF65-F5344CB8AC3E}">
        <p14:creationId xmlns:p14="http://schemas.microsoft.com/office/powerpoint/2010/main" val="281850318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4016" y="116632"/>
            <a:ext cx="8748464" cy="502196"/>
          </a:xfrm>
        </p:spPr>
        <p:txBody>
          <a:bodyPr/>
          <a:lstStyle/>
          <a:p>
            <a:pPr algn="l"/>
            <a:r>
              <a:rPr lang="en-US" altLang="zh-CN" sz="2800" b="1" dirty="0" smtClean="0">
                <a:solidFill>
                  <a:srgbClr val="FF99FF"/>
                </a:solidFill>
                <a:latin typeface="+mn-lt"/>
              </a:rPr>
              <a:t>9.</a:t>
            </a:r>
            <a:r>
              <a:rPr lang="en-US" altLang="zh-CN" sz="2800" b="1" dirty="0">
                <a:solidFill>
                  <a:srgbClr val="FF99FF"/>
                </a:solidFill>
              </a:rPr>
              <a:t> </a:t>
            </a:r>
            <a:r>
              <a:rPr lang="zh-CN" altLang="en-US" sz="2800" b="1" dirty="0" smtClean="0">
                <a:solidFill>
                  <a:srgbClr val="FF99FF"/>
                </a:solidFill>
              </a:rPr>
              <a:t>为</a:t>
            </a:r>
            <a:r>
              <a:rPr lang="en-US" altLang="zh-CN" sz="2800" b="1" dirty="0" smtClean="0">
                <a:solidFill>
                  <a:srgbClr val="FF99FF"/>
                </a:solidFill>
              </a:rPr>
              <a:t>IDC_SHOW_WEEKDAY_COMBO</a:t>
            </a:r>
            <a:r>
              <a:rPr lang="zh-CN" altLang="zh-CN" sz="2800" b="1" dirty="0" smtClean="0">
                <a:solidFill>
                  <a:srgbClr val="FF99FF"/>
                </a:solidFill>
                <a:latin typeface="+mn-lt"/>
              </a:rPr>
              <a:t>方</a:t>
            </a:r>
            <a:r>
              <a:rPr lang="zh-CN" altLang="zh-CN" sz="2800" b="1" dirty="0">
                <a:solidFill>
                  <a:srgbClr val="FF99FF"/>
                </a:solidFill>
                <a:latin typeface="+mn-lt"/>
              </a:rPr>
              <a:t>法添加代码</a:t>
            </a:r>
            <a:endParaRPr lang="zh-CN" altLang="en-US" sz="2800" b="1" dirty="0">
              <a:solidFill>
                <a:srgbClr val="FF99FF"/>
              </a:solidFill>
              <a:latin typeface="+mn-lt"/>
            </a:endParaRPr>
          </a:p>
        </p:txBody>
      </p:sp>
      <p:sp>
        <p:nvSpPr>
          <p:cNvPr id="3" name="内容占位符 2"/>
          <p:cNvSpPr>
            <a:spLocks noGrp="1"/>
          </p:cNvSpPr>
          <p:nvPr>
            <p:ph idx="1"/>
          </p:nvPr>
        </p:nvSpPr>
        <p:spPr>
          <a:xfrm>
            <a:off x="323528" y="620688"/>
            <a:ext cx="8712968" cy="2304256"/>
          </a:xfrm>
        </p:spPr>
        <p:txBody>
          <a:bodyPr/>
          <a:lstStyle/>
          <a:p>
            <a:pPr marL="0" indent="0">
              <a:spcBef>
                <a:spcPts val="0"/>
              </a:spcBef>
              <a:buNone/>
            </a:pPr>
            <a:r>
              <a:rPr lang="en-US" altLang="zh-CN" sz="2400" b="1" dirty="0"/>
              <a:t>void CMy8_6Dlg::</a:t>
            </a:r>
            <a:r>
              <a:rPr lang="en-US" altLang="zh-CN" sz="2400" b="1" dirty="0" err="1"/>
              <a:t>OnCbnSelchangeShowWeekdayCombo</a:t>
            </a:r>
            <a:r>
              <a:rPr lang="en-US" altLang="zh-CN" sz="2400" b="1" dirty="0"/>
              <a:t>()</a:t>
            </a:r>
            <a:endParaRPr lang="zh-CN" altLang="zh-CN" sz="2400" b="1" dirty="0"/>
          </a:p>
          <a:p>
            <a:pPr marL="0" indent="0">
              <a:spcBef>
                <a:spcPts val="0"/>
              </a:spcBef>
              <a:buNone/>
            </a:pPr>
            <a:r>
              <a:rPr lang="en-US" altLang="zh-CN" sz="2400" b="1" dirty="0" smtClean="0"/>
              <a:t>{</a:t>
            </a:r>
            <a:endParaRPr lang="zh-CN" altLang="zh-CN" sz="2400" b="1" dirty="0"/>
          </a:p>
          <a:p>
            <a:pPr marL="0" indent="0">
              <a:spcBef>
                <a:spcPts val="0"/>
              </a:spcBef>
              <a:buNone/>
            </a:pPr>
            <a:r>
              <a:rPr lang="en-US" altLang="zh-CN" sz="2400" b="1" i="1" dirty="0" smtClean="0"/>
              <a:t>  </a:t>
            </a:r>
            <a:r>
              <a:rPr lang="en-US" altLang="zh-CN" sz="2400" b="1" i="1" dirty="0" err="1" smtClean="0"/>
              <a:t>CString</a:t>
            </a:r>
            <a:r>
              <a:rPr lang="en-US" altLang="zh-CN" sz="2400" b="1" i="1" dirty="0" smtClean="0"/>
              <a:t> </a:t>
            </a:r>
            <a:r>
              <a:rPr lang="en-US" altLang="zh-CN" sz="2400" b="1" i="1" dirty="0" err="1"/>
              <a:t>msg</a:t>
            </a:r>
            <a:r>
              <a:rPr lang="en-US" altLang="zh-CN" sz="2400" b="1" i="1" dirty="0"/>
              <a:t>;</a:t>
            </a:r>
            <a:endParaRPr lang="zh-CN" altLang="zh-CN" sz="2400" b="1" dirty="0"/>
          </a:p>
          <a:p>
            <a:pPr marL="0" indent="0">
              <a:spcBef>
                <a:spcPts val="0"/>
              </a:spcBef>
              <a:buNone/>
            </a:pPr>
            <a:r>
              <a:rPr lang="en-US" altLang="zh-CN" sz="2400" b="1" i="1" dirty="0" smtClean="0"/>
              <a:t>  </a:t>
            </a:r>
            <a:r>
              <a:rPr lang="en-US" altLang="zh-CN" sz="2400" b="1" i="1" dirty="0" err="1" smtClean="0"/>
              <a:t>m_cb.GetLBText</a:t>
            </a:r>
            <a:r>
              <a:rPr lang="en-US" altLang="zh-CN" sz="2400" b="1" i="1" dirty="0" smtClean="0"/>
              <a:t>(</a:t>
            </a:r>
            <a:r>
              <a:rPr lang="en-US" altLang="zh-CN" sz="2400" b="1" i="1" dirty="0" err="1" smtClean="0"/>
              <a:t>m_cb.GetCurSel</a:t>
            </a:r>
            <a:r>
              <a:rPr lang="en-US" altLang="zh-CN" sz="2400" b="1" i="1" dirty="0"/>
              <a:t>(), </a:t>
            </a:r>
            <a:r>
              <a:rPr lang="en-US" altLang="zh-CN" sz="2400" b="1" i="1" dirty="0" err="1"/>
              <a:t>msg</a:t>
            </a:r>
            <a:r>
              <a:rPr lang="en-US" altLang="zh-CN" sz="2400" b="1" i="1" dirty="0"/>
              <a:t>);</a:t>
            </a:r>
            <a:endParaRPr lang="zh-CN" altLang="zh-CN" sz="2400" b="1" dirty="0"/>
          </a:p>
          <a:p>
            <a:pPr marL="0" indent="0">
              <a:spcBef>
                <a:spcPts val="0"/>
              </a:spcBef>
              <a:buNone/>
            </a:pPr>
            <a:r>
              <a:rPr lang="en-US" altLang="zh-CN" sz="2400" b="1" i="1" dirty="0" smtClean="0"/>
              <a:t>  </a:t>
            </a:r>
            <a:r>
              <a:rPr lang="en-US" altLang="zh-CN" sz="2400" b="1" i="1" dirty="0" err="1" smtClean="0"/>
              <a:t>AfxMessageBox</a:t>
            </a:r>
            <a:r>
              <a:rPr lang="en-US" altLang="zh-CN" sz="2400" b="1" i="1" dirty="0" smtClean="0"/>
              <a:t>(</a:t>
            </a:r>
            <a:r>
              <a:rPr lang="en-US" altLang="zh-CN" sz="2400" b="1" i="1" dirty="0" err="1" smtClean="0"/>
              <a:t>msg</a:t>
            </a:r>
            <a:r>
              <a:rPr lang="en-US" altLang="zh-CN" sz="2400" b="1" i="1" dirty="0"/>
              <a:t>);</a:t>
            </a:r>
            <a:endParaRPr lang="zh-CN" altLang="zh-CN" sz="2400" b="1" dirty="0"/>
          </a:p>
          <a:p>
            <a:pPr marL="0" indent="0">
              <a:spcBef>
                <a:spcPts val="0"/>
              </a:spcBef>
              <a:buNone/>
            </a:pPr>
            <a:r>
              <a:rPr lang="en-US" altLang="zh-CN" sz="2400" b="1" dirty="0"/>
              <a:t>}</a:t>
            </a:r>
            <a:endParaRPr lang="zh-CN" altLang="zh-CN" sz="2400" b="1" dirty="0"/>
          </a:p>
          <a:p>
            <a:pPr marL="0" indent="0">
              <a:spcBef>
                <a:spcPts val="0"/>
              </a:spcBef>
              <a:buNone/>
            </a:pPr>
            <a:endParaRPr lang="zh-CN" altLang="en-US" sz="2400" b="1" dirty="0"/>
          </a:p>
        </p:txBody>
      </p:sp>
      <p:sp>
        <p:nvSpPr>
          <p:cNvPr id="4" name="灯片编号占位符 3"/>
          <p:cNvSpPr>
            <a:spLocks noGrp="1"/>
          </p:cNvSpPr>
          <p:nvPr>
            <p:ph type="sldNum" sz="quarter" idx="12"/>
          </p:nvPr>
        </p:nvSpPr>
        <p:spPr/>
        <p:txBody>
          <a:bodyPr/>
          <a:lstStyle/>
          <a:p>
            <a:fld id="{EA6790FE-3663-4280-8A87-F7847A540E1C}" type="slidenum">
              <a:rPr lang="en-US" altLang="zh-CN" smtClean="0"/>
              <a:pPr/>
              <a:t>107</a:t>
            </a:fld>
            <a:endParaRPr lang="en-US" altLang="zh-CN"/>
          </a:p>
        </p:txBody>
      </p:sp>
      <p:sp>
        <p:nvSpPr>
          <p:cNvPr id="5" name="标题 1"/>
          <p:cNvSpPr txBox="1">
            <a:spLocks/>
          </p:cNvSpPr>
          <p:nvPr/>
        </p:nvSpPr>
        <p:spPr bwMode="auto">
          <a:xfrm>
            <a:off x="107504" y="3573016"/>
            <a:ext cx="9036496" cy="502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kern="12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a:r>
              <a:rPr lang="en-US" altLang="zh-CN" sz="2800" dirty="0" smtClean="0">
                <a:solidFill>
                  <a:srgbClr val="FF99FF"/>
                </a:solidFill>
                <a:latin typeface="+mn-lt"/>
              </a:rPr>
              <a:t>10</a:t>
            </a:r>
            <a:r>
              <a:rPr lang="en-US" altLang="zh-CN" sz="2800" b="1" dirty="0" smtClean="0">
                <a:solidFill>
                  <a:srgbClr val="FF99FF"/>
                </a:solidFill>
                <a:latin typeface="+mn-lt"/>
              </a:rPr>
              <a:t>.</a:t>
            </a:r>
            <a:r>
              <a:rPr lang="en-US" altLang="zh-CN" sz="2800" b="1" dirty="0" smtClean="0">
                <a:solidFill>
                  <a:srgbClr val="FF99FF"/>
                </a:solidFill>
              </a:rPr>
              <a:t> </a:t>
            </a:r>
            <a:r>
              <a:rPr lang="zh-CN" altLang="en-US" sz="2800" b="1" dirty="0" smtClean="0">
                <a:solidFill>
                  <a:srgbClr val="FF99FF"/>
                </a:solidFill>
              </a:rPr>
              <a:t>为</a:t>
            </a:r>
            <a:r>
              <a:rPr lang="en-US" altLang="zh-CN" sz="2800" b="1" dirty="0" smtClean="0">
                <a:solidFill>
                  <a:srgbClr val="FF99FF"/>
                </a:solidFill>
              </a:rPr>
              <a:t>EXIT</a:t>
            </a:r>
            <a:r>
              <a:rPr lang="zh-CN" altLang="zh-CN" sz="2800" b="1" dirty="0" smtClean="0">
                <a:solidFill>
                  <a:srgbClr val="FF99FF"/>
                </a:solidFill>
                <a:latin typeface="+mn-lt"/>
              </a:rPr>
              <a:t>方法添加代码</a:t>
            </a:r>
            <a:endParaRPr lang="zh-CN" altLang="en-US" sz="2800" b="1" dirty="0">
              <a:solidFill>
                <a:srgbClr val="FF99FF"/>
              </a:solidFill>
              <a:latin typeface="+mn-lt"/>
            </a:endParaRPr>
          </a:p>
        </p:txBody>
      </p:sp>
      <p:sp>
        <p:nvSpPr>
          <p:cNvPr id="6" name="内容占位符 2"/>
          <p:cNvSpPr txBox="1">
            <a:spLocks/>
          </p:cNvSpPr>
          <p:nvPr/>
        </p:nvSpPr>
        <p:spPr bwMode="auto">
          <a:xfrm>
            <a:off x="359024" y="4077072"/>
            <a:ext cx="8389440"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t>void CMy8_6Dlg::</a:t>
            </a:r>
            <a:r>
              <a:rPr lang="en-US" altLang="zh-CN" sz="2400" dirty="0" err="1"/>
              <a:t>OnBnClickedExitButton</a:t>
            </a:r>
            <a:r>
              <a:rPr lang="en-US" altLang="zh-CN" sz="2400" dirty="0"/>
              <a:t>()</a:t>
            </a:r>
            <a:endParaRPr lang="zh-CN" altLang="zh-CN" sz="2400" dirty="0"/>
          </a:p>
          <a:p>
            <a:pPr marL="0" indent="0">
              <a:buNone/>
            </a:pPr>
            <a:r>
              <a:rPr lang="en-US" altLang="zh-CN" sz="2400" dirty="0" smtClean="0"/>
              <a:t>{</a:t>
            </a:r>
          </a:p>
          <a:p>
            <a:pPr marL="0" indent="0">
              <a:buNone/>
            </a:pPr>
            <a:r>
              <a:rPr lang="en-US" altLang="zh-CN" sz="2400" i="1" dirty="0"/>
              <a:t>	</a:t>
            </a:r>
            <a:r>
              <a:rPr lang="en-US" altLang="zh-CN" sz="2400" i="1" dirty="0" err="1"/>
              <a:t>OnOK</a:t>
            </a:r>
            <a:r>
              <a:rPr lang="en-US" altLang="zh-CN" sz="2400" i="1" dirty="0"/>
              <a:t>();	</a:t>
            </a:r>
            <a:endParaRPr lang="zh-CN" altLang="zh-CN" sz="2400" dirty="0"/>
          </a:p>
          <a:p>
            <a:pPr marL="0" indent="0">
              <a:buNone/>
            </a:pPr>
            <a:r>
              <a:rPr lang="en-US" altLang="zh-CN" sz="2400" dirty="0"/>
              <a:t>}</a:t>
            </a:r>
            <a:endParaRPr lang="zh-CN" altLang="zh-CN" sz="2400" dirty="0"/>
          </a:p>
          <a:p>
            <a:pPr marL="0" indent="0">
              <a:spcBef>
                <a:spcPts val="0"/>
              </a:spcBef>
              <a:buNone/>
            </a:pPr>
            <a:endParaRPr lang="zh-CN" altLang="en-US" sz="2400" b="1" dirty="0"/>
          </a:p>
        </p:txBody>
      </p:sp>
    </p:spTree>
    <p:extLst>
      <p:ext uri="{BB962C8B-B14F-4D97-AF65-F5344CB8AC3E}">
        <p14:creationId xmlns:p14="http://schemas.microsoft.com/office/powerpoint/2010/main" val="44703821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44625"/>
            <a:ext cx="3528392" cy="576064"/>
          </a:xfrm>
        </p:spPr>
        <p:txBody>
          <a:bodyPr/>
          <a:lstStyle/>
          <a:p>
            <a:pPr algn="l"/>
            <a:r>
              <a:rPr lang="en-US" altLang="zh-CN" sz="2800" b="1" dirty="0" smtClean="0">
                <a:solidFill>
                  <a:srgbClr val="FF99FF"/>
                </a:solidFill>
                <a:latin typeface="+mn-lt"/>
              </a:rPr>
              <a:t>11.</a:t>
            </a:r>
            <a:r>
              <a:rPr lang="zh-CN" altLang="zh-CN" sz="2800" b="1" dirty="0">
                <a:solidFill>
                  <a:srgbClr val="FF99FF"/>
                </a:solidFill>
                <a:latin typeface="+mn-lt"/>
              </a:rPr>
              <a:t>初始化单选按钮</a:t>
            </a:r>
            <a:endParaRPr lang="zh-CN" altLang="en-US" sz="2800" b="1" dirty="0">
              <a:solidFill>
                <a:srgbClr val="FF99FF"/>
              </a:solidFill>
              <a:latin typeface="+mn-lt"/>
            </a:endParaRPr>
          </a:p>
        </p:txBody>
      </p:sp>
      <p:sp>
        <p:nvSpPr>
          <p:cNvPr id="3" name="内容占位符 2"/>
          <p:cNvSpPr>
            <a:spLocks noGrp="1"/>
          </p:cNvSpPr>
          <p:nvPr>
            <p:ph idx="1"/>
          </p:nvPr>
        </p:nvSpPr>
        <p:spPr>
          <a:xfrm>
            <a:off x="179512" y="548680"/>
            <a:ext cx="8784976" cy="4114800"/>
          </a:xfrm>
        </p:spPr>
        <p:txBody>
          <a:bodyPr/>
          <a:lstStyle/>
          <a:p>
            <a:pPr marL="0" indent="0">
              <a:lnSpc>
                <a:spcPts val="2400"/>
              </a:lnSpc>
              <a:spcBef>
                <a:spcPts val="0"/>
              </a:spcBef>
              <a:buNone/>
            </a:pPr>
            <a:r>
              <a:rPr lang="en-US" altLang="zh-CN" sz="2400" b="1" dirty="0" smtClean="0"/>
              <a:t>BOOL </a:t>
            </a:r>
            <a:r>
              <a:rPr lang="en-US" altLang="zh-CN" sz="2400" b="1" dirty="0"/>
              <a:t>Cch09_8Dlg::</a:t>
            </a:r>
            <a:r>
              <a:rPr lang="en-US" altLang="zh-CN" sz="2400" b="1" dirty="0" err="1"/>
              <a:t>OnInitDialog</a:t>
            </a:r>
            <a:r>
              <a:rPr lang="en-US" altLang="zh-CN" sz="2400" b="1" dirty="0"/>
              <a:t>()</a:t>
            </a:r>
            <a:endParaRPr lang="zh-CN" altLang="zh-CN" sz="2400" b="1" dirty="0"/>
          </a:p>
          <a:p>
            <a:pPr marL="0" indent="0">
              <a:lnSpc>
                <a:spcPts val="2400"/>
              </a:lnSpc>
              <a:spcBef>
                <a:spcPts val="0"/>
              </a:spcBef>
              <a:buNone/>
            </a:pPr>
            <a:r>
              <a:rPr lang="en-US" altLang="zh-CN" sz="2400" b="1" dirty="0" smtClean="0"/>
              <a:t>{ ……</a:t>
            </a:r>
            <a:endParaRPr lang="zh-CN" altLang="zh-CN" sz="2400" b="1" dirty="0"/>
          </a:p>
          <a:p>
            <a:pPr marL="0" indent="0">
              <a:lnSpc>
                <a:spcPts val="2400"/>
              </a:lnSpc>
              <a:spcBef>
                <a:spcPts val="0"/>
              </a:spcBef>
              <a:buNone/>
            </a:pPr>
            <a:r>
              <a:rPr lang="en-US" altLang="zh-CN" sz="2400" b="1" dirty="0" smtClean="0">
                <a:solidFill>
                  <a:srgbClr val="FFFFCC"/>
                </a:solidFill>
              </a:rPr>
              <a:t> //----------- </a:t>
            </a:r>
            <a:r>
              <a:rPr lang="en-US" altLang="zh-CN" sz="2400" b="1" dirty="0">
                <a:solidFill>
                  <a:srgbClr val="FFFFCC"/>
                </a:solidFill>
              </a:rPr>
              <a:t>For </a:t>
            </a:r>
            <a:r>
              <a:rPr lang="en-US" altLang="zh-CN" sz="2400" b="1" dirty="0" err="1">
                <a:solidFill>
                  <a:srgbClr val="FFFFCC"/>
                </a:solidFill>
              </a:rPr>
              <a:t>redio</a:t>
            </a:r>
            <a:r>
              <a:rPr lang="en-US" altLang="zh-CN" sz="2400" b="1" dirty="0">
                <a:solidFill>
                  <a:srgbClr val="FFFFCC"/>
                </a:solidFill>
              </a:rPr>
              <a:t> buttons </a:t>
            </a:r>
            <a:r>
              <a:rPr lang="en-US" altLang="zh-CN" sz="2400" b="1" dirty="0" smtClean="0">
                <a:solidFill>
                  <a:srgbClr val="FFFFCC"/>
                </a:solidFill>
              </a:rPr>
              <a:t>-------------</a:t>
            </a:r>
            <a:endParaRPr lang="zh-CN" altLang="zh-CN" sz="2400" b="1" dirty="0">
              <a:solidFill>
                <a:srgbClr val="FFFFCC"/>
              </a:solidFill>
            </a:endParaRPr>
          </a:p>
          <a:p>
            <a:pPr marL="0" indent="0">
              <a:lnSpc>
                <a:spcPts val="2400"/>
              </a:lnSpc>
              <a:spcBef>
                <a:spcPts val="0"/>
              </a:spcBef>
              <a:buNone/>
            </a:pPr>
            <a:r>
              <a:rPr lang="en-US" altLang="zh-CN" sz="2400" b="1" i="1" dirty="0">
                <a:solidFill>
                  <a:srgbClr val="FFFFCC"/>
                </a:solidFill>
              </a:rPr>
              <a:t> </a:t>
            </a:r>
            <a:r>
              <a:rPr lang="en-US" altLang="zh-CN" sz="2400" b="1" i="1" dirty="0" smtClean="0">
                <a:solidFill>
                  <a:srgbClr val="FFFFCC"/>
                </a:solidFill>
              </a:rPr>
              <a:t> </a:t>
            </a:r>
            <a:r>
              <a:rPr lang="en-US" altLang="zh-CN" sz="2000" b="1" i="1" dirty="0" err="1" smtClean="0">
                <a:solidFill>
                  <a:srgbClr val="FFFFCC"/>
                </a:solidFill>
              </a:rPr>
              <a:t>CheckRadioButton</a:t>
            </a:r>
            <a:r>
              <a:rPr lang="en-US" altLang="zh-CN" sz="2000" b="1" i="1" dirty="0" smtClean="0">
                <a:solidFill>
                  <a:srgbClr val="FFFFCC"/>
                </a:solidFill>
              </a:rPr>
              <a:t>(</a:t>
            </a:r>
            <a:r>
              <a:rPr lang="en-US" altLang="zh-CN" sz="2000" b="1" i="1" dirty="0" err="1" smtClean="0">
                <a:solidFill>
                  <a:srgbClr val="FFFFCC"/>
                </a:solidFill>
              </a:rPr>
              <a:t>IDC_Boy_RADIO,IDC_Girl_RADIO,IDC_Boy_RADIO</a:t>
            </a:r>
            <a:r>
              <a:rPr lang="en-US" altLang="zh-CN" sz="2000" b="1" i="1" dirty="0">
                <a:solidFill>
                  <a:srgbClr val="FFFFCC"/>
                </a:solidFill>
              </a:rPr>
              <a:t>);</a:t>
            </a:r>
            <a:endParaRPr lang="zh-CN" altLang="zh-CN" sz="2000" b="1" dirty="0">
              <a:solidFill>
                <a:srgbClr val="FFFFCC"/>
              </a:solidFill>
            </a:endParaRPr>
          </a:p>
          <a:p>
            <a:pPr marL="0" indent="0">
              <a:lnSpc>
                <a:spcPts val="2400"/>
              </a:lnSpc>
              <a:spcBef>
                <a:spcPts val="0"/>
              </a:spcBef>
              <a:buNone/>
            </a:pPr>
            <a:r>
              <a:rPr lang="en-US" altLang="zh-CN" sz="2000" b="1" i="1" dirty="0" smtClean="0">
                <a:solidFill>
                  <a:srgbClr val="FFFFCC"/>
                </a:solidFill>
              </a:rPr>
              <a:t>  </a:t>
            </a:r>
            <a:r>
              <a:rPr lang="en-US" altLang="zh-CN" sz="2000" b="1" i="1" dirty="0" err="1" smtClean="0">
                <a:solidFill>
                  <a:srgbClr val="FFFFCC"/>
                </a:solidFill>
              </a:rPr>
              <a:t>CheckRadioButton</a:t>
            </a:r>
            <a:r>
              <a:rPr lang="en-US" altLang="zh-CN" sz="2000" b="1" i="1" dirty="0" smtClean="0">
                <a:solidFill>
                  <a:srgbClr val="FFFFCC"/>
                </a:solidFill>
              </a:rPr>
              <a:t>(IDC_Age1_RADIO,IDC_Age3_RADIO,IDC_Age2_RADIO</a:t>
            </a:r>
            <a:r>
              <a:rPr lang="en-US" altLang="zh-CN" sz="2000" b="1" i="1" dirty="0">
                <a:solidFill>
                  <a:srgbClr val="FFFFCC"/>
                </a:solidFill>
              </a:rPr>
              <a:t>);</a:t>
            </a:r>
            <a:endParaRPr lang="zh-CN" altLang="zh-CN" sz="2000" b="1" dirty="0">
              <a:solidFill>
                <a:srgbClr val="FFFFCC"/>
              </a:solidFill>
            </a:endParaRPr>
          </a:p>
          <a:p>
            <a:pPr marL="0" indent="0">
              <a:lnSpc>
                <a:spcPts val="2400"/>
              </a:lnSpc>
              <a:spcBef>
                <a:spcPts val="0"/>
              </a:spcBef>
              <a:buNone/>
            </a:pPr>
            <a:r>
              <a:rPr lang="en-US" altLang="zh-CN" sz="2400" b="1" i="1" dirty="0" smtClean="0">
                <a:solidFill>
                  <a:srgbClr val="7030A0"/>
                </a:solidFill>
              </a:rPr>
              <a:t>  </a:t>
            </a:r>
            <a:r>
              <a:rPr lang="en-US" altLang="zh-CN" sz="2400" b="1" i="1" dirty="0" err="1" smtClean="0">
                <a:solidFill>
                  <a:srgbClr val="FF99FF"/>
                </a:solidFill>
              </a:rPr>
              <a:t>m_English</a:t>
            </a:r>
            <a:r>
              <a:rPr lang="en-US" altLang="zh-CN" sz="2400" b="1" i="1" dirty="0" smtClean="0">
                <a:solidFill>
                  <a:srgbClr val="FF99FF"/>
                </a:solidFill>
              </a:rPr>
              <a:t>=0;</a:t>
            </a:r>
            <a:r>
              <a:rPr lang="en-US" altLang="zh-CN" sz="2400" b="1" i="1" dirty="0" smtClean="0">
                <a:solidFill>
                  <a:srgbClr val="00FF00"/>
                </a:solidFill>
              </a:rPr>
              <a:t>	</a:t>
            </a:r>
          </a:p>
          <a:p>
            <a:pPr marL="0" indent="0">
              <a:lnSpc>
                <a:spcPts val="2400"/>
              </a:lnSpc>
              <a:spcBef>
                <a:spcPts val="0"/>
              </a:spcBef>
              <a:buNone/>
            </a:pPr>
            <a:r>
              <a:rPr lang="en-US" altLang="zh-CN" sz="2400" b="1" i="1" dirty="0">
                <a:solidFill>
                  <a:srgbClr val="00FF00"/>
                </a:solidFill>
              </a:rPr>
              <a:t> </a:t>
            </a:r>
            <a:endParaRPr lang="en-US" altLang="zh-CN" sz="2400" b="1" i="1" dirty="0" smtClean="0">
              <a:solidFill>
                <a:srgbClr val="00FF00"/>
              </a:solidFill>
            </a:endParaRPr>
          </a:p>
          <a:p>
            <a:pPr marL="0" indent="0">
              <a:lnSpc>
                <a:spcPts val="2400"/>
              </a:lnSpc>
              <a:spcBef>
                <a:spcPts val="0"/>
              </a:spcBef>
              <a:buNone/>
            </a:pPr>
            <a:r>
              <a:rPr lang="en-US" altLang="zh-CN" sz="2400" b="1" dirty="0" smtClean="0">
                <a:solidFill>
                  <a:srgbClr val="00FF00"/>
                </a:solidFill>
              </a:rPr>
              <a:t>//--- </a:t>
            </a:r>
            <a:r>
              <a:rPr lang="en-US" altLang="zh-CN" sz="2400" b="1" dirty="0">
                <a:solidFill>
                  <a:srgbClr val="00FF00"/>
                </a:solidFill>
              </a:rPr>
              <a:t>For Records --------</a:t>
            </a:r>
            <a:endParaRPr lang="zh-CN" altLang="zh-CN" sz="2400" b="1" dirty="0">
              <a:solidFill>
                <a:srgbClr val="00FF00"/>
              </a:solidFill>
            </a:endParaRPr>
          </a:p>
          <a:p>
            <a:pPr marL="0" indent="0">
              <a:lnSpc>
                <a:spcPts val="2400"/>
              </a:lnSpc>
              <a:spcBef>
                <a:spcPts val="0"/>
              </a:spcBef>
              <a:buNone/>
            </a:pPr>
            <a:r>
              <a:rPr lang="en-US" altLang="zh-CN" sz="2400" b="1" i="1" dirty="0" smtClean="0">
                <a:solidFill>
                  <a:srgbClr val="00FF00"/>
                </a:solidFill>
              </a:rPr>
              <a:t>  </a:t>
            </a:r>
            <a:r>
              <a:rPr lang="en-US" altLang="zh-CN" sz="2400" b="1" i="1" dirty="0" err="1" smtClean="0">
                <a:solidFill>
                  <a:srgbClr val="00FF00"/>
                </a:solidFill>
              </a:rPr>
              <a:t>m_Record.AddString</a:t>
            </a:r>
            <a:r>
              <a:rPr lang="en-US" altLang="zh-CN" sz="2400" b="1" i="1" dirty="0" smtClean="0">
                <a:solidFill>
                  <a:srgbClr val="00FF00"/>
                </a:solidFill>
              </a:rPr>
              <a:t>(L"85");</a:t>
            </a:r>
            <a:r>
              <a:rPr lang="en-US" altLang="zh-CN" sz="2400" b="1" dirty="0">
                <a:solidFill>
                  <a:srgbClr val="00FF00"/>
                </a:solidFill>
              </a:rPr>
              <a:t> </a:t>
            </a:r>
            <a:r>
              <a:rPr lang="en-US" altLang="zh-CN" sz="2400" b="1" i="1" dirty="0" err="1" smtClean="0">
                <a:solidFill>
                  <a:srgbClr val="00FF00"/>
                </a:solidFill>
              </a:rPr>
              <a:t>m_Record.AddString</a:t>
            </a:r>
            <a:r>
              <a:rPr lang="en-US" altLang="zh-CN" sz="2400" b="1" i="1" dirty="0" smtClean="0">
                <a:solidFill>
                  <a:srgbClr val="00FF00"/>
                </a:solidFill>
              </a:rPr>
              <a:t>(L"90</a:t>
            </a:r>
            <a:r>
              <a:rPr lang="en-US" altLang="zh-CN" sz="2400" b="1" i="1" dirty="0">
                <a:solidFill>
                  <a:srgbClr val="00FF00"/>
                </a:solidFill>
              </a:rPr>
              <a:t>");</a:t>
            </a:r>
            <a:endParaRPr lang="zh-CN" altLang="zh-CN" sz="2400" b="1" dirty="0">
              <a:solidFill>
                <a:srgbClr val="00FF00"/>
              </a:solidFill>
            </a:endParaRPr>
          </a:p>
          <a:p>
            <a:pPr marL="0" indent="0">
              <a:lnSpc>
                <a:spcPts val="2400"/>
              </a:lnSpc>
              <a:spcBef>
                <a:spcPts val="0"/>
              </a:spcBef>
              <a:buNone/>
            </a:pPr>
            <a:r>
              <a:rPr lang="en-US" altLang="zh-CN" sz="2400" b="1" i="1" dirty="0" smtClean="0">
                <a:solidFill>
                  <a:srgbClr val="00FF00"/>
                </a:solidFill>
              </a:rPr>
              <a:t>  </a:t>
            </a:r>
            <a:r>
              <a:rPr lang="en-US" altLang="zh-CN" sz="2400" b="1" i="1" dirty="0" err="1" smtClean="0">
                <a:solidFill>
                  <a:srgbClr val="00FF00"/>
                </a:solidFill>
              </a:rPr>
              <a:t>m_Record.AddString</a:t>
            </a:r>
            <a:r>
              <a:rPr lang="en-US" altLang="zh-CN" sz="2400" b="1" i="1" dirty="0" smtClean="0">
                <a:solidFill>
                  <a:srgbClr val="00FF00"/>
                </a:solidFill>
              </a:rPr>
              <a:t>(L"95</a:t>
            </a:r>
            <a:r>
              <a:rPr lang="en-US" altLang="zh-CN" sz="2400" b="1" i="1" dirty="0">
                <a:solidFill>
                  <a:srgbClr val="00FF00"/>
                </a:solidFill>
              </a:rPr>
              <a:t>");</a:t>
            </a:r>
            <a:endParaRPr lang="zh-CN" altLang="zh-CN" sz="2400" b="1" dirty="0">
              <a:solidFill>
                <a:srgbClr val="00FF00"/>
              </a:solidFill>
            </a:endParaRPr>
          </a:p>
          <a:p>
            <a:pPr marL="0" indent="0">
              <a:lnSpc>
                <a:spcPts val="2400"/>
              </a:lnSpc>
              <a:spcBef>
                <a:spcPts val="0"/>
              </a:spcBef>
              <a:buNone/>
            </a:pPr>
            <a:r>
              <a:rPr lang="en-US" altLang="zh-CN" sz="2400" b="1" i="1" dirty="0" smtClean="0">
                <a:solidFill>
                  <a:srgbClr val="00FF00"/>
                </a:solidFill>
              </a:rPr>
              <a:t>  </a:t>
            </a:r>
            <a:r>
              <a:rPr lang="en-US" altLang="zh-CN" sz="2400" b="1" i="1" dirty="0" err="1" smtClean="0">
                <a:solidFill>
                  <a:srgbClr val="00FF00"/>
                </a:solidFill>
              </a:rPr>
              <a:t>m_Record.SelectString</a:t>
            </a:r>
            <a:r>
              <a:rPr lang="en-US" altLang="zh-CN" sz="2400" b="1" i="1" dirty="0">
                <a:solidFill>
                  <a:srgbClr val="00FF00"/>
                </a:solidFill>
              </a:rPr>
              <a:t>(-1,L"95");</a:t>
            </a:r>
            <a:endParaRPr lang="zh-CN" altLang="zh-CN" sz="2400" b="1" dirty="0">
              <a:solidFill>
                <a:srgbClr val="00FF00"/>
              </a:solidFill>
            </a:endParaRPr>
          </a:p>
          <a:p>
            <a:pPr marL="0" indent="0">
              <a:lnSpc>
                <a:spcPts val="2400"/>
              </a:lnSpc>
              <a:spcBef>
                <a:spcPts val="0"/>
              </a:spcBef>
              <a:buNone/>
            </a:pPr>
            <a:r>
              <a:rPr lang="en-US" altLang="zh-CN" sz="2400" b="1" dirty="0" smtClean="0">
                <a:solidFill>
                  <a:srgbClr val="00B0F0"/>
                </a:solidFill>
              </a:rPr>
              <a:t>  </a:t>
            </a:r>
            <a:r>
              <a:rPr lang="en-US" altLang="zh-CN" sz="2400" b="1" dirty="0" err="1" smtClean="0">
                <a:solidFill>
                  <a:srgbClr val="00B0F0"/>
                </a:solidFill>
              </a:rPr>
              <a:t>m</a:t>
            </a:r>
            <a:r>
              <a:rPr lang="en-US" altLang="zh-CN" sz="2400" b="1" i="1" dirty="0" err="1" smtClean="0">
                <a:solidFill>
                  <a:srgbClr val="00B0F0"/>
                </a:solidFill>
              </a:rPr>
              <a:t>_cb.AddString</a:t>
            </a:r>
            <a:r>
              <a:rPr lang="en-US" altLang="zh-CN" sz="2400" b="1" i="1" dirty="0" smtClean="0">
                <a:solidFill>
                  <a:srgbClr val="00B0F0"/>
                </a:solidFill>
              </a:rPr>
              <a:t>(</a:t>
            </a:r>
            <a:r>
              <a:rPr lang="en-US" altLang="zh-CN" sz="2400" b="1" i="1" dirty="0" err="1" smtClean="0">
                <a:solidFill>
                  <a:srgbClr val="00B0F0"/>
                </a:solidFill>
              </a:rPr>
              <a:t>L"Monday</a:t>
            </a:r>
            <a:r>
              <a:rPr lang="en-US" altLang="zh-CN" sz="2400" b="1" i="1" dirty="0" smtClean="0">
                <a:solidFill>
                  <a:srgbClr val="00B0F0"/>
                </a:solidFill>
              </a:rPr>
              <a:t>"); </a:t>
            </a:r>
            <a:r>
              <a:rPr lang="en-US" altLang="zh-CN" sz="2400" b="1" dirty="0" smtClean="0">
                <a:solidFill>
                  <a:srgbClr val="00B0F0"/>
                </a:solidFill>
              </a:rPr>
              <a:t>//------- </a:t>
            </a:r>
            <a:r>
              <a:rPr lang="en-US" altLang="zh-CN" sz="2400" b="1" dirty="0">
                <a:solidFill>
                  <a:srgbClr val="00B0F0"/>
                </a:solidFill>
              </a:rPr>
              <a:t>For </a:t>
            </a:r>
            <a:r>
              <a:rPr lang="en-US" altLang="zh-CN" sz="2400" b="1" dirty="0" err="1">
                <a:solidFill>
                  <a:srgbClr val="00B0F0"/>
                </a:solidFill>
              </a:rPr>
              <a:t>ComboBox</a:t>
            </a:r>
            <a:r>
              <a:rPr lang="en-US" altLang="zh-CN" sz="2400" b="1" dirty="0">
                <a:solidFill>
                  <a:srgbClr val="00B0F0"/>
                </a:solidFill>
              </a:rPr>
              <a:t> </a:t>
            </a:r>
            <a:r>
              <a:rPr lang="en-US" altLang="zh-CN" sz="2400" b="1" dirty="0" smtClean="0">
                <a:solidFill>
                  <a:srgbClr val="00B0F0"/>
                </a:solidFill>
              </a:rPr>
              <a:t>-------</a:t>
            </a:r>
            <a:endParaRPr lang="zh-CN" altLang="zh-CN" sz="2400" b="1" dirty="0">
              <a:solidFill>
                <a:srgbClr val="00B0F0"/>
              </a:solidFill>
            </a:endParaRPr>
          </a:p>
          <a:p>
            <a:pPr marL="0" indent="0">
              <a:lnSpc>
                <a:spcPts val="2400"/>
              </a:lnSpc>
              <a:spcBef>
                <a:spcPts val="0"/>
              </a:spcBef>
              <a:buNone/>
            </a:pPr>
            <a:r>
              <a:rPr lang="en-US" altLang="zh-CN" sz="2400" b="1" i="1" dirty="0" smtClean="0">
                <a:solidFill>
                  <a:srgbClr val="00B0F0"/>
                </a:solidFill>
              </a:rPr>
              <a:t>  </a:t>
            </a:r>
            <a:r>
              <a:rPr lang="en-US" altLang="zh-CN" sz="2400" b="1" i="1" dirty="0" err="1" smtClean="0">
                <a:solidFill>
                  <a:srgbClr val="00B0F0"/>
                </a:solidFill>
              </a:rPr>
              <a:t>m_cb.AddString</a:t>
            </a:r>
            <a:r>
              <a:rPr lang="en-US" altLang="zh-CN" sz="2400" b="1" i="1" dirty="0" smtClean="0">
                <a:solidFill>
                  <a:srgbClr val="00B0F0"/>
                </a:solidFill>
              </a:rPr>
              <a:t>(</a:t>
            </a:r>
            <a:r>
              <a:rPr lang="en-US" altLang="zh-CN" sz="2400" b="1" i="1" dirty="0" err="1" smtClean="0">
                <a:solidFill>
                  <a:srgbClr val="00B0F0"/>
                </a:solidFill>
              </a:rPr>
              <a:t>L"Tuesday</a:t>
            </a:r>
            <a:r>
              <a:rPr lang="en-US" altLang="zh-CN" sz="2400" b="1" i="1" dirty="0">
                <a:solidFill>
                  <a:srgbClr val="00B0F0"/>
                </a:solidFill>
              </a:rPr>
              <a:t>");</a:t>
            </a:r>
            <a:endParaRPr lang="zh-CN" altLang="zh-CN" sz="2400" b="1" dirty="0">
              <a:solidFill>
                <a:srgbClr val="00B0F0"/>
              </a:solidFill>
            </a:endParaRPr>
          </a:p>
          <a:p>
            <a:pPr marL="0" indent="0">
              <a:lnSpc>
                <a:spcPts val="2400"/>
              </a:lnSpc>
              <a:spcBef>
                <a:spcPts val="0"/>
              </a:spcBef>
              <a:buNone/>
            </a:pPr>
            <a:r>
              <a:rPr lang="en-US" altLang="zh-CN" sz="2400" b="1" i="1" dirty="0" smtClean="0">
                <a:solidFill>
                  <a:srgbClr val="00B0F0"/>
                </a:solidFill>
              </a:rPr>
              <a:t>  </a:t>
            </a:r>
            <a:r>
              <a:rPr lang="en-US" altLang="zh-CN" sz="2400" b="1" i="1" dirty="0" err="1" smtClean="0">
                <a:solidFill>
                  <a:srgbClr val="00B0F0"/>
                </a:solidFill>
              </a:rPr>
              <a:t>m_cb.AddString</a:t>
            </a:r>
            <a:r>
              <a:rPr lang="en-US" altLang="zh-CN" sz="2400" b="1" i="1" dirty="0" smtClean="0">
                <a:solidFill>
                  <a:srgbClr val="00B0F0"/>
                </a:solidFill>
              </a:rPr>
              <a:t>(</a:t>
            </a:r>
            <a:r>
              <a:rPr lang="en-US" altLang="zh-CN" sz="2400" b="1" i="1" dirty="0" err="1" smtClean="0">
                <a:solidFill>
                  <a:srgbClr val="00B0F0"/>
                </a:solidFill>
              </a:rPr>
              <a:t>L"Wednesday</a:t>
            </a:r>
            <a:r>
              <a:rPr lang="en-US" altLang="zh-CN" sz="2400" b="1" i="1" dirty="0">
                <a:solidFill>
                  <a:srgbClr val="00B0F0"/>
                </a:solidFill>
              </a:rPr>
              <a:t>");</a:t>
            </a:r>
            <a:endParaRPr lang="zh-CN" altLang="zh-CN" sz="2400" b="1" dirty="0">
              <a:solidFill>
                <a:srgbClr val="00B0F0"/>
              </a:solidFill>
            </a:endParaRPr>
          </a:p>
          <a:p>
            <a:pPr marL="0" indent="0">
              <a:lnSpc>
                <a:spcPts val="2400"/>
              </a:lnSpc>
              <a:spcBef>
                <a:spcPts val="0"/>
              </a:spcBef>
              <a:buNone/>
            </a:pPr>
            <a:r>
              <a:rPr lang="en-US" altLang="zh-CN" sz="2400" b="1" i="1" dirty="0" smtClean="0">
                <a:solidFill>
                  <a:srgbClr val="00B0F0"/>
                </a:solidFill>
              </a:rPr>
              <a:t>  </a:t>
            </a:r>
            <a:r>
              <a:rPr lang="en-US" altLang="zh-CN" sz="2400" b="1" i="1" dirty="0" err="1" smtClean="0">
                <a:solidFill>
                  <a:srgbClr val="00B0F0"/>
                </a:solidFill>
              </a:rPr>
              <a:t>m_cb.AddString</a:t>
            </a:r>
            <a:r>
              <a:rPr lang="en-US" altLang="zh-CN" sz="2400" b="1" i="1" dirty="0" smtClean="0">
                <a:solidFill>
                  <a:srgbClr val="00B0F0"/>
                </a:solidFill>
              </a:rPr>
              <a:t>(</a:t>
            </a:r>
            <a:r>
              <a:rPr lang="en-US" altLang="zh-CN" sz="2400" b="1" i="1" dirty="0" err="1" smtClean="0">
                <a:solidFill>
                  <a:srgbClr val="00B0F0"/>
                </a:solidFill>
              </a:rPr>
              <a:t>L"Thursday</a:t>
            </a:r>
            <a:r>
              <a:rPr lang="en-US" altLang="zh-CN" sz="2400" b="1" i="1" dirty="0">
                <a:solidFill>
                  <a:srgbClr val="00B0F0"/>
                </a:solidFill>
              </a:rPr>
              <a:t>");</a:t>
            </a:r>
            <a:endParaRPr lang="zh-CN" altLang="zh-CN" sz="2400" b="1" dirty="0">
              <a:solidFill>
                <a:srgbClr val="00B0F0"/>
              </a:solidFill>
            </a:endParaRPr>
          </a:p>
          <a:p>
            <a:pPr marL="0" indent="0">
              <a:lnSpc>
                <a:spcPts val="2400"/>
              </a:lnSpc>
              <a:spcBef>
                <a:spcPts val="0"/>
              </a:spcBef>
              <a:buNone/>
            </a:pPr>
            <a:r>
              <a:rPr lang="en-US" altLang="zh-CN" sz="2400" b="1" i="1" dirty="0" smtClean="0">
                <a:solidFill>
                  <a:srgbClr val="00B0F0"/>
                </a:solidFill>
              </a:rPr>
              <a:t>  </a:t>
            </a:r>
            <a:r>
              <a:rPr lang="en-US" altLang="zh-CN" sz="2400" b="1" i="1" dirty="0" err="1" smtClean="0">
                <a:solidFill>
                  <a:srgbClr val="00B0F0"/>
                </a:solidFill>
              </a:rPr>
              <a:t>m_cb.AddString</a:t>
            </a:r>
            <a:r>
              <a:rPr lang="en-US" altLang="zh-CN" sz="2400" b="1" i="1" dirty="0" smtClean="0">
                <a:solidFill>
                  <a:srgbClr val="00B0F0"/>
                </a:solidFill>
              </a:rPr>
              <a:t>(</a:t>
            </a:r>
            <a:r>
              <a:rPr lang="en-US" altLang="zh-CN" sz="2400" b="1" i="1" dirty="0" err="1" smtClean="0">
                <a:solidFill>
                  <a:srgbClr val="00B0F0"/>
                </a:solidFill>
              </a:rPr>
              <a:t>L"Friday</a:t>
            </a:r>
            <a:r>
              <a:rPr lang="en-US" altLang="zh-CN" sz="2400" b="1" i="1" dirty="0">
                <a:solidFill>
                  <a:srgbClr val="00B0F0"/>
                </a:solidFill>
              </a:rPr>
              <a:t>");</a:t>
            </a:r>
            <a:endParaRPr lang="zh-CN" altLang="zh-CN" sz="2400" b="1" dirty="0">
              <a:solidFill>
                <a:srgbClr val="00B0F0"/>
              </a:solidFill>
            </a:endParaRPr>
          </a:p>
          <a:p>
            <a:pPr marL="0" indent="0">
              <a:lnSpc>
                <a:spcPts val="2400"/>
              </a:lnSpc>
              <a:spcBef>
                <a:spcPts val="0"/>
              </a:spcBef>
              <a:buNone/>
            </a:pPr>
            <a:r>
              <a:rPr lang="en-US" altLang="zh-CN" sz="2400" b="1" i="1" dirty="0" smtClean="0">
                <a:solidFill>
                  <a:srgbClr val="00B0F0"/>
                </a:solidFill>
              </a:rPr>
              <a:t>  </a:t>
            </a:r>
            <a:r>
              <a:rPr lang="en-US" altLang="zh-CN" sz="2400" b="1" i="1" dirty="0" err="1" smtClean="0">
                <a:solidFill>
                  <a:srgbClr val="00B0F0"/>
                </a:solidFill>
              </a:rPr>
              <a:t>m_cb.AddString</a:t>
            </a:r>
            <a:r>
              <a:rPr lang="en-US" altLang="zh-CN" sz="2400" b="1" i="1" dirty="0" smtClean="0">
                <a:solidFill>
                  <a:srgbClr val="00B0F0"/>
                </a:solidFill>
              </a:rPr>
              <a:t>(</a:t>
            </a:r>
            <a:r>
              <a:rPr lang="en-US" altLang="zh-CN" sz="2400" b="1" i="1" dirty="0" err="1" smtClean="0">
                <a:solidFill>
                  <a:srgbClr val="00B0F0"/>
                </a:solidFill>
              </a:rPr>
              <a:t>L"Saturday</a:t>
            </a:r>
            <a:r>
              <a:rPr lang="en-US" altLang="zh-CN" sz="2400" b="1" i="1" dirty="0">
                <a:solidFill>
                  <a:srgbClr val="00B0F0"/>
                </a:solidFill>
              </a:rPr>
              <a:t>");</a:t>
            </a:r>
            <a:endParaRPr lang="zh-CN" altLang="zh-CN" sz="2400" b="1" dirty="0">
              <a:solidFill>
                <a:srgbClr val="00B0F0"/>
              </a:solidFill>
            </a:endParaRPr>
          </a:p>
          <a:p>
            <a:pPr marL="0" indent="0">
              <a:lnSpc>
                <a:spcPts val="2400"/>
              </a:lnSpc>
              <a:spcBef>
                <a:spcPts val="0"/>
              </a:spcBef>
              <a:buNone/>
            </a:pPr>
            <a:r>
              <a:rPr lang="en-US" altLang="zh-CN" sz="2400" b="1" i="1" dirty="0" smtClean="0">
                <a:solidFill>
                  <a:srgbClr val="00B0F0"/>
                </a:solidFill>
              </a:rPr>
              <a:t>  </a:t>
            </a:r>
            <a:r>
              <a:rPr lang="en-US" altLang="zh-CN" sz="2400" b="1" i="1" dirty="0" err="1" smtClean="0">
                <a:solidFill>
                  <a:srgbClr val="00B0F0"/>
                </a:solidFill>
              </a:rPr>
              <a:t>m_cb.AddString</a:t>
            </a:r>
            <a:r>
              <a:rPr lang="en-US" altLang="zh-CN" sz="2400" b="1" i="1" dirty="0" smtClean="0">
                <a:solidFill>
                  <a:srgbClr val="00B0F0"/>
                </a:solidFill>
              </a:rPr>
              <a:t>(</a:t>
            </a:r>
            <a:r>
              <a:rPr lang="en-US" altLang="zh-CN" sz="2400" b="1" i="1" dirty="0" err="1" smtClean="0">
                <a:solidFill>
                  <a:srgbClr val="00B0F0"/>
                </a:solidFill>
              </a:rPr>
              <a:t>L"Sunday</a:t>
            </a:r>
            <a:r>
              <a:rPr lang="en-US" altLang="zh-CN" sz="2400" b="1" i="1" dirty="0">
                <a:solidFill>
                  <a:srgbClr val="00B0F0"/>
                </a:solidFill>
              </a:rPr>
              <a:t>");</a:t>
            </a:r>
            <a:endParaRPr lang="zh-CN" altLang="zh-CN" sz="2400" b="1" dirty="0">
              <a:solidFill>
                <a:srgbClr val="00B0F0"/>
              </a:solidFill>
            </a:endParaRPr>
          </a:p>
          <a:p>
            <a:pPr marL="0" indent="0">
              <a:lnSpc>
                <a:spcPts val="2400"/>
              </a:lnSpc>
              <a:spcBef>
                <a:spcPts val="0"/>
              </a:spcBef>
              <a:buNone/>
            </a:pPr>
            <a:r>
              <a:rPr lang="en-US" altLang="zh-CN" sz="2400" b="1" i="1" dirty="0" smtClean="0"/>
              <a:t>  </a:t>
            </a:r>
            <a:r>
              <a:rPr lang="en-US" altLang="zh-CN" sz="2400" b="1" i="1" dirty="0" err="1" smtClean="0"/>
              <a:t>UpdateData</a:t>
            </a:r>
            <a:r>
              <a:rPr lang="en-US" altLang="zh-CN" sz="2400" b="1" i="1" dirty="0" smtClean="0"/>
              <a:t>(FALSE</a:t>
            </a:r>
            <a:r>
              <a:rPr lang="en-US" altLang="zh-CN" sz="2400" b="1" i="1" dirty="0"/>
              <a:t>); </a:t>
            </a:r>
            <a:endParaRPr lang="zh-CN" altLang="zh-CN" sz="2400" b="1" dirty="0"/>
          </a:p>
          <a:p>
            <a:pPr marL="0" indent="0">
              <a:lnSpc>
                <a:spcPts val="2400"/>
              </a:lnSpc>
              <a:spcBef>
                <a:spcPts val="0"/>
              </a:spcBef>
              <a:buNone/>
            </a:pPr>
            <a:r>
              <a:rPr lang="en-US" altLang="zh-CN" sz="2400" b="1" dirty="0" smtClean="0"/>
              <a:t>  return </a:t>
            </a:r>
            <a:r>
              <a:rPr lang="en-US" altLang="zh-CN" sz="2400" b="1" dirty="0"/>
              <a:t>TRUE;  </a:t>
            </a:r>
            <a:r>
              <a:rPr lang="en-US" altLang="zh-CN" sz="2400" b="1" dirty="0" smtClean="0"/>
              <a:t>}</a:t>
            </a:r>
            <a:endParaRPr lang="zh-CN" altLang="en-US" sz="2400" b="1" dirty="0"/>
          </a:p>
        </p:txBody>
      </p:sp>
      <p:sp>
        <p:nvSpPr>
          <p:cNvPr id="4" name="灯片编号占位符 3"/>
          <p:cNvSpPr>
            <a:spLocks noGrp="1"/>
          </p:cNvSpPr>
          <p:nvPr>
            <p:ph type="sldNum" sz="quarter" idx="12"/>
          </p:nvPr>
        </p:nvSpPr>
        <p:spPr/>
        <p:txBody>
          <a:bodyPr/>
          <a:lstStyle/>
          <a:p>
            <a:fld id="{EA6790FE-3663-4280-8A87-F7847A540E1C}" type="slidenum">
              <a:rPr lang="en-US" altLang="zh-CN" smtClean="0"/>
              <a:pPr/>
              <a:t>108</a:t>
            </a:fld>
            <a:endParaRPr lang="en-US" altLang="zh-CN"/>
          </a:p>
        </p:txBody>
      </p:sp>
      <p:sp>
        <p:nvSpPr>
          <p:cNvPr id="5" name="圆角矩形标注 4"/>
          <p:cNvSpPr/>
          <p:nvPr/>
        </p:nvSpPr>
        <p:spPr bwMode="auto">
          <a:xfrm>
            <a:off x="5364088" y="44625"/>
            <a:ext cx="3779912" cy="1296143"/>
          </a:xfrm>
          <a:prstGeom prst="wedgeRoundRectCallout">
            <a:avLst>
              <a:gd name="adj1" fmla="val -60816"/>
              <a:gd name="adj2" fmla="val -532"/>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zh-CN" altLang="zh-CN" dirty="0" smtClean="0">
                <a:solidFill>
                  <a:srgbClr val="000000"/>
                </a:solidFill>
                <a:latin typeface="+mn-lt"/>
              </a:rPr>
              <a:t>程序</a:t>
            </a:r>
            <a:r>
              <a:rPr lang="zh-CN" altLang="zh-CN" dirty="0">
                <a:solidFill>
                  <a:srgbClr val="000000"/>
                </a:solidFill>
                <a:latin typeface="+mn-lt"/>
              </a:rPr>
              <a:t>一运行</a:t>
            </a:r>
            <a:r>
              <a:rPr lang="zh-CN" altLang="zh-CN" dirty="0" smtClean="0">
                <a:solidFill>
                  <a:srgbClr val="000000"/>
                </a:solidFill>
                <a:latin typeface="+mn-lt"/>
              </a:rPr>
              <a:t>，</a:t>
            </a:r>
            <a:r>
              <a:rPr lang="zh-CN" altLang="zh-CN" dirty="0">
                <a:solidFill>
                  <a:srgbClr val="000000"/>
                </a:solidFill>
                <a:latin typeface="+mn-lt"/>
              </a:rPr>
              <a:t>单选按钮组及组合框中的条目都应确定，因此</a:t>
            </a:r>
            <a:r>
              <a:rPr lang="zh-CN" altLang="zh-CN" dirty="0" smtClean="0">
                <a:solidFill>
                  <a:srgbClr val="000000"/>
                </a:solidFill>
                <a:latin typeface="+mn-lt"/>
              </a:rPr>
              <a:t>应进行初</a:t>
            </a:r>
            <a:r>
              <a:rPr lang="zh-CN" altLang="zh-CN" dirty="0">
                <a:solidFill>
                  <a:srgbClr val="000000"/>
                </a:solidFill>
                <a:latin typeface="+mn-lt"/>
              </a:rPr>
              <a:t>始化</a:t>
            </a:r>
            <a:endParaRPr kumimoji="1" lang="zh-CN" altLang="en-US" sz="2400" b="1" i="0" u="none" strike="noStrike" cap="none" normalizeH="0" baseline="0" dirty="0" smtClean="0">
              <a:ln>
                <a:noFill/>
              </a:ln>
              <a:solidFill>
                <a:srgbClr val="000000"/>
              </a:solidFill>
              <a:effectLst/>
              <a:latin typeface="+mn-lt"/>
            </a:endParaRPr>
          </a:p>
        </p:txBody>
      </p:sp>
      <p:sp>
        <p:nvSpPr>
          <p:cNvPr id="6" name="圆角矩形标注 5"/>
          <p:cNvSpPr/>
          <p:nvPr/>
        </p:nvSpPr>
        <p:spPr bwMode="auto">
          <a:xfrm>
            <a:off x="5148064" y="4339442"/>
            <a:ext cx="3995935" cy="2366157"/>
          </a:xfrm>
          <a:prstGeom prst="wedgeRoundRectCallout">
            <a:avLst>
              <a:gd name="adj1" fmla="val -120017"/>
              <a:gd name="adj2" fmla="val -134305"/>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nSpc>
                <a:spcPts val="2000"/>
              </a:lnSpc>
            </a:pPr>
            <a:r>
              <a:rPr lang="zh-CN" altLang="zh-CN" sz="1800" dirty="0" smtClean="0">
                <a:solidFill>
                  <a:srgbClr val="FF0000"/>
                </a:solidFill>
                <a:latin typeface="+mn-lt"/>
              </a:rPr>
              <a:t>由于</a:t>
            </a:r>
            <a:r>
              <a:rPr lang="en-US" altLang="zh-CN" sz="1800" dirty="0" err="1" smtClean="0">
                <a:solidFill>
                  <a:srgbClr val="FF0000"/>
                </a:solidFill>
                <a:latin typeface="+mn-lt"/>
              </a:rPr>
              <a:t>m_English</a:t>
            </a:r>
            <a:r>
              <a:rPr lang="zh-CN" altLang="zh-CN" sz="1800" dirty="0">
                <a:solidFill>
                  <a:srgbClr val="FF0000"/>
                </a:solidFill>
                <a:latin typeface="+mn-lt"/>
              </a:rPr>
              <a:t>为</a:t>
            </a:r>
            <a:r>
              <a:rPr lang="en-US" altLang="zh-CN" sz="1800" dirty="0" err="1">
                <a:solidFill>
                  <a:srgbClr val="FF0000"/>
                </a:solidFill>
                <a:latin typeface="+mn-lt"/>
              </a:rPr>
              <a:t>int</a:t>
            </a:r>
            <a:r>
              <a:rPr lang="zh-CN" altLang="zh-CN" sz="1800" dirty="0">
                <a:solidFill>
                  <a:srgbClr val="FF0000"/>
                </a:solidFill>
                <a:latin typeface="+mn-lt"/>
              </a:rPr>
              <a:t>类型</a:t>
            </a:r>
            <a:r>
              <a:rPr lang="zh-CN" altLang="zh-CN" sz="1800" dirty="0" smtClean="0">
                <a:solidFill>
                  <a:srgbClr val="FF0000"/>
                </a:solidFill>
                <a:latin typeface="+mn-lt"/>
              </a:rPr>
              <a:t>，</a:t>
            </a:r>
            <a:r>
              <a:rPr lang="zh-CN" altLang="en-US" sz="1800" dirty="0" smtClean="0">
                <a:solidFill>
                  <a:srgbClr val="FF0000"/>
                </a:solidFill>
                <a:latin typeface="+mn-lt"/>
              </a:rPr>
              <a:t>可</a:t>
            </a:r>
            <a:r>
              <a:rPr lang="zh-CN" altLang="zh-CN" sz="1800" dirty="0" smtClean="0">
                <a:solidFill>
                  <a:srgbClr val="FF0000"/>
                </a:solidFill>
                <a:latin typeface="+mn-lt"/>
              </a:rPr>
              <a:t>用</a:t>
            </a:r>
            <a:r>
              <a:rPr lang="zh-CN" altLang="en-US" sz="1800" dirty="0" smtClean="0">
                <a:solidFill>
                  <a:srgbClr val="FF0000"/>
                </a:solidFill>
                <a:latin typeface="+mn-lt"/>
              </a:rPr>
              <a:t>赋值</a:t>
            </a:r>
            <a:r>
              <a:rPr lang="zh-CN" altLang="zh-CN" sz="1800" dirty="0" smtClean="0">
                <a:solidFill>
                  <a:srgbClr val="FF0000"/>
                </a:solidFill>
                <a:latin typeface="+mn-lt"/>
              </a:rPr>
              <a:t>来选择单选按钮：</a:t>
            </a:r>
            <a:r>
              <a:rPr lang="en-US" altLang="zh-CN" sz="1800" dirty="0" err="1" smtClean="0">
                <a:solidFill>
                  <a:srgbClr val="FF0000"/>
                </a:solidFill>
                <a:latin typeface="+mn-lt"/>
              </a:rPr>
              <a:t>m_English</a:t>
            </a:r>
            <a:r>
              <a:rPr lang="en-US" altLang="zh-CN" sz="1800" dirty="0" smtClean="0">
                <a:solidFill>
                  <a:srgbClr val="FF0000"/>
                </a:solidFill>
                <a:latin typeface="+mn-lt"/>
              </a:rPr>
              <a:t>=0</a:t>
            </a:r>
            <a:r>
              <a:rPr lang="zh-CN" altLang="zh-CN" sz="1800" dirty="0" smtClean="0">
                <a:solidFill>
                  <a:srgbClr val="FF0000"/>
                </a:solidFill>
                <a:latin typeface="+mn-lt"/>
              </a:rPr>
              <a:t>；表</a:t>
            </a:r>
            <a:r>
              <a:rPr lang="zh-CN" altLang="zh-CN" sz="1800" dirty="0">
                <a:solidFill>
                  <a:srgbClr val="FF0000"/>
                </a:solidFill>
                <a:latin typeface="+mn-lt"/>
              </a:rPr>
              <a:t>示选中的是第一个选项</a:t>
            </a:r>
            <a:r>
              <a:rPr lang="en-US" altLang="zh-CN" sz="1800" dirty="0">
                <a:solidFill>
                  <a:srgbClr val="FF0000"/>
                </a:solidFill>
                <a:latin typeface="+mn-lt"/>
              </a:rPr>
              <a:t>IDC_ENGLISH_RADIO</a:t>
            </a:r>
            <a:r>
              <a:rPr lang="zh-CN" altLang="zh-CN" sz="1800" dirty="0">
                <a:solidFill>
                  <a:srgbClr val="FF0000"/>
                </a:solidFill>
                <a:latin typeface="+mn-lt"/>
              </a:rPr>
              <a:t>，与语句：</a:t>
            </a:r>
          </a:p>
          <a:p>
            <a:pPr>
              <a:lnSpc>
                <a:spcPts val="2000"/>
              </a:lnSpc>
            </a:pPr>
            <a:r>
              <a:rPr lang="en-US" altLang="zh-CN" sz="1800" dirty="0" err="1" smtClean="0">
                <a:solidFill>
                  <a:srgbClr val="FF0000"/>
                </a:solidFill>
                <a:latin typeface="+mn-lt"/>
              </a:rPr>
              <a:t>CheckRadioButton</a:t>
            </a:r>
            <a:r>
              <a:rPr lang="en-US" altLang="zh-CN" sz="1800" dirty="0" smtClean="0">
                <a:solidFill>
                  <a:srgbClr val="FF0000"/>
                </a:solidFill>
                <a:latin typeface="+mn-lt"/>
              </a:rPr>
              <a:t>(IDC_ENGLISH_RADIO,IDC_NATURE_RADIO,</a:t>
            </a:r>
            <a:r>
              <a:rPr lang="en-US" altLang="zh-CN" sz="1800" dirty="0">
                <a:solidFill>
                  <a:srgbClr val="FF0000"/>
                </a:solidFill>
              </a:rPr>
              <a:t> IDC_ENGLISH_RADIO</a:t>
            </a:r>
            <a:r>
              <a:rPr lang="en-US" altLang="zh-CN" sz="1800" dirty="0" smtClean="0">
                <a:solidFill>
                  <a:srgbClr val="FF0000"/>
                </a:solidFill>
                <a:latin typeface="+mn-lt"/>
              </a:rPr>
              <a:t>)</a:t>
            </a:r>
            <a:r>
              <a:rPr lang="zh-CN" altLang="zh-CN" sz="1800" dirty="0">
                <a:solidFill>
                  <a:srgbClr val="FF0000"/>
                </a:solidFill>
                <a:latin typeface="+mn-lt"/>
              </a:rPr>
              <a:t>；</a:t>
            </a:r>
          </a:p>
          <a:p>
            <a:pPr>
              <a:lnSpc>
                <a:spcPts val="2000"/>
              </a:lnSpc>
            </a:pPr>
            <a:r>
              <a:rPr lang="zh-CN" altLang="zh-CN" sz="1800" dirty="0">
                <a:solidFill>
                  <a:srgbClr val="FF0000"/>
                </a:solidFill>
                <a:latin typeface="+mn-lt"/>
              </a:rPr>
              <a:t>的功能一样</a:t>
            </a:r>
            <a:r>
              <a:rPr lang="zh-CN" altLang="zh-CN" sz="1800" dirty="0" smtClean="0">
                <a:solidFill>
                  <a:srgbClr val="FF0000"/>
                </a:solidFill>
                <a:latin typeface="+mn-lt"/>
              </a:rPr>
              <a:t>。</a:t>
            </a:r>
            <a:r>
              <a:rPr lang="zh-CN" altLang="en-US" sz="1800" dirty="0" smtClean="0">
                <a:solidFill>
                  <a:srgbClr val="FF0000"/>
                </a:solidFill>
                <a:latin typeface="+mn-lt"/>
              </a:rPr>
              <a:t>以此类推。</a:t>
            </a:r>
            <a:endParaRPr kumimoji="1" lang="zh-CN" altLang="en-US" sz="1800" b="1" i="0" u="none" strike="noStrike" cap="none" normalizeH="0" baseline="0" dirty="0" smtClean="0">
              <a:ln>
                <a:noFill/>
              </a:ln>
              <a:solidFill>
                <a:srgbClr val="FF0000"/>
              </a:solidFill>
              <a:effectLst/>
              <a:latin typeface="+mn-lt"/>
            </a:endParaRPr>
          </a:p>
        </p:txBody>
      </p:sp>
    </p:spTree>
    <p:extLst>
      <p:ext uri="{BB962C8B-B14F-4D97-AF65-F5344CB8AC3E}">
        <p14:creationId xmlns:p14="http://schemas.microsoft.com/office/powerpoint/2010/main" val="2347459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44624"/>
            <a:ext cx="8784976" cy="2376264"/>
          </a:xfrm>
        </p:spPr>
        <p:txBody>
          <a:bodyPr/>
          <a:lstStyle/>
          <a:p>
            <a:pPr algn="l">
              <a:lnSpc>
                <a:spcPts val="2800"/>
              </a:lnSpc>
            </a:pPr>
            <a:r>
              <a:rPr lang="zh-CN" altLang="zh-CN" sz="2800" b="1" dirty="0">
                <a:latin typeface="+mn-lt"/>
              </a:rPr>
              <a:t>【例</a:t>
            </a:r>
            <a:r>
              <a:rPr lang="en-US" altLang="zh-CN" sz="2800" b="1" dirty="0">
                <a:latin typeface="+mn-lt"/>
              </a:rPr>
              <a:t>8-7</a:t>
            </a:r>
            <a:r>
              <a:rPr lang="zh-CN" altLang="zh-CN" sz="2800" b="1" dirty="0">
                <a:latin typeface="+mn-lt"/>
              </a:rPr>
              <a:t>】如下图所示创建应用程序，在“形状”列表框中选择要绘制的图形，在“笔颜色”下拉列表框中选择画笔的颜色，在“刷子颜色”下拉列表框中选择画刷的颜色，在“线型”组合框中选择画笔的线型，在“填充类型”中选择画刷填充类型，单击“绘图”按钮按照前面的选项绘制图形，单击“退出”按钮退出程序。</a:t>
            </a:r>
            <a:endParaRPr lang="zh-CN" altLang="en-US" sz="2800" b="1" dirty="0">
              <a:latin typeface="+mn-lt"/>
            </a:endParaRPr>
          </a:p>
        </p:txBody>
      </p:sp>
      <p:sp>
        <p:nvSpPr>
          <p:cNvPr id="4" name="灯片编号占位符 3"/>
          <p:cNvSpPr>
            <a:spLocks noGrp="1"/>
          </p:cNvSpPr>
          <p:nvPr>
            <p:ph type="sldNum" sz="quarter" idx="12"/>
          </p:nvPr>
        </p:nvSpPr>
        <p:spPr/>
        <p:txBody>
          <a:bodyPr/>
          <a:lstStyle/>
          <a:p>
            <a:fld id="{EA6790FE-3663-4280-8A87-F7847A540E1C}" type="slidenum">
              <a:rPr lang="en-US" altLang="zh-CN" smtClean="0"/>
              <a:pPr/>
              <a:t>109</a:t>
            </a:fld>
            <a:endParaRPr lang="en-US" altLang="zh-CN"/>
          </a:p>
        </p:txBody>
      </p:sp>
      <p:pic>
        <p:nvPicPr>
          <p:cNvPr id="12083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294433"/>
            <a:ext cx="7274396" cy="4518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95953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60648"/>
            <a:ext cx="7772400" cy="731168"/>
          </a:xfrm>
        </p:spPr>
        <p:txBody>
          <a:bodyPr/>
          <a:lstStyle/>
          <a:p>
            <a:r>
              <a:rPr lang="zh-CN" altLang="zh-CN" sz="3600" b="1" dirty="0"/>
              <a:t>为控件的事件添加消息映射的步骤</a:t>
            </a:r>
            <a:r>
              <a:rPr lang="zh-CN" altLang="zh-CN" sz="3600" b="1" dirty="0" smtClean="0"/>
              <a:t>：</a:t>
            </a:r>
            <a:endParaRPr lang="zh-CN" altLang="en-US" sz="3600" b="1" dirty="0"/>
          </a:p>
        </p:txBody>
      </p:sp>
      <p:sp>
        <p:nvSpPr>
          <p:cNvPr id="4" name="灯片编号占位符 3"/>
          <p:cNvSpPr>
            <a:spLocks noGrp="1"/>
          </p:cNvSpPr>
          <p:nvPr>
            <p:ph type="sldNum" sz="quarter" idx="12"/>
          </p:nvPr>
        </p:nvSpPr>
        <p:spPr/>
        <p:txBody>
          <a:bodyPr/>
          <a:lstStyle/>
          <a:p>
            <a:fld id="{EA6790FE-3663-4280-8A87-F7847A540E1C}" type="slidenum">
              <a:rPr lang="en-US" altLang="zh-CN" smtClean="0"/>
              <a:pPr/>
              <a:t>11</a:t>
            </a:fld>
            <a:endParaRPr lang="en-US" altLang="zh-CN"/>
          </a:p>
        </p:txBody>
      </p:sp>
      <p:pic>
        <p:nvPicPr>
          <p:cNvPr id="5" name="图片 4"/>
          <p:cNvPicPr>
            <a:picLocks noChangeAspect="1"/>
          </p:cNvPicPr>
          <p:nvPr/>
        </p:nvPicPr>
        <p:blipFill>
          <a:blip r:embed="rId2"/>
          <a:stretch>
            <a:fillRect/>
          </a:stretch>
        </p:blipFill>
        <p:spPr>
          <a:xfrm>
            <a:off x="107504" y="991816"/>
            <a:ext cx="7648330" cy="5256584"/>
          </a:xfrm>
          <a:prstGeom prst="rect">
            <a:avLst/>
          </a:prstGeom>
        </p:spPr>
      </p:pic>
      <p:pic>
        <p:nvPicPr>
          <p:cNvPr id="7" name="图片 6"/>
          <p:cNvPicPr>
            <a:picLocks noChangeAspect="1"/>
          </p:cNvPicPr>
          <p:nvPr/>
        </p:nvPicPr>
        <p:blipFill>
          <a:blip r:embed="rId3"/>
          <a:stretch>
            <a:fillRect/>
          </a:stretch>
        </p:blipFill>
        <p:spPr>
          <a:xfrm>
            <a:off x="3579913" y="1722985"/>
            <a:ext cx="5564087" cy="5135016"/>
          </a:xfrm>
          <a:prstGeom prst="rect">
            <a:avLst/>
          </a:prstGeom>
        </p:spPr>
      </p:pic>
    </p:spTree>
    <p:extLst>
      <p:ext uri="{BB962C8B-B14F-4D97-AF65-F5344CB8AC3E}">
        <p14:creationId xmlns:p14="http://schemas.microsoft.com/office/powerpoint/2010/main" val="2671823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44624"/>
            <a:ext cx="7772400" cy="646212"/>
          </a:xfrm>
        </p:spPr>
        <p:txBody>
          <a:bodyPr/>
          <a:lstStyle/>
          <a:p>
            <a:r>
              <a:rPr lang="zh-CN" altLang="zh-CN" dirty="0"/>
              <a:t>控件及其</a:t>
            </a:r>
            <a:r>
              <a:rPr lang="en-US" altLang="zh-CN" dirty="0"/>
              <a:t>ID</a:t>
            </a:r>
            <a:r>
              <a:rPr lang="zh-CN" altLang="zh-CN" dirty="0"/>
              <a:t>列表</a:t>
            </a:r>
            <a:endParaRPr lang="zh-CN" altLang="en-US" dirty="0"/>
          </a:p>
        </p:txBody>
      </p:sp>
      <p:sp>
        <p:nvSpPr>
          <p:cNvPr id="4" name="灯片编号占位符 3"/>
          <p:cNvSpPr>
            <a:spLocks noGrp="1"/>
          </p:cNvSpPr>
          <p:nvPr>
            <p:ph type="sldNum" sz="quarter" idx="12"/>
          </p:nvPr>
        </p:nvSpPr>
        <p:spPr/>
        <p:txBody>
          <a:bodyPr/>
          <a:lstStyle/>
          <a:p>
            <a:fld id="{EA6790FE-3663-4280-8A87-F7847A540E1C}" type="slidenum">
              <a:rPr lang="en-US" altLang="zh-CN" smtClean="0"/>
              <a:pPr/>
              <a:t>110</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3974128881"/>
              </p:ext>
            </p:extLst>
          </p:nvPr>
        </p:nvGraphicFramePr>
        <p:xfrm>
          <a:off x="107504" y="964758"/>
          <a:ext cx="8928992" cy="4840506"/>
        </p:xfrm>
        <a:graphic>
          <a:graphicData uri="http://schemas.openxmlformats.org/drawingml/2006/table">
            <a:tbl>
              <a:tblPr firstRow="1" firstCol="1" bandRow="1">
                <a:tableStyleId>{5C22544A-7EE6-4342-B048-85BDC9FD1C3A}</a:tableStyleId>
              </a:tblPr>
              <a:tblGrid>
                <a:gridCol w="1944216">
                  <a:extLst>
                    <a:ext uri="{9D8B030D-6E8A-4147-A177-3AD203B41FA5}">
                      <a16:colId xmlns:a16="http://schemas.microsoft.com/office/drawing/2014/main" val="20000"/>
                    </a:ext>
                  </a:extLst>
                </a:gridCol>
                <a:gridCol w="3744416">
                  <a:extLst>
                    <a:ext uri="{9D8B030D-6E8A-4147-A177-3AD203B41FA5}">
                      <a16:colId xmlns:a16="http://schemas.microsoft.com/office/drawing/2014/main" val="20001"/>
                    </a:ext>
                  </a:extLst>
                </a:gridCol>
                <a:gridCol w="3240360">
                  <a:extLst>
                    <a:ext uri="{9D8B030D-6E8A-4147-A177-3AD203B41FA5}">
                      <a16:colId xmlns:a16="http://schemas.microsoft.com/office/drawing/2014/main" val="20002"/>
                    </a:ext>
                  </a:extLst>
                </a:gridCol>
              </a:tblGrid>
              <a:tr h="337538">
                <a:tc>
                  <a:txBody>
                    <a:bodyPr/>
                    <a:lstStyle/>
                    <a:p>
                      <a:pPr algn="ctr">
                        <a:spcAft>
                          <a:spcPts val="0"/>
                        </a:spcAft>
                      </a:pPr>
                      <a:r>
                        <a:rPr lang="zh-CN" sz="2000" kern="0" dirty="0">
                          <a:solidFill>
                            <a:srgbClr val="660066"/>
                          </a:solidFill>
                          <a:effectLst/>
                          <a:highlight>
                            <a:srgbClr val="FFFFFF"/>
                          </a:highlight>
                        </a:rPr>
                        <a:t>控件</a:t>
                      </a:r>
                      <a:endParaRPr lang="zh-CN" sz="2000" kern="100" dirty="0">
                        <a:solidFill>
                          <a:srgbClr val="66006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000" kern="0">
                          <a:solidFill>
                            <a:srgbClr val="660066"/>
                          </a:solidFill>
                          <a:effectLst/>
                          <a:highlight>
                            <a:srgbClr val="FFFFFF"/>
                          </a:highlight>
                        </a:rPr>
                        <a:t>ID</a:t>
                      </a:r>
                      <a:endParaRPr lang="zh-CN" sz="2000" kern="100">
                        <a:solidFill>
                          <a:srgbClr val="66006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2000" kern="0">
                          <a:solidFill>
                            <a:srgbClr val="660066"/>
                          </a:solidFill>
                          <a:effectLst/>
                          <a:highlight>
                            <a:srgbClr val="FFFFFF"/>
                          </a:highlight>
                        </a:rPr>
                        <a:t>添加变量</a:t>
                      </a:r>
                      <a:endParaRPr lang="zh-CN" sz="2000" kern="100">
                        <a:solidFill>
                          <a:srgbClr val="660066"/>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0"/>
                  </a:ext>
                </a:extLst>
              </a:tr>
              <a:tr h="3825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0" dirty="0" smtClean="0">
                          <a:solidFill>
                            <a:srgbClr val="660066"/>
                          </a:solidFill>
                          <a:effectLst/>
                          <a:highlight>
                            <a:srgbClr val="FFFFFF"/>
                          </a:highlight>
                        </a:rPr>
                        <a:t>Solid</a:t>
                      </a:r>
                      <a:r>
                        <a:rPr lang="zh-CN" altLang="zh-CN" sz="2000" kern="0" dirty="0" smtClean="0">
                          <a:solidFill>
                            <a:srgbClr val="660066"/>
                          </a:solidFill>
                          <a:effectLst/>
                          <a:highlight>
                            <a:srgbClr val="FFFFFF"/>
                          </a:highlight>
                        </a:rPr>
                        <a:t>按钮</a:t>
                      </a:r>
                      <a:endParaRPr lang="zh-CN" sz="2000" kern="100" dirty="0">
                        <a:solidFill>
                          <a:srgbClr val="66006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000" kern="0" dirty="0" smtClean="0">
                          <a:solidFill>
                            <a:srgbClr val="660066"/>
                          </a:solidFill>
                          <a:effectLst/>
                          <a:highlight>
                            <a:srgbClr val="FFFFFF"/>
                          </a:highlight>
                        </a:rPr>
                        <a:t>IDC_RADIO1(</a:t>
                      </a:r>
                      <a:r>
                        <a:rPr lang="en-US" altLang="zh-CN" sz="2000" kern="0" dirty="0" smtClean="0">
                          <a:solidFill>
                            <a:srgbClr val="660066"/>
                          </a:solidFill>
                          <a:effectLst/>
                          <a:highlight>
                            <a:srgbClr val="FFFFFF"/>
                          </a:highlight>
                        </a:rPr>
                        <a:t>Group</a:t>
                      </a:r>
                      <a:r>
                        <a:rPr lang="en-US" sz="2000" kern="0" dirty="0" smtClean="0">
                          <a:solidFill>
                            <a:srgbClr val="660066"/>
                          </a:solidFill>
                          <a:effectLst/>
                          <a:highlight>
                            <a:srgbClr val="FFFFFF"/>
                          </a:highlight>
                        </a:rPr>
                        <a:t>)</a:t>
                      </a:r>
                      <a:endParaRPr lang="zh-CN" sz="2000" kern="100" dirty="0">
                        <a:solidFill>
                          <a:srgbClr val="66006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000" kern="0" dirty="0" err="1">
                          <a:solidFill>
                            <a:srgbClr val="660066"/>
                          </a:solidFill>
                          <a:effectLst/>
                          <a:highlight>
                            <a:srgbClr val="FFFFFF"/>
                          </a:highlight>
                        </a:rPr>
                        <a:t>CButton</a:t>
                      </a:r>
                      <a:r>
                        <a:rPr lang="en-US" sz="2000" kern="0" dirty="0">
                          <a:solidFill>
                            <a:srgbClr val="660066"/>
                          </a:solidFill>
                          <a:effectLst/>
                          <a:highlight>
                            <a:srgbClr val="FFFFFF"/>
                          </a:highlight>
                        </a:rPr>
                        <a:t> </a:t>
                      </a:r>
                      <a:r>
                        <a:rPr lang="en-US" sz="2000" kern="0" dirty="0" err="1" smtClean="0">
                          <a:solidFill>
                            <a:srgbClr val="660066"/>
                          </a:solidFill>
                          <a:effectLst/>
                          <a:highlight>
                            <a:srgbClr val="FFFFFF"/>
                          </a:highlight>
                        </a:rPr>
                        <a:t>m_LinestyleRadio</a:t>
                      </a:r>
                      <a:endParaRPr lang="zh-CN" sz="2000" kern="100" dirty="0">
                        <a:solidFill>
                          <a:srgbClr val="660066"/>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1"/>
                  </a:ext>
                </a:extLst>
              </a:tr>
              <a:tr h="3375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0" dirty="0" smtClean="0">
                          <a:solidFill>
                            <a:srgbClr val="660066"/>
                          </a:solidFill>
                          <a:effectLst/>
                          <a:highlight>
                            <a:srgbClr val="FFFFFF"/>
                          </a:highlight>
                        </a:rPr>
                        <a:t>Dash</a:t>
                      </a:r>
                      <a:r>
                        <a:rPr lang="zh-CN" altLang="zh-CN" sz="2000" kern="0" dirty="0" smtClean="0">
                          <a:solidFill>
                            <a:srgbClr val="660066"/>
                          </a:solidFill>
                          <a:effectLst/>
                          <a:highlight>
                            <a:srgbClr val="FFFFFF"/>
                          </a:highlight>
                        </a:rPr>
                        <a:t>按钮</a:t>
                      </a:r>
                      <a:endParaRPr lang="zh-CN" altLang="zh-CN" sz="2000" kern="100" dirty="0" smtClean="0">
                        <a:solidFill>
                          <a:srgbClr val="66006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000" kern="0">
                          <a:solidFill>
                            <a:srgbClr val="660066"/>
                          </a:solidFill>
                          <a:effectLst/>
                          <a:highlight>
                            <a:srgbClr val="FFFFFF"/>
                          </a:highlight>
                        </a:rPr>
                        <a:t>IDC_RADIO2</a:t>
                      </a:r>
                      <a:endParaRPr lang="zh-CN" sz="2000" kern="100">
                        <a:solidFill>
                          <a:srgbClr val="66006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000" kern="0">
                          <a:solidFill>
                            <a:srgbClr val="660066"/>
                          </a:solidFill>
                          <a:effectLst/>
                          <a:highlight>
                            <a:srgbClr val="FFFFFF"/>
                          </a:highlight>
                        </a:rPr>
                        <a:t> </a:t>
                      </a:r>
                      <a:endParaRPr lang="zh-CN" sz="2000" kern="100">
                        <a:solidFill>
                          <a:srgbClr val="660066"/>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2"/>
                  </a:ext>
                </a:extLst>
              </a:tr>
              <a:tr h="3375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0" dirty="0" smtClean="0">
                          <a:solidFill>
                            <a:srgbClr val="660066"/>
                          </a:solidFill>
                          <a:effectLst/>
                          <a:highlight>
                            <a:srgbClr val="FFFFFF"/>
                          </a:highlight>
                        </a:rPr>
                        <a:t>Dot</a:t>
                      </a:r>
                      <a:r>
                        <a:rPr lang="zh-CN" altLang="zh-CN" sz="2000" kern="0" dirty="0" smtClean="0">
                          <a:solidFill>
                            <a:srgbClr val="660066"/>
                          </a:solidFill>
                          <a:effectLst/>
                          <a:highlight>
                            <a:srgbClr val="FFFFFF"/>
                          </a:highlight>
                        </a:rPr>
                        <a:t>按钮</a:t>
                      </a:r>
                      <a:endParaRPr lang="zh-CN" altLang="zh-CN" sz="2000" kern="100" dirty="0" smtClean="0">
                        <a:solidFill>
                          <a:srgbClr val="66006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000" kern="0">
                          <a:solidFill>
                            <a:srgbClr val="660066"/>
                          </a:solidFill>
                          <a:effectLst/>
                          <a:highlight>
                            <a:srgbClr val="FFFFFF"/>
                          </a:highlight>
                        </a:rPr>
                        <a:t>IDC_RADIO3</a:t>
                      </a:r>
                      <a:endParaRPr lang="zh-CN" sz="2000" kern="100">
                        <a:solidFill>
                          <a:srgbClr val="66006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000" kern="0" dirty="0">
                          <a:solidFill>
                            <a:srgbClr val="660066"/>
                          </a:solidFill>
                          <a:effectLst/>
                          <a:highlight>
                            <a:srgbClr val="FFFFFF"/>
                          </a:highlight>
                        </a:rPr>
                        <a:t> </a:t>
                      </a:r>
                      <a:endParaRPr lang="zh-CN" sz="2000" kern="100" dirty="0">
                        <a:solidFill>
                          <a:srgbClr val="660066"/>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3"/>
                  </a:ext>
                </a:extLst>
              </a:tr>
              <a:tr h="3375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0" dirty="0" err="1" smtClean="0">
                          <a:solidFill>
                            <a:srgbClr val="660066"/>
                          </a:solidFill>
                          <a:effectLst/>
                          <a:highlight>
                            <a:srgbClr val="FFFFFF"/>
                          </a:highlight>
                        </a:rPr>
                        <a:t>DashDot</a:t>
                      </a:r>
                      <a:r>
                        <a:rPr lang="zh-CN" altLang="zh-CN" sz="2000" kern="0" dirty="0" smtClean="0">
                          <a:solidFill>
                            <a:srgbClr val="660066"/>
                          </a:solidFill>
                          <a:effectLst/>
                          <a:highlight>
                            <a:srgbClr val="FFFFFF"/>
                          </a:highlight>
                        </a:rPr>
                        <a:t>按钮</a:t>
                      </a:r>
                      <a:endParaRPr lang="zh-CN" altLang="zh-CN" sz="2000" kern="100" dirty="0" smtClean="0">
                        <a:solidFill>
                          <a:srgbClr val="66006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000" kern="0">
                          <a:solidFill>
                            <a:srgbClr val="660066"/>
                          </a:solidFill>
                          <a:effectLst/>
                          <a:highlight>
                            <a:srgbClr val="FFFFFF"/>
                          </a:highlight>
                        </a:rPr>
                        <a:t>IDC_RADIO4</a:t>
                      </a:r>
                      <a:endParaRPr lang="zh-CN" sz="2000" kern="100">
                        <a:solidFill>
                          <a:srgbClr val="66006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000" kern="0">
                          <a:solidFill>
                            <a:srgbClr val="660066"/>
                          </a:solidFill>
                          <a:effectLst/>
                          <a:highlight>
                            <a:srgbClr val="FFFFFF"/>
                          </a:highlight>
                        </a:rPr>
                        <a:t> </a:t>
                      </a:r>
                      <a:endParaRPr lang="zh-CN" sz="2000" kern="100">
                        <a:solidFill>
                          <a:srgbClr val="660066"/>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4"/>
                  </a:ext>
                </a:extLst>
              </a:tr>
              <a:tr h="3375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0" dirty="0" err="1" smtClean="0">
                          <a:solidFill>
                            <a:srgbClr val="660066"/>
                          </a:solidFill>
                          <a:effectLst/>
                          <a:highlight>
                            <a:srgbClr val="FFFFFF"/>
                          </a:highlight>
                        </a:rPr>
                        <a:t>SolidBrush</a:t>
                      </a:r>
                      <a:r>
                        <a:rPr lang="zh-CN" altLang="zh-CN" sz="2000" kern="0" dirty="0" smtClean="0">
                          <a:solidFill>
                            <a:srgbClr val="660066"/>
                          </a:solidFill>
                          <a:effectLst/>
                          <a:highlight>
                            <a:srgbClr val="FFFFFF"/>
                          </a:highlight>
                        </a:rPr>
                        <a:t>按钮</a:t>
                      </a:r>
                      <a:endParaRPr lang="zh-CN" altLang="zh-CN" sz="2000" kern="100" dirty="0" smtClean="0">
                        <a:solidFill>
                          <a:srgbClr val="66006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000" kern="0" dirty="0" smtClean="0">
                          <a:solidFill>
                            <a:srgbClr val="660066"/>
                          </a:solidFill>
                          <a:effectLst/>
                          <a:highlight>
                            <a:srgbClr val="FFFFFF"/>
                          </a:highlight>
                        </a:rPr>
                        <a:t>IDC_RADIO5</a:t>
                      </a:r>
                      <a:r>
                        <a:rPr lang="en-US" altLang="zh-CN" sz="2000" kern="0" dirty="0" smtClean="0">
                          <a:solidFill>
                            <a:srgbClr val="660066"/>
                          </a:solidFill>
                          <a:effectLst/>
                          <a:highlight>
                            <a:srgbClr val="FFFFFF"/>
                          </a:highlight>
                        </a:rPr>
                        <a:t>(Group)</a:t>
                      </a:r>
                      <a:endParaRPr lang="zh-CN" sz="2000" kern="100" dirty="0">
                        <a:solidFill>
                          <a:srgbClr val="66006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000" kern="0" dirty="0" err="1">
                          <a:solidFill>
                            <a:srgbClr val="660066"/>
                          </a:solidFill>
                          <a:effectLst/>
                          <a:highlight>
                            <a:srgbClr val="FFFFFF"/>
                          </a:highlight>
                        </a:rPr>
                        <a:t>CButton</a:t>
                      </a:r>
                      <a:r>
                        <a:rPr lang="en-US" sz="2000" kern="0" dirty="0">
                          <a:solidFill>
                            <a:srgbClr val="660066"/>
                          </a:solidFill>
                          <a:effectLst/>
                          <a:highlight>
                            <a:srgbClr val="FFFFFF"/>
                          </a:highlight>
                        </a:rPr>
                        <a:t> </a:t>
                      </a:r>
                      <a:r>
                        <a:rPr lang="en-US" sz="2000" kern="0" dirty="0" err="1" smtClean="0">
                          <a:solidFill>
                            <a:srgbClr val="660066"/>
                          </a:solidFill>
                          <a:effectLst/>
                          <a:highlight>
                            <a:srgbClr val="FFFFFF"/>
                          </a:highlight>
                        </a:rPr>
                        <a:t>m_FillstyleRadio</a:t>
                      </a:r>
                      <a:endParaRPr lang="zh-CN" sz="2000" kern="100" dirty="0">
                        <a:solidFill>
                          <a:srgbClr val="660066"/>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5"/>
                  </a:ext>
                </a:extLst>
              </a:tr>
              <a:tr h="3375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0" dirty="0" smtClean="0">
                          <a:solidFill>
                            <a:srgbClr val="660066"/>
                          </a:solidFill>
                          <a:effectLst/>
                          <a:highlight>
                            <a:srgbClr val="FFFFFF"/>
                          </a:highlight>
                        </a:rPr>
                        <a:t>Cross</a:t>
                      </a:r>
                      <a:r>
                        <a:rPr lang="zh-CN" altLang="zh-CN" sz="2000" kern="0" dirty="0" smtClean="0">
                          <a:solidFill>
                            <a:srgbClr val="660066"/>
                          </a:solidFill>
                          <a:effectLst/>
                          <a:highlight>
                            <a:srgbClr val="FFFFFF"/>
                          </a:highlight>
                        </a:rPr>
                        <a:t>按钮</a:t>
                      </a:r>
                      <a:endParaRPr lang="zh-CN" altLang="zh-CN" sz="2000" kern="100" dirty="0" smtClean="0">
                        <a:solidFill>
                          <a:srgbClr val="66006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000" kern="0">
                          <a:solidFill>
                            <a:srgbClr val="660066"/>
                          </a:solidFill>
                          <a:effectLst/>
                          <a:highlight>
                            <a:srgbClr val="FFFFFF"/>
                          </a:highlight>
                        </a:rPr>
                        <a:t>IDC_RADIO6</a:t>
                      </a:r>
                      <a:endParaRPr lang="zh-CN" sz="2000" kern="100">
                        <a:solidFill>
                          <a:srgbClr val="66006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000" kern="0" dirty="0">
                          <a:solidFill>
                            <a:srgbClr val="660066"/>
                          </a:solidFill>
                          <a:effectLst/>
                          <a:highlight>
                            <a:srgbClr val="FFFFFF"/>
                          </a:highlight>
                        </a:rPr>
                        <a:t> </a:t>
                      </a:r>
                      <a:endParaRPr lang="zh-CN" sz="2000" kern="100" dirty="0">
                        <a:solidFill>
                          <a:srgbClr val="660066"/>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6"/>
                  </a:ext>
                </a:extLst>
              </a:tr>
              <a:tr h="3375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0" dirty="0" err="1" smtClean="0">
                          <a:solidFill>
                            <a:srgbClr val="660066"/>
                          </a:solidFill>
                          <a:effectLst/>
                          <a:highlight>
                            <a:srgbClr val="FFFFFF"/>
                          </a:highlight>
                        </a:rPr>
                        <a:t>FDiagonal</a:t>
                      </a:r>
                      <a:r>
                        <a:rPr lang="zh-CN" altLang="zh-CN" sz="2000" kern="0" dirty="0" smtClean="0">
                          <a:solidFill>
                            <a:srgbClr val="660066"/>
                          </a:solidFill>
                          <a:effectLst/>
                          <a:highlight>
                            <a:srgbClr val="FFFFFF"/>
                          </a:highlight>
                        </a:rPr>
                        <a:t>按钮</a:t>
                      </a:r>
                      <a:endParaRPr lang="zh-CN" altLang="zh-CN" sz="2000" kern="100" dirty="0" smtClean="0">
                        <a:solidFill>
                          <a:srgbClr val="66006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000" kern="0">
                          <a:solidFill>
                            <a:srgbClr val="660066"/>
                          </a:solidFill>
                          <a:effectLst/>
                          <a:highlight>
                            <a:srgbClr val="FFFFFF"/>
                          </a:highlight>
                        </a:rPr>
                        <a:t>IDC_RADIO7</a:t>
                      </a:r>
                      <a:endParaRPr lang="zh-CN" sz="2000" kern="100">
                        <a:solidFill>
                          <a:srgbClr val="66006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000" kern="0">
                          <a:solidFill>
                            <a:srgbClr val="660066"/>
                          </a:solidFill>
                          <a:effectLst/>
                          <a:highlight>
                            <a:srgbClr val="FFFFFF"/>
                          </a:highlight>
                        </a:rPr>
                        <a:t> </a:t>
                      </a:r>
                      <a:endParaRPr lang="zh-CN" sz="2000" kern="100">
                        <a:solidFill>
                          <a:srgbClr val="660066"/>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7"/>
                  </a:ext>
                </a:extLst>
              </a:tr>
              <a:tr h="3375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0" dirty="0" err="1" smtClean="0">
                          <a:solidFill>
                            <a:srgbClr val="660066"/>
                          </a:solidFill>
                          <a:effectLst/>
                          <a:highlight>
                            <a:srgbClr val="FFFFFF"/>
                          </a:highlight>
                        </a:rPr>
                        <a:t>BDiagonal</a:t>
                      </a:r>
                      <a:r>
                        <a:rPr lang="zh-CN" altLang="zh-CN" sz="2000" kern="0" dirty="0" smtClean="0">
                          <a:solidFill>
                            <a:srgbClr val="660066"/>
                          </a:solidFill>
                          <a:effectLst/>
                          <a:highlight>
                            <a:srgbClr val="FFFFFF"/>
                          </a:highlight>
                        </a:rPr>
                        <a:t>按钮</a:t>
                      </a:r>
                      <a:endParaRPr lang="zh-CN" altLang="zh-CN" sz="2000" kern="100" dirty="0" smtClean="0">
                        <a:solidFill>
                          <a:srgbClr val="66006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000" kern="0">
                          <a:solidFill>
                            <a:srgbClr val="660066"/>
                          </a:solidFill>
                          <a:effectLst/>
                          <a:highlight>
                            <a:srgbClr val="FFFFFF"/>
                          </a:highlight>
                        </a:rPr>
                        <a:t>IDC_RADIO8</a:t>
                      </a:r>
                      <a:endParaRPr lang="zh-CN" sz="2000" kern="100">
                        <a:solidFill>
                          <a:srgbClr val="66006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000" kern="0">
                          <a:solidFill>
                            <a:srgbClr val="660066"/>
                          </a:solidFill>
                          <a:effectLst/>
                          <a:highlight>
                            <a:srgbClr val="FFFFFF"/>
                          </a:highlight>
                        </a:rPr>
                        <a:t> </a:t>
                      </a:r>
                      <a:endParaRPr lang="zh-CN" sz="2000" kern="100">
                        <a:solidFill>
                          <a:srgbClr val="660066"/>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8"/>
                  </a:ext>
                </a:extLst>
              </a:tr>
              <a:tr h="337538">
                <a:tc>
                  <a:txBody>
                    <a:bodyPr/>
                    <a:lstStyle/>
                    <a:p>
                      <a:pPr algn="l">
                        <a:spcAft>
                          <a:spcPts val="0"/>
                        </a:spcAft>
                      </a:pPr>
                      <a:r>
                        <a:rPr lang="zh-CN" sz="2000" kern="0" dirty="0">
                          <a:solidFill>
                            <a:srgbClr val="660066"/>
                          </a:solidFill>
                          <a:effectLst/>
                          <a:highlight>
                            <a:srgbClr val="FFFFFF"/>
                          </a:highlight>
                        </a:rPr>
                        <a:t>形状列表</a:t>
                      </a:r>
                      <a:r>
                        <a:rPr lang="zh-CN" sz="2000" kern="0" dirty="0" smtClean="0">
                          <a:solidFill>
                            <a:srgbClr val="660066"/>
                          </a:solidFill>
                          <a:effectLst/>
                          <a:highlight>
                            <a:srgbClr val="FFFFFF"/>
                          </a:highlight>
                        </a:rPr>
                        <a:t>框</a:t>
                      </a:r>
                      <a:endParaRPr lang="zh-CN" sz="2000" kern="100" dirty="0">
                        <a:solidFill>
                          <a:srgbClr val="66006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000" kern="0">
                          <a:solidFill>
                            <a:srgbClr val="660066"/>
                          </a:solidFill>
                          <a:effectLst/>
                          <a:highlight>
                            <a:srgbClr val="FFFFFF"/>
                          </a:highlight>
                        </a:rPr>
                        <a:t>IDC_SHAPE_LIST</a:t>
                      </a:r>
                      <a:endParaRPr lang="zh-CN" sz="2000" kern="100">
                        <a:solidFill>
                          <a:srgbClr val="66006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000" kern="0" dirty="0" err="1">
                          <a:solidFill>
                            <a:srgbClr val="660066"/>
                          </a:solidFill>
                          <a:effectLst/>
                          <a:highlight>
                            <a:srgbClr val="FFFFFF"/>
                          </a:highlight>
                        </a:rPr>
                        <a:t>CListBox</a:t>
                      </a:r>
                      <a:r>
                        <a:rPr lang="en-US" sz="2000" kern="0" dirty="0">
                          <a:solidFill>
                            <a:srgbClr val="660066"/>
                          </a:solidFill>
                          <a:effectLst/>
                          <a:highlight>
                            <a:srgbClr val="FFFFFF"/>
                          </a:highlight>
                        </a:rPr>
                        <a:t> </a:t>
                      </a:r>
                      <a:r>
                        <a:rPr lang="en-US" sz="2000" kern="0" dirty="0" err="1" smtClean="0">
                          <a:solidFill>
                            <a:srgbClr val="660066"/>
                          </a:solidFill>
                          <a:effectLst/>
                          <a:highlight>
                            <a:srgbClr val="FFFFFF"/>
                          </a:highlight>
                        </a:rPr>
                        <a:t>m_Shapelist</a:t>
                      </a:r>
                      <a:endParaRPr lang="zh-CN" sz="2000" kern="100" dirty="0">
                        <a:solidFill>
                          <a:srgbClr val="660066"/>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9"/>
                  </a:ext>
                </a:extLst>
              </a:tr>
              <a:tr h="385006">
                <a:tc>
                  <a:txBody>
                    <a:bodyPr/>
                    <a:lstStyle/>
                    <a:p>
                      <a:pPr algn="l">
                        <a:spcAft>
                          <a:spcPts val="0"/>
                        </a:spcAft>
                      </a:pPr>
                      <a:r>
                        <a:rPr lang="zh-CN" sz="2000" kern="0" dirty="0">
                          <a:solidFill>
                            <a:srgbClr val="660066"/>
                          </a:solidFill>
                          <a:effectLst/>
                          <a:highlight>
                            <a:srgbClr val="FFFFFF"/>
                          </a:highlight>
                        </a:rPr>
                        <a:t>笔颜色列表</a:t>
                      </a:r>
                      <a:r>
                        <a:rPr lang="zh-CN" sz="2000" kern="0" dirty="0" smtClean="0">
                          <a:solidFill>
                            <a:srgbClr val="660066"/>
                          </a:solidFill>
                          <a:effectLst/>
                          <a:highlight>
                            <a:srgbClr val="FFFFFF"/>
                          </a:highlight>
                        </a:rPr>
                        <a:t>框</a:t>
                      </a:r>
                      <a:endParaRPr lang="zh-CN" sz="2000" kern="100" dirty="0">
                        <a:solidFill>
                          <a:srgbClr val="66006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000" kern="0">
                          <a:solidFill>
                            <a:srgbClr val="660066"/>
                          </a:solidFill>
                          <a:effectLst/>
                          <a:highlight>
                            <a:srgbClr val="FFFFFF"/>
                          </a:highlight>
                        </a:rPr>
                        <a:t>IDC_PENCOLOER_COMBO</a:t>
                      </a:r>
                      <a:endParaRPr lang="zh-CN" sz="2000" kern="100">
                        <a:solidFill>
                          <a:srgbClr val="66006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000" kern="0" dirty="0" err="1">
                          <a:solidFill>
                            <a:srgbClr val="660066"/>
                          </a:solidFill>
                          <a:effectLst/>
                          <a:highlight>
                            <a:srgbClr val="FFFFFF"/>
                          </a:highlight>
                        </a:rPr>
                        <a:t>CComboBox</a:t>
                      </a:r>
                      <a:r>
                        <a:rPr lang="en-US" sz="2000" kern="0" dirty="0">
                          <a:solidFill>
                            <a:srgbClr val="660066"/>
                          </a:solidFill>
                          <a:effectLst/>
                          <a:highlight>
                            <a:srgbClr val="FFFFFF"/>
                          </a:highlight>
                        </a:rPr>
                        <a:t> </a:t>
                      </a:r>
                      <a:r>
                        <a:rPr lang="en-US" sz="2000" kern="0" dirty="0" err="1" smtClean="0">
                          <a:solidFill>
                            <a:srgbClr val="660066"/>
                          </a:solidFill>
                          <a:effectLst/>
                          <a:highlight>
                            <a:srgbClr val="FFFFFF"/>
                          </a:highlight>
                        </a:rPr>
                        <a:t>m_pencolor</a:t>
                      </a:r>
                      <a:endParaRPr lang="zh-CN" sz="2000" kern="100" dirty="0">
                        <a:solidFill>
                          <a:srgbClr val="660066"/>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0"/>
                  </a:ext>
                </a:extLst>
              </a:tr>
              <a:tr h="360040">
                <a:tc>
                  <a:txBody>
                    <a:bodyPr/>
                    <a:lstStyle/>
                    <a:p>
                      <a:pPr algn="l">
                        <a:spcAft>
                          <a:spcPts val="0"/>
                        </a:spcAft>
                      </a:pPr>
                      <a:r>
                        <a:rPr lang="zh-CN" sz="2000" kern="0" dirty="0">
                          <a:solidFill>
                            <a:srgbClr val="660066"/>
                          </a:solidFill>
                          <a:effectLst/>
                          <a:highlight>
                            <a:srgbClr val="FFFFFF"/>
                          </a:highlight>
                        </a:rPr>
                        <a:t>刷子颜色列表</a:t>
                      </a:r>
                      <a:r>
                        <a:rPr lang="zh-CN" sz="2000" kern="0" dirty="0" smtClean="0">
                          <a:solidFill>
                            <a:srgbClr val="660066"/>
                          </a:solidFill>
                          <a:effectLst/>
                          <a:highlight>
                            <a:srgbClr val="FFFFFF"/>
                          </a:highlight>
                        </a:rPr>
                        <a:t>框</a:t>
                      </a:r>
                      <a:endParaRPr lang="zh-CN" sz="2000" kern="100" dirty="0">
                        <a:solidFill>
                          <a:srgbClr val="66006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000" kern="0" dirty="0">
                          <a:solidFill>
                            <a:srgbClr val="660066"/>
                          </a:solidFill>
                          <a:effectLst/>
                          <a:highlight>
                            <a:srgbClr val="FFFFFF"/>
                          </a:highlight>
                        </a:rPr>
                        <a:t>IDC_BRUSHCOLOER_COMBO</a:t>
                      </a:r>
                      <a:endParaRPr lang="zh-CN" sz="2000" kern="100" dirty="0">
                        <a:solidFill>
                          <a:srgbClr val="66006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000" kern="0" dirty="0" err="1">
                          <a:solidFill>
                            <a:srgbClr val="660066"/>
                          </a:solidFill>
                          <a:effectLst/>
                          <a:highlight>
                            <a:srgbClr val="FFFFFF"/>
                          </a:highlight>
                        </a:rPr>
                        <a:t>CComboBox</a:t>
                      </a:r>
                      <a:r>
                        <a:rPr lang="en-US" sz="2000" kern="0" dirty="0">
                          <a:solidFill>
                            <a:srgbClr val="660066"/>
                          </a:solidFill>
                          <a:effectLst/>
                          <a:highlight>
                            <a:srgbClr val="FFFFFF"/>
                          </a:highlight>
                        </a:rPr>
                        <a:t> </a:t>
                      </a:r>
                      <a:r>
                        <a:rPr lang="en-US" sz="2000" kern="0" dirty="0" err="1" smtClean="0">
                          <a:solidFill>
                            <a:srgbClr val="660066"/>
                          </a:solidFill>
                          <a:effectLst/>
                          <a:highlight>
                            <a:srgbClr val="FFFFFF"/>
                          </a:highlight>
                        </a:rPr>
                        <a:t>m_brushcolor</a:t>
                      </a:r>
                      <a:endParaRPr lang="zh-CN" sz="2000" kern="100" dirty="0">
                        <a:solidFill>
                          <a:srgbClr val="660066"/>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1"/>
                  </a:ext>
                </a:extLst>
              </a:tr>
              <a:tr h="337538">
                <a:tc>
                  <a:txBody>
                    <a:bodyPr/>
                    <a:lstStyle/>
                    <a:p>
                      <a:pPr algn="l">
                        <a:spcAft>
                          <a:spcPts val="0"/>
                        </a:spcAft>
                      </a:pPr>
                      <a:r>
                        <a:rPr lang="zh-CN" sz="2000" kern="0" dirty="0">
                          <a:solidFill>
                            <a:srgbClr val="660066"/>
                          </a:solidFill>
                          <a:effectLst/>
                          <a:highlight>
                            <a:srgbClr val="FFFFFF"/>
                          </a:highlight>
                        </a:rPr>
                        <a:t>绘图按钮</a:t>
                      </a:r>
                      <a:endParaRPr lang="zh-CN" sz="2000" kern="100" dirty="0">
                        <a:solidFill>
                          <a:srgbClr val="66006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000" kern="0">
                          <a:solidFill>
                            <a:srgbClr val="660066"/>
                          </a:solidFill>
                          <a:effectLst/>
                          <a:highlight>
                            <a:srgbClr val="FFFFFF"/>
                          </a:highlight>
                        </a:rPr>
                        <a:t>IDC_PAINT_BUTTON</a:t>
                      </a:r>
                      <a:endParaRPr lang="zh-CN" sz="2000" kern="100">
                        <a:solidFill>
                          <a:srgbClr val="66006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000" kern="0">
                          <a:solidFill>
                            <a:srgbClr val="660066"/>
                          </a:solidFill>
                          <a:effectLst/>
                          <a:highlight>
                            <a:srgbClr val="FFFFFF"/>
                          </a:highlight>
                        </a:rPr>
                        <a:t> </a:t>
                      </a:r>
                      <a:endParaRPr lang="zh-CN" sz="2000" kern="100">
                        <a:solidFill>
                          <a:srgbClr val="660066"/>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2"/>
                  </a:ext>
                </a:extLst>
              </a:tr>
              <a:tr h="337538">
                <a:tc>
                  <a:txBody>
                    <a:bodyPr/>
                    <a:lstStyle/>
                    <a:p>
                      <a:pPr algn="l">
                        <a:spcAft>
                          <a:spcPts val="0"/>
                        </a:spcAft>
                      </a:pPr>
                      <a:r>
                        <a:rPr lang="zh-CN" sz="2000" kern="0">
                          <a:solidFill>
                            <a:srgbClr val="660066"/>
                          </a:solidFill>
                          <a:effectLst/>
                          <a:highlight>
                            <a:srgbClr val="FFFFFF"/>
                          </a:highlight>
                        </a:rPr>
                        <a:t>退出按钮</a:t>
                      </a:r>
                      <a:endParaRPr lang="zh-CN" sz="2000" kern="100">
                        <a:solidFill>
                          <a:srgbClr val="66006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000" kern="0">
                          <a:solidFill>
                            <a:srgbClr val="660066"/>
                          </a:solidFill>
                          <a:effectLst/>
                          <a:highlight>
                            <a:srgbClr val="FFFFFF"/>
                          </a:highlight>
                        </a:rPr>
                        <a:t>IDC_EXIT_BUTTON</a:t>
                      </a:r>
                      <a:endParaRPr lang="zh-CN" sz="2000" kern="100">
                        <a:solidFill>
                          <a:srgbClr val="66006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2000" kern="0" dirty="0">
                          <a:solidFill>
                            <a:srgbClr val="660066"/>
                          </a:solidFill>
                          <a:effectLst/>
                          <a:highlight>
                            <a:srgbClr val="FFFFFF"/>
                          </a:highlight>
                        </a:rPr>
                        <a:t> </a:t>
                      </a:r>
                      <a:endParaRPr lang="zh-CN" sz="2000" kern="100" dirty="0">
                        <a:solidFill>
                          <a:srgbClr val="660066"/>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3"/>
                  </a:ext>
                </a:extLst>
              </a:tr>
            </a:tbl>
          </a:graphicData>
        </a:graphic>
      </p:graphicFrame>
      <p:sp>
        <p:nvSpPr>
          <p:cNvPr id="6" name="圆角矩形标注 5"/>
          <p:cNvSpPr/>
          <p:nvPr/>
        </p:nvSpPr>
        <p:spPr bwMode="auto">
          <a:xfrm>
            <a:off x="4139952" y="1628800"/>
            <a:ext cx="1872208" cy="1080120"/>
          </a:xfrm>
          <a:prstGeom prst="wedgeRoundRectCallout">
            <a:avLst>
              <a:gd name="adj1" fmla="val 94805"/>
              <a:gd name="adj2" fmla="val -50714"/>
              <a:gd name="adj3" fmla="val 16667"/>
            </a:avLst>
          </a:prstGeom>
          <a:solidFill>
            <a:schemeClr val="accent1"/>
          </a:solidFill>
          <a:ln w="349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ts val="2500"/>
              </a:lnSpc>
              <a:spcBef>
                <a:spcPct val="0"/>
              </a:spcBef>
              <a:spcAft>
                <a:spcPct val="0"/>
              </a:spcAft>
              <a:buClrTx/>
              <a:buSzTx/>
              <a:buFontTx/>
              <a:buNone/>
              <a:tabLst/>
            </a:pPr>
            <a:r>
              <a:rPr kumimoji="1" lang="zh-CN" altLang="en-US" sz="24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单选按钮组仅定义第一个按钮变量</a:t>
            </a:r>
          </a:p>
        </p:txBody>
      </p:sp>
    </p:spTree>
    <p:extLst>
      <p:ext uri="{BB962C8B-B14F-4D97-AF65-F5344CB8AC3E}">
        <p14:creationId xmlns:p14="http://schemas.microsoft.com/office/powerpoint/2010/main" val="2147073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95345" y="1340768"/>
            <a:ext cx="7772400" cy="3024336"/>
          </a:xfrm>
        </p:spPr>
        <p:txBody>
          <a:bodyPr/>
          <a:lstStyle/>
          <a:p>
            <a:pPr marL="0" indent="0">
              <a:buNone/>
            </a:pPr>
            <a:r>
              <a:rPr lang="en-US" altLang="zh-CN" b="1" dirty="0"/>
              <a:t> </a:t>
            </a:r>
            <a:r>
              <a:rPr lang="zh-CN" altLang="zh-CN" b="1" dirty="0"/>
              <a:t>接着定义如下变量：</a:t>
            </a:r>
          </a:p>
          <a:p>
            <a:pPr marL="0" indent="0">
              <a:buNone/>
            </a:pPr>
            <a:r>
              <a:rPr lang="en-US" altLang="zh-CN" b="1" dirty="0" err="1" smtClean="0"/>
              <a:t>int</a:t>
            </a:r>
            <a:r>
              <a:rPr lang="en-US" altLang="zh-CN" b="1" dirty="0" smtClean="0"/>
              <a:t> </a:t>
            </a:r>
            <a:r>
              <a:rPr lang="en-US" altLang="zh-CN" b="1" dirty="0" err="1"/>
              <a:t>m_BrushStyle</a:t>
            </a:r>
            <a:r>
              <a:rPr lang="en-US" altLang="zh-CN" b="1" dirty="0"/>
              <a:t>;		//</a:t>
            </a:r>
            <a:r>
              <a:rPr lang="zh-CN" altLang="zh-CN" b="1" dirty="0"/>
              <a:t>画刷样式值</a:t>
            </a:r>
          </a:p>
          <a:p>
            <a:pPr marL="0" indent="0">
              <a:buNone/>
            </a:pPr>
            <a:r>
              <a:rPr lang="en-US" altLang="zh-CN" b="1" dirty="0" err="1" smtClean="0"/>
              <a:t>int</a:t>
            </a:r>
            <a:r>
              <a:rPr lang="en-US" altLang="zh-CN" b="1" dirty="0" smtClean="0"/>
              <a:t> </a:t>
            </a:r>
            <a:r>
              <a:rPr lang="en-US" altLang="zh-CN" b="1" dirty="0" err="1"/>
              <a:t>m_PenStyle</a:t>
            </a:r>
            <a:r>
              <a:rPr lang="en-US" altLang="zh-CN" b="1" dirty="0"/>
              <a:t>;		</a:t>
            </a:r>
            <a:r>
              <a:rPr lang="en-US" altLang="zh-CN" b="1" dirty="0" smtClean="0"/>
              <a:t>//</a:t>
            </a:r>
            <a:r>
              <a:rPr lang="zh-CN" altLang="zh-CN" b="1" dirty="0"/>
              <a:t>画笔样式值</a:t>
            </a:r>
          </a:p>
          <a:p>
            <a:pPr marL="0" indent="0">
              <a:buNone/>
            </a:pPr>
            <a:r>
              <a:rPr lang="en-US" altLang="zh-CN" b="1" dirty="0" smtClean="0"/>
              <a:t>COLORREF </a:t>
            </a:r>
            <a:r>
              <a:rPr lang="en-US" altLang="zh-CN" b="1" dirty="0" err="1"/>
              <a:t>m_BrushColor</a:t>
            </a:r>
            <a:r>
              <a:rPr lang="en-US" altLang="zh-CN" b="1" dirty="0"/>
              <a:t>;	//</a:t>
            </a:r>
            <a:r>
              <a:rPr lang="zh-CN" altLang="zh-CN" b="1" dirty="0"/>
              <a:t>画刷颜色</a:t>
            </a:r>
          </a:p>
          <a:p>
            <a:pPr marL="0" indent="0">
              <a:buNone/>
            </a:pPr>
            <a:r>
              <a:rPr lang="en-US" altLang="zh-CN" b="1" dirty="0" smtClean="0"/>
              <a:t>COLORREF </a:t>
            </a:r>
            <a:r>
              <a:rPr lang="en-US" altLang="zh-CN" b="1" dirty="0" err="1"/>
              <a:t>m_PenColor</a:t>
            </a:r>
            <a:r>
              <a:rPr lang="en-US" altLang="zh-CN" b="1" dirty="0"/>
              <a:t>;	</a:t>
            </a:r>
            <a:r>
              <a:rPr lang="en-US" altLang="zh-CN" b="1" dirty="0" smtClean="0"/>
              <a:t>//</a:t>
            </a:r>
            <a:r>
              <a:rPr lang="zh-CN" altLang="zh-CN" b="1" dirty="0"/>
              <a:t>画笔颜色</a:t>
            </a:r>
            <a:endParaRPr lang="zh-CN" altLang="en-US" b="1" dirty="0"/>
          </a:p>
        </p:txBody>
      </p:sp>
      <p:sp>
        <p:nvSpPr>
          <p:cNvPr id="4" name="灯片编号占位符 3"/>
          <p:cNvSpPr>
            <a:spLocks noGrp="1"/>
          </p:cNvSpPr>
          <p:nvPr>
            <p:ph type="sldNum" sz="quarter" idx="12"/>
          </p:nvPr>
        </p:nvSpPr>
        <p:spPr/>
        <p:txBody>
          <a:bodyPr/>
          <a:lstStyle/>
          <a:p>
            <a:fld id="{EA6790FE-3663-4280-8A87-F7847A540E1C}" type="slidenum">
              <a:rPr lang="en-US" altLang="zh-CN" smtClean="0"/>
              <a:pPr/>
              <a:t>111</a:t>
            </a:fld>
            <a:endParaRPr lang="en-US" altLang="zh-CN"/>
          </a:p>
        </p:txBody>
      </p:sp>
    </p:spTree>
    <p:extLst>
      <p:ext uri="{BB962C8B-B14F-4D97-AF65-F5344CB8AC3E}">
        <p14:creationId xmlns:p14="http://schemas.microsoft.com/office/powerpoint/2010/main" val="52796922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16632"/>
            <a:ext cx="8784976" cy="4114800"/>
          </a:xfrm>
        </p:spPr>
        <p:txBody>
          <a:bodyPr/>
          <a:lstStyle/>
          <a:p>
            <a:pPr marL="0" indent="0">
              <a:spcBef>
                <a:spcPts val="0"/>
              </a:spcBef>
              <a:buNone/>
            </a:pPr>
            <a:r>
              <a:rPr lang="en-US" altLang="zh-CN" sz="2400" b="1" dirty="0"/>
              <a:t>BOOL CMy8_7Dlg::</a:t>
            </a:r>
            <a:r>
              <a:rPr lang="en-US" altLang="zh-CN" sz="2400" b="1" dirty="0" err="1"/>
              <a:t>OnInitDialog</a:t>
            </a:r>
            <a:r>
              <a:rPr lang="en-US" altLang="zh-CN" sz="2400" b="1" dirty="0"/>
              <a:t>()</a:t>
            </a:r>
            <a:endParaRPr lang="zh-CN" altLang="zh-CN" sz="2400" b="1" dirty="0"/>
          </a:p>
          <a:p>
            <a:pPr marL="0" indent="0">
              <a:spcBef>
                <a:spcPts val="0"/>
              </a:spcBef>
              <a:buNone/>
            </a:pPr>
            <a:r>
              <a:rPr lang="en-US" altLang="zh-CN" sz="2400" b="1" dirty="0"/>
              <a:t>{……</a:t>
            </a:r>
            <a:endParaRPr lang="zh-CN" altLang="zh-CN" sz="2400" b="1" dirty="0"/>
          </a:p>
          <a:p>
            <a:pPr marL="0" indent="0">
              <a:spcBef>
                <a:spcPts val="0"/>
              </a:spcBef>
              <a:buNone/>
            </a:pPr>
            <a:r>
              <a:rPr lang="en-US" altLang="zh-CN" sz="2400" b="1" dirty="0" smtClean="0"/>
              <a:t>  // </a:t>
            </a:r>
            <a:r>
              <a:rPr lang="en-US" altLang="zh-CN" sz="2400" b="1" dirty="0"/>
              <a:t>TODO: </a:t>
            </a:r>
            <a:r>
              <a:rPr lang="zh-CN" altLang="zh-CN" sz="2400" b="1" dirty="0"/>
              <a:t>在此添加额外的初始化代码</a:t>
            </a:r>
          </a:p>
          <a:p>
            <a:pPr marL="0" indent="0">
              <a:spcBef>
                <a:spcPts val="0"/>
              </a:spcBef>
              <a:buNone/>
            </a:pPr>
            <a:r>
              <a:rPr lang="en-US" altLang="zh-CN" sz="2400" b="1" dirty="0" smtClean="0"/>
              <a:t>  </a:t>
            </a:r>
            <a:r>
              <a:rPr lang="en-US" altLang="zh-CN" sz="2400" b="1" dirty="0" err="1" smtClean="0"/>
              <a:t>m_PenColor</a:t>
            </a:r>
            <a:r>
              <a:rPr lang="en-US" altLang="zh-CN" sz="2400" b="1" dirty="0" smtClean="0"/>
              <a:t>=RGB(255,0,0</a:t>
            </a:r>
            <a:r>
              <a:rPr lang="en-US" altLang="zh-CN" sz="2400" b="1" dirty="0"/>
              <a:t>);	</a:t>
            </a:r>
            <a:r>
              <a:rPr lang="en-US" altLang="zh-CN" sz="2400" b="1" dirty="0" smtClean="0"/>
              <a:t>//</a:t>
            </a:r>
            <a:r>
              <a:rPr lang="zh-CN" altLang="zh-CN" sz="2400" b="1" dirty="0"/>
              <a:t>定义初始的画笔颜色</a:t>
            </a:r>
          </a:p>
          <a:p>
            <a:pPr marL="0" indent="0">
              <a:spcBef>
                <a:spcPts val="0"/>
              </a:spcBef>
              <a:buNone/>
            </a:pPr>
            <a:r>
              <a:rPr lang="en-US" altLang="zh-CN" sz="2400" b="1" dirty="0" smtClean="0"/>
              <a:t>  </a:t>
            </a:r>
            <a:r>
              <a:rPr lang="en-US" altLang="zh-CN" sz="2400" b="1" dirty="0" err="1" smtClean="0"/>
              <a:t>m_BrushColor</a:t>
            </a:r>
            <a:r>
              <a:rPr lang="en-US" altLang="zh-CN" sz="2400" b="1" dirty="0" smtClean="0"/>
              <a:t>=RGB(255,0,0</a:t>
            </a:r>
            <a:r>
              <a:rPr lang="en-US" altLang="zh-CN" sz="2400" b="1" dirty="0"/>
              <a:t>);	</a:t>
            </a:r>
            <a:r>
              <a:rPr lang="en-US" altLang="zh-CN" sz="2400" b="1" dirty="0" smtClean="0"/>
              <a:t>//</a:t>
            </a:r>
            <a:r>
              <a:rPr lang="zh-CN" altLang="zh-CN" sz="2400" b="1" dirty="0"/>
              <a:t>定义初始的画刷颜色</a:t>
            </a:r>
          </a:p>
          <a:p>
            <a:pPr marL="0" indent="0">
              <a:spcBef>
                <a:spcPts val="0"/>
              </a:spcBef>
              <a:buNone/>
            </a:pPr>
            <a:r>
              <a:rPr lang="en-US" altLang="zh-CN" sz="2400" b="1" dirty="0"/>
              <a:t> </a:t>
            </a:r>
            <a:r>
              <a:rPr lang="en-US" altLang="zh-CN" sz="2400" b="1" dirty="0" smtClean="0"/>
              <a:t> </a:t>
            </a:r>
            <a:r>
              <a:rPr lang="en-US" altLang="zh-CN" sz="2400" b="1" dirty="0" err="1" smtClean="0"/>
              <a:t>m_PenStyle</a:t>
            </a:r>
            <a:r>
              <a:rPr lang="en-US" altLang="zh-CN" sz="2400" b="1" dirty="0" smtClean="0"/>
              <a:t>=PS_SOLID</a:t>
            </a:r>
            <a:r>
              <a:rPr lang="en-US" altLang="zh-CN" sz="2400" b="1" dirty="0"/>
              <a:t>;		//</a:t>
            </a:r>
            <a:r>
              <a:rPr lang="zh-CN" altLang="zh-CN" sz="2400" b="1" dirty="0"/>
              <a:t>定义初始的画笔样式</a:t>
            </a:r>
          </a:p>
          <a:p>
            <a:pPr marL="0" indent="0">
              <a:spcBef>
                <a:spcPts val="0"/>
              </a:spcBef>
              <a:buNone/>
            </a:pPr>
            <a:r>
              <a:rPr lang="en-US" altLang="zh-CN" sz="2400" b="1" dirty="0"/>
              <a:t> </a:t>
            </a:r>
            <a:r>
              <a:rPr lang="en-US" altLang="zh-CN" sz="2400" b="1" dirty="0" smtClean="0"/>
              <a:t> </a:t>
            </a:r>
            <a:r>
              <a:rPr lang="en-US" altLang="zh-CN" sz="2400" b="1" dirty="0" err="1" smtClean="0"/>
              <a:t>m_BrushStyle</a:t>
            </a:r>
            <a:r>
              <a:rPr lang="en-US" altLang="zh-CN" sz="2400" b="1" dirty="0" smtClean="0"/>
              <a:t>=0</a:t>
            </a:r>
            <a:r>
              <a:rPr lang="en-US" altLang="zh-CN" sz="2400" b="1" dirty="0"/>
              <a:t>;			//</a:t>
            </a:r>
            <a:r>
              <a:rPr lang="zh-CN" altLang="zh-CN" sz="2400" b="1" dirty="0"/>
              <a:t>定义初始的画刷样式</a:t>
            </a:r>
          </a:p>
          <a:p>
            <a:pPr marL="0" indent="0">
              <a:spcBef>
                <a:spcPts val="0"/>
              </a:spcBef>
              <a:buNone/>
            </a:pPr>
            <a:r>
              <a:rPr lang="en-US" altLang="zh-CN" sz="2400" b="1" dirty="0"/>
              <a:t> </a:t>
            </a:r>
            <a:r>
              <a:rPr lang="en-US" altLang="zh-CN" sz="2400" b="1" dirty="0" smtClean="0"/>
              <a:t> // --------------</a:t>
            </a:r>
            <a:r>
              <a:rPr lang="en-US" altLang="zh-CN" sz="2400" b="1" dirty="0" err="1" smtClean="0"/>
              <a:t>ShapeListBox</a:t>
            </a:r>
            <a:r>
              <a:rPr lang="en-US" altLang="zh-CN" sz="2400" b="1" dirty="0" smtClean="0"/>
              <a:t>-------------</a:t>
            </a:r>
            <a:endParaRPr lang="zh-CN" altLang="zh-CN" sz="2400" b="1" dirty="0"/>
          </a:p>
          <a:p>
            <a:pPr marL="0" indent="0">
              <a:spcBef>
                <a:spcPts val="0"/>
              </a:spcBef>
              <a:buNone/>
            </a:pPr>
            <a:r>
              <a:rPr lang="en-US" altLang="zh-CN" sz="2400" b="1" dirty="0"/>
              <a:t> </a:t>
            </a:r>
            <a:r>
              <a:rPr lang="en-US" altLang="zh-CN" sz="2400" b="1" dirty="0" smtClean="0"/>
              <a:t> </a:t>
            </a:r>
            <a:r>
              <a:rPr lang="en-US" altLang="zh-CN" sz="2400" b="1" dirty="0" err="1" smtClean="0"/>
              <a:t>m_Shapelist.AddString</a:t>
            </a:r>
            <a:r>
              <a:rPr lang="en-US" altLang="zh-CN" sz="2400" b="1" dirty="0" smtClean="0"/>
              <a:t>(</a:t>
            </a:r>
            <a:r>
              <a:rPr lang="en-US" altLang="zh-CN" sz="2400" b="1" dirty="0" err="1" smtClean="0"/>
              <a:t>L"Line</a:t>
            </a:r>
            <a:r>
              <a:rPr lang="en-US" altLang="zh-CN" sz="2400" b="1" dirty="0"/>
              <a:t>");	</a:t>
            </a:r>
            <a:r>
              <a:rPr lang="en-US" altLang="zh-CN" sz="2400" b="1" dirty="0" smtClean="0"/>
              <a:t>//</a:t>
            </a:r>
            <a:r>
              <a:rPr lang="zh-CN" altLang="zh-CN" sz="2400" b="1" dirty="0"/>
              <a:t>列表框中的四个选项</a:t>
            </a:r>
          </a:p>
          <a:p>
            <a:pPr marL="0" indent="0">
              <a:spcBef>
                <a:spcPts val="0"/>
              </a:spcBef>
              <a:buNone/>
            </a:pPr>
            <a:r>
              <a:rPr lang="en-US" altLang="zh-CN" sz="2400" b="1" dirty="0"/>
              <a:t> </a:t>
            </a:r>
            <a:r>
              <a:rPr lang="en-US" altLang="zh-CN" sz="2400" b="1" dirty="0" smtClean="0"/>
              <a:t> </a:t>
            </a:r>
            <a:r>
              <a:rPr lang="en-US" altLang="zh-CN" sz="2400" b="1" dirty="0" err="1" smtClean="0"/>
              <a:t>m_Shapelist.AddString</a:t>
            </a:r>
            <a:r>
              <a:rPr lang="en-US" altLang="zh-CN" sz="2400" b="1" dirty="0" smtClean="0"/>
              <a:t>(</a:t>
            </a:r>
            <a:r>
              <a:rPr lang="en-US" altLang="zh-CN" sz="2400" b="1" dirty="0" err="1" smtClean="0"/>
              <a:t>L"Circle</a:t>
            </a:r>
            <a:r>
              <a:rPr lang="en-US" altLang="zh-CN" sz="2400" b="1" dirty="0"/>
              <a:t>");</a:t>
            </a:r>
            <a:endParaRPr lang="zh-CN" altLang="zh-CN" sz="2400" b="1" dirty="0"/>
          </a:p>
          <a:p>
            <a:pPr marL="0" indent="0">
              <a:spcBef>
                <a:spcPts val="0"/>
              </a:spcBef>
              <a:buNone/>
            </a:pPr>
            <a:r>
              <a:rPr lang="en-US" altLang="zh-CN" sz="2400" b="1" dirty="0" smtClean="0"/>
              <a:t>  </a:t>
            </a:r>
            <a:r>
              <a:rPr lang="en-US" altLang="zh-CN" sz="2400" b="1" dirty="0" err="1" smtClean="0"/>
              <a:t>m_Shapelist.AddString</a:t>
            </a:r>
            <a:r>
              <a:rPr lang="en-US" altLang="zh-CN" sz="2400" b="1" dirty="0" smtClean="0"/>
              <a:t>(</a:t>
            </a:r>
            <a:r>
              <a:rPr lang="en-US" altLang="zh-CN" sz="2400" b="1" dirty="0" err="1" smtClean="0"/>
              <a:t>L"Rectangle</a:t>
            </a:r>
            <a:r>
              <a:rPr lang="en-US" altLang="zh-CN" sz="2400" b="1" dirty="0"/>
              <a:t>");</a:t>
            </a:r>
            <a:endParaRPr lang="zh-CN" altLang="zh-CN" sz="2400" b="1" dirty="0"/>
          </a:p>
          <a:p>
            <a:pPr marL="0" indent="0">
              <a:spcBef>
                <a:spcPts val="0"/>
              </a:spcBef>
              <a:buNone/>
            </a:pPr>
            <a:r>
              <a:rPr lang="en-US" altLang="zh-CN" sz="2400" b="1" dirty="0" smtClean="0"/>
              <a:t>  </a:t>
            </a:r>
            <a:r>
              <a:rPr lang="en-US" altLang="zh-CN" sz="2400" b="1" dirty="0" err="1" smtClean="0"/>
              <a:t>m_Shapelist.AddString</a:t>
            </a:r>
            <a:r>
              <a:rPr lang="en-US" altLang="zh-CN" sz="2400" b="1" dirty="0" smtClean="0"/>
              <a:t>(</a:t>
            </a:r>
            <a:r>
              <a:rPr lang="en-US" altLang="zh-CN" sz="2400" b="1" dirty="0" err="1" smtClean="0"/>
              <a:t>L"RoundRectangle</a:t>
            </a:r>
            <a:r>
              <a:rPr lang="en-US" altLang="zh-CN" sz="2400" b="1" dirty="0"/>
              <a:t>");</a:t>
            </a:r>
            <a:endParaRPr lang="zh-CN" altLang="zh-CN" sz="2400" b="1" dirty="0"/>
          </a:p>
          <a:p>
            <a:pPr marL="0" indent="0">
              <a:spcBef>
                <a:spcPts val="0"/>
              </a:spcBef>
              <a:buNone/>
            </a:pPr>
            <a:r>
              <a:rPr lang="en-US" altLang="zh-CN" sz="2400" b="1" dirty="0" smtClean="0"/>
              <a:t>  </a:t>
            </a:r>
            <a:r>
              <a:rPr lang="en-US" altLang="zh-CN" sz="2400" b="1" dirty="0" err="1" smtClean="0"/>
              <a:t>m_Shapelist.SetCurSel</a:t>
            </a:r>
            <a:r>
              <a:rPr lang="en-US" altLang="zh-CN" sz="2400" b="1" dirty="0" smtClean="0"/>
              <a:t>(0</a:t>
            </a:r>
            <a:r>
              <a:rPr lang="en-US" altLang="zh-CN" sz="2400" b="1" dirty="0"/>
              <a:t>);    		//</a:t>
            </a:r>
            <a:r>
              <a:rPr lang="zh-CN" altLang="zh-CN" sz="2400" b="1" dirty="0"/>
              <a:t>缺省选择项</a:t>
            </a:r>
          </a:p>
          <a:p>
            <a:pPr marL="0" indent="0">
              <a:spcBef>
                <a:spcPts val="0"/>
              </a:spcBef>
              <a:buNone/>
            </a:pPr>
            <a:r>
              <a:rPr lang="en-US" altLang="zh-CN" sz="2400" b="1" dirty="0"/>
              <a:t> </a:t>
            </a:r>
            <a:r>
              <a:rPr lang="en-US" altLang="zh-CN" sz="2400" b="1" dirty="0" smtClean="0"/>
              <a:t> //------------- </a:t>
            </a:r>
            <a:r>
              <a:rPr lang="en-US" altLang="zh-CN" sz="2400" b="1" dirty="0" err="1" smtClean="0"/>
              <a:t>PenColorComboBox</a:t>
            </a:r>
            <a:r>
              <a:rPr lang="en-US" altLang="zh-CN" sz="2400" b="1" dirty="0" smtClean="0"/>
              <a:t>------</a:t>
            </a:r>
            <a:r>
              <a:rPr lang="en-US" altLang="zh-CN" sz="2400" b="1" dirty="0"/>
              <a:t>	//</a:t>
            </a:r>
            <a:r>
              <a:rPr lang="zh-CN" altLang="zh-CN" sz="2400" b="1" dirty="0"/>
              <a:t>笔颜色组框选项</a:t>
            </a:r>
          </a:p>
          <a:p>
            <a:pPr marL="0" indent="0">
              <a:spcBef>
                <a:spcPts val="0"/>
              </a:spcBef>
              <a:buNone/>
            </a:pPr>
            <a:r>
              <a:rPr lang="en-US" altLang="zh-CN" sz="2400" b="1" dirty="0" smtClean="0"/>
              <a:t>  </a:t>
            </a:r>
            <a:r>
              <a:rPr lang="en-US" altLang="zh-CN" sz="2400" b="1" dirty="0" err="1" smtClean="0"/>
              <a:t>m_pencolor.AddString</a:t>
            </a:r>
            <a:r>
              <a:rPr lang="en-US" altLang="zh-CN" sz="2400" b="1" dirty="0" smtClean="0"/>
              <a:t>(</a:t>
            </a:r>
            <a:r>
              <a:rPr lang="en-US" altLang="zh-CN" sz="2400" b="1" dirty="0" err="1" smtClean="0"/>
              <a:t>L"Red</a:t>
            </a:r>
            <a:r>
              <a:rPr lang="en-US" altLang="zh-CN" sz="2400" b="1" dirty="0"/>
              <a:t>");</a:t>
            </a:r>
            <a:endParaRPr lang="zh-CN" altLang="zh-CN" sz="2400" b="1" dirty="0"/>
          </a:p>
          <a:p>
            <a:pPr marL="0" indent="0">
              <a:spcBef>
                <a:spcPts val="0"/>
              </a:spcBef>
              <a:buNone/>
            </a:pPr>
            <a:r>
              <a:rPr lang="en-US" altLang="zh-CN" sz="2400" b="1" dirty="0" smtClean="0"/>
              <a:t>  </a:t>
            </a:r>
            <a:r>
              <a:rPr lang="en-US" altLang="zh-CN" sz="2400" b="1" dirty="0" err="1" smtClean="0"/>
              <a:t>m_pencolor.AddString</a:t>
            </a:r>
            <a:r>
              <a:rPr lang="en-US" altLang="zh-CN" sz="2400" b="1" dirty="0" smtClean="0"/>
              <a:t>(</a:t>
            </a:r>
            <a:r>
              <a:rPr lang="en-US" altLang="zh-CN" sz="2400" b="1" dirty="0" err="1" smtClean="0"/>
              <a:t>L"Green</a:t>
            </a:r>
            <a:r>
              <a:rPr lang="en-US" altLang="zh-CN" sz="2400" b="1" dirty="0"/>
              <a:t>");</a:t>
            </a:r>
            <a:endParaRPr lang="zh-CN" altLang="zh-CN" sz="2400" b="1" dirty="0"/>
          </a:p>
          <a:p>
            <a:pPr marL="0" indent="0">
              <a:spcBef>
                <a:spcPts val="0"/>
              </a:spcBef>
              <a:buNone/>
            </a:pPr>
            <a:r>
              <a:rPr lang="en-US" altLang="zh-CN" sz="2400" b="1" dirty="0" smtClean="0"/>
              <a:t>  </a:t>
            </a:r>
            <a:r>
              <a:rPr lang="en-US" altLang="zh-CN" sz="2400" b="1" dirty="0" err="1" smtClean="0"/>
              <a:t>m_pencolor.AddString</a:t>
            </a:r>
            <a:r>
              <a:rPr lang="en-US" altLang="zh-CN" sz="2400" b="1" dirty="0" smtClean="0"/>
              <a:t>(</a:t>
            </a:r>
            <a:r>
              <a:rPr lang="en-US" altLang="zh-CN" sz="2400" b="1" dirty="0" err="1" smtClean="0"/>
              <a:t>L"Blue</a:t>
            </a:r>
            <a:r>
              <a:rPr lang="en-US" altLang="zh-CN" sz="2400" b="1" dirty="0"/>
              <a:t>");</a:t>
            </a:r>
            <a:endParaRPr lang="zh-CN" altLang="zh-CN" sz="2400" b="1" dirty="0"/>
          </a:p>
          <a:p>
            <a:pPr marL="0" indent="0">
              <a:spcBef>
                <a:spcPts val="0"/>
              </a:spcBef>
              <a:buNone/>
            </a:pPr>
            <a:r>
              <a:rPr lang="en-US" altLang="zh-CN" sz="2400" b="1" dirty="0" smtClean="0"/>
              <a:t>  </a:t>
            </a:r>
            <a:r>
              <a:rPr lang="en-US" altLang="zh-CN" sz="2400" b="1" dirty="0" err="1" smtClean="0"/>
              <a:t>m_pencolor.AddString</a:t>
            </a:r>
            <a:r>
              <a:rPr lang="en-US" altLang="zh-CN" sz="2400" b="1" dirty="0" smtClean="0"/>
              <a:t>(</a:t>
            </a:r>
            <a:r>
              <a:rPr lang="en-US" altLang="zh-CN" sz="2400" b="1" dirty="0" err="1" smtClean="0"/>
              <a:t>L"Yellow</a:t>
            </a:r>
            <a:r>
              <a:rPr lang="en-US" altLang="zh-CN" sz="2400" b="1" dirty="0" smtClean="0"/>
              <a:t>");</a:t>
            </a:r>
            <a:endParaRPr lang="zh-CN" altLang="en-US" sz="2400" b="1" dirty="0"/>
          </a:p>
        </p:txBody>
      </p:sp>
      <p:sp>
        <p:nvSpPr>
          <p:cNvPr id="4" name="灯片编号占位符 3"/>
          <p:cNvSpPr>
            <a:spLocks noGrp="1"/>
          </p:cNvSpPr>
          <p:nvPr>
            <p:ph type="sldNum" sz="quarter" idx="12"/>
          </p:nvPr>
        </p:nvSpPr>
        <p:spPr/>
        <p:txBody>
          <a:bodyPr/>
          <a:lstStyle/>
          <a:p>
            <a:fld id="{EA6790FE-3663-4280-8A87-F7847A540E1C}" type="slidenum">
              <a:rPr lang="en-US" altLang="zh-CN" smtClean="0"/>
              <a:pPr/>
              <a:t>112</a:t>
            </a:fld>
            <a:endParaRPr lang="en-US" altLang="zh-CN"/>
          </a:p>
        </p:txBody>
      </p:sp>
    </p:spTree>
    <p:extLst>
      <p:ext uri="{BB962C8B-B14F-4D97-AF65-F5344CB8AC3E}">
        <p14:creationId xmlns:p14="http://schemas.microsoft.com/office/powerpoint/2010/main" val="108982247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A6790FE-3663-4280-8A87-F7847A540E1C}" type="slidenum">
              <a:rPr lang="en-US" altLang="zh-CN" smtClean="0"/>
              <a:pPr/>
              <a:t>113</a:t>
            </a:fld>
            <a:endParaRPr lang="en-US" altLang="zh-CN"/>
          </a:p>
        </p:txBody>
      </p:sp>
      <p:sp>
        <p:nvSpPr>
          <p:cNvPr id="5" name="内容占位符 2"/>
          <p:cNvSpPr>
            <a:spLocks noGrp="1"/>
          </p:cNvSpPr>
          <p:nvPr>
            <p:ph idx="1"/>
          </p:nvPr>
        </p:nvSpPr>
        <p:spPr>
          <a:xfrm>
            <a:off x="179512" y="116632"/>
            <a:ext cx="8784976" cy="4114800"/>
          </a:xfrm>
        </p:spPr>
        <p:txBody>
          <a:bodyPr/>
          <a:lstStyle/>
          <a:p>
            <a:pPr marL="0" indent="0">
              <a:spcBef>
                <a:spcPts val="0"/>
              </a:spcBef>
              <a:buNone/>
            </a:pPr>
            <a:r>
              <a:rPr lang="en-US" altLang="zh-CN" sz="2400" b="1" dirty="0" smtClean="0"/>
              <a:t>  </a:t>
            </a:r>
            <a:r>
              <a:rPr lang="en-US" altLang="zh-CN" sz="2400" b="1" dirty="0" err="1" smtClean="0"/>
              <a:t>m_pencolor.AddString</a:t>
            </a:r>
            <a:r>
              <a:rPr lang="en-US" altLang="zh-CN" sz="2400" b="1" dirty="0" smtClean="0"/>
              <a:t>(</a:t>
            </a:r>
            <a:r>
              <a:rPr lang="en-US" altLang="zh-CN" sz="2400" b="1" dirty="0" err="1" smtClean="0"/>
              <a:t>L"SkyBlue</a:t>
            </a:r>
            <a:r>
              <a:rPr lang="en-US" altLang="zh-CN" sz="2400" b="1" dirty="0"/>
              <a:t>");</a:t>
            </a:r>
            <a:endParaRPr lang="zh-CN" altLang="zh-CN" sz="2400" b="1" dirty="0"/>
          </a:p>
          <a:p>
            <a:pPr marL="0" indent="0">
              <a:spcBef>
                <a:spcPts val="0"/>
              </a:spcBef>
              <a:buNone/>
            </a:pPr>
            <a:r>
              <a:rPr lang="en-US" altLang="zh-CN" sz="2400" b="1" dirty="0" smtClean="0"/>
              <a:t>  </a:t>
            </a:r>
            <a:r>
              <a:rPr lang="en-US" altLang="zh-CN" sz="2400" b="1" dirty="0" err="1" smtClean="0"/>
              <a:t>m_pencolor.SelectString</a:t>
            </a:r>
            <a:r>
              <a:rPr lang="en-US" altLang="zh-CN" sz="2400" b="1" dirty="0"/>
              <a:t>(-1,L"Red");</a:t>
            </a:r>
            <a:endParaRPr lang="zh-CN" altLang="zh-CN" sz="2400" b="1" dirty="0"/>
          </a:p>
          <a:p>
            <a:pPr marL="0" indent="0">
              <a:spcBef>
                <a:spcPts val="0"/>
              </a:spcBef>
              <a:buNone/>
            </a:pPr>
            <a:r>
              <a:rPr lang="en-US" altLang="zh-CN" sz="2400" b="1" dirty="0" smtClean="0"/>
              <a:t>  // ------ </a:t>
            </a:r>
            <a:r>
              <a:rPr lang="en-US" altLang="zh-CN" sz="2400" b="1" dirty="0" err="1" smtClean="0"/>
              <a:t>BrushColorComboBox</a:t>
            </a:r>
            <a:r>
              <a:rPr lang="en-US" altLang="zh-CN" sz="2400" b="1" dirty="0" smtClean="0"/>
              <a:t> ------- </a:t>
            </a:r>
            <a:r>
              <a:rPr lang="en-US" altLang="zh-CN" sz="2400" b="1" dirty="0"/>
              <a:t>	//</a:t>
            </a:r>
            <a:r>
              <a:rPr lang="zh-CN" altLang="zh-CN" sz="2400" b="1" dirty="0"/>
              <a:t>画刷颜色组框选项</a:t>
            </a:r>
          </a:p>
          <a:p>
            <a:pPr marL="0" indent="0">
              <a:spcBef>
                <a:spcPts val="0"/>
              </a:spcBef>
              <a:buNone/>
            </a:pPr>
            <a:r>
              <a:rPr lang="en-US" altLang="zh-CN" sz="2400" b="1" dirty="0" smtClean="0"/>
              <a:t>  </a:t>
            </a:r>
            <a:r>
              <a:rPr lang="en-US" altLang="zh-CN" sz="2400" b="1" dirty="0" err="1" smtClean="0"/>
              <a:t>m_brushcolor.AddString</a:t>
            </a:r>
            <a:r>
              <a:rPr lang="en-US" altLang="zh-CN" sz="2400" b="1" dirty="0" smtClean="0"/>
              <a:t>(</a:t>
            </a:r>
            <a:r>
              <a:rPr lang="en-US" altLang="zh-CN" sz="2400" b="1" dirty="0" err="1" smtClean="0"/>
              <a:t>L"Red</a:t>
            </a:r>
            <a:r>
              <a:rPr lang="en-US" altLang="zh-CN" sz="2400" b="1" dirty="0"/>
              <a:t>");</a:t>
            </a:r>
            <a:endParaRPr lang="zh-CN" altLang="zh-CN" sz="2400" b="1" dirty="0"/>
          </a:p>
          <a:p>
            <a:pPr marL="0" indent="0">
              <a:spcBef>
                <a:spcPts val="0"/>
              </a:spcBef>
              <a:buNone/>
            </a:pPr>
            <a:r>
              <a:rPr lang="en-US" altLang="zh-CN" sz="2400" b="1" dirty="0" smtClean="0"/>
              <a:t>  </a:t>
            </a:r>
            <a:r>
              <a:rPr lang="en-US" altLang="zh-CN" sz="2400" b="1" dirty="0" err="1" smtClean="0"/>
              <a:t>m_brushcolor.AddString</a:t>
            </a:r>
            <a:r>
              <a:rPr lang="en-US" altLang="zh-CN" sz="2400" b="1" dirty="0" smtClean="0"/>
              <a:t>(</a:t>
            </a:r>
            <a:r>
              <a:rPr lang="en-US" altLang="zh-CN" sz="2400" b="1" dirty="0" err="1" smtClean="0"/>
              <a:t>L"Green</a:t>
            </a:r>
            <a:r>
              <a:rPr lang="en-US" altLang="zh-CN" sz="2400" b="1" dirty="0"/>
              <a:t>");</a:t>
            </a:r>
            <a:endParaRPr lang="zh-CN" altLang="zh-CN" sz="2400" b="1" dirty="0"/>
          </a:p>
          <a:p>
            <a:pPr marL="0" indent="0">
              <a:spcBef>
                <a:spcPts val="0"/>
              </a:spcBef>
              <a:buNone/>
            </a:pPr>
            <a:r>
              <a:rPr lang="en-US" altLang="zh-CN" sz="2400" b="1" dirty="0" smtClean="0"/>
              <a:t>  </a:t>
            </a:r>
            <a:r>
              <a:rPr lang="en-US" altLang="zh-CN" sz="2400" b="1" dirty="0" err="1" smtClean="0"/>
              <a:t>m_brushcolor.AddString</a:t>
            </a:r>
            <a:r>
              <a:rPr lang="en-US" altLang="zh-CN" sz="2400" b="1" dirty="0" smtClean="0"/>
              <a:t>(</a:t>
            </a:r>
            <a:r>
              <a:rPr lang="en-US" altLang="zh-CN" sz="2400" b="1" dirty="0" err="1" smtClean="0"/>
              <a:t>L"Blue</a:t>
            </a:r>
            <a:r>
              <a:rPr lang="en-US" altLang="zh-CN" sz="2400" b="1" dirty="0"/>
              <a:t>");</a:t>
            </a:r>
            <a:endParaRPr lang="zh-CN" altLang="zh-CN" sz="2400" b="1" dirty="0"/>
          </a:p>
          <a:p>
            <a:pPr marL="0" indent="0">
              <a:spcBef>
                <a:spcPts val="0"/>
              </a:spcBef>
              <a:buNone/>
            </a:pPr>
            <a:r>
              <a:rPr lang="en-US" altLang="zh-CN" sz="2400" b="1" dirty="0" smtClean="0"/>
              <a:t>  </a:t>
            </a:r>
            <a:r>
              <a:rPr lang="en-US" altLang="zh-CN" sz="2400" b="1" dirty="0" err="1" smtClean="0"/>
              <a:t>m_brushcolor.AddString</a:t>
            </a:r>
            <a:r>
              <a:rPr lang="en-US" altLang="zh-CN" sz="2400" b="1" dirty="0" smtClean="0"/>
              <a:t>(</a:t>
            </a:r>
            <a:r>
              <a:rPr lang="en-US" altLang="zh-CN" sz="2400" b="1" dirty="0" err="1" smtClean="0"/>
              <a:t>L"Yellow</a:t>
            </a:r>
            <a:r>
              <a:rPr lang="en-US" altLang="zh-CN" sz="2400" b="1" dirty="0"/>
              <a:t>");</a:t>
            </a:r>
            <a:endParaRPr lang="zh-CN" altLang="zh-CN" sz="2400" b="1" dirty="0"/>
          </a:p>
          <a:p>
            <a:pPr marL="0" indent="0">
              <a:spcBef>
                <a:spcPts val="0"/>
              </a:spcBef>
              <a:buNone/>
            </a:pPr>
            <a:r>
              <a:rPr lang="en-US" altLang="zh-CN" sz="2400" b="1" dirty="0" smtClean="0"/>
              <a:t>  </a:t>
            </a:r>
            <a:r>
              <a:rPr lang="en-US" altLang="zh-CN" sz="2400" b="1" dirty="0" err="1" smtClean="0"/>
              <a:t>m_brushcolor.AddString</a:t>
            </a:r>
            <a:r>
              <a:rPr lang="en-US" altLang="zh-CN" sz="2400" b="1" dirty="0" smtClean="0"/>
              <a:t>(</a:t>
            </a:r>
            <a:r>
              <a:rPr lang="en-US" altLang="zh-CN" sz="2400" b="1" dirty="0" err="1" smtClean="0"/>
              <a:t>L"SkyBlue</a:t>
            </a:r>
            <a:r>
              <a:rPr lang="en-US" altLang="zh-CN" sz="2400" b="1" dirty="0"/>
              <a:t>");</a:t>
            </a:r>
            <a:endParaRPr lang="zh-CN" altLang="zh-CN" sz="2400" b="1" dirty="0"/>
          </a:p>
          <a:p>
            <a:pPr marL="0" indent="0">
              <a:spcBef>
                <a:spcPts val="0"/>
              </a:spcBef>
              <a:buNone/>
            </a:pPr>
            <a:r>
              <a:rPr lang="en-US" altLang="zh-CN" sz="2400" b="1" dirty="0" smtClean="0"/>
              <a:t>  </a:t>
            </a:r>
            <a:r>
              <a:rPr lang="en-US" altLang="zh-CN" sz="2400" b="1" dirty="0" err="1" smtClean="0"/>
              <a:t>m_brushcolor.SelectString</a:t>
            </a:r>
            <a:r>
              <a:rPr lang="en-US" altLang="zh-CN" sz="2400" b="1" dirty="0"/>
              <a:t>(-1,L"Red");	//</a:t>
            </a:r>
            <a:r>
              <a:rPr lang="zh-CN" altLang="zh-CN" sz="2400" b="1" dirty="0"/>
              <a:t>初始画刷选项</a:t>
            </a:r>
          </a:p>
          <a:p>
            <a:pPr marL="0" indent="0">
              <a:spcBef>
                <a:spcPts val="0"/>
              </a:spcBef>
              <a:buNone/>
            </a:pPr>
            <a:r>
              <a:rPr lang="en-US" altLang="zh-CN" sz="2400" b="1" dirty="0" smtClean="0"/>
              <a:t>  // ------ </a:t>
            </a:r>
            <a:r>
              <a:rPr lang="en-US" altLang="zh-CN" sz="2400" b="1" dirty="0" err="1" smtClean="0"/>
              <a:t>RadioButton</a:t>
            </a:r>
            <a:r>
              <a:rPr lang="en-US" altLang="zh-CN" sz="2400" b="1" dirty="0" smtClean="0"/>
              <a:t> ---------------</a:t>
            </a:r>
            <a:endParaRPr lang="zh-CN" altLang="zh-CN" sz="2400" b="1" dirty="0"/>
          </a:p>
          <a:p>
            <a:pPr marL="0" indent="0">
              <a:spcBef>
                <a:spcPts val="0"/>
              </a:spcBef>
              <a:buNone/>
            </a:pPr>
            <a:r>
              <a:rPr lang="en-US" altLang="zh-CN" sz="2400" b="1" dirty="0" smtClean="0"/>
              <a:t> </a:t>
            </a:r>
            <a:r>
              <a:rPr lang="en-US" altLang="zh-CN" sz="2400" b="1" dirty="0" err="1" smtClean="0"/>
              <a:t>CheckRadioButton</a:t>
            </a:r>
            <a:r>
              <a:rPr lang="en-US" altLang="zh-CN" sz="2400" b="1" dirty="0" smtClean="0"/>
              <a:t>(IDC_RADIO1,IDC_RADIO4,IDC_RADIO1</a:t>
            </a:r>
            <a:r>
              <a:rPr lang="en-US" altLang="zh-CN" sz="2400" b="1" dirty="0"/>
              <a:t>);	//</a:t>
            </a:r>
            <a:r>
              <a:rPr lang="zh-CN" altLang="zh-CN" sz="2400" b="1" dirty="0"/>
              <a:t>单选按钮初始选项</a:t>
            </a:r>
          </a:p>
          <a:p>
            <a:pPr marL="0" indent="0">
              <a:spcBef>
                <a:spcPts val="0"/>
              </a:spcBef>
              <a:buNone/>
            </a:pPr>
            <a:r>
              <a:rPr lang="en-US" altLang="zh-CN" sz="2400" b="1" dirty="0" smtClean="0"/>
              <a:t> </a:t>
            </a:r>
            <a:r>
              <a:rPr lang="en-US" altLang="zh-CN" sz="2400" b="1" dirty="0" err="1" smtClean="0"/>
              <a:t>CheckRadioButton</a:t>
            </a:r>
            <a:r>
              <a:rPr lang="en-US" altLang="zh-CN" sz="2400" b="1" dirty="0" smtClean="0"/>
              <a:t>(IDC_RADIO5,IDC_RADIO8,IDC_RADIO5</a:t>
            </a:r>
            <a:r>
              <a:rPr lang="en-US" altLang="zh-CN" sz="2400" b="1" dirty="0"/>
              <a:t>);</a:t>
            </a:r>
            <a:endParaRPr lang="zh-CN" altLang="zh-CN" sz="2400" b="1" dirty="0"/>
          </a:p>
          <a:p>
            <a:pPr marL="0" indent="0">
              <a:spcBef>
                <a:spcPts val="0"/>
              </a:spcBef>
              <a:buNone/>
            </a:pPr>
            <a:r>
              <a:rPr lang="en-US" altLang="zh-CN" sz="2400" b="1" dirty="0" smtClean="0"/>
              <a:t> return </a:t>
            </a:r>
            <a:r>
              <a:rPr lang="en-US" altLang="zh-CN" sz="2400" b="1" dirty="0"/>
              <a:t>TRUE;  // </a:t>
            </a:r>
            <a:r>
              <a:rPr lang="zh-CN" altLang="zh-CN" sz="2400" b="1" dirty="0"/>
              <a:t>除非将焦点设置到控件，否则返回</a:t>
            </a:r>
            <a:r>
              <a:rPr lang="en-US" altLang="zh-CN" sz="2400" b="1" dirty="0"/>
              <a:t> TRUE</a:t>
            </a:r>
            <a:endParaRPr lang="zh-CN" altLang="zh-CN" sz="2400" b="1" dirty="0"/>
          </a:p>
          <a:p>
            <a:pPr marL="0" indent="0">
              <a:spcBef>
                <a:spcPts val="0"/>
              </a:spcBef>
              <a:buNone/>
            </a:pPr>
            <a:r>
              <a:rPr lang="en-US" altLang="zh-CN" sz="2400" b="1" dirty="0"/>
              <a:t>}</a:t>
            </a:r>
            <a:endParaRPr lang="zh-CN" altLang="en-US" sz="2400" b="1" dirty="0"/>
          </a:p>
        </p:txBody>
      </p:sp>
    </p:spTree>
    <p:extLst>
      <p:ext uri="{BB962C8B-B14F-4D97-AF65-F5344CB8AC3E}">
        <p14:creationId xmlns:p14="http://schemas.microsoft.com/office/powerpoint/2010/main" val="56904260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90500"/>
            <a:ext cx="7772400" cy="574204"/>
          </a:xfrm>
        </p:spPr>
        <p:txBody>
          <a:bodyPr/>
          <a:lstStyle/>
          <a:p>
            <a:pPr algn="l"/>
            <a:r>
              <a:rPr lang="en-US" altLang="zh-CN" sz="2800" b="1" dirty="0">
                <a:solidFill>
                  <a:srgbClr val="FF99FF"/>
                </a:solidFill>
                <a:latin typeface="+mn-lt"/>
              </a:rPr>
              <a:t>“</a:t>
            </a:r>
            <a:r>
              <a:rPr lang="zh-CN" altLang="zh-CN" sz="2800" b="1" dirty="0">
                <a:solidFill>
                  <a:srgbClr val="FF99FF"/>
                </a:solidFill>
                <a:latin typeface="+mn-lt"/>
              </a:rPr>
              <a:t>绘图</a:t>
            </a:r>
            <a:r>
              <a:rPr lang="en-US" altLang="zh-CN" sz="2800" b="1" dirty="0">
                <a:solidFill>
                  <a:srgbClr val="FF99FF"/>
                </a:solidFill>
                <a:latin typeface="+mn-lt"/>
              </a:rPr>
              <a:t>”</a:t>
            </a:r>
            <a:r>
              <a:rPr lang="zh-CN" altLang="zh-CN" sz="2800" b="1" dirty="0">
                <a:solidFill>
                  <a:srgbClr val="FF99FF"/>
                </a:solidFill>
                <a:latin typeface="+mn-lt"/>
              </a:rPr>
              <a:t>按钮的单击操作</a:t>
            </a:r>
            <a:endParaRPr lang="zh-CN" altLang="en-US" sz="2800" b="1" dirty="0">
              <a:solidFill>
                <a:srgbClr val="FF99FF"/>
              </a:solidFill>
              <a:latin typeface="+mn-lt"/>
            </a:endParaRPr>
          </a:p>
        </p:txBody>
      </p:sp>
      <p:sp>
        <p:nvSpPr>
          <p:cNvPr id="3" name="内容占位符 2"/>
          <p:cNvSpPr>
            <a:spLocks noGrp="1"/>
          </p:cNvSpPr>
          <p:nvPr>
            <p:ph idx="1"/>
          </p:nvPr>
        </p:nvSpPr>
        <p:spPr>
          <a:xfrm>
            <a:off x="179512" y="764704"/>
            <a:ext cx="8856984" cy="5940896"/>
          </a:xfrm>
        </p:spPr>
        <p:txBody>
          <a:bodyPr/>
          <a:lstStyle/>
          <a:p>
            <a:pPr marL="0" indent="0">
              <a:lnSpc>
                <a:spcPts val="3000"/>
              </a:lnSpc>
              <a:spcBef>
                <a:spcPts val="0"/>
              </a:spcBef>
              <a:buNone/>
            </a:pPr>
            <a:r>
              <a:rPr lang="en-US" altLang="zh-CN" sz="2400" b="1" dirty="0"/>
              <a:t>void CMy8_7Dlg::</a:t>
            </a:r>
            <a:r>
              <a:rPr lang="en-US" altLang="zh-CN" sz="2400" b="1" dirty="0" err="1"/>
              <a:t>OnBnClickedPaintButton</a:t>
            </a:r>
            <a:r>
              <a:rPr lang="en-US" altLang="zh-CN" sz="2400" b="1" dirty="0" smtClean="0"/>
              <a:t>() </a:t>
            </a:r>
            <a:r>
              <a:rPr lang="en-US" altLang="zh-CN" sz="2400" b="1" dirty="0" smtClean="0">
                <a:solidFill>
                  <a:srgbClr val="FF99FF"/>
                </a:solidFill>
              </a:rPr>
              <a:t>//</a:t>
            </a:r>
            <a:r>
              <a:rPr lang="zh-CN" altLang="zh-CN" sz="2400" b="1" dirty="0">
                <a:solidFill>
                  <a:srgbClr val="FF99FF"/>
                </a:solidFill>
              </a:rPr>
              <a:t>响应</a:t>
            </a:r>
            <a:r>
              <a:rPr lang="en-US" altLang="zh-CN" sz="2400" b="1" dirty="0">
                <a:solidFill>
                  <a:srgbClr val="FF99FF"/>
                </a:solidFill>
              </a:rPr>
              <a:t>“</a:t>
            </a:r>
            <a:r>
              <a:rPr lang="zh-CN" altLang="zh-CN" sz="2400" b="1" dirty="0">
                <a:solidFill>
                  <a:srgbClr val="FF99FF"/>
                </a:solidFill>
              </a:rPr>
              <a:t>绘图</a:t>
            </a:r>
            <a:r>
              <a:rPr lang="en-US" altLang="zh-CN" sz="2400" b="1" dirty="0">
                <a:solidFill>
                  <a:srgbClr val="FF99FF"/>
                </a:solidFill>
              </a:rPr>
              <a:t>”</a:t>
            </a:r>
            <a:r>
              <a:rPr lang="zh-CN" altLang="zh-CN" sz="2400" b="1" dirty="0">
                <a:solidFill>
                  <a:srgbClr val="FF99FF"/>
                </a:solidFill>
              </a:rPr>
              <a:t>按钮</a:t>
            </a:r>
          </a:p>
          <a:p>
            <a:pPr marL="0" indent="0">
              <a:lnSpc>
                <a:spcPts val="3000"/>
              </a:lnSpc>
              <a:spcBef>
                <a:spcPts val="0"/>
              </a:spcBef>
              <a:buNone/>
            </a:pPr>
            <a:r>
              <a:rPr lang="en-US" altLang="zh-CN" sz="2400" b="1" dirty="0" smtClean="0"/>
              <a:t>{ // </a:t>
            </a:r>
            <a:r>
              <a:rPr lang="en-US" altLang="zh-CN" sz="2400" b="1" dirty="0"/>
              <a:t>TODO: </a:t>
            </a:r>
            <a:r>
              <a:rPr lang="zh-CN" altLang="zh-CN" sz="2400" b="1" dirty="0"/>
              <a:t>在此添加控件通知处理程序代码</a:t>
            </a:r>
          </a:p>
          <a:p>
            <a:pPr marL="0" indent="0">
              <a:lnSpc>
                <a:spcPts val="3000"/>
              </a:lnSpc>
              <a:spcBef>
                <a:spcPts val="0"/>
              </a:spcBef>
              <a:buNone/>
            </a:pPr>
            <a:r>
              <a:rPr lang="en-US" altLang="zh-CN" sz="2400" b="1" dirty="0" smtClean="0"/>
              <a:t> </a:t>
            </a:r>
            <a:r>
              <a:rPr lang="en-US" altLang="zh-CN" sz="2400" b="1" dirty="0" err="1" smtClean="0"/>
              <a:t>CClientDC</a:t>
            </a:r>
            <a:r>
              <a:rPr lang="en-US" altLang="zh-CN" sz="2400" b="1" dirty="0" smtClean="0"/>
              <a:t> </a:t>
            </a:r>
            <a:r>
              <a:rPr lang="en-US" altLang="zh-CN" sz="2400" b="1" dirty="0"/>
              <a:t>dc(this</a:t>
            </a:r>
            <a:r>
              <a:rPr lang="en-US" altLang="zh-CN" sz="2400" b="1" dirty="0" smtClean="0"/>
              <a:t>); </a:t>
            </a:r>
            <a:r>
              <a:rPr lang="en-US" altLang="zh-CN" sz="2000" b="1" dirty="0" smtClean="0"/>
              <a:t>//</a:t>
            </a:r>
            <a:r>
              <a:rPr lang="zh-CN" altLang="zh-CN" sz="2000" b="1" dirty="0"/>
              <a:t>构造一个</a:t>
            </a:r>
            <a:r>
              <a:rPr lang="en-US" altLang="zh-CN" sz="2000" b="1" dirty="0"/>
              <a:t>DC,</a:t>
            </a:r>
            <a:r>
              <a:rPr lang="zh-CN" altLang="zh-CN" sz="2000" b="1" dirty="0"/>
              <a:t>传入当前对象</a:t>
            </a:r>
            <a:r>
              <a:rPr lang="en-US" altLang="zh-CN" sz="2000" b="1" dirty="0"/>
              <a:t>.</a:t>
            </a:r>
            <a:r>
              <a:rPr lang="zh-CN" altLang="zh-CN" sz="2000" b="1" dirty="0"/>
              <a:t>表示在当前对象使用</a:t>
            </a:r>
          </a:p>
          <a:p>
            <a:pPr marL="0" indent="0">
              <a:lnSpc>
                <a:spcPts val="3000"/>
              </a:lnSpc>
              <a:spcBef>
                <a:spcPts val="0"/>
              </a:spcBef>
              <a:buNone/>
            </a:pPr>
            <a:r>
              <a:rPr lang="en-US" altLang="zh-CN" sz="2400" b="1" dirty="0"/>
              <a:t> </a:t>
            </a:r>
            <a:r>
              <a:rPr lang="en-US" altLang="zh-CN" sz="2400" b="1" dirty="0" err="1" smtClean="0"/>
              <a:t>CPen</a:t>
            </a:r>
            <a:r>
              <a:rPr lang="en-US" altLang="zh-CN" sz="2400" b="1" dirty="0" smtClean="0"/>
              <a:t> </a:t>
            </a:r>
            <a:r>
              <a:rPr lang="en-US" altLang="zh-CN" sz="2400" b="1" dirty="0"/>
              <a:t>*</a:t>
            </a:r>
            <a:r>
              <a:rPr lang="en-US" altLang="zh-CN" sz="2400" b="1" dirty="0" err="1"/>
              <a:t>hpenOld,penNew</a:t>
            </a:r>
            <a:r>
              <a:rPr lang="en-US" altLang="zh-CN" sz="2400" b="1" dirty="0"/>
              <a:t>;				//</a:t>
            </a:r>
            <a:r>
              <a:rPr lang="zh-CN" altLang="zh-CN" sz="2400" b="1" dirty="0"/>
              <a:t>定义画笔</a:t>
            </a:r>
          </a:p>
          <a:p>
            <a:pPr marL="0" indent="0">
              <a:lnSpc>
                <a:spcPts val="3000"/>
              </a:lnSpc>
              <a:spcBef>
                <a:spcPts val="0"/>
              </a:spcBef>
              <a:buNone/>
            </a:pPr>
            <a:r>
              <a:rPr lang="en-US" altLang="zh-CN" sz="2400" b="1" dirty="0" smtClean="0"/>
              <a:t> </a:t>
            </a:r>
            <a:r>
              <a:rPr lang="en-US" altLang="zh-CN" sz="2400" b="1" dirty="0" err="1" smtClean="0"/>
              <a:t>CBrush</a:t>
            </a:r>
            <a:r>
              <a:rPr lang="en-US" altLang="zh-CN" sz="2400" b="1" dirty="0" smtClean="0"/>
              <a:t> </a:t>
            </a:r>
            <a:r>
              <a:rPr lang="en-US" altLang="zh-CN" sz="2400" b="1" dirty="0"/>
              <a:t>*</a:t>
            </a:r>
            <a:r>
              <a:rPr lang="en-US" altLang="zh-CN" sz="2400" b="1" dirty="0" err="1"/>
              <a:t>hbrushOld,brushNew,brushBk</a:t>
            </a:r>
            <a:r>
              <a:rPr lang="en-US" altLang="zh-CN" sz="2400" b="1" dirty="0"/>
              <a:t>;	</a:t>
            </a:r>
            <a:r>
              <a:rPr lang="en-US" altLang="zh-CN" sz="2400" b="1" dirty="0" smtClean="0"/>
              <a:t>	//</a:t>
            </a:r>
            <a:r>
              <a:rPr lang="zh-CN" altLang="zh-CN" sz="2400" b="1" dirty="0"/>
              <a:t>定义画刷</a:t>
            </a:r>
          </a:p>
          <a:p>
            <a:pPr marL="0" indent="0">
              <a:lnSpc>
                <a:spcPts val="3000"/>
              </a:lnSpc>
              <a:spcBef>
                <a:spcPts val="0"/>
              </a:spcBef>
              <a:buNone/>
            </a:pPr>
            <a:r>
              <a:rPr lang="en-US" altLang="zh-CN" sz="2400" b="1" dirty="0" smtClean="0"/>
              <a:t> </a:t>
            </a:r>
            <a:r>
              <a:rPr lang="en-US" altLang="zh-CN" sz="2400" b="1" dirty="0" err="1" smtClean="0"/>
              <a:t>CRect</a:t>
            </a:r>
            <a:r>
              <a:rPr lang="en-US" altLang="zh-CN" sz="2400" b="1" dirty="0" smtClean="0"/>
              <a:t> </a:t>
            </a:r>
            <a:r>
              <a:rPr lang="en-US" altLang="zh-CN" sz="2400" b="1" dirty="0" err="1"/>
              <a:t>rectClient</a:t>
            </a:r>
            <a:r>
              <a:rPr lang="en-US" altLang="zh-CN" sz="2400" b="1" dirty="0"/>
              <a:t>;</a:t>
            </a:r>
            <a:endParaRPr lang="zh-CN" altLang="zh-CN" sz="2400" b="1" dirty="0"/>
          </a:p>
          <a:p>
            <a:pPr marL="0" indent="0">
              <a:lnSpc>
                <a:spcPts val="3000"/>
              </a:lnSpc>
              <a:spcBef>
                <a:spcPts val="0"/>
              </a:spcBef>
              <a:buNone/>
            </a:pPr>
            <a:r>
              <a:rPr lang="en-US" altLang="zh-CN" sz="2400" b="1" dirty="0" smtClean="0">
                <a:solidFill>
                  <a:srgbClr val="00FF00"/>
                </a:solidFill>
              </a:rPr>
              <a:t> </a:t>
            </a:r>
            <a:r>
              <a:rPr lang="en-US" altLang="zh-CN" sz="2400" b="1" dirty="0" err="1" smtClean="0">
                <a:solidFill>
                  <a:srgbClr val="00FF00"/>
                </a:solidFill>
              </a:rPr>
              <a:t>GetClientRect</a:t>
            </a:r>
            <a:r>
              <a:rPr lang="en-US" altLang="zh-CN" sz="2400" b="1" dirty="0">
                <a:solidFill>
                  <a:srgbClr val="00FF00"/>
                </a:solidFill>
              </a:rPr>
              <a:t>(&amp;</a:t>
            </a:r>
            <a:r>
              <a:rPr lang="en-US" altLang="zh-CN" sz="2400" b="1" dirty="0" err="1">
                <a:solidFill>
                  <a:srgbClr val="00FF00"/>
                </a:solidFill>
              </a:rPr>
              <a:t>rectClient</a:t>
            </a:r>
            <a:r>
              <a:rPr lang="en-US" altLang="zh-CN" sz="2400" b="1" dirty="0">
                <a:solidFill>
                  <a:srgbClr val="00FF00"/>
                </a:solidFill>
              </a:rPr>
              <a:t>);// </a:t>
            </a:r>
            <a:r>
              <a:rPr lang="zh-CN" altLang="zh-CN" sz="2400" b="1" dirty="0">
                <a:solidFill>
                  <a:srgbClr val="00FF00"/>
                </a:solidFill>
              </a:rPr>
              <a:t>获取窗口客户区坐标，指定客户区的左上角和右下角</a:t>
            </a:r>
          </a:p>
          <a:p>
            <a:pPr marL="0" indent="0">
              <a:lnSpc>
                <a:spcPts val="3000"/>
              </a:lnSpc>
              <a:spcBef>
                <a:spcPts val="0"/>
              </a:spcBef>
              <a:buNone/>
            </a:pPr>
            <a:r>
              <a:rPr lang="en-US" altLang="zh-CN" sz="2400" b="1" dirty="0">
                <a:solidFill>
                  <a:srgbClr val="00B0F0"/>
                </a:solidFill>
              </a:rPr>
              <a:t> </a:t>
            </a:r>
            <a:r>
              <a:rPr lang="en-US" altLang="zh-CN" sz="2400" b="1" dirty="0" err="1" smtClean="0">
                <a:solidFill>
                  <a:srgbClr val="00B0F0"/>
                </a:solidFill>
              </a:rPr>
              <a:t>CRect</a:t>
            </a:r>
            <a:r>
              <a:rPr lang="en-US" altLang="zh-CN" sz="2400" b="1" dirty="0" smtClean="0">
                <a:solidFill>
                  <a:srgbClr val="00B0F0"/>
                </a:solidFill>
              </a:rPr>
              <a:t> </a:t>
            </a:r>
            <a:r>
              <a:rPr lang="en-US" altLang="zh-CN" sz="2400" b="1" dirty="0" err="1">
                <a:solidFill>
                  <a:srgbClr val="00B0F0"/>
                </a:solidFill>
              </a:rPr>
              <a:t>rectDraw</a:t>
            </a:r>
            <a:r>
              <a:rPr lang="en-US" altLang="zh-CN" sz="2400" b="1" dirty="0">
                <a:solidFill>
                  <a:srgbClr val="00B0F0"/>
                </a:solidFill>
              </a:rPr>
              <a:t>(rectClient.right-255,50,rectClient.right-130,175); //</a:t>
            </a:r>
            <a:r>
              <a:rPr lang="zh-CN" altLang="zh-CN" sz="2400" b="1" dirty="0">
                <a:solidFill>
                  <a:srgbClr val="00B0F0"/>
                </a:solidFill>
              </a:rPr>
              <a:t>定义作图区域</a:t>
            </a:r>
          </a:p>
          <a:p>
            <a:pPr marL="0" indent="0">
              <a:lnSpc>
                <a:spcPts val="3000"/>
              </a:lnSpc>
              <a:spcBef>
                <a:spcPts val="0"/>
              </a:spcBef>
              <a:buNone/>
            </a:pPr>
            <a:r>
              <a:rPr lang="en-US" altLang="zh-CN" sz="2400" b="1" dirty="0"/>
              <a:t> </a:t>
            </a:r>
            <a:r>
              <a:rPr lang="en-US" altLang="zh-CN" sz="2400" b="1" dirty="0" err="1" smtClean="0"/>
              <a:t>brushBk.CreateSolidBrush</a:t>
            </a:r>
            <a:r>
              <a:rPr lang="en-US" altLang="zh-CN" sz="2400" b="1" dirty="0" smtClean="0"/>
              <a:t>(RGB(255,255,255</a:t>
            </a:r>
            <a:r>
              <a:rPr lang="en-US" altLang="zh-CN" sz="2400" b="1" dirty="0"/>
              <a:t>));	</a:t>
            </a:r>
            <a:r>
              <a:rPr lang="en-US" altLang="zh-CN" sz="2400" b="1" dirty="0" smtClean="0"/>
              <a:t> //</a:t>
            </a:r>
            <a:r>
              <a:rPr lang="zh-CN" altLang="zh-CN" sz="2400" b="1" dirty="0"/>
              <a:t>创建黑色画刷</a:t>
            </a:r>
          </a:p>
          <a:p>
            <a:pPr marL="0" indent="0">
              <a:lnSpc>
                <a:spcPts val="3000"/>
              </a:lnSpc>
              <a:spcBef>
                <a:spcPts val="0"/>
              </a:spcBef>
              <a:buNone/>
            </a:pPr>
            <a:r>
              <a:rPr lang="en-US" altLang="zh-CN" sz="2400" b="1" dirty="0"/>
              <a:t> </a:t>
            </a:r>
            <a:r>
              <a:rPr lang="en-US" altLang="zh-CN" sz="2400" b="1" dirty="0" err="1" smtClean="0"/>
              <a:t>hbrushOld</a:t>
            </a:r>
            <a:r>
              <a:rPr lang="en-US" altLang="zh-CN" sz="2400" b="1" dirty="0" smtClean="0"/>
              <a:t>=</a:t>
            </a:r>
            <a:r>
              <a:rPr lang="en-US" altLang="zh-CN" sz="2400" b="1" dirty="0" err="1" smtClean="0"/>
              <a:t>dc.SelectObject</a:t>
            </a:r>
            <a:r>
              <a:rPr lang="en-US" altLang="zh-CN" sz="2400" b="1" dirty="0"/>
              <a:t>(&amp;</a:t>
            </a:r>
            <a:r>
              <a:rPr lang="en-US" altLang="zh-CN" sz="2400" b="1" dirty="0" err="1"/>
              <a:t>brushBk</a:t>
            </a:r>
            <a:r>
              <a:rPr lang="en-US" altLang="zh-CN" sz="2400" b="1" dirty="0"/>
              <a:t>);	 </a:t>
            </a:r>
            <a:r>
              <a:rPr lang="en-US" altLang="zh-CN" sz="2400" b="1" dirty="0" smtClean="0"/>
              <a:t>  //</a:t>
            </a:r>
            <a:r>
              <a:rPr lang="zh-CN" altLang="zh-CN" sz="2400" b="1" dirty="0"/>
              <a:t>选入黑色背景刷</a:t>
            </a:r>
          </a:p>
          <a:p>
            <a:pPr marL="0" indent="0">
              <a:lnSpc>
                <a:spcPts val="3000"/>
              </a:lnSpc>
              <a:spcBef>
                <a:spcPts val="0"/>
              </a:spcBef>
              <a:buNone/>
            </a:pPr>
            <a:r>
              <a:rPr lang="en-US" altLang="zh-CN" sz="2400" b="1" dirty="0"/>
              <a:t> </a:t>
            </a:r>
            <a:r>
              <a:rPr lang="en-US" altLang="zh-CN" sz="2400" b="1" dirty="0" err="1" smtClean="0"/>
              <a:t>dc.Rectangle</a:t>
            </a:r>
            <a:r>
              <a:rPr lang="en-US" altLang="zh-CN" sz="2400" b="1" dirty="0" smtClean="0"/>
              <a:t>(</a:t>
            </a:r>
            <a:r>
              <a:rPr lang="en-US" altLang="zh-CN" sz="2400" b="1" dirty="0" err="1" smtClean="0"/>
              <a:t>rectDraw</a:t>
            </a:r>
            <a:r>
              <a:rPr lang="en-US" altLang="zh-CN" sz="2400" b="1" dirty="0"/>
              <a:t>);				//</a:t>
            </a:r>
            <a:r>
              <a:rPr lang="zh-CN" altLang="zh-CN" sz="2400" b="1" dirty="0"/>
              <a:t>绘制矩</a:t>
            </a:r>
            <a:r>
              <a:rPr lang="zh-CN" altLang="zh-CN" sz="2400" b="1" dirty="0" smtClean="0"/>
              <a:t>形</a:t>
            </a:r>
            <a:endParaRPr lang="zh-CN" altLang="zh-CN" sz="2400" b="1" dirty="0"/>
          </a:p>
        </p:txBody>
      </p:sp>
      <p:sp>
        <p:nvSpPr>
          <p:cNvPr id="4" name="灯片编号占位符 3"/>
          <p:cNvSpPr>
            <a:spLocks noGrp="1"/>
          </p:cNvSpPr>
          <p:nvPr>
            <p:ph type="sldNum" sz="quarter" idx="12"/>
          </p:nvPr>
        </p:nvSpPr>
        <p:spPr/>
        <p:txBody>
          <a:bodyPr/>
          <a:lstStyle/>
          <a:p>
            <a:fld id="{EA6790FE-3663-4280-8A87-F7847A540E1C}" type="slidenum">
              <a:rPr lang="en-US" altLang="zh-CN" smtClean="0"/>
              <a:pPr/>
              <a:t>114</a:t>
            </a:fld>
            <a:endParaRPr lang="en-US" altLang="zh-CN"/>
          </a:p>
        </p:txBody>
      </p:sp>
    </p:spTree>
    <p:extLst>
      <p:ext uri="{BB962C8B-B14F-4D97-AF65-F5344CB8AC3E}">
        <p14:creationId xmlns:p14="http://schemas.microsoft.com/office/powerpoint/2010/main" val="22189864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A6790FE-3663-4280-8A87-F7847A540E1C}" type="slidenum">
              <a:rPr lang="en-US" altLang="zh-CN" smtClean="0"/>
              <a:pPr/>
              <a:t>115</a:t>
            </a:fld>
            <a:endParaRPr lang="en-US" altLang="zh-CN"/>
          </a:p>
        </p:txBody>
      </p:sp>
      <p:sp>
        <p:nvSpPr>
          <p:cNvPr id="5" name="内容占位符 2"/>
          <p:cNvSpPr>
            <a:spLocks noGrp="1"/>
          </p:cNvSpPr>
          <p:nvPr>
            <p:ph idx="1"/>
          </p:nvPr>
        </p:nvSpPr>
        <p:spPr>
          <a:xfrm>
            <a:off x="179512" y="188640"/>
            <a:ext cx="8856984" cy="5940896"/>
          </a:xfrm>
        </p:spPr>
        <p:txBody>
          <a:bodyPr/>
          <a:lstStyle/>
          <a:p>
            <a:pPr marL="0" indent="0">
              <a:lnSpc>
                <a:spcPts val="2500"/>
              </a:lnSpc>
              <a:spcBef>
                <a:spcPts val="0"/>
              </a:spcBef>
              <a:buNone/>
            </a:pPr>
            <a:r>
              <a:rPr lang="en-US" altLang="zh-CN" sz="2400" b="1" dirty="0" smtClean="0"/>
              <a:t> //</a:t>
            </a:r>
            <a:r>
              <a:rPr lang="zh-CN" altLang="zh-CN" sz="2400" b="1" dirty="0"/>
              <a:t>选画刷和画笔</a:t>
            </a:r>
          </a:p>
          <a:p>
            <a:pPr marL="0" indent="0">
              <a:lnSpc>
                <a:spcPts val="2500"/>
              </a:lnSpc>
              <a:spcBef>
                <a:spcPts val="0"/>
              </a:spcBef>
              <a:buNone/>
            </a:pPr>
            <a:r>
              <a:rPr lang="en-US" altLang="zh-CN" sz="2400" b="1" dirty="0" smtClean="0">
                <a:solidFill>
                  <a:srgbClr val="00B0F0"/>
                </a:solidFill>
              </a:rPr>
              <a:t> if(</a:t>
            </a:r>
            <a:r>
              <a:rPr lang="en-US" altLang="zh-CN" sz="2400" b="1" dirty="0" err="1" smtClean="0">
                <a:solidFill>
                  <a:srgbClr val="00B0F0"/>
                </a:solidFill>
              </a:rPr>
              <a:t>m_BrushStyle</a:t>
            </a:r>
            <a:r>
              <a:rPr lang="en-US" altLang="zh-CN" sz="2400" b="1" dirty="0">
                <a:solidFill>
                  <a:srgbClr val="00B0F0"/>
                </a:solidFill>
              </a:rPr>
              <a:t>!=0)  //</a:t>
            </a:r>
            <a:r>
              <a:rPr lang="zh-CN" altLang="zh-CN" sz="2400" b="1" dirty="0">
                <a:solidFill>
                  <a:srgbClr val="00B0F0"/>
                </a:solidFill>
              </a:rPr>
              <a:t>处理画刷风格的函数不同</a:t>
            </a:r>
          </a:p>
          <a:p>
            <a:pPr marL="0" indent="0">
              <a:lnSpc>
                <a:spcPts val="2500"/>
              </a:lnSpc>
              <a:spcBef>
                <a:spcPts val="0"/>
              </a:spcBef>
              <a:buNone/>
            </a:pPr>
            <a:r>
              <a:rPr lang="en-US" altLang="zh-CN" sz="2400" b="1" dirty="0" smtClean="0">
                <a:solidFill>
                  <a:srgbClr val="00B0F0"/>
                </a:solidFill>
              </a:rPr>
              <a:t>     </a:t>
            </a:r>
            <a:r>
              <a:rPr lang="en-US" altLang="zh-CN" sz="2400" b="1" dirty="0" err="1" smtClean="0">
                <a:solidFill>
                  <a:srgbClr val="00B0F0"/>
                </a:solidFill>
              </a:rPr>
              <a:t>brushNew.CreateHatchBrush</a:t>
            </a:r>
            <a:r>
              <a:rPr lang="en-US" altLang="zh-CN" sz="2400" b="1" dirty="0" smtClean="0">
                <a:solidFill>
                  <a:srgbClr val="00B0F0"/>
                </a:solidFill>
              </a:rPr>
              <a:t>(</a:t>
            </a:r>
            <a:r>
              <a:rPr lang="en-US" altLang="zh-CN" sz="2400" b="1" dirty="0" err="1" smtClean="0">
                <a:solidFill>
                  <a:srgbClr val="00B0F0"/>
                </a:solidFill>
              </a:rPr>
              <a:t>m_BrushStyle,m_BrushColor</a:t>
            </a:r>
            <a:r>
              <a:rPr lang="en-US" altLang="zh-CN" sz="2400" b="1" dirty="0">
                <a:solidFill>
                  <a:srgbClr val="00B0F0"/>
                </a:solidFill>
              </a:rPr>
              <a:t>);</a:t>
            </a:r>
            <a:endParaRPr lang="zh-CN" altLang="zh-CN" sz="2400" b="1" dirty="0">
              <a:solidFill>
                <a:srgbClr val="00B0F0"/>
              </a:solidFill>
            </a:endParaRPr>
          </a:p>
          <a:p>
            <a:pPr marL="0" indent="0">
              <a:lnSpc>
                <a:spcPts val="2500"/>
              </a:lnSpc>
              <a:spcBef>
                <a:spcPts val="0"/>
              </a:spcBef>
              <a:buNone/>
            </a:pPr>
            <a:r>
              <a:rPr lang="en-US" altLang="zh-CN" sz="2400" b="1" dirty="0" smtClean="0">
                <a:solidFill>
                  <a:srgbClr val="00B0F0"/>
                </a:solidFill>
              </a:rPr>
              <a:t> else</a:t>
            </a:r>
            <a:endParaRPr lang="zh-CN" altLang="zh-CN" sz="2400" b="1" dirty="0">
              <a:solidFill>
                <a:srgbClr val="00B0F0"/>
              </a:solidFill>
            </a:endParaRPr>
          </a:p>
          <a:p>
            <a:pPr marL="0" indent="0">
              <a:lnSpc>
                <a:spcPts val="2500"/>
              </a:lnSpc>
              <a:spcBef>
                <a:spcPts val="0"/>
              </a:spcBef>
              <a:buNone/>
            </a:pPr>
            <a:r>
              <a:rPr lang="en-US" altLang="zh-CN" sz="2400" b="1" dirty="0" smtClean="0">
                <a:solidFill>
                  <a:srgbClr val="00B0F0"/>
                </a:solidFill>
              </a:rPr>
              <a:t>     </a:t>
            </a:r>
            <a:r>
              <a:rPr lang="en-US" altLang="zh-CN" sz="2400" b="1" dirty="0" err="1" smtClean="0">
                <a:solidFill>
                  <a:srgbClr val="00B0F0"/>
                </a:solidFill>
              </a:rPr>
              <a:t>brushNew.CreateSolidBrush</a:t>
            </a:r>
            <a:r>
              <a:rPr lang="en-US" altLang="zh-CN" sz="2400" b="1" dirty="0" smtClean="0">
                <a:solidFill>
                  <a:srgbClr val="00B0F0"/>
                </a:solidFill>
              </a:rPr>
              <a:t>(</a:t>
            </a:r>
            <a:r>
              <a:rPr lang="en-US" altLang="zh-CN" sz="2400" b="1" dirty="0" err="1" smtClean="0">
                <a:solidFill>
                  <a:srgbClr val="00B0F0"/>
                </a:solidFill>
              </a:rPr>
              <a:t>m_BrushColor</a:t>
            </a:r>
            <a:r>
              <a:rPr lang="en-US" altLang="zh-CN" sz="2400" b="1" dirty="0">
                <a:solidFill>
                  <a:srgbClr val="00B0F0"/>
                </a:solidFill>
              </a:rPr>
              <a:t>);</a:t>
            </a:r>
            <a:endParaRPr lang="zh-CN" altLang="zh-CN" sz="2400" b="1" dirty="0">
              <a:solidFill>
                <a:srgbClr val="00B0F0"/>
              </a:solidFill>
            </a:endParaRPr>
          </a:p>
          <a:p>
            <a:pPr marL="0" indent="0">
              <a:lnSpc>
                <a:spcPts val="2500"/>
              </a:lnSpc>
              <a:spcBef>
                <a:spcPts val="0"/>
              </a:spcBef>
              <a:buNone/>
            </a:pPr>
            <a:r>
              <a:rPr lang="en-US" altLang="zh-CN" sz="2400" b="1" dirty="0" smtClean="0"/>
              <a:t> </a:t>
            </a:r>
            <a:r>
              <a:rPr lang="en-US" altLang="zh-CN" sz="2400" b="1" dirty="0" err="1" smtClean="0"/>
              <a:t>penNew.CreatePen</a:t>
            </a:r>
            <a:r>
              <a:rPr lang="en-US" altLang="zh-CN" sz="2400" b="1" dirty="0" smtClean="0"/>
              <a:t>(m_PenStyle,1,m_PenColor</a:t>
            </a:r>
            <a:r>
              <a:rPr lang="en-US" altLang="zh-CN" sz="2400" b="1" dirty="0"/>
              <a:t>);	</a:t>
            </a:r>
            <a:r>
              <a:rPr lang="en-US" altLang="zh-CN" sz="2400" b="1" dirty="0" smtClean="0"/>
              <a:t>  //</a:t>
            </a:r>
            <a:r>
              <a:rPr lang="zh-CN" altLang="zh-CN" sz="2400" b="1" dirty="0"/>
              <a:t>创建画笔</a:t>
            </a:r>
          </a:p>
          <a:p>
            <a:pPr marL="0" indent="0">
              <a:lnSpc>
                <a:spcPts val="2500"/>
              </a:lnSpc>
              <a:spcBef>
                <a:spcPts val="0"/>
              </a:spcBef>
              <a:buNone/>
            </a:pPr>
            <a:r>
              <a:rPr lang="en-US" altLang="zh-CN" sz="2400" b="1" dirty="0" smtClean="0"/>
              <a:t> </a:t>
            </a:r>
            <a:r>
              <a:rPr lang="en-US" altLang="zh-CN" sz="2400" b="1" dirty="0" err="1" smtClean="0"/>
              <a:t>dc.SelectObject</a:t>
            </a:r>
            <a:r>
              <a:rPr lang="en-US" altLang="zh-CN" sz="2400" b="1" dirty="0"/>
              <a:t>(&amp;</a:t>
            </a:r>
            <a:r>
              <a:rPr lang="en-US" altLang="zh-CN" sz="2400" b="1" dirty="0" err="1"/>
              <a:t>brushNew</a:t>
            </a:r>
            <a:r>
              <a:rPr lang="en-US" altLang="zh-CN" sz="2400" b="1" dirty="0" smtClean="0"/>
              <a:t>);</a:t>
            </a:r>
            <a:r>
              <a:rPr lang="en-US" altLang="zh-CN" sz="2400" b="1" dirty="0"/>
              <a:t> </a:t>
            </a:r>
            <a:r>
              <a:rPr lang="en-US" altLang="zh-CN" sz="2400" b="1" dirty="0" smtClean="0"/>
              <a:t> //</a:t>
            </a:r>
            <a:r>
              <a:rPr lang="zh-CN" altLang="zh-CN" sz="2400" b="1" dirty="0"/>
              <a:t>将新创建的画刷选入设备环境</a:t>
            </a:r>
          </a:p>
          <a:p>
            <a:pPr marL="0" indent="0">
              <a:lnSpc>
                <a:spcPts val="2500"/>
              </a:lnSpc>
              <a:spcBef>
                <a:spcPts val="0"/>
              </a:spcBef>
              <a:buNone/>
            </a:pPr>
            <a:r>
              <a:rPr lang="en-US" altLang="zh-CN" sz="2400" b="1" dirty="0"/>
              <a:t> </a:t>
            </a:r>
            <a:r>
              <a:rPr lang="en-US" altLang="zh-CN" sz="2400" b="1" dirty="0" err="1" smtClean="0"/>
              <a:t>hpenOld</a:t>
            </a:r>
            <a:r>
              <a:rPr lang="en-US" altLang="zh-CN" sz="2400" b="1" dirty="0" smtClean="0"/>
              <a:t>=</a:t>
            </a:r>
            <a:r>
              <a:rPr lang="en-US" altLang="zh-CN" sz="2400" b="1" dirty="0" err="1" smtClean="0"/>
              <a:t>dc.SelectObject</a:t>
            </a:r>
            <a:r>
              <a:rPr lang="en-US" altLang="zh-CN" sz="2400" b="1" dirty="0"/>
              <a:t>(&amp;</a:t>
            </a:r>
            <a:r>
              <a:rPr lang="en-US" altLang="zh-CN" sz="2400" b="1" dirty="0" err="1"/>
              <a:t>penNew</a:t>
            </a:r>
            <a:r>
              <a:rPr lang="en-US" altLang="zh-CN" sz="2400" b="1" dirty="0"/>
              <a:t>);	</a:t>
            </a:r>
            <a:r>
              <a:rPr lang="en-US" altLang="zh-CN" sz="1800" b="1" dirty="0" smtClean="0"/>
              <a:t>//</a:t>
            </a:r>
            <a:r>
              <a:rPr lang="zh-CN" altLang="zh-CN" sz="1800" b="1" dirty="0"/>
              <a:t>将新创建的画笔选入设备环境</a:t>
            </a:r>
          </a:p>
          <a:p>
            <a:pPr marL="0" indent="0">
              <a:lnSpc>
                <a:spcPts val="2500"/>
              </a:lnSpc>
              <a:spcBef>
                <a:spcPts val="0"/>
              </a:spcBef>
              <a:buNone/>
            </a:pPr>
            <a:r>
              <a:rPr lang="en-US" altLang="zh-CN" sz="2400" b="1" dirty="0">
                <a:solidFill>
                  <a:srgbClr val="00FF00"/>
                </a:solidFill>
              </a:rPr>
              <a:t> </a:t>
            </a:r>
            <a:r>
              <a:rPr lang="en-US" altLang="zh-CN" sz="2400" b="1" dirty="0" smtClean="0">
                <a:solidFill>
                  <a:srgbClr val="00FF00"/>
                </a:solidFill>
              </a:rPr>
              <a:t>if(</a:t>
            </a:r>
            <a:r>
              <a:rPr lang="en-US" altLang="zh-CN" sz="2400" b="1" dirty="0" err="1" smtClean="0">
                <a:solidFill>
                  <a:srgbClr val="00FF00"/>
                </a:solidFill>
              </a:rPr>
              <a:t>m_Shapelist.GetSel</a:t>
            </a:r>
            <a:r>
              <a:rPr lang="en-US" altLang="zh-CN" sz="2400" b="1" dirty="0" smtClean="0">
                <a:solidFill>
                  <a:srgbClr val="00FF00"/>
                </a:solidFill>
              </a:rPr>
              <a:t>(0</a:t>
            </a:r>
            <a:r>
              <a:rPr lang="en-US" altLang="zh-CN" sz="2400" b="1" dirty="0">
                <a:solidFill>
                  <a:srgbClr val="00FF00"/>
                </a:solidFill>
              </a:rPr>
              <a:t>))		</a:t>
            </a:r>
            <a:r>
              <a:rPr lang="en-US" altLang="zh-CN" sz="2400" b="1" dirty="0" smtClean="0">
                <a:solidFill>
                  <a:srgbClr val="00FF00"/>
                </a:solidFill>
              </a:rPr>
              <a:t>//</a:t>
            </a:r>
            <a:r>
              <a:rPr lang="zh-CN" altLang="zh-CN" sz="2400" b="1" dirty="0">
                <a:solidFill>
                  <a:srgbClr val="00FF00"/>
                </a:solidFill>
              </a:rPr>
              <a:t>根据列表框的选项确定图形</a:t>
            </a:r>
          </a:p>
          <a:p>
            <a:pPr marL="0" indent="0">
              <a:lnSpc>
                <a:spcPts val="2500"/>
              </a:lnSpc>
              <a:spcBef>
                <a:spcPts val="0"/>
              </a:spcBef>
              <a:buNone/>
            </a:pPr>
            <a:r>
              <a:rPr lang="en-US" altLang="zh-CN" sz="2400" b="1" dirty="0" smtClean="0">
                <a:solidFill>
                  <a:srgbClr val="00FF00"/>
                </a:solidFill>
              </a:rPr>
              <a:t> {</a:t>
            </a:r>
            <a:r>
              <a:rPr lang="en-US" altLang="zh-CN" sz="2400" b="1" dirty="0">
                <a:solidFill>
                  <a:srgbClr val="00FF00"/>
                </a:solidFill>
              </a:rPr>
              <a:t>	</a:t>
            </a:r>
            <a:r>
              <a:rPr lang="en-US" altLang="zh-CN" sz="2400" b="1" dirty="0" err="1">
                <a:solidFill>
                  <a:srgbClr val="00FF00"/>
                </a:solidFill>
              </a:rPr>
              <a:t>dc.MoveTo</a:t>
            </a:r>
            <a:r>
              <a:rPr lang="en-US" altLang="zh-CN" sz="2400" b="1" dirty="0">
                <a:solidFill>
                  <a:srgbClr val="00FF00"/>
                </a:solidFill>
              </a:rPr>
              <a:t>(</a:t>
            </a:r>
            <a:r>
              <a:rPr lang="en-US" altLang="zh-CN" sz="2400" b="1" dirty="0" err="1">
                <a:solidFill>
                  <a:srgbClr val="00FF00"/>
                </a:solidFill>
              </a:rPr>
              <a:t>rectDraw.left,rectDraw.top</a:t>
            </a:r>
            <a:r>
              <a:rPr lang="en-US" altLang="zh-CN" sz="2400" b="1" dirty="0">
                <a:solidFill>
                  <a:srgbClr val="00FF00"/>
                </a:solidFill>
              </a:rPr>
              <a:t>);</a:t>
            </a:r>
            <a:endParaRPr lang="zh-CN" altLang="zh-CN" sz="2400" b="1" dirty="0">
              <a:solidFill>
                <a:srgbClr val="00FF00"/>
              </a:solidFill>
            </a:endParaRPr>
          </a:p>
          <a:p>
            <a:pPr marL="0" indent="0">
              <a:lnSpc>
                <a:spcPts val="2500"/>
              </a:lnSpc>
              <a:spcBef>
                <a:spcPts val="0"/>
              </a:spcBef>
              <a:buNone/>
            </a:pPr>
            <a:r>
              <a:rPr lang="en-US" altLang="zh-CN" sz="2400" b="1" dirty="0">
                <a:solidFill>
                  <a:srgbClr val="00FF00"/>
                </a:solidFill>
              </a:rPr>
              <a:t>	</a:t>
            </a:r>
            <a:r>
              <a:rPr lang="en-US" altLang="zh-CN" sz="2400" b="1" dirty="0" err="1">
                <a:solidFill>
                  <a:srgbClr val="00FF00"/>
                </a:solidFill>
              </a:rPr>
              <a:t>dc.LineTo</a:t>
            </a:r>
            <a:r>
              <a:rPr lang="en-US" altLang="zh-CN" sz="2400" b="1" dirty="0">
                <a:solidFill>
                  <a:srgbClr val="00FF00"/>
                </a:solidFill>
              </a:rPr>
              <a:t>(</a:t>
            </a:r>
            <a:r>
              <a:rPr lang="en-US" altLang="zh-CN" sz="2400" b="1" dirty="0" err="1">
                <a:solidFill>
                  <a:srgbClr val="00FF00"/>
                </a:solidFill>
              </a:rPr>
              <a:t>rectDraw.right,rectDraw.bottom</a:t>
            </a:r>
            <a:r>
              <a:rPr lang="en-US" altLang="zh-CN" sz="2400" b="1" dirty="0">
                <a:solidFill>
                  <a:srgbClr val="00FF00"/>
                </a:solidFill>
              </a:rPr>
              <a:t>);</a:t>
            </a:r>
            <a:endParaRPr lang="zh-CN" altLang="zh-CN" sz="2400" b="1" dirty="0">
              <a:solidFill>
                <a:srgbClr val="00FF00"/>
              </a:solidFill>
            </a:endParaRPr>
          </a:p>
          <a:p>
            <a:pPr marL="0" indent="0">
              <a:lnSpc>
                <a:spcPts val="2500"/>
              </a:lnSpc>
              <a:spcBef>
                <a:spcPts val="0"/>
              </a:spcBef>
              <a:buNone/>
            </a:pPr>
            <a:r>
              <a:rPr lang="en-US" altLang="zh-CN" sz="2400" b="1" dirty="0" smtClean="0">
                <a:solidFill>
                  <a:srgbClr val="00FF00"/>
                </a:solidFill>
              </a:rPr>
              <a:t> }</a:t>
            </a:r>
            <a:endParaRPr lang="zh-CN" altLang="zh-CN" sz="2400" b="1" dirty="0">
              <a:solidFill>
                <a:srgbClr val="00FF00"/>
              </a:solidFill>
            </a:endParaRPr>
          </a:p>
          <a:p>
            <a:pPr marL="0" indent="0">
              <a:lnSpc>
                <a:spcPts val="2500"/>
              </a:lnSpc>
              <a:spcBef>
                <a:spcPts val="0"/>
              </a:spcBef>
              <a:buNone/>
            </a:pPr>
            <a:r>
              <a:rPr lang="en-US" altLang="zh-CN" sz="2400" b="1" dirty="0" smtClean="0">
                <a:solidFill>
                  <a:srgbClr val="00FF00"/>
                </a:solidFill>
              </a:rPr>
              <a:t> else </a:t>
            </a:r>
            <a:r>
              <a:rPr lang="en-US" altLang="zh-CN" sz="2400" b="1" dirty="0">
                <a:solidFill>
                  <a:srgbClr val="00FF00"/>
                </a:solidFill>
              </a:rPr>
              <a:t>if(</a:t>
            </a:r>
            <a:r>
              <a:rPr lang="en-US" altLang="zh-CN" sz="2400" b="1" dirty="0" err="1">
                <a:solidFill>
                  <a:srgbClr val="00FF00"/>
                </a:solidFill>
              </a:rPr>
              <a:t>m_Shapelist.GetSel</a:t>
            </a:r>
            <a:r>
              <a:rPr lang="en-US" altLang="zh-CN" sz="2400" b="1" dirty="0">
                <a:solidFill>
                  <a:srgbClr val="00FF00"/>
                </a:solidFill>
              </a:rPr>
              <a:t>(1))</a:t>
            </a:r>
            <a:endParaRPr lang="zh-CN" altLang="zh-CN" sz="2400" b="1" dirty="0">
              <a:solidFill>
                <a:srgbClr val="00FF00"/>
              </a:solidFill>
            </a:endParaRPr>
          </a:p>
          <a:p>
            <a:pPr marL="0" indent="0">
              <a:lnSpc>
                <a:spcPts val="2500"/>
              </a:lnSpc>
              <a:spcBef>
                <a:spcPts val="0"/>
              </a:spcBef>
              <a:buNone/>
            </a:pPr>
            <a:r>
              <a:rPr lang="en-US" altLang="zh-CN" sz="2400" b="1" dirty="0" smtClean="0">
                <a:solidFill>
                  <a:srgbClr val="00FF00"/>
                </a:solidFill>
              </a:rPr>
              <a:t>   </a:t>
            </a:r>
            <a:r>
              <a:rPr lang="en-US" altLang="zh-CN" sz="2400" b="1" dirty="0" err="1" smtClean="0">
                <a:solidFill>
                  <a:srgbClr val="00FF00"/>
                </a:solidFill>
              </a:rPr>
              <a:t>dc.Ellipse</a:t>
            </a:r>
            <a:r>
              <a:rPr lang="en-US" altLang="zh-CN" sz="2400" b="1" dirty="0" smtClean="0">
                <a:solidFill>
                  <a:srgbClr val="00FF00"/>
                </a:solidFill>
              </a:rPr>
              <a:t>(</a:t>
            </a:r>
            <a:r>
              <a:rPr lang="en-US" altLang="zh-CN" sz="2400" b="1" dirty="0" err="1" smtClean="0">
                <a:solidFill>
                  <a:srgbClr val="00FF00"/>
                </a:solidFill>
              </a:rPr>
              <a:t>rectDraw</a:t>
            </a:r>
            <a:r>
              <a:rPr lang="en-US" altLang="zh-CN" sz="2400" b="1" dirty="0">
                <a:solidFill>
                  <a:srgbClr val="00FF00"/>
                </a:solidFill>
              </a:rPr>
              <a:t>);</a:t>
            </a:r>
            <a:endParaRPr lang="zh-CN" altLang="zh-CN" sz="2400" b="1" dirty="0">
              <a:solidFill>
                <a:srgbClr val="00FF00"/>
              </a:solidFill>
            </a:endParaRPr>
          </a:p>
          <a:p>
            <a:pPr marL="0" indent="0">
              <a:lnSpc>
                <a:spcPts val="2500"/>
              </a:lnSpc>
              <a:spcBef>
                <a:spcPts val="0"/>
              </a:spcBef>
              <a:buNone/>
            </a:pPr>
            <a:r>
              <a:rPr lang="en-US" altLang="zh-CN" sz="2400" b="1" dirty="0" smtClean="0">
                <a:solidFill>
                  <a:srgbClr val="00FF00"/>
                </a:solidFill>
              </a:rPr>
              <a:t> else </a:t>
            </a:r>
            <a:r>
              <a:rPr lang="en-US" altLang="zh-CN" sz="2400" b="1" dirty="0">
                <a:solidFill>
                  <a:srgbClr val="00FF00"/>
                </a:solidFill>
              </a:rPr>
              <a:t>if(</a:t>
            </a:r>
            <a:r>
              <a:rPr lang="en-US" altLang="zh-CN" sz="2400" b="1" dirty="0" err="1">
                <a:solidFill>
                  <a:srgbClr val="00FF00"/>
                </a:solidFill>
              </a:rPr>
              <a:t>m_Shapelist.GetSel</a:t>
            </a:r>
            <a:r>
              <a:rPr lang="en-US" altLang="zh-CN" sz="2400" b="1" dirty="0">
                <a:solidFill>
                  <a:srgbClr val="00FF00"/>
                </a:solidFill>
              </a:rPr>
              <a:t>(2))</a:t>
            </a:r>
            <a:endParaRPr lang="zh-CN" altLang="zh-CN" sz="2400" b="1" dirty="0">
              <a:solidFill>
                <a:srgbClr val="00FF00"/>
              </a:solidFill>
            </a:endParaRPr>
          </a:p>
          <a:p>
            <a:pPr marL="0" indent="0">
              <a:lnSpc>
                <a:spcPts val="2500"/>
              </a:lnSpc>
              <a:spcBef>
                <a:spcPts val="0"/>
              </a:spcBef>
              <a:buNone/>
            </a:pPr>
            <a:r>
              <a:rPr lang="en-US" altLang="zh-CN" sz="2400" b="1" dirty="0" smtClean="0">
                <a:solidFill>
                  <a:srgbClr val="00FF00"/>
                </a:solidFill>
              </a:rPr>
              <a:t>   </a:t>
            </a:r>
            <a:r>
              <a:rPr lang="en-US" altLang="zh-CN" sz="2000" b="1" dirty="0" err="1" smtClean="0">
                <a:solidFill>
                  <a:srgbClr val="00FF00"/>
                </a:solidFill>
              </a:rPr>
              <a:t>dc.Rectangle</a:t>
            </a:r>
            <a:r>
              <a:rPr lang="en-US" altLang="zh-CN" sz="2000" b="1" dirty="0" smtClean="0">
                <a:solidFill>
                  <a:srgbClr val="00FF00"/>
                </a:solidFill>
              </a:rPr>
              <a:t>(</a:t>
            </a:r>
            <a:r>
              <a:rPr lang="en-US" altLang="zh-CN" sz="2000" b="1" dirty="0" err="1" smtClean="0">
                <a:solidFill>
                  <a:srgbClr val="00FF00"/>
                </a:solidFill>
              </a:rPr>
              <a:t>CRect</a:t>
            </a:r>
            <a:r>
              <a:rPr lang="en-US" altLang="zh-CN" sz="2000" b="1" dirty="0" smtClean="0">
                <a:solidFill>
                  <a:srgbClr val="00FF00"/>
                </a:solidFill>
              </a:rPr>
              <a:t>(rectClient.right-250,55,rectClient.right-135,170</a:t>
            </a:r>
            <a:r>
              <a:rPr lang="en-US" altLang="zh-CN" sz="2000" b="1" dirty="0">
                <a:solidFill>
                  <a:srgbClr val="00FF00"/>
                </a:solidFill>
              </a:rPr>
              <a:t>));</a:t>
            </a:r>
            <a:endParaRPr lang="zh-CN" altLang="zh-CN" sz="2000" b="1" dirty="0">
              <a:solidFill>
                <a:srgbClr val="00FF00"/>
              </a:solidFill>
            </a:endParaRPr>
          </a:p>
          <a:p>
            <a:pPr marL="0" indent="0">
              <a:lnSpc>
                <a:spcPts val="2500"/>
              </a:lnSpc>
              <a:spcBef>
                <a:spcPts val="0"/>
              </a:spcBef>
              <a:buNone/>
            </a:pPr>
            <a:r>
              <a:rPr lang="en-US" altLang="zh-CN" sz="2400" b="1" dirty="0" smtClean="0">
                <a:solidFill>
                  <a:srgbClr val="00FF00"/>
                </a:solidFill>
              </a:rPr>
              <a:t> else </a:t>
            </a:r>
            <a:r>
              <a:rPr lang="en-US" altLang="zh-CN" sz="2400" b="1" dirty="0">
                <a:solidFill>
                  <a:srgbClr val="00FF00"/>
                </a:solidFill>
              </a:rPr>
              <a:t>if(</a:t>
            </a:r>
            <a:r>
              <a:rPr lang="en-US" altLang="zh-CN" sz="2400" b="1" dirty="0" err="1">
                <a:solidFill>
                  <a:srgbClr val="00FF00"/>
                </a:solidFill>
              </a:rPr>
              <a:t>m_Shapelist.GetSel</a:t>
            </a:r>
            <a:r>
              <a:rPr lang="en-US" altLang="zh-CN" sz="2400" b="1" dirty="0">
                <a:solidFill>
                  <a:srgbClr val="00FF00"/>
                </a:solidFill>
              </a:rPr>
              <a:t>(3))</a:t>
            </a:r>
            <a:endParaRPr lang="zh-CN" altLang="zh-CN" sz="2400" b="1" dirty="0">
              <a:solidFill>
                <a:srgbClr val="00FF00"/>
              </a:solidFill>
            </a:endParaRPr>
          </a:p>
          <a:p>
            <a:pPr marL="0" indent="0">
              <a:lnSpc>
                <a:spcPts val="2500"/>
              </a:lnSpc>
              <a:spcBef>
                <a:spcPts val="0"/>
              </a:spcBef>
              <a:buNone/>
            </a:pPr>
            <a:r>
              <a:rPr lang="en-US" altLang="zh-CN" sz="2400" b="1" dirty="0" smtClean="0">
                <a:solidFill>
                  <a:srgbClr val="00FF00"/>
                </a:solidFill>
              </a:rPr>
              <a:t>   </a:t>
            </a:r>
            <a:r>
              <a:rPr lang="en-US" altLang="zh-CN" sz="2400" b="1" dirty="0" err="1" smtClean="0">
                <a:solidFill>
                  <a:srgbClr val="00FF00"/>
                </a:solidFill>
              </a:rPr>
              <a:t>dc.RoundRect</a:t>
            </a:r>
            <a:r>
              <a:rPr lang="en-US" altLang="zh-CN" sz="2400" b="1" dirty="0" smtClean="0">
                <a:solidFill>
                  <a:srgbClr val="00FF00"/>
                </a:solidFill>
              </a:rPr>
              <a:t>(</a:t>
            </a:r>
            <a:r>
              <a:rPr lang="en-US" altLang="zh-CN" sz="2400" b="1" dirty="0" err="1" smtClean="0">
                <a:solidFill>
                  <a:srgbClr val="00FF00"/>
                </a:solidFill>
              </a:rPr>
              <a:t>CRect</a:t>
            </a:r>
            <a:r>
              <a:rPr lang="en-US" altLang="zh-CN" sz="2400" b="1" dirty="0" smtClean="0">
                <a:solidFill>
                  <a:srgbClr val="00FF00"/>
                </a:solidFill>
              </a:rPr>
              <a:t>(rectClient.right-250,55,rectClient.right-135,170</a:t>
            </a:r>
            <a:r>
              <a:rPr lang="en-US" altLang="zh-CN" sz="2400" b="1" dirty="0">
                <a:solidFill>
                  <a:srgbClr val="00FF00"/>
                </a:solidFill>
              </a:rPr>
              <a:t>),</a:t>
            </a:r>
            <a:r>
              <a:rPr lang="en-US" altLang="zh-CN" sz="2400" b="1" dirty="0" err="1">
                <a:solidFill>
                  <a:srgbClr val="00FF00"/>
                </a:solidFill>
              </a:rPr>
              <a:t>CPoint</a:t>
            </a:r>
            <a:r>
              <a:rPr lang="en-US" altLang="zh-CN" sz="2400" b="1" dirty="0">
                <a:solidFill>
                  <a:srgbClr val="00FF00"/>
                </a:solidFill>
              </a:rPr>
              <a:t>(30,30));	</a:t>
            </a:r>
            <a:endParaRPr lang="zh-CN" altLang="zh-CN" sz="2400" b="1" dirty="0">
              <a:solidFill>
                <a:srgbClr val="00FF00"/>
              </a:solidFill>
            </a:endParaRPr>
          </a:p>
          <a:p>
            <a:pPr marL="0" indent="0">
              <a:lnSpc>
                <a:spcPts val="2500"/>
              </a:lnSpc>
              <a:spcBef>
                <a:spcPts val="0"/>
              </a:spcBef>
              <a:buNone/>
            </a:pPr>
            <a:r>
              <a:rPr lang="en-US" altLang="zh-CN" sz="2400" b="1" dirty="0"/>
              <a:t>}</a:t>
            </a:r>
            <a:endParaRPr lang="zh-CN" altLang="en-US" sz="2400" b="1" dirty="0"/>
          </a:p>
        </p:txBody>
      </p:sp>
    </p:spTree>
    <p:extLst>
      <p:ext uri="{BB962C8B-B14F-4D97-AF65-F5344CB8AC3E}">
        <p14:creationId xmlns:p14="http://schemas.microsoft.com/office/powerpoint/2010/main" val="2296175152"/>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404664"/>
            <a:ext cx="8784976" cy="6048672"/>
          </a:xfrm>
        </p:spPr>
        <p:txBody>
          <a:bodyPr/>
          <a:lstStyle/>
          <a:p>
            <a:pPr marL="0" indent="0">
              <a:lnSpc>
                <a:spcPts val="2500"/>
              </a:lnSpc>
              <a:spcBef>
                <a:spcPts val="0"/>
              </a:spcBef>
              <a:buNone/>
            </a:pPr>
            <a:r>
              <a:rPr lang="zh-CN" altLang="zh-CN" sz="2400" b="1" dirty="0">
                <a:solidFill>
                  <a:srgbClr val="FF99FF"/>
                </a:solidFill>
              </a:rPr>
              <a:t>下面是</a:t>
            </a:r>
            <a:r>
              <a:rPr lang="en-US" altLang="zh-CN" sz="2400" b="1" dirty="0">
                <a:solidFill>
                  <a:srgbClr val="FF99FF"/>
                </a:solidFill>
              </a:rPr>
              <a:t>“</a:t>
            </a:r>
            <a:r>
              <a:rPr lang="zh-CN" altLang="zh-CN" sz="2400" b="1" dirty="0">
                <a:solidFill>
                  <a:srgbClr val="FF99FF"/>
                </a:solidFill>
              </a:rPr>
              <a:t>退出</a:t>
            </a:r>
            <a:r>
              <a:rPr lang="en-US" altLang="zh-CN" sz="2400" b="1" dirty="0">
                <a:solidFill>
                  <a:srgbClr val="FF99FF"/>
                </a:solidFill>
              </a:rPr>
              <a:t>”</a:t>
            </a:r>
            <a:r>
              <a:rPr lang="zh-CN" altLang="zh-CN" sz="2400" b="1" dirty="0">
                <a:solidFill>
                  <a:srgbClr val="FF99FF"/>
                </a:solidFill>
              </a:rPr>
              <a:t>按钮的响应代码：</a:t>
            </a:r>
          </a:p>
          <a:p>
            <a:pPr marL="0" indent="0">
              <a:lnSpc>
                <a:spcPts val="2500"/>
              </a:lnSpc>
              <a:spcBef>
                <a:spcPts val="0"/>
              </a:spcBef>
              <a:buNone/>
            </a:pPr>
            <a:r>
              <a:rPr lang="en-US" altLang="zh-CN" sz="2400" b="1" dirty="0"/>
              <a:t>void CMy8_7Dlg::</a:t>
            </a:r>
            <a:r>
              <a:rPr lang="en-US" altLang="zh-CN" sz="2400" b="1" dirty="0" err="1"/>
              <a:t>OnBnClickedExitButton</a:t>
            </a:r>
            <a:r>
              <a:rPr lang="en-US" altLang="zh-CN" sz="2400" b="1" dirty="0"/>
              <a:t>()</a:t>
            </a:r>
            <a:endParaRPr lang="zh-CN" altLang="zh-CN" sz="2400" b="1" dirty="0"/>
          </a:p>
          <a:p>
            <a:pPr marL="0" indent="0">
              <a:lnSpc>
                <a:spcPts val="2500"/>
              </a:lnSpc>
              <a:spcBef>
                <a:spcPts val="0"/>
              </a:spcBef>
              <a:buNone/>
            </a:pPr>
            <a:r>
              <a:rPr lang="en-US" altLang="zh-CN" sz="2400" b="1" dirty="0"/>
              <a:t>{</a:t>
            </a:r>
            <a:endParaRPr lang="zh-CN" altLang="zh-CN" sz="2400" b="1" dirty="0"/>
          </a:p>
          <a:p>
            <a:pPr marL="0" indent="0">
              <a:lnSpc>
                <a:spcPts val="2500"/>
              </a:lnSpc>
              <a:spcBef>
                <a:spcPts val="0"/>
              </a:spcBef>
              <a:buNone/>
            </a:pPr>
            <a:r>
              <a:rPr lang="en-US" altLang="zh-CN" sz="2400" b="1" dirty="0"/>
              <a:t>	</a:t>
            </a:r>
            <a:r>
              <a:rPr lang="en-US" altLang="zh-CN" sz="2400" b="1" dirty="0" err="1" smtClean="0"/>
              <a:t>OnOK</a:t>
            </a:r>
            <a:r>
              <a:rPr lang="en-US" altLang="zh-CN" sz="2400" b="1" dirty="0"/>
              <a:t>();</a:t>
            </a:r>
            <a:endParaRPr lang="zh-CN" altLang="zh-CN" sz="2400" b="1" dirty="0"/>
          </a:p>
          <a:p>
            <a:pPr marL="0" indent="0">
              <a:lnSpc>
                <a:spcPts val="2500"/>
              </a:lnSpc>
              <a:spcBef>
                <a:spcPts val="0"/>
              </a:spcBef>
              <a:buNone/>
            </a:pPr>
            <a:r>
              <a:rPr lang="en-US" altLang="zh-CN" sz="2400" b="1" dirty="0"/>
              <a:t>}</a:t>
            </a:r>
            <a:endParaRPr lang="zh-CN" altLang="zh-CN" sz="2400" b="1" dirty="0"/>
          </a:p>
          <a:p>
            <a:pPr marL="0" indent="0">
              <a:lnSpc>
                <a:spcPts val="2500"/>
              </a:lnSpc>
              <a:spcBef>
                <a:spcPts val="0"/>
              </a:spcBef>
              <a:buNone/>
            </a:pPr>
            <a:r>
              <a:rPr lang="en-US" altLang="zh-CN" sz="2400" b="1" dirty="0"/>
              <a:t> </a:t>
            </a:r>
            <a:endParaRPr lang="zh-CN" altLang="zh-CN" sz="2400" b="1" dirty="0"/>
          </a:p>
          <a:p>
            <a:pPr marL="0" indent="0">
              <a:lnSpc>
                <a:spcPts val="2500"/>
              </a:lnSpc>
              <a:spcBef>
                <a:spcPts val="0"/>
              </a:spcBef>
              <a:buNone/>
            </a:pPr>
            <a:r>
              <a:rPr lang="zh-CN" altLang="zh-CN" sz="2400" b="1" dirty="0">
                <a:solidFill>
                  <a:srgbClr val="FF99FF"/>
                </a:solidFill>
              </a:rPr>
              <a:t>下面是</a:t>
            </a:r>
            <a:r>
              <a:rPr lang="en-US" altLang="zh-CN" sz="2400" b="1" dirty="0">
                <a:solidFill>
                  <a:srgbClr val="FF99FF"/>
                </a:solidFill>
              </a:rPr>
              <a:t>8</a:t>
            </a:r>
            <a:r>
              <a:rPr lang="zh-CN" altLang="zh-CN" sz="2400" b="1" dirty="0">
                <a:solidFill>
                  <a:srgbClr val="FF99FF"/>
                </a:solidFill>
              </a:rPr>
              <a:t>个单选按钮的消息响应代码。</a:t>
            </a:r>
          </a:p>
          <a:p>
            <a:pPr marL="0" indent="0">
              <a:lnSpc>
                <a:spcPts val="2000"/>
              </a:lnSpc>
              <a:spcBef>
                <a:spcPts val="0"/>
              </a:spcBef>
              <a:buNone/>
            </a:pPr>
            <a:r>
              <a:rPr lang="en-US" altLang="zh-CN" sz="2400" b="1" dirty="0"/>
              <a:t>void CMy8_7Dlg::OnBnClickedRadio1()</a:t>
            </a:r>
            <a:endParaRPr lang="zh-CN" altLang="zh-CN" sz="2400" b="1" dirty="0"/>
          </a:p>
          <a:p>
            <a:pPr marL="0" indent="0">
              <a:lnSpc>
                <a:spcPts val="2000"/>
              </a:lnSpc>
              <a:spcBef>
                <a:spcPts val="0"/>
              </a:spcBef>
              <a:buNone/>
            </a:pPr>
            <a:r>
              <a:rPr lang="en-US" altLang="zh-CN" sz="2400" b="1" dirty="0"/>
              <a:t>{</a:t>
            </a:r>
            <a:endParaRPr lang="zh-CN" altLang="zh-CN" sz="2400" b="1" dirty="0"/>
          </a:p>
          <a:p>
            <a:pPr marL="0" indent="0">
              <a:lnSpc>
                <a:spcPts val="2000"/>
              </a:lnSpc>
              <a:spcBef>
                <a:spcPts val="0"/>
              </a:spcBef>
              <a:buNone/>
            </a:pPr>
            <a:r>
              <a:rPr lang="en-US" altLang="zh-CN" sz="2400" b="1" dirty="0"/>
              <a:t>	</a:t>
            </a:r>
            <a:r>
              <a:rPr lang="en-US" altLang="zh-CN" sz="2400" b="1" dirty="0" err="1" smtClean="0"/>
              <a:t>m_PenStyle</a:t>
            </a:r>
            <a:r>
              <a:rPr lang="en-US" altLang="zh-CN" sz="2400" b="1" dirty="0" smtClean="0"/>
              <a:t>=PS_SOLID</a:t>
            </a:r>
            <a:r>
              <a:rPr lang="en-US" altLang="zh-CN" sz="2400" b="1" dirty="0"/>
              <a:t>;		</a:t>
            </a:r>
            <a:r>
              <a:rPr lang="en-US" altLang="zh-CN" sz="2400" b="1" dirty="0" smtClean="0"/>
              <a:t>//</a:t>
            </a:r>
            <a:r>
              <a:rPr lang="zh-CN" altLang="zh-CN" sz="2400" b="1" dirty="0"/>
              <a:t>设置画笔样式</a:t>
            </a:r>
          </a:p>
          <a:p>
            <a:pPr marL="0" indent="0">
              <a:lnSpc>
                <a:spcPts val="2000"/>
              </a:lnSpc>
              <a:spcBef>
                <a:spcPts val="0"/>
              </a:spcBef>
              <a:buNone/>
            </a:pPr>
            <a:r>
              <a:rPr lang="en-US" altLang="zh-CN" sz="2400" b="1" dirty="0"/>
              <a:t>}</a:t>
            </a:r>
            <a:endParaRPr lang="zh-CN" altLang="zh-CN" sz="2400" b="1" dirty="0"/>
          </a:p>
          <a:p>
            <a:pPr marL="0" indent="0">
              <a:lnSpc>
                <a:spcPts val="2000"/>
              </a:lnSpc>
              <a:spcBef>
                <a:spcPts val="0"/>
              </a:spcBef>
              <a:buNone/>
            </a:pPr>
            <a:r>
              <a:rPr lang="en-US" altLang="zh-CN" sz="2400" b="1" dirty="0"/>
              <a:t> </a:t>
            </a:r>
            <a:endParaRPr lang="zh-CN" altLang="zh-CN" sz="2400" b="1" dirty="0"/>
          </a:p>
          <a:p>
            <a:pPr marL="0" indent="0">
              <a:lnSpc>
                <a:spcPts val="2000"/>
              </a:lnSpc>
              <a:spcBef>
                <a:spcPts val="0"/>
              </a:spcBef>
              <a:buNone/>
            </a:pPr>
            <a:r>
              <a:rPr lang="en-US" altLang="zh-CN" sz="2400" b="1" dirty="0"/>
              <a:t>void CMy8_7Dlg::OnBnClickedRadio2()</a:t>
            </a:r>
            <a:endParaRPr lang="zh-CN" altLang="zh-CN" sz="2400" b="1" dirty="0"/>
          </a:p>
          <a:p>
            <a:pPr marL="0" indent="0">
              <a:lnSpc>
                <a:spcPts val="2000"/>
              </a:lnSpc>
              <a:spcBef>
                <a:spcPts val="0"/>
              </a:spcBef>
              <a:buNone/>
            </a:pPr>
            <a:r>
              <a:rPr lang="en-US" altLang="zh-CN" sz="2400" b="1" dirty="0"/>
              <a:t>{</a:t>
            </a:r>
            <a:endParaRPr lang="zh-CN" altLang="zh-CN" sz="2400" b="1" dirty="0"/>
          </a:p>
          <a:p>
            <a:pPr marL="0" indent="0">
              <a:lnSpc>
                <a:spcPts val="2000"/>
              </a:lnSpc>
              <a:spcBef>
                <a:spcPts val="0"/>
              </a:spcBef>
              <a:buNone/>
            </a:pPr>
            <a:r>
              <a:rPr lang="en-US" altLang="zh-CN" sz="2400" b="1" dirty="0"/>
              <a:t>	</a:t>
            </a:r>
            <a:r>
              <a:rPr lang="en-US" altLang="zh-CN" sz="2400" b="1" dirty="0" err="1"/>
              <a:t>m_PenStyle</a:t>
            </a:r>
            <a:r>
              <a:rPr lang="en-US" altLang="zh-CN" sz="2400" b="1" dirty="0"/>
              <a:t>=PS_DASH;</a:t>
            </a:r>
            <a:endParaRPr lang="zh-CN" altLang="zh-CN" sz="2400" b="1" dirty="0"/>
          </a:p>
          <a:p>
            <a:pPr marL="0" indent="0">
              <a:lnSpc>
                <a:spcPts val="2000"/>
              </a:lnSpc>
              <a:spcBef>
                <a:spcPts val="0"/>
              </a:spcBef>
              <a:buNone/>
            </a:pPr>
            <a:r>
              <a:rPr lang="en-US" altLang="zh-CN" sz="2400" b="1" dirty="0"/>
              <a:t>}</a:t>
            </a:r>
            <a:endParaRPr lang="zh-CN" altLang="zh-CN" sz="2400" b="1" dirty="0"/>
          </a:p>
          <a:p>
            <a:pPr marL="0" indent="0">
              <a:lnSpc>
                <a:spcPts val="2000"/>
              </a:lnSpc>
              <a:spcBef>
                <a:spcPts val="0"/>
              </a:spcBef>
              <a:buNone/>
            </a:pPr>
            <a:r>
              <a:rPr lang="en-US" altLang="zh-CN" sz="2400" b="1" dirty="0"/>
              <a:t> </a:t>
            </a:r>
            <a:endParaRPr lang="zh-CN" altLang="zh-CN" sz="2400" b="1" dirty="0"/>
          </a:p>
          <a:p>
            <a:pPr marL="0" indent="0">
              <a:lnSpc>
                <a:spcPts val="2000"/>
              </a:lnSpc>
              <a:spcBef>
                <a:spcPts val="0"/>
              </a:spcBef>
              <a:buNone/>
            </a:pPr>
            <a:r>
              <a:rPr lang="en-US" altLang="zh-CN" sz="2400" b="1" dirty="0"/>
              <a:t>void CMy8_7Dlg::OnBnClickedRadio3()</a:t>
            </a:r>
            <a:endParaRPr lang="zh-CN" altLang="zh-CN" sz="2400" b="1" dirty="0"/>
          </a:p>
          <a:p>
            <a:pPr marL="0" indent="0">
              <a:lnSpc>
                <a:spcPts val="2000"/>
              </a:lnSpc>
              <a:spcBef>
                <a:spcPts val="0"/>
              </a:spcBef>
              <a:buNone/>
            </a:pPr>
            <a:r>
              <a:rPr lang="en-US" altLang="zh-CN" sz="2400" b="1" dirty="0"/>
              <a:t>{</a:t>
            </a:r>
            <a:endParaRPr lang="zh-CN" altLang="zh-CN" sz="2400" b="1" dirty="0"/>
          </a:p>
          <a:p>
            <a:pPr marL="0" indent="0">
              <a:lnSpc>
                <a:spcPts val="2000"/>
              </a:lnSpc>
              <a:spcBef>
                <a:spcPts val="0"/>
              </a:spcBef>
              <a:buNone/>
            </a:pPr>
            <a:r>
              <a:rPr lang="en-US" altLang="zh-CN" sz="2400" b="1" dirty="0"/>
              <a:t>	</a:t>
            </a:r>
            <a:r>
              <a:rPr lang="en-US" altLang="zh-CN" sz="2400" b="1" dirty="0" err="1"/>
              <a:t>m_PenStyle</a:t>
            </a:r>
            <a:r>
              <a:rPr lang="en-US" altLang="zh-CN" sz="2400" b="1" dirty="0"/>
              <a:t>=PS_DOT;</a:t>
            </a:r>
            <a:endParaRPr lang="zh-CN" altLang="zh-CN" sz="2400" b="1" dirty="0"/>
          </a:p>
          <a:p>
            <a:pPr marL="0" indent="0">
              <a:lnSpc>
                <a:spcPts val="2000"/>
              </a:lnSpc>
              <a:spcBef>
                <a:spcPts val="0"/>
              </a:spcBef>
              <a:buNone/>
            </a:pPr>
            <a:r>
              <a:rPr lang="en-US" altLang="zh-CN" sz="2400" b="1" dirty="0" smtClean="0"/>
              <a:t>}</a:t>
            </a:r>
            <a:endParaRPr lang="zh-CN" altLang="en-US" sz="2400" b="1" dirty="0"/>
          </a:p>
        </p:txBody>
      </p:sp>
      <p:sp>
        <p:nvSpPr>
          <p:cNvPr id="4" name="灯片编号占位符 3"/>
          <p:cNvSpPr>
            <a:spLocks noGrp="1"/>
          </p:cNvSpPr>
          <p:nvPr>
            <p:ph type="sldNum" sz="quarter" idx="12"/>
          </p:nvPr>
        </p:nvSpPr>
        <p:spPr/>
        <p:txBody>
          <a:bodyPr/>
          <a:lstStyle/>
          <a:p>
            <a:fld id="{EA6790FE-3663-4280-8A87-F7847A540E1C}" type="slidenum">
              <a:rPr lang="en-US" altLang="zh-CN" smtClean="0"/>
              <a:pPr/>
              <a:t>116</a:t>
            </a:fld>
            <a:endParaRPr lang="en-US" altLang="zh-CN"/>
          </a:p>
        </p:txBody>
      </p:sp>
    </p:spTree>
    <p:extLst>
      <p:ext uri="{BB962C8B-B14F-4D97-AF65-F5344CB8AC3E}">
        <p14:creationId xmlns:p14="http://schemas.microsoft.com/office/powerpoint/2010/main" val="270871717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179512" y="260648"/>
            <a:ext cx="8784976" cy="6336704"/>
          </a:xfrm>
        </p:spPr>
        <p:txBody>
          <a:bodyPr/>
          <a:lstStyle/>
          <a:p>
            <a:pPr marL="0" indent="0">
              <a:lnSpc>
                <a:spcPts val="2000"/>
              </a:lnSpc>
              <a:spcBef>
                <a:spcPts val="0"/>
              </a:spcBef>
              <a:buNone/>
            </a:pPr>
            <a:r>
              <a:rPr lang="en-US" altLang="zh-CN" sz="2400" b="1" dirty="0" smtClean="0"/>
              <a:t>void </a:t>
            </a:r>
            <a:r>
              <a:rPr lang="en-US" altLang="zh-CN" sz="2400" b="1" dirty="0"/>
              <a:t>CMy8_7Dlg::OnBnClickedRadio4()</a:t>
            </a:r>
            <a:endParaRPr lang="zh-CN" altLang="zh-CN" sz="2400" b="1" dirty="0"/>
          </a:p>
          <a:p>
            <a:pPr marL="0" indent="0">
              <a:lnSpc>
                <a:spcPts val="2000"/>
              </a:lnSpc>
              <a:spcBef>
                <a:spcPts val="0"/>
              </a:spcBef>
              <a:buNone/>
            </a:pPr>
            <a:r>
              <a:rPr lang="en-US" altLang="zh-CN" sz="2400" b="1" dirty="0"/>
              <a:t>{</a:t>
            </a:r>
            <a:endParaRPr lang="zh-CN" altLang="zh-CN" sz="2400" b="1" dirty="0"/>
          </a:p>
          <a:p>
            <a:pPr marL="0" indent="0">
              <a:lnSpc>
                <a:spcPts val="2000"/>
              </a:lnSpc>
              <a:spcBef>
                <a:spcPts val="0"/>
              </a:spcBef>
              <a:buNone/>
            </a:pPr>
            <a:r>
              <a:rPr lang="en-US" altLang="zh-CN" sz="2400" b="1" dirty="0"/>
              <a:t>	</a:t>
            </a:r>
            <a:r>
              <a:rPr lang="en-US" altLang="zh-CN" sz="2400" b="1" dirty="0" err="1"/>
              <a:t>m_PenStyle</a:t>
            </a:r>
            <a:r>
              <a:rPr lang="en-US" altLang="zh-CN" sz="2400" b="1" dirty="0"/>
              <a:t>=PS_DASHDOT;</a:t>
            </a:r>
            <a:endParaRPr lang="zh-CN" altLang="zh-CN" sz="2400" b="1" dirty="0"/>
          </a:p>
          <a:p>
            <a:pPr marL="0" indent="0">
              <a:lnSpc>
                <a:spcPts val="2000"/>
              </a:lnSpc>
              <a:spcBef>
                <a:spcPts val="0"/>
              </a:spcBef>
              <a:buNone/>
            </a:pPr>
            <a:r>
              <a:rPr lang="en-US" altLang="zh-CN" sz="2400" b="1" dirty="0"/>
              <a:t>}</a:t>
            </a:r>
            <a:endParaRPr lang="zh-CN" altLang="zh-CN" sz="2400" b="1" dirty="0"/>
          </a:p>
          <a:p>
            <a:pPr marL="0" indent="0">
              <a:lnSpc>
                <a:spcPts val="2000"/>
              </a:lnSpc>
              <a:spcBef>
                <a:spcPts val="0"/>
              </a:spcBef>
              <a:buNone/>
            </a:pPr>
            <a:r>
              <a:rPr lang="en-US" altLang="zh-CN" sz="2400" b="1" dirty="0"/>
              <a:t> </a:t>
            </a:r>
            <a:endParaRPr lang="zh-CN" altLang="zh-CN" sz="2400" b="1" dirty="0"/>
          </a:p>
          <a:p>
            <a:pPr marL="0" indent="0">
              <a:lnSpc>
                <a:spcPts val="2000"/>
              </a:lnSpc>
              <a:spcBef>
                <a:spcPts val="0"/>
              </a:spcBef>
              <a:buNone/>
            </a:pPr>
            <a:r>
              <a:rPr lang="en-US" altLang="zh-CN" sz="2400" b="1" dirty="0"/>
              <a:t>void CMy8_7Dlg::OnBnClickedRadio5()</a:t>
            </a:r>
            <a:endParaRPr lang="zh-CN" altLang="zh-CN" sz="2400" b="1" dirty="0"/>
          </a:p>
          <a:p>
            <a:pPr marL="0" indent="0">
              <a:lnSpc>
                <a:spcPts val="2000"/>
              </a:lnSpc>
              <a:spcBef>
                <a:spcPts val="0"/>
              </a:spcBef>
              <a:buNone/>
            </a:pPr>
            <a:r>
              <a:rPr lang="en-US" altLang="zh-CN" sz="2400" b="1" dirty="0"/>
              <a:t>{</a:t>
            </a:r>
            <a:endParaRPr lang="zh-CN" altLang="zh-CN" sz="2400" b="1" dirty="0"/>
          </a:p>
          <a:p>
            <a:pPr marL="0" indent="0">
              <a:lnSpc>
                <a:spcPts val="2000"/>
              </a:lnSpc>
              <a:spcBef>
                <a:spcPts val="0"/>
              </a:spcBef>
              <a:buNone/>
            </a:pPr>
            <a:r>
              <a:rPr lang="en-US" altLang="zh-CN" sz="2400" b="1" dirty="0"/>
              <a:t>	</a:t>
            </a:r>
            <a:r>
              <a:rPr lang="en-US" altLang="zh-CN" sz="2400" b="1" dirty="0" err="1"/>
              <a:t>m_BrushStyle</a:t>
            </a:r>
            <a:r>
              <a:rPr lang="en-US" altLang="zh-CN" sz="2400" b="1" dirty="0"/>
              <a:t>=0;			//</a:t>
            </a:r>
            <a:r>
              <a:rPr lang="zh-CN" altLang="zh-CN" sz="2400" b="1" dirty="0"/>
              <a:t>设置画刷样式</a:t>
            </a:r>
          </a:p>
          <a:p>
            <a:pPr marL="0" indent="0">
              <a:lnSpc>
                <a:spcPts val="2000"/>
              </a:lnSpc>
              <a:spcBef>
                <a:spcPts val="0"/>
              </a:spcBef>
              <a:buNone/>
            </a:pPr>
            <a:r>
              <a:rPr lang="en-US" altLang="zh-CN" sz="2400" b="1" dirty="0"/>
              <a:t>}</a:t>
            </a:r>
            <a:endParaRPr lang="zh-CN" altLang="zh-CN" sz="2400" b="1" dirty="0"/>
          </a:p>
          <a:p>
            <a:pPr marL="0" indent="0">
              <a:lnSpc>
                <a:spcPts val="2000"/>
              </a:lnSpc>
              <a:spcBef>
                <a:spcPts val="0"/>
              </a:spcBef>
              <a:buNone/>
            </a:pPr>
            <a:r>
              <a:rPr lang="en-US" altLang="zh-CN" sz="2400" b="1" dirty="0"/>
              <a:t> </a:t>
            </a:r>
            <a:endParaRPr lang="zh-CN" altLang="zh-CN" sz="2400" b="1" dirty="0"/>
          </a:p>
          <a:p>
            <a:pPr marL="0" indent="0">
              <a:lnSpc>
                <a:spcPts val="2000"/>
              </a:lnSpc>
              <a:spcBef>
                <a:spcPts val="0"/>
              </a:spcBef>
              <a:buNone/>
            </a:pPr>
            <a:r>
              <a:rPr lang="en-US" altLang="zh-CN" sz="2400" b="1" dirty="0"/>
              <a:t>void CMy8_7Dlg::OnBnClickedRadio6()</a:t>
            </a:r>
            <a:endParaRPr lang="zh-CN" altLang="zh-CN" sz="2400" b="1" dirty="0"/>
          </a:p>
          <a:p>
            <a:pPr marL="0" indent="0">
              <a:lnSpc>
                <a:spcPts val="2000"/>
              </a:lnSpc>
              <a:spcBef>
                <a:spcPts val="0"/>
              </a:spcBef>
              <a:buNone/>
            </a:pPr>
            <a:r>
              <a:rPr lang="en-US" altLang="zh-CN" sz="2400" b="1" dirty="0"/>
              <a:t>{</a:t>
            </a:r>
            <a:endParaRPr lang="zh-CN" altLang="zh-CN" sz="2400" b="1" dirty="0"/>
          </a:p>
          <a:p>
            <a:pPr marL="0" indent="0">
              <a:lnSpc>
                <a:spcPts val="2000"/>
              </a:lnSpc>
              <a:spcBef>
                <a:spcPts val="0"/>
              </a:spcBef>
              <a:buNone/>
            </a:pPr>
            <a:r>
              <a:rPr lang="en-US" altLang="zh-CN" sz="2400" b="1" dirty="0"/>
              <a:t>	</a:t>
            </a:r>
            <a:r>
              <a:rPr lang="en-US" altLang="zh-CN" sz="2400" b="1" dirty="0" err="1"/>
              <a:t>m_BrushStyle</a:t>
            </a:r>
            <a:r>
              <a:rPr lang="en-US" altLang="zh-CN" sz="2400" b="1" dirty="0"/>
              <a:t>=HS_CROSS;</a:t>
            </a:r>
            <a:endParaRPr lang="zh-CN" altLang="zh-CN" sz="2400" b="1" dirty="0"/>
          </a:p>
          <a:p>
            <a:pPr marL="0" indent="0">
              <a:lnSpc>
                <a:spcPts val="2000"/>
              </a:lnSpc>
              <a:spcBef>
                <a:spcPts val="0"/>
              </a:spcBef>
              <a:buNone/>
            </a:pPr>
            <a:r>
              <a:rPr lang="en-US" altLang="zh-CN" sz="2400" b="1" dirty="0"/>
              <a:t>}</a:t>
            </a:r>
            <a:endParaRPr lang="zh-CN" altLang="zh-CN" sz="2400" b="1" dirty="0"/>
          </a:p>
          <a:p>
            <a:pPr marL="0" indent="0">
              <a:lnSpc>
                <a:spcPts val="2000"/>
              </a:lnSpc>
              <a:spcBef>
                <a:spcPts val="0"/>
              </a:spcBef>
              <a:buNone/>
            </a:pPr>
            <a:r>
              <a:rPr lang="en-US" altLang="zh-CN" sz="2400" b="1" dirty="0"/>
              <a:t> </a:t>
            </a:r>
            <a:endParaRPr lang="zh-CN" altLang="zh-CN" sz="2400" b="1" dirty="0"/>
          </a:p>
          <a:p>
            <a:pPr marL="0" indent="0">
              <a:lnSpc>
                <a:spcPts val="2000"/>
              </a:lnSpc>
              <a:spcBef>
                <a:spcPts val="0"/>
              </a:spcBef>
              <a:buNone/>
            </a:pPr>
            <a:r>
              <a:rPr lang="en-US" altLang="zh-CN" sz="2400" b="1" dirty="0"/>
              <a:t>void CMy8_7Dlg::OnBnClickedRadio7()</a:t>
            </a:r>
            <a:endParaRPr lang="zh-CN" altLang="zh-CN" sz="2400" b="1" dirty="0"/>
          </a:p>
          <a:p>
            <a:pPr marL="0" indent="0">
              <a:lnSpc>
                <a:spcPts val="2000"/>
              </a:lnSpc>
              <a:spcBef>
                <a:spcPts val="0"/>
              </a:spcBef>
              <a:buNone/>
            </a:pPr>
            <a:r>
              <a:rPr lang="en-US" altLang="zh-CN" sz="2400" b="1" dirty="0"/>
              <a:t>{</a:t>
            </a:r>
            <a:endParaRPr lang="zh-CN" altLang="zh-CN" sz="2400" b="1" dirty="0"/>
          </a:p>
          <a:p>
            <a:pPr marL="0" indent="0">
              <a:lnSpc>
                <a:spcPts val="2000"/>
              </a:lnSpc>
              <a:spcBef>
                <a:spcPts val="0"/>
              </a:spcBef>
              <a:buNone/>
            </a:pPr>
            <a:r>
              <a:rPr lang="en-US" altLang="zh-CN" sz="2400" b="1" dirty="0"/>
              <a:t>	</a:t>
            </a:r>
            <a:r>
              <a:rPr lang="en-US" altLang="zh-CN" sz="2400" b="1" dirty="0" err="1"/>
              <a:t>m_BrushStyle</a:t>
            </a:r>
            <a:r>
              <a:rPr lang="en-US" altLang="zh-CN" sz="2400" b="1" dirty="0"/>
              <a:t>=HS_FDIAGONAL;</a:t>
            </a:r>
            <a:endParaRPr lang="zh-CN" altLang="zh-CN" sz="2400" b="1" dirty="0"/>
          </a:p>
          <a:p>
            <a:pPr marL="0" indent="0">
              <a:lnSpc>
                <a:spcPts val="2000"/>
              </a:lnSpc>
              <a:spcBef>
                <a:spcPts val="0"/>
              </a:spcBef>
              <a:buNone/>
            </a:pPr>
            <a:r>
              <a:rPr lang="en-US" altLang="zh-CN" sz="2400" b="1" dirty="0"/>
              <a:t>}</a:t>
            </a:r>
            <a:endParaRPr lang="zh-CN" altLang="zh-CN" sz="2400" b="1" dirty="0"/>
          </a:p>
          <a:p>
            <a:pPr marL="0" indent="0">
              <a:lnSpc>
                <a:spcPts val="2000"/>
              </a:lnSpc>
              <a:spcBef>
                <a:spcPts val="0"/>
              </a:spcBef>
              <a:buNone/>
            </a:pPr>
            <a:r>
              <a:rPr lang="en-US" altLang="zh-CN" sz="2400" b="1" dirty="0"/>
              <a:t> </a:t>
            </a:r>
            <a:endParaRPr lang="zh-CN" altLang="zh-CN" sz="2400" b="1" dirty="0"/>
          </a:p>
          <a:p>
            <a:pPr marL="0" indent="0">
              <a:lnSpc>
                <a:spcPts val="2000"/>
              </a:lnSpc>
              <a:spcBef>
                <a:spcPts val="0"/>
              </a:spcBef>
              <a:buNone/>
            </a:pPr>
            <a:r>
              <a:rPr lang="en-US" altLang="zh-CN" sz="2400" b="1" dirty="0"/>
              <a:t>void CMy8_7Dlg::OnBnClickedRadio8()</a:t>
            </a:r>
            <a:endParaRPr lang="zh-CN" altLang="zh-CN" sz="2400" b="1" dirty="0"/>
          </a:p>
          <a:p>
            <a:pPr marL="0" indent="0">
              <a:lnSpc>
                <a:spcPts val="2000"/>
              </a:lnSpc>
              <a:spcBef>
                <a:spcPts val="0"/>
              </a:spcBef>
              <a:buNone/>
            </a:pPr>
            <a:r>
              <a:rPr lang="en-US" altLang="zh-CN" sz="2400" b="1" dirty="0"/>
              <a:t>{</a:t>
            </a:r>
            <a:endParaRPr lang="zh-CN" altLang="zh-CN" sz="2400" b="1" dirty="0"/>
          </a:p>
          <a:p>
            <a:pPr marL="0" indent="0">
              <a:lnSpc>
                <a:spcPts val="2000"/>
              </a:lnSpc>
              <a:spcBef>
                <a:spcPts val="0"/>
              </a:spcBef>
              <a:buNone/>
            </a:pPr>
            <a:r>
              <a:rPr lang="en-US" altLang="zh-CN" sz="2400" b="1" dirty="0"/>
              <a:t>	</a:t>
            </a:r>
            <a:r>
              <a:rPr lang="en-US" altLang="zh-CN" sz="2400" b="1" dirty="0" err="1"/>
              <a:t>m_BrushStyle</a:t>
            </a:r>
            <a:r>
              <a:rPr lang="en-US" altLang="zh-CN" sz="2400" b="1" dirty="0"/>
              <a:t>=HS_BDIAGONAL;</a:t>
            </a:r>
            <a:endParaRPr lang="zh-CN" altLang="zh-CN" sz="2400" b="1" dirty="0"/>
          </a:p>
          <a:p>
            <a:pPr marL="0" indent="0">
              <a:lnSpc>
                <a:spcPts val="2000"/>
              </a:lnSpc>
              <a:spcBef>
                <a:spcPts val="0"/>
              </a:spcBef>
              <a:buNone/>
            </a:pPr>
            <a:r>
              <a:rPr lang="en-US" altLang="zh-CN" sz="2400" b="1" dirty="0"/>
              <a:t>}</a:t>
            </a:r>
            <a:endParaRPr lang="zh-CN" altLang="zh-CN" sz="2400" b="1" dirty="0"/>
          </a:p>
          <a:p>
            <a:pPr marL="0" indent="0">
              <a:lnSpc>
                <a:spcPts val="2000"/>
              </a:lnSpc>
              <a:spcBef>
                <a:spcPts val="0"/>
              </a:spcBef>
              <a:buNone/>
            </a:pPr>
            <a:endParaRPr lang="zh-CN" altLang="en-US" sz="2400" b="1" dirty="0"/>
          </a:p>
        </p:txBody>
      </p:sp>
    </p:spTree>
    <p:extLst>
      <p:ext uri="{BB962C8B-B14F-4D97-AF65-F5344CB8AC3E}">
        <p14:creationId xmlns:p14="http://schemas.microsoft.com/office/powerpoint/2010/main" val="4138614563"/>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620688"/>
            <a:ext cx="9036496" cy="5832648"/>
          </a:xfrm>
        </p:spPr>
        <p:txBody>
          <a:bodyPr/>
          <a:lstStyle/>
          <a:p>
            <a:pPr marL="0" indent="0">
              <a:spcBef>
                <a:spcPts val="0"/>
              </a:spcBef>
              <a:buNone/>
            </a:pPr>
            <a:r>
              <a:rPr lang="zh-CN" altLang="en-US" sz="2800" b="1" dirty="0" smtClean="0">
                <a:solidFill>
                  <a:srgbClr val="FF99FF"/>
                </a:solidFill>
              </a:rPr>
              <a:t>“</a:t>
            </a:r>
            <a:r>
              <a:rPr lang="zh-CN" altLang="zh-CN" sz="2800" b="1" dirty="0">
                <a:solidFill>
                  <a:srgbClr val="FF99FF"/>
                </a:solidFill>
              </a:rPr>
              <a:t>画笔组合框</a:t>
            </a:r>
            <a:r>
              <a:rPr lang="zh-CN" altLang="en-US" sz="2800" b="1" dirty="0" smtClean="0">
                <a:solidFill>
                  <a:srgbClr val="FF99FF"/>
                </a:solidFill>
              </a:rPr>
              <a:t>”</a:t>
            </a:r>
            <a:r>
              <a:rPr lang="zh-CN" altLang="zh-CN" sz="2800" b="1" dirty="0" smtClean="0">
                <a:solidFill>
                  <a:srgbClr val="FF99FF"/>
                </a:solidFill>
              </a:rPr>
              <a:t> 的</a:t>
            </a:r>
            <a:r>
              <a:rPr lang="zh-CN" altLang="zh-CN" sz="2800" b="1" dirty="0">
                <a:solidFill>
                  <a:srgbClr val="FF99FF"/>
                </a:solidFill>
              </a:rPr>
              <a:t>消息响</a:t>
            </a:r>
            <a:r>
              <a:rPr lang="zh-CN" altLang="zh-CN" sz="2800" b="1" dirty="0" smtClean="0">
                <a:solidFill>
                  <a:srgbClr val="FF99FF"/>
                </a:solidFill>
              </a:rPr>
              <a:t>应</a:t>
            </a:r>
            <a:r>
              <a:rPr lang="en-US" altLang="zh-CN" sz="2800" b="1" dirty="0"/>
              <a:t>:</a:t>
            </a:r>
            <a:endParaRPr lang="zh-CN" altLang="zh-CN" sz="2800" b="1" dirty="0"/>
          </a:p>
          <a:p>
            <a:pPr marL="0" indent="0">
              <a:spcBef>
                <a:spcPts val="0"/>
              </a:spcBef>
              <a:buNone/>
            </a:pPr>
            <a:r>
              <a:rPr lang="en-US" altLang="zh-CN" sz="2800" b="1" dirty="0"/>
              <a:t>void CMy8_7Dlg::</a:t>
            </a:r>
            <a:r>
              <a:rPr lang="en-US" altLang="zh-CN" sz="2800" b="1" dirty="0" err="1"/>
              <a:t>OnCbnSelchangePencoloerCombo</a:t>
            </a:r>
            <a:r>
              <a:rPr lang="en-US" altLang="zh-CN" sz="2800" b="1" dirty="0"/>
              <a:t>()</a:t>
            </a:r>
            <a:endParaRPr lang="zh-CN" altLang="zh-CN" sz="2800" b="1" dirty="0"/>
          </a:p>
          <a:p>
            <a:pPr marL="0" indent="0">
              <a:spcBef>
                <a:spcPts val="0"/>
              </a:spcBef>
              <a:buNone/>
            </a:pPr>
            <a:r>
              <a:rPr lang="en-US" altLang="zh-CN" sz="2800" b="1" dirty="0"/>
              <a:t>{</a:t>
            </a:r>
            <a:endParaRPr lang="zh-CN" altLang="zh-CN" sz="2800" b="1" dirty="0"/>
          </a:p>
          <a:p>
            <a:pPr marL="0" indent="0">
              <a:spcBef>
                <a:spcPts val="0"/>
              </a:spcBef>
              <a:buNone/>
            </a:pPr>
            <a:r>
              <a:rPr lang="en-US" altLang="zh-CN" sz="2800" b="1" dirty="0" smtClean="0"/>
              <a:t>  // </a:t>
            </a:r>
            <a:r>
              <a:rPr lang="en-US" altLang="zh-CN" sz="2800" b="1" dirty="0"/>
              <a:t>TODO: </a:t>
            </a:r>
            <a:r>
              <a:rPr lang="zh-CN" altLang="zh-CN" sz="2800" b="1" dirty="0"/>
              <a:t>在此添加控件通知处理程序代码</a:t>
            </a:r>
          </a:p>
          <a:p>
            <a:pPr marL="0" indent="0">
              <a:spcBef>
                <a:spcPts val="0"/>
              </a:spcBef>
              <a:buNone/>
            </a:pPr>
            <a:r>
              <a:rPr lang="en-US" altLang="zh-CN" sz="2800" b="1" dirty="0" smtClean="0"/>
              <a:t>  </a:t>
            </a:r>
            <a:r>
              <a:rPr lang="en-US" altLang="zh-CN" sz="2800" b="1" dirty="0" err="1" smtClean="0"/>
              <a:t>int</a:t>
            </a:r>
            <a:r>
              <a:rPr lang="en-US" altLang="zh-CN" sz="2800" b="1" dirty="0" smtClean="0"/>
              <a:t> </a:t>
            </a:r>
            <a:r>
              <a:rPr lang="en-US" altLang="zh-CN" sz="2800" b="1" dirty="0" err="1"/>
              <a:t>i</a:t>
            </a:r>
            <a:r>
              <a:rPr lang="en-US" altLang="zh-CN" sz="2800" b="1" dirty="0"/>
              <a:t>;</a:t>
            </a:r>
            <a:endParaRPr lang="zh-CN" altLang="zh-CN" sz="2800" b="1" dirty="0"/>
          </a:p>
          <a:p>
            <a:pPr marL="0" indent="0">
              <a:spcBef>
                <a:spcPts val="0"/>
              </a:spcBef>
              <a:buNone/>
            </a:pPr>
            <a:r>
              <a:rPr lang="en-US" altLang="zh-CN" sz="2800" b="1" dirty="0" smtClean="0"/>
              <a:t>  </a:t>
            </a:r>
            <a:r>
              <a:rPr lang="en-US" altLang="zh-CN" sz="2800" b="1" dirty="0" err="1" smtClean="0"/>
              <a:t>i</a:t>
            </a:r>
            <a:r>
              <a:rPr lang="en-US" altLang="zh-CN" sz="2800" b="1" dirty="0" smtClean="0"/>
              <a:t>=</a:t>
            </a:r>
            <a:r>
              <a:rPr lang="en-US" altLang="zh-CN" sz="2800" b="1" dirty="0" err="1" smtClean="0"/>
              <a:t>m_pencolor.GetCurSel</a:t>
            </a:r>
            <a:r>
              <a:rPr lang="en-US" altLang="zh-CN" sz="2800" b="1" dirty="0"/>
              <a:t>();	</a:t>
            </a:r>
            <a:r>
              <a:rPr lang="en-US" altLang="zh-CN" sz="2800" b="1" dirty="0" smtClean="0"/>
              <a:t>   //</a:t>
            </a:r>
            <a:r>
              <a:rPr lang="zh-CN" altLang="zh-CN" sz="2800" b="1" dirty="0"/>
              <a:t>获取当前的画笔颜色</a:t>
            </a:r>
          </a:p>
          <a:p>
            <a:pPr marL="0" indent="0">
              <a:spcBef>
                <a:spcPts val="0"/>
              </a:spcBef>
              <a:buNone/>
            </a:pPr>
            <a:r>
              <a:rPr lang="en-US" altLang="zh-CN" sz="2800" b="1" dirty="0" smtClean="0"/>
              <a:t>  if(</a:t>
            </a:r>
            <a:r>
              <a:rPr lang="en-US" altLang="zh-CN" sz="2800" b="1" dirty="0" err="1" smtClean="0"/>
              <a:t>i</a:t>
            </a:r>
            <a:r>
              <a:rPr lang="en-US" altLang="zh-CN" sz="2800" b="1" dirty="0"/>
              <a:t>==0) </a:t>
            </a:r>
            <a:endParaRPr lang="en-US" altLang="zh-CN" sz="2800" b="1" dirty="0" smtClean="0"/>
          </a:p>
          <a:p>
            <a:pPr marL="0" indent="0">
              <a:spcBef>
                <a:spcPts val="0"/>
              </a:spcBef>
              <a:buNone/>
            </a:pPr>
            <a:r>
              <a:rPr lang="en-US" altLang="zh-CN" sz="2800" b="1" dirty="0"/>
              <a:t> </a:t>
            </a:r>
            <a:r>
              <a:rPr lang="en-US" altLang="zh-CN" sz="2800" b="1" dirty="0" smtClean="0"/>
              <a:t>   </a:t>
            </a:r>
            <a:r>
              <a:rPr lang="en-US" altLang="zh-CN" sz="2800" b="1" dirty="0" err="1" smtClean="0"/>
              <a:t>m_PenColor</a:t>
            </a:r>
            <a:r>
              <a:rPr lang="en-US" altLang="zh-CN" sz="2800" b="1" dirty="0" smtClean="0"/>
              <a:t>=RGB(255,0,0);  //</a:t>
            </a:r>
            <a:r>
              <a:rPr lang="zh-CN" altLang="zh-CN" sz="2800" b="1" dirty="0"/>
              <a:t>设置成画图使用的颜色</a:t>
            </a:r>
          </a:p>
          <a:p>
            <a:pPr marL="0" indent="0">
              <a:spcBef>
                <a:spcPts val="0"/>
              </a:spcBef>
              <a:buNone/>
            </a:pPr>
            <a:r>
              <a:rPr lang="en-US" altLang="zh-CN" sz="2800" b="1" dirty="0" smtClean="0"/>
              <a:t>  else </a:t>
            </a:r>
            <a:r>
              <a:rPr lang="en-US" altLang="zh-CN" sz="2800" b="1" dirty="0"/>
              <a:t>if(</a:t>
            </a:r>
            <a:r>
              <a:rPr lang="en-US" altLang="zh-CN" sz="2800" b="1" dirty="0" err="1"/>
              <a:t>i</a:t>
            </a:r>
            <a:r>
              <a:rPr lang="en-US" altLang="zh-CN" sz="2800" b="1" dirty="0"/>
              <a:t>==1) </a:t>
            </a:r>
            <a:r>
              <a:rPr lang="en-US" altLang="zh-CN" sz="2800" b="1" dirty="0" err="1"/>
              <a:t>m_PenColor</a:t>
            </a:r>
            <a:r>
              <a:rPr lang="en-US" altLang="zh-CN" sz="2800" b="1" dirty="0"/>
              <a:t>=RGB(0,255,0); </a:t>
            </a:r>
            <a:endParaRPr lang="zh-CN" altLang="zh-CN" sz="2800" b="1" dirty="0"/>
          </a:p>
          <a:p>
            <a:pPr marL="0" indent="0">
              <a:spcBef>
                <a:spcPts val="0"/>
              </a:spcBef>
              <a:buNone/>
            </a:pPr>
            <a:r>
              <a:rPr lang="en-US" altLang="zh-CN" sz="2800" b="1" dirty="0" smtClean="0"/>
              <a:t>  else </a:t>
            </a:r>
            <a:r>
              <a:rPr lang="en-US" altLang="zh-CN" sz="2800" b="1" dirty="0"/>
              <a:t>if(</a:t>
            </a:r>
            <a:r>
              <a:rPr lang="en-US" altLang="zh-CN" sz="2800" b="1" dirty="0" err="1"/>
              <a:t>i</a:t>
            </a:r>
            <a:r>
              <a:rPr lang="en-US" altLang="zh-CN" sz="2800" b="1" dirty="0"/>
              <a:t>==2) </a:t>
            </a:r>
            <a:r>
              <a:rPr lang="en-US" altLang="zh-CN" sz="2800" b="1" dirty="0" err="1"/>
              <a:t>m_PenColor</a:t>
            </a:r>
            <a:r>
              <a:rPr lang="en-US" altLang="zh-CN" sz="2800" b="1" dirty="0"/>
              <a:t>=RGB(0,0,255);</a:t>
            </a:r>
            <a:endParaRPr lang="zh-CN" altLang="zh-CN" sz="2800" b="1" dirty="0"/>
          </a:p>
          <a:p>
            <a:pPr marL="0" indent="0">
              <a:spcBef>
                <a:spcPts val="0"/>
              </a:spcBef>
              <a:buNone/>
            </a:pPr>
            <a:r>
              <a:rPr lang="en-US" altLang="zh-CN" sz="2800" b="1" dirty="0" smtClean="0"/>
              <a:t>  else </a:t>
            </a:r>
            <a:r>
              <a:rPr lang="en-US" altLang="zh-CN" sz="2800" b="1" dirty="0"/>
              <a:t>if(</a:t>
            </a:r>
            <a:r>
              <a:rPr lang="en-US" altLang="zh-CN" sz="2800" b="1" dirty="0" err="1"/>
              <a:t>i</a:t>
            </a:r>
            <a:r>
              <a:rPr lang="en-US" altLang="zh-CN" sz="2800" b="1" dirty="0"/>
              <a:t>==3) </a:t>
            </a:r>
            <a:r>
              <a:rPr lang="en-US" altLang="zh-CN" sz="2800" b="1" dirty="0" err="1"/>
              <a:t>m_PenColor</a:t>
            </a:r>
            <a:r>
              <a:rPr lang="en-US" altLang="zh-CN" sz="2800" b="1" dirty="0"/>
              <a:t>=RGB(255,255,0);</a:t>
            </a:r>
            <a:endParaRPr lang="zh-CN" altLang="zh-CN" sz="2800" b="1" dirty="0"/>
          </a:p>
          <a:p>
            <a:pPr marL="0" indent="0">
              <a:spcBef>
                <a:spcPts val="0"/>
              </a:spcBef>
              <a:buNone/>
            </a:pPr>
            <a:r>
              <a:rPr lang="en-US" altLang="zh-CN" sz="2800" b="1" dirty="0" smtClean="0"/>
              <a:t>  else </a:t>
            </a:r>
            <a:r>
              <a:rPr lang="en-US" altLang="zh-CN" sz="2800" b="1" dirty="0"/>
              <a:t>if(</a:t>
            </a:r>
            <a:r>
              <a:rPr lang="en-US" altLang="zh-CN" sz="2800" b="1" dirty="0" err="1"/>
              <a:t>i</a:t>
            </a:r>
            <a:r>
              <a:rPr lang="en-US" altLang="zh-CN" sz="2800" b="1" dirty="0"/>
              <a:t>==4) </a:t>
            </a:r>
            <a:r>
              <a:rPr lang="en-US" altLang="zh-CN" sz="2800" b="1" dirty="0" err="1"/>
              <a:t>m_PenColor</a:t>
            </a:r>
            <a:r>
              <a:rPr lang="en-US" altLang="zh-CN" sz="2800" b="1" dirty="0"/>
              <a:t>=RGB(0,255,255);</a:t>
            </a:r>
            <a:endParaRPr lang="zh-CN" altLang="zh-CN" sz="2800" b="1" dirty="0"/>
          </a:p>
          <a:p>
            <a:pPr marL="0" indent="0">
              <a:spcBef>
                <a:spcPts val="0"/>
              </a:spcBef>
              <a:buNone/>
            </a:pPr>
            <a:r>
              <a:rPr lang="en-US" altLang="zh-CN" sz="2800" b="1" dirty="0"/>
              <a:t>}</a:t>
            </a:r>
            <a:endParaRPr lang="zh-CN" altLang="en-US" sz="2800" b="1" dirty="0"/>
          </a:p>
        </p:txBody>
      </p:sp>
      <p:sp>
        <p:nvSpPr>
          <p:cNvPr id="4" name="灯片编号占位符 3"/>
          <p:cNvSpPr>
            <a:spLocks noGrp="1"/>
          </p:cNvSpPr>
          <p:nvPr>
            <p:ph type="sldNum" sz="quarter" idx="12"/>
          </p:nvPr>
        </p:nvSpPr>
        <p:spPr/>
        <p:txBody>
          <a:bodyPr/>
          <a:lstStyle/>
          <a:p>
            <a:fld id="{EA6790FE-3663-4280-8A87-F7847A540E1C}" type="slidenum">
              <a:rPr lang="en-US" altLang="zh-CN" smtClean="0"/>
              <a:pPr/>
              <a:t>118</a:t>
            </a:fld>
            <a:endParaRPr lang="en-US" altLang="zh-CN"/>
          </a:p>
        </p:txBody>
      </p:sp>
    </p:spTree>
    <p:extLst>
      <p:ext uri="{BB962C8B-B14F-4D97-AF65-F5344CB8AC3E}">
        <p14:creationId xmlns:p14="http://schemas.microsoft.com/office/powerpoint/2010/main" val="1378152084"/>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404664"/>
            <a:ext cx="8856984" cy="5904656"/>
          </a:xfrm>
        </p:spPr>
        <p:txBody>
          <a:bodyPr/>
          <a:lstStyle/>
          <a:p>
            <a:pPr marL="0" indent="0">
              <a:spcBef>
                <a:spcPts val="0"/>
              </a:spcBef>
              <a:buNone/>
            </a:pPr>
            <a:r>
              <a:rPr lang="zh-CN" altLang="zh-CN" sz="2800" b="1" dirty="0"/>
              <a:t>下面的代码是画刷组合框的消息响应。</a:t>
            </a:r>
          </a:p>
          <a:p>
            <a:pPr marL="0" indent="0">
              <a:spcBef>
                <a:spcPts val="0"/>
              </a:spcBef>
              <a:buNone/>
            </a:pPr>
            <a:r>
              <a:rPr lang="en-US" altLang="zh-CN" sz="2800" b="1" dirty="0"/>
              <a:t>void CMy8_7Dlg::</a:t>
            </a:r>
            <a:r>
              <a:rPr lang="en-US" altLang="zh-CN" sz="2800" b="1" dirty="0" err="1"/>
              <a:t>OnCbnSelchangeBrushcoloerCombo</a:t>
            </a:r>
            <a:r>
              <a:rPr lang="en-US" altLang="zh-CN" sz="2800" b="1" dirty="0"/>
              <a:t>()</a:t>
            </a:r>
            <a:endParaRPr lang="zh-CN" altLang="zh-CN" sz="2800" b="1" dirty="0"/>
          </a:p>
          <a:p>
            <a:pPr marL="0" indent="0">
              <a:spcBef>
                <a:spcPts val="0"/>
              </a:spcBef>
              <a:buNone/>
            </a:pPr>
            <a:r>
              <a:rPr lang="en-US" altLang="zh-CN" sz="2800" b="1" dirty="0"/>
              <a:t>{</a:t>
            </a:r>
            <a:endParaRPr lang="zh-CN" altLang="zh-CN" sz="2800" b="1" dirty="0"/>
          </a:p>
          <a:p>
            <a:pPr marL="0" indent="0">
              <a:spcBef>
                <a:spcPts val="0"/>
              </a:spcBef>
              <a:buNone/>
            </a:pPr>
            <a:r>
              <a:rPr lang="en-US" altLang="zh-CN" sz="2800" b="1" dirty="0" smtClean="0"/>
              <a:t> // </a:t>
            </a:r>
            <a:r>
              <a:rPr lang="en-US" altLang="zh-CN" sz="2800" b="1" dirty="0"/>
              <a:t>TODO: </a:t>
            </a:r>
            <a:r>
              <a:rPr lang="zh-CN" altLang="zh-CN" sz="2800" b="1" dirty="0"/>
              <a:t>在此添加控件通知处理程序代码</a:t>
            </a:r>
          </a:p>
          <a:p>
            <a:pPr marL="0" indent="0">
              <a:spcBef>
                <a:spcPts val="0"/>
              </a:spcBef>
              <a:buNone/>
            </a:pPr>
            <a:r>
              <a:rPr lang="en-US" altLang="zh-CN" sz="2800" b="1" dirty="0" smtClean="0"/>
              <a:t>  </a:t>
            </a:r>
            <a:r>
              <a:rPr lang="en-US" altLang="zh-CN" sz="2800" b="1" dirty="0" err="1" smtClean="0"/>
              <a:t>int</a:t>
            </a:r>
            <a:r>
              <a:rPr lang="en-US" altLang="zh-CN" sz="2800" b="1" dirty="0" smtClean="0"/>
              <a:t> </a:t>
            </a:r>
            <a:r>
              <a:rPr lang="en-US" altLang="zh-CN" sz="2800" b="1" dirty="0" err="1"/>
              <a:t>i</a:t>
            </a:r>
            <a:r>
              <a:rPr lang="en-US" altLang="zh-CN" sz="2800" b="1" dirty="0"/>
              <a:t>;</a:t>
            </a:r>
            <a:endParaRPr lang="zh-CN" altLang="zh-CN" sz="2800" b="1" dirty="0"/>
          </a:p>
          <a:p>
            <a:pPr marL="0" indent="0">
              <a:spcBef>
                <a:spcPts val="0"/>
              </a:spcBef>
              <a:buNone/>
            </a:pPr>
            <a:r>
              <a:rPr lang="en-US" altLang="zh-CN" sz="2800" b="1" dirty="0" smtClean="0"/>
              <a:t>  </a:t>
            </a:r>
            <a:r>
              <a:rPr lang="en-US" altLang="zh-CN" sz="2800" b="1" dirty="0" err="1" smtClean="0"/>
              <a:t>i</a:t>
            </a:r>
            <a:r>
              <a:rPr lang="en-US" altLang="zh-CN" sz="2800" b="1" dirty="0" smtClean="0"/>
              <a:t>=</a:t>
            </a:r>
            <a:r>
              <a:rPr lang="en-US" altLang="zh-CN" sz="2800" b="1" dirty="0" err="1" smtClean="0"/>
              <a:t>m_brushcolor.GetCurSel</a:t>
            </a:r>
            <a:r>
              <a:rPr lang="en-US" altLang="zh-CN" sz="2800" b="1" dirty="0" smtClean="0"/>
              <a:t>();  //</a:t>
            </a:r>
            <a:r>
              <a:rPr lang="zh-CN" altLang="zh-CN" sz="2800" b="1" dirty="0"/>
              <a:t>获取当前的画刷颜色</a:t>
            </a:r>
          </a:p>
          <a:p>
            <a:pPr marL="0" indent="0">
              <a:spcBef>
                <a:spcPts val="0"/>
              </a:spcBef>
              <a:buNone/>
            </a:pPr>
            <a:r>
              <a:rPr lang="en-US" altLang="zh-CN" sz="2800" b="1" dirty="0" smtClean="0"/>
              <a:t>  if(</a:t>
            </a:r>
            <a:r>
              <a:rPr lang="en-US" altLang="zh-CN" sz="2800" b="1" dirty="0" err="1" smtClean="0"/>
              <a:t>i</a:t>
            </a:r>
            <a:r>
              <a:rPr lang="en-US" altLang="zh-CN" sz="2800" b="1" dirty="0"/>
              <a:t>==0) </a:t>
            </a:r>
            <a:endParaRPr lang="en-US" altLang="zh-CN" sz="2800" b="1" dirty="0" smtClean="0"/>
          </a:p>
          <a:p>
            <a:pPr marL="0" indent="0">
              <a:spcBef>
                <a:spcPts val="0"/>
              </a:spcBef>
              <a:buNone/>
            </a:pPr>
            <a:r>
              <a:rPr lang="en-US" altLang="zh-CN" sz="2800" b="1" dirty="0"/>
              <a:t> </a:t>
            </a:r>
            <a:r>
              <a:rPr lang="en-US" altLang="zh-CN" sz="2800" b="1" dirty="0" smtClean="0"/>
              <a:t>  </a:t>
            </a:r>
            <a:r>
              <a:rPr lang="en-US" altLang="zh-CN" sz="2800" b="1" dirty="0" err="1" smtClean="0"/>
              <a:t>m_BrushColor</a:t>
            </a:r>
            <a:r>
              <a:rPr lang="en-US" altLang="zh-CN" sz="2800" b="1" dirty="0" smtClean="0"/>
              <a:t>=RGB(255,0,0</a:t>
            </a:r>
            <a:r>
              <a:rPr lang="en-US" altLang="zh-CN" sz="2800" b="1" dirty="0"/>
              <a:t>); </a:t>
            </a:r>
            <a:r>
              <a:rPr lang="en-US" altLang="zh-CN" sz="2400" b="1" dirty="0" smtClean="0"/>
              <a:t>//</a:t>
            </a:r>
            <a:r>
              <a:rPr lang="zh-CN" altLang="zh-CN" sz="2400" b="1" dirty="0"/>
              <a:t>设</a:t>
            </a:r>
            <a:r>
              <a:rPr lang="zh-CN" altLang="zh-CN" sz="2400" b="1" dirty="0" smtClean="0"/>
              <a:t>置画</a:t>
            </a:r>
            <a:r>
              <a:rPr lang="zh-CN" altLang="zh-CN" sz="2400" b="1" dirty="0"/>
              <a:t>图使用的填充颜色</a:t>
            </a:r>
          </a:p>
          <a:p>
            <a:pPr marL="0" indent="0">
              <a:spcBef>
                <a:spcPts val="0"/>
              </a:spcBef>
              <a:buNone/>
            </a:pPr>
            <a:r>
              <a:rPr lang="en-US" altLang="zh-CN" sz="2800" b="1" dirty="0" smtClean="0"/>
              <a:t> else </a:t>
            </a:r>
            <a:r>
              <a:rPr lang="en-US" altLang="zh-CN" sz="2800" b="1" dirty="0"/>
              <a:t>if(</a:t>
            </a:r>
            <a:r>
              <a:rPr lang="en-US" altLang="zh-CN" sz="2800" b="1" dirty="0" err="1"/>
              <a:t>i</a:t>
            </a:r>
            <a:r>
              <a:rPr lang="en-US" altLang="zh-CN" sz="2800" b="1" dirty="0"/>
              <a:t>==1) </a:t>
            </a:r>
            <a:r>
              <a:rPr lang="en-US" altLang="zh-CN" sz="2800" b="1" dirty="0" err="1"/>
              <a:t>m_BrushColor</a:t>
            </a:r>
            <a:r>
              <a:rPr lang="en-US" altLang="zh-CN" sz="2800" b="1" dirty="0"/>
              <a:t>=RGB(0,255,0); </a:t>
            </a:r>
            <a:endParaRPr lang="zh-CN" altLang="zh-CN" sz="2800" b="1" dirty="0"/>
          </a:p>
          <a:p>
            <a:pPr marL="0" indent="0">
              <a:spcBef>
                <a:spcPts val="0"/>
              </a:spcBef>
              <a:buNone/>
            </a:pPr>
            <a:r>
              <a:rPr lang="en-US" altLang="zh-CN" sz="2800" b="1" dirty="0" smtClean="0"/>
              <a:t> else </a:t>
            </a:r>
            <a:r>
              <a:rPr lang="en-US" altLang="zh-CN" sz="2800" b="1" dirty="0"/>
              <a:t>if(</a:t>
            </a:r>
            <a:r>
              <a:rPr lang="en-US" altLang="zh-CN" sz="2800" b="1" dirty="0" err="1"/>
              <a:t>i</a:t>
            </a:r>
            <a:r>
              <a:rPr lang="en-US" altLang="zh-CN" sz="2800" b="1" dirty="0"/>
              <a:t>==2) </a:t>
            </a:r>
            <a:r>
              <a:rPr lang="en-US" altLang="zh-CN" sz="2800" b="1" dirty="0" err="1"/>
              <a:t>m_BrushColor</a:t>
            </a:r>
            <a:r>
              <a:rPr lang="en-US" altLang="zh-CN" sz="2800" b="1" dirty="0"/>
              <a:t>=RGB(0,0,255);</a:t>
            </a:r>
            <a:endParaRPr lang="zh-CN" altLang="zh-CN" sz="2800" b="1" dirty="0"/>
          </a:p>
          <a:p>
            <a:pPr marL="0" indent="0">
              <a:spcBef>
                <a:spcPts val="0"/>
              </a:spcBef>
              <a:buNone/>
            </a:pPr>
            <a:r>
              <a:rPr lang="en-US" altLang="zh-CN" sz="2800" b="1" dirty="0" smtClean="0"/>
              <a:t> else </a:t>
            </a:r>
            <a:r>
              <a:rPr lang="en-US" altLang="zh-CN" sz="2800" b="1" dirty="0"/>
              <a:t>if(</a:t>
            </a:r>
            <a:r>
              <a:rPr lang="en-US" altLang="zh-CN" sz="2800" b="1" dirty="0" err="1"/>
              <a:t>i</a:t>
            </a:r>
            <a:r>
              <a:rPr lang="en-US" altLang="zh-CN" sz="2800" b="1" dirty="0"/>
              <a:t>==3) </a:t>
            </a:r>
            <a:r>
              <a:rPr lang="en-US" altLang="zh-CN" sz="2800" b="1" dirty="0" err="1"/>
              <a:t>m_BrushColor</a:t>
            </a:r>
            <a:r>
              <a:rPr lang="en-US" altLang="zh-CN" sz="2800" b="1" dirty="0"/>
              <a:t>=RGB(255,255,0);</a:t>
            </a:r>
            <a:endParaRPr lang="zh-CN" altLang="zh-CN" sz="2800" b="1" dirty="0"/>
          </a:p>
          <a:p>
            <a:pPr marL="0" indent="0">
              <a:spcBef>
                <a:spcPts val="0"/>
              </a:spcBef>
              <a:buNone/>
            </a:pPr>
            <a:r>
              <a:rPr lang="en-US" altLang="zh-CN" sz="2800" b="1" dirty="0" smtClean="0"/>
              <a:t> else </a:t>
            </a:r>
            <a:r>
              <a:rPr lang="en-US" altLang="zh-CN" sz="2800" b="1" dirty="0"/>
              <a:t>if(</a:t>
            </a:r>
            <a:r>
              <a:rPr lang="en-US" altLang="zh-CN" sz="2800" b="1" dirty="0" err="1"/>
              <a:t>i</a:t>
            </a:r>
            <a:r>
              <a:rPr lang="en-US" altLang="zh-CN" sz="2800" b="1" dirty="0"/>
              <a:t>==4) </a:t>
            </a:r>
            <a:r>
              <a:rPr lang="en-US" altLang="zh-CN" sz="2800" b="1" dirty="0" err="1"/>
              <a:t>m_BrushColor</a:t>
            </a:r>
            <a:r>
              <a:rPr lang="en-US" altLang="zh-CN" sz="2800" b="1" dirty="0"/>
              <a:t>=RGB(0,255,255);</a:t>
            </a:r>
            <a:endParaRPr lang="zh-CN" altLang="zh-CN" sz="2800" b="1" dirty="0"/>
          </a:p>
          <a:p>
            <a:pPr marL="0" indent="0">
              <a:spcBef>
                <a:spcPts val="0"/>
              </a:spcBef>
              <a:buNone/>
            </a:pPr>
            <a:r>
              <a:rPr lang="en-US" altLang="zh-CN" sz="2800" b="1" dirty="0"/>
              <a:t>}</a:t>
            </a:r>
            <a:endParaRPr lang="zh-CN" altLang="en-US" sz="2800" b="1" dirty="0"/>
          </a:p>
        </p:txBody>
      </p:sp>
      <p:sp>
        <p:nvSpPr>
          <p:cNvPr id="4" name="灯片编号占位符 3"/>
          <p:cNvSpPr>
            <a:spLocks noGrp="1"/>
          </p:cNvSpPr>
          <p:nvPr>
            <p:ph type="sldNum" sz="quarter" idx="12"/>
          </p:nvPr>
        </p:nvSpPr>
        <p:spPr/>
        <p:txBody>
          <a:bodyPr/>
          <a:lstStyle/>
          <a:p>
            <a:fld id="{EA6790FE-3663-4280-8A87-F7847A540E1C}" type="slidenum">
              <a:rPr lang="en-US" altLang="zh-CN" smtClean="0"/>
              <a:pPr/>
              <a:t>119</a:t>
            </a:fld>
            <a:endParaRPr lang="en-US" altLang="zh-CN"/>
          </a:p>
        </p:txBody>
      </p:sp>
    </p:spTree>
    <p:extLst>
      <p:ext uri="{BB962C8B-B14F-4D97-AF65-F5344CB8AC3E}">
        <p14:creationId xmlns:p14="http://schemas.microsoft.com/office/powerpoint/2010/main" val="38454820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3507" y="836712"/>
            <a:ext cx="8820981" cy="5832648"/>
          </a:xfrm>
        </p:spPr>
        <p:txBody>
          <a:bodyPr/>
          <a:lstStyle/>
          <a:p>
            <a:pPr marL="0" indent="0">
              <a:buNone/>
            </a:pPr>
            <a:r>
              <a:rPr lang="en-US" altLang="zh-CN" sz="2400" b="1" dirty="0">
                <a:latin typeface="+mn-ea"/>
              </a:rPr>
              <a:t> </a:t>
            </a:r>
            <a:r>
              <a:rPr lang="en-US" altLang="zh-CN" sz="2400" b="1" dirty="0" smtClean="0">
                <a:latin typeface="+mn-ea"/>
              </a:rPr>
              <a:t>   </a:t>
            </a:r>
            <a:r>
              <a:rPr lang="zh-CN" altLang="en-US" sz="2400" b="1" dirty="0" smtClean="0">
                <a:latin typeface="+mn-ea"/>
              </a:rPr>
              <a:t>若要</a:t>
            </a:r>
            <a:r>
              <a:rPr lang="zh-CN" altLang="zh-CN" sz="2400" b="1" dirty="0" smtClean="0">
                <a:latin typeface="+mn-ea"/>
              </a:rPr>
              <a:t>在</a:t>
            </a:r>
            <a:r>
              <a:rPr lang="zh-CN" altLang="zh-CN" sz="2400" b="1" dirty="0">
                <a:latin typeface="+mn-ea"/>
              </a:rPr>
              <a:t>应用程序中要</a:t>
            </a:r>
            <a:r>
              <a:rPr lang="zh-CN" altLang="zh-CN" sz="2400" b="1" dirty="0" smtClean="0">
                <a:latin typeface="+mn-ea"/>
              </a:rPr>
              <a:t>获取</a:t>
            </a:r>
            <a:r>
              <a:rPr lang="zh-CN" altLang="en-US" sz="2400" b="1" dirty="0" smtClean="0">
                <a:latin typeface="+mn-ea"/>
              </a:rPr>
              <a:t>或改变</a:t>
            </a:r>
            <a:r>
              <a:rPr lang="zh-CN" altLang="zh-CN" sz="2400" b="1" dirty="0" smtClean="0">
                <a:latin typeface="+mn-ea"/>
              </a:rPr>
              <a:t>控件</a:t>
            </a:r>
            <a:r>
              <a:rPr lang="zh-CN" altLang="zh-CN" sz="2400" b="1" dirty="0">
                <a:latin typeface="+mn-ea"/>
              </a:rPr>
              <a:t>的属性或值</a:t>
            </a:r>
            <a:r>
              <a:rPr lang="zh-CN" altLang="zh-CN" sz="2400" b="1" dirty="0" smtClean="0">
                <a:latin typeface="+mn-ea"/>
              </a:rPr>
              <a:t>，就</a:t>
            </a:r>
            <a:r>
              <a:rPr lang="zh-CN" altLang="zh-CN" sz="2400" b="1" dirty="0">
                <a:latin typeface="+mn-ea"/>
              </a:rPr>
              <a:t>要求应用程序能获取控件的指针或控件的名称（需要为其定义一个标识符），通常有以下两种方法：</a:t>
            </a:r>
          </a:p>
          <a:p>
            <a:pPr marL="0" indent="0">
              <a:buNone/>
            </a:pPr>
            <a:r>
              <a:rPr lang="en-US" altLang="zh-CN" sz="2400" b="1" dirty="0" smtClean="0">
                <a:latin typeface="+mn-ea"/>
              </a:rPr>
              <a:t>(1)</a:t>
            </a:r>
            <a:r>
              <a:rPr lang="zh-CN" altLang="zh-CN" sz="2400" b="1" dirty="0" smtClean="0">
                <a:latin typeface="+mn-ea"/>
              </a:rPr>
              <a:t>、</a:t>
            </a:r>
            <a:r>
              <a:rPr lang="zh-CN" altLang="zh-CN" sz="2400" b="1" dirty="0">
                <a:latin typeface="+mn-ea"/>
              </a:rPr>
              <a:t>使用</a:t>
            </a:r>
            <a:r>
              <a:rPr lang="en-US" altLang="zh-CN" sz="2400" b="1" dirty="0" err="1">
                <a:latin typeface="+mn-ea"/>
              </a:rPr>
              <a:t>GetDlgItem</a:t>
            </a:r>
            <a:r>
              <a:rPr lang="zh-CN" altLang="zh-CN" sz="2400" b="1" dirty="0">
                <a:latin typeface="+mn-ea"/>
              </a:rPr>
              <a:t>函数根据控件</a:t>
            </a:r>
            <a:r>
              <a:rPr lang="en-US" altLang="zh-CN" sz="2400" b="1" dirty="0">
                <a:latin typeface="+mn-ea"/>
              </a:rPr>
              <a:t>ID</a:t>
            </a:r>
            <a:r>
              <a:rPr lang="zh-CN" altLang="zh-CN" sz="2400" b="1" dirty="0">
                <a:latin typeface="+mn-ea"/>
              </a:rPr>
              <a:t>来获取控件的地址。</a:t>
            </a:r>
          </a:p>
          <a:p>
            <a:pPr marL="0" indent="0">
              <a:buNone/>
            </a:pPr>
            <a:r>
              <a:rPr lang="en-US" altLang="zh-CN" sz="2400" b="1" dirty="0" err="1">
                <a:solidFill>
                  <a:srgbClr val="FF99FF"/>
                </a:solidFill>
                <a:latin typeface="+mn-ea"/>
              </a:rPr>
              <a:t>GetDlgItem</a:t>
            </a:r>
            <a:r>
              <a:rPr lang="zh-CN" altLang="zh-CN" sz="2400" b="1" dirty="0">
                <a:solidFill>
                  <a:srgbClr val="FF99FF"/>
                </a:solidFill>
                <a:latin typeface="+mn-ea"/>
              </a:rPr>
              <a:t>函数的原型为：</a:t>
            </a:r>
          </a:p>
          <a:p>
            <a:pPr marL="0" indent="0">
              <a:buNone/>
            </a:pPr>
            <a:r>
              <a:rPr lang="en-US" altLang="zh-CN" sz="2400" b="1" dirty="0">
                <a:solidFill>
                  <a:srgbClr val="FF99FF"/>
                </a:solidFill>
                <a:latin typeface="+mn-ea"/>
              </a:rPr>
              <a:t>virtual </a:t>
            </a:r>
            <a:r>
              <a:rPr lang="en-US" altLang="zh-CN" sz="2400" b="1" dirty="0" err="1">
                <a:solidFill>
                  <a:srgbClr val="FF99FF"/>
                </a:solidFill>
                <a:latin typeface="+mn-ea"/>
              </a:rPr>
              <a:t>CWnd</a:t>
            </a:r>
            <a:r>
              <a:rPr lang="en-US" altLang="zh-CN" sz="2400" b="1" dirty="0">
                <a:solidFill>
                  <a:srgbClr val="FF99FF"/>
                </a:solidFill>
                <a:latin typeface="+mn-ea"/>
              </a:rPr>
              <a:t>* </a:t>
            </a:r>
            <a:r>
              <a:rPr lang="en-US" altLang="zh-CN" sz="2400" b="1" dirty="0" err="1">
                <a:solidFill>
                  <a:srgbClr val="FF99FF"/>
                </a:solidFill>
                <a:latin typeface="+mn-ea"/>
              </a:rPr>
              <a:t>GetDlgItem</a:t>
            </a:r>
            <a:r>
              <a:rPr lang="en-US" altLang="zh-CN" sz="2400" b="1" dirty="0">
                <a:solidFill>
                  <a:srgbClr val="FF99FF"/>
                </a:solidFill>
                <a:latin typeface="+mn-ea"/>
              </a:rPr>
              <a:t>( </a:t>
            </a:r>
            <a:r>
              <a:rPr lang="en-US" altLang="zh-CN" sz="2400" b="1" dirty="0" err="1">
                <a:solidFill>
                  <a:srgbClr val="FF99FF"/>
                </a:solidFill>
                <a:latin typeface="+mn-ea"/>
              </a:rPr>
              <a:t>int</a:t>
            </a:r>
            <a:r>
              <a:rPr lang="en-US" altLang="zh-CN" sz="2400" b="1" dirty="0">
                <a:solidFill>
                  <a:srgbClr val="FF99FF"/>
                </a:solidFill>
                <a:latin typeface="+mn-ea"/>
              </a:rPr>
              <a:t> </a:t>
            </a:r>
            <a:r>
              <a:rPr lang="en-US" altLang="zh-CN" sz="2400" b="1" dirty="0" err="1">
                <a:solidFill>
                  <a:srgbClr val="FF99FF"/>
                </a:solidFill>
                <a:latin typeface="+mn-ea"/>
              </a:rPr>
              <a:t>nID</a:t>
            </a:r>
            <a:r>
              <a:rPr lang="en-US" altLang="zh-CN" sz="2400" b="1" dirty="0">
                <a:solidFill>
                  <a:srgbClr val="FF99FF"/>
                </a:solidFill>
                <a:latin typeface="+mn-ea"/>
              </a:rPr>
              <a:t> ) </a:t>
            </a:r>
            <a:r>
              <a:rPr lang="en-US" altLang="zh-CN" sz="2400" b="1" dirty="0" err="1">
                <a:solidFill>
                  <a:srgbClr val="FF99FF"/>
                </a:solidFill>
                <a:latin typeface="+mn-ea"/>
              </a:rPr>
              <a:t>const</a:t>
            </a:r>
            <a:r>
              <a:rPr lang="en-US" altLang="zh-CN" sz="2400" b="1" dirty="0">
                <a:solidFill>
                  <a:srgbClr val="FF99FF"/>
                </a:solidFill>
                <a:latin typeface="+mn-ea"/>
              </a:rPr>
              <a:t>;</a:t>
            </a:r>
            <a:endParaRPr lang="zh-CN" altLang="zh-CN" sz="2400" b="1" dirty="0">
              <a:solidFill>
                <a:srgbClr val="FF99FF"/>
              </a:solidFill>
              <a:latin typeface="+mn-ea"/>
            </a:endParaRPr>
          </a:p>
          <a:p>
            <a:pPr marL="0" indent="0">
              <a:buNone/>
            </a:pPr>
            <a:r>
              <a:rPr lang="zh-CN" altLang="zh-CN" sz="2400" b="1" dirty="0">
                <a:latin typeface="+mn-ea"/>
              </a:rPr>
              <a:t>此函数是一个虚函数，返回值是一个指向控件基类</a:t>
            </a:r>
            <a:r>
              <a:rPr lang="en-US" altLang="zh-CN" sz="2400" b="1" dirty="0" err="1">
                <a:latin typeface="+mn-ea"/>
              </a:rPr>
              <a:t>CWnd</a:t>
            </a:r>
            <a:r>
              <a:rPr lang="zh-CN" altLang="zh-CN" sz="2400" b="1" dirty="0">
                <a:latin typeface="+mn-ea"/>
              </a:rPr>
              <a:t>类的指针，所以使用时常常要做强制类型转化，如下所示：</a:t>
            </a:r>
          </a:p>
          <a:p>
            <a:pPr marL="0" indent="0">
              <a:buNone/>
            </a:pPr>
            <a:r>
              <a:rPr lang="en-US" altLang="zh-CN" sz="2400" b="1" dirty="0" err="1">
                <a:latin typeface="+mn-ea"/>
              </a:rPr>
              <a:t>CEdit</a:t>
            </a:r>
            <a:r>
              <a:rPr lang="en-US" altLang="zh-CN" sz="2400" b="1" dirty="0">
                <a:latin typeface="+mn-ea"/>
              </a:rPr>
              <a:t> *</a:t>
            </a:r>
            <a:r>
              <a:rPr lang="en-US" altLang="zh-CN" sz="2400" b="1" dirty="0" err="1">
                <a:latin typeface="+mn-ea"/>
              </a:rPr>
              <a:t>pEdit</a:t>
            </a:r>
            <a:r>
              <a:rPr lang="en-US" altLang="zh-CN" sz="2400" b="1" dirty="0">
                <a:latin typeface="+mn-ea"/>
              </a:rPr>
              <a:t>;   </a:t>
            </a:r>
            <a:r>
              <a:rPr lang="en-US" altLang="zh-CN" sz="2400" b="1" dirty="0" smtClean="0">
                <a:latin typeface="+mn-ea"/>
              </a:rPr>
              <a:t>       </a:t>
            </a:r>
            <a:r>
              <a:rPr lang="en-US" altLang="zh-CN" sz="2400" b="1" dirty="0">
                <a:latin typeface="+mn-ea"/>
              </a:rPr>
              <a:t>//</a:t>
            </a:r>
            <a:r>
              <a:rPr lang="zh-CN" altLang="zh-CN" sz="2400" b="1" dirty="0">
                <a:latin typeface="+mn-ea"/>
              </a:rPr>
              <a:t>定义一个指向</a:t>
            </a:r>
            <a:r>
              <a:rPr lang="en-US" altLang="zh-CN" sz="2400" b="1" dirty="0" err="1">
                <a:latin typeface="+mn-ea"/>
              </a:rPr>
              <a:t>CEdit</a:t>
            </a:r>
            <a:r>
              <a:rPr lang="zh-CN" altLang="zh-CN" sz="2400" b="1" dirty="0">
                <a:latin typeface="+mn-ea"/>
              </a:rPr>
              <a:t>控件的指针</a:t>
            </a:r>
          </a:p>
          <a:p>
            <a:pPr marL="0" indent="0">
              <a:buNone/>
            </a:pPr>
            <a:r>
              <a:rPr lang="en-US" altLang="zh-CN" sz="2400" b="1" dirty="0" err="1">
                <a:latin typeface="+mn-ea"/>
              </a:rPr>
              <a:t>pEdit</a:t>
            </a:r>
            <a:r>
              <a:rPr lang="en-US" altLang="zh-CN" sz="2400" b="1" dirty="0">
                <a:latin typeface="+mn-ea"/>
              </a:rPr>
              <a:t>=</a:t>
            </a:r>
            <a:r>
              <a:rPr lang="zh-CN" altLang="zh-CN" sz="2400" b="1" dirty="0">
                <a:latin typeface="+mn-ea"/>
              </a:rPr>
              <a:t>（</a:t>
            </a:r>
            <a:r>
              <a:rPr lang="en-US" altLang="zh-CN" sz="2400" b="1" dirty="0" err="1" smtClean="0">
                <a:latin typeface="+mn-ea"/>
              </a:rPr>
              <a:t>CEdit</a:t>
            </a:r>
            <a:r>
              <a:rPr lang="en-US" altLang="zh-CN" sz="2400" b="1" dirty="0" smtClean="0">
                <a:latin typeface="+mn-ea"/>
              </a:rPr>
              <a:t> </a:t>
            </a:r>
            <a:r>
              <a:rPr lang="en-US" altLang="zh-CN" sz="2400" b="1" dirty="0">
                <a:latin typeface="+mn-ea"/>
              </a:rPr>
              <a:t>*</a:t>
            </a:r>
            <a:r>
              <a:rPr lang="zh-CN" altLang="zh-CN" sz="2400" b="1" dirty="0">
                <a:latin typeface="+mn-ea"/>
              </a:rPr>
              <a:t>）</a:t>
            </a:r>
            <a:r>
              <a:rPr lang="en-US" altLang="zh-CN" sz="2400" b="1" dirty="0" err="1">
                <a:latin typeface="+mn-ea"/>
              </a:rPr>
              <a:t>GetDlgItem</a:t>
            </a:r>
            <a:r>
              <a:rPr lang="en-US" altLang="zh-CN" sz="2400" b="1" dirty="0">
                <a:latin typeface="+mn-ea"/>
              </a:rPr>
              <a:t>(IDD_EDIT1); </a:t>
            </a:r>
            <a:endParaRPr lang="en-US" altLang="zh-CN" sz="2400" b="1" dirty="0" smtClean="0">
              <a:latin typeface="+mn-ea"/>
            </a:endParaRPr>
          </a:p>
          <a:p>
            <a:pPr marL="0" indent="0">
              <a:buNone/>
            </a:pPr>
            <a:r>
              <a:rPr lang="en-US" altLang="zh-CN" sz="2400" b="1" dirty="0">
                <a:latin typeface="+mn-ea"/>
              </a:rPr>
              <a:t>	</a:t>
            </a:r>
            <a:r>
              <a:rPr lang="en-US" altLang="zh-CN" sz="2400" b="1" dirty="0" smtClean="0">
                <a:latin typeface="+mn-ea"/>
              </a:rPr>
              <a:t>			//</a:t>
            </a:r>
            <a:r>
              <a:rPr lang="zh-CN" altLang="zh-CN" sz="2400" b="1" dirty="0">
                <a:latin typeface="+mn-ea"/>
              </a:rPr>
              <a:t>获取</a:t>
            </a:r>
            <a:r>
              <a:rPr lang="en-US" altLang="zh-CN" sz="2400" b="1" dirty="0">
                <a:latin typeface="+mn-ea"/>
              </a:rPr>
              <a:t>ID</a:t>
            </a:r>
            <a:r>
              <a:rPr lang="zh-CN" altLang="zh-CN" sz="2400" b="1" dirty="0">
                <a:latin typeface="+mn-ea"/>
              </a:rPr>
              <a:t>为</a:t>
            </a:r>
            <a:r>
              <a:rPr lang="en-US" altLang="zh-CN" sz="2400" b="1" dirty="0">
                <a:latin typeface="+mn-ea"/>
              </a:rPr>
              <a:t>IDD_EDIT1</a:t>
            </a:r>
            <a:r>
              <a:rPr lang="zh-CN" altLang="zh-CN" sz="2400" b="1" dirty="0">
                <a:latin typeface="+mn-ea"/>
              </a:rPr>
              <a:t>编辑框的指针 </a:t>
            </a:r>
          </a:p>
          <a:p>
            <a:pPr marL="0" indent="0">
              <a:buNone/>
            </a:pPr>
            <a:r>
              <a:rPr lang="en-US" altLang="zh-CN" sz="2400" b="1" dirty="0" err="1">
                <a:latin typeface="+mn-ea"/>
              </a:rPr>
              <a:t>pEdit</a:t>
            </a:r>
            <a:r>
              <a:rPr lang="en-US" altLang="zh-CN" sz="2400" b="1" dirty="0">
                <a:latin typeface="+mn-ea"/>
              </a:rPr>
              <a:t>-&gt;</a:t>
            </a:r>
            <a:r>
              <a:rPr lang="en-US" altLang="zh-CN" sz="2400" b="1" dirty="0" err="1">
                <a:latin typeface="+mn-ea"/>
              </a:rPr>
              <a:t>SetSel</a:t>
            </a:r>
            <a:r>
              <a:rPr lang="en-US" altLang="zh-CN" sz="2400" b="1" dirty="0">
                <a:latin typeface="+mn-ea"/>
              </a:rPr>
              <a:t>(2,5</a:t>
            </a:r>
            <a:r>
              <a:rPr lang="en-US" altLang="zh-CN" sz="2400" b="1" dirty="0" smtClean="0">
                <a:latin typeface="+mn-ea"/>
              </a:rPr>
              <a:t>);	//</a:t>
            </a:r>
            <a:r>
              <a:rPr lang="zh-CN" altLang="zh-CN" sz="2400" b="1" dirty="0">
                <a:latin typeface="+mn-ea"/>
              </a:rPr>
              <a:t>选中第</a:t>
            </a:r>
            <a:r>
              <a:rPr lang="en-US" altLang="zh-CN" sz="2400" b="1" dirty="0">
                <a:latin typeface="+mn-ea"/>
              </a:rPr>
              <a:t>2</a:t>
            </a:r>
            <a:r>
              <a:rPr lang="zh-CN" altLang="zh-CN" sz="2400" b="1" dirty="0">
                <a:latin typeface="+mn-ea"/>
              </a:rPr>
              <a:t>到第</a:t>
            </a:r>
            <a:r>
              <a:rPr lang="en-US" altLang="zh-CN" sz="2400" b="1" dirty="0">
                <a:latin typeface="+mn-ea"/>
              </a:rPr>
              <a:t>5</a:t>
            </a:r>
            <a:r>
              <a:rPr lang="zh-CN" altLang="zh-CN" sz="2400" b="1" dirty="0">
                <a:latin typeface="+mn-ea"/>
              </a:rPr>
              <a:t>个字符之间的</a:t>
            </a:r>
            <a:r>
              <a:rPr lang="zh-CN" altLang="zh-CN" sz="2400" b="1" dirty="0" smtClean="0">
                <a:latin typeface="+mn-ea"/>
              </a:rPr>
              <a:t>文字</a:t>
            </a:r>
            <a:endParaRPr lang="zh-CN" altLang="zh-CN" sz="2400" b="1" dirty="0">
              <a:latin typeface="+mn-ea"/>
            </a:endParaRPr>
          </a:p>
        </p:txBody>
      </p:sp>
      <p:sp>
        <p:nvSpPr>
          <p:cNvPr id="4" name="灯片编号占位符 3"/>
          <p:cNvSpPr>
            <a:spLocks noGrp="1"/>
          </p:cNvSpPr>
          <p:nvPr>
            <p:ph type="sldNum" sz="quarter" idx="12"/>
          </p:nvPr>
        </p:nvSpPr>
        <p:spPr/>
        <p:txBody>
          <a:bodyPr/>
          <a:lstStyle/>
          <a:p>
            <a:fld id="{EA6790FE-3663-4280-8A87-F7847A540E1C}" type="slidenum">
              <a:rPr lang="en-US" altLang="zh-CN" smtClean="0"/>
              <a:pPr/>
              <a:t>12</a:t>
            </a:fld>
            <a:endParaRPr lang="en-US" altLang="zh-CN"/>
          </a:p>
        </p:txBody>
      </p:sp>
      <p:sp>
        <p:nvSpPr>
          <p:cNvPr id="5" name="Rectangle 1"/>
          <p:cNvSpPr>
            <a:spLocks noGrp="1" noChangeArrowheads="1"/>
          </p:cNvSpPr>
          <p:nvPr>
            <p:ph type="title"/>
          </p:nvPr>
        </p:nvSpPr>
        <p:spPr bwMode="auto">
          <a:xfrm>
            <a:off x="172107" y="212358"/>
            <a:ext cx="5282215"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bmk="_Toc285133755">
                <a:ln>
                  <a:noFill/>
                </a:ln>
                <a:solidFill>
                  <a:srgbClr val="FF99FF"/>
                </a:solidFill>
                <a:effectLst/>
                <a:latin typeface="宋体" panose="02010600030101010101" pitchFamily="2" charset="-122"/>
                <a:ea typeface="宋体" panose="02010600030101010101" pitchFamily="2" charset="-122"/>
              </a:rPr>
              <a:t>3 </a:t>
            </a:r>
            <a:r>
              <a:rPr kumimoji="0" lang="zh-CN" altLang="en-US" sz="3600" b="1" i="0" u="none" strike="noStrike" cap="none" normalizeH="0" baseline="0" dirty="0" smtClean="0" bmk="_Toc285133755">
                <a:ln>
                  <a:noFill/>
                </a:ln>
                <a:solidFill>
                  <a:srgbClr val="FF99FF"/>
                </a:solidFill>
                <a:effectLst/>
                <a:latin typeface="宋体" panose="02010600030101010101" pitchFamily="2" charset="-122"/>
                <a:ea typeface="宋体" panose="02010600030101010101" pitchFamily="2" charset="-122"/>
              </a:rPr>
              <a:t>在应用程序中使用控件</a:t>
            </a:r>
            <a:endParaRPr kumimoji="0" lang="zh-CN" altLang="en-US" sz="3600" b="0" i="0" u="none" strike="noStrike" cap="none" normalizeH="0" baseline="0" dirty="0" smtClean="0">
              <a:ln>
                <a:noFill/>
              </a:ln>
              <a:solidFill>
                <a:srgbClr val="FF99FF"/>
              </a:solidFill>
              <a:effectLst/>
              <a:latin typeface="Arial" panose="020B0604020202020204" pitchFamily="34" charset="0"/>
            </a:endParaRPr>
          </a:p>
        </p:txBody>
      </p:sp>
    </p:spTree>
    <p:extLst>
      <p:ext uri="{BB962C8B-B14F-4D97-AF65-F5344CB8AC3E}">
        <p14:creationId xmlns:p14="http://schemas.microsoft.com/office/powerpoint/2010/main" val="96908601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9D4F64E1-DC2C-4CF7-B1C5-CAA6B10D65B9}" type="slidenum">
              <a:rPr lang="en-US" altLang="zh-CN"/>
              <a:pPr/>
              <a:t>120</a:t>
            </a:fld>
            <a:endParaRPr lang="en-US" altLang="zh-CN"/>
          </a:p>
        </p:txBody>
      </p:sp>
      <p:sp>
        <p:nvSpPr>
          <p:cNvPr id="94210" name="Rectangle 2"/>
          <p:cNvSpPr>
            <a:spLocks noGrp="1" noChangeArrowheads="1"/>
          </p:cNvSpPr>
          <p:nvPr>
            <p:ph type="title"/>
          </p:nvPr>
        </p:nvSpPr>
        <p:spPr>
          <a:xfrm>
            <a:off x="762000" y="228600"/>
            <a:ext cx="7772400" cy="1143000"/>
          </a:xfrm>
        </p:spPr>
        <p:txBody>
          <a:bodyPr/>
          <a:lstStyle/>
          <a:p>
            <a:r>
              <a:rPr lang="en-US" altLang="zh-CN" b="1" dirty="0" smtClean="0"/>
              <a:t>8.8 </a:t>
            </a:r>
            <a:r>
              <a:rPr lang="zh-CN" altLang="en-US" b="1" dirty="0">
                <a:latin typeface="宋体" panose="02010600030101010101" pitchFamily="2" charset="-122"/>
              </a:rPr>
              <a:t>对话框通用控件</a:t>
            </a:r>
            <a:r>
              <a:rPr lang="zh-CN" altLang="en-US" b="1" dirty="0"/>
              <a:t> </a:t>
            </a:r>
          </a:p>
        </p:txBody>
      </p:sp>
      <p:sp>
        <p:nvSpPr>
          <p:cNvPr id="94211" name="Rectangle 3"/>
          <p:cNvSpPr>
            <a:spLocks noGrp="1" noChangeArrowheads="1"/>
          </p:cNvSpPr>
          <p:nvPr>
            <p:ph type="body" idx="1"/>
          </p:nvPr>
        </p:nvSpPr>
        <p:spPr>
          <a:xfrm>
            <a:off x="685800" y="1828800"/>
            <a:ext cx="7772400" cy="3810000"/>
          </a:xfrm>
        </p:spPr>
        <p:txBody>
          <a:bodyPr/>
          <a:lstStyle/>
          <a:p>
            <a:pPr>
              <a:lnSpc>
                <a:spcPct val="120000"/>
              </a:lnSpc>
              <a:buFontTx/>
              <a:buNone/>
            </a:pPr>
            <a:r>
              <a:rPr lang="en-US" altLang="zh-CN" sz="4000" b="1" dirty="0">
                <a:latin typeface="宋体" panose="02010600030101010101" pitchFamily="2" charset="-122"/>
              </a:rPr>
              <a:t>     </a:t>
            </a:r>
            <a:r>
              <a:rPr lang="zh-CN" altLang="en-US" sz="4000" b="1" dirty="0">
                <a:latin typeface="宋体" panose="02010600030101010101" pitchFamily="2" charset="-122"/>
              </a:rPr>
              <a:t>大部分控件都是在对话框中使用的，无论是基于对话框的应用程序还是</a:t>
            </a:r>
            <a:r>
              <a:rPr lang="en-US" altLang="zh-CN" sz="4000" b="1" dirty="0">
                <a:latin typeface="宋体" panose="02010600030101010101" pitchFamily="2" charset="-122"/>
              </a:rPr>
              <a:t>Doc/View</a:t>
            </a:r>
            <a:r>
              <a:rPr lang="zh-CN" altLang="en-US" sz="4000" b="1" dirty="0">
                <a:latin typeface="宋体" panose="02010600030101010101" pitchFamily="2" charset="-122"/>
              </a:rPr>
              <a:t>结构的应用程序，控件通常是放在对话框中的</a:t>
            </a:r>
            <a:r>
              <a:rPr lang="zh-CN" altLang="en-US" sz="4000" b="1" dirty="0" smtClean="0">
                <a:latin typeface="宋体" panose="02010600030101010101" pitchFamily="2" charset="-122"/>
              </a:rPr>
              <a:t>。</a:t>
            </a:r>
            <a:endParaRPr lang="zh-CN" altLang="en-US" sz="4000" b="1" dirty="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1F4C8ED6-C554-44CD-B9C0-BAB67CA505FA}" type="slidenum">
              <a:rPr lang="en-US" altLang="zh-CN"/>
              <a:pPr/>
              <a:t>121</a:t>
            </a:fld>
            <a:endParaRPr lang="en-US" altLang="zh-CN"/>
          </a:p>
        </p:txBody>
      </p:sp>
      <p:sp>
        <p:nvSpPr>
          <p:cNvPr id="95234" name="Rectangle 2"/>
          <p:cNvSpPr>
            <a:spLocks noGrp="1" noChangeArrowheads="1"/>
          </p:cNvSpPr>
          <p:nvPr>
            <p:ph type="title"/>
          </p:nvPr>
        </p:nvSpPr>
        <p:spPr>
          <a:xfrm>
            <a:off x="762000" y="228600"/>
            <a:ext cx="7772400" cy="1143000"/>
          </a:xfrm>
        </p:spPr>
        <p:txBody>
          <a:bodyPr/>
          <a:lstStyle/>
          <a:p>
            <a:r>
              <a:rPr lang="en-US" altLang="zh-CN" b="1" dirty="0" smtClean="0"/>
              <a:t>8.8.1 </a:t>
            </a:r>
            <a:r>
              <a:rPr lang="en-US" altLang="zh-CN" b="1" dirty="0"/>
              <a:t>Picture</a:t>
            </a:r>
            <a:r>
              <a:rPr lang="zh-CN" altLang="en-US" b="1" dirty="0">
                <a:latin typeface="宋体" panose="02010600030101010101" pitchFamily="2" charset="-122"/>
              </a:rPr>
              <a:t>控件的使用</a:t>
            </a:r>
            <a:r>
              <a:rPr lang="zh-CN" altLang="en-US" b="1" dirty="0"/>
              <a:t> </a:t>
            </a:r>
          </a:p>
        </p:txBody>
      </p:sp>
      <p:sp>
        <p:nvSpPr>
          <p:cNvPr id="95235" name="Rectangle 3"/>
          <p:cNvSpPr>
            <a:spLocks noGrp="1" noChangeArrowheads="1"/>
          </p:cNvSpPr>
          <p:nvPr>
            <p:ph type="body" idx="1"/>
          </p:nvPr>
        </p:nvSpPr>
        <p:spPr>
          <a:xfrm>
            <a:off x="107504" y="1196752"/>
            <a:ext cx="3960440" cy="5066983"/>
          </a:xfrm>
        </p:spPr>
        <p:txBody>
          <a:bodyPr/>
          <a:lstStyle/>
          <a:p>
            <a:pPr>
              <a:lnSpc>
                <a:spcPct val="90000"/>
              </a:lnSpc>
              <a:buFontTx/>
              <a:buNone/>
            </a:pPr>
            <a:r>
              <a:rPr lang="en-US" altLang="zh-CN" b="1" dirty="0">
                <a:solidFill>
                  <a:srgbClr val="00FF00"/>
                </a:solidFill>
                <a:latin typeface="宋体" panose="02010600030101010101" pitchFamily="2" charset="-122"/>
              </a:rPr>
              <a:t>(1)</a:t>
            </a:r>
            <a:r>
              <a:rPr lang="zh-CN" altLang="en-US" b="1" dirty="0" smtClean="0">
                <a:solidFill>
                  <a:srgbClr val="00FF00"/>
                </a:solidFill>
                <a:latin typeface="宋体" panose="02010600030101010101" pitchFamily="2" charset="-122"/>
              </a:rPr>
              <a:t>分隔线（</a:t>
            </a:r>
            <a:r>
              <a:rPr lang="en-US" altLang="zh-CN" b="1" dirty="0" smtClean="0">
                <a:solidFill>
                  <a:srgbClr val="00FF00"/>
                </a:solidFill>
                <a:latin typeface="宋体" panose="02010600030101010101" pitchFamily="2" charset="-122"/>
              </a:rPr>
              <a:t>8_8_1</a:t>
            </a:r>
            <a:r>
              <a:rPr lang="zh-CN" altLang="en-US" b="1" dirty="0" smtClean="0">
                <a:solidFill>
                  <a:srgbClr val="00FF00"/>
                </a:solidFill>
                <a:latin typeface="宋体" panose="02010600030101010101" pitchFamily="2" charset="-122"/>
              </a:rPr>
              <a:t>） </a:t>
            </a:r>
            <a:endParaRPr lang="zh-CN" altLang="en-US" b="1" dirty="0">
              <a:solidFill>
                <a:srgbClr val="00FF00"/>
              </a:solidFill>
              <a:latin typeface="宋体" panose="02010600030101010101" pitchFamily="2" charset="-122"/>
            </a:endParaRPr>
          </a:p>
          <a:p>
            <a:pPr marL="0" indent="0">
              <a:lnSpc>
                <a:spcPct val="90000"/>
              </a:lnSpc>
              <a:buNone/>
            </a:pPr>
            <a:r>
              <a:rPr lang="zh-CN" altLang="en-US" b="1" dirty="0">
                <a:latin typeface="宋体" panose="02010600030101010101" pitchFamily="2" charset="-122"/>
              </a:rPr>
              <a:t>  </a:t>
            </a:r>
            <a:r>
              <a:rPr lang="zh-CN" altLang="en-US" b="1" dirty="0" smtClean="0">
                <a:latin typeface="宋体" panose="02010600030101010101" pitchFamily="2" charset="-122"/>
              </a:rPr>
              <a:t>  将</a:t>
            </a:r>
            <a:r>
              <a:rPr lang="en-US" altLang="zh-CN" b="1" dirty="0">
                <a:latin typeface="宋体" panose="02010600030101010101" pitchFamily="2" charset="-122"/>
              </a:rPr>
              <a:t>Picture</a:t>
            </a:r>
            <a:r>
              <a:rPr lang="zh-CN" altLang="en-US" b="1" dirty="0">
                <a:latin typeface="宋体" panose="02010600030101010101" pitchFamily="2" charset="-122"/>
              </a:rPr>
              <a:t>控件拖放到对话框上，</a:t>
            </a:r>
            <a:r>
              <a:rPr lang="en-US" altLang="zh-CN" b="1" dirty="0">
                <a:latin typeface="宋体" panose="02010600030101010101" pitchFamily="2" charset="-122"/>
              </a:rPr>
              <a:t>【Type】</a:t>
            </a:r>
            <a:r>
              <a:rPr lang="zh-CN" altLang="en-US" b="1" dirty="0">
                <a:latin typeface="宋体" panose="02010600030101010101" pitchFamily="2" charset="-122"/>
              </a:rPr>
              <a:t>属性选择</a:t>
            </a:r>
            <a:r>
              <a:rPr lang="zh-CN" altLang="en-US" b="1" dirty="0" smtClean="0"/>
              <a:t>“</a:t>
            </a:r>
            <a:r>
              <a:rPr lang="en-US" altLang="zh-CN" dirty="0"/>
              <a:t>Etched </a:t>
            </a:r>
            <a:r>
              <a:rPr lang="en-US" altLang="zh-CN" dirty="0" err="1"/>
              <a:t>Horz</a:t>
            </a:r>
            <a:r>
              <a:rPr lang="en-US" altLang="zh-CN" b="1" dirty="0" smtClean="0"/>
              <a:t>”</a:t>
            </a:r>
            <a:r>
              <a:rPr lang="zh-CN" altLang="en-US" b="1" dirty="0">
                <a:latin typeface="宋体" panose="02010600030101010101" pitchFamily="2" charset="-122"/>
              </a:rPr>
              <a:t>，</a:t>
            </a:r>
            <a:r>
              <a:rPr lang="en-US" altLang="zh-CN" b="1" dirty="0">
                <a:latin typeface="宋体" panose="02010600030101010101" pitchFamily="2" charset="-122"/>
              </a:rPr>
              <a:t>【Color】</a:t>
            </a:r>
            <a:r>
              <a:rPr lang="zh-CN" altLang="en-US" b="1" dirty="0">
                <a:latin typeface="宋体" panose="02010600030101010101" pitchFamily="2" charset="-122"/>
              </a:rPr>
              <a:t>属性选择</a:t>
            </a:r>
            <a:r>
              <a:rPr lang="zh-CN" altLang="en-US" b="1" dirty="0"/>
              <a:t>“</a:t>
            </a:r>
            <a:r>
              <a:rPr lang="en-US" altLang="zh-CN" b="1" dirty="0">
                <a:latin typeface="宋体" panose="02010600030101010101" pitchFamily="2" charset="-122"/>
              </a:rPr>
              <a:t>Etched</a:t>
            </a:r>
            <a:r>
              <a:rPr lang="en-US" altLang="zh-CN" b="1" dirty="0"/>
              <a:t>”</a:t>
            </a:r>
            <a:r>
              <a:rPr lang="zh-CN" altLang="en-US" b="1" dirty="0">
                <a:latin typeface="宋体" panose="02010600030101010101" pitchFamily="2" charset="-122"/>
              </a:rPr>
              <a:t>，将控件拖到最细，这时，</a:t>
            </a:r>
            <a:r>
              <a:rPr lang="en-US" altLang="zh-CN" b="1" dirty="0">
                <a:latin typeface="宋体" panose="02010600030101010101" pitchFamily="2" charset="-122"/>
              </a:rPr>
              <a:t>Picture</a:t>
            </a:r>
            <a:r>
              <a:rPr lang="zh-CN" altLang="en-US" b="1" dirty="0">
                <a:latin typeface="宋体" panose="02010600030101010101" pitchFamily="2" charset="-122"/>
              </a:rPr>
              <a:t>控件看起来的效果就跟一条分隔线一样了</a:t>
            </a:r>
          </a:p>
        </p:txBody>
      </p:sp>
      <p:pic>
        <p:nvPicPr>
          <p:cNvPr id="1228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1371600"/>
            <a:ext cx="3763144" cy="5268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CE29635F-1D28-4BC1-99E9-60F988BD2310}" type="slidenum">
              <a:rPr lang="en-US" altLang="zh-CN"/>
              <a:pPr/>
              <a:t>122</a:t>
            </a:fld>
            <a:endParaRPr lang="en-US" altLang="zh-CN"/>
          </a:p>
        </p:txBody>
      </p:sp>
      <p:sp>
        <p:nvSpPr>
          <p:cNvPr id="96259" name="Rectangle 3"/>
          <p:cNvSpPr>
            <a:spLocks noGrp="1" noChangeArrowheads="1"/>
          </p:cNvSpPr>
          <p:nvPr>
            <p:ph type="body" idx="1"/>
          </p:nvPr>
        </p:nvSpPr>
        <p:spPr>
          <a:xfrm>
            <a:off x="507050" y="353580"/>
            <a:ext cx="4280974" cy="4643774"/>
          </a:xfrm>
        </p:spPr>
        <p:txBody>
          <a:bodyPr/>
          <a:lstStyle/>
          <a:p>
            <a:pPr>
              <a:buFontTx/>
              <a:buNone/>
            </a:pPr>
            <a:r>
              <a:rPr lang="en-US" altLang="zh-CN" b="1" dirty="0">
                <a:solidFill>
                  <a:srgbClr val="00FF00"/>
                </a:solidFill>
                <a:latin typeface="Arial Narrow" panose="020B0606020202030204" pitchFamily="34" charset="0"/>
              </a:rPr>
              <a:t>(2) </a:t>
            </a:r>
            <a:r>
              <a:rPr lang="zh-CN" altLang="en-US" b="1" dirty="0" smtClean="0">
                <a:solidFill>
                  <a:srgbClr val="00FF00"/>
                </a:solidFill>
                <a:latin typeface="Arial Narrow" panose="020B0606020202030204" pitchFamily="34" charset="0"/>
              </a:rPr>
              <a:t>图片</a:t>
            </a:r>
            <a:r>
              <a:rPr lang="en-US" altLang="zh-CN" b="1" dirty="0" smtClean="0">
                <a:solidFill>
                  <a:srgbClr val="00FF00"/>
                </a:solidFill>
                <a:latin typeface="Arial Narrow" panose="020B0606020202030204" pitchFamily="34" charset="0"/>
              </a:rPr>
              <a:t>(8_8_2)</a:t>
            </a:r>
            <a:endParaRPr lang="zh-CN" altLang="en-US" b="1" dirty="0">
              <a:solidFill>
                <a:srgbClr val="00FF00"/>
              </a:solidFill>
              <a:latin typeface="Arial Narrow" panose="020B0606020202030204" pitchFamily="34" charset="0"/>
            </a:endParaRPr>
          </a:p>
          <a:p>
            <a:pPr marL="0" indent="0">
              <a:buNone/>
            </a:pPr>
            <a:r>
              <a:rPr lang="zh-CN" altLang="en-US" b="1" dirty="0">
                <a:latin typeface="Arial Narrow" panose="020B0606020202030204" pitchFamily="34" charset="0"/>
              </a:rPr>
              <a:t>  </a:t>
            </a:r>
            <a:r>
              <a:rPr lang="zh-CN" altLang="en-US" b="1" dirty="0" smtClean="0">
                <a:latin typeface="Arial Narrow" panose="020B0606020202030204" pitchFamily="34" charset="0"/>
              </a:rPr>
              <a:t>    继续安放一个</a:t>
            </a:r>
            <a:r>
              <a:rPr lang="en-US" altLang="zh-CN" sz="2800" b="1" dirty="0" smtClean="0">
                <a:latin typeface="Arial Narrow" panose="020B0606020202030204" pitchFamily="34" charset="0"/>
              </a:rPr>
              <a:t>Picture</a:t>
            </a:r>
            <a:r>
              <a:rPr lang="zh-CN" altLang="en-US" b="1" dirty="0" smtClean="0">
                <a:latin typeface="Arial Narrow" panose="020B0606020202030204" pitchFamily="34" charset="0"/>
              </a:rPr>
              <a:t>控件，将</a:t>
            </a:r>
            <a:r>
              <a:rPr lang="en-US" altLang="zh-CN" b="1" dirty="0">
                <a:latin typeface="Arial Narrow" panose="020B0606020202030204" pitchFamily="34" charset="0"/>
              </a:rPr>
              <a:t>【Type】</a:t>
            </a:r>
            <a:r>
              <a:rPr lang="zh-CN" altLang="en-US" b="1" dirty="0">
                <a:latin typeface="Arial Narrow" panose="020B0606020202030204" pitchFamily="34" charset="0"/>
              </a:rPr>
              <a:t>属性设置为“</a:t>
            </a:r>
            <a:r>
              <a:rPr lang="en-US" altLang="zh-CN" sz="2400" b="1" dirty="0">
                <a:latin typeface="Arial Narrow" panose="020B0606020202030204" pitchFamily="34" charset="0"/>
              </a:rPr>
              <a:t>Icon</a:t>
            </a:r>
            <a:r>
              <a:rPr lang="en-US" altLang="zh-CN" b="1" dirty="0">
                <a:latin typeface="Arial Narrow" panose="020B0606020202030204" pitchFamily="34" charset="0"/>
              </a:rPr>
              <a:t>”</a:t>
            </a:r>
            <a:r>
              <a:rPr lang="zh-CN" altLang="en-US" b="1" dirty="0">
                <a:latin typeface="Arial Narrow" panose="020B0606020202030204" pitchFamily="34" charset="0"/>
              </a:rPr>
              <a:t>或者“</a:t>
            </a:r>
            <a:r>
              <a:rPr lang="en-US" altLang="zh-CN" sz="2400" b="1" dirty="0">
                <a:latin typeface="Arial Narrow" panose="020B0606020202030204" pitchFamily="34" charset="0"/>
              </a:rPr>
              <a:t>Bitmap</a:t>
            </a:r>
            <a:r>
              <a:rPr lang="en-US" altLang="zh-CN" b="1" dirty="0">
                <a:latin typeface="Arial Narrow" panose="020B0606020202030204" pitchFamily="34" charset="0"/>
              </a:rPr>
              <a:t>”</a:t>
            </a:r>
            <a:r>
              <a:rPr lang="zh-CN" altLang="en-US" b="1" dirty="0">
                <a:latin typeface="Arial Narrow" panose="020B0606020202030204" pitchFamily="34" charset="0"/>
              </a:rPr>
              <a:t>的时候，可以设置</a:t>
            </a:r>
            <a:r>
              <a:rPr lang="en-US" altLang="zh-CN" b="1" dirty="0">
                <a:latin typeface="Arial Narrow" panose="020B0606020202030204" pitchFamily="34" charset="0"/>
              </a:rPr>
              <a:t>【</a:t>
            </a:r>
            <a:r>
              <a:rPr lang="en-US" altLang="zh-CN" sz="2400" b="1" dirty="0">
                <a:latin typeface="Arial Narrow" panose="020B0606020202030204" pitchFamily="34" charset="0"/>
              </a:rPr>
              <a:t>Image</a:t>
            </a:r>
            <a:r>
              <a:rPr lang="en-US" altLang="zh-CN" b="1" dirty="0">
                <a:latin typeface="Arial Narrow" panose="020B0606020202030204" pitchFamily="34" charset="0"/>
              </a:rPr>
              <a:t>】</a:t>
            </a:r>
            <a:r>
              <a:rPr lang="zh-CN" altLang="en-US" b="1" dirty="0">
                <a:latin typeface="Arial Narrow" panose="020B0606020202030204" pitchFamily="34" charset="0"/>
              </a:rPr>
              <a:t>属性为相应的资源</a:t>
            </a:r>
            <a:r>
              <a:rPr lang="en-US" altLang="zh-CN" b="1" dirty="0">
                <a:latin typeface="Arial Narrow" panose="020B0606020202030204" pitchFamily="34" charset="0"/>
              </a:rPr>
              <a:t>ID</a:t>
            </a:r>
            <a:r>
              <a:rPr lang="zh-CN" altLang="en-US" b="1" dirty="0">
                <a:latin typeface="Arial Narrow" panose="020B0606020202030204" pitchFamily="34" charset="0"/>
              </a:rPr>
              <a:t>，来显示图标或位图</a:t>
            </a:r>
            <a:r>
              <a:rPr lang="zh-CN" altLang="en-US" b="1" dirty="0" smtClean="0">
                <a:latin typeface="Arial Narrow" panose="020B0606020202030204" pitchFamily="34" charset="0"/>
              </a:rPr>
              <a:t>。</a:t>
            </a:r>
            <a:endParaRPr lang="zh-CN" altLang="en-US" b="1" dirty="0">
              <a:latin typeface="Arial Narrow" panose="020B0606020202030204" pitchFamily="34" charset="0"/>
            </a:endParaRPr>
          </a:p>
        </p:txBody>
      </p:sp>
      <p:sp>
        <p:nvSpPr>
          <p:cNvPr id="96262" name="Rectangle 6"/>
          <p:cNvSpPr>
            <a:spLocks noChangeArrowheads="1"/>
          </p:cNvSpPr>
          <p:nvPr/>
        </p:nvSpPr>
        <p:spPr bwMode="auto">
          <a:xfrm>
            <a:off x="179512" y="5196300"/>
            <a:ext cx="8845996" cy="1545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457200" indent="-457200">
              <a:lnSpc>
                <a:spcPct val="90000"/>
              </a:lnSpc>
              <a:spcBef>
                <a:spcPct val="20000"/>
              </a:spcBef>
              <a:buFont typeface="Arial" panose="020B0604020202020204" pitchFamily="34" charset="0"/>
              <a:buChar char="•"/>
            </a:pPr>
            <a:r>
              <a:rPr lang="zh-CN" altLang="en-US" sz="2800" dirty="0" smtClean="0">
                <a:latin typeface="Arial Narrow" panose="020B0606020202030204" pitchFamily="34" charset="0"/>
              </a:rPr>
              <a:t>在</a:t>
            </a:r>
            <a:r>
              <a:rPr lang="zh-CN" altLang="en-US" sz="2800" dirty="0">
                <a:latin typeface="Arial Narrow" panose="020B0606020202030204" pitchFamily="34" charset="0"/>
              </a:rPr>
              <a:t>资源中导入</a:t>
            </a:r>
            <a:r>
              <a:rPr lang="zh-CN" altLang="en-US" sz="2800" dirty="0" smtClean="0">
                <a:latin typeface="Arial Narrow" panose="020B0606020202030204" pitchFamily="34" charset="0"/>
              </a:rPr>
              <a:t>一名</a:t>
            </a:r>
            <a:r>
              <a:rPr lang="zh-CN" altLang="zh-CN" sz="2800" dirty="0"/>
              <a:t>一幅位图，命名为</a:t>
            </a:r>
            <a:r>
              <a:rPr lang="en-US" altLang="zh-CN" sz="2800" dirty="0"/>
              <a:t>IDB_BITMAP1</a:t>
            </a:r>
            <a:r>
              <a:rPr lang="zh-CN" altLang="en-US" sz="2800" dirty="0" smtClean="0">
                <a:latin typeface="Arial Narrow" panose="020B0606020202030204" pitchFamily="34" charset="0"/>
              </a:rPr>
              <a:t>设置</a:t>
            </a:r>
            <a:r>
              <a:rPr lang="en-US" altLang="zh-CN" sz="2800" dirty="0">
                <a:latin typeface="Arial Narrow" panose="020B0606020202030204" pitchFamily="34" charset="0"/>
              </a:rPr>
              <a:t>Picture</a:t>
            </a:r>
            <a:r>
              <a:rPr lang="zh-CN" altLang="en-US" sz="2800" dirty="0">
                <a:latin typeface="Arial Narrow" panose="020B0606020202030204" pitchFamily="34" charset="0"/>
              </a:rPr>
              <a:t>控件</a:t>
            </a:r>
            <a:r>
              <a:rPr lang="en-US" altLang="zh-CN" sz="2800" dirty="0">
                <a:latin typeface="Arial Narrow" panose="020B0606020202030204" pitchFamily="34" charset="0"/>
              </a:rPr>
              <a:t>【Type】</a:t>
            </a:r>
            <a:r>
              <a:rPr lang="zh-CN" altLang="en-US" sz="2800" dirty="0">
                <a:latin typeface="Arial Narrow" panose="020B0606020202030204" pitchFamily="34" charset="0"/>
              </a:rPr>
              <a:t>为</a:t>
            </a:r>
            <a:r>
              <a:rPr lang="zh-CN" altLang="en-US" sz="2800" dirty="0" smtClean="0">
                <a:latin typeface="Arial Narrow" panose="020B0606020202030204" pitchFamily="34" charset="0"/>
              </a:rPr>
              <a:t>“</a:t>
            </a:r>
            <a:r>
              <a:rPr lang="en-US" altLang="zh-CN" sz="2800" dirty="0"/>
              <a:t>Bitmap</a:t>
            </a:r>
            <a:r>
              <a:rPr lang="en-US" altLang="zh-CN" sz="2800" dirty="0" smtClean="0">
                <a:latin typeface="Arial Narrow" panose="020B0606020202030204" pitchFamily="34" charset="0"/>
              </a:rPr>
              <a:t>”</a:t>
            </a:r>
            <a:r>
              <a:rPr lang="zh-CN" altLang="en-US" sz="2800" dirty="0" smtClean="0">
                <a:latin typeface="Arial Narrow" panose="020B0606020202030204" pitchFamily="34" charset="0"/>
              </a:rPr>
              <a:t>，</a:t>
            </a:r>
            <a:endParaRPr lang="en-US" altLang="zh-CN" sz="2800" dirty="0" smtClean="0">
              <a:latin typeface="Arial Narrow" panose="020B0606020202030204" pitchFamily="34" charset="0"/>
            </a:endParaRPr>
          </a:p>
          <a:p>
            <a:pPr marL="457200" indent="-457200">
              <a:lnSpc>
                <a:spcPct val="90000"/>
              </a:lnSpc>
              <a:spcBef>
                <a:spcPct val="20000"/>
              </a:spcBef>
              <a:buFont typeface="Arial" panose="020B0604020202020204" pitchFamily="34" charset="0"/>
              <a:buChar char="•"/>
            </a:pPr>
            <a:r>
              <a:rPr lang="en-US" altLang="zh-CN" sz="2800" dirty="0" smtClean="0">
                <a:latin typeface="Arial Narrow" panose="020B0606020202030204" pitchFamily="34" charset="0"/>
              </a:rPr>
              <a:t>【</a:t>
            </a:r>
            <a:r>
              <a:rPr lang="en-US" altLang="zh-CN" sz="2800" dirty="0">
                <a:latin typeface="Arial Narrow" panose="020B0606020202030204" pitchFamily="34" charset="0"/>
              </a:rPr>
              <a:t>Image】</a:t>
            </a:r>
            <a:r>
              <a:rPr lang="zh-CN" altLang="en-US" sz="2800" dirty="0">
                <a:latin typeface="Arial Narrow" panose="020B0606020202030204" pitchFamily="34" charset="0"/>
              </a:rPr>
              <a:t>为</a:t>
            </a:r>
            <a:r>
              <a:rPr lang="zh-CN" altLang="en-US" sz="2800" dirty="0" smtClean="0">
                <a:latin typeface="Arial Narrow" panose="020B0606020202030204" pitchFamily="34" charset="0"/>
              </a:rPr>
              <a:t>“</a:t>
            </a:r>
            <a:r>
              <a:rPr lang="en-US" altLang="zh-CN" sz="2800" dirty="0"/>
              <a:t>IDB_BITMAP1</a:t>
            </a:r>
            <a:r>
              <a:rPr lang="en-US" altLang="zh-CN" sz="2800" dirty="0" smtClean="0">
                <a:latin typeface="Arial Narrow" panose="020B0606020202030204" pitchFamily="34" charset="0"/>
              </a:rPr>
              <a:t>”</a:t>
            </a:r>
            <a:endParaRPr lang="en-US" altLang="zh-CN" sz="2800" dirty="0">
              <a:latin typeface="Arial Narrow" panose="020B0606020202030204" pitchFamily="34" charset="0"/>
            </a:endParaRPr>
          </a:p>
        </p:txBody>
      </p:sp>
      <p:pic>
        <p:nvPicPr>
          <p:cNvPr id="123907"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151252"/>
            <a:ext cx="3558997" cy="4901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5569" y="3213450"/>
            <a:ext cx="4002239" cy="3491315"/>
          </a:xfrm>
          <a:prstGeom prst="rect">
            <a:avLst/>
          </a:prstGeom>
        </p:spPr>
      </p:pic>
      <p:sp>
        <p:nvSpPr>
          <p:cNvPr id="9" name="灯片编号占位符 5"/>
          <p:cNvSpPr>
            <a:spLocks noGrp="1"/>
          </p:cNvSpPr>
          <p:nvPr>
            <p:ph type="sldNum" sz="quarter" idx="12"/>
          </p:nvPr>
        </p:nvSpPr>
        <p:spPr/>
        <p:txBody>
          <a:bodyPr/>
          <a:lstStyle/>
          <a:p>
            <a:fld id="{98E83E95-E7BF-4341-B9AD-0EE662C9935B}" type="slidenum">
              <a:rPr lang="en-US" altLang="zh-CN"/>
              <a:pPr/>
              <a:t>123</a:t>
            </a:fld>
            <a:endParaRPr lang="en-US" altLang="zh-CN"/>
          </a:p>
        </p:txBody>
      </p:sp>
      <p:sp>
        <p:nvSpPr>
          <p:cNvPr id="97282" name="Rectangle 2"/>
          <p:cNvSpPr>
            <a:spLocks noGrp="1" noChangeArrowheads="1"/>
          </p:cNvSpPr>
          <p:nvPr>
            <p:ph type="title"/>
          </p:nvPr>
        </p:nvSpPr>
        <p:spPr>
          <a:xfrm>
            <a:off x="762000" y="116632"/>
            <a:ext cx="7772400" cy="838200"/>
          </a:xfrm>
        </p:spPr>
        <p:txBody>
          <a:bodyPr/>
          <a:lstStyle/>
          <a:p>
            <a:r>
              <a:rPr lang="en-US" altLang="zh-CN" b="1" dirty="0"/>
              <a:t>8</a:t>
            </a:r>
            <a:r>
              <a:rPr lang="en-US" altLang="zh-CN" b="1" dirty="0" smtClean="0"/>
              <a:t>.8.2 </a:t>
            </a:r>
            <a:r>
              <a:rPr lang="en-US" altLang="zh-CN" b="1" dirty="0"/>
              <a:t>Spin</a:t>
            </a:r>
            <a:r>
              <a:rPr lang="zh-CN" altLang="en-US" b="1" dirty="0">
                <a:latin typeface="宋体" panose="02010600030101010101" pitchFamily="2" charset="-122"/>
              </a:rPr>
              <a:t>控件的</a:t>
            </a:r>
            <a:r>
              <a:rPr lang="zh-CN" altLang="en-US" b="1" dirty="0" smtClean="0">
                <a:latin typeface="宋体" panose="02010600030101010101" pitchFamily="2" charset="-122"/>
              </a:rPr>
              <a:t>使用</a:t>
            </a:r>
            <a:r>
              <a:rPr lang="en-US" altLang="zh-CN" b="1" dirty="0" smtClean="0">
                <a:latin typeface="宋体" panose="02010600030101010101" pitchFamily="2" charset="-122"/>
              </a:rPr>
              <a:t>(8_8_3)</a:t>
            </a:r>
            <a:r>
              <a:rPr lang="zh-CN" altLang="en-US" b="1" dirty="0" smtClean="0"/>
              <a:t> </a:t>
            </a:r>
            <a:endParaRPr lang="zh-CN" altLang="en-US" b="1" dirty="0"/>
          </a:p>
        </p:txBody>
      </p:sp>
      <p:sp>
        <p:nvSpPr>
          <p:cNvPr id="97287" name="AutoShape 7"/>
          <p:cNvSpPr>
            <a:spLocks noChangeArrowheads="1"/>
          </p:cNvSpPr>
          <p:nvPr/>
        </p:nvSpPr>
        <p:spPr bwMode="auto">
          <a:xfrm>
            <a:off x="321864" y="954832"/>
            <a:ext cx="3203848" cy="1826096"/>
          </a:xfrm>
          <a:prstGeom prst="wedgeRoundRectCallout">
            <a:avLst>
              <a:gd name="adj1" fmla="val 22446"/>
              <a:gd name="adj2" fmla="val 111889"/>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dirty="0">
                <a:solidFill>
                  <a:srgbClr val="000000"/>
                </a:solidFill>
                <a:latin typeface="Arial Narrow" panose="020B0606020202030204" pitchFamily="34" charset="0"/>
              </a:rPr>
              <a:t>Spin</a:t>
            </a:r>
            <a:r>
              <a:rPr lang="zh-CN" altLang="en-US" dirty="0">
                <a:solidFill>
                  <a:srgbClr val="000000"/>
                </a:solidFill>
                <a:latin typeface="Arial Narrow" panose="020B0606020202030204" pitchFamily="34" charset="0"/>
              </a:rPr>
              <a:t>按钮控件提供了一对箭头，用户通过点击箭头可以微调该控件所表示的数值。</a:t>
            </a:r>
          </a:p>
        </p:txBody>
      </p:sp>
      <p:sp>
        <p:nvSpPr>
          <p:cNvPr id="97288" name="Text Box 8"/>
          <p:cNvSpPr txBox="1">
            <a:spLocks noChangeArrowheads="1"/>
          </p:cNvSpPr>
          <p:nvPr/>
        </p:nvSpPr>
        <p:spPr bwMode="auto">
          <a:xfrm>
            <a:off x="4042496" y="3213450"/>
            <a:ext cx="4932040" cy="523220"/>
          </a:xfrm>
          <a:prstGeom prst="rect">
            <a:avLst/>
          </a:prstGeom>
          <a:noFill/>
          <a:ln w="9525">
            <a:solidFill>
              <a:srgbClr val="CC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dirty="0" smtClean="0">
                <a:latin typeface="Arial Narrow" panose="020B0606020202030204" pitchFamily="34" charset="0"/>
              </a:rPr>
              <a:t>Spin</a:t>
            </a:r>
            <a:r>
              <a:rPr lang="zh-CN" altLang="en-US" sz="2800" dirty="0">
                <a:latin typeface="Arial Narrow" panose="020B0606020202030204" pitchFamily="34" charset="0"/>
              </a:rPr>
              <a:t>控件的是</a:t>
            </a:r>
            <a:r>
              <a:rPr lang="en-US" altLang="zh-CN" sz="2800" dirty="0" err="1">
                <a:latin typeface="Arial Narrow" panose="020B0606020202030204" pitchFamily="34" charset="0"/>
              </a:rPr>
              <a:t>CSpinButtonCtrl</a:t>
            </a:r>
            <a:r>
              <a:rPr lang="zh-CN" altLang="en-US" sz="2800" dirty="0">
                <a:latin typeface="Arial Narrow" panose="020B0606020202030204" pitchFamily="34" charset="0"/>
              </a:rPr>
              <a:t>类 </a:t>
            </a:r>
          </a:p>
        </p:txBody>
      </p:sp>
      <p:sp>
        <p:nvSpPr>
          <p:cNvPr id="97289" name="AutoShape 9"/>
          <p:cNvSpPr>
            <a:spLocks noChangeArrowheads="1"/>
          </p:cNvSpPr>
          <p:nvPr/>
        </p:nvSpPr>
        <p:spPr bwMode="auto">
          <a:xfrm>
            <a:off x="3965848" y="954832"/>
            <a:ext cx="5008688" cy="1714203"/>
          </a:xfrm>
          <a:prstGeom prst="wedgeRoundRectCallout">
            <a:avLst>
              <a:gd name="adj1" fmla="val -23551"/>
              <a:gd name="adj2" fmla="val 49069"/>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dirty="0">
                <a:solidFill>
                  <a:srgbClr val="000000"/>
                </a:solidFill>
                <a:latin typeface="+mn-lt"/>
              </a:rPr>
              <a:t>Spin</a:t>
            </a:r>
            <a:r>
              <a:rPr lang="zh-CN" altLang="en-US" dirty="0">
                <a:solidFill>
                  <a:srgbClr val="000000"/>
                </a:solidFill>
                <a:latin typeface="+mn-lt"/>
              </a:rPr>
              <a:t>控件通常和</a:t>
            </a:r>
            <a:r>
              <a:rPr lang="en-US" altLang="zh-CN" dirty="0">
                <a:solidFill>
                  <a:srgbClr val="000000"/>
                </a:solidFill>
                <a:latin typeface="+mn-lt"/>
              </a:rPr>
              <a:t>tab order</a:t>
            </a:r>
            <a:r>
              <a:rPr lang="zh-CN" altLang="en-US" dirty="0">
                <a:solidFill>
                  <a:srgbClr val="000000"/>
                </a:solidFill>
                <a:latin typeface="+mn-lt"/>
              </a:rPr>
              <a:t>位于它之前的控件成对</a:t>
            </a:r>
            <a:r>
              <a:rPr lang="zh-CN" altLang="en-US" dirty="0" smtClean="0">
                <a:solidFill>
                  <a:srgbClr val="000000"/>
                </a:solidFill>
                <a:latin typeface="+mn-lt"/>
              </a:rPr>
              <a:t>使用</a:t>
            </a:r>
            <a:r>
              <a:rPr lang="en-US" altLang="zh-CN" dirty="0" smtClean="0">
                <a:solidFill>
                  <a:srgbClr val="000000"/>
                </a:solidFill>
                <a:latin typeface="+mn-lt"/>
              </a:rPr>
              <a:t>(</a:t>
            </a:r>
            <a:r>
              <a:rPr lang="zh-CN" altLang="en-US" dirty="0" smtClean="0">
                <a:solidFill>
                  <a:srgbClr val="000000"/>
                </a:solidFill>
                <a:latin typeface="+mn-lt"/>
              </a:rPr>
              <a:t>如编辑框</a:t>
            </a:r>
            <a:r>
              <a:rPr lang="en-US" altLang="zh-CN" dirty="0" smtClean="0">
                <a:solidFill>
                  <a:srgbClr val="000000"/>
                </a:solidFill>
                <a:latin typeface="+mn-lt"/>
              </a:rPr>
              <a:t>)</a:t>
            </a:r>
            <a:r>
              <a:rPr lang="zh-CN" altLang="en-US" dirty="0" smtClean="0">
                <a:solidFill>
                  <a:srgbClr val="000000"/>
                </a:solidFill>
                <a:latin typeface="+mn-lt"/>
              </a:rPr>
              <a:t>。</a:t>
            </a:r>
            <a:r>
              <a:rPr lang="zh-CN" altLang="en-US" dirty="0">
                <a:solidFill>
                  <a:srgbClr val="000000"/>
                </a:solidFill>
                <a:latin typeface="+mn-lt"/>
              </a:rPr>
              <a:t>通过</a:t>
            </a:r>
            <a:r>
              <a:rPr lang="en-US" altLang="zh-CN" dirty="0" err="1">
                <a:solidFill>
                  <a:srgbClr val="000000"/>
                </a:solidFill>
                <a:latin typeface="+mn-lt"/>
              </a:rPr>
              <a:t>CSpinButtonCtrl</a:t>
            </a:r>
            <a:r>
              <a:rPr lang="zh-CN" altLang="en-US" dirty="0">
                <a:solidFill>
                  <a:srgbClr val="000000"/>
                </a:solidFill>
                <a:latin typeface="+mn-lt"/>
              </a:rPr>
              <a:t>的</a:t>
            </a:r>
            <a:r>
              <a:rPr lang="en-US" altLang="zh-CN" dirty="0" err="1">
                <a:solidFill>
                  <a:srgbClr val="000000"/>
                </a:solidFill>
                <a:latin typeface="+mn-lt"/>
              </a:rPr>
              <a:t>GetBuddy</a:t>
            </a:r>
            <a:r>
              <a:rPr lang="zh-CN" altLang="en-US" dirty="0">
                <a:solidFill>
                  <a:srgbClr val="000000"/>
                </a:solidFill>
                <a:latin typeface="+mn-lt"/>
              </a:rPr>
              <a:t>方法可获得与之配对的控件 </a:t>
            </a:r>
          </a:p>
        </p:txBody>
      </p:sp>
      <p:graphicFrame>
        <p:nvGraphicFramePr>
          <p:cNvPr id="3" name="表格 2"/>
          <p:cNvGraphicFramePr>
            <a:graphicFrameLocks noGrp="1"/>
          </p:cNvGraphicFramePr>
          <p:nvPr>
            <p:extLst>
              <p:ext uri="{D42A27DB-BD31-4B8C-83A1-F6EECF244321}">
                <p14:modId xmlns:p14="http://schemas.microsoft.com/office/powerpoint/2010/main" val="59734952"/>
              </p:ext>
            </p:extLst>
          </p:nvPr>
        </p:nvGraphicFramePr>
        <p:xfrm>
          <a:off x="4067944" y="4033755"/>
          <a:ext cx="4984309" cy="2654155"/>
        </p:xfrm>
        <a:graphic>
          <a:graphicData uri="http://schemas.openxmlformats.org/drawingml/2006/table">
            <a:tbl>
              <a:tblPr>
                <a:tableStyleId>{5C22544A-7EE6-4342-B048-85BDC9FD1C3A}</a:tableStyleId>
              </a:tblPr>
              <a:tblGrid>
                <a:gridCol w="1984352">
                  <a:extLst>
                    <a:ext uri="{9D8B030D-6E8A-4147-A177-3AD203B41FA5}">
                      <a16:colId xmlns:a16="http://schemas.microsoft.com/office/drawing/2014/main" val="20000"/>
                    </a:ext>
                  </a:extLst>
                </a:gridCol>
                <a:gridCol w="2999957">
                  <a:extLst>
                    <a:ext uri="{9D8B030D-6E8A-4147-A177-3AD203B41FA5}">
                      <a16:colId xmlns:a16="http://schemas.microsoft.com/office/drawing/2014/main" val="20001"/>
                    </a:ext>
                  </a:extLst>
                </a:gridCol>
              </a:tblGrid>
              <a:tr h="379165">
                <a:tc>
                  <a:txBody>
                    <a:bodyPr/>
                    <a:lstStyle/>
                    <a:p>
                      <a:pPr algn="just">
                        <a:spcAft>
                          <a:spcPts val="0"/>
                        </a:spcAft>
                      </a:pPr>
                      <a:r>
                        <a:rPr lang="zh-CN" sz="1600" b="1" kern="100">
                          <a:effectLst/>
                        </a:rPr>
                        <a:t>成员函数</a:t>
                      </a:r>
                      <a:endParaRPr lang="zh-CN" sz="1600" b="1"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600" b="1" kern="100">
                          <a:effectLst/>
                        </a:rPr>
                        <a:t>描述</a:t>
                      </a:r>
                      <a:endParaRPr lang="zh-CN" sz="1600" b="1"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0"/>
                  </a:ext>
                </a:extLst>
              </a:tr>
              <a:tr h="379165">
                <a:tc>
                  <a:txBody>
                    <a:bodyPr/>
                    <a:lstStyle/>
                    <a:p>
                      <a:pPr algn="just">
                        <a:spcAft>
                          <a:spcPts val="0"/>
                        </a:spcAft>
                      </a:pPr>
                      <a:r>
                        <a:rPr lang="en-US" sz="1600" b="1" kern="100">
                          <a:effectLst/>
                        </a:rPr>
                        <a:t>CSpinButtonCtrl</a:t>
                      </a:r>
                      <a:endParaRPr lang="zh-CN" sz="1600" b="1"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600" b="1" kern="100" dirty="0" err="1">
                          <a:effectLst/>
                        </a:rPr>
                        <a:t>CSpinButtonCtrl</a:t>
                      </a:r>
                      <a:r>
                        <a:rPr lang="zh-CN" sz="1600" b="1" kern="100" dirty="0">
                          <a:effectLst/>
                        </a:rPr>
                        <a:t>类的构造函</a:t>
                      </a:r>
                      <a:r>
                        <a:rPr lang="zh-CN" sz="1600" b="1" kern="100" dirty="0" smtClean="0">
                          <a:effectLst/>
                        </a:rPr>
                        <a:t>数</a:t>
                      </a:r>
                      <a:endParaRPr lang="zh-CN" sz="1600" b="1"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1"/>
                  </a:ext>
                </a:extLst>
              </a:tr>
              <a:tr h="379165">
                <a:tc>
                  <a:txBody>
                    <a:bodyPr/>
                    <a:lstStyle/>
                    <a:p>
                      <a:pPr algn="just">
                        <a:spcAft>
                          <a:spcPts val="0"/>
                        </a:spcAft>
                      </a:pPr>
                      <a:r>
                        <a:rPr lang="en-US" sz="1600" b="1" kern="100">
                          <a:effectLst/>
                        </a:rPr>
                        <a:t>Create</a:t>
                      </a:r>
                      <a:endParaRPr lang="zh-CN" sz="1600" b="1"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600" b="1" kern="100" dirty="0">
                          <a:effectLst/>
                        </a:rPr>
                        <a:t>创建一个微调按钮对</a:t>
                      </a:r>
                      <a:r>
                        <a:rPr lang="zh-CN" sz="1600" b="1" kern="100" dirty="0" smtClean="0">
                          <a:effectLst/>
                        </a:rPr>
                        <a:t>象</a:t>
                      </a:r>
                      <a:endParaRPr lang="zh-CN" sz="1600" b="1"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2"/>
                  </a:ext>
                </a:extLst>
              </a:tr>
              <a:tr h="379165">
                <a:tc>
                  <a:txBody>
                    <a:bodyPr/>
                    <a:lstStyle/>
                    <a:p>
                      <a:pPr algn="just">
                        <a:spcAft>
                          <a:spcPts val="0"/>
                        </a:spcAft>
                      </a:pPr>
                      <a:r>
                        <a:rPr lang="en-US" sz="1600" b="1" kern="100">
                          <a:effectLst/>
                        </a:rPr>
                        <a:t>SetBase/GetBase</a:t>
                      </a:r>
                      <a:endParaRPr lang="zh-CN" sz="1600" b="1"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600" b="1" kern="100" dirty="0">
                          <a:effectLst/>
                        </a:rPr>
                        <a:t>设置</a:t>
                      </a:r>
                      <a:r>
                        <a:rPr lang="en-US" sz="1600" b="1" kern="100" dirty="0">
                          <a:effectLst/>
                        </a:rPr>
                        <a:t>/</a:t>
                      </a:r>
                      <a:r>
                        <a:rPr lang="zh-CN" sz="1600" b="1" kern="100" dirty="0">
                          <a:effectLst/>
                        </a:rPr>
                        <a:t>获取控件当前的基</a:t>
                      </a:r>
                      <a:r>
                        <a:rPr lang="zh-CN" sz="1600" b="1" kern="100" dirty="0" smtClean="0">
                          <a:effectLst/>
                        </a:rPr>
                        <a:t>值</a:t>
                      </a:r>
                      <a:endParaRPr lang="zh-CN" sz="1600" b="1"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3"/>
                  </a:ext>
                </a:extLst>
              </a:tr>
              <a:tr h="379165">
                <a:tc>
                  <a:txBody>
                    <a:bodyPr/>
                    <a:lstStyle/>
                    <a:p>
                      <a:pPr algn="just">
                        <a:spcAft>
                          <a:spcPts val="0"/>
                        </a:spcAft>
                      </a:pPr>
                      <a:r>
                        <a:rPr lang="en-US" sz="1600" b="1" kern="100">
                          <a:effectLst/>
                        </a:rPr>
                        <a:t>SetBuddy/GetBuddy</a:t>
                      </a:r>
                      <a:endParaRPr lang="zh-CN" sz="1600" b="1"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600" b="1" kern="100" dirty="0">
                          <a:effectLst/>
                        </a:rPr>
                        <a:t>设置</a:t>
                      </a:r>
                      <a:r>
                        <a:rPr lang="en-US" sz="1600" b="1" kern="100" dirty="0">
                          <a:effectLst/>
                        </a:rPr>
                        <a:t>/</a:t>
                      </a:r>
                      <a:r>
                        <a:rPr lang="zh-CN" sz="1600" b="1" kern="100" dirty="0">
                          <a:effectLst/>
                        </a:rPr>
                        <a:t>获取该控件的伙伴窗</a:t>
                      </a:r>
                      <a:r>
                        <a:rPr lang="zh-CN" sz="1600" b="1" kern="100" dirty="0" smtClean="0">
                          <a:effectLst/>
                        </a:rPr>
                        <a:t>口</a:t>
                      </a:r>
                      <a:endParaRPr lang="zh-CN" sz="1600" b="1"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4"/>
                  </a:ext>
                </a:extLst>
              </a:tr>
              <a:tr h="379165">
                <a:tc>
                  <a:txBody>
                    <a:bodyPr/>
                    <a:lstStyle/>
                    <a:p>
                      <a:pPr algn="just">
                        <a:spcAft>
                          <a:spcPts val="0"/>
                        </a:spcAft>
                      </a:pPr>
                      <a:r>
                        <a:rPr lang="en-US" sz="1600" b="1" kern="100">
                          <a:effectLst/>
                        </a:rPr>
                        <a:t>SetPos/GetPos</a:t>
                      </a:r>
                      <a:endParaRPr lang="zh-CN" sz="1600" b="1"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600" b="1" kern="100" dirty="0">
                          <a:effectLst/>
                        </a:rPr>
                        <a:t>设置</a:t>
                      </a:r>
                      <a:r>
                        <a:rPr lang="en-US" sz="1600" b="1" kern="100" dirty="0">
                          <a:effectLst/>
                        </a:rPr>
                        <a:t>/</a:t>
                      </a:r>
                      <a:r>
                        <a:rPr lang="zh-CN" sz="1600" b="1" kern="100" dirty="0">
                          <a:effectLst/>
                        </a:rPr>
                        <a:t>获取当前位置的</a:t>
                      </a:r>
                      <a:r>
                        <a:rPr lang="zh-CN" sz="1600" b="1" kern="100" dirty="0" smtClean="0">
                          <a:effectLst/>
                        </a:rPr>
                        <a:t>值</a:t>
                      </a:r>
                      <a:endParaRPr lang="zh-CN" sz="1600" b="1"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5"/>
                  </a:ext>
                </a:extLst>
              </a:tr>
              <a:tr h="379165">
                <a:tc>
                  <a:txBody>
                    <a:bodyPr/>
                    <a:lstStyle/>
                    <a:p>
                      <a:pPr algn="just">
                        <a:spcAft>
                          <a:spcPts val="0"/>
                        </a:spcAft>
                      </a:pPr>
                      <a:r>
                        <a:rPr lang="en-US" sz="1600" b="1" kern="100">
                          <a:effectLst/>
                        </a:rPr>
                        <a:t>SetRange/GetRange</a:t>
                      </a:r>
                      <a:endParaRPr lang="zh-CN" sz="1600" b="1"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600" b="1" kern="100" dirty="0">
                          <a:effectLst/>
                        </a:rPr>
                        <a:t>设置</a:t>
                      </a:r>
                      <a:r>
                        <a:rPr lang="en-US" sz="1600" b="1" kern="100" dirty="0">
                          <a:effectLst/>
                        </a:rPr>
                        <a:t>/</a:t>
                      </a:r>
                      <a:r>
                        <a:rPr lang="zh-CN" sz="1600" b="1" kern="100" dirty="0">
                          <a:effectLst/>
                        </a:rPr>
                        <a:t>获取控件的取值范</a:t>
                      </a:r>
                      <a:r>
                        <a:rPr lang="zh-CN" sz="1600" b="1" kern="100" dirty="0" smtClean="0">
                          <a:effectLst/>
                        </a:rPr>
                        <a:t>围</a:t>
                      </a:r>
                      <a:endParaRPr lang="zh-CN" sz="1600" b="1"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7287"/>
                                        </p:tgtEl>
                                        <p:attrNameLst>
                                          <p:attrName>style.visibility</p:attrName>
                                        </p:attrNameLst>
                                      </p:cBhvr>
                                      <p:to>
                                        <p:strVal val="visible"/>
                                      </p:to>
                                    </p:set>
                                    <p:animEffect transition="in" filter="wipe(down)">
                                      <p:cBhvr>
                                        <p:cTn id="7" dur="500"/>
                                        <p:tgtEl>
                                          <p:spTgt spid="9728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97289"/>
                                        </p:tgtEl>
                                        <p:attrNameLst>
                                          <p:attrName>style.visibility</p:attrName>
                                        </p:attrNameLst>
                                      </p:cBhvr>
                                      <p:to>
                                        <p:strVal val="visible"/>
                                      </p:to>
                                    </p:set>
                                    <p:animEffect transition="in" filter="wheel(1)">
                                      <p:cBhvr>
                                        <p:cTn id="12" dur="2000"/>
                                        <p:tgtEl>
                                          <p:spTgt spid="97289"/>
                                        </p:tgtEl>
                                      </p:cBhvr>
                                    </p:animEffect>
                                  </p:childTnLst>
                                </p:cTn>
                              </p:par>
                            </p:childTnLst>
                          </p:cTn>
                        </p:par>
                      </p:childTnLst>
                    </p:cTn>
                  </p:par>
                  <p:par>
                    <p:cTn id="13" fill="hold">
                      <p:stCondLst>
                        <p:cond delay="indefinite"/>
                      </p:stCondLst>
                      <p:childTnLst>
                        <p:par>
                          <p:cTn id="14" fill="hold">
                            <p:stCondLst>
                              <p:cond delay="0"/>
                            </p:stCondLst>
                            <p:childTnLst>
                              <p:par>
                                <p:cTn id="15" presetID="45" presetClass="entr" presetSubtype="0" fill="hold" grpId="0" nodeType="clickEffect">
                                  <p:stCondLst>
                                    <p:cond delay="0"/>
                                  </p:stCondLst>
                                  <p:childTnLst>
                                    <p:set>
                                      <p:cBhvr>
                                        <p:cTn id="16" dur="1" fill="hold">
                                          <p:stCondLst>
                                            <p:cond delay="0"/>
                                          </p:stCondLst>
                                        </p:cTn>
                                        <p:tgtEl>
                                          <p:spTgt spid="97288"/>
                                        </p:tgtEl>
                                        <p:attrNameLst>
                                          <p:attrName>style.visibility</p:attrName>
                                        </p:attrNameLst>
                                      </p:cBhvr>
                                      <p:to>
                                        <p:strVal val="visible"/>
                                      </p:to>
                                    </p:set>
                                    <p:animEffect transition="in" filter="fade">
                                      <p:cBhvr>
                                        <p:cTn id="17" dur="2000"/>
                                        <p:tgtEl>
                                          <p:spTgt spid="97288"/>
                                        </p:tgtEl>
                                      </p:cBhvr>
                                    </p:animEffect>
                                    <p:anim calcmode="lin" valueType="num">
                                      <p:cBhvr>
                                        <p:cTn id="18" dur="2000" fill="hold"/>
                                        <p:tgtEl>
                                          <p:spTgt spid="97288"/>
                                        </p:tgtEl>
                                        <p:attrNameLst>
                                          <p:attrName>ppt_w</p:attrName>
                                        </p:attrNameLst>
                                      </p:cBhvr>
                                      <p:tavLst>
                                        <p:tav tm="0" fmla="#ppt_w*sin(2.5*pi*$)">
                                          <p:val>
                                            <p:fltVal val="0"/>
                                          </p:val>
                                        </p:tav>
                                        <p:tav tm="100000">
                                          <p:val>
                                            <p:fltVal val="1"/>
                                          </p:val>
                                        </p:tav>
                                      </p:tavLst>
                                    </p:anim>
                                    <p:anim calcmode="lin" valueType="num">
                                      <p:cBhvr>
                                        <p:cTn id="19" dur="2000" fill="hold"/>
                                        <p:tgtEl>
                                          <p:spTgt spid="97288"/>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animEffect transition="in" filter="fade">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7" grpId="0" animBg="1"/>
      <p:bldP spid="97288" grpId="0" animBg="1"/>
      <p:bldP spid="97289"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17422BCD-4ACC-4003-9102-E076E3431487}" type="slidenum">
              <a:rPr lang="en-US" altLang="zh-CN"/>
              <a:pPr/>
              <a:t>124</a:t>
            </a:fld>
            <a:endParaRPr lang="en-US" altLang="zh-CN"/>
          </a:p>
        </p:txBody>
      </p:sp>
      <p:sp>
        <p:nvSpPr>
          <p:cNvPr id="98307" name="Rectangle 3"/>
          <p:cNvSpPr>
            <a:spLocks noGrp="1" noChangeArrowheads="1"/>
          </p:cNvSpPr>
          <p:nvPr>
            <p:ph type="body" idx="1"/>
          </p:nvPr>
        </p:nvSpPr>
        <p:spPr>
          <a:xfrm>
            <a:off x="215532" y="131694"/>
            <a:ext cx="8924240" cy="1905000"/>
          </a:xfrm>
        </p:spPr>
        <p:txBody>
          <a:bodyPr/>
          <a:lstStyle/>
          <a:p>
            <a:pPr marL="0" indent="0">
              <a:buNone/>
            </a:pPr>
            <a:r>
              <a:rPr lang="en-US" altLang="zh-CN" sz="2800" b="1" dirty="0">
                <a:latin typeface="Arial Narrow" panose="020B0606020202030204" pitchFamily="34" charset="0"/>
              </a:rPr>
              <a:t>  </a:t>
            </a:r>
            <a:r>
              <a:rPr lang="en-US" altLang="zh-CN" sz="2800" b="1" dirty="0" smtClean="0">
                <a:latin typeface="Arial Narrow" panose="020B0606020202030204" pitchFamily="34" charset="0"/>
              </a:rPr>
              <a:t>        </a:t>
            </a:r>
            <a:r>
              <a:rPr lang="zh-CN" altLang="en-US" sz="2800" b="1" dirty="0" smtClean="0">
                <a:latin typeface="Arial Narrow" panose="020B0606020202030204" pitchFamily="34" charset="0"/>
              </a:rPr>
              <a:t>向</a:t>
            </a:r>
            <a:r>
              <a:rPr lang="zh-CN" altLang="en-US" sz="2800" b="1" dirty="0">
                <a:latin typeface="Arial Narrow" panose="020B0606020202030204" pitchFamily="34" charset="0"/>
              </a:rPr>
              <a:t>对话框拖放一个</a:t>
            </a:r>
            <a:r>
              <a:rPr lang="en-US" altLang="zh-CN" sz="2800" b="1" dirty="0">
                <a:latin typeface="Arial Narrow" panose="020B0606020202030204" pitchFamily="34" charset="0"/>
              </a:rPr>
              <a:t>Edit</a:t>
            </a:r>
            <a:r>
              <a:rPr lang="zh-CN" altLang="en-US" sz="2800" b="1" dirty="0">
                <a:latin typeface="Arial Narrow" panose="020B0606020202030204" pitchFamily="34" charset="0"/>
              </a:rPr>
              <a:t>控件，置为只读，然后拖放一个</a:t>
            </a:r>
            <a:r>
              <a:rPr lang="en-US" altLang="zh-CN" sz="2800" b="1" dirty="0">
                <a:latin typeface="Arial Narrow" panose="020B0606020202030204" pitchFamily="34" charset="0"/>
              </a:rPr>
              <a:t>Spin</a:t>
            </a:r>
            <a:r>
              <a:rPr lang="zh-CN" altLang="en-US" sz="2800" b="1" dirty="0">
                <a:latin typeface="Arial Narrow" panose="020B0606020202030204" pitchFamily="34" charset="0"/>
              </a:rPr>
              <a:t>控件紧挨着刚才拖放的</a:t>
            </a:r>
            <a:r>
              <a:rPr lang="en-US" altLang="zh-CN" sz="2800" b="1" dirty="0">
                <a:latin typeface="Arial Narrow" panose="020B0606020202030204" pitchFamily="34" charset="0"/>
              </a:rPr>
              <a:t>Edit</a:t>
            </a:r>
            <a:r>
              <a:rPr lang="zh-CN" altLang="en-US" sz="2800" b="1" dirty="0">
                <a:latin typeface="Arial Narrow" panose="020B0606020202030204" pitchFamily="34" charset="0"/>
              </a:rPr>
              <a:t>控件，两个控件的</a:t>
            </a:r>
            <a:r>
              <a:rPr lang="en-US" altLang="zh-CN" sz="2800" b="1" dirty="0">
                <a:latin typeface="Arial Narrow" panose="020B0606020202030204" pitchFamily="34" charset="0"/>
              </a:rPr>
              <a:t>ID</a:t>
            </a:r>
            <a:r>
              <a:rPr lang="zh-CN" altLang="en-US" sz="2800" b="1" dirty="0">
                <a:latin typeface="Arial Narrow" panose="020B0606020202030204" pitchFamily="34" charset="0"/>
              </a:rPr>
              <a:t>都是用默认值，设置</a:t>
            </a:r>
            <a:r>
              <a:rPr lang="en-US" altLang="zh-CN" sz="2800" b="1" dirty="0">
                <a:latin typeface="Arial Narrow" panose="020B0606020202030204" pitchFamily="34" charset="0"/>
              </a:rPr>
              <a:t>Spin</a:t>
            </a:r>
            <a:r>
              <a:rPr lang="zh-CN" altLang="en-US" sz="2800" b="1" dirty="0">
                <a:latin typeface="Arial Narrow" panose="020B0606020202030204" pitchFamily="34" charset="0"/>
              </a:rPr>
              <a:t>控件的</a:t>
            </a:r>
            <a:r>
              <a:rPr lang="en-US" altLang="zh-CN" sz="2800" b="1" dirty="0">
                <a:latin typeface="Arial Narrow" panose="020B0606020202030204" pitchFamily="34" charset="0"/>
              </a:rPr>
              <a:t>【</a:t>
            </a:r>
            <a:r>
              <a:rPr lang="en-US" altLang="zh-CN" sz="2800" b="1" dirty="0" err="1">
                <a:latin typeface="Arial Narrow" panose="020B0606020202030204" pitchFamily="34" charset="0"/>
              </a:rPr>
              <a:t>Allignment</a:t>
            </a:r>
            <a:r>
              <a:rPr lang="en-US" altLang="zh-CN" sz="2800" b="1" dirty="0">
                <a:latin typeface="Arial Narrow" panose="020B0606020202030204" pitchFamily="34" charset="0"/>
              </a:rPr>
              <a:t>】</a:t>
            </a:r>
            <a:r>
              <a:rPr lang="zh-CN" altLang="en-US" sz="2800" b="1" dirty="0">
                <a:latin typeface="Arial Narrow" panose="020B0606020202030204" pitchFamily="34" charset="0"/>
              </a:rPr>
              <a:t>属性为“</a:t>
            </a:r>
            <a:r>
              <a:rPr lang="en-US" altLang="zh-CN" sz="2800" b="1" dirty="0" smtClean="0">
                <a:latin typeface="Arial Narrow" panose="020B0606020202030204" pitchFamily="34" charset="0"/>
              </a:rPr>
              <a:t>Right Align”</a:t>
            </a:r>
            <a:r>
              <a:rPr lang="zh-CN" altLang="en-US" sz="2800" b="1" dirty="0">
                <a:latin typeface="Arial Narrow" panose="020B0606020202030204" pitchFamily="34" charset="0"/>
              </a:rPr>
              <a:t>，选中</a:t>
            </a:r>
            <a:r>
              <a:rPr lang="en-US" altLang="zh-CN" sz="2800" b="1" dirty="0">
                <a:latin typeface="Arial Narrow" panose="020B0606020202030204" pitchFamily="34" charset="0"/>
              </a:rPr>
              <a:t>【Auto buddy】</a:t>
            </a:r>
            <a:r>
              <a:rPr lang="zh-CN" altLang="en-US" sz="2800" b="1" dirty="0">
                <a:latin typeface="Arial Narrow" panose="020B0606020202030204" pitchFamily="34" charset="0"/>
              </a:rPr>
              <a:t>属性 </a:t>
            </a:r>
          </a:p>
        </p:txBody>
      </p:sp>
      <p:sp>
        <p:nvSpPr>
          <p:cNvPr id="98308" name="Text Box 4"/>
          <p:cNvSpPr txBox="1">
            <a:spLocks noChangeArrowheads="1"/>
          </p:cNvSpPr>
          <p:nvPr/>
        </p:nvSpPr>
        <p:spPr bwMode="auto">
          <a:xfrm>
            <a:off x="381000" y="2209800"/>
            <a:ext cx="8462573" cy="3046988"/>
          </a:xfrm>
          <a:prstGeom prst="rect">
            <a:avLst/>
          </a:prstGeom>
          <a:noFill/>
          <a:ln w="9525">
            <a:solidFill>
              <a:srgbClr val="CC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t>BOOL CMy8_8Dlg::</a:t>
            </a:r>
            <a:r>
              <a:rPr lang="en-US" altLang="zh-CN" dirty="0" err="1"/>
              <a:t>OnInitDialog</a:t>
            </a:r>
            <a:r>
              <a:rPr lang="en-US" altLang="zh-CN" dirty="0"/>
              <a:t>()</a:t>
            </a:r>
            <a:endParaRPr lang="zh-CN" altLang="zh-CN" dirty="0"/>
          </a:p>
          <a:p>
            <a:r>
              <a:rPr lang="en-US" altLang="zh-CN" dirty="0" smtClean="0">
                <a:latin typeface="Arial Narrow" panose="020B0606020202030204" pitchFamily="34" charset="0"/>
                <a:cs typeface="Times New Roman" panose="02020603050405020304" pitchFamily="18" charset="0"/>
              </a:rPr>
              <a:t>{</a:t>
            </a:r>
            <a:r>
              <a:rPr lang="en-US" altLang="zh-CN" dirty="0">
                <a:latin typeface="Arial Narrow" panose="020B0606020202030204" pitchFamily="34" charset="0"/>
                <a:cs typeface="Times New Roman" panose="02020603050405020304" pitchFamily="18" charset="0"/>
              </a:rPr>
              <a:t>	</a:t>
            </a:r>
            <a:r>
              <a:rPr lang="en-US" altLang="zh-CN" dirty="0">
                <a:latin typeface="Arial Narrow" panose="020B0606020202030204" pitchFamily="34" charset="0"/>
              </a:rPr>
              <a:t>……</a:t>
            </a:r>
            <a:endParaRPr lang="en-US" altLang="zh-CN" dirty="0">
              <a:latin typeface="Arial Narrow" panose="020B0606020202030204" pitchFamily="34" charset="0"/>
              <a:cs typeface="Times New Roman" panose="02020603050405020304" pitchFamily="18" charset="0"/>
            </a:endParaRPr>
          </a:p>
          <a:p>
            <a:r>
              <a:rPr lang="en-US" altLang="zh-CN" dirty="0">
                <a:latin typeface="Arial Narrow" panose="020B0606020202030204" pitchFamily="34" charset="0"/>
                <a:cs typeface="Times New Roman" panose="02020603050405020304" pitchFamily="18" charset="0"/>
              </a:rPr>
              <a:t>// TODO: Add extra initialization here</a:t>
            </a:r>
          </a:p>
          <a:p>
            <a:r>
              <a:rPr lang="en-US" altLang="zh-CN" dirty="0" err="1">
                <a:solidFill>
                  <a:srgbClr val="FFFFCC"/>
                </a:solidFill>
                <a:latin typeface="Arial Narrow" panose="020B0606020202030204" pitchFamily="34" charset="0"/>
                <a:cs typeface="Times New Roman" panose="02020603050405020304" pitchFamily="18" charset="0"/>
              </a:rPr>
              <a:t>CSpinButtonCtrl</a:t>
            </a:r>
            <a:r>
              <a:rPr lang="en-US" altLang="zh-CN" dirty="0">
                <a:solidFill>
                  <a:srgbClr val="FFFFCC"/>
                </a:solidFill>
                <a:latin typeface="Arial Narrow" panose="020B0606020202030204" pitchFamily="34" charset="0"/>
                <a:cs typeface="Times New Roman" panose="02020603050405020304" pitchFamily="18" charset="0"/>
              </a:rPr>
              <a:t>* </a:t>
            </a:r>
            <a:r>
              <a:rPr lang="en-US" altLang="zh-CN" dirty="0" err="1">
                <a:solidFill>
                  <a:srgbClr val="FFFFCC"/>
                </a:solidFill>
                <a:latin typeface="Arial Narrow" panose="020B0606020202030204" pitchFamily="34" charset="0"/>
                <a:cs typeface="Times New Roman" panose="02020603050405020304" pitchFamily="18" charset="0"/>
              </a:rPr>
              <a:t>pSpin</a:t>
            </a:r>
            <a:r>
              <a:rPr lang="en-US" altLang="zh-CN" dirty="0">
                <a:solidFill>
                  <a:srgbClr val="FFFFCC"/>
                </a:solidFill>
                <a:latin typeface="Arial Narrow" panose="020B0606020202030204" pitchFamily="34" charset="0"/>
                <a:cs typeface="Times New Roman" panose="02020603050405020304" pitchFamily="18" charset="0"/>
              </a:rPr>
              <a:t> =(</a:t>
            </a:r>
            <a:r>
              <a:rPr lang="en-US" altLang="zh-CN" dirty="0" err="1">
                <a:solidFill>
                  <a:srgbClr val="FFFFCC"/>
                </a:solidFill>
                <a:latin typeface="Arial Narrow" panose="020B0606020202030204" pitchFamily="34" charset="0"/>
                <a:cs typeface="Times New Roman" panose="02020603050405020304" pitchFamily="18" charset="0"/>
              </a:rPr>
              <a:t>CSpinButtonCtrl</a:t>
            </a:r>
            <a:r>
              <a:rPr lang="en-US" altLang="zh-CN" dirty="0">
                <a:solidFill>
                  <a:srgbClr val="FFFFCC"/>
                </a:solidFill>
                <a:latin typeface="Arial Narrow" panose="020B0606020202030204" pitchFamily="34" charset="0"/>
                <a:cs typeface="Times New Roman" panose="02020603050405020304" pitchFamily="18" charset="0"/>
              </a:rPr>
              <a:t>*) </a:t>
            </a:r>
            <a:r>
              <a:rPr lang="en-US" altLang="zh-CN" dirty="0" err="1">
                <a:solidFill>
                  <a:srgbClr val="FFFFCC"/>
                </a:solidFill>
                <a:latin typeface="Arial Narrow" panose="020B0606020202030204" pitchFamily="34" charset="0"/>
                <a:cs typeface="Times New Roman" panose="02020603050405020304" pitchFamily="18" charset="0"/>
              </a:rPr>
              <a:t>GetDlgItem</a:t>
            </a:r>
            <a:r>
              <a:rPr lang="en-US" altLang="zh-CN" dirty="0">
                <a:solidFill>
                  <a:srgbClr val="FFFFCC"/>
                </a:solidFill>
                <a:latin typeface="Arial Narrow" panose="020B0606020202030204" pitchFamily="34" charset="0"/>
                <a:cs typeface="Times New Roman" panose="02020603050405020304" pitchFamily="18" charset="0"/>
              </a:rPr>
              <a:t>(IDC_SPIN1);</a:t>
            </a:r>
          </a:p>
          <a:p>
            <a:r>
              <a:rPr lang="en-US" altLang="zh-CN" dirty="0" err="1">
                <a:solidFill>
                  <a:srgbClr val="CCFFFF"/>
                </a:solidFill>
                <a:latin typeface="Arial Narrow" panose="020B0606020202030204" pitchFamily="34" charset="0"/>
                <a:cs typeface="Times New Roman" panose="02020603050405020304" pitchFamily="18" charset="0"/>
              </a:rPr>
              <a:t>pSpin</a:t>
            </a:r>
            <a:r>
              <a:rPr lang="en-US" altLang="zh-CN" dirty="0">
                <a:solidFill>
                  <a:srgbClr val="CCFFFF"/>
                </a:solidFill>
                <a:latin typeface="Arial Narrow" panose="020B0606020202030204" pitchFamily="34" charset="0"/>
                <a:cs typeface="Times New Roman" panose="02020603050405020304" pitchFamily="18" charset="0"/>
              </a:rPr>
              <a:t>-&gt;</a:t>
            </a:r>
            <a:r>
              <a:rPr lang="en-US" altLang="zh-CN" dirty="0" err="1">
                <a:solidFill>
                  <a:srgbClr val="CCFFFF"/>
                </a:solidFill>
                <a:latin typeface="Arial Narrow" panose="020B0606020202030204" pitchFamily="34" charset="0"/>
                <a:cs typeface="Times New Roman" panose="02020603050405020304" pitchFamily="18" charset="0"/>
              </a:rPr>
              <a:t>SetRange</a:t>
            </a:r>
            <a:r>
              <a:rPr lang="en-US" altLang="zh-CN" dirty="0">
                <a:solidFill>
                  <a:srgbClr val="CCFFFF"/>
                </a:solidFill>
                <a:latin typeface="Arial Narrow" panose="020B0606020202030204" pitchFamily="34" charset="0"/>
                <a:cs typeface="Times New Roman" panose="02020603050405020304" pitchFamily="18" charset="0"/>
              </a:rPr>
              <a:t>(0, 100);</a:t>
            </a:r>
          </a:p>
          <a:p>
            <a:r>
              <a:rPr lang="en-US" altLang="zh-CN" dirty="0" err="1">
                <a:solidFill>
                  <a:srgbClr val="CCFFFF"/>
                </a:solidFill>
                <a:latin typeface="Arial Narrow" panose="020B0606020202030204" pitchFamily="34" charset="0"/>
                <a:cs typeface="Times New Roman" panose="02020603050405020304" pitchFamily="18" charset="0"/>
              </a:rPr>
              <a:t>pSpin</a:t>
            </a:r>
            <a:r>
              <a:rPr lang="en-US" altLang="zh-CN" dirty="0">
                <a:solidFill>
                  <a:srgbClr val="CCFFFF"/>
                </a:solidFill>
                <a:latin typeface="Arial Narrow" panose="020B0606020202030204" pitchFamily="34" charset="0"/>
                <a:cs typeface="Times New Roman" panose="02020603050405020304" pitchFamily="18" charset="0"/>
              </a:rPr>
              <a:t>-&gt;</a:t>
            </a:r>
            <a:r>
              <a:rPr lang="en-US" altLang="zh-CN" dirty="0" err="1">
                <a:solidFill>
                  <a:srgbClr val="CCFFFF"/>
                </a:solidFill>
                <a:latin typeface="Arial Narrow" panose="020B0606020202030204" pitchFamily="34" charset="0"/>
                <a:cs typeface="Times New Roman" panose="02020603050405020304" pitchFamily="18" charset="0"/>
              </a:rPr>
              <a:t>SetPos</a:t>
            </a:r>
            <a:r>
              <a:rPr lang="en-US" altLang="zh-CN" dirty="0">
                <a:solidFill>
                  <a:srgbClr val="CCFFFF"/>
                </a:solidFill>
                <a:latin typeface="Arial Narrow" panose="020B0606020202030204" pitchFamily="34" charset="0"/>
                <a:cs typeface="Times New Roman" panose="02020603050405020304" pitchFamily="18" charset="0"/>
              </a:rPr>
              <a:t>(50);</a:t>
            </a:r>
          </a:p>
          <a:p>
            <a:r>
              <a:rPr lang="en-US" altLang="zh-CN" dirty="0" err="1">
                <a:solidFill>
                  <a:srgbClr val="CCFFFF"/>
                </a:solidFill>
                <a:latin typeface="Arial Narrow" panose="020B0606020202030204" pitchFamily="34" charset="0"/>
                <a:cs typeface="Times New Roman" panose="02020603050405020304" pitchFamily="18" charset="0"/>
              </a:rPr>
              <a:t>pSpin</a:t>
            </a:r>
            <a:r>
              <a:rPr lang="en-US" altLang="zh-CN" dirty="0">
                <a:solidFill>
                  <a:srgbClr val="CCFFFF"/>
                </a:solidFill>
                <a:latin typeface="Arial Narrow" panose="020B0606020202030204" pitchFamily="34" charset="0"/>
                <a:cs typeface="Times New Roman" panose="02020603050405020304" pitchFamily="18" charset="0"/>
              </a:rPr>
              <a:t>-&gt;</a:t>
            </a:r>
            <a:r>
              <a:rPr lang="en-US" altLang="zh-CN" dirty="0" err="1">
                <a:solidFill>
                  <a:srgbClr val="CCFFFF"/>
                </a:solidFill>
                <a:latin typeface="Arial Narrow" panose="020B0606020202030204" pitchFamily="34" charset="0"/>
                <a:cs typeface="Times New Roman" panose="02020603050405020304" pitchFamily="18" charset="0"/>
              </a:rPr>
              <a:t>GetBuddy</a:t>
            </a:r>
            <a:r>
              <a:rPr lang="en-US" altLang="zh-CN" dirty="0">
                <a:solidFill>
                  <a:srgbClr val="CCFFFF"/>
                </a:solidFill>
                <a:latin typeface="Arial Narrow" panose="020B0606020202030204" pitchFamily="34" charset="0"/>
                <a:cs typeface="Times New Roman" panose="02020603050405020304" pitchFamily="18" charset="0"/>
              </a:rPr>
              <a:t>()-&gt;</a:t>
            </a:r>
            <a:r>
              <a:rPr lang="en-US" altLang="zh-CN" dirty="0" err="1" smtClean="0">
                <a:solidFill>
                  <a:srgbClr val="CCFFFF"/>
                </a:solidFill>
                <a:latin typeface="Arial Narrow" panose="020B0606020202030204" pitchFamily="34" charset="0"/>
                <a:cs typeface="Times New Roman" panose="02020603050405020304" pitchFamily="18" charset="0"/>
              </a:rPr>
              <a:t>SetWindowText</a:t>
            </a:r>
            <a:r>
              <a:rPr lang="en-US" altLang="zh-CN" dirty="0" smtClean="0">
                <a:solidFill>
                  <a:srgbClr val="CCFFFF"/>
                </a:solidFill>
                <a:latin typeface="Arial Narrow" panose="020B0606020202030204" pitchFamily="34" charset="0"/>
                <a:cs typeface="Times New Roman" panose="02020603050405020304" pitchFamily="18" charset="0"/>
              </a:rPr>
              <a:t>(L"5.0</a:t>
            </a:r>
            <a:r>
              <a:rPr lang="en-US" altLang="zh-CN" dirty="0">
                <a:solidFill>
                  <a:srgbClr val="CCFFFF"/>
                </a:solidFill>
                <a:latin typeface="Arial Narrow" panose="020B0606020202030204" pitchFamily="34" charset="0"/>
                <a:cs typeface="Times New Roman" panose="02020603050405020304" pitchFamily="18" charset="0"/>
              </a:rPr>
              <a:t>");</a:t>
            </a:r>
          </a:p>
          <a:p>
            <a:r>
              <a:rPr lang="en-US" altLang="zh-CN" dirty="0">
                <a:latin typeface="Arial Narrow" panose="020B0606020202030204" pitchFamily="34" charset="0"/>
                <a:cs typeface="Times New Roman" panose="02020603050405020304" pitchFamily="18" charset="0"/>
              </a:rPr>
              <a:t>return TRUE;  </a:t>
            </a:r>
            <a:r>
              <a:rPr lang="en-US" altLang="zh-CN" dirty="0">
                <a:latin typeface="Arial Narrow" panose="020B0606020202030204" pitchFamily="34" charset="0"/>
              </a:rPr>
              <a:t>} </a:t>
            </a:r>
          </a:p>
        </p:txBody>
      </p:sp>
      <p:sp>
        <p:nvSpPr>
          <p:cNvPr id="98309" name="AutoShape 5"/>
          <p:cNvSpPr>
            <a:spLocks noChangeArrowheads="1"/>
          </p:cNvSpPr>
          <p:nvPr/>
        </p:nvSpPr>
        <p:spPr bwMode="auto">
          <a:xfrm>
            <a:off x="685800" y="5334000"/>
            <a:ext cx="4191000" cy="1295400"/>
          </a:xfrm>
          <a:prstGeom prst="wedgeRoundRectCallout">
            <a:avLst>
              <a:gd name="adj1" fmla="val 63523"/>
              <a:gd name="adj2" fmla="val -59560"/>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dirty="0">
                <a:solidFill>
                  <a:srgbClr val="000000"/>
                </a:solidFill>
                <a:latin typeface="Arial Narrow" panose="020B0606020202030204" pitchFamily="34" charset="0"/>
              </a:rPr>
              <a:t>设置</a:t>
            </a:r>
            <a:r>
              <a:rPr lang="en-US" altLang="zh-CN" dirty="0">
                <a:solidFill>
                  <a:srgbClr val="000000"/>
                </a:solidFill>
                <a:latin typeface="Arial Narrow" panose="020B0606020202030204" pitchFamily="34" charset="0"/>
              </a:rPr>
              <a:t>Spin</a:t>
            </a:r>
            <a:r>
              <a:rPr lang="zh-CN" altLang="en-US" dirty="0">
                <a:solidFill>
                  <a:srgbClr val="000000"/>
                </a:solidFill>
                <a:latin typeface="Arial Narrow" panose="020B0606020202030204" pitchFamily="34" charset="0"/>
              </a:rPr>
              <a:t>的范围是</a:t>
            </a:r>
            <a:r>
              <a:rPr lang="en-US" altLang="zh-CN" dirty="0">
                <a:solidFill>
                  <a:srgbClr val="000000"/>
                </a:solidFill>
                <a:latin typeface="Arial Narrow" panose="020B0606020202030204" pitchFamily="34" charset="0"/>
              </a:rPr>
              <a:t>0</a:t>
            </a:r>
            <a:r>
              <a:rPr lang="zh-CN" altLang="en-US" dirty="0">
                <a:solidFill>
                  <a:srgbClr val="000000"/>
                </a:solidFill>
                <a:latin typeface="Arial Narrow" panose="020B0606020202030204" pitchFamily="34" charset="0"/>
              </a:rPr>
              <a:t>～</a:t>
            </a:r>
            <a:r>
              <a:rPr lang="en-US" altLang="zh-CN" dirty="0">
                <a:solidFill>
                  <a:srgbClr val="000000"/>
                </a:solidFill>
                <a:latin typeface="Arial Narrow" panose="020B0606020202030204" pitchFamily="34" charset="0"/>
              </a:rPr>
              <a:t>100</a:t>
            </a:r>
            <a:r>
              <a:rPr lang="zh-CN" altLang="en-US" dirty="0">
                <a:solidFill>
                  <a:srgbClr val="000000"/>
                </a:solidFill>
                <a:latin typeface="Arial Narrow" panose="020B0606020202030204" pitchFamily="34" charset="0"/>
              </a:rPr>
              <a:t>，当前位置是</a:t>
            </a:r>
            <a:r>
              <a:rPr lang="en-US" altLang="zh-CN" dirty="0">
                <a:solidFill>
                  <a:srgbClr val="000000"/>
                </a:solidFill>
                <a:latin typeface="Arial Narrow" panose="020B0606020202030204" pitchFamily="34" charset="0"/>
              </a:rPr>
              <a:t>50</a:t>
            </a:r>
            <a:r>
              <a:rPr lang="zh-CN" altLang="en-US" dirty="0">
                <a:solidFill>
                  <a:srgbClr val="000000"/>
                </a:solidFill>
                <a:latin typeface="Arial Narrow" panose="020B0606020202030204" pitchFamily="34" charset="0"/>
              </a:rPr>
              <a:t>，同时设置它的配对控件的显示值 </a:t>
            </a:r>
          </a:p>
        </p:txBody>
      </p:sp>
      <p:pic>
        <p:nvPicPr>
          <p:cNvPr id="2" name="图片 1"/>
          <p:cNvPicPr>
            <a:picLocks noChangeAspect="1"/>
          </p:cNvPicPr>
          <p:nvPr/>
        </p:nvPicPr>
        <p:blipFill>
          <a:blip r:embed="rId2"/>
          <a:stretch>
            <a:fillRect/>
          </a:stretch>
        </p:blipFill>
        <p:spPr>
          <a:xfrm>
            <a:off x="5796136" y="4660237"/>
            <a:ext cx="3300239" cy="2193572"/>
          </a:xfrm>
          <a:prstGeom prst="rect">
            <a:avLst/>
          </a:prstGeom>
        </p:spPr>
      </p:pic>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863C05FE-DB57-4706-B9E1-3516F124D435}" type="slidenum">
              <a:rPr lang="en-US" altLang="zh-CN"/>
              <a:pPr/>
              <a:t>125</a:t>
            </a:fld>
            <a:endParaRPr lang="en-US" altLang="zh-CN"/>
          </a:p>
        </p:txBody>
      </p:sp>
      <p:sp>
        <p:nvSpPr>
          <p:cNvPr id="99331" name="Rectangle 3"/>
          <p:cNvSpPr>
            <a:spLocks noGrp="1" noChangeArrowheads="1"/>
          </p:cNvSpPr>
          <p:nvPr>
            <p:ph type="body" idx="1"/>
          </p:nvPr>
        </p:nvSpPr>
        <p:spPr>
          <a:xfrm>
            <a:off x="0" y="116632"/>
            <a:ext cx="9144000" cy="4953000"/>
          </a:xfrm>
        </p:spPr>
        <p:txBody>
          <a:bodyPr/>
          <a:lstStyle/>
          <a:p>
            <a:pPr marL="0" indent="0" algn="just">
              <a:lnSpc>
                <a:spcPct val="110000"/>
              </a:lnSpc>
              <a:spcBef>
                <a:spcPts val="0"/>
              </a:spcBef>
              <a:buNone/>
            </a:pPr>
            <a:r>
              <a:rPr lang="zh-CN" altLang="zh-CN" sz="2800" b="1" dirty="0"/>
              <a:t>如果希望</a:t>
            </a:r>
            <a:r>
              <a:rPr lang="en-US" altLang="zh-CN" sz="2800" b="1" dirty="0"/>
              <a:t>Edit</a:t>
            </a:r>
            <a:r>
              <a:rPr lang="zh-CN" altLang="zh-CN" sz="2800" b="1" dirty="0"/>
              <a:t>控件显示的范围是</a:t>
            </a:r>
            <a:r>
              <a:rPr lang="en-US" altLang="zh-CN" sz="2800" b="1" dirty="0"/>
              <a:t>0</a:t>
            </a:r>
            <a:r>
              <a:rPr lang="zh-CN" altLang="zh-CN" sz="2800" b="1" dirty="0"/>
              <a:t>～</a:t>
            </a:r>
            <a:r>
              <a:rPr lang="en-US" altLang="zh-CN" sz="2800" b="1" dirty="0"/>
              <a:t>100</a:t>
            </a:r>
            <a:r>
              <a:rPr lang="zh-CN" altLang="zh-CN" sz="2800" b="1" dirty="0"/>
              <a:t>，每次微调步长为</a:t>
            </a:r>
            <a:r>
              <a:rPr lang="en-US" altLang="zh-CN" sz="2800" b="1" dirty="0"/>
              <a:t>1</a:t>
            </a:r>
            <a:r>
              <a:rPr lang="zh-CN" altLang="zh-CN" sz="2800" b="1" dirty="0"/>
              <a:t>，为此，我们还需要响应</a:t>
            </a:r>
            <a:r>
              <a:rPr lang="en-US" altLang="zh-CN" sz="2800" b="1" dirty="0"/>
              <a:t>spin</a:t>
            </a:r>
            <a:r>
              <a:rPr lang="zh-CN" altLang="zh-CN" sz="2800" b="1" dirty="0"/>
              <a:t>控件的上下箭头操作的代码。由于</a:t>
            </a:r>
            <a:r>
              <a:rPr lang="en-US" altLang="zh-CN" sz="2800" b="1" dirty="0"/>
              <a:t>spin</a:t>
            </a:r>
            <a:r>
              <a:rPr lang="zh-CN" altLang="zh-CN" sz="2800" b="1" dirty="0"/>
              <a:t>控件存在于对话框中，因此可以在对话框中通过“类向导”来添加</a:t>
            </a:r>
            <a:r>
              <a:rPr lang="en-US" altLang="zh-CN" sz="2800" b="1" dirty="0"/>
              <a:t>WM_VSCROLL</a:t>
            </a:r>
            <a:r>
              <a:rPr lang="zh-CN" altLang="zh-CN" sz="2800" b="1" dirty="0"/>
              <a:t>消息的响应，代码如下</a:t>
            </a:r>
            <a:r>
              <a:rPr lang="zh-CN" altLang="zh-CN" sz="2800" b="1" dirty="0" smtClean="0"/>
              <a:t>：</a:t>
            </a:r>
            <a:endParaRPr lang="en-US" altLang="zh-CN" sz="2800" b="1" dirty="0" smtClean="0"/>
          </a:p>
          <a:p>
            <a:pPr marL="0" indent="0" algn="just">
              <a:lnSpc>
                <a:spcPct val="110000"/>
              </a:lnSpc>
              <a:spcBef>
                <a:spcPts val="0"/>
              </a:spcBef>
              <a:buNone/>
            </a:pPr>
            <a:endParaRPr lang="en-US" altLang="zh-CN" sz="2800" b="1" dirty="0" smtClean="0">
              <a:latin typeface="宋体" panose="02010600030101010101" pitchFamily="2" charset="-122"/>
            </a:endParaRPr>
          </a:p>
          <a:p>
            <a:pPr marL="0" indent="0">
              <a:spcBef>
                <a:spcPts val="0"/>
              </a:spcBef>
              <a:buNone/>
            </a:pPr>
            <a:r>
              <a:rPr lang="en-US" altLang="zh-CN" sz="2400" b="1" dirty="0" smtClean="0"/>
              <a:t>void </a:t>
            </a:r>
            <a:r>
              <a:rPr lang="en-US" altLang="zh-CN" sz="2400" b="1" dirty="0"/>
              <a:t>CMy8_8Dlg::</a:t>
            </a:r>
            <a:r>
              <a:rPr lang="en-US" altLang="zh-CN" sz="2400" b="1" dirty="0" err="1"/>
              <a:t>OnVScroll</a:t>
            </a:r>
            <a:r>
              <a:rPr lang="en-US" altLang="zh-CN" sz="2400" b="1" dirty="0"/>
              <a:t>(UINT </a:t>
            </a:r>
            <a:r>
              <a:rPr lang="en-US" altLang="zh-CN" sz="2400" b="1" dirty="0" err="1"/>
              <a:t>nSBCode</a:t>
            </a:r>
            <a:r>
              <a:rPr lang="en-US" altLang="zh-CN" sz="2400" b="1" dirty="0"/>
              <a:t>, UINT </a:t>
            </a:r>
            <a:r>
              <a:rPr lang="en-US" altLang="zh-CN" sz="2400" b="1" dirty="0" err="1"/>
              <a:t>nPos</a:t>
            </a:r>
            <a:r>
              <a:rPr lang="en-US" altLang="zh-CN" sz="2400" b="1" dirty="0"/>
              <a:t>, </a:t>
            </a:r>
            <a:r>
              <a:rPr lang="en-US" altLang="zh-CN" sz="2400" b="1" dirty="0" err="1"/>
              <a:t>CScrollBar</a:t>
            </a:r>
            <a:r>
              <a:rPr lang="en-US" altLang="zh-CN" sz="2400" b="1" dirty="0"/>
              <a:t>* </a:t>
            </a:r>
            <a:r>
              <a:rPr lang="en-US" altLang="zh-CN" sz="2400" b="1" dirty="0" err="1"/>
              <a:t>pScrollBar</a:t>
            </a:r>
            <a:r>
              <a:rPr lang="en-US" altLang="zh-CN" sz="2400" b="1" dirty="0"/>
              <a:t>)</a:t>
            </a:r>
            <a:endParaRPr lang="zh-CN" altLang="zh-CN" sz="2400" b="1" dirty="0"/>
          </a:p>
          <a:p>
            <a:pPr marL="0" indent="0">
              <a:spcBef>
                <a:spcPts val="0"/>
              </a:spcBef>
              <a:buNone/>
            </a:pPr>
            <a:r>
              <a:rPr lang="en-US" altLang="zh-CN" sz="2400" b="1" dirty="0" smtClean="0"/>
              <a:t>{ // </a:t>
            </a:r>
            <a:r>
              <a:rPr lang="en-US" altLang="zh-CN" sz="2400" b="1" dirty="0"/>
              <a:t>TODO: </a:t>
            </a:r>
            <a:r>
              <a:rPr lang="zh-CN" altLang="zh-CN" sz="2400" b="1" dirty="0"/>
              <a:t>在此添加消息处理程序代码和</a:t>
            </a:r>
            <a:r>
              <a:rPr lang="en-US" altLang="zh-CN" sz="2400" b="1" dirty="0"/>
              <a:t>/</a:t>
            </a:r>
            <a:r>
              <a:rPr lang="zh-CN" altLang="zh-CN" sz="2400" b="1" dirty="0"/>
              <a:t>或调用默认值</a:t>
            </a:r>
          </a:p>
          <a:p>
            <a:pPr marL="0" indent="0">
              <a:spcBef>
                <a:spcPts val="0"/>
              </a:spcBef>
              <a:buNone/>
            </a:pPr>
            <a:r>
              <a:rPr lang="en-US" altLang="zh-CN" sz="2400" b="1" i="1" dirty="0" smtClean="0">
                <a:solidFill>
                  <a:srgbClr val="00FF00"/>
                </a:solidFill>
              </a:rPr>
              <a:t>  if </a:t>
            </a:r>
            <a:r>
              <a:rPr lang="en-US" altLang="zh-CN" sz="2400" b="1" i="1" dirty="0">
                <a:solidFill>
                  <a:srgbClr val="00FF00"/>
                </a:solidFill>
              </a:rPr>
              <a:t>(</a:t>
            </a:r>
            <a:r>
              <a:rPr lang="en-US" altLang="zh-CN" sz="2400" b="1" i="1" dirty="0" err="1">
                <a:solidFill>
                  <a:srgbClr val="00FF00"/>
                </a:solidFill>
              </a:rPr>
              <a:t>pScrollBar</a:t>
            </a:r>
            <a:r>
              <a:rPr lang="en-US" altLang="zh-CN" sz="2400" b="1" i="1" dirty="0">
                <a:solidFill>
                  <a:srgbClr val="00FF00"/>
                </a:solidFill>
              </a:rPr>
              <a:t>-&gt;</a:t>
            </a:r>
            <a:r>
              <a:rPr lang="en-US" altLang="zh-CN" sz="2400" b="1" i="1" dirty="0" err="1">
                <a:solidFill>
                  <a:srgbClr val="00FF00"/>
                </a:solidFill>
              </a:rPr>
              <a:t>GetDlgCtrlID</a:t>
            </a:r>
            <a:r>
              <a:rPr lang="en-US" altLang="zh-CN" sz="2400" b="1" i="1" dirty="0">
                <a:solidFill>
                  <a:srgbClr val="00FF00"/>
                </a:solidFill>
              </a:rPr>
              <a:t>() == IDC_SPIN1)</a:t>
            </a:r>
            <a:endParaRPr lang="zh-CN" altLang="zh-CN" sz="2400" b="1" dirty="0">
              <a:solidFill>
                <a:srgbClr val="00FF00"/>
              </a:solidFill>
            </a:endParaRPr>
          </a:p>
          <a:p>
            <a:pPr marL="0" indent="0">
              <a:spcBef>
                <a:spcPts val="0"/>
              </a:spcBef>
              <a:buNone/>
            </a:pPr>
            <a:r>
              <a:rPr lang="en-US" altLang="zh-CN" sz="2400" b="1" i="1" dirty="0" smtClean="0">
                <a:solidFill>
                  <a:srgbClr val="00FF00"/>
                </a:solidFill>
              </a:rPr>
              <a:t>  { </a:t>
            </a:r>
            <a:r>
              <a:rPr lang="en-US" altLang="zh-CN" sz="2400" b="1" i="1" dirty="0" err="1" smtClean="0">
                <a:solidFill>
                  <a:srgbClr val="00FF00"/>
                </a:solidFill>
              </a:rPr>
              <a:t>CString</a:t>
            </a:r>
            <a:r>
              <a:rPr lang="en-US" altLang="zh-CN" sz="2400" b="1" i="1" dirty="0" smtClean="0">
                <a:solidFill>
                  <a:srgbClr val="00FF00"/>
                </a:solidFill>
              </a:rPr>
              <a:t> </a:t>
            </a:r>
            <a:r>
              <a:rPr lang="en-US" altLang="zh-CN" sz="2400" b="1" i="1" dirty="0" err="1">
                <a:solidFill>
                  <a:srgbClr val="00FF00"/>
                </a:solidFill>
              </a:rPr>
              <a:t>strValue</a:t>
            </a:r>
            <a:r>
              <a:rPr lang="en-US" altLang="zh-CN" sz="2400" b="1" i="1" dirty="0" smtClean="0">
                <a:solidFill>
                  <a:srgbClr val="00FF00"/>
                </a:solidFill>
              </a:rPr>
              <a:t>; //</a:t>
            </a:r>
            <a:r>
              <a:rPr lang="zh-CN" altLang="zh-CN" sz="2400" b="1" i="1" dirty="0">
                <a:solidFill>
                  <a:srgbClr val="00FF00"/>
                </a:solidFill>
              </a:rPr>
              <a:t>定义</a:t>
            </a:r>
            <a:r>
              <a:rPr lang="zh-CN" altLang="zh-CN" sz="2400" b="1" i="1" dirty="0" smtClean="0">
                <a:solidFill>
                  <a:srgbClr val="00FF00"/>
                </a:solidFill>
              </a:rPr>
              <a:t>一字</a:t>
            </a:r>
            <a:r>
              <a:rPr lang="zh-CN" altLang="zh-CN" sz="2400" b="1" i="1" dirty="0">
                <a:solidFill>
                  <a:srgbClr val="00FF00"/>
                </a:solidFill>
              </a:rPr>
              <a:t>符串对</a:t>
            </a:r>
            <a:r>
              <a:rPr lang="zh-CN" altLang="zh-CN" sz="2400" b="1" i="1" dirty="0" smtClean="0">
                <a:solidFill>
                  <a:srgbClr val="00FF00"/>
                </a:solidFill>
              </a:rPr>
              <a:t>象存</a:t>
            </a:r>
            <a:r>
              <a:rPr lang="zh-CN" altLang="zh-CN" sz="2400" b="1" i="1" dirty="0">
                <a:solidFill>
                  <a:srgbClr val="00FF00"/>
                </a:solidFill>
              </a:rPr>
              <a:t>储编辑框中要显示的内容</a:t>
            </a:r>
            <a:endParaRPr lang="zh-CN" altLang="zh-CN" sz="2400" b="1" dirty="0">
              <a:solidFill>
                <a:srgbClr val="00FF00"/>
              </a:solidFill>
            </a:endParaRPr>
          </a:p>
          <a:p>
            <a:pPr marL="0" indent="0">
              <a:spcBef>
                <a:spcPts val="0"/>
              </a:spcBef>
              <a:buNone/>
            </a:pPr>
            <a:r>
              <a:rPr lang="en-US" altLang="zh-CN" sz="2400" b="1" i="1" dirty="0" smtClean="0">
                <a:solidFill>
                  <a:srgbClr val="00FF00"/>
                </a:solidFill>
              </a:rPr>
              <a:t>    </a:t>
            </a:r>
            <a:r>
              <a:rPr lang="en-US" altLang="zh-CN" sz="2400" b="1" i="1" dirty="0" err="1" smtClean="0">
                <a:solidFill>
                  <a:srgbClr val="00FF00"/>
                </a:solidFill>
              </a:rPr>
              <a:t>strValue.Format</a:t>
            </a:r>
            <a:r>
              <a:rPr lang="en-US" altLang="zh-CN" sz="2400" b="1" i="1" dirty="0" smtClean="0">
                <a:solidFill>
                  <a:srgbClr val="00FF00"/>
                </a:solidFill>
              </a:rPr>
              <a:t>(L</a:t>
            </a:r>
            <a:r>
              <a:rPr lang="en-US" altLang="zh-CN" sz="2400" b="1" i="1" dirty="0">
                <a:solidFill>
                  <a:srgbClr val="00FF00"/>
                </a:solidFill>
              </a:rPr>
              <a:t>"%3d", (long) </a:t>
            </a:r>
            <a:r>
              <a:rPr lang="en-US" altLang="zh-CN" sz="2400" b="1" i="1" dirty="0" err="1">
                <a:solidFill>
                  <a:srgbClr val="00FF00"/>
                </a:solidFill>
              </a:rPr>
              <a:t>nPos</a:t>
            </a:r>
            <a:r>
              <a:rPr lang="en-US" altLang="zh-CN" sz="2400" b="1" i="1" dirty="0">
                <a:solidFill>
                  <a:srgbClr val="00FF00"/>
                </a:solidFill>
              </a:rPr>
              <a:t>);</a:t>
            </a:r>
            <a:endParaRPr lang="zh-CN" altLang="zh-CN" sz="2400" b="1" dirty="0">
              <a:solidFill>
                <a:srgbClr val="00FF00"/>
              </a:solidFill>
            </a:endParaRPr>
          </a:p>
          <a:p>
            <a:pPr marL="0" indent="0">
              <a:spcBef>
                <a:spcPts val="0"/>
              </a:spcBef>
              <a:buNone/>
            </a:pPr>
            <a:r>
              <a:rPr lang="en-US" altLang="zh-CN" sz="2000" b="1" i="1" dirty="0" smtClean="0">
                <a:solidFill>
                  <a:srgbClr val="00FF00"/>
                </a:solidFill>
              </a:rPr>
              <a:t>   (</a:t>
            </a:r>
            <a:r>
              <a:rPr lang="en-US" altLang="zh-CN" sz="2000" b="1" i="1" dirty="0" smtClean="0">
                <a:solidFill>
                  <a:srgbClr val="FF99FF"/>
                </a:solidFill>
              </a:rPr>
              <a:t>(</a:t>
            </a:r>
            <a:r>
              <a:rPr lang="en-US" altLang="zh-CN" sz="2000" b="1" i="1" dirty="0" err="1">
                <a:solidFill>
                  <a:srgbClr val="FF99FF"/>
                </a:solidFill>
              </a:rPr>
              <a:t>CSpinButtonCtrl</a:t>
            </a:r>
            <a:r>
              <a:rPr lang="en-US" altLang="zh-CN" sz="2000" b="1" i="1" dirty="0">
                <a:solidFill>
                  <a:srgbClr val="FF99FF"/>
                </a:solidFill>
              </a:rPr>
              <a:t>*) </a:t>
            </a:r>
            <a:r>
              <a:rPr lang="en-US" altLang="zh-CN" sz="2000" b="1" i="1" dirty="0" err="1">
                <a:solidFill>
                  <a:srgbClr val="00FF00"/>
                </a:solidFill>
              </a:rPr>
              <a:t>pScrollBar</a:t>
            </a:r>
            <a:r>
              <a:rPr lang="en-US" altLang="zh-CN" sz="2000" b="1" i="1" dirty="0">
                <a:solidFill>
                  <a:srgbClr val="00FF00"/>
                </a:solidFill>
              </a:rPr>
              <a:t>)-&gt;</a:t>
            </a:r>
            <a:r>
              <a:rPr lang="en-US" altLang="zh-CN" sz="2000" b="1" i="1" dirty="0" err="1">
                <a:solidFill>
                  <a:srgbClr val="00FF00"/>
                </a:solidFill>
              </a:rPr>
              <a:t>GetBuddy</a:t>
            </a:r>
            <a:r>
              <a:rPr lang="en-US" altLang="zh-CN" sz="2000" b="1" i="1" dirty="0">
                <a:solidFill>
                  <a:srgbClr val="00FF00"/>
                </a:solidFill>
              </a:rPr>
              <a:t>()-&gt;</a:t>
            </a:r>
            <a:r>
              <a:rPr lang="en-US" altLang="zh-CN" sz="2000" b="1" i="1" dirty="0" err="1">
                <a:solidFill>
                  <a:srgbClr val="00FF00"/>
                </a:solidFill>
              </a:rPr>
              <a:t>SetWindowText</a:t>
            </a:r>
            <a:r>
              <a:rPr lang="en-US" altLang="zh-CN" sz="2000" b="1" i="1" dirty="0">
                <a:solidFill>
                  <a:srgbClr val="00FF00"/>
                </a:solidFill>
              </a:rPr>
              <a:t>(</a:t>
            </a:r>
            <a:r>
              <a:rPr lang="en-US" altLang="zh-CN" sz="2000" b="1" i="1" dirty="0" err="1">
                <a:solidFill>
                  <a:srgbClr val="00FF00"/>
                </a:solidFill>
              </a:rPr>
              <a:t>strValue</a:t>
            </a:r>
            <a:r>
              <a:rPr lang="en-US" altLang="zh-CN" sz="2000" b="1" i="1" dirty="0">
                <a:solidFill>
                  <a:srgbClr val="00FF00"/>
                </a:solidFill>
              </a:rPr>
              <a:t>);</a:t>
            </a:r>
            <a:endParaRPr lang="zh-CN" altLang="zh-CN" sz="2000" b="1" dirty="0">
              <a:solidFill>
                <a:srgbClr val="00FF00"/>
              </a:solidFill>
            </a:endParaRPr>
          </a:p>
          <a:p>
            <a:pPr marL="0" indent="0">
              <a:spcBef>
                <a:spcPts val="0"/>
              </a:spcBef>
              <a:buNone/>
            </a:pPr>
            <a:r>
              <a:rPr lang="en-US" altLang="zh-CN" sz="2400" b="1" i="1" dirty="0" smtClean="0">
                <a:solidFill>
                  <a:srgbClr val="00FF00"/>
                </a:solidFill>
              </a:rPr>
              <a:t>  }</a:t>
            </a:r>
            <a:endParaRPr lang="zh-CN" altLang="zh-CN" sz="2400" b="1" dirty="0">
              <a:solidFill>
                <a:srgbClr val="00FF00"/>
              </a:solidFill>
            </a:endParaRPr>
          </a:p>
          <a:p>
            <a:pPr marL="0" indent="0">
              <a:spcBef>
                <a:spcPts val="0"/>
              </a:spcBef>
              <a:buNone/>
            </a:pPr>
            <a:r>
              <a:rPr lang="en-US" altLang="zh-CN" sz="2400" b="1" dirty="0" smtClean="0"/>
              <a:t> </a:t>
            </a:r>
            <a:r>
              <a:rPr lang="en-US" altLang="zh-CN" sz="2400" b="1" dirty="0" err="1" smtClean="0"/>
              <a:t>CDialogEx</a:t>
            </a:r>
            <a:r>
              <a:rPr lang="en-US" altLang="zh-CN" sz="2400" b="1" dirty="0"/>
              <a:t>::</a:t>
            </a:r>
            <a:r>
              <a:rPr lang="en-US" altLang="zh-CN" sz="2400" b="1" dirty="0" err="1"/>
              <a:t>OnVScroll</a:t>
            </a:r>
            <a:r>
              <a:rPr lang="en-US" altLang="zh-CN" sz="2400" b="1" dirty="0"/>
              <a:t>(</a:t>
            </a:r>
            <a:r>
              <a:rPr lang="en-US" altLang="zh-CN" sz="2400" b="1" dirty="0" err="1"/>
              <a:t>nSBCode</a:t>
            </a:r>
            <a:r>
              <a:rPr lang="en-US" altLang="zh-CN" sz="2400" b="1" dirty="0"/>
              <a:t>, </a:t>
            </a:r>
            <a:r>
              <a:rPr lang="en-US" altLang="zh-CN" sz="2400" b="1" dirty="0" err="1"/>
              <a:t>nPos</a:t>
            </a:r>
            <a:r>
              <a:rPr lang="en-US" altLang="zh-CN" sz="2400" b="1" dirty="0"/>
              <a:t>, </a:t>
            </a:r>
            <a:r>
              <a:rPr lang="en-US" altLang="zh-CN" sz="2400" b="1" dirty="0" err="1"/>
              <a:t>pScrollBar</a:t>
            </a:r>
            <a:r>
              <a:rPr lang="en-US" altLang="zh-CN" sz="2400" b="1" dirty="0"/>
              <a:t>);</a:t>
            </a:r>
            <a:endParaRPr lang="zh-CN" altLang="zh-CN" sz="2400" b="1" dirty="0"/>
          </a:p>
          <a:p>
            <a:pPr marL="0" indent="0">
              <a:spcBef>
                <a:spcPts val="0"/>
              </a:spcBef>
              <a:buNone/>
            </a:pPr>
            <a:r>
              <a:rPr lang="en-US" altLang="zh-CN" sz="2400" b="1" dirty="0"/>
              <a:t>}</a:t>
            </a:r>
            <a:endParaRPr lang="zh-CN" altLang="zh-CN" sz="2400" b="1" dirty="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996DAD3F-27C9-4173-9FF1-8F064B79FD10}" type="slidenum">
              <a:rPr lang="en-US" altLang="zh-CN"/>
              <a:pPr/>
              <a:t>126</a:t>
            </a:fld>
            <a:endParaRPr lang="en-US" altLang="zh-CN"/>
          </a:p>
        </p:txBody>
      </p:sp>
      <p:sp>
        <p:nvSpPr>
          <p:cNvPr id="100354" name="Rectangle 2"/>
          <p:cNvSpPr>
            <a:spLocks noGrp="1" noChangeArrowheads="1"/>
          </p:cNvSpPr>
          <p:nvPr>
            <p:ph type="title"/>
          </p:nvPr>
        </p:nvSpPr>
        <p:spPr>
          <a:xfrm>
            <a:off x="432941" y="116632"/>
            <a:ext cx="8387531" cy="672244"/>
          </a:xfrm>
        </p:spPr>
        <p:txBody>
          <a:bodyPr/>
          <a:lstStyle/>
          <a:p>
            <a:r>
              <a:rPr lang="en-US" altLang="zh-CN" b="1" dirty="0" smtClean="0"/>
              <a:t>8.8.3 </a:t>
            </a:r>
            <a:r>
              <a:rPr lang="en-US" altLang="zh-CN" b="1" dirty="0"/>
              <a:t>Progress</a:t>
            </a:r>
            <a:r>
              <a:rPr lang="zh-CN" altLang="en-US" b="1" dirty="0">
                <a:latin typeface="宋体" panose="02010600030101010101" pitchFamily="2" charset="-122"/>
              </a:rPr>
              <a:t>控件的</a:t>
            </a:r>
            <a:r>
              <a:rPr lang="zh-CN" altLang="en-US" b="1" dirty="0" smtClean="0">
                <a:latin typeface="宋体" panose="02010600030101010101" pitchFamily="2" charset="-122"/>
              </a:rPr>
              <a:t>使用</a:t>
            </a:r>
            <a:r>
              <a:rPr lang="en-US" altLang="zh-CN" b="1" dirty="0" smtClean="0">
                <a:latin typeface="宋体" panose="02010600030101010101" pitchFamily="2" charset="-122"/>
              </a:rPr>
              <a:t>(8_8_4)</a:t>
            </a:r>
            <a:r>
              <a:rPr lang="zh-CN" altLang="en-US" b="1" dirty="0" smtClean="0"/>
              <a:t> </a:t>
            </a:r>
            <a:endParaRPr lang="zh-CN" altLang="en-US" b="1" dirty="0"/>
          </a:p>
        </p:txBody>
      </p:sp>
      <p:sp>
        <p:nvSpPr>
          <p:cNvPr id="100355" name="Rectangle 3"/>
          <p:cNvSpPr>
            <a:spLocks noGrp="1" noChangeArrowheads="1"/>
          </p:cNvSpPr>
          <p:nvPr>
            <p:ph type="body" idx="1"/>
          </p:nvPr>
        </p:nvSpPr>
        <p:spPr>
          <a:xfrm>
            <a:off x="179512" y="839074"/>
            <a:ext cx="5466549" cy="1221774"/>
          </a:xfrm>
        </p:spPr>
        <p:txBody>
          <a:bodyPr/>
          <a:lstStyle/>
          <a:p>
            <a:pPr marL="0" indent="0" algn="just">
              <a:lnSpc>
                <a:spcPct val="90000"/>
              </a:lnSpc>
              <a:buNone/>
            </a:pPr>
            <a:r>
              <a:rPr lang="en-US" altLang="zh-CN" sz="2800" b="1" dirty="0">
                <a:latin typeface="宋体" panose="02010600030101010101" pitchFamily="2" charset="-122"/>
              </a:rPr>
              <a:t>  </a:t>
            </a:r>
            <a:r>
              <a:rPr lang="zh-CN" altLang="en-US" sz="2800" b="1" dirty="0">
                <a:latin typeface="宋体" panose="02010600030101010101" pitchFamily="2" charset="-122"/>
              </a:rPr>
              <a:t>进度控件是一个用来指示长时间操作的进展程度的控件。</a:t>
            </a:r>
            <a:r>
              <a:rPr lang="en-US" altLang="zh-CN" sz="2800" b="1" dirty="0">
                <a:latin typeface="Arial Narrow" panose="020B0606020202030204" pitchFamily="34" charset="0"/>
              </a:rPr>
              <a:t>MFC</a:t>
            </a:r>
            <a:r>
              <a:rPr lang="zh-CN" altLang="en-US" sz="2800" b="1" dirty="0">
                <a:latin typeface="Arial Narrow" panose="020B0606020202030204" pitchFamily="34" charset="0"/>
              </a:rPr>
              <a:t>中表示进度控制的是</a:t>
            </a:r>
            <a:r>
              <a:rPr lang="en-US" altLang="zh-CN" sz="2800" b="1" dirty="0" err="1">
                <a:latin typeface="Arial Narrow" panose="020B0606020202030204" pitchFamily="34" charset="0"/>
              </a:rPr>
              <a:t>CProgressCtrl</a:t>
            </a:r>
            <a:r>
              <a:rPr lang="zh-CN" altLang="en-US" sz="2800" b="1" dirty="0">
                <a:latin typeface="Arial Narrow" panose="020B0606020202030204" pitchFamily="34" charset="0"/>
              </a:rPr>
              <a:t>类</a:t>
            </a:r>
            <a:r>
              <a:rPr lang="zh-CN" altLang="en-US" sz="2800" b="1" dirty="0"/>
              <a:t> </a:t>
            </a:r>
          </a:p>
        </p:txBody>
      </p:sp>
      <p:sp>
        <p:nvSpPr>
          <p:cNvPr id="100358" name="Text Box 6"/>
          <p:cNvSpPr txBox="1">
            <a:spLocks noChangeArrowheads="1"/>
          </p:cNvSpPr>
          <p:nvPr/>
        </p:nvSpPr>
        <p:spPr bwMode="auto">
          <a:xfrm>
            <a:off x="288925" y="4419600"/>
            <a:ext cx="8683625" cy="2051050"/>
          </a:xfrm>
          <a:prstGeom prst="rect">
            <a:avLst/>
          </a:prstGeom>
          <a:noFill/>
          <a:ln w="9525">
            <a:solidFill>
              <a:srgbClr val="CC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3200" dirty="0" smtClean="0">
                <a:latin typeface="Arial Narrow" panose="020B0606020202030204" pitchFamily="34" charset="0"/>
              </a:rPr>
              <a:t>         进度</a:t>
            </a:r>
            <a:r>
              <a:rPr lang="zh-CN" altLang="en-US" sz="3200" dirty="0">
                <a:latin typeface="Arial Narrow" panose="020B0606020202030204" pitchFamily="34" charset="0"/>
              </a:rPr>
              <a:t>条有一个</a:t>
            </a:r>
            <a:r>
              <a:rPr lang="zh-CN" altLang="en-US" sz="3200" dirty="0">
                <a:solidFill>
                  <a:srgbClr val="CCFFFF"/>
                </a:solidFill>
                <a:latin typeface="Arial Narrow" panose="020B0606020202030204" pitchFamily="34" charset="0"/>
              </a:rPr>
              <a:t>范围</a:t>
            </a:r>
            <a:r>
              <a:rPr lang="zh-CN" altLang="en-US" sz="3200" dirty="0">
                <a:latin typeface="Arial Narrow" panose="020B0606020202030204" pitchFamily="34" charset="0"/>
              </a:rPr>
              <a:t>和</a:t>
            </a:r>
            <a:r>
              <a:rPr lang="zh-CN" altLang="en-US" sz="3200" dirty="0">
                <a:solidFill>
                  <a:srgbClr val="00FF00"/>
                </a:solidFill>
                <a:latin typeface="Arial Narrow" panose="020B0606020202030204" pitchFamily="34" charset="0"/>
              </a:rPr>
              <a:t>当前位置</a:t>
            </a:r>
            <a:r>
              <a:rPr lang="zh-CN" altLang="en-US" sz="3200" dirty="0">
                <a:latin typeface="Arial Narrow" panose="020B0606020202030204" pitchFamily="34" charset="0"/>
              </a:rPr>
              <a:t>。</a:t>
            </a:r>
            <a:r>
              <a:rPr lang="zh-CN" altLang="en-US" sz="3200" dirty="0">
                <a:solidFill>
                  <a:srgbClr val="CCFFFF"/>
                </a:solidFill>
                <a:latin typeface="Arial Narrow" panose="020B0606020202030204" pitchFamily="34" charset="0"/>
              </a:rPr>
              <a:t>范围表示整个操作的持续时间</a:t>
            </a:r>
            <a:r>
              <a:rPr lang="zh-CN" altLang="en-US" sz="3200" dirty="0">
                <a:latin typeface="Arial Narrow" panose="020B0606020202030204" pitchFamily="34" charset="0"/>
              </a:rPr>
              <a:t>，</a:t>
            </a:r>
            <a:r>
              <a:rPr lang="zh-CN" altLang="en-US" sz="3200" dirty="0">
                <a:solidFill>
                  <a:srgbClr val="00FF00"/>
                </a:solidFill>
                <a:latin typeface="Arial Narrow" panose="020B0606020202030204" pitchFamily="34" charset="0"/>
              </a:rPr>
              <a:t>当前位置表示当前进行到的位置</a:t>
            </a:r>
            <a:r>
              <a:rPr lang="zh-CN" altLang="en-US" sz="3200" dirty="0">
                <a:latin typeface="Arial Narrow" panose="020B0606020202030204" pitchFamily="34" charset="0"/>
              </a:rPr>
              <a:t>，进度条根据当前位置来判断进行的百分比，来显示进</a:t>
            </a:r>
            <a:r>
              <a:rPr lang="zh-CN" altLang="en-US" sz="3200" dirty="0" smtClean="0">
                <a:latin typeface="Arial Narrow" panose="020B0606020202030204" pitchFamily="34" charset="0"/>
              </a:rPr>
              <a:t>度。</a:t>
            </a:r>
            <a:endParaRPr lang="zh-CN" altLang="en-US" sz="3200" dirty="0">
              <a:latin typeface="Arial Narrow" panose="020B0606020202030204" pitchFamily="34" charset="0"/>
            </a:endParaRPr>
          </a:p>
        </p:txBody>
      </p:sp>
      <p:pic>
        <p:nvPicPr>
          <p:cNvPr id="2" name="图片 1"/>
          <p:cNvPicPr>
            <a:picLocks noChangeAspect="1"/>
          </p:cNvPicPr>
          <p:nvPr/>
        </p:nvPicPr>
        <p:blipFill>
          <a:blip r:embed="rId2"/>
          <a:stretch>
            <a:fillRect/>
          </a:stretch>
        </p:blipFill>
        <p:spPr>
          <a:xfrm>
            <a:off x="5755474" y="890128"/>
            <a:ext cx="3217076" cy="3428219"/>
          </a:xfrm>
          <a:prstGeom prst="rect">
            <a:avLst/>
          </a:prstGeom>
        </p:spPr>
      </p:pic>
      <p:graphicFrame>
        <p:nvGraphicFramePr>
          <p:cNvPr id="3" name="表格 2"/>
          <p:cNvGraphicFramePr>
            <a:graphicFrameLocks noGrp="1"/>
          </p:cNvGraphicFramePr>
          <p:nvPr>
            <p:extLst>
              <p:ext uri="{D42A27DB-BD31-4B8C-83A1-F6EECF244321}">
                <p14:modId xmlns:p14="http://schemas.microsoft.com/office/powerpoint/2010/main" val="3118636980"/>
              </p:ext>
            </p:extLst>
          </p:nvPr>
        </p:nvGraphicFramePr>
        <p:xfrm>
          <a:off x="376075" y="2101083"/>
          <a:ext cx="5132029" cy="2217264"/>
        </p:xfrm>
        <a:graphic>
          <a:graphicData uri="http://schemas.openxmlformats.org/drawingml/2006/table">
            <a:tbl>
              <a:tblPr>
                <a:tableStyleId>{5C22544A-7EE6-4342-B048-85BDC9FD1C3A}</a:tableStyleId>
              </a:tblPr>
              <a:tblGrid>
                <a:gridCol w="2107693">
                  <a:extLst>
                    <a:ext uri="{9D8B030D-6E8A-4147-A177-3AD203B41FA5}">
                      <a16:colId xmlns:a16="http://schemas.microsoft.com/office/drawing/2014/main" val="20000"/>
                    </a:ext>
                  </a:extLst>
                </a:gridCol>
                <a:gridCol w="3024336">
                  <a:extLst>
                    <a:ext uri="{9D8B030D-6E8A-4147-A177-3AD203B41FA5}">
                      <a16:colId xmlns:a16="http://schemas.microsoft.com/office/drawing/2014/main" val="20001"/>
                    </a:ext>
                  </a:extLst>
                </a:gridCol>
              </a:tblGrid>
              <a:tr h="316752">
                <a:tc>
                  <a:txBody>
                    <a:bodyPr/>
                    <a:lstStyle/>
                    <a:p>
                      <a:pPr algn="ctr">
                        <a:spcAft>
                          <a:spcPts val="0"/>
                        </a:spcAft>
                      </a:pPr>
                      <a:r>
                        <a:rPr lang="zh-CN" sz="1800" b="1" kern="100">
                          <a:solidFill>
                            <a:srgbClr val="660066"/>
                          </a:solidFill>
                          <a:effectLst/>
                        </a:rPr>
                        <a:t>成员函数</a:t>
                      </a:r>
                      <a:endParaRPr lang="zh-CN" sz="1800" b="1" kern="100">
                        <a:solidFill>
                          <a:srgbClr val="66006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800" b="1" kern="100">
                          <a:solidFill>
                            <a:srgbClr val="660066"/>
                          </a:solidFill>
                          <a:effectLst/>
                        </a:rPr>
                        <a:t>描述</a:t>
                      </a:r>
                      <a:endParaRPr lang="zh-CN" sz="1800" b="1" kern="100">
                        <a:solidFill>
                          <a:srgbClr val="660066"/>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0"/>
                  </a:ext>
                </a:extLst>
              </a:tr>
              <a:tr h="316752">
                <a:tc>
                  <a:txBody>
                    <a:bodyPr/>
                    <a:lstStyle/>
                    <a:p>
                      <a:pPr algn="just">
                        <a:spcAft>
                          <a:spcPts val="0"/>
                        </a:spcAft>
                      </a:pPr>
                      <a:r>
                        <a:rPr lang="en-US" sz="1800" b="1" kern="100">
                          <a:solidFill>
                            <a:srgbClr val="660066"/>
                          </a:solidFill>
                          <a:effectLst/>
                        </a:rPr>
                        <a:t>CProgressCtrl</a:t>
                      </a:r>
                      <a:endParaRPr lang="zh-CN" sz="1800" b="1" kern="100">
                        <a:solidFill>
                          <a:srgbClr val="66006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b="1" kern="100" dirty="0">
                          <a:solidFill>
                            <a:srgbClr val="660066"/>
                          </a:solidFill>
                          <a:effectLst/>
                        </a:rPr>
                        <a:t>类</a:t>
                      </a:r>
                      <a:r>
                        <a:rPr lang="en-US" sz="1800" b="1" kern="100" dirty="0" err="1">
                          <a:solidFill>
                            <a:srgbClr val="660066"/>
                          </a:solidFill>
                          <a:effectLst/>
                        </a:rPr>
                        <a:t>CProgressCtrl</a:t>
                      </a:r>
                      <a:r>
                        <a:rPr lang="zh-CN" sz="1800" b="1" kern="100" dirty="0">
                          <a:solidFill>
                            <a:srgbClr val="660066"/>
                          </a:solidFill>
                          <a:effectLst/>
                        </a:rPr>
                        <a:t>的构造函</a:t>
                      </a:r>
                      <a:r>
                        <a:rPr lang="zh-CN" sz="1800" b="1" kern="100" dirty="0" smtClean="0">
                          <a:solidFill>
                            <a:srgbClr val="660066"/>
                          </a:solidFill>
                          <a:effectLst/>
                        </a:rPr>
                        <a:t>数</a:t>
                      </a:r>
                      <a:endParaRPr lang="zh-CN" sz="1800" b="1" kern="100" dirty="0">
                        <a:solidFill>
                          <a:srgbClr val="660066"/>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1"/>
                  </a:ext>
                </a:extLst>
              </a:tr>
              <a:tr h="316752">
                <a:tc>
                  <a:txBody>
                    <a:bodyPr/>
                    <a:lstStyle/>
                    <a:p>
                      <a:pPr algn="just">
                        <a:spcAft>
                          <a:spcPts val="0"/>
                        </a:spcAft>
                      </a:pPr>
                      <a:r>
                        <a:rPr lang="en-US" sz="1800" b="1" kern="100" dirty="0">
                          <a:solidFill>
                            <a:srgbClr val="660066"/>
                          </a:solidFill>
                          <a:effectLst/>
                        </a:rPr>
                        <a:t>Create</a:t>
                      </a:r>
                      <a:endParaRPr lang="zh-CN" sz="1800" b="1" kern="100" dirty="0">
                        <a:solidFill>
                          <a:srgbClr val="66006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b="1" kern="100" dirty="0">
                          <a:solidFill>
                            <a:srgbClr val="660066"/>
                          </a:solidFill>
                          <a:effectLst/>
                        </a:rPr>
                        <a:t>创建进度条对</a:t>
                      </a:r>
                      <a:r>
                        <a:rPr lang="zh-CN" sz="1800" b="1" kern="100" dirty="0" smtClean="0">
                          <a:solidFill>
                            <a:srgbClr val="660066"/>
                          </a:solidFill>
                          <a:effectLst/>
                        </a:rPr>
                        <a:t>象</a:t>
                      </a:r>
                      <a:endParaRPr lang="zh-CN" sz="1800" b="1" kern="100" dirty="0">
                        <a:solidFill>
                          <a:srgbClr val="660066"/>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2"/>
                  </a:ext>
                </a:extLst>
              </a:tr>
              <a:tr h="316752">
                <a:tc>
                  <a:txBody>
                    <a:bodyPr/>
                    <a:lstStyle/>
                    <a:p>
                      <a:pPr algn="just">
                        <a:spcAft>
                          <a:spcPts val="0"/>
                        </a:spcAft>
                      </a:pPr>
                      <a:r>
                        <a:rPr lang="en-US" sz="1800" b="1" kern="100">
                          <a:solidFill>
                            <a:srgbClr val="660066"/>
                          </a:solidFill>
                          <a:effectLst/>
                        </a:rPr>
                        <a:t>SetRange/GetRange</a:t>
                      </a:r>
                      <a:endParaRPr lang="zh-CN" sz="1800" b="1" kern="100">
                        <a:solidFill>
                          <a:srgbClr val="66006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b="1" kern="100" dirty="0">
                          <a:solidFill>
                            <a:srgbClr val="660066"/>
                          </a:solidFill>
                          <a:effectLst/>
                        </a:rPr>
                        <a:t>设置</a:t>
                      </a:r>
                      <a:r>
                        <a:rPr lang="en-US" sz="1800" b="1" kern="100" dirty="0">
                          <a:solidFill>
                            <a:srgbClr val="660066"/>
                          </a:solidFill>
                          <a:effectLst/>
                        </a:rPr>
                        <a:t>/</a:t>
                      </a:r>
                      <a:r>
                        <a:rPr lang="zh-CN" sz="1800" b="1" kern="100" dirty="0">
                          <a:solidFill>
                            <a:srgbClr val="660066"/>
                          </a:solidFill>
                          <a:effectLst/>
                        </a:rPr>
                        <a:t>获取进度条的表示范</a:t>
                      </a:r>
                      <a:r>
                        <a:rPr lang="zh-CN" sz="1800" b="1" kern="100" dirty="0" smtClean="0">
                          <a:solidFill>
                            <a:srgbClr val="660066"/>
                          </a:solidFill>
                          <a:effectLst/>
                        </a:rPr>
                        <a:t>围</a:t>
                      </a:r>
                      <a:endParaRPr lang="zh-CN" sz="1800" b="1" kern="100" dirty="0">
                        <a:solidFill>
                          <a:srgbClr val="660066"/>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3"/>
                  </a:ext>
                </a:extLst>
              </a:tr>
              <a:tr h="316752">
                <a:tc>
                  <a:txBody>
                    <a:bodyPr/>
                    <a:lstStyle/>
                    <a:p>
                      <a:pPr algn="just">
                        <a:spcAft>
                          <a:spcPts val="0"/>
                        </a:spcAft>
                      </a:pPr>
                      <a:r>
                        <a:rPr lang="en-US" sz="1800" b="1" kern="100" dirty="0" err="1">
                          <a:solidFill>
                            <a:srgbClr val="660066"/>
                          </a:solidFill>
                          <a:effectLst/>
                        </a:rPr>
                        <a:t>SetPos</a:t>
                      </a:r>
                      <a:r>
                        <a:rPr lang="en-US" sz="1800" b="1" kern="100" dirty="0">
                          <a:solidFill>
                            <a:srgbClr val="660066"/>
                          </a:solidFill>
                          <a:effectLst/>
                        </a:rPr>
                        <a:t>/</a:t>
                      </a:r>
                      <a:r>
                        <a:rPr lang="en-US" sz="1800" b="1" kern="100" dirty="0" err="1">
                          <a:solidFill>
                            <a:srgbClr val="660066"/>
                          </a:solidFill>
                          <a:effectLst/>
                        </a:rPr>
                        <a:t>GetPos</a:t>
                      </a:r>
                      <a:endParaRPr lang="zh-CN" sz="1800" b="1" kern="100" dirty="0">
                        <a:solidFill>
                          <a:srgbClr val="66006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b="1" kern="100" dirty="0">
                          <a:solidFill>
                            <a:srgbClr val="660066"/>
                          </a:solidFill>
                          <a:effectLst/>
                        </a:rPr>
                        <a:t>设置</a:t>
                      </a:r>
                      <a:r>
                        <a:rPr lang="en-US" sz="1800" b="1" kern="100" dirty="0">
                          <a:solidFill>
                            <a:srgbClr val="660066"/>
                          </a:solidFill>
                          <a:effectLst/>
                        </a:rPr>
                        <a:t>/</a:t>
                      </a:r>
                      <a:r>
                        <a:rPr lang="zh-CN" sz="1800" b="1" kern="100" dirty="0">
                          <a:solidFill>
                            <a:srgbClr val="660066"/>
                          </a:solidFill>
                          <a:effectLst/>
                        </a:rPr>
                        <a:t>获取进度条的当前位</a:t>
                      </a:r>
                      <a:r>
                        <a:rPr lang="zh-CN" sz="1800" b="1" kern="100" dirty="0" smtClean="0">
                          <a:solidFill>
                            <a:srgbClr val="660066"/>
                          </a:solidFill>
                          <a:effectLst/>
                        </a:rPr>
                        <a:t>置</a:t>
                      </a:r>
                      <a:endParaRPr lang="zh-CN" sz="1800" b="1" kern="100" dirty="0">
                        <a:solidFill>
                          <a:srgbClr val="660066"/>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4"/>
                  </a:ext>
                </a:extLst>
              </a:tr>
              <a:tr h="316752">
                <a:tc>
                  <a:txBody>
                    <a:bodyPr/>
                    <a:lstStyle/>
                    <a:p>
                      <a:pPr algn="just">
                        <a:spcAft>
                          <a:spcPts val="0"/>
                        </a:spcAft>
                      </a:pPr>
                      <a:r>
                        <a:rPr lang="en-US" sz="1800" b="1" kern="100">
                          <a:solidFill>
                            <a:srgbClr val="660066"/>
                          </a:solidFill>
                          <a:effectLst/>
                        </a:rPr>
                        <a:t>SetStep/GetStep</a:t>
                      </a:r>
                      <a:endParaRPr lang="zh-CN" sz="1800" b="1" kern="100">
                        <a:solidFill>
                          <a:srgbClr val="66006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b="1" kern="100" dirty="0">
                          <a:solidFill>
                            <a:srgbClr val="660066"/>
                          </a:solidFill>
                          <a:effectLst/>
                        </a:rPr>
                        <a:t>设置</a:t>
                      </a:r>
                      <a:r>
                        <a:rPr lang="en-US" sz="1800" b="1" kern="100" dirty="0">
                          <a:solidFill>
                            <a:srgbClr val="660066"/>
                          </a:solidFill>
                          <a:effectLst/>
                        </a:rPr>
                        <a:t>/</a:t>
                      </a:r>
                      <a:r>
                        <a:rPr lang="zh-CN" sz="1800" b="1" kern="100" dirty="0">
                          <a:solidFill>
                            <a:srgbClr val="660066"/>
                          </a:solidFill>
                          <a:effectLst/>
                        </a:rPr>
                        <a:t>获取进度条的渐进步</a:t>
                      </a:r>
                      <a:r>
                        <a:rPr lang="zh-CN" sz="1800" b="1" kern="100" dirty="0" smtClean="0">
                          <a:solidFill>
                            <a:srgbClr val="660066"/>
                          </a:solidFill>
                          <a:effectLst/>
                        </a:rPr>
                        <a:t>长</a:t>
                      </a:r>
                      <a:endParaRPr lang="zh-CN" sz="1800" b="1" kern="100" dirty="0">
                        <a:solidFill>
                          <a:srgbClr val="660066"/>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5"/>
                  </a:ext>
                </a:extLst>
              </a:tr>
              <a:tr h="316752">
                <a:tc>
                  <a:txBody>
                    <a:bodyPr/>
                    <a:lstStyle/>
                    <a:p>
                      <a:pPr algn="just">
                        <a:spcAft>
                          <a:spcPts val="0"/>
                        </a:spcAft>
                      </a:pPr>
                      <a:r>
                        <a:rPr lang="en-US" sz="1800" b="1" kern="100">
                          <a:solidFill>
                            <a:srgbClr val="660066"/>
                          </a:solidFill>
                          <a:effectLst/>
                        </a:rPr>
                        <a:t>StepIt</a:t>
                      </a:r>
                      <a:endParaRPr lang="zh-CN" sz="1800" b="1" kern="100">
                        <a:solidFill>
                          <a:srgbClr val="66006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b="1" kern="100" dirty="0">
                          <a:solidFill>
                            <a:srgbClr val="660066"/>
                          </a:solidFill>
                          <a:effectLst/>
                        </a:rPr>
                        <a:t>前进一</a:t>
                      </a:r>
                      <a:r>
                        <a:rPr lang="zh-CN" sz="1800" b="1" kern="100" dirty="0" smtClean="0">
                          <a:solidFill>
                            <a:srgbClr val="660066"/>
                          </a:solidFill>
                          <a:effectLst/>
                        </a:rPr>
                        <a:t>步</a:t>
                      </a:r>
                      <a:endParaRPr lang="zh-CN" sz="1800" b="1" kern="100" dirty="0">
                        <a:solidFill>
                          <a:srgbClr val="660066"/>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animEffect transition="in" filter="fade">
                                      <p:cBhvr>
                                        <p:cTn id="7" dur="500"/>
                                        <p:tgtEl>
                                          <p:spTgt spid="1003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5" presetClass="entr" presetSubtype="0" fill="hold" grpId="0" nodeType="clickEffect">
                                  <p:stCondLst>
                                    <p:cond delay="0"/>
                                  </p:stCondLst>
                                  <p:childTnLst>
                                    <p:set>
                                      <p:cBhvr>
                                        <p:cTn id="16" dur="1" fill="hold">
                                          <p:stCondLst>
                                            <p:cond delay="0"/>
                                          </p:stCondLst>
                                        </p:cTn>
                                        <p:tgtEl>
                                          <p:spTgt spid="100358"/>
                                        </p:tgtEl>
                                        <p:attrNameLst>
                                          <p:attrName>style.visibility</p:attrName>
                                        </p:attrNameLst>
                                      </p:cBhvr>
                                      <p:to>
                                        <p:strVal val="visible"/>
                                      </p:to>
                                    </p:set>
                                    <p:animEffect transition="in" filter="fade">
                                      <p:cBhvr>
                                        <p:cTn id="17" dur="2000"/>
                                        <p:tgtEl>
                                          <p:spTgt spid="100358"/>
                                        </p:tgtEl>
                                      </p:cBhvr>
                                    </p:animEffect>
                                    <p:anim calcmode="lin" valueType="num">
                                      <p:cBhvr>
                                        <p:cTn id="18" dur="2000" fill="hold"/>
                                        <p:tgtEl>
                                          <p:spTgt spid="100358"/>
                                        </p:tgtEl>
                                        <p:attrNameLst>
                                          <p:attrName>ppt_w</p:attrName>
                                        </p:attrNameLst>
                                      </p:cBhvr>
                                      <p:tavLst>
                                        <p:tav tm="0" fmla="#ppt_w*sin(2.5*pi*$)">
                                          <p:val>
                                            <p:fltVal val="0"/>
                                          </p:val>
                                        </p:tav>
                                        <p:tav tm="100000">
                                          <p:val>
                                            <p:fltVal val="1"/>
                                          </p:val>
                                        </p:tav>
                                      </p:tavLst>
                                    </p:anim>
                                    <p:anim calcmode="lin" valueType="num">
                                      <p:cBhvr>
                                        <p:cTn id="19" dur="2000" fill="hold"/>
                                        <p:tgtEl>
                                          <p:spTgt spid="10035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p:bldP spid="100358"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84345736-BD2E-4F32-A54E-104016966906}" type="slidenum">
              <a:rPr lang="en-US" altLang="zh-CN"/>
              <a:pPr/>
              <a:t>127</a:t>
            </a:fld>
            <a:endParaRPr lang="en-US" altLang="zh-CN"/>
          </a:p>
        </p:txBody>
      </p:sp>
      <p:sp>
        <p:nvSpPr>
          <p:cNvPr id="101379" name="Rectangle 3"/>
          <p:cNvSpPr>
            <a:spLocks noGrp="1" noChangeArrowheads="1"/>
          </p:cNvSpPr>
          <p:nvPr>
            <p:ph type="body" idx="1"/>
          </p:nvPr>
        </p:nvSpPr>
        <p:spPr>
          <a:xfrm>
            <a:off x="72008" y="116632"/>
            <a:ext cx="8964488" cy="1440160"/>
          </a:xfrm>
        </p:spPr>
        <p:txBody>
          <a:bodyPr/>
          <a:lstStyle/>
          <a:p>
            <a:pPr marL="0" indent="0">
              <a:buNone/>
            </a:pPr>
            <a:r>
              <a:rPr lang="en-US" altLang="zh-CN" sz="2800" b="1" dirty="0">
                <a:latin typeface="Arial Narrow" panose="020B0606020202030204" pitchFamily="34" charset="0"/>
              </a:rPr>
              <a:t>    </a:t>
            </a:r>
            <a:r>
              <a:rPr lang="zh-CN" altLang="en-US" sz="2800" b="1" dirty="0">
                <a:latin typeface="Arial Narrow" panose="020B0606020202030204" pitchFamily="34" charset="0"/>
              </a:rPr>
              <a:t>添加一个</a:t>
            </a:r>
            <a:r>
              <a:rPr lang="en-US" altLang="zh-CN" sz="2400" b="1" dirty="0">
                <a:latin typeface="Arial Narrow" panose="020B0606020202030204" pitchFamily="34" charset="0"/>
              </a:rPr>
              <a:t>Progress</a:t>
            </a:r>
            <a:r>
              <a:rPr lang="zh-CN" altLang="en-US" sz="2800" b="1" dirty="0">
                <a:latin typeface="Arial Narrow" panose="020B0606020202030204" pitchFamily="34" charset="0"/>
              </a:rPr>
              <a:t>控件，保持默认</a:t>
            </a:r>
            <a:r>
              <a:rPr lang="en-US" altLang="zh-CN" sz="2800" b="1" dirty="0">
                <a:latin typeface="Arial Narrow" panose="020B0606020202030204" pitchFamily="34" charset="0"/>
              </a:rPr>
              <a:t>ID</a:t>
            </a:r>
            <a:r>
              <a:rPr lang="zh-CN" altLang="en-US" sz="2800" b="1" dirty="0">
                <a:latin typeface="Arial Narrow" panose="020B0606020202030204" pitchFamily="34" charset="0"/>
              </a:rPr>
              <a:t>，设置</a:t>
            </a:r>
            <a:r>
              <a:rPr lang="en-US" altLang="zh-CN" sz="2400" b="1" dirty="0">
                <a:latin typeface="Arial Narrow" panose="020B0606020202030204" pitchFamily="34" charset="0"/>
              </a:rPr>
              <a:t>Smooth</a:t>
            </a:r>
            <a:r>
              <a:rPr lang="zh-CN" altLang="en-US" sz="2800" b="1" dirty="0" smtClean="0">
                <a:latin typeface="Arial Narrow" panose="020B0606020202030204" pitchFamily="34" charset="0"/>
              </a:rPr>
              <a:t>属性为</a:t>
            </a:r>
            <a:r>
              <a:rPr lang="en-US" altLang="zh-CN" sz="2400" b="1" dirty="0" smtClean="0">
                <a:latin typeface="Arial Narrow" panose="020B0606020202030204" pitchFamily="34" charset="0"/>
              </a:rPr>
              <a:t>true</a:t>
            </a:r>
            <a:r>
              <a:rPr lang="zh-CN" altLang="en-US" sz="2800" b="1" dirty="0" smtClean="0">
                <a:latin typeface="Arial Narrow" panose="020B0606020202030204" pitchFamily="34" charset="0"/>
              </a:rPr>
              <a:t>。</a:t>
            </a:r>
            <a:r>
              <a:rPr lang="zh-CN" altLang="en-US" sz="2800" b="1" dirty="0">
                <a:latin typeface="Arial Narrow" panose="020B0606020202030204" pitchFamily="34" charset="0"/>
              </a:rPr>
              <a:t>在旁边添加一个按钮，设置</a:t>
            </a:r>
            <a:r>
              <a:rPr lang="en-US" altLang="zh-CN" sz="2400" b="1" dirty="0">
                <a:latin typeface="Arial Narrow" panose="020B0606020202030204" pitchFamily="34" charset="0"/>
              </a:rPr>
              <a:t>ID</a:t>
            </a:r>
            <a:r>
              <a:rPr lang="zh-CN" altLang="en-US" sz="2800" b="1" dirty="0">
                <a:latin typeface="Arial Narrow" panose="020B0606020202030204" pitchFamily="34" charset="0"/>
              </a:rPr>
              <a:t>为</a:t>
            </a:r>
            <a:r>
              <a:rPr lang="zh-CN" altLang="en-US" sz="2400" b="1" dirty="0">
                <a:latin typeface="Arial Narrow" panose="020B0606020202030204" pitchFamily="34" charset="0"/>
              </a:rPr>
              <a:t>“</a:t>
            </a:r>
            <a:r>
              <a:rPr lang="en-US" altLang="zh-CN" sz="2400" b="1" dirty="0">
                <a:latin typeface="Arial Narrow" panose="020B0606020202030204" pitchFamily="34" charset="0"/>
              </a:rPr>
              <a:t>IDC_BUTTON_START”</a:t>
            </a:r>
            <a:r>
              <a:rPr lang="zh-CN" altLang="en-US" sz="2800" b="1" dirty="0">
                <a:latin typeface="Arial Narrow" panose="020B0606020202030204" pitchFamily="34" charset="0"/>
              </a:rPr>
              <a:t>，</a:t>
            </a:r>
            <a:r>
              <a:rPr lang="en-US" altLang="zh-CN" sz="2800" b="1" dirty="0">
                <a:latin typeface="Arial Narrow" panose="020B0606020202030204" pitchFamily="34" charset="0"/>
              </a:rPr>
              <a:t>Caption</a:t>
            </a:r>
            <a:r>
              <a:rPr lang="zh-CN" altLang="en-US" sz="2800" b="1" dirty="0">
                <a:latin typeface="Arial Narrow" panose="020B0606020202030204" pitchFamily="34" charset="0"/>
              </a:rPr>
              <a:t>为“开始” </a:t>
            </a:r>
          </a:p>
        </p:txBody>
      </p:sp>
      <p:sp>
        <p:nvSpPr>
          <p:cNvPr id="101380" name="Text Box 4"/>
          <p:cNvSpPr txBox="1">
            <a:spLocks noChangeArrowheads="1"/>
          </p:cNvSpPr>
          <p:nvPr/>
        </p:nvSpPr>
        <p:spPr bwMode="auto">
          <a:xfrm>
            <a:off x="152400" y="1775691"/>
            <a:ext cx="8812088" cy="1717675"/>
          </a:xfrm>
          <a:prstGeom prst="rect">
            <a:avLst/>
          </a:prstGeom>
          <a:noFill/>
          <a:ln w="9525">
            <a:solidFill>
              <a:srgbClr val="CC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dirty="0">
                <a:latin typeface="Arial Narrow" panose="020B0606020202030204" pitchFamily="34" charset="0"/>
              </a:rPr>
              <a:t>在</a:t>
            </a:r>
            <a:r>
              <a:rPr lang="en-US" altLang="zh-CN" sz="2800" dirty="0" err="1">
                <a:latin typeface="Arial Narrow" panose="020B0606020202030204" pitchFamily="34" charset="0"/>
                <a:cs typeface="Times New Roman" panose="02020603050405020304" pitchFamily="18" charset="0"/>
              </a:rPr>
              <a:t>OnInitDialog</a:t>
            </a:r>
            <a:r>
              <a:rPr lang="zh-CN" altLang="en-US" sz="2800" dirty="0">
                <a:latin typeface="Arial Narrow" panose="020B0606020202030204" pitchFamily="34" charset="0"/>
              </a:rPr>
              <a:t>中添加如下代码：</a:t>
            </a:r>
            <a:endParaRPr lang="zh-CN" altLang="en-US" sz="2800" dirty="0">
              <a:latin typeface="Arial Narrow" panose="020B0606020202030204" pitchFamily="34" charset="0"/>
              <a:cs typeface="Times New Roman" panose="02020603050405020304" pitchFamily="18" charset="0"/>
            </a:endParaRPr>
          </a:p>
          <a:p>
            <a:r>
              <a:rPr lang="en-US" altLang="zh-CN" sz="2200" dirty="0" err="1">
                <a:solidFill>
                  <a:srgbClr val="00FF00"/>
                </a:solidFill>
                <a:latin typeface="Arial Narrow" panose="020B0606020202030204" pitchFamily="34" charset="0"/>
                <a:cs typeface="Times New Roman" panose="02020603050405020304" pitchFamily="18" charset="0"/>
              </a:rPr>
              <a:t>CProgressCtrl</a:t>
            </a:r>
            <a:r>
              <a:rPr lang="en-US" altLang="zh-CN" sz="2200" dirty="0">
                <a:solidFill>
                  <a:srgbClr val="00FF00"/>
                </a:solidFill>
                <a:latin typeface="Arial Narrow" panose="020B0606020202030204" pitchFamily="34" charset="0"/>
                <a:cs typeface="Times New Roman" panose="02020603050405020304" pitchFamily="18" charset="0"/>
              </a:rPr>
              <a:t>* </a:t>
            </a:r>
            <a:r>
              <a:rPr lang="en-US" altLang="zh-CN" sz="2200" dirty="0" err="1">
                <a:solidFill>
                  <a:srgbClr val="00FF00"/>
                </a:solidFill>
                <a:latin typeface="Arial Narrow" panose="020B0606020202030204" pitchFamily="34" charset="0"/>
                <a:cs typeface="Times New Roman" panose="02020603050405020304" pitchFamily="18" charset="0"/>
              </a:rPr>
              <a:t>pProg</a:t>
            </a:r>
            <a:r>
              <a:rPr lang="en-US" altLang="zh-CN" sz="2200" dirty="0">
                <a:solidFill>
                  <a:srgbClr val="00FF00"/>
                </a:solidFill>
                <a:latin typeface="Arial Narrow" panose="020B0606020202030204" pitchFamily="34" charset="0"/>
                <a:cs typeface="Times New Roman" panose="02020603050405020304" pitchFamily="18" charset="0"/>
              </a:rPr>
              <a:t> =(</a:t>
            </a:r>
            <a:r>
              <a:rPr lang="en-US" altLang="zh-CN" sz="2200" dirty="0" err="1">
                <a:solidFill>
                  <a:srgbClr val="00FF00"/>
                </a:solidFill>
                <a:latin typeface="Arial Narrow" panose="020B0606020202030204" pitchFamily="34" charset="0"/>
                <a:cs typeface="Times New Roman" panose="02020603050405020304" pitchFamily="18" charset="0"/>
              </a:rPr>
              <a:t>CProgressCtrl</a:t>
            </a:r>
            <a:r>
              <a:rPr lang="en-US" altLang="zh-CN" sz="2200" dirty="0">
                <a:solidFill>
                  <a:srgbClr val="00FF00"/>
                </a:solidFill>
                <a:latin typeface="Arial Narrow" panose="020B0606020202030204" pitchFamily="34" charset="0"/>
                <a:cs typeface="Times New Roman" panose="02020603050405020304" pitchFamily="18" charset="0"/>
              </a:rPr>
              <a:t>*) </a:t>
            </a:r>
            <a:r>
              <a:rPr lang="en-US" altLang="zh-CN" sz="2200" dirty="0" err="1">
                <a:solidFill>
                  <a:srgbClr val="00FF00"/>
                </a:solidFill>
                <a:latin typeface="Arial Narrow" panose="020B0606020202030204" pitchFamily="34" charset="0"/>
                <a:cs typeface="Times New Roman" panose="02020603050405020304" pitchFamily="18" charset="0"/>
              </a:rPr>
              <a:t>GetDlgItem</a:t>
            </a:r>
            <a:r>
              <a:rPr lang="en-US" altLang="zh-CN" sz="2200" dirty="0">
                <a:solidFill>
                  <a:srgbClr val="00FF00"/>
                </a:solidFill>
                <a:latin typeface="Arial Narrow" panose="020B0606020202030204" pitchFamily="34" charset="0"/>
                <a:cs typeface="Times New Roman" panose="02020603050405020304" pitchFamily="18" charset="0"/>
              </a:rPr>
              <a:t>(IDC_PROGRESS1);</a:t>
            </a:r>
          </a:p>
          <a:p>
            <a:r>
              <a:rPr lang="en-US" altLang="zh-CN" sz="2800" dirty="0" err="1">
                <a:solidFill>
                  <a:srgbClr val="00FF00"/>
                </a:solidFill>
                <a:latin typeface="Arial Narrow" panose="020B0606020202030204" pitchFamily="34" charset="0"/>
                <a:cs typeface="Times New Roman" panose="02020603050405020304" pitchFamily="18" charset="0"/>
              </a:rPr>
              <a:t>pProg</a:t>
            </a:r>
            <a:r>
              <a:rPr lang="en-US" altLang="zh-CN" sz="2800" dirty="0">
                <a:solidFill>
                  <a:srgbClr val="00FF00"/>
                </a:solidFill>
                <a:latin typeface="Arial Narrow" panose="020B0606020202030204" pitchFamily="34" charset="0"/>
                <a:cs typeface="Times New Roman" panose="02020603050405020304" pitchFamily="18" charset="0"/>
              </a:rPr>
              <a:t>-&gt;</a:t>
            </a:r>
            <a:r>
              <a:rPr lang="en-US" altLang="zh-CN" sz="2800" dirty="0" err="1">
                <a:solidFill>
                  <a:srgbClr val="00FF00"/>
                </a:solidFill>
                <a:latin typeface="Arial Narrow" panose="020B0606020202030204" pitchFamily="34" charset="0"/>
                <a:cs typeface="Times New Roman" panose="02020603050405020304" pitchFamily="18" charset="0"/>
              </a:rPr>
              <a:t>SetRange</a:t>
            </a:r>
            <a:r>
              <a:rPr lang="en-US" altLang="zh-CN" sz="2800" dirty="0">
                <a:solidFill>
                  <a:srgbClr val="00FF00"/>
                </a:solidFill>
                <a:latin typeface="Arial Narrow" panose="020B0606020202030204" pitchFamily="34" charset="0"/>
                <a:cs typeface="Times New Roman" panose="02020603050405020304" pitchFamily="18" charset="0"/>
              </a:rPr>
              <a:t>(0, 100);</a:t>
            </a:r>
          </a:p>
          <a:p>
            <a:r>
              <a:rPr lang="en-US" altLang="zh-CN" sz="2800" dirty="0" err="1">
                <a:solidFill>
                  <a:srgbClr val="00FF00"/>
                </a:solidFill>
                <a:latin typeface="Arial Narrow" panose="020B0606020202030204" pitchFamily="34" charset="0"/>
                <a:cs typeface="Times New Roman" panose="02020603050405020304" pitchFamily="18" charset="0"/>
              </a:rPr>
              <a:t>pProg</a:t>
            </a:r>
            <a:r>
              <a:rPr lang="en-US" altLang="zh-CN" sz="2800" dirty="0">
                <a:solidFill>
                  <a:srgbClr val="00FF00"/>
                </a:solidFill>
                <a:latin typeface="Arial Narrow" panose="020B0606020202030204" pitchFamily="34" charset="0"/>
                <a:cs typeface="Times New Roman" panose="02020603050405020304" pitchFamily="18" charset="0"/>
              </a:rPr>
              <a:t>-&gt;</a:t>
            </a:r>
            <a:r>
              <a:rPr lang="en-US" altLang="zh-CN" sz="2800" dirty="0" err="1" smtClean="0">
                <a:solidFill>
                  <a:srgbClr val="00FF00"/>
                </a:solidFill>
                <a:latin typeface="Arial Narrow" panose="020B0606020202030204" pitchFamily="34" charset="0"/>
                <a:cs typeface="Times New Roman" panose="02020603050405020304" pitchFamily="18" charset="0"/>
              </a:rPr>
              <a:t>SetPos</a:t>
            </a:r>
            <a:r>
              <a:rPr lang="en-US" altLang="zh-CN" sz="2800" dirty="0" smtClean="0">
                <a:solidFill>
                  <a:srgbClr val="00FF00"/>
                </a:solidFill>
                <a:latin typeface="Arial Narrow" panose="020B0606020202030204" pitchFamily="34" charset="0"/>
                <a:cs typeface="Times New Roman" panose="02020603050405020304" pitchFamily="18" charset="0"/>
              </a:rPr>
              <a:t>(0);</a:t>
            </a:r>
            <a:endParaRPr lang="en-US" altLang="zh-CN" sz="2800" dirty="0">
              <a:solidFill>
                <a:srgbClr val="00FF00"/>
              </a:solidFill>
              <a:latin typeface="Arial Narrow" panose="020B0606020202030204" pitchFamily="34" charset="0"/>
            </a:endParaRPr>
          </a:p>
        </p:txBody>
      </p:sp>
      <p:sp>
        <p:nvSpPr>
          <p:cNvPr id="101381" name="Text Box 5"/>
          <p:cNvSpPr txBox="1">
            <a:spLocks noChangeArrowheads="1"/>
          </p:cNvSpPr>
          <p:nvPr/>
        </p:nvSpPr>
        <p:spPr bwMode="auto">
          <a:xfrm>
            <a:off x="152401" y="3724708"/>
            <a:ext cx="8812088" cy="2308324"/>
          </a:xfrm>
          <a:prstGeom prst="rect">
            <a:avLst/>
          </a:prstGeom>
          <a:noFill/>
          <a:ln w="9525">
            <a:solidFill>
              <a:srgbClr val="CC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latin typeface="Arial Narrow" panose="020B0606020202030204" pitchFamily="34" charset="0"/>
              </a:rPr>
              <a:t>为“开始”按钮添加点击事件实现代码：</a:t>
            </a:r>
            <a:endParaRPr lang="zh-CN" altLang="en-US" dirty="0">
              <a:latin typeface="Arial Narrow" panose="020B0606020202030204" pitchFamily="34" charset="0"/>
              <a:cs typeface="Times New Roman" panose="02020603050405020304" pitchFamily="18" charset="0"/>
            </a:endParaRPr>
          </a:p>
          <a:p>
            <a:r>
              <a:rPr lang="en-US" altLang="zh-CN" dirty="0"/>
              <a:t>void CMy8_8Dlg::</a:t>
            </a:r>
            <a:r>
              <a:rPr lang="en-US" altLang="zh-CN" dirty="0" err="1"/>
              <a:t>OnBnClickedButtonStart</a:t>
            </a:r>
            <a:r>
              <a:rPr lang="en-US" altLang="zh-CN" dirty="0"/>
              <a:t>()</a:t>
            </a:r>
            <a:endParaRPr lang="zh-CN" altLang="zh-CN" dirty="0"/>
          </a:p>
          <a:p>
            <a:r>
              <a:rPr lang="en-US" altLang="zh-CN" dirty="0" smtClean="0">
                <a:latin typeface="Arial Narrow" panose="020B0606020202030204" pitchFamily="34" charset="0"/>
                <a:cs typeface="Times New Roman" panose="02020603050405020304" pitchFamily="18" charset="0"/>
              </a:rPr>
              <a:t>{ </a:t>
            </a:r>
            <a:r>
              <a:rPr lang="en-US" altLang="zh-CN" sz="2200" dirty="0" err="1" smtClean="0">
                <a:solidFill>
                  <a:srgbClr val="00FF00"/>
                </a:solidFill>
                <a:latin typeface="Arial Narrow" panose="020B0606020202030204" pitchFamily="34" charset="0"/>
                <a:cs typeface="Times New Roman" panose="02020603050405020304" pitchFamily="18" charset="0"/>
              </a:rPr>
              <a:t>CProgressCtrl</a:t>
            </a:r>
            <a:r>
              <a:rPr lang="en-US" altLang="zh-CN" sz="2200" dirty="0">
                <a:solidFill>
                  <a:srgbClr val="00FF00"/>
                </a:solidFill>
                <a:latin typeface="Arial Narrow" panose="020B0606020202030204" pitchFamily="34" charset="0"/>
                <a:cs typeface="Times New Roman" panose="02020603050405020304" pitchFamily="18" charset="0"/>
              </a:rPr>
              <a:t>* </a:t>
            </a:r>
            <a:r>
              <a:rPr lang="en-US" altLang="zh-CN" sz="2200" dirty="0" err="1">
                <a:solidFill>
                  <a:srgbClr val="00FF00"/>
                </a:solidFill>
                <a:latin typeface="Arial Narrow" panose="020B0606020202030204" pitchFamily="34" charset="0"/>
                <a:cs typeface="Times New Roman" panose="02020603050405020304" pitchFamily="18" charset="0"/>
              </a:rPr>
              <a:t>pProg</a:t>
            </a:r>
            <a:r>
              <a:rPr lang="en-US" altLang="zh-CN" sz="2200" dirty="0">
                <a:solidFill>
                  <a:srgbClr val="00FF00"/>
                </a:solidFill>
                <a:latin typeface="Arial Narrow" panose="020B0606020202030204" pitchFamily="34" charset="0"/>
                <a:cs typeface="Times New Roman" panose="02020603050405020304" pitchFamily="18" charset="0"/>
              </a:rPr>
              <a:t>=(</a:t>
            </a:r>
            <a:r>
              <a:rPr lang="en-US" altLang="zh-CN" sz="2200" dirty="0" err="1">
                <a:solidFill>
                  <a:srgbClr val="00FF00"/>
                </a:solidFill>
                <a:latin typeface="Arial Narrow" panose="020B0606020202030204" pitchFamily="34" charset="0"/>
                <a:cs typeface="Times New Roman" panose="02020603050405020304" pitchFamily="18" charset="0"/>
              </a:rPr>
              <a:t>CProgressCtrl</a:t>
            </a:r>
            <a:r>
              <a:rPr lang="en-US" altLang="zh-CN" sz="2200" dirty="0">
                <a:solidFill>
                  <a:srgbClr val="00FF00"/>
                </a:solidFill>
                <a:latin typeface="Arial Narrow" panose="020B0606020202030204" pitchFamily="34" charset="0"/>
                <a:cs typeface="Times New Roman" panose="02020603050405020304" pitchFamily="18" charset="0"/>
              </a:rPr>
              <a:t>*)</a:t>
            </a:r>
            <a:r>
              <a:rPr lang="en-US" altLang="zh-CN" sz="2200" dirty="0" err="1">
                <a:solidFill>
                  <a:srgbClr val="00FF00"/>
                </a:solidFill>
                <a:latin typeface="Arial Narrow" panose="020B0606020202030204" pitchFamily="34" charset="0"/>
                <a:cs typeface="Times New Roman" panose="02020603050405020304" pitchFamily="18" charset="0"/>
              </a:rPr>
              <a:t>GetDlgItem</a:t>
            </a:r>
            <a:r>
              <a:rPr lang="en-US" altLang="zh-CN" sz="2200" dirty="0">
                <a:solidFill>
                  <a:srgbClr val="00FF00"/>
                </a:solidFill>
                <a:latin typeface="Arial Narrow" panose="020B0606020202030204" pitchFamily="34" charset="0"/>
                <a:cs typeface="Times New Roman" panose="02020603050405020304" pitchFamily="18" charset="0"/>
              </a:rPr>
              <a:t>(IDC_PROGRESS1);</a:t>
            </a:r>
          </a:p>
          <a:p>
            <a:r>
              <a:rPr lang="en-US" altLang="zh-CN" dirty="0">
                <a:solidFill>
                  <a:srgbClr val="00FF00"/>
                </a:solidFill>
                <a:latin typeface="Arial Narrow" panose="020B0606020202030204" pitchFamily="34" charset="0"/>
                <a:cs typeface="Times New Roman" panose="02020603050405020304" pitchFamily="18" charset="0"/>
              </a:rPr>
              <a:t>   </a:t>
            </a:r>
            <a:r>
              <a:rPr lang="en-US" altLang="zh-CN" dirty="0" err="1">
                <a:solidFill>
                  <a:srgbClr val="00FF00"/>
                </a:solidFill>
                <a:latin typeface="Arial Narrow" panose="020B0606020202030204" pitchFamily="34" charset="0"/>
                <a:cs typeface="Times New Roman" panose="02020603050405020304" pitchFamily="18" charset="0"/>
              </a:rPr>
              <a:t>pProg</a:t>
            </a:r>
            <a:r>
              <a:rPr lang="en-US" altLang="zh-CN" dirty="0">
                <a:solidFill>
                  <a:srgbClr val="00FF00"/>
                </a:solidFill>
                <a:latin typeface="Arial Narrow" panose="020B0606020202030204" pitchFamily="34" charset="0"/>
                <a:cs typeface="Times New Roman" panose="02020603050405020304" pitchFamily="18" charset="0"/>
              </a:rPr>
              <a:t>-&gt;</a:t>
            </a:r>
            <a:r>
              <a:rPr lang="en-US" altLang="zh-CN" dirty="0" err="1">
                <a:solidFill>
                  <a:srgbClr val="00FF00"/>
                </a:solidFill>
                <a:latin typeface="Arial Narrow" panose="020B0606020202030204" pitchFamily="34" charset="0"/>
                <a:cs typeface="Times New Roman" panose="02020603050405020304" pitchFamily="18" charset="0"/>
              </a:rPr>
              <a:t>SetPos</a:t>
            </a:r>
            <a:r>
              <a:rPr lang="en-US" altLang="zh-CN" dirty="0">
                <a:solidFill>
                  <a:srgbClr val="00FF00"/>
                </a:solidFill>
                <a:latin typeface="Arial Narrow" panose="020B0606020202030204" pitchFamily="34" charset="0"/>
                <a:cs typeface="Times New Roman" panose="02020603050405020304" pitchFamily="18" charset="0"/>
              </a:rPr>
              <a:t>(0);</a:t>
            </a:r>
          </a:p>
          <a:p>
            <a:r>
              <a:rPr lang="en-US" altLang="zh-CN" dirty="0">
                <a:solidFill>
                  <a:srgbClr val="00FF00"/>
                </a:solidFill>
                <a:latin typeface="Arial Narrow" panose="020B0606020202030204" pitchFamily="34" charset="0"/>
                <a:cs typeface="Times New Roman" panose="02020603050405020304" pitchFamily="18" charset="0"/>
              </a:rPr>
              <a:t>   </a:t>
            </a:r>
            <a:r>
              <a:rPr lang="en-US" altLang="zh-CN" dirty="0" err="1" smtClean="0">
                <a:solidFill>
                  <a:srgbClr val="FF99FF"/>
                </a:solidFill>
                <a:latin typeface="Arial Narrow" panose="020B0606020202030204" pitchFamily="34" charset="0"/>
                <a:cs typeface="Times New Roman" panose="02020603050405020304" pitchFamily="18" charset="0"/>
              </a:rPr>
              <a:t>SetTimer</a:t>
            </a:r>
            <a:r>
              <a:rPr lang="en-US" altLang="zh-CN" dirty="0" smtClean="0">
                <a:solidFill>
                  <a:srgbClr val="00FF00"/>
                </a:solidFill>
                <a:latin typeface="Arial Narrow" panose="020B0606020202030204" pitchFamily="34" charset="0"/>
                <a:cs typeface="Times New Roman" panose="02020603050405020304" pitchFamily="18" charset="0"/>
              </a:rPr>
              <a:t>(2000,100,NULL</a:t>
            </a:r>
            <a:r>
              <a:rPr lang="en-US" altLang="zh-CN" dirty="0">
                <a:solidFill>
                  <a:srgbClr val="00FF00"/>
                </a:solidFill>
                <a:latin typeface="Arial Narrow" panose="020B0606020202030204" pitchFamily="34" charset="0"/>
                <a:cs typeface="Times New Roman" panose="02020603050405020304" pitchFamily="18" charset="0"/>
              </a:rPr>
              <a:t>);</a:t>
            </a:r>
          </a:p>
          <a:p>
            <a:r>
              <a:rPr lang="en-US" altLang="zh-CN" dirty="0">
                <a:latin typeface="Arial Narrow" panose="020B0606020202030204" pitchFamily="34" charset="0"/>
                <a:cs typeface="Times New Roman" panose="02020603050405020304" pitchFamily="18" charset="0"/>
              </a:rPr>
              <a:t>  }</a:t>
            </a:r>
            <a:endParaRPr lang="en-US" altLang="zh-CN" dirty="0">
              <a:latin typeface="Arial Narrow" panose="020B0606020202030204" pitchFamily="34" charset="0"/>
            </a:endParaRPr>
          </a:p>
        </p:txBody>
      </p:sp>
      <p:sp>
        <p:nvSpPr>
          <p:cNvPr id="2" name="爆炸形 2 1"/>
          <p:cNvSpPr/>
          <p:nvPr/>
        </p:nvSpPr>
        <p:spPr bwMode="auto">
          <a:xfrm>
            <a:off x="3100433" y="4869160"/>
            <a:ext cx="4392488" cy="1836440"/>
          </a:xfrm>
          <a:prstGeom prst="irregularSeal2">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8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现在试运行一下？</a:t>
            </a:r>
          </a:p>
        </p:txBody>
      </p:sp>
      <p:sp>
        <p:nvSpPr>
          <p:cNvPr id="3" name="爆炸形 2 2"/>
          <p:cNvSpPr/>
          <p:nvPr/>
        </p:nvSpPr>
        <p:spPr bwMode="auto">
          <a:xfrm>
            <a:off x="6876256" y="5301208"/>
            <a:ext cx="2160240" cy="1404392"/>
          </a:xfrm>
          <a:prstGeom prst="irregularSeal2">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800" b="1" i="0" u="none" strike="noStrike" cap="none" normalizeH="0" baseline="0" dirty="0" smtClean="0">
                <a:ln>
                  <a:noFill/>
                </a:ln>
                <a:solidFill>
                  <a:srgbClr val="660066"/>
                </a:solidFill>
                <a:effectLst/>
                <a:latin typeface="Times New Roman" panose="02020603050405020304" pitchFamily="18" charset="0"/>
                <a:ea typeface="宋体" panose="02010600030101010101" pitchFamily="2" charset="-122"/>
              </a:rPr>
              <a:t>无效！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961B4BD4-00B6-4FCB-8B46-5E7E602E0FDF}" type="slidenum">
              <a:rPr lang="en-US" altLang="zh-CN"/>
              <a:pPr/>
              <a:t>128</a:t>
            </a:fld>
            <a:endParaRPr lang="en-US" altLang="zh-CN"/>
          </a:p>
        </p:txBody>
      </p:sp>
      <p:sp>
        <p:nvSpPr>
          <p:cNvPr id="102403" name="Rectangle 3"/>
          <p:cNvSpPr>
            <a:spLocks noGrp="1" noChangeArrowheads="1"/>
          </p:cNvSpPr>
          <p:nvPr>
            <p:ph type="body" idx="1"/>
          </p:nvPr>
        </p:nvSpPr>
        <p:spPr>
          <a:xfrm>
            <a:off x="165829" y="2060848"/>
            <a:ext cx="8942675" cy="4536504"/>
          </a:xfrm>
        </p:spPr>
        <p:txBody>
          <a:bodyPr/>
          <a:lstStyle/>
          <a:p>
            <a:pPr marL="0" indent="0" algn="just">
              <a:spcBef>
                <a:spcPts val="0"/>
              </a:spcBef>
              <a:buNone/>
            </a:pPr>
            <a:r>
              <a:rPr lang="zh-CN" altLang="en-US" sz="2800" b="1" dirty="0" smtClean="0">
                <a:latin typeface="Arial Narrow" panose="020B0606020202030204" pitchFamily="34" charset="0"/>
              </a:rPr>
              <a:t>在</a:t>
            </a:r>
            <a:r>
              <a:rPr lang="zh-CN" altLang="en-US" sz="2800" b="1" dirty="0">
                <a:latin typeface="Arial Narrow" panose="020B0606020202030204" pitchFamily="34" charset="0"/>
                <a:cs typeface="Times New Roman" panose="02020603050405020304" pitchFamily="18" charset="0"/>
              </a:rPr>
              <a:t>对话框</a:t>
            </a:r>
            <a:r>
              <a:rPr lang="zh-CN" altLang="en-US" sz="2800" b="1" dirty="0" smtClean="0">
                <a:latin typeface="Arial Narrow" panose="020B0606020202030204" pitchFamily="34" charset="0"/>
              </a:rPr>
              <a:t>中</a:t>
            </a:r>
            <a:r>
              <a:rPr lang="zh-CN" altLang="en-US" sz="2800" b="1" dirty="0">
                <a:latin typeface="Arial Narrow" panose="020B0606020202030204" pitchFamily="34" charset="0"/>
              </a:rPr>
              <a:t>添加对</a:t>
            </a:r>
            <a:r>
              <a:rPr lang="en-US" altLang="zh-CN" sz="2800" b="1" dirty="0">
                <a:solidFill>
                  <a:srgbClr val="FF99FF"/>
                </a:solidFill>
                <a:latin typeface="Arial Narrow" panose="020B0606020202030204" pitchFamily="34" charset="0"/>
                <a:cs typeface="Times New Roman" panose="02020603050405020304" pitchFamily="18" charset="0"/>
              </a:rPr>
              <a:t>WM_TIMER</a:t>
            </a:r>
            <a:r>
              <a:rPr lang="zh-CN" altLang="en-US" sz="2800" b="1" dirty="0">
                <a:latin typeface="Arial Narrow" panose="020B0606020202030204" pitchFamily="34" charset="0"/>
              </a:rPr>
              <a:t>消息的响应函数：</a:t>
            </a:r>
            <a:endParaRPr lang="zh-CN" altLang="en-US" sz="2800" b="1" dirty="0">
              <a:latin typeface="Arial Narrow" panose="020B0606020202030204" pitchFamily="34" charset="0"/>
              <a:cs typeface="Times New Roman" panose="02020603050405020304" pitchFamily="18" charset="0"/>
            </a:endParaRPr>
          </a:p>
          <a:p>
            <a:pPr marL="0" indent="0">
              <a:spcBef>
                <a:spcPts val="0"/>
              </a:spcBef>
              <a:buNone/>
            </a:pPr>
            <a:r>
              <a:rPr lang="en-US" altLang="zh-CN" sz="2400" b="1" dirty="0"/>
              <a:t>void CMy8_8Dlg::</a:t>
            </a:r>
            <a:r>
              <a:rPr lang="en-US" altLang="zh-CN" sz="2400" b="1" dirty="0" err="1"/>
              <a:t>OnTimer</a:t>
            </a:r>
            <a:r>
              <a:rPr lang="en-US" altLang="zh-CN" sz="2400" b="1" dirty="0"/>
              <a:t>(UINT_PTR </a:t>
            </a:r>
            <a:r>
              <a:rPr lang="en-US" altLang="zh-CN" sz="2400" b="1" dirty="0" err="1"/>
              <a:t>nIDEvent</a:t>
            </a:r>
            <a:r>
              <a:rPr lang="en-US" altLang="zh-CN" sz="2400" b="1" dirty="0"/>
              <a:t>)</a:t>
            </a:r>
            <a:endParaRPr lang="zh-CN" altLang="zh-CN" sz="2400" b="1" dirty="0"/>
          </a:p>
          <a:p>
            <a:pPr marL="0" indent="0">
              <a:spcBef>
                <a:spcPts val="0"/>
              </a:spcBef>
              <a:buNone/>
            </a:pPr>
            <a:r>
              <a:rPr lang="en-US" altLang="zh-CN" sz="2400" b="1" dirty="0" smtClean="0"/>
              <a:t>{ </a:t>
            </a:r>
            <a:r>
              <a:rPr lang="en-US" altLang="zh-CN" sz="2400" b="1" i="1" dirty="0" smtClean="0">
                <a:solidFill>
                  <a:srgbClr val="00FF00"/>
                </a:solidFill>
              </a:rPr>
              <a:t>if(</a:t>
            </a:r>
            <a:r>
              <a:rPr lang="en-US" altLang="zh-CN" sz="2400" b="1" i="1" dirty="0" err="1" smtClean="0">
                <a:solidFill>
                  <a:srgbClr val="00FF00"/>
                </a:solidFill>
              </a:rPr>
              <a:t>nIDEvent</a:t>
            </a:r>
            <a:r>
              <a:rPr lang="en-US" altLang="zh-CN" sz="2400" b="1" i="1" dirty="0" smtClean="0">
                <a:solidFill>
                  <a:srgbClr val="00FF00"/>
                </a:solidFill>
              </a:rPr>
              <a:t> </a:t>
            </a:r>
            <a:r>
              <a:rPr lang="en-US" altLang="zh-CN" sz="2400" b="1" i="1" dirty="0">
                <a:solidFill>
                  <a:srgbClr val="00FF00"/>
                </a:solidFill>
              </a:rPr>
              <a:t>==2000)</a:t>
            </a:r>
            <a:endParaRPr lang="zh-CN" altLang="zh-CN" sz="2400" b="1" dirty="0">
              <a:solidFill>
                <a:srgbClr val="00FF00"/>
              </a:solidFill>
            </a:endParaRPr>
          </a:p>
          <a:p>
            <a:pPr marL="0" indent="0">
              <a:spcBef>
                <a:spcPts val="0"/>
              </a:spcBef>
              <a:buNone/>
            </a:pPr>
            <a:r>
              <a:rPr lang="en-US" altLang="zh-CN" sz="2400" b="1" i="1" dirty="0" smtClean="0">
                <a:solidFill>
                  <a:srgbClr val="00FF00"/>
                </a:solidFill>
              </a:rPr>
              <a:t>  { </a:t>
            </a:r>
            <a:r>
              <a:rPr lang="en-US" altLang="zh-CN" sz="2000" b="1" i="1" dirty="0" err="1" smtClean="0">
                <a:solidFill>
                  <a:srgbClr val="00FF00"/>
                </a:solidFill>
              </a:rPr>
              <a:t>CProgressCtrl</a:t>
            </a:r>
            <a:r>
              <a:rPr lang="en-US" altLang="zh-CN" sz="2000" b="1" i="1" dirty="0">
                <a:solidFill>
                  <a:srgbClr val="00FF00"/>
                </a:solidFill>
              </a:rPr>
              <a:t>* </a:t>
            </a:r>
            <a:r>
              <a:rPr lang="en-US" altLang="zh-CN" sz="2000" b="1" i="1" dirty="0" err="1">
                <a:solidFill>
                  <a:srgbClr val="00FF00"/>
                </a:solidFill>
              </a:rPr>
              <a:t>pProg</a:t>
            </a:r>
            <a:r>
              <a:rPr lang="en-US" altLang="zh-CN" sz="2000" b="1" i="1" dirty="0">
                <a:solidFill>
                  <a:srgbClr val="00FF00"/>
                </a:solidFill>
              </a:rPr>
              <a:t> = (</a:t>
            </a:r>
            <a:r>
              <a:rPr lang="en-US" altLang="zh-CN" sz="2000" b="1" i="1" dirty="0" err="1">
                <a:solidFill>
                  <a:srgbClr val="00FF00"/>
                </a:solidFill>
              </a:rPr>
              <a:t>CProgressCtrl</a:t>
            </a:r>
            <a:r>
              <a:rPr lang="en-US" altLang="zh-CN" sz="2000" b="1" i="1" dirty="0">
                <a:solidFill>
                  <a:srgbClr val="00FF00"/>
                </a:solidFill>
              </a:rPr>
              <a:t>*) </a:t>
            </a:r>
            <a:r>
              <a:rPr lang="en-US" altLang="zh-CN" sz="2000" b="1" i="1" dirty="0" err="1">
                <a:solidFill>
                  <a:srgbClr val="00FF00"/>
                </a:solidFill>
              </a:rPr>
              <a:t>GetDlgItem</a:t>
            </a:r>
            <a:r>
              <a:rPr lang="en-US" altLang="zh-CN" sz="2000" b="1" i="1" dirty="0">
                <a:solidFill>
                  <a:srgbClr val="00FF00"/>
                </a:solidFill>
              </a:rPr>
              <a:t>(IDC_PROGRESS1);</a:t>
            </a:r>
            <a:endParaRPr lang="zh-CN" altLang="zh-CN" sz="2000" b="1" dirty="0">
              <a:solidFill>
                <a:srgbClr val="00FF00"/>
              </a:solidFill>
            </a:endParaRPr>
          </a:p>
          <a:p>
            <a:pPr marL="0" indent="0">
              <a:spcBef>
                <a:spcPts val="0"/>
              </a:spcBef>
              <a:buNone/>
            </a:pPr>
            <a:r>
              <a:rPr lang="en-US" altLang="zh-CN" sz="2400" b="1" i="1" dirty="0">
                <a:solidFill>
                  <a:srgbClr val="00FF00"/>
                </a:solidFill>
              </a:rPr>
              <a:t> </a:t>
            </a:r>
            <a:r>
              <a:rPr lang="en-US" altLang="zh-CN" sz="2400" b="1" i="1" dirty="0" smtClean="0">
                <a:solidFill>
                  <a:srgbClr val="00FF00"/>
                </a:solidFill>
              </a:rPr>
              <a:t>    </a:t>
            </a:r>
            <a:r>
              <a:rPr lang="en-US" altLang="zh-CN" sz="2400" b="1" i="1" dirty="0" err="1" smtClean="0">
                <a:solidFill>
                  <a:srgbClr val="00FF00"/>
                </a:solidFill>
              </a:rPr>
              <a:t>pProg</a:t>
            </a:r>
            <a:r>
              <a:rPr lang="en-US" altLang="zh-CN" sz="2400" b="1" i="1" dirty="0" smtClean="0">
                <a:solidFill>
                  <a:srgbClr val="00FF00"/>
                </a:solidFill>
              </a:rPr>
              <a:t>-</a:t>
            </a:r>
            <a:r>
              <a:rPr lang="en-US" altLang="zh-CN" sz="2400" b="1" i="1" dirty="0">
                <a:solidFill>
                  <a:srgbClr val="00FF00"/>
                </a:solidFill>
              </a:rPr>
              <a:t>&gt;</a:t>
            </a:r>
            <a:r>
              <a:rPr lang="en-US" altLang="zh-CN" sz="2400" b="1" i="1" dirty="0" err="1">
                <a:solidFill>
                  <a:srgbClr val="00FF00"/>
                </a:solidFill>
              </a:rPr>
              <a:t>SetPos</a:t>
            </a:r>
            <a:r>
              <a:rPr lang="en-US" altLang="zh-CN" sz="2400" b="1" i="1" dirty="0">
                <a:solidFill>
                  <a:srgbClr val="00FF00"/>
                </a:solidFill>
              </a:rPr>
              <a:t>(</a:t>
            </a:r>
            <a:r>
              <a:rPr lang="en-US" altLang="zh-CN" sz="2400" b="1" i="1" dirty="0" err="1">
                <a:solidFill>
                  <a:srgbClr val="00FF00"/>
                </a:solidFill>
              </a:rPr>
              <a:t>pProg</a:t>
            </a:r>
            <a:r>
              <a:rPr lang="en-US" altLang="zh-CN" sz="2400" b="1" i="1" dirty="0">
                <a:solidFill>
                  <a:srgbClr val="00FF00"/>
                </a:solidFill>
              </a:rPr>
              <a:t>-&gt;</a:t>
            </a:r>
            <a:r>
              <a:rPr lang="en-US" altLang="zh-CN" sz="2400" b="1" i="1" dirty="0" err="1">
                <a:solidFill>
                  <a:srgbClr val="00FF00"/>
                </a:solidFill>
              </a:rPr>
              <a:t>GetPos</a:t>
            </a:r>
            <a:r>
              <a:rPr lang="en-US" altLang="zh-CN" sz="2400" b="1" i="1" dirty="0">
                <a:solidFill>
                  <a:srgbClr val="00FF00"/>
                </a:solidFill>
              </a:rPr>
              <a:t>()+1);</a:t>
            </a:r>
            <a:endParaRPr lang="zh-CN" altLang="zh-CN" sz="2400" b="1" dirty="0">
              <a:solidFill>
                <a:srgbClr val="00FF00"/>
              </a:solidFill>
            </a:endParaRPr>
          </a:p>
          <a:p>
            <a:pPr marL="0" indent="0">
              <a:spcBef>
                <a:spcPts val="0"/>
              </a:spcBef>
              <a:buNone/>
            </a:pPr>
            <a:r>
              <a:rPr lang="en-US" altLang="zh-CN" sz="2400" b="1" i="1" dirty="0" smtClean="0">
                <a:solidFill>
                  <a:srgbClr val="00FF00"/>
                </a:solidFill>
              </a:rPr>
              <a:t>    if(</a:t>
            </a:r>
            <a:r>
              <a:rPr lang="en-US" altLang="zh-CN" sz="2400" b="1" i="1" dirty="0" err="1" smtClean="0">
                <a:solidFill>
                  <a:srgbClr val="00FF00"/>
                </a:solidFill>
              </a:rPr>
              <a:t>pProg</a:t>
            </a:r>
            <a:r>
              <a:rPr lang="en-US" altLang="zh-CN" sz="2400" b="1" i="1" dirty="0" smtClean="0">
                <a:solidFill>
                  <a:srgbClr val="00FF00"/>
                </a:solidFill>
              </a:rPr>
              <a:t>-</a:t>
            </a:r>
            <a:r>
              <a:rPr lang="en-US" altLang="zh-CN" sz="2400" b="1" i="1" dirty="0">
                <a:solidFill>
                  <a:srgbClr val="00FF00"/>
                </a:solidFill>
              </a:rPr>
              <a:t>&gt;</a:t>
            </a:r>
            <a:r>
              <a:rPr lang="en-US" altLang="zh-CN" sz="2400" b="1" i="1" dirty="0" err="1">
                <a:solidFill>
                  <a:srgbClr val="00FF00"/>
                </a:solidFill>
              </a:rPr>
              <a:t>GetPos</a:t>
            </a:r>
            <a:r>
              <a:rPr lang="en-US" altLang="zh-CN" sz="2400" b="1" i="1" dirty="0">
                <a:solidFill>
                  <a:srgbClr val="00FF00"/>
                </a:solidFill>
              </a:rPr>
              <a:t>() &gt;= 100)</a:t>
            </a:r>
            <a:endParaRPr lang="zh-CN" altLang="zh-CN" sz="2400" b="1" dirty="0">
              <a:solidFill>
                <a:srgbClr val="00FF00"/>
              </a:solidFill>
            </a:endParaRPr>
          </a:p>
          <a:p>
            <a:pPr marL="0" indent="0">
              <a:spcBef>
                <a:spcPts val="0"/>
              </a:spcBef>
              <a:buNone/>
            </a:pPr>
            <a:r>
              <a:rPr lang="en-US" altLang="zh-CN" sz="2400" b="1" i="1" dirty="0" smtClean="0">
                <a:solidFill>
                  <a:srgbClr val="00FF00"/>
                </a:solidFill>
              </a:rPr>
              <a:t>    {</a:t>
            </a:r>
            <a:r>
              <a:rPr lang="en-US" altLang="zh-CN" sz="2400" b="1" i="1" dirty="0">
                <a:solidFill>
                  <a:srgbClr val="00FF00"/>
                </a:solidFill>
              </a:rPr>
              <a:t>	</a:t>
            </a:r>
            <a:r>
              <a:rPr lang="en-US" altLang="zh-CN" sz="2400" b="1" i="1" dirty="0" err="1">
                <a:solidFill>
                  <a:srgbClr val="00FF00"/>
                </a:solidFill>
              </a:rPr>
              <a:t>KillTimer</a:t>
            </a:r>
            <a:r>
              <a:rPr lang="en-US" altLang="zh-CN" sz="2400" b="1" i="1" dirty="0">
                <a:solidFill>
                  <a:srgbClr val="00FF00"/>
                </a:solidFill>
              </a:rPr>
              <a:t>(</a:t>
            </a:r>
            <a:r>
              <a:rPr lang="en-US" altLang="zh-CN" sz="2400" b="1" i="1" dirty="0" err="1">
                <a:solidFill>
                  <a:srgbClr val="00FF00"/>
                </a:solidFill>
              </a:rPr>
              <a:t>nIDEvent</a:t>
            </a:r>
            <a:r>
              <a:rPr lang="en-US" altLang="zh-CN" sz="2400" b="1" i="1" dirty="0">
                <a:solidFill>
                  <a:srgbClr val="00FF00"/>
                </a:solidFill>
              </a:rPr>
              <a:t>);</a:t>
            </a:r>
            <a:endParaRPr lang="zh-CN" altLang="zh-CN" sz="2400" b="1" dirty="0">
              <a:solidFill>
                <a:srgbClr val="00FF00"/>
              </a:solidFill>
            </a:endParaRPr>
          </a:p>
          <a:p>
            <a:pPr marL="0" indent="0">
              <a:spcBef>
                <a:spcPts val="0"/>
              </a:spcBef>
              <a:buNone/>
            </a:pPr>
            <a:r>
              <a:rPr lang="en-US" altLang="zh-CN" sz="2400" b="1" i="1" dirty="0">
                <a:solidFill>
                  <a:srgbClr val="00FF00"/>
                </a:solidFill>
              </a:rPr>
              <a:t>	</a:t>
            </a:r>
            <a:r>
              <a:rPr lang="en-US" altLang="zh-CN" sz="2400" b="1" i="1" dirty="0" err="1">
                <a:solidFill>
                  <a:srgbClr val="00FF00"/>
                </a:solidFill>
              </a:rPr>
              <a:t>AfxMessageBox</a:t>
            </a:r>
            <a:r>
              <a:rPr lang="en-US" altLang="zh-CN" sz="2400" b="1" i="1" dirty="0">
                <a:solidFill>
                  <a:srgbClr val="00FF00"/>
                </a:solidFill>
              </a:rPr>
              <a:t>(L"</a:t>
            </a:r>
            <a:r>
              <a:rPr lang="zh-CN" altLang="zh-CN" sz="2400" b="1" i="1" dirty="0">
                <a:solidFill>
                  <a:srgbClr val="00FF00"/>
                </a:solidFill>
              </a:rPr>
              <a:t>进行完毕</a:t>
            </a:r>
            <a:r>
              <a:rPr lang="en-US" altLang="zh-CN" sz="2400" b="1" i="1" dirty="0">
                <a:solidFill>
                  <a:srgbClr val="00FF00"/>
                </a:solidFill>
              </a:rPr>
              <a:t>");</a:t>
            </a:r>
            <a:endParaRPr lang="zh-CN" altLang="zh-CN" sz="2400" b="1" dirty="0">
              <a:solidFill>
                <a:srgbClr val="00FF00"/>
              </a:solidFill>
            </a:endParaRPr>
          </a:p>
          <a:p>
            <a:pPr marL="0" indent="0">
              <a:spcBef>
                <a:spcPts val="0"/>
              </a:spcBef>
              <a:buNone/>
            </a:pPr>
            <a:r>
              <a:rPr lang="en-US" altLang="zh-CN" sz="2400" b="1" i="1" dirty="0" smtClean="0">
                <a:solidFill>
                  <a:srgbClr val="00FF00"/>
                </a:solidFill>
              </a:rPr>
              <a:t>    }</a:t>
            </a:r>
            <a:endParaRPr lang="zh-CN" altLang="zh-CN" sz="2400" b="1" dirty="0">
              <a:solidFill>
                <a:srgbClr val="00FF00"/>
              </a:solidFill>
            </a:endParaRPr>
          </a:p>
          <a:p>
            <a:pPr marL="0" indent="0">
              <a:spcBef>
                <a:spcPts val="0"/>
              </a:spcBef>
              <a:buNone/>
            </a:pPr>
            <a:r>
              <a:rPr lang="en-US" altLang="zh-CN" sz="2400" b="1" i="1" dirty="0" smtClean="0">
                <a:solidFill>
                  <a:srgbClr val="00CC00"/>
                </a:solidFill>
              </a:rPr>
              <a:t> }</a:t>
            </a:r>
            <a:endParaRPr lang="zh-CN" altLang="zh-CN" sz="2400" b="1" dirty="0">
              <a:solidFill>
                <a:srgbClr val="00CC00"/>
              </a:solidFill>
            </a:endParaRPr>
          </a:p>
          <a:p>
            <a:pPr marL="0" indent="0">
              <a:spcBef>
                <a:spcPts val="0"/>
              </a:spcBef>
              <a:buNone/>
            </a:pPr>
            <a:r>
              <a:rPr lang="en-US" altLang="zh-CN" sz="2400" b="1" dirty="0" smtClean="0"/>
              <a:t> </a:t>
            </a:r>
            <a:r>
              <a:rPr lang="en-US" altLang="zh-CN" sz="2400" b="1" dirty="0" err="1" smtClean="0"/>
              <a:t>CDialogEx</a:t>
            </a:r>
            <a:r>
              <a:rPr lang="en-US" altLang="zh-CN" sz="2400" b="1" dirty="0"/>
              <a:t>::</a:t>
            </a:r>
            <a:r>
              <a:rPr lang="en-US" altLang="zh-CN" sz="2400" b="1" dirty="0" err="1"/>
              <a:t>OnTimer</a:t>
            </a:r>
            <a:r>
              <a:rPr lang="en-US" altLang="zh-CN" sz="2400" b="1" dirty="0"/>
              <a:t>(</a:t>
            </a:r>
            <a:r>
              <a:rPr lang="en-US" altLang="zh-CN" sz="2400" b="1" dirty="0" err="1"/>
              <a:t>nIDEvent</a:t>
            </a:r>
            <a:r>
              <a:rPr lang="en-US" altLang="zh-CN" sz="2400" b="1" dirty="0"/>
              <a:t>);</a:t>
            </a:r>
            <a:endParaRPr lang="zh-CN" altLang="zh-CN" sz="2400" b="1" dirty="0"/>
          </a:p>
          <a:p>
            <a:pPr marL="0" indent="0">
              <a:spcBef>
                <a:spcPts val="0"/>
              </a:spcBef>
              <a:buNone/>
            </a:pPr>
            <a:r>
              <a:rPr lang="en-US" altLang="zh-CN" sz="2400" b="1" dirty="0"/>
              <a:t>}</a:t>
            </a:r>
            <a:endParaRPr lang="zh-CN" altLang="zh-CN" sz="2400" b="1" dirty="0"/>
          </a:p>
          <a:p>
            <a:pPr marL="0" indent="0">
              <a:spcBef>
                <a:spcPts val="0"/>
              </a:spcBef>
              <a:buNone/>
            </a:pPr>
            <a:r>
              <a:rPr lang="en-US" altLang="zh-CN" sz="2800" b="1" dirty="0"/>
              <a:t> </a:t>
            </a:r>
            <a:endParaRPr lang="zh-CN" altLang="zh-CN" sz="2800" b="1" dirty="0"/>
          </a:p>
        </p:txBody>
      </p:sp>
      <p:sp>
        <p:nvSpPr>
          <p:cNvPr id="102404" name="AutoShape 4"/>
          <p:cNvSpPr>
            <a:spLocks noChangeArrowheads="1"/>
          </p:cNvSpPr>
          <p:nvPr/>
        </p:nvSpPr>
        <p:spPr bwMode="auto">
          <a:xfrm>
            <a:off x="5652120" y="4149080"/>
            <a:ext cx="2057400" cy="1371600"/>
          </a:xfrm>
          <a:prstGeom prst="wedgeRoundRectCallout">
            <a:avLst>
              <a:gd name="adj1" fmla="val -111856"/>
              <a:gd name="adj2" fmla="val -44295"/>
              <a:gd name="adj3" fmla="val 16667"/>
            </a:avLst>
          </a:prstGeom>
          <a:solidFill>
            <a:schemeClr val="accent1"/>
          </a:solidFill>
          <a:ln w="38100">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800" dirty="0">
                <a:solidFill>
                  <a:srgbClr val="000000"/>
                </a:solidFill>
                <a:latin typeface="Arial Narrow" panose="020B0606020202030204" pitchFamily="34" charset="0"/>
              </a:rPr>
              <a:t>每隔</a:t>
            </a:r>
            <a:r>
              <a:rPr lang="en-US" altLang="zh-CN" sz="2800" dirty="0">
                <a:solidFill>
                  <a:srgbClr val="000000"/>
                </a:solidFill>
                <a:latin typeface="Arial Narrow" panose="020B0606020202030204" pitchFamily="34" charset="0"/>
              </a:rPr>
              <a:t>0.1</a:t>
            </a:r>
            <a:r>
              <a:rPr lang="zh-CN" altLang="en-US" sz="2800" dirty="0">
                <a:solidFill>
                  <a:srgbClr val="000000"/>
                </a:solidFill>
                <a:latin typeface="Arial Narrow" panose="020B0606020202030204" pitchFamily="34" charset="0"/>
              </a:rPr>
              <a:t>秒，进度条前进一步 </a:t>
            </a:r>
          </a:p>
        </p:txBody>
      </p:sp>
      <p:sp>
        <p:nvSpPr>
          <p:cNvPr id="3" name="圆角矩形标注 2"/>
          <p:cNvSpPr/>
          <p:nvPr/>
        </p:nvSpPr>
        <p:spPr bwMode="auto">
          <a:xfrm>
            <a:off x="3347864" y="151624"/>
            <a:ext cx="5542384" cy="1665103"/>
          </a:xfrm>
          <a:prstGeom prst="wedgeRoundRectCallout">
            <a:avLst>
              <a:gd name="adj1" fmla="val -44081"/>
              <a:gd name="adj2" fmla="val 69989"/>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zh-CN" altLang="zh-CN" dirty="0">
                <a:solidFill>
                  <a:srgbClr val="660066"/>
                </a:solidFill>
              </a:rPr>
              <a:t>因为在“开始”按钮的响应函数中设置了</a:t>
            </a:r>
            <a:r>
              <a:rPr lang="en-US" altLang="zh-CN" dirty="0" err="1">
                <a:solidFill>
                  <a:srgbClr val="660066"/>
                </a:solidFill>
              </a:rPr>
              <a:t>SetTimes</a:t>
            </a:r>
            <a:r>
              <a:rPr lang="zh-CN" altLang="zh-CN" dirty="0">
                <a:solidFill>
                  <a:srgbClr val="660066"/>
                </a:solidFill>
              </a:rPr>
              <a:t>函数，那么这个函数要定时器的消息才能进行</a:t>
            </a:r>
            <a:r>
              <a:rPr lang="zh-CN" altLang="zh-CN" dirty="0" smtClean="0">
                <a:solidFill>
                  <a:srgbClr val="660066"/>
                </a:solidFill>
              </a:rPr>
              <a:t>，在</a:t>
            </a:r>
            <a:r>
              <a:rPr lang="en-US" altLang="zh-CN" dirty="0" err="1">
                <a:solidFill>
                  <a:srgbClr val="660066"/>
                </a:solidFill>
              </a:rPr>
              <a:t>CCtrlDlg</a:t>
            </a:r>
            <a:r>
              <a:rPr lang="zh-CN" altLang="zh-CN" dirty="0">
                <a:solidFill>
                  <a:srgbClr val="660066"/>
                </a:solidFill>
              </a:rPr>
              <a:t>中添加对</a:t>
            </a:r>
            <a:r>
              <a:rPr lang="en-US" altLang="zh-CN" dirty="0">
                <a:solidFill>
                  <a:srgbClr val="660066"/>
                </a:solidFill>
              </a:rPr>
              <a:t>WM_TIMER</a:t>
            </a:r>
            <a:r>
              <a:rPr lang="zh-CN" altLang="zh-CN" dirty="0">
                <a:solidFill>
                  <a:srgbClr val="660066"/>
                </a:solidFill>
              </a:rPr>
              <a:t>消息的响应函数</a:t>
            </a:r>
            <a:endParaRPr kumimoji="1" lang="zh-CN" altLang="en-US" sz="2400" b="1" i="0" u="none" strike="noStrike" cap="none" normalizeH="0" baseline="0" dirty="0" smtClean="0">
              <a:ln>
                <a:noFill/>
              </a:ln>
              <a:solidFill>
                <a:srgbClr val="660066"/>
              </a:solidFill>
              <a:effectLst/>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A7C11316-5F30-4CBA-A577-AD86719395EB}" type="slidenum">
              <a:rPr lang="en-US" altLang="zh-CN"/>
              <a:pPr/>
              <a:t>129</a:t>
            </a:fld>
            <a:endParaRPr lang="en-US" altLang="zh-CN"/>
          </a:p>
        </p:txBody>
      </p:sp>
      <p:sp>
        <p:nvSpPr>
          <p:cNvPr id="103426" name="Rectangle 2"/>
          <p:cNvSpPr>
            <a:spLocks noGrp="1" noChangeArrowheads="1"/>
          </p:cNvSpPr>
          <p:nvPr>
            <p:ph type="title"/>
          </p:nvPr>
        </p:nvSpPr>
        <p:spPr>
          <a:xfrm>
            <a:off x="762000" y="116632"/>
            <a:ext cx="7772400" cy="720080"/>
          </a:xfrm>
        </p:spPr>
        <p:txBody>
          <a:bodyPr/>
          <a:lstStyle/>
          <a:p>
            <a:r>
              <a:rPr lang="en-US" altLang="zh-CN" b="1" dirty="0" smtClean="0"/>
              <a:t>8.8.4 </a:t>
            </a:r>
            <a:r>
              <a:rPr lang="en-US" altLang="zh-CN" b="1" dirty="0"/>
              <a:t>Slider</a:t>
            </a:r>
            <a:r>
              <a:rPr lang="zh-CN" altLang="en-US" b="1" dirty="0">
                <a:latin typeface="宋体" panose="02010600030101010101" pitchFamily="2" charset="-122"/>
              </a:rPr>
              <a:t>控件的</a:t>
            </a:r>
            <a:r>
              <a:rPr lang="zh-CN" altLang="en-US" b="1" dirty="0" smtClean="0">
                <a:latin typeface="宋体" panose="02010600030101010101" pitchFamily="2" charset="-122"/>
              </a:rPr>
              <a:t>使用</a:t>
            </a:r>
            <a:r>
              <a:rPr lang="en-US" altLang="zh-CN" b="1" dirty="0" smtClean="0">
                <a:latin typeface="宋体" panose="02010600030101010101" pitchFamily="2" charset="-122"/>
              </a:rPr>
              <a:t>(8_8_5)</a:t>
            </a:r>
            <a:r>
              <a:rPr lang="zh-CN" altLang="en-US" b="1" dirty="0" smtClean="0"/>
              <a:t> </a:t>
            </a:r>
            <a:endParaRPr lang="zh-CN" altLang="en-US" b="1" dirty="0"/>
          </a:p>
        </p:txBody>
      </p:sp>
      <p:sp>
        <p:nvSpPr>
          <p:cNvPr id="103427" name="Rectangle 3"/>
          <p:cNvSpPr>
            <a:spLocks noGrp="1" noChangeArrowheads="1"/>
          </p:cNvSpPr>
          <p:nvPr>
            <p:ph type="body" idx="1"/>
          </p:nvPr>
        </p:nvSpPr>
        <p:spPr>
          <a:xfrm>
            <a:off x="172126" y="836712"/>
            <a:ext cx="8712968" cy="1639888"/>
          </a:xfrm>
        </p:spPr>
        <p:txBody>
          <a:bodyPr/>
          <a:lstStyle/>
          <a:p>
            <a:pPr marL="0" indent="0" algn="just">
              <a:buFontTx/>
              <a:buNone/>
            </a:pPr>
            <a:r>
              <a:rPr lang="en-US" altLang="zh-CN" b="1" dirty="0">
                <a:latin typeface="Arial Narrow" panose="020B0606020202030204" pitchFamily="34" charset="0"/>
              </a:rPr>
              <a:t>          </a:t>
            </a:r>
            <a:r>
              <a:rPr lang="zh-CN" altLang="en-US" b="1" dirty="0" smtClean="0">
                <a:latin typeface="Arial Narrow" panose="020B0606020202030204" pitchFamily="34" charset="0"/>
              </a:rPr>
              <a:t>滑</a:t>
            </a:r>
            <a:r>
              <a:rPr lang="zh-CN" altLang="en-US" b="1" dirty="0">
                <a:latin typeface="Arial Narrow" panose="020B0606020202030204" pitchFamily="34" charset="0"/>
              </a:rPr>
              <a:t>块控件可以使用户通过拖动滑块来快速获得指定的数据。当用户滑动滑块的时候，控件将发送消息来指示变化。</a:t>
            </a:r>
          </a:p>
        </p:txBody>
      </p:sp>
      <p:sp>
        <p:nvSpPr>
          <p:cNvPr id="103430" name="Rectangle 6"/>
          <p:cNvSpPr>
            <a:spLocks noChangeArrowheads="1"/>
          </p:cNvSpPr>
          <p:nvPr/>
        </p:nvSpPr>
        <p:spPr bwMode="auto">
          <a:xfrm>
            <a:off x="4067944" y="5013176"/>
            <a:ext cx="4817150" cy="1608022"/>
          </a:xfrm>
          <a:prstGeom prst="rect">
            <a:avLst/>
          </a:prstGeom>
          <a:noFill/>
          <a:ln w="9525">
            <a:solidFill>
              <a:srgbClr val="CC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indent="0">
              <a:spcBef>
                <a:spcPct val="20000"/>
              </a:spcBef>
            </a:pPr>
            <a:r>
              <a:rPr lang="en-US" altLang="zh-CN" sz="3200" dirty="0">
                <a:latin typeface="Arial Narrow" panose="020B0606020202030204" pitchFamily="34" charset="0"/>
              </a:rPr>
              <a:t> </a:t>
            </a:r>
            <a:r>
              <a:rPr lang="en-US" altLang="zh-CN" sz="3200" dirty="0" smtClean="0">
                <a:latin typeface="Arial Narrow" panose="020B0606020202030204" pitchFamily="34" charset="0"/>
              </a:rPr>
              <a:t>        </a:t>
            </a:r>
            <a:r>
              <a:rPr lang="zh-CN" altLang="en-US" sz="3200" dirty="0" smtClean="0">
                <a:latin typeface="Arial Narrow" panose="020B0606020202030204" pitchFamily="34" charset="0"/>
              </a:rPr>
              <a:t>滑</a:t>
            </a:r>
            <a:r>
              <a:rPr lang="zh-CN" altLang="en-US" sz="3200" dirty="0">
                <a:latin typeface="Arial Narrow" panose="020B0606020202030204" pitchFamily="34" charset="0"/>
              </a:rPr>
              <a:t>块控件</a:t>
            </a:r>
            <a:r>
              <a:rPr lang="zh-CN" altLang="en-US" sz="3200" dirty="0" smtClean="0">
                <a:latin typeface="Arial Narrow" panose="020B0606020202030204" pitchFamily="34" charset="0"/>
              </a:rPr>
              <a:t>在选</a:t>
            </a:r>
            <a:r>
              <a:rPr lang="zh-CN" altLang="en-US" sz="3200" dirty="0">
                <a:latin typeface="Arial Narrow" panose="020B0606020202030204" pitchFamily="34" charset="0"/>
              </a:rPr>
              <a:t>择一系列离散值或者一段连续范围内的时候十分有</a:t>
            </a:r>
            <a:r>
              <a:rPr lang="zh-CN" altLang="en-US" sz="3200" dirty="0" smtClean="0">
                <a:latin typeface="Arial Narrow" panose="020B0606020202030204" pitchFamily="34" charset="0"/>
              </a:rPr>
              <a:t>用 </a:t>
            </a:r>
            <a:endParaRPr lang="zh-CN" altLang="en-US" sz="3200" dirty="0">
              <a:latin typeface="Arial Narrow" panose="020B0606020202030204" pitchFamily="34" charset="0"/>
            </a:endParaRPr>
          </a:p>
        </p:txBody>
      </p:sp>
      <p:pic>
        <p:nvPicPr>
          <p:cNvPr id="2" name="图片 1"/>
          <p:cNvPicPr>
            <a:picLocks noChangeAspect="1"/>
          </p:cNvPicPr>
          <p:nvPr/>
        </p:nvPicPr>
        <p:blipFill>
          <a:blip r:embed="rId2"/>
          <a:stretch>
            <a:fillRect/>
          </a:stretch>
        </p:blipFill>
        <p:spPr>
          <a:xfrm>
            <a:off x="107504" y="2645024"/>
            <a:ext cx="3816424" cy="3998474"/>
          </a:xfrm>
          <a:prstGeom prst="rect">
            <a:avLst/>
          </a:prstGeom>
        </p:spPr>
      </p:pic>
      <p:graphicFrame>
        <p:nvGraphicFramePr>
          <p:cNvPr id="3" name="表格 2"/>
          <p:cNvGraphicFramePr>
            <a:graphicFrameLocks noGrp="1"/>
          </p:cNvGraphicFramePr>
          <p:nvPr>
            <p:extLst>
              <p:ext uri="{D42A27DB-BD31-4B8C-83A1-F6EECF244321}">
                <p14:modId xmlns:p14="http://schemas.microsoft.com/office/powerpoint/2010/main" val="2808713289"/>
              </p:ext>
            </p:extLst>
          </p:nvPr>
        </p:nvGraphicFramePr>
        <p:xfrm>
          <a:off x="4013076" y="2645024"/>
          <a:ext cx="4905010" cy="2133600"/>
        </p:xfrm>
        <a:graphic>
          <a:graphicData uri="http://schemas.openxmlformats.org/drawingml/2006/table">
            <a:tbl>
              <a:tblPr>
                <a:tableStyleId>{5C22544A-7EE6-4342-B048-85BDC9FD1C3A}</a:tableStyleId>
              </a:tblPr>
              <a:tblGrid>
                <a:gridCol w="2456738">
                  <a:extLst>
                    <a:ext uri="{9D8B030D-6E8A-4147-A177-3AD203B41FA5}">
                      <a16:colId xmlns:a16="http://schemas.microsoft.com/office/drawing/2014/main" val="20000"/>
                    </a:ext>
                  </a:extLst>
                </a:gridCol>
                <a:gridCol w="2448272">
                  <a:extLst>
                    <a:ext uri="{9D8B030D-6E8A-4147-A177-3AD203B41FA5}">
                      <a16:colId xmlns:a16="http://schemas.microsoft.com/office/drawing/2014/main" val="20001"/>
                    </a:ext>
                  </a:extLst>
                </a:gridCol>
              </a:tblGrid>
              <a:tr h="290792">
                <a:tc>
                  <a:txBody>
                    <a:bodyPr/>
                    <a:lstStyle/>
                    <a:p>
                      <a:pPr algn="ctr">
                        <a:spcAft>
                          <a:spcPts val="0"/>
                        </a:spcAft>
                      </a:pPr>
                      <a:r>
                        <a:rPr lang="zh-CN" sz="2000" b="1" kern="100" dirty="0">
                          <a:solidFill>
                            <a:schemeClr val="bg1"/>
                          </a:solidFill>
                          <a:effectLst/>
                        </a:rPr>
                        <a:t>成员</a:t>
                      </a:r>
                      <a:endParaRPr lang="zh-CN" sz="2000" b="1" kern="100" dirty="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2000" b="1" kern="100">
                          <a:solidFill>
                            <a:schemeClr val="bg1"/>
                          </a:solidFill>
                          <a:effectLst/>
                        </a:rPr>
                        <a:t>描述</a:t>
                      </a:r>
                      <a:endParaRPr lang="zh-CN" sz="2000" b="1" kern="100">
                        <a:solidFill>
                          <a:schemeClr val="bg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0"/>
                  </a:ext>
                </a:extLst>
              </a:tr>
              <a:tr h="290792">
                <a:tc>
                  <a:txBody>
                    <a:bodyPr/>
                    <a:lstStyle/>
                    <a:p>
                      <a:pPr algn="just">
                        <a:spcAft>
                          <a:spcPts val="0"/>
                        </a:spcAft>
                      </a:pPr>
                      <a:r>
                        <a:rPr lang="en-US" sz="2000" b="1" kern="100">
                          <a:solidFill>
                            <a:schemeClr val="bg1"/>
                          </a:solidFill>
                          <a:effectLst/>
                        </a:rPr>
                        <a:t>CSliderCtrl</a:t>
                      </a:r>
                      <a:endParaRPr lang="zh-CN" sz="2000" b="1" kern="10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b="1" kern="100" dirty="0" smtClean="0">
                          <a:solidFill>
                            <a:schemeClr val="bg1"/>
                          </a:solidFill>
                          <a:effectLst/>
                        </a:rPr>
                        <a:t>构</a:t>
                      </a:r>
                      <a:r>
                        <a:rPr lang="zh-CN" sz="2000" b="1" kern="100" dirty="0">
                          <a:solidFill>
                            <a:schemeClr val="bg1"/>
                          </a:solidFill>
                          <a:effectLst/>
                        </a:rPr>
                        <a:t>造函</a:t>
                      </a:r>
                      <a:r>
                        <a:rPr lang="zh-CN" sz="2000" b="1" kern="100" dirty="0" smtClean="0">
                          <a:solidFill>
                            <a:schemeClr val="bg1"/>
                          </a:solidFill>
                          <a:effectLst/>
                        </a:rPr>
                        <a:t>数</a:t>
                      </a:r>
                      <a:endParaRPr lang="zh-CN" sz="2000" b="1" kern="100" dirty="0">
                        <a:solidFill>
                          <a:schemeClr val="bg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1"/>
                  </a:ext>
                </a:extLst>
              </a:tr>
              <a:tr h="290792">
                <a:tc>
                  <a:txBody>
                    <a:bodyPr/>
                    <a:lstStyle/>
                    <a:p>
                      <a:pPr algn="just">
                        <a:spcAft>
                          <a:spcPts val="0"/>
                        </a:spcAft>
                      </a:pPr>
                      <a:r>
                        <a:rPr lang="en-US" sz="2000" b="1" kern="100" dirty="0">
                          <a:solidFill>
                            <a:schemeClr val="bg1"/>
                          </a:solidFill>
                          <a:effectLst/>
                        </a:rPr>
                        <a:t>Create</a:t>
                      </a:r>
                      <a:endParaRPr lang="zh-CN" sz="2000" b="1" kern="100" dirty="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b="1" kern="100" dirty="0">
                          <a:solidFill>
                            <a:schemeClr val="bg1"/>
                          </a:solidFill>
                          <a:effectLst/>
                        </a:rPr>
                        <a:t>创建滑动条对</a:t>
                      </a:r>
                      <a:r>
                        <a:rPr lang="zh-CN" sz="2000" b="1" kern="100" dirty="0" smtClean="0">
                          <a:solidFill>
                            <a:schemeClr val="bg1"/>
                          </a:solidFill>
                          <a:effectLst/>
                        </a:rPr>
                        <a:t>象</a:t>
                      </a:r>
                      <a:endParaRPr lang="zh-CN" sz="2000" b="1" kern="100" dirty="0">
                        <a:solidFill>
                          <a:schemeClr val="bg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2"/>
                  </a:ext>
                </a:extLst>
              </a:tr>
              <a:tr h="290792">
                <a:tc>
                  <a:txBody>
                    <a:bodyPr/>
                    <a:lstStyle/>
                    <a:p>
                      <a:pPr algn="just">
                        <a:spcAft>
                          <a:spcPts val="0"/>
                        </a:spcAft>
                      </a:pPr>
                      <a:r>
                        <a:rPr lang="en-US" sz="2000" b="1" kern="100">
                          <a:solidFill>
                            <a:schemeClr val="bg1"/>
                          </a:solidFill>
                          <a:effectLst/>
                        </a:rPr>
                        <a:t>SetRange/GetRange</a:t>
                      </a:r>
                      <a:endParaRPr lang="zh-CN" sz="2000" b="1" kern="10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b="1" kern="100" dirty="0">
                          <a:solidFill>
                            <a:schemeClr val="bg1"/>
                          </a:solidFill>
                          <a:effectLst/>
                        </a:rPr>
                        <a:t>设置</a:t>
                      </a:r>
                      <a:r>
                        <a:rPr lang="en-US" sz="2000" b="1" kern="100" dirty="0">
                          <a:solidFill>
                            <a:schemeClr val="bg1"/>
                          </a:solidFill>
                          <a:effectLst/>
                        </a:rPr>
                        <a:t>/</a:t>
                      </a:r>
                      <a:r>
                        <a:rPr lang="zh-CN" sz="2000" b="1" kern="100" dirty="0">
                          <a:solidFill>
                            <a:schemeClr val="bg1"/>
                          </a:solidFill>
                          <a:effectLst/>
                        </a:rPr>
                        <a:t>获取表示范</a:t>
                      </a:r>
                      <a:r>
                        <a:rPr lang="zh-CN" sz="2000" b="1" kern="100" dirty="0" smtClean="0">
                          <a:solidFill>
                            <a:schemeClr val="bg1"/>
                          </a:solidFill>
                          <a:effectLst/>
                        </a:rPr>
                        <a:t>围</a:t>
                      </a:r>
                      <a:endParaRPr lang="zh-CN" sz="2000" b="1" kern="100" dirty="0">
                        <a:solidFill>
                          <a:schemeClr val="bg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3"/>
                  </a:ext>
                </a:extLst>
              </a:tr>
              <a:tr h="290792">
                <a:tc>
                  <a:txBody>
                    <a:bodyPr/>
                    <a:lstStyle/>
                    <a:p>
                      <a:pPr algn="just">
                        <a:spcAft>
                          <a:spcPts val="0"/>
                        </a:spcAft>
                      </a:pPr>
                      <a:r>
                        <a:rPr lang="en-US" sz="2000" b="1" kern="100">
                          <a:solidFill>
                            <a:schemeClr val="bg1"/>
                          </a:solidFill>
                          <a:effectLst/>
                        </a:rPr>
                        <a:t>SetPos/GetPos</a:t>
                      </a:r>
                      <a:endParaRPr lang="zh-CN" sz="2000" b="1" kern="10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b="1" kern="100" dirty="0">
                          <a:solidFill>
                            <a:schemeClr val="bg1"/>
                          </a:solidFill>
                          <a:effectLst/>
                        </a:rPr>
                        <a:t>设置</a:t>
                      </a:r>
                      <a:r>
                        <a:rPr lang="en-US" sz="2000" b="1" kern="100" dirty="0">
                          <a:solidFill>
                            <a:schemeClr val="bg1"/>
                          </a:solidFill>
                          <a:effectLst/>
                        </a:rPr>
                        <a:t>/</a:t>
                      </a:r>
                      <a:r>
                        <a:rPr lang="zh-CN" sz="2000" b="1" kern="100" dirty="0">
                          <a:solidFill>
                            <a:schemeClr val="bg1"/>
                          </a:solidFill>
                          <a:effectLst/>
                        </a:rPr>
                        <a:t>获取当前位</a:t>
                      </a:r>
                      <a:r>
                        <a:rPr lang="zh-CN" sz="2000" b="1" kern="100" dirty="0" smtClean="0">
                          <a:solidFill>
                            <a:schemeClr val="bg1"/>
                          </a:solidFill>
                          <a:effectLst/>
                        </a:rPr>
                        <a:t>置</a:t>
                      </a:r>
                      <a:endParaRPr lang="zh-CN" sz="2000" b="1" kern="100" dirty="0">
                        <a:solidFill>
                          <a:schemeClr val="bg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4"/>
                  </a:ext>
                </a:extLst>
              </a:tr>
              <a:tr h="290792">
                <a:tc>
                  <a:txBody>
                    <a:bodyPr/>
                    <a:lstStyle/>
                    <a:p>
                      <a:pPr algn="just">
                        <a:spcAft>
                          <a:spcPts val="0"/>
                        </a:spcAft>
                      </a:pPr>
                      <a:r>
                        <a:rPr lang="en-US" sz="2000" b="1" kern="100">
                          <a:solidFill>
                            <a:schemeClr val="bg1"/>
                          </a:solidFill>
                          <a:effectLst/>
                        </a:rPr>
                        <a:t>SetSelection</a:t>
                      </a:r>
                      <a:endParaRPr lang="zh-CN" sz="2000" b="1" kern="10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b="1" kern="100" dirty="0">
                          <a:solidFill>
                            <a:schemeClr val="bg1"/>
                          </a:solidFill>
                          <a:effectLst/>
                        </a:rPr>
                        <a:t>设置选取范</a:t>
                      </a:r>
                      <a:r>
                        <a:rPr lang="zh-CN" sz="2000" b="1" kern="100" dirty="0" smtClean="0">
                          <a:solidFill>
                            <a:schemeClr val="bg1"/>
                          </a:solidFill>
                          <a:effectLst/>
                        </a:rPr>
                        <a:t>围</a:t>
                      </a:r>
                      <a:endParaRPr lang="zh-CN" sz="2000" b="1" kern="100" dirty="0">
                        <a:solidFill>
                          <a:schemeClr val="bg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5"/>
                  </a:ext>
                </a:extLst>
              </a:tr>
              <a:tr h="290792">
                <a:tc>
                  <a:txBody>
                    <a:bodyPr/>
                    <a:lstStyle/>
                    <a:p>
                      <a:pPr algn="just">
                        <a:spcAft>
                          <a:spcPts val="0"/>
                        </a:spcAft>
                      </a:pPr>
                      <a:r>
                        <a:rPr lang="en-US" sz="2000" b="1" kern="100">
                          <a:solidFill>
                            <a:schemeClr val="bg1"/>
                          </a:solidFill>
                          <a:effectLst/>
                        </a:rPr>
                        <a:t>SetBuddy</a:t>
                      </a:r>
                      <a:endParaRPr lang="zh-CN" sz="2000" b="1" kern="10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b="1" kern="100" dirty="0">
                          <a:solidFill>
                            <a:schemeClr val="bg1"/>
                          </a:solidFill>
                          <a:effectLst/>
                        </a:rPr>
                        <a:t>设置伙伴窗</a:t>
                      </a:r>
                      <a:r>
                        <a:rPr lang="zh-CN" sz="2000" b="1" kern="100" dirty="0" smtClean="0">
                          <a:solidFill>
                            <a:schemeClr val="bg1"/>
                          </a:solidFill>
                          <a:effectLst/>
                        </a:rPr>
                        <a:t>口</a:t>
                      </a:r>
                      <a:endParaRPr lang="zh-CN" sz="2000" b="1" kern="100" dirty="0">
                        <a:solidFill>
                          <a:schemeClr val="bg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03430"/>
                                        </p:tgtEl>
                                        <p:attrNameLst>
                                          <p:attrName>style.visibility</p:attrName>
                                        </p:attrNameLst>
                                      </p:cBhvr>
                                      <p:to>
                                        <p:strVal val="visible"/>
                                      </p:to>
                                    </p:set>
                                    <p:animEffect transition="in" filter="barn(inVertical)">
                                      <p:cBhvr>
                                        <p:cTn id="19" dur="500"/>
                                        <p:tgtEl>
                                          <p:spTgt spid="1034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3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143507" y="116632"/>
            <a:ext cx="8820981" cy="2376264"/>
          </a:xfrm>
        </p:spPr>
        <p:txBody>
          <a:bodyPr/>
          <a:lstStyle/>
          <a:p>
            <a:pPr marL="0" indent="0">
              <a:buNone/>
            </a:pPr>
            <a:r>
              <a:rPr lang="en-US" altLang="zh-CN" sz="2800" b="1" dirty="0" smtClean="0">
                <a:latin typeface="+mn-ea"/>
              </a:rPr>
              <a:t>(2)</a:t>
            </a:r>
            <a:r>
              <a:rPr lang="zh-CN" altLang="zh-CN" sz="2800" b="1" dirty="0" smtClean="0">
                <a:latin typeface="+mn-ea"/>
              </a:rPr>
              <a:t>、</a:t>
            </a:r>
            <a:r>
              <a:rPr lang="zh-CN" altLang="zh-CN" sz="2800" b="1" dirty="0">
                <a:latin typeface="+mn-ea"/>
              </a:rPr>
              <a:t>为控件定义标识符</a:t>
            </a:r>
          </a:p>
          <a:p>
            <a:pPr marL="0" indent="0">
              <a:buNone/>
            </a:pPr>
            <a:r>
              <a:rPr lang="en-US" altLang="zh-CN" sz="2800" b="1" dirty="0" smtClean="0">
                <a:latin typeface="+mn-ea"/>
              </a:rPr>
              <a:t>    </a:t>
            </a:r>
            <a:r>
              <a:rPr lang="zh-CN" altLang="zh-CN" sz="2800" b="1" dirty="0" smtClean="0">
                <a:latin typeface="+mn-ea"/>
              </a:rPr>
              <a:t>如果</a:t>
            </a:r>
            <a:r>
              <a:rPr lang="zh-CN" altLang="zh-CN" sz="2800" b="1" dirty="0">
                <a:latin typeface="+mn-ea"/>
              </a:rPr>
              <a:t>控件使用频繁</a:t>
            </a:r>
            <a:r>
              <a:rPr lang="zh-CN" altLang="zh-CN" sz="2800" b="1" dirty="0" smtClean="0">
                <a:latin typeface="+mn-ea"/>
              </a:rPr>
              <a:t>，</a:t>
            </a:r>
            <a:r>
              <a:rPr lang="zh-CN" altLang="en-US" sz="2800" b="1" dirty="0" smtClean="0">
                <a:latin typeface="+mn-ea"/>
              </a:rPr>
              <a:t>前面</a:t>
            </a:r>
            <a:r>
              <a:rPr lang="zh-CN" altLang="zh-CN" sz="2800" b="1" dirty="0" smtClean="0">
                <a:latin typeface="+mn-ea"/>
              </a:rPr>
              <a:t>方法显得</a:t>
            </a:r>
            <a:r>
              <a:rPr lang="zh-CN" altLang="zh-CN" sz="2800" b="1" dirty="0">
                <a:latin typeface="+mn-ea"/>
              </a:rPr>
              <a:t>过于繁琐，为此可以为控件指定一个标识符</a:t>
            </a:r>
            <a:r>
              <a:rPr lang="zh-CN" altLang="zh-CN" sz="2800" b="1" dirty="0" smtClean="0">
                <a:latin typeface="+mn-ea"/>
              </a:rPr>
              <a:t>。为</a:t>
            </a:r>
            <a:r>
              <a:rPr lang="zh-CN" altLang="zh-CN" sz="2800" b="1" dirty="0">
                <a:latin typeface="+mn-ea"/>
              </a:rPr>
              <a:t>控件定义标识符的步骤：选择控件，从快捷菜单中选择“添加变量”进入“添加成员变量向导”</a:t>
            </a:r>
            <a:endParaRPr lang="zh-CN" altLang="en-US" sz="2800" b="1" dirty="0">
              <a:latin typeface="+mn-ea"/>
            </a:endParaRPr>
          </a:p>
        </p:txBody>
      </p:sp>
      <p:pic>
        <p:nvPicPr>
          <p:cNvPr id="6" name="图片 5"/>
          <p:cNvPicPr>
            <a:picLocks noChangeAspect="1"/>
          </p:cNvPicPr>
          <p:nvPr/>
        </p:nvPicPr>
        <p:blipFill>
          <a:blip r:embed="rId2"/>
          <a:stretch>
            <a:fillRect/>
          </a:stretch>
        </p:blipFill>
        <p:spPr>
          <a:xfrm>
            <a:off x="2619375" y="2103214"/>
            <a:ext cx="6524625" cy="4724400"/>
          </a:xfrm>
          <a:prstGeom prst="rect">
            <a:avLst/>
          </a:prstGeom>
        </p:spPr>
      </p:pic>
    </p:spTree>
    <p:extLst>
      <p:ext uri="{BB962C8B-B14F-4D97-AF65-F5344CB8AC3E}">
        <p14:creationId xmlns:p14="http://schemas.microsoft.com/office/powerpoint/2010/main" val="96935008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21B28F81-5626-427D-A84F-F71AF1E65328}" type="slidenum">
              <a:rPr lang="en-US" altLang="zh-CN"/>
              <a:pPr/>
              <a:t>130</a:t>
            </a:fld>
            <a:endParaRPr lang="en-US" altLang="zh-CN"/>
          </a:p>
        </p:txBody>
      </p:sp>
      <p:sp>
        <p:nvSpPr>
          <p:cNvPr id="119811" name="Rectangle 3"/>
          <p:cNvSpPr>
            <a:spLocks noGrp="1" noChangeArrowheads="1"/>
          </p:cNvSpPr>
          <p:nvPr>
            <p:ph type="body" idx="1"/>
          </p:nvPr>
        </p:nvSpPr>
        <p:spPr>
          <a:xfrm>
            <a:off x="179512" y="188640"/>
            <a:ext cx="8784976" cy="1440160"/>
          </a:xfrm>
        </p:spPr>
        <p:txBody>
          <a:bodyPr/>
          <a:lstStyle/>
          <a:p>
            <a:pPr marL="0" indent="0">
              <a:buNone/>
            </a:pPr>
            <a:r>
              <a:rPr lang="en-US" altLang="zh-CN" sz="2800" b="1" dirty="0">
                <a:latin typeface="Arial Narrow" panose="020B0606020202030204" pitchFamily="34" charset="0"/>
              </a:rPr>
              <a:t>     </a:t>
            </a:r>
            <a:r>
              <a:rPr lang="en-US" altLang="zh-CN" sz="2800" b="1" dirty="0" smtClean="0">
                <a:latin typeface="Arial Narrow" panose="020B0606020202030204" pitchFamily="34" charset="0"/>
              </a:rPr>
              <a:t>    </a:t>
            </a:r>
            <a:r>
              <a:rPr lang="zh-CN" altLang="en-US" sz="2800" b="1" dirty="0" smtClean="0">
                <a:latin typeface="Arial Narrow" panose="020B0606020202030204" pitchFamily="34" charset="0"/>
              </a:rPr>
              <a:t>在</a:t>
            </a:r>
            <a:r>
              <a:rPr lang="zh-CN" altLang="en-US" sz="2800" b="1" dirty="0">
                <a:latin typeface="Arial Narrow" panose="020B0606020202030204" pitchFamily="34" charset="0"/>
              </a:rPr>
              <a:t>对话框上增加一个</a:t>
            </a:r>
            <a:r>
              <a:rPr lang="en-US" altLang="zh-CN" sz="2800" b="1" dirty="0">
                <a:latin typeface="Arial Narrow" panose="020B0606020202030204" pitchFamily="34" charset="0"/>
              </a:rPr>
              <a:t>Slider</a:t>
            </a:r>
            <a:r>
              <a:rPr lang="zh-CN" altLang="en-US" sz="2800" b="1" dirty="0">
                <a:latin typeface="Arial Narrow" panose="020B0606020202030204" pitchFamily="34" charset="0"/>
              </a:rPr>
              <a:t>控件，设置</a:t>
            </a:r>
            <a:r>
              <a:rPr lang="en-US" altLang="zh-CN" sz="2800" b="1" dirty="0">
                <a:latin typeface="Arial Narrow" panose="020B0606020202030204" pitchFamily="34" charset="0"/>
              </a:rPr>
              <a:t>Point</a:t>
            </a:r>
            <a:r>
              <a:rPr lang="zh-CN" altLang="en-US" sz="2800" b="1" dirty="0">
                <a:latin typeface="Arial Narrow" panose="020B0606020202030204" pitchFamily="34" charset="0"/>
              </a:rPr>
              <a:t>属性为“</a:t>
            </a:r>
            <a:r>
              <a:rPr lang="en-US" altLang="zh-CN" sz="2800" b="1" dirty="0">
                <a:latin typeface="Arial Narrow" panose="020B0606020202030204" pitchFamily="34" charset="0"/>
              </a:rPr>
              <a:t>Bottom/Right”</a:t>
            </a:r>
            <a:r>
              <a:rPr lang="zh-CN" altLang="en-US" sz="2800" b="1" dirty="0">
                <a:latin typeface="Arial Narrow" panose="020B0606020202030204" pitchFamily="34" charset="0"/>
              </a:rPr>
              <a:t>，</a:t>
            </a:r>
            <a:r>
              <a:rPr lang="zh-CN" altLang="en-US" sz="2800" b="1" dirty="0">
                <a:solidFill>
                  <a:srgbClr val="00FF00"/>
                </a:solidFill>
                <a:latin typeface="Arial Narrow" panose="020B0606020202030204" pitchFamily="34" charset="0"/>
              </a:rPr>
              <a:t>然后在旁边</a:t>
            </a:r>
            <a:r>
              <a:rPr lang="zh-CN" altLang="en-US" sz="2800" b="1" dirty="0" smtClean="0">
                <a:solidFill>
                  <a:srgbClr val="00FF00"/>
                </a:solidFill>
                <a:latin typeface="Arial Narrow" panose="020B0606020202030204" pitchFamily="34" charset="0"/>
              </a:rPr>
              <a:t>添加</a:t>
            </a:r>
            <a:r>
              <a:rPr lang="en-US" altLang="zh-CN" sz="2800" b="1" dirty="0" smtClean="0">
                <a:solidFill>
                  <a:srgbClr val="00FF00"/>
                </a:solidFill>
                <a:latin typeface="Arial Narrow" panose="020B0606020202030204" pitchFamily="34" charset="0"/>
              </a:rPr>
              <a:t>Static</a:t>
            </a:r>
            <a:r>
              <a:rPr lang="zh-CN" altLang="en-US" sz="2800" b="1" dirty="0">
                <a:solidFill>
                  <a:srgbClr val="00FF00"/>
                </a:solidFill>
                <a:latin typeface="Arial Narrow" panose="020B0606020202030204" pitchFamily="34" charset="0"/>
              </a:rPr>
              <a:t>控件，</a:t>
            </a:r>
            <a:r>
              <a:rPr lang="en-US" altLang="zh-CN" sz="2800" b="1" dirty="0">
                <a:solidFill>
                  <a:srgbClr val="00FF00"/>
                </a:solidFill>
                <a:latin typeface="Arial Narrow" panose="020B0606020202030204" pitchFamily="34" charset="0"/>
              </a:rPr>
              <a:t>ID</a:t>
            </a:r>
            <a:r>
              <a:rPr lang="zh-CN" altLang="en-US" sz="2800" b="1" dirty="0">
                <a:solidFill>
                  <a:srgbClr val="00FF00"/>
                </a:solidFill>
                <a:latin typeface="Arial Narrow" panose="020B0606020202030204" pitchFamily="34" charset="0"/>
              </a:rPr>
              <a:t>设置为</a:t>
            </a:r>
            <a:r>
              <a:rPr lang="en-US" altLang="zh-CN" sz="2800" b="1" dirty="0">
                <a:solidFill>
                  <a:srgbClr val="00FF00"/>
                </a:solidFill>
                <a:latin typeface="Arial Narrow" panose="020B0606020202030204" pitchFamily="34" charset="0"/>
              </a:rPr>
              <a:t>IDC_STATIC_SLIDER</a:t>
            </a:r>
            <a:r>
              <a:rPr lang="zh-CN" altLang="en-US" sz="2800" b="1" dirty="0">
                <a:latin typeface="Arial Narrow" panose="020B0606020202030204" pitchFamily="34" charset="0"/>
              </a:rPr>
              <a:t>。该控件用来显示滑块的当前位置。 </a:t>
            </a:r>
          </a:p>
        </p:txBody>
      </p:sp>
      <p:sp>
        <p:nvSpPr>
          <p:cNvPr id="119812" name="Text Box 4"/>
          <p:cNvSpPr txBox="1">
            <a:spLocks noChangeArrowheads="1"/>
          </p:cNvSpPr>
          <p:nvPr/>
        </p:nvSpPr>
        <p:spPr bwMode="auto">
          <a:xfrm>
            <a:off x="648469" y="1628800"/>
            <a:ext cx="8027987" cy="3465513"/>
          </a:xfrm>
          <a:prstGeom prst="rect">
            <a:avLst/>
          </a:prstGeom>
          <a:noFill/>
          <a:ln w="9525">
            <a:solidFill>
              <a:srgbClr val="CC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lang="zh-CN" altLang="en-US" sz="2800" dirty="0">
                <a:solidFill>
                  <a:srgbClr val="00FF00"/>
                </a:solidFill>
                <a:latin typeface="Arial Narrow" panose="020B0606020202030204" pitchFamily="34" charset="0"/>
              </a:rPr>
              <a:t>在</a:t>
            </a:r>
            <a:r>
              <a:rPr lang="en-US" altLang="zh-CN" sz="2800" dirty="0" err="1">
                <a:solidFill>
                  <a:srgbClr val="00FF00"/>
                </a:solidFill>
                <a:latin typeface="Arial Narrow" panose="020B0606020202030204" pitchFamily="34" charset="0"/>
                <a:cs typeface="Times New Roman" panose="02020603050405020304" pitchFamily="18" charset="0"/>
              </a:rPr>
              <a:t>OnInitDialog</a:t>
            </a:r>
            <a:r>
              <a:rPr lang="zh-CN" altLang="en-US" sz="2800" dirty="0">
                <a:solidFill>
                  <a:srgbClr val="00FF00"/>
                </a:solidFill>
                <a:latin typeface="Arial Narrow" panose="020B0606020202030204" pitchFamily="34" charset="0"/>
              </a:rPr>
              <a:t>函数中添加如下代码：</a:t>
            </a:r>
            <a:endParaRPr lang="zh-CN" altLang="en-US" sz="2800" dirty="0">
              <a:solidFill>
                <a:srgbClr val="00FF00"/>
              </a:solidFill>
              <a:latin typeface="Arial Narrow" panose="020B0606020202030204" pitchFamily="34" charset="0"/>
              <a:cs typeface="Times New Roman" panose="02020603050405020304" pitchFamily="18" charset="0"/>
            </a:endParaRPr>
          </a:p>
          <a:p>
            <a:pPr>
              <a:lnSpc>
                <a:spcPct val="115000"/>
              </a:lnSpc>
            </a:pPr>
            <a:r>
              <a:rPr lang="en-US" altLang="zh-CN" sz="2800" dirty="0" err="1">
                <a:solidFill>
                  <a:srgbClr val="00FF00"/>
                </a:solidFill>
                <a:latin typeface="Arial Narrow" panose="020B0606020202030204" pitchFamily="34" charset="0"/>
                <a:cs typeface="Times New Roman" panose="02020603050405020304" pitchFamily="18" charset="0"/>
              </a:rPr>
              <a:t>CString</a:t>
            </a:r>
            <a:r>
              <a:rPr lang="en-US" altLang="zh-CN" sz="2800" dirty="0">
                <a:solidFill>
                  <a:srgbClr val="00FF00"/>
                </a:solidFill>
                <a:latin typeface="Arial Narrow" panose="020B0606020202030204" pitchFamily="34" charset="0"/>
                <a:cs typeface="Times New Roman" panose="02020603050405020304" pitchFamily="18" charset="0"/>
              </a:rPr>
              <a:t> strText1;</a:t>
            </a:r>
          </a:p>
          <a:p>
            <a:pPr>
              <a:lnSpc>
                <a:spcPct val="115000"/>
              </a:lnSpc>
            </a:pPr>
            <a:r>
              <a:rPr lang="en-US" altLang="zh-CN" dirty="0" err="1">
                <a:solidFill>
                  <a:srgbClr val="00FF00"/>
                </a:solidFill>
                <a:latin typeface="Arial Narrow" panose="020B0606020202030204" pitchFamily="34" charset="0"/>
                <a:cs typeface="Times New Roman" panose="02020603050405020304" pitchFamily="18" charset="0"/>
              </a:rPr>
              <a:t>CSliderCtrl</a:t>
            </a:r>
            <a:r>
              <a:rPr lang="en-US" altLang="zh-CN" dirty="0">
                <a:solidFill>
                  <a:srgbClr val="00FF00"/>
                </a:solidFill>
                <a:latin typeface="Arial Narrow" panose="020B0606020202030204" pitchFamily="34" charset="0"/>
                <a:cs typeface="Times New Roman" panose="02020603050405020304" pitchFamily="18" charset="0"/>
              </a:rPr>
              <a:t>* pSlide1 =(</a:t>
            </a:r>
            <a:r>
              <a:rPr lang="en-US" altLang="zh-CN" dirty="0" err="1">
                <a:solidFill>
                  <a:srgbClr val="00FF00"/>
                </a:solidFill>
                <a:latin typeface="Arial Narrow" panose="020B0606020202030204" pitchFamily="34" charset="0"/>
                <a:cs typeface="Times New Roman" panose="02020603050405020304" pitchFamily="18" charset="0"/>
              </a:rPr>
              <a:t>CSliderCtrl</a:t>
            </a:r>
            <a:r>
              <a:rPr lang="en-US" altLang="zh-CN" dirty="0">
                <a:solidFill>
                  <a:srgbClr val="00FF00"/>
                </a:solidFill>
                <a:latin typeface="Arial Narrow" panose="020B0606020202030204" pitchFamily="34" charset="0"/>
                <a:cs typeface="Times New Roman" panose="02020603050405020304" pitchFamily="18" charset="0"/>
              </a:rPr>
              <a:t>*) </a:t>
            </a:r>
            <a:r>
              <a:rPr lang="en-US" altLang="zh-CN" dirty="0" err="1">
                <a:solidFill>
                  <a:srgbClr val="00FF00"/>
                </a:solidFill>
                <a:latin typeface="Arial Narrow" panose="020B0606020202030204" pitchFamily="34" charset="0"/>
                <a:cs typeface="Times New Roman" panose="02020603050405020304" pitchFamily="18" charset="0"/>
              </a:rPr>
              <a:t>GetDlgItem</a:t>
            </a:r>
            <a:r>
              <a:rPr lang="en-US" altLang="zh-CN" dirty="0">
                <a:solidFill>
                  <a:srgbClr val="00FF00"/>
                </a:solidFill>
                <a:latin typeface="Arial Narrow" panose="020B0606020202030204" pitchFamily="34" charset="0"/>
                <a:cs typeface="Times New Roman" panose="02020603050405020304" pitchFamily="18" charset="0"/>
              </a:rPr>
              <a:t>(IDC_SLIDER1);</a:t>
            </a:r>
          </a:p>
          <a:p>
            <a:pPr>
              <a:lnSpc>
                <a:spcPct val="115000"/>
              </a:lnSpc>
            </a:pPr>
            <a:r>
              <a:rPr lang="en-US" altLang="zh-CN" sz="2800" dirty="0">
                <a:solidFill>
                  <a:srgbClr val="00FF00"/>
                </a:solidFill>
                <a:latin typeface="Arial Narrow" panose="020B0606020202030204" pitchFamily="34" charset="0"/>
                <a:cs typeface="Times New Roman" panose="02020603050405020304" pitchFamily="18" charset="0"/>
              </a:rPr>
              <a:t>pSlide1-&gt;</a:t>
            </a:r>
            <a:r>
              <a:rPr lang="en-US" altLang="zh-CN" sz="2800" dirty="0" err="1">
                <a:solidFill>
                  <a:srgbClr val="00FF00"/>
                </a:solidFill>
                <a:latin typeface="Arial Narrow" panose="020B0606020202030204" pitchFamily="34" charset="0"/>
                <a:cs typeface="Times New Roman" panose="02020603050405020304" pitchFamily="18" charset="0"/>
              </a:rPr>
              <a:t>SetRange</a:t>
            </a:r>
            <a:r>
              <a:rPr lang="en-US" altLang="zh-CN" sz="2800" dirty="0">
                <a:solidFill>
                  <a:srgbClr val="00FF00"/>
                </a:solidFill>
                <a:latin typeface="Arial Narrow" panose="020B0606020202030204" pitchFamily="34" charset="0"/>
                <a:cs typeface="Times New Roman" panose="02020603050405020304" pitchFamily="18" charset="0"/>
              </a:rPr>
              <a:t>(0, 100);</a:t>
            </a:r>
          </a:p>
          <a:p>
            <a:pPr>
              <a:lnSpc>
                <a:spcPct val="115000"/>
              </a:lnSpc>
            </a:pPr>
            <a:r>
              <a:rPr lang="en-US" altLang="zh-CN" sz="2800" dirty="0">
                <a:solidFill>
                  <a:srgbClr val="00FF00"/>
                </a:solidFill>
                <a:latin typeface="Arial Narrow" panose="020B0606020202030204" pitchFamily="34" charset="0"/>
                <a:cs typeface="Times New Roman" panose="02020603050405020304" pitchFamily="18" charset="0"/>
              </a:rPr>
              <a:t>pSlide1-&gt;</a:t>
            </a:r>
            <a:r>
              <a:rPr lang="en-US" altLang="zh-CN" sz="2800" dirty="0" err="1">
                <a:solidFill>
                  <a:srgbClr val="00FF00"/>
                </a:solidFill>
                <a:latin typeface="Arial Narrow" panose="020B0606020202030204" pitchFamily="34" charset="0"/>
                <a:cs typeface="Times New Roman" panose="02020603050405020304" pitchFamily="18" charset="0"/>
              </a:rPr>
              <a:t>SetPos</a:t>
            </a:r>
            <a:r>
              <a:rPr lang="en-US" altLang="zh-CN" sz="2800" dirty="0">
                <a:solidFill>
                  <a:srgbClr val="00FF00"/>
                </a:solidFill>
                <a:latin typeface="Arial Narrow" panose="020B0606020202030204" pitchFamily="34" charset="0"/>
                <a:cs typeface="Times New Roman" panose="02020603050405020304" pitchFamily="18" charset="0"/>
              </a:rPr>
              <a:t>(50);</a:t>
            </a:r>
          </a:p>
          <a:p>
            <a:pPr>
              <a:lnSpc>
                <a:spcPct val="115000"/>
              </a:lnSpc>
            </a:pPr>
            <a:r>
              <a:rPr lang="en-US" altLang="zh-CN" sz="2800" dirty="0" smtClean="0">
                <a:solidFill>
                  <a:srgbClr val="00FF00"/>
                </a:solidFill>
                <a:latin typeface="Arial Narrow" panose="020B0606020202030204" pitchFamily="34" charset="0"/>
                <a:cs typeface="Times New Roman" panose="02020603050405020304" pitchFamily="18" charset="0"/>
              </a:rPr>
              <a:t>strText1.Format(</a:t>
            </a:r>
            <a:r>
              <a:rPr lang="en-US" altLang="zh-CN" sz="2800" dirty="0" err="1" smtClean="0">
                <a:solidFill>
                  <a:srgbClr val="00FF00"/>
                </a:solidFill>
                <a:latin typeface="Arial Narrow" panose="020B0606020202030204" pitchFamily="34" charset="0"/>
                <a:cs typeface="Times New Roman" panose="02020603050405020304" pitchFamily="18" charset="0"/>
              </a:rPr>
              <a:t>L"%</a:t>
            </a:r>
            <a:r>
              <a:rPr lang="en-US" altLang="zh-CN" sz="2800" dirty="0" err="1">
                <a:solidFill>
                  <a:srgbClr val="00FF00"/>
                </a:solidFill>
                <a:latin typeface="Arial Narrow" panose="020B0606020202030204" pitchFamily="34" charset="0"/>
                <a:cs typeface="Times New Roman" panose="02020603050405020304" pitchFamily="18" charset="0"/>
              </a:rPr>
              <a:t>d</a:t>
            </a:r>
            <a:r>
              <a:rPr lang="en-US" altLang="zh-CN" sz="2800" dirty="0">
                <a:solidFill>
                  <a:srgbClr val="00FF00"/>
                </a:solidFill>
                <a:latin typeface="Arial Narrow" panose="020B0606020202030204" pitchFamily="34" charset="0"/>
                <a:cs typeface="Times New Roman" panose="02020603050405020304" pitchFamily="18" charset="0"/>
              </a:rPr>
              <a:t>", pSlide1-&gt;</a:t>
            </a:r>
            <a:r>
              <a:rPr lang="en-US" altLang="zh-CN" sz="2800" dirty="0" err="1">
                <a:solidFill>
                  <a:srgbClr val="00FF00"/>
                </a:solidFill>
                <a:latin typeface="Arial Narrow" panose="020B0606020202030204" pitchFamily="34" charset="0"/>
                <a:cs typeface="Times New Roman" panose="02020603050405020304" pitchFamily="18" charset="0"/>
              </a:rPr>
              <a:t>GetPos</a:t>
            </a:r>
            <a:r>
              <a:rPr lang="en-US" altLang="zh-CN" sz="2800" dirty="0">
                <a:solidFill>
                  <a:srgbClr val="00FF00"/>
                </a:solidFill>
                <a:latin typeface="Arial Narrow" panose="020B0606020202030204" pitchFamily="34" charset="0"/>
                <a:cs typeface="Times New Roman" panose="02020603050405020304" pitchFamily="18" charset="0"/>
              </a:rPr>
              <a:t>());</a:t>
            </a:r>
          </a:p>
          <a:p>
            <a:pPr>
              <a:lnSpc>
                <a:spcPct val="115000"/>
              </a:lnSpc>
            </a:pPr>
            <a:r>
              <a:rPr lang="en-US" altLang="zh-CN" sz="2800" dirty="0" err="1">
                <a:solidFill>
                  <a:srgbClr val="00FF00"/>
                </a:solidFill>
                <a:latin typeface="Arial Narrow" panose="020B0606020202030204" pitchFamily="34" charset="0"/>
                <a:cs typeface="Times New Roman" panose="02020603050405020304" pitchFamily="18" charset="0"/>
              </a:rPr>
              <a:t>SetDlgItemText</a:t>
            </a:r>
            <a:r>
              <a:rPr lang="en-US" altLang="zh-CN" sz="2800" dirty="0">
                <a:solidFill>
                  <a:srgbClr val="00FF00"/>
                </a:solidFill>
                <a:latin typeface="Arial Narrow" panose="020B0606020202030204" pitchFamily="34" charset="0"/>
                <a:cs typeface="Times New Roman" panose="02020603050405020304" pitchFamily="18" charset="0"/>
              </a:rPr>
              <a:t>(IDC_STATIC_SLIDER, strText1);</a:t>
            </a:r>
            <a:r>
              <a:rPr lang="en-US" altLang="zh-CN" sz="2800" dirty="0">
                <a:solidFill>
                  <a:srgbClr val="00FF00"/>
                </a:solidFill>
                <a:latin typeface="Arial Narrow" panose="020B0606020202030204" pitchFamily="34" charset="0"/>
              </a:rPr>
              <a:t> </a:t>
            </a:r>
          </a:p>
        </p:txBody>
      </p:sp>
      <p:sp>
        <p:nvSpPr>
          <p:cNvPr id="2" name="文本框 1"/>
          <p:cNvSpPr txBox="1"/>
          <p:nvPr/>
        </p:nvSpPr>
        <p:spPr>
          <a:xfrm>
            <a:off x="265792" y="5409746"/>
            <a:ext cx="8119530" cy="523220"/>
          </a:xfrm>
          <a:prstGeom prst="rect">
            <a:avLst/>
          </a:prstGeom>
          <a:noFill/>
        </p:spPr>
        <p:txBody>
          <a:bodyPr wrap="none" rtlCol="0">
            <a:spAutoFit/>
          </a:bodyPr>
          <a:lstStyle/>
          <a:p>
            <a:r>
              <a:rPr lang="zh-CN" altLang="en-US" sz="2800" dirty="0" smtClean="0"/>
              <a:t>如果此时运行，滑块可以被移动，但位置值不会变</a:t>
            </a:r>
            <a:endParaRPr lang="zh-CN" altLang="en-US" sz="2800"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A98AE85E-FDE3-4083-867A-8A797B9120C6}" type="slidenum">
              <a:rPr lang="en-US" altLang="zh-CN"/>
              <a:pPr/>
              <a:t>131</a:t>
            </a:fld>
            <a:endParaRPr lang="en-US" altLang="zh-CN"/>
          </a:p>
        </p:txBody>
      </p:sp>
      <p:sp>
        <p:nvSpPr>
          <p:cNvPr id="120835" name="Rectangle 3"/>
          <p:cNvSpPr>
            <a:spLocks noGrp="1" noChangeArrowheads="1"/>
          </p:cNvSpPr>
          <p:nvPr>
            <p:ph type="body" idx="1"/>
          </p:nvPr>
        </p:nvSpPr>
        <p:spPr>
          <a:xfrm>
            <a:off x="251520" y="228600"/>
            <a:ext cx="8587680" cy="6324600"/>
          </a:xfrm>
        </p:spPr>
        <p:txBody>
          <a:bodyPr/>
          <a:lstStyle/>
          <a:p>
            <a:pPr marL="0" indent="0" algn="just">
              <a:lnSpc>
                <a:spcPct val="90000"/>
              </a:lnSpc>
              <a:buNone/>
            </a:pPr>
            <a:r>
              <a:rPr lang="en-US" altLang="zh-CN" sz="2800" b="1" dirty="0">
                <a:latin typeface="Arial Narrow" panose="020B0606020202030204" pitchFamily="34" charset="0"/>
              </a:rPr>
              <a:t>    </a:t>
            </a:r>
            <a:r>
              <a:rPr lang="zh-CN" altLang="en-US" sz="2800" b="1" dirty="0">
                <a:latin typeface="Arial Narrow" panose="020B0606020202030204" pitchFamily="34" charset="0"/>
              </a:rPr>
              <a:t>为了响应滑块移动的消息，添加</a:t>
            </a:r>
            <a:r>
              <a:rPr lang="en-US" altLang="zh-CN" sz="2800" b="1" dirty="0">
                <a:latin typeface="Arial Narrow" panose="020B0606020202030204" pitchFamily="34" charset="0"/>
                <a:cs typeface="Times New Roman" panose="02020603050405020304" pitchFamily="18" charset="0"/>
              </a:rPr>
              <a:t>WM_HSCROLL</a:t>
            </a:r>
            <a:r>
              <a:rPr lang="zh-CN" altLang="en-US" sz="2800" b="1" dirty="0">
                <a:latin typeface="Arial Narrow" panose="020B0606020202030204" pitchFamily="34" charset="0"/>
              </a:rPr>
              <a:t>消息的响应（</a:t>
            </a:r>
            <a:r>
              <a:rPr lang="en-US" altLang="zh-CN" sz="2800" b="1" dirty="0">
                <a:latin typeface="Arial Narrow" panose="020B0606020202030204" pitchFamily="34" charset="0"/>
                <a:cs typeface="Times New Roman" panose="02020603050405020304" pitchFamily="18" charset="0"/>
              </a:rPr>
              <a:t>Slider</a:t>
            </a:r>
            <a:r>
              <a:rPr lang="zh-CN" altLang="en-US" sz="2800" b="1" dirty="0">
                <a:latin typeface="Arial Narrow" panose="020B0606020202030204" pitchFamily="34" charset="0"/>
              </a:rPr>
              <a:t>是水平的，如果是垂直的，则需要响应</a:t>
            </a:r>
            <a:r>
              <a:rPr lang="en-US" altLang="zh-CN" sz="2800" b="1" dirty="0">
                <a:latin typeface="Arial Narrow" panose="020B0606020202030204" pitchFamily="34" charset="0"/>
                <a:cs typeface="Times New Roman" panose="02020603050405020304" pitchFamily="18" charset="0"/>
              </a:rPr>
              <a:t>WM_VSCROLL</a:t>
            </a:r>
            <a:r>
              <a:rPr lang="zh-CN" altLang="en-US" sz="2800" b="1" dirty="0">
                <a:latin typeface="Arial Narrow" panose="020B0606020202030204" pitchFamily="34" charset="0"/>
              </a:rPr>
              <a:t>）。实现如下：</a:t>
            </a:r>
            <a:endParaRPr lang="zh-CN" altLang="en-US" sz="2800" b="1" dirty="0">
              <a:latin typeface="Arial Narrow" panose="020B0606020202030204" pitchFamily="34" charset="0"/>
              <a:cs typeface="Times New Roman" panose="02020603050405020304" pitchFamily="18" charset="0"/>
            </a:endParaRPr>
          </a:p>
          <a:p>
            <a:pPr marL="0" indent="0">
              <a:buNone/>
            </a:pPr>
            <a:r>
              <a:rPr lang="en-US" altLang="zh-CN" sz="2400" b="1" dirty="0"/>
              <a:t>void CMy8_8Dlg::</a:t>
            </a:r>
            <a:r>
              <a:rPr lang="en-US" altLang="zh-CN" sz="2400" b="1" dirty="0" err="1"/>
              <a:t>OnHScroll</a:t>
            </a:r>
            <a:r>
              <a:rPr lang="en-US" altLang="zh-CN" sz="2400" b="1" dirty="0"/>
              <a:t>(UINT </a:t>
            </a:r>
            <a:r>
              <a:rPr lang="en-US" altLang="zh-CN" sz="2400" b="1" dirty="0" err="1"/>
              <a:t>nSBCode</a:t>
            </a:r>
            <a:r>
              <a:rPr lang="en-US" altLang="zh-CN" sz="2400" b="1" dirty="0"/>
              <a:t>, UINT </a:t>
            </a:r>
            <a:r>
              <a:rPr lang="en-US" altLang="zh-CN" sz="2400" b="1" dirty="0" err="1"/>
              <a:t>nPos</a:t>
            </a:r>
            <a:r>
              <a:rPr lang="en-US" altLang="zh-CN" sz="2400" b="1" dirty="0"/>
              <a:t>, </a:t>
            </a:r>
            <a:r>
              <a:rPr lang="en-US" altLang="zh-CN" sz="2400" b="1" dirty="0" err="1"/>
              <a:t>CScrollBar</a:t>
            </a:r>
            <a:r>
              <a:rPr lang="en-US" altLang="zh-CN" sz="2400" b="1" dirty="0"/>
              <a:t>* </a:t>
            </a:r>
            <a:r>
              <a:rPr lang="en-US" altLang="zh-CN" sz="2400" b="1" dirty="0" err="1"/>
              <a:t>pScrollBar</a:t>
            </a:r>
            <a:r>
              <a:rPr lang="en-US" altLang="zh-CN" sz="2400" b="1" dirty="0"/>
              <a:t>)</a:t>
            </a:r>
            <a:endParaRPr lang="zh-CN" altLang="zh-CN" sz="2400" b="1" dirty="0"/>
          </a:p>
          <a:p>
            <a:pPr marL="0" indent="0">
              <a:buNone/>
            </a:pPr>
            <a:r>
              <a:rPr lang="en-US" altLang="zh-CN" sz="2400" b="1" dirty="0" smtClean="0"/>
              <a:t>{  </a:t>
            </a:r>
            <a:r>
              <a:rPr lang="en-US" altLang="zh-CN" sz="2400" b="1" i="1" dirty="0" smtClean="0"/>
              <a:t>if(</a:t>
            </a:r>
            <a:r>
              <a:rPr lang="en-US" altLang="zh-CN" sz="2400" b="1" i="1" dirty="0" err="1" smtClean="0"/>
              <a:t>pScrollBar</a:t>
            </a:r>
            <a:r>
              <a:rPr lang="en-US" altLang="zh-CN" sz="2400" b="1" i="1" dirty="0" smtClean="0"/>
              <a:t>-</a:t>
            </a:r>
            <a:r>
              <a:rPr lang="en-US" altLang="zh-CN" sz="2400" b="1" i="1" dirty="0"/>
              <a:t>&gt;</a:t>
            </a:r>
            <a:r>
              <a:rPr lang="en-US" altLang="zh-CN" sz="2400" b="1" i="1" dirty="0" err="1"/>
              <a:t>GetDlgCtrlID</a:t>
            </a:r>
            <a:r>
              <a:rPr lang="en-US" altLang="zh-CN" sz="2400" b="1" i="1" dirty="0"/>
              <a:t>() == IDC_SLIDER1) </a:t>
            </a:r>
            <a:endParaRPr lang="zh-CN" altLang="zh-CN" sz="2400" b="1" dirty="0"/>
          </a:p>
          <a:p>
            <a:pPr marL="0" indent="0">
              <a:buNone/>
            </a:pPr>
            <a:r>
              <a:rPr lang="en-US" altLang="zh-CN" sz="2400" b="1" i="1" dirty="0" smtClean="0">
                <a:solidFill>
                  <a:srgbClr val="00FF00"/>
                </a:solidFill>
              </a:rPr>
              <a:t>    {</a:t>
            </a:r>
            <a:endParaRPr lang="zh-CN" altLang="zh-CN" sz="2400" b="1" dirty="0">
              <a:solidFill>
                <a:srgbClr val="00FF00"/>
              </a:solidFill>
            </a:endParaRPr>
          </a:p>
          <a:p>
            <a:pPr marL="0" indent="0">
              <a:buNone/>
            </a:pPr>
            <a:r>
              <a:rPr lang="en-US" altLang="zh-CN" sz="2400" b="1" i="1" dirty="0">
                <a:solidFill>
                  <a:srgbClr val="00FF00"/>
                </a:solidFill>
              </a:rPr>
              <a:t>	</a:t>
            </a:r>
            <a:r>
              <a:rPr lang="en-US" altLang="zh-CN" sz="2400" b="1" i="1" dirty="0" err="1">
                <a:solidFill>
                  <a:srgbClr val="00FF00"/>
                </a:solidFill>
              </a:rPr>
              <a:t>CSliderCtrl</a:t>
            </a:r>
            <a:r>
              <a:rPr lang="en-US" altLang="zh-CN" sz="2400" b="1" i="1" dirty="0">
                <a:solidFill>
                  <a:srgbClr val="00FF00"/>
                </a:solidFill>
              </a:rPr>
              <a:t>* </a:t>
            </a:r>
            <a:r>
              <a:rPr lang="en-US" altLang="zh-CN" sz="2400" b="1" i="1" dirty="0" err="1">
                <a:solidFill>
                  <a:srgbClr val="00FF00"/>
                </a:solidFill>
              </a:rPr>
              <a:t>pSlide</a:t>
            </a:r>
            <a:r>
              <a:rPr lang="en-US" altLang="zh-CN" sz="2400" b="1" i="1" dirty="0">
                <a:solidFill>
                  <a:srgbClr val="00FF00"/>
                </a:solidFill>
              </a:rPr>
              <a:t> = (</a:t>
            </a:r>
            <a:r>
              <a:rPr lang="en-US" altLang="zh-CN" sz="2400" b="1" i="1" dirty="0" err="1">
                <a:solidFill>
                  <a:srgbClr val="00FF00"/>
                </a:solidFill>
              </a:rPr>
              <a:t>CSliderCtrl</a:t>
            </a:r>
            <a:r>
              <a:rPr lang="en-US" altLang="zh-CN" sz="2400" b="1" i="1" dirty="0">
                <a:solidFill>
                  <a:srgbClr val="00FF00"/>
                </a:solidFill>
              </a:rPr>
              <a:t>*) </a:t>
            </a:r>
            <a:r>
              <a:rPr lang="en-US" altLang="zh-CN" sz="2400" b="1" i="1" dirty="0" err="1">
                <a:solidFill>
                  <a:srgbClr val="00FF00"/>
                </a:solidFill>
              </a:rPr>
              <a:t>pScrollBar</a:t>
            </a:r>
            <a:r>
              <a:rPr lang="en-US" altLang="zh-CN" sz="2400" b="1" i="1" dirty="0">
                <a:solidFill>
                  <a:srgbClr val="00FF00"/>
                </a:solidFill>
              </a:rPr>
              <a:t>;</a:t>
            </a:r>
            <a:endParaRPr lang="zh-CN" altLang="zh-CN" sz="2400" b="1" dirty="0">
              <a:solidFill>
                <a:srgbClr val="00FF00"/>
              </a:solidFill>
            </a:endParaRPr>
          </a:p>
          <a:p>
            <a:pPr marL="0" indent="0">
              <a:buNone/>
            </a:pPr>
            <a:r>
              <a:rPr lang="en-US" altLang="zh-CN" sz="2400" b="1" i="1" dirty="0">
                <a:solidFill>
                  <a:srgbClr val="00FF00"/>
                </a:solidFill>
              </a:rPr>
              <a:t>	</a:t>
            </a:r>
            <a:r>
              <a:rPr lang="en-US" altLang="zh-CN" sz="2400" b="1" i="1" dirty="0" err="1">
                <a:solidFill>
                  <a:srgbClr val="00FF00"/>
                </a:solidFill>
              </a:rPr>
              <a:t>CString</a:t>
            </a:r>
            <a:r>
              <a:rPr lang="en-US" altLang="zh-CN" sz="2400" b="1" i="1" dirty="0">
                <a:solidFill>
                  <a:srgbClr val="00FF00"/>
                </a:solidFill>
              </a:rPr>
              <a:t> </a:t>
            </a:r>
            <a:r>
              <a:rPr lang="en-US" altLang="zh-CN" sz="2400" b="1" i="1" dirty="0" err="1">
                <a:solidFill>
                  <a:srgbClr val="00FF00"/>
                </a:solidFill>
              </a:rPr>
              <a:t>strText</a:t>
            </a:r>
            <a:r>
              <a:rPr lang="en-US" altLang="zh-CN" sz="2400" b="1" i="1" dirty="0">
                <a:solidFill>
                  <a:srgbClr val="00FF00"/>
                </a:solidFill>
              </a:rPr>
              <a:t>;</a:t>
            </a:r>
            <a:endParaRPr lang="zh-CN" altLang="zh-CN" sz="2400" b="1" dirty="0">
              <a:solidFill>
                <a:srgbClr val="00FF00"/>
              </a:solidFill>
            </a:endParaRPr>
          </a:p>
          <a:p>
            <a:pPr marL="0" indent="0">
              <a:buNone/>
            </a:pPr>
            <a:r>
              <a:rPr lang="en-US" altLang="zh-CN" sz="2400" b="1" i="1" dirty="0">
                <a:solidFill>
                  <a:srgbClr val="00FF00"/>
                </a:solidFill>
              </a:rPr>
              <a:t>	</a:t>
            </a:r>
            <a:r>
              <a:rPr lang="en-US" altLang="zh-CN" sz="2400" b="1" i="1" dirty="0" err="1">
                <a:solidFill>
                  <a:srgbClr val="00FF00"/>
                </a:solidFill>
              </a:rPr>
              <a:t>strText.Format</a:t>
            </a:r>
            <a:r>
              <a:rPr lang="en-US" altLang="zh-CN" sz="2400" b="1" i="1" dirty="0">
                <a:solidFill>
                  <a:srgbClr val="00FF00"/>
                </a:solidFill>
              </a:rPr>
              <a:t>(</a:t>
            </a:r>
            <a:r>
              <a:rPr lang="en-US" altLang="zh-CN" sz="2400" b="1" i="1" dirty="0" err="1">
                <a:solidFill>
                  <a:srgbClr val="00FF00"/>
                </a:solidFill>
              </a:rPr>
              <a:t>L"%d</a:t>
            </a:r>
            <a:r>
              <a:rPr lang="en-US" altLang="zh-CN" sz="2400" b="1" i="1" dirty="0">
                <a:solidFill>
                  <a:srgbClr val="00FF00"/>
                </a:solidFill>
              </a:rPr>
              <a:t>", </a:t>
            </a:r>
            <a:r>
              <a:rPr lang="en-US" altLang="zh-CN" sz="2400" b="1" i="1" dirty="0" err="1">
                <a:solidFill>
                  <a:srgbClr val="00FF00"/>
                </a:solidFill>
              </a:rPr>
              <a:t>pSlide</a:t>
            </a:r>
            <a:r>
              <a:rPr lang="en-US" altLang="zh-CN" sz="2400" b="1" i="1" dirty="0">
                <a:solidFill>
                  <a:srgbClr val="00FF00"/>
                </a:solidFill>
              </a:rPr>
              <a:t>-&gt;</a:t>
            </a:r>
            <a:r>
              <a:rPr lang="en-US" altLang="zh-CN" sz="2400" b="1" i="1" dirty="0" err="1">
                <a:solidFill>
                  <a:srgbClr val="00FF00"/>
                </a:solidFill>
              </a:rPr>
              <a:t>GetPos</a:t>
            </a:r>
            <a:r>
              <a:rPr lang="en-US" altLang="zh-CN" sz="2400" b="1" i="1" dirty="0">
                <a:solidFill>
                  <a:srgbClr val="00FF00"/>
                </a:solidFill>
              </a:rPr>
              <a:t>());</a:t>
            </a:r>
            <a:endParaRPr lang="zh-CN" altLang="zh-CN" sz="2400" b="1" dirty="0">
              <a:solidFill>
                <a:srgbClr val="00FF00"/>
              </a:solidFill>
            </a:endParaRPr>
          </a:p>
          <a:p>
            <a:pPr marL="0" indent="0">
              <a:buNone/>
            </a:pPr>
            <a:r>
              <a:rPr lang="en-US" altLang="zh-CN" sz="2400" b="1" i="1" dirty="0">
                <a:solidFill>
                  <a:srgbClr val="00FF00"/>
                </a:solidFill>
              </a:rPr>
              <a:t>	</a:t>
            </a:r>
            <a:r>
              <a:rPr lang="en-US" altLang="zh-CN" sz="2400" b="1" i="1" dirty="0" err="1">
                <a:solidFill>
                  <a:srgbClr val="00FF00"/>
                </a:solidFill>
              </a:rPr>
              <a:t>SetDlgItemText</a:t>
            </a:r>
            <a:r>
              <a:rPr lang="en-US" altLang="zh-CN" sz="2400" b="1" i="1" dirty="0">
                <a:solidFill>
                  <a:srgbClr val="00FF00"/>
                </a:solidFill>
              </a:rPr>
              <a:t>(IDC_STATIC_SLIDER, </a:t>
            </a:r>
            <a:r>
              <a:rPr lang="en-US" altLang="zh-CN" sz="2400" b="1" i="1" dirty="0" err="1">
                <a:solidFill>
                  <a:srgbClr val="00FF00"/>
                </a:solidFill>
              </a:rPr>
              <a:t>strText</a:t>
            </a:r>
            <a:r>
              <a:rPr lang="en-US" altLang="zh-CN" sz="2400" b="1" i="1" dirty="0">
                <a:solidFill>
                  <a:srgbClr val="00FF00"/>
                </a:solidFill>
              </a:rPr>
              <a:t>);	</a:t>
            </a:r>
            <a:endParaRPr lang="zh-CN" altLang="zh-CN" sz="2400" b="1" dirty="0">
              <a:solidFill>
                <a:srgbClr val="00FF00"/>
              </a:solidFill>
            </a:endParaRPr>
          </a:p>
          <a:p>
            <a:pPr marL="0" indent="0">
              <a:buNone/>
            </a:pPr>
            <a:r>
              <a:rPr lang="en-US" altLang="zh-CN" sz="2400" b="1" i="1" dirty="0" smtClean="0">
                <a:solidFill>
                  <a:srgbClr val="00FF00"/>
                </a:solidFill>
              </a:rPr>
              <a:t>   }</a:t>
            </a:r>
            <a:endParaRPr lang="zh-CN" altLang="zh-CN" sz="2400" b="1" dirty="0">
              <a:solidFill>
                <a:srgbClr val="00FF00"/>
              </a:solidFill>
            </a:endParaRPr>
          </a:p>
          <a:p>
            <a:pPr marL="0" indent="0">
              <a:buNone/>
            </a:pPr>
            <a:r>
              <a:rPr lang="en-US" altLang="zh-CN" sz="2400" b="1" dirty="0" smtClean="0"/>
              <a:t>  </a:t>
            </a:r>
            <a:r>
              <a:rPr lang="en-US" altLang="zh-CN" sz="2400" b="1" dirty="0" err="1" smtClean="0"/>
              <a:t>CDialogEx</a:t>
            </a:r>
            <a:r>
              <a:rPr lang="en-US" altLang="zh-CN" sz="2400" b="1" dirty="0"/>
              <a:t>::</a:t>
            </a:r>
            <a:r>
              <a:rPr lang="en-US" altLang="zh-CN" sz="2400" b="1" dirty="0" err="1"/>
              <a:t>OnHScroll</a:t>
            </a:r>
            <a:r>
              <a:rPr lang="en-US" altLang="zh-CN" sz="2400" b="1" dirty="0"/>
              <a:t>(</a:t>
            </a:r>
            <a:r>
              <a:rPr lang="en-US" altLang="zh-CN" sz="2400" b="1" dirty="0" err="1"/>
              <a:t>nSBCode</a:t>
            </a:r>
            <a:r>
              <a:rPr lang="en-US" altLang="zh-CN" sz="2400" b="1" dirty="0"/>
              <a:t>, </a:t>
            </a:r>
            <a:r>
              <a:rPr lang="en-US" altLang="zh-CN" sz="2400" b="1" dirty="0" err="1"/>
              <a:t>nPos</a:t>
            </a:r>
            <a:r>
              <a:rPr lang="en-US" altLang="zh-CN" sz="2400" b="1" dirty="0"/>
              <a:t>, </a:t>
            </a:r>
            <a:r>
              <a:rPr lang="en-US" altLang="zh-CN" sz="2400" b="1" dirty="0" err="1"/>
              <a:t>pScrollBar</a:t>
            </a:r>
            <a:r>
              <a:rPr lang="en-US" altLang="zh-CN" sz="2400" b="1" dirty="0"/>
              <a:t>);</a:t>
            </a:r>
            <a:endParaRPr lang="zh-CN" altLang="zh-CN" sz="2400" b="1" dirty="0"/>
          </a:p>
          <a:p>
            <a:pPr marL="0" indent="0">
              <a:buNone/>
            </a:pPr>
            <a:r>
              <a:rPr lang="en-US" altLang="zh-CN" sz="2400" b="1" dirty="0"/>
              <a:t>}</a:t>
            </a:r>
            <a:endParaRPr lang="zh-CN" altLang="zh-CN" sz="2400" b="1"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407197" y="3680979"/>
            <a:ext cx="2705100" cy="3190875"/>
          </a:xfrm>
          <a:prstGeom prst="rect">
            <a:avLst/>
          </a:prstGeom>
        </p:spPr>
      </p:pic>
      <p:sp>
        <p:nvSpPr>
          <p:cNvPr id="8" name="灯片编号占位符 5"/>
          <p:cNvSpPr>
            <a:spLocks noGrp="1"/>
          </p:cNvSpPr>
          <p:nvPr>
            <p:ph type="sldNum" sz="quarter" idx="12"/>
          </p:nvPr>
        </p:nvSpPr>
        <p:spPr/>
        <p:txBody>
          <a:bodyPr/>
          <a:lstStyle/>
          <a:p>
            <a:fld id="{BA07772B-4131-478E-8388-C73EB1A8366D}" type="slidenum">
              <a:rPr lang="en-US" altLang="zh-CN"/>
              <a:pPr/>
              <a:t>132</a:t>
            </a:fld>
            <a:endParaRPr lang="en-US" altLang="zh-CN"/>
          </a:p>
        </p:txBody>
      </p:sp>
      <p:sp>
        <p:nvSpPr>
          <p:cNvPr id="121858" name="Rectangle 2"/>
          <p:cNvSpPr>
            <a:spLocks noGrp="1" noChangeArrowheads="1"/>
          </p:cNvSpPr>
          <p:nvPr>
            <p:ph type="title"/>
          </p:nvPr>
        </p:nvSpPr>
        <p:spPr>
          <a:xfrm>
            <a:off x="342900" y="116632"/>
            <a:ext cx="8458200" cy="684312"/>
          </a:xfrm>
        </p:spPr>
        <p:txBody>
          <a:bodyPr/>
          <a:lstStyle/>
          <a:p>
            <a:r>
              <a:rPr lang="en-US" altLang="zh-CN" sz="3200" b="1" dirty="0"/>
              <a:t>8</a:t>
            </a:r>
            <a:r>
              <a:rPr lang="en-US" altLang="zh-CN" sz="3200" b="1" dirty="0" smtClean="0"/>
              <a:t>.8.5 </a:t>
            </a:r>
            <a:r>
              <a:rPr lang="en-US" altLang="zh-CN" sz="3200" b="1" dirty="0"/>
              <a:t>Date Time Picker</a:t>
            </a:r>
            <a:r>
              <a:rPr lang="zh-CN" altLang="en-US" sz="3200" b="1" dirty="0">
                <a:latin typeface="宋体" panose="02010600030101010101" pitchFamily="2" charset="-122"/>
              </a:rPr>
              <a:t>控件的</a:t>
            </a:r>
            <a:r>
              <a:rPr lang="zh-CN" altLang="en-US" sz="3200" b="1" dirty="0" smtClean="0">
                <a:latin typeface="宋体" panose="02010600030101010101" pitchFamily="2" charset="-122"/>
              </a:rPr>
              <a:t>使用</a:t>
            </a:r>
            <a:r>
              <a:rPr lang="en-US" altLang="zh-CN" sz="3200" b="1" dirty="0" smtClean="0">
                <a:latin typeface="宋体" panose="02010600030101010101" pitchFamily="2" charset="-122"/>
              </a:rPr>
              <a:t>(8_8_6)</a:t>
            </a:r>
            <a:r>
              <a:rPr lang="zh-CN" altLang="en-US" sz="3200" b="1" dirty="0" smtClean="0"/>
              <a:t> </a:t>
            </a:r>
            <a:endParaRPr lang="zh-CN" altLang="en-US" sz="3200" b="1" dirty="0"/>
          </a:p>
        </p:txBody>
      </p:sp>
      <p:sp>
        <p:nvSpPr>
          <p:cNvPr id="121859" name="Rectangle 3"/>
          <p:cNvSpPr>
            <a:spLocks noGrp="1" noChangeArrowheads="1"/>
          </p:cNvSpPr>
          <p:nvPr>
            <p:ph type="body" idx="1"/>
          </p:nvPr>
        </p:nvSpPr>
        <p:spPr>
          <a:xfrm>
            <a:off x="370664" y="800944"/>
            <a:ext cx="8468535" cy="1331912"/>
          </a:xfrm>
          <a:ln>
            <a:solidFill>
              <a:srgbClr val="CCFFFF"/>
            </a:solidFill>
            <a:miter lim="800000"/>
            <a:headEnd/>
            <a:tailEnd/>
          </a:ln>
        </p:spPr>
        <p:txBody>
          <a:bodyPr/>
          <a:lstStyle/>
          <a:p>
            <a:pPr marL="0" indent="0">
              <a:buFontTx/>
              <a:buNone/>
            </a:pPr>
            <a:r>
              <a:rPr lang="en-US" altLang="zh-CN" sz="2800" b="1" dirty="0">
                <a:latin typeface="Arial Narrow" panose="020B0606020202030204" pitchFamily="34" charset="0"/>
              </a:rPr>
              <a:t>    Date Timer Picker</a:t>
            </a:r>
            <a:r>
              <a:rPr lang="zh-CN" altLang="en-US" sz="2800" b="1" dirty="0">
                <a:latin typeface="Arial Narrow" panose="020B0606020202030204" pitchFamily="34" charset="0"/>
              </a:rPr>
              <a:t>可以用来接收日期或者时间输入。用户可以直接按照指定的形式输入，也可以在弹出的日历控件中选择日期。</a:t>
            </a:r>
          </a:p>
        </p:txBody>
      </p:sp>
      <p:sp>
        <p:nvSpPr>
          <p:cNvPr id="121860" name="AutoShape 4"/>
          <p:cNvSpPr>
            <a:spLocks noChangeArrowheads="1"/>
          </p:cNvSpPr>
          <p:nvPr/>
        </p:nvSpPr>
        <p:spPr bwMode="auto">
          <a:xfrm>
            <a:off x="6407197" y="1772816"/>
            <a:ext cx="2705100" cy="1741909"/>
          </a:xfrm>
          <a:prstGeom prst="wedgeRoundRectCallout">
            <a:avLst>
              <a:gd name="adj1" fmla="val 4458"/>
              <a:gd name="adj2" fmla="val 175888"/>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dirty="0" smtClean="0">
                <a:solidFill>
                  <a:srgbClr val="000000"/>
                </a:solidFill>
                <a:latin typeface="Arial Narrow" panose="020B0606020202030204" pitchFamily="34" charset="0"/>
              </a:rPr>
              <a:t>时间若以</a:t>
            </a:r>
            <a:r>
              <a:rPr lang="zh-CN" altLang="en-US" dirty="0">
                <a:solidFill>
                  <a:srgbClr val="000000"/>
                </a:solidFill>
                <a:latin typeface="Arial Narrow" panose="020B0606020202030204" pitchFamily="34" charset="0"/>
              </a:rPr>
              <a:t>字符串形式输入，则由于输入的多样性，程序不好解析 </a:t>
            </a:r>
          </a:p>
        </p:txBody>
      </p:sp>
      <p:graphicFrame>
        <p:nvGraphicFramePr>
          <p:cNvPr id="3" name="表格 2"/>
          <p:cNvGraphicFramePr>
            <a:graphicFrameLocks noGrp="1"/>
          </p:cNvGraphicFramePr>
          <p:nvPr>
            <p:extLst>
              <p:ext uri="{D42A27DB-BD31-4B8C-83A1-F6EECF244321}">
                <p14:modId xmlns:p14="http://schemas.microsoft.com/office/powerpoint/2010/main" val="3879353146"/>
              </p:ext>
            </p:extLst>
          </p:nvPr>
        </p:nvGraphicFramePr>
        <p:xfrm>
          <a:off x="401287" y="2817168"/>
          <a:ext cx="5845743" cy="3872800"/>
        </p:xfrm>
        <a:graphic>
          <a:graphicData uri="http://schemas.openxmlformats.org/drawingml/2006/table">
            <a:tbl>
              <a:tblPr>
                <a:tableStyleId>{5C22544A-7EE6-4342-B048-85BDC9FD1C3A}</a:tableStyleId>
              </a:tblPr>
              <a:tblGrid>
                <a:gridCol w="2533375">
                  <a:extLst>
                    <a:ext uri="{9D8B030D-6E8A-4147-A177-3AD203B41FA5}">
                      <a16:colId xmlns:a16="http://schemas.microsoft.com/office/drawing/2014/main" val="20000"/>
                    </a:ext>
                  </a:extLst>
                </a:gridCol>
                <a:gridCol w="3312368">
                  <a:extLst>
                    <a:ext uri="{9D8B030D-6E8A-4147-A177-3AD203B41FA5}">
                      <a16:colId xmlns:a16="http://schemas.microsoft.com/office/drawing/2014/main" val="20001"/>
                    </a:ext>
                  </a:extLst>
                </a:gridCol>
              </a:tblGrid>
              <a:tr h="0">
                <a:tc>
                  <a:txBody>
                    <a:bodyPr/>
                    <a:lstStyle/>
                    <a:p>
                      <a:pPr algn="ctr">
                        <a:spcAft>
                          <a:spcPts val="0"/>
                        </a:spcAft>
                      </a:pPr>
                      <a:r>
                        <a:rPr lang="zh-CN" sz="1800" b="1" kern="100">
                          <a:solidFill>
                            <a:srgbClr val="660066"/>
                          </a:solidFill>
                          <a:effectLst/>
                        </a:rPr>
                        <a:t>成员</a:t>
                      </a:r>
                      <a:endParaRPr lang="zh-CN" sz="1800" b="1" kern="100">
                        <a:solidFill>
                          <a:srgbClr val="66006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800" b="1" kern="100">
                          <a:solidFill>
                            <a:srgbClr val="660066"/>
                          </a:solidFill>
                          <a:effectLst/>
                        </a:rPr>
                        <a:t>描述</a:t>
                      </a:r>
                      <a:endParaRPr lang="zh-CN" sz="1800" b="1" kern="100">
                        <a:solidFill>
                          <a:srgbClr val="660066"/>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0"/>
                  </a:ext>
                </a:extLst>
              </a:tr>
              <a:tr h="0">
                <a:tc>
                  <a:txBody>
                    <a:bodyPr/>
                    <a:lstStyle/>
                    <a:p>
                      <a:pPr algn="just">
                        <a:spcAft>
                          <a:spcPts val="0"/>
                        </a:spcAft>
                      </a:pPr>
                      <a:r>
                        <a:rPr lang="en-US" sz="1800" b="1" kern="100">
                          <a:solidFill>
                            <a:srgbClr val="660066"/>
                          </a:solidFill>
                          <a:effectLst/>
                        </a:rPr>
                        <a:t>CDateTimeCtrl</a:t>
                      </a:r>
                      <a:endParaRPr lang="zh-CN" sz="1800" b="1" kern="100">
                        <a:solidFill>
                          <a:srgbClr val="66006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b="1" kern="100">
                          <a:solidFill>
                            <a:srgbClr val="660066"/>
                          </a:solidFill>
                          <a:effectLst/>
                        </a:rPr>
                        <a:t>类</a:t>
                      </a:r>
                      <a:r>
                        <a:rPr lang="en-US" sz="1800" b="1" kern="100">
                          <a:solidFill>
                            <a:srgbClr val="660066"/>
                          </a:solidFill>
                          <a:effectLst/>
                        </a:rPr>
                        <a:t>CDateTimeCtrl</a:t>
                      </a:r>
                      <a:r>
                        <a:rPr lang="zh-CN" sz="1800" b="1" kern="100">
                          <a:solidFill>
                            <a:srgbClr val="660066"/>
                          </a:solidFill>
                          <a:effectLst/>
                        </a:rPr>
                        <a:t>的构造函数。</a:t>
                      </a:r>
                      <a:endParaRPr lang="zh-CN" sz="1800" b="1" kern="100">
                        <a:solidFill>
                          <a:srgbClr val="660066"/>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1"/>
                  </a:ext>
                </a:extLst>
              </a:tr>
              <a:tr h="0">
                <a:tc>
                  <a:txBody>
                    <a:bodyPr/>
                    <a:lstStyle/>
                    <a:p>
                      <a:pPr algn="just">
                        <a:spcAft>
                          <a:spcPts val="0"/>
                        </a:spcAft>
                      </a:pPr>
                      <a:r>
                        <a:rPr lang="en-US" sz="1800" b="1" kern="100">
                          <a:solidFill>
                            <a:srgbClr val="660066"/>
                          </a:solidFill>
                          <a:effectLst/>
                        </a:rPr>
                        <a:t>Create</a:t>
                      </a:r>
                      <a:endParaRPr lang="zh-CN" sz="1800" b="1" kern="100">
                        <a:solidFill>
                          <a:srgbClr val="66006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b="1" kern="100">
                          <a:solidFill>
                            <a:srgbClr val="660066"/>
                          </a:solidFill>
                          <a:effectLst/>
                        </a:rPr>
                        <a:t>创建日期控件对象。</a:t>
                      </a:r>
                      <a:endParaRPr lang="zh-CN" sz="1800" b="1" kern="100">
                        <a:solidFill>
                          <a:srgbClr val="660066"/>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2"/>
                  </a:ext>
                </a:extLst>
              </a:tr>
              <a:tr h="580960">
                <a:tc>
                  <a:txBody>
                    <a:bodyPr/>
                    <a:lstStyle/>
                    <a:p>
                      <a:pPr algn="just">
                        <a:spcAft>
                          <a:spcPts val="0"/>
                        </a:spcAft>
                      </a:pPr>
                      <a:r>
                        <a:rPr lang="en-US" sz="1800" b="1" kern="100">
                          <a:solidFill>
                            <a:srgbClr val="660066"/>
                          </a:solidFill>
                          <a:effectLst/>
                        </a:rPr>
                        <a:t>SetMothCalColor/ GetMothCalColor</a:t>
                      </a:r>
                      <a:endParaRPr lang="zh-CN" sz="1800" b="1" kern="100">
                        <a:solidFill>
                          <a:srgbClr val="66006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b="1" kern="100">
                          <a:solidFill>
                            <a:srgbClr val="660066"/>
                          </a:solidFill>
                          <a:effectLst/>
                        </a:rPr>
                        <a:t>设置</a:t>
                      </a:r>
                      <a:r>
                        <a:rPr lang="en-US" sz="1800" b="1" kern="100">
                          <a:solidFill>
                            <a:srgbClr val="660066"/>
                          </a:solidFill>
                          <a:effectLst/>
                        </a:rPr>
                        <a:t>/</a:t>
                      </a:r>
                      <a:r>
                        <a:rPr lang="zh-CN" sz="1800" b="1" kern="100">
                          <a:solidFill>
                            <a:srgbClr val="660066"/>
                          </a:solidFill>
                          <a:effectLst/>
                        </a:rPr>
                        <a:t>获取日历控件的颜色，包括背景、文字等颜色。</a:t>
                      </a:r>
                      <a:endParaRPr lang="zh-CN" sz="1800" b="1" kern="100">
                        <a:solidFill>
                          <a:srgbClr val="660066"/>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3"/>
                  </a:ext>
                </a:extLst>
              </a:tr>
              <a:tr h="0">
                <a:tc>
                  <a:txBody>
                    <a:bodyPr/>
                    <a:lstStyle/>
                    <a:p>
                      <a:pPr algn="just">
                        <a:spcAft>
                          <a:spcPts val="0"/>
                        </a:spcAft>
                      </a:pPr>
                      <a:r>
                        <a:rPr lang="en-US" sz="1800" b="1" kern="100">
                          <a:solidFill>
                            <a:srgbClr val="660066"/>
                          </a:solidFill>
                          <a:effectLst/>
                        </a:rPr>
                        <a:t>SetFormat</a:t>
                      </a:r>
                      <a:endParaRPr lang="zh-CN" sz="1800" b="1" kern="100">
                        <a:solidFill>
                          <a:srgbClr val="66006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b="1" kern="100">
                          <a:solidFill>
                            <a:srgbClr val="660066"/>
                          </a:solidFill>
                          <a:effectLst/>
                        </a:rPr>
                        <a:t>设置显示日期的格式。</a:t>
                      </a:r>
                      <a:endParaRPr lang="zh-CN" sz="1800" b="1" kern="100">
                        <a:solidFill>
                          <a:srgbClr val="660066"/>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4"/>
                  </a:ext>
                </a:extLst>
              </a:tr>
              <a:tr h="0">
                <a:tc>
                  <a:txBody>
                    <a:bodyPr/>
                    <a:lstStyle/>
                    <a:p>
                      <a:pPr algn="just">
                        <a:spcAft>
                          <a:spcPts val="0"/>
                        </a:spcAft>
                      </a:pPr>
                      <a:r>
                        <a:rPr lang="en-US" sz="1800" b="1" kern="100">
                          <a:solidFill>
                            <a:srgbClr val="660066"/>
                          </a:solidFill>
                          <a:effectLst/>
                        </a:rPr>
                        <a:t>SetRange/GetRange</a:t>
                      </a:r>
                      <a:endParaRPr lang="zh-CN" sz="1800" b="1" kern="100">
                        <a:solidFill>
                          <a:srgbClr val="66006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b="1" kern="100">
                          <a:solidFill>
                            <a:srgbClr val="660066"/>
                          </a:solidFill>
                          <a:effectLst/>
                        </a:rPr>
                        <a:t>设置</a:t>
                      </a:r>
                      <a:r>
                        <a:rPr lang="en-US" sz="1800" b="1" kern="100">
                          <a:solidFill>
                            <a:srgbClr val="660066"/>
                          </a:solidFill>
                          <a:effectLst/>
                        </a:rPr>
                        <a:t>/</a:t>
                      </a:r>
                      <a:r>
                        <a:rPr lang="zh-CN" sz="1800" b="1" kern="100">
                          <a:solidFill>
                            <a:srgbClr val="660066"/>
                          </a:solidFill>
                          <a:effectLst/>
                        </a:rPr>
                        <a:t>获取日期范围。</a:t>
                      </a:r>
                      <a:endParaRPr lang="zh-CN" sz="1800" b="1" kern="100">
                        <a:solidFill>
                          <a:srgbClr val="660066"/>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5"/>
                  </a:ext>
                </a:extLst>
              </a:tr>
              <a:tr h="0">
                <a:tc>
                  <a:txBody>
                    <a:bodyPr/>
                    <a:lstStyle/>
                    <a:p>
                      <a:pPr algn="just">
                        <a:spcAft>
                          <a:spcPts val="0"/>
                        </a:spcAft>
                      </a:pPr>
                      <a:r>
                        <a:rPr lang="en-US" sz="1800" b="1" kern="100">
                          <a:solidFill>
                            <a:srgbClr val="660066"/>
                          </a:solidFill>
                          <a:effectLst/>
                        </a:rPr>
                        <a:t>SetTime/ GetTime</a:t>
                      </a:r>
                      <a:endParaRPr lang="zh-CN" sz="1800" b="1" kern="100">
                        <a:solidFill>
                          <a:srgbClr val="66006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b="1" kern="100">
                          <a:solidFill>
                            <a:srgbClr val="660066"/>
                          </a:solidFill>
                          <a:effectLst/>
                        </a:rPr>
                        <a:t>设置</a:t>
                      </a:r>
                      <a:r>
                        <a:rPr lang="en-US" sz="1800" b="1" kern="100">
                          <a:solidFill>
                            <a:srgbClr val="660066"/>
                          </a:solidFill>
                          <a:effectLst/>
                        </a:rPr>
                        <a:t>/</a:t>
                      </a:r>
                      <a:r>
                        <a:rPr lang="zh-CN" sz="1800" b="1" kern="100">
                          <a:solidFill>
                            <a:srgbClr val="660066"/>
                          </a:solidFill>
                          <a:effectLst/>
                        </a:rPr>
                        <a:t>获取表示的时间。</a:t>
                      </a:r>
                      <a:endParaRPr lang="zh-CN" sz="1800" b="1" kern="100">
                        <a:solidFill>
                          <a:srgbClr val="660066"/>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6"/>
                  </a:ext>
                </a:extLst>
              </a:tr>
              <a:tr h="0">
                <a:tc>
                  <a:txBody>
                    <a:bodyPr/>
                    <a:lstStyle/>
                    <a:p>
                      <a:pPr algn="just">
                        <a:spcAft>
                          <a:spcPts val="0"/>
                        </a:spcAft>
                      </a:pPr>
                      <a:r>
                        <a:rPr lang="en-US" sz="1800" b="1" kern="100">
                          <a:solidFill>
                            <a:srgbClr val="660066"/>
                          </a:solidFill>
                          <a:effectLst/>
                        </a:rPr>
                        <a:t>GetDateTimePickerInfo</a:t>
                      </a:r>
                      <a:endParaRPr lang="zh-CN" sz="1800" b="1" kern="100">
                        <a:solidFill>
                          <a:srgbClr val="66006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b="1" kern="100">
                          <a:solidFill>
                            <a:srgbClr val="660066"/>
                          </a:solidFill>
                          <a:effectLst/>
                        </a:rPr>
                        <a:t>获取有关当前日期和时间控件的信息。</a:t>
                      </a:r>
                      <a:endParaRPr lang="zh-CN" sz="1800" b="1" kern="100">
                        <a:solidFill>
                          <a:srgbClr val="660066"/>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7"/>
                  </a:ext>
                </a:extLst>
              </a:tr>
              <a:tr h="0">
                <a:tc>
                  <a:txBody>
                    <a:bodyPr/>
                    <a:lstStyle/>
                    <a:p>
                      <a:pPr algn="just">
                        <a:spcAft>
                          <a:spcPts val="0"/>
                        </a:spcAft>
                      </a:pPr>
                      <a:r>
                        <a:rPr lang="en-US" sz="1800" b="1" kern="100">
                          <a:solidFill>
                            <a:srgbClr val="660066"/>
                          </a:solidFill>
                          <a:effectLst/>
                        </a:rPr>
                        <a:t>SetMonthCalColor/GetMonthCalColor</a:t>
                      </a:r>
                      <a:endParaRPr lang="zh-CN" sz="1800" b="1" kern="100">
                        <a:solidFill>
                          <a:srgbClr val="66006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b="1" kern="100">
                          <a:solidFill>
                            <a:srgbClr val="660066"/>
                          </a:solidFill>
                          <a:effectLst/>
                        </a:rPr>
                        <a:t>设定</a:t>
                      </a:r>
                      <a:r>
                        <a:rPr lang="en-US" sz="1800" b="1" kern="100">
                          <a:solidFill>
                            <a:srgbClr val="660066"/>
                          </a:solidFill>
                          <a:effectLst/>
                        </a:rPr>
                        <a:t>/</a:t>
                      </a:r>
                      <a:r>
                        <a:rPr lang="zh-CN" sz="1800" b="1" kern="100">
                          <a:solidFill>
                            <a:srgbClr val="660066"/>
                          </a:solidFill>
                          <a:effectLst/>
                        </a:rPr>
                        <a:t>获取时间控件中月历的给定部分的颜色。</a:t>
                      </a:r>
                      <a:endParaRPr lang="zh-CN" sz="1800" b="1" kern="100">
                        <a:solidFill>
                          <a:srgbClr val="660066"/>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8"/>
                  </a:ext>
                </a:extLst>
              </a:tr>
              <a:tr h="0">
                <a:tc>
                  <a:txBody>
                    <a:bodyPr/>
                    <a:lstStyle/>
                    <a:p>
                      <a:pPr algn="just">
                        <a:spcAft>
                          <a:spcPts val="0"/>
                        </a:spcAft>
                      </a:pPr>
                      <a:r>
                        <a:rPr lang="en-US" sz="1800" b="1" kern="100">
                          <a:solidFill>
                            <a:srgbClr val="660066"/>
                          </a:solidFill>
                          <a:effectLst/>
                        </a:rPr>
                        <a:t>SetMonthCalStyle/GetMonthCalStyle</a:t>
                      </a:r>
                      <a:endParaRPr lang="zh-CN" sz="1800" b="1" kern="100">
                        <a:solidFill>
                          <a:srgbClr val="66006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b="1" kern="100" dirty="0">
                          <a:solidFill>
                            <a:srgbClr val="660066"/>
                          </a:solidFill>
                          <a:effectLst/>
                        </a:rPr>
                        <a:t>设定</a:t>
                      </a:r>
                      <a:r>
                        <a:rPr lang="en-US" sz="1800" b="1" kern="100" dirty="0">
                          <a:solidFill>
                            <a:srgbClr val="660066"/>
                          </a:solidFill>
                          <a:effectLst/>
                        </a:rPr>
                        <a:t>/</a:t>
                      </a:r>
                      <a:r>
                        <a:rPr lang="zh-CN" sz="1800" b="1" kern="100" dirty="0">
                          <a:solidFill>
                            <a:srgbClr val="660066"/>
                          </a:solidFill>
                          <a:effectLst/>
                        </a:rPr>
                        <a:t>获取时间控件中月历的给定部分的样式</a:t>
                      </a:r>
                      <a:endParaRPr lang="zh-CN" sz="1800" b="1" kern="100" dirty="0">
                        <a:solidFill>
                          <a:srgbClr val="660066"/>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9"/>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21860"/>
                                        </p:tgtEl>
                                        <p:attrNameLst>
                                          <p:attrName>style.visibility</p:attrName>
                                        </p:attrNameLst>
                                      </p:cBhvr>
                                      <p:to>
                                        <p:strVal val="visible"/>
                                      </p:to>
                                    </p:set>
                                    <p:animEffect transition="in" filter="circle(in)">
                                      <p:cBhvr>
                                        <p:cTn id="7" dur="2000"/>
                                        <p:tgtEl>
                                          <p:spTgt spid="121860"/>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0"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4BC10AB6-900A-4AA0-AD5B-8B463AD2B8B0}" type="slidenum">
              <a:rPr lang="en-US" altLang="zh-CN"/>
              <a:pPr/>
              <a:t>133</a:t>
            </a:fld>
            <a:endParaRPr lang="en-US" altLang="zh-CN"/>
          </a:p>
        </p:txBody>
      </p:sp>
      <p:sp>
        <p:nvSpPr>
          <p:cNvPr id="122883" name="Rectangle 3"/>
          <p:cNvSpPr>
            <a:spLocks noGrp="1" noChangeArrowheads="1"/>
          </p:cNvSpPr>
          <p:nvPr>
            <p:ph type="body" idx="1"/>
          </p:nvPr>
        </p:nvSpPr>
        <p:spPr>
          <a:xfrm>
            <a:off x="304800" y="304800"/>
            <a:ext cx="8534400" cy="3124200"/>
          </a:xfrm>
        </p:spPr>
        <p:txBody>
          <a:bodyPr/>
          <a:lstStyle/>
          <a:p>
            <a:pPr>
              <a:buFontTx/>
              <a:buNone/>
            </a:pPr>
            <a:r>
              <a:rPr lang="en-US" altLang="zh-CN" b="1" dirty="0">
                <a:latin typeface="Arial Narrow" panose="020B0606020202030204" pitchFamily="34" charset="0"/>
              </a:rPr>
              <a:t>    </a:t>
            </a:r>
            <a:r>
              <a:rPr lang="zh-CN" altLang="en-US" b="1" dirty="0">
                <a:latin typeface="Arial Narrow" panose="020B0606020202030204" pitchFamily="34" charset="0"/>
              </a:rPr>
              <a:t>在对话框上添加一个</a:t>
            </a:r>
            <a:r>
              <a:rPr lang="en-US" altLang="zh-CN" b="1" dirty="0">
                <a:latin typeface="Arial Narrow" panose="020B0606020202030204" pitchFamily="34" charset="0"/>
              </a:rPr>
              <a:t>Date Time Picker</a:t>
            </a:r>
            <a:r>
              <a:rPr lang="zh-CN" altLang="en-US" b="1" dirty="0">
                <a:latin typeface="Arial Narrow" panose="020B0606020202030204" pitchFamily="34" charset="0"/>
              </a:rPr>
              <a:t>控件，设置</a:t>
            </a:r>
            <a:r>
              <a:rPr lang="en-US" altLang="zh-CN" b="1" dirty="0">
                <a:latin typeface="Arial Narrow" panose="020B0606020202030204" pitchFamily="34" charset="0"/>
              </a:rPr>
              <a:t>Format</a:t>
            </a:r>
            <a:r>
              <a:rPr lang="zh-CN" altLang="en-US" b="1" dirty="0">
                <a:latin typeface="Arial Narrow" panose="020B0606020202030204" pitchFamily="34" charset="0"/>
              </a:rPr>
              <a:t>为“</a:t>
            </a:r>
            <a:r>
              <a:rPr lang="en-US" altLang="zh-CN" b="1" dirty="0">
                <a:latin typeface="Arial Narrow" panose="020B0606020202030204" pitchFamily="34" charset="0"/>
              </a:rPr>
              <a:t>Short Date”</a:t>
            </a:r>
            <a:r>
              <a:rPr lang="zh-CN" altLang="en-US" b="1" dirty="0">
                <a:latin typeface="Arial Narrow" panose="020B0606020202030204" pitchFamily="34" charset="0"/>
              </a:rPr>
              <a:t>，选择</a:t>
            </a:r>
            <a:r>
              <a:rPr lang="zh-CN" altLang="en-US" sz="2800" b="1" dirty="0">
                <a:latin typeface="Arial Narrow" panose="020B0606020202030204" pitchFamily="34" charset="0"/>
              </a:rPr>
              <a:t>“</a:t>
            </a:r>
            <a:r>
              <a:rPr lang="en-US" altLang="zh-CN" sz="2800" b="1" dirty="0">
                <a:latin typeface="Arial Narrow" panose="020B0606020202030204" pitchFamily="34" charset="0"/>
              </a:rPr>
              <a:t>Use Spin </a:t>
            </a:r>
            <a:r>
              <a:rPr lang="en-US" altLang="zh-CN" sz="2800" b="1" dirty="0" smtClean="0">
                <a:latin typeface="Arial Narrow" panose="020B0606020202030204" pitchFamily="34" charset="0"/>
              </a:rPr>
              <a:t>Control”</a:t>
            </a:r>
            <a:r>
              <a:rPr lang="zh-CN" altLang="en-US" b="1" dirty="0" smtClean="0">
                <a:latin typeface="Arial Narrow" panose="020B0606020202030204" pitchFamily="34" charset="0"/>
              </a:rPr>
              <a:t>为</a:t>
            </a:r>
            <a:r>
              <a:rPr lang="en-US" altLang="zh-CN" sz="2800" b="1" dirty="0" smtClean="0">
                <a:latin typeface="Arial Narrow" panose="020B0606020202030204" pitchFamily="34" charset="0"/>
              </a:rPr>
              <a:t>true</a:t>
            </a:r>
            <a:r>
              <a:rPr lang="zh-CN" altLang="en-US" b="1" dirty="0" smtClean="0">
                <a:latin typeface="Arial Narrow" panose="020B0606020202030204" pitchFamily="34" charset="0"/>
              </a:rPr>
              <a:t>，</a:t>
            </a:r>
            <a:r>
              <a:rPr lang="zh-CN" altLang="en-US" b="1" dirty="0">
                <a:latin typeface="Arial Narrow" panose="020B0606020202030204" pitchFamily="34" charset="0"/>
              </a:rPr>
              <a:t>如果不选择使用</a:t>
            </a:r>
            <a:r>
              <a:rPr lang="en-US" altLang="zh-CN" sz="2800" b="1" dirty="0">
                <a:latin typeface="Arial Narrow" panose="020B0606020202030204" pitchFamily="34" charset="0"/>
              </a:rPr>
              <a:t>Spin</a:t>
            </a:r>
            <a:r>
              <a:rPr lang="zh-CN" altLang="en-US" b="1" dirty="0">
                <a:latin typeface="Arial Narrow" panose="020B0606020202030204" pitchFamily="34" charset="0"/>
              </a:rPr>
              <a:t>控件，则用户在弹出的日历控件中进行输入。在该控件旁边添加一个按钮，</a:t>
            </a:r>
            <a:r>
              <a:rPr lang="en-US" altLang="zh-CN" sz="2800" b="1" dirty="0">
                <a:latin typeface="Arial Narrow" panose="020B0606020202030204" pitchFamily="34" charset="0"/>
              </a:rPr>
              <a:t>ID</a:t>
            </a:r>
            <a:r>
              <a:rPr lang="zh-CN" altLang="en-US" b="1" dirty="0">
                <a:latin typeface="Arial Narrow" panose="020B0606020202030204" pitchFamily="34" charset="0"/>
              </a:rPr>
              <a:t>为“</a:t>
            </a:r>
            <a:r>
              <a:rPr lang="en-US" altLang="zh-CN" sz="2800" b="1" dirty="0">
                <a:latin typeface="Arial Narrow" panose="020B0606020202030204" pitchFamily="34" charset="0"/>
              </a:rPr>
              <a:t>IDC_BUTTON_TIME</a:t>
            </a:r>
            <a:r>
              <a:rPr lang="en-US" altLang="zh-CN" b="1" dirty="0">
                <a:latin typeface="Arial Narrow" panose="020B0606020202030204" pitchFamily="34" charset="0"/>
              </a:rPr>
              <a:t>”</a:t>
            </a:r>
            <a:r>
              <a:rPr lang="zh-CN" altLang="en-US" b="1" dirty="0">
                <a:latin typeface="Arial Narrow" panose="020B0606020202030204" pitchFamily="34" charset="0"/>
              </a:rPr>
              <a:t>，</a:t>
            </a:r>
            <a:r>
              <a:rPr lang="en-US" altLang="zh-CN" b="1" dirty="0">
                <a:latin typeface="Arial Narrow" panose="020B0606020202030204" pitchFamily="34" charset="0"/>
              </a:rPr>
              <a:t>Caption</a:t>
            </a:r>
            <a:r>
              <a:rPr lang="zh-CN" altLang="en-US" b="1" dirty="0">
                <a:latin typeface="Arial Narrow" panose="020B0606020202030204" pitchFamily="34" charset="0"/>
              </a:rPr>
              <a:t>为“报时”。 </a:t>
            </a:r>
          </a:p>
        </p:txBody>
      </p:sp>
      <p:sp>
        <p:nvSpPr>
          <p:cNvPr id="122884" name="Text Box 4"/>
          <p:cNvSpPr txBox="1">
            <a:spLocks noChangeArrowheads="1"/>
          </p:cNvSpPr>
          <p:nvPr/>
        </p:nvSpPr>
        <p:spPr bwMode="auto">
          <a:xfrm>
            <a:off x="381000" y="3716338"/>
            <a:ext cx="8534400" cy="222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dirty="0">
                <a:latin typeface="Arial Narrow" panose="020B0606020202030204" pitchFamily="34" charset="0"/>
              </a:rPr>
              <a:t>在</a:t>
            </a:r>
            <a:r>
              <a:rPr lang="en-US" altLang="zh-CN" sz="2800" dirty="0" err="1">
                <a:latin typeface="Arial Narrow" panose="020B0606020202030204" pitchFamily="34" charset="0"/>
                <a:cs typeface="Times New Roman" panose="02020603050405020304" pitchFamily="18" charset="0"/>
              </a:rPr>
              <a:t>OnInitDialog</a:t>
            </a:r>
            <a:r>
              <a:rPr lang="zh-CN" altLang="en-US" sz="2800" dirty="0">
                <a:latin typeface="Arial Narrow" panose="020B0606020202030204" pitchFamily="34" charset="0"/>
              </a:rPr>
              <a:t>中添加如下代码：</a:t>
            </a:r>
            <a:endParaRPr lang="zh-CN" altLang="en-US" sz="2800" dirty="0">
              <a:latin typeface="Arial Narrow" panose="020B0606020202030204" pitchFamily="34" charset="0"/>
              <a:cs typeface="Times New Roman" panose="02020603050405020304" pitchFamily="18" charset="0"/>
            </a:endParaRPr>
          </a:p>
          <a:p>
            <a:r>
              <a:rPr lang="en-US" altLang="zh-CN" sz="2800" dirty="0" err="1">
                <a:solidFill>
                  <a:srgbClr val="00FF00"/>
                </a:solidFill>
                <a:latin typeface="Arial Narrow" panose="020B0606020202030204" pitchFamily="34" charset="0"/>
                <a:cs typeface="Times New Roman" panose="02020603050405020304" pitchFamily="18" charset="0"/>
              </a:rPr>
              <a:t>CDateTimeCtrl</a:t>
            </a:r>
            <a:r>
              <a:rPr lang="en-US" altLang="zh-CN" sz="2800" dirty="0">
                <a:solidFill>
                  <a:srgbClr val="00FF00"/>
                </a:solidFill>
                <a:latin typeface="Arial Narrow" panose="020B0606020202030204" pitchFamily="34" charset="0"/>
                <a:cs typeface="Times New Roman" panose="02020603050405020304" pitchFamily="18" charset="0"/>
              </a:rPr>
              <a:t>* </a:t>
            </a:r>
            <a:r>
              <a:rPr lang="en-US" altLang="zh-CN" sz="2800" dirty="0" err="1">
                <a:solidFill>
                  <a:srgbClr val="00FF00"/>
                </a:solidFill>
                <a:latin typeface="Arial Narrow" panose="020B0606020202030204" pitchFamily="34" charset="0"/>
                <a:cs typeface="Times New Roman" panose="02020603050405020304" pitchFamily="18" charset="0"/>
              </a:rPr>
              <a:t>pDT</a:t>
            </a:r>
            <a:r>
              <a:rPr lang="en-US" altLang="zh-CN" sz="2800" dirty="0">
                <a:solidFill>
                  <a:srgbClr val="00FF00"/>
                </a:solidFill>
                <a:latin typeface="Arial Narrow" panose="020B0606020202030204" pitchFamily="34" charset="0"/>
                <a:cs typeface="Times New Roman" panose="02020603050405020304" pitchFamily="18" charset="0"/>
              </a:rPr>
              <a:t> =	</a:t>
            </a:r>
          </a:p>
          <a:p>
            <a:r>
              <a:rPr lang="en-US" altLang="zh-CN" sz="2800" dirty="0">
                <a:solidFill>
                  <a:srgbClr val="00FF00"/>
                </a:solidFill>
                <a:latin typeface="Arial Narrow" panose="020B0606020202030204" pitchFamily="34" charset="0"/>
                <a:cs typeface="Times New Roman" panose="02020603050405020304" pitchFamily="18" charset="0"/>
              </a:rPr>
              <a:t>        (</a:t>
            </a:r>
            <a:r>
              <a:rPr lang="en-US" altLang="zh-CN" sz="2800" dirty="0" err="1">
                <a:solidFill>
                  <a:srgbClr val="00FF00"/>
                </a:solidFill>
                <a:latin typeface="Arial Narrow" panose="020B0606020202030204" pitchFamily="34" charset="0"/>
                <a:cs typeface="Times New Roman" panose="02020603050405020304" pitchFamily="18" charset="0"/>
              </a:rPr>
              <a:t>CDateTimeCtrl</a:t>
            </a:r>
            <a:r>
              <a:rPr lang="en-US" altLang="zh-CN" sz="2800" dirty="0">
                <a:solidFill>
                  <a:srgbClr val="00FF00"/>
                </a:solidFill>
                <a:latin typeface="Arial Narrow" panose="020B0606020202030204" pitchFamily="34" charset="0"/>
                <a:cs typeface="Times New Roman" panose="02020603050405020304" pitchFamily="18" charset="0"/>
              </a:rPr>
              <a:t>*) </a:t>
            </a:r>
            <a:r>
              <a:rPr lang="en-US" altLang="zh-CN" sz="2800" dirty="0" err="1">
                <a:solidFill>
                  <a:srgbClr val="00FF00"/>
                </a:solidFill>
                <a:latin typeface="Arial Narrow" panose="020B0606020202030204" pitchFamily="34" charset="0"/>
                <a:cs typeface="Times New Roman" panose="02020603050405020304" pitchFamily="18" charset="0"/>
              </a:rPr>
              <a:t>GetDlgItem</a:t>
            </a:r>
            <a:r>
              <a:rPr lang="en-US" altLang="zh-CN" sz="2800" dirty="0">
                <a:solidFill>
                  <a:srgbClr val="00FF00"/>
                </a:solidFill>
                <a:latin typeface="Arial Narrow" panose="020B0606020202030204" pitchFamily="34" charset="0"/>
                <a:cs typeface="Times New Roman" panose="02020603050405020304" pitchFamily="18" charset="0"/>
              </a:rPr>
              <a:t>(IDC_DATETIMEPICKER1);</a:t>
            </a:r>
          </a:p>
          <a:p>
            <a:r>
              <a:rPr lang="en-US" altLang="zh-CN" sz="2800" dirty="0" err="1">
                <a:latin typeface="Arial Narrow" panose="020B0606020202030204" pitchFamily="34" charset="0"/>
                <a:cs typeface="Times New Roman" panose="02020603050405020304" pitchFamily="18" charset="0"/>
              </a:rPr>
              <a:t>CString</a:t>
            </a:r>
            <a:r>
              <a:rPr lang="en-US" altLang="zh-CN" sz="2800" dirty="0">
                <a:latin typeface="Arial Narrow" panose="020B0606020202030204" pitchFamily="34" charset="0"/>
                <a:cs typeface="Times New Roman" panose="02020603050405020304" pitchFamily="18" charset="0"/>
              </a:rPr>
              <a:t> </a:t>
            </a:r>
            <a:r>
              <a:rPr lang="en-US" altLang="zh-CN" sz="2800" dirty="0" err="1">
                <a:latin typeface="Arial Narrow" panose="020B0606020202030204" pitchFamily="34" charset="0"/>
                <a:cs typeface="Times New Roman" panose="02020603050405020304" pitchFamily="18" charset="0"/>
              </a:rPr>
              <a:t>formatStr</a:t>
            </a:r>
            <a:r>
              <a:rPr lang="en-US" altLang="zh-CN" sz="2800" dirty="0">
                <a:latin typeface="Arial Narrow" panose="020B0606020202030204" pitchFamily="34" charset="0"/>
                <a:cs typeface="Times New Roman" panose="02020603050405020304" pitchFamily="18" charset="0"/>
              </a:rPr>
              <a:t>= _T("'</a:t>
            </a:r>
            <a:r>
              <a:rPr lang="zh-CN" altLang="en-US" sz="2800" dirty="0">
                <a:latin typeface="Arial Narrow" panose="020B0606020202030204" pitchFamily="34" charset="0"/>
                <a:cs typeface="Times New Roman" panose="02020603050405020304" pitchFamily="18" charset="0"/>
              </a:rPr>
              <a:t>今天是</a:t>
            </a:r>
            <a:r>
              <a:rPr lang="en-US" altLang="zh-CN" sz="2800" dirty="0">
                <a:latin typeface="Arial Narrow" panose="020B0606020202030204" pitchFamily="34" charset="0"/>
                <a:cs typeface="Times New Roman" panose="02020603050405020304" pitchFamily="18" charset="0"/>
              </a:rPr>
              <a:t>: '</a:t>
            </a:r>
            <a:r>
              <a:rPr lang="en-US" altLang="zh-CN" sz="2800" dirty="0" err="1">
                <a:latin typeface="Arial Narrow" panose="020B0606020202030204" pitchFamily="34" charset="0"/>
                <a:cs typeface="Times New Roman" panose="02020603050405020304" pitchFamily="18" charset="0"/>
              </a:rPr>
              <a:t>yy</a:t>
            </a:r>
            <a:r>
              <a:rPr lang="en-US" altLang="zh-CN" sz="2800" dirty="0">
                <a:latin typeface="Arial Narrow" panose="020B0606020202030204" pitchFamily="34" charset="0"/>
                <a:cs typeface="Times New Roman" panose="02020603050405020304" pitchFamily="18" charset="0"/>
              </a:rPr>
              <a:t>'/'MM'/'</a:t>
            </a:r>
            <a:r>
              <a:rPr lang="en-US" altLang="zh-CN" sz="2800" dirty="0" err="1">
                <a:latin typeface="Arial Narrow" panose="020B0606020202030204" pitchFamily="34" charset="0"/>
                <a:cs typeface="Times New Roman" panose="02020603050405020304" pitchFamily="18" charset="0"/>
              </a:rPr>
              <a:t>dd</a:t>
            </a:r>
            <a:r>
              <a:rPr lang="en-US" altLang="zh-CN" sz="2800" dirty="0">
                <a:latin typeface="Arial Narrow" panose="020B0606020202030204" pitchFamily="34" charset="0"/>
                <a:cs typeface="Times New Roman" panose="02020603050405020304" pitchFamily="18" charset="0"/>
              </a:rPr>
              <a:t>");</a:t>
            </a:r>
          </a:p>
          <a:p>
            <a:r>
              <a:rPr lang="en-US" altLang="zh-CN" sz="2800" dirty="0" err="1">
                <a:latin typeface="Arial Narrow" panose="020B0606020202030204" pitchFamily="34" charset="0"/>
                <a:cs typeface="Times New Roman" panose="02020603050405020304" pitchFamily="18" charset="0"/>
              </a:rPr>
              <a:t>pDT</a:t>
            </a:r>
            <a:r>
              <a:rPr lang="en-US" altLang="zh-CN" sz="2800" dirty="0">
                <a:latin typeface="Arial Narrow" panose="020B0606020202030204" pitchFamily="34" charset="0"/>
                <a:cs typeface="Times New Roman" panose="02020603050405020304" pitchFamily="18" charset="0"/>
              </a:rPr>
              <a:t>-&gt;</a:t>
            </a:r>
            <a:r>
              <a:rPr lang="en-US" altLang="zh-CN" sz="2800" dirty="0" err="1">
                <a:latin typeface="Arial Narrow" panose="020B0606020202030204" pitchFamily="34" charset="0"/>
                <a:cs typeface="Times New Roman" panose="02020603050405020304" pitchFamily="18" charset="0"/>
              </a:rPr>
              <a:t>SetFormat</a:t>
            </a:r>
            <a:r>
              <a:rPr lang="en-US" altLang="zh-CN" sz="2800" dirty="0">
                <a:latin typeface="Arial Narrow" panose="020B0606020202030204" pitchFamily="34" charset="0"/>
                <a:cs typeface="Times New Roman" panose="02020603050405020304" pitchFamily="18" charset="0"/>
              </a:rPr>
              <a:t>(</a:t>
            </a:r>
            <a:r>
              <a:rPr lang="en-US" altLang="zh-CN" sz="2800" dirty="0" err="1">
                <a:latin typeface="Arial Narrow" panose="020B0606020202030204" pitchFamily="34" charset="0"/>
                <a:cs typeface="Times New Roman" panose="02020603050405020304" pitchFamily="18" charset="0"/>
              </a:rPr>
              <a:t>formatStr</a:t>
            </a:r>
            <a:r>
              <a:rPr lang="en-US" altLang="zh-CN" sz="2800" dirty="0">
                <a:latin typeface="Arial Narrow" panose="020B0606020202030204" pitchFamily="34" charset="0"/>
                <a:cs typeface="Times New Roman" panose="02020603050405020304" pitchFamily="18" charset="0"/>
              </a:rPr>
              <a:t>);</a:t>
            </a:r>
            <a:endParaRPr lang="en-US" altLang="zh-CN" sz="2800" dirty="0">
              <a:latin typeface="Arial Narrow" panose="020B0606020202030204" pitchFamily="34" charset="0"/>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6CE79873-4E7E-4AA3-84EF-689AF8A7FE91}" type="slidenum">
              <a:rPr lang="en-US" altLang="zh-CN"/>
              <a:pPr/>
              <a:t>134</a:t>
            </a:fld>
            <a:endParaRPr lang="en-US" altLang="zh-CN"/>
          </a:p>
        </p:txBody>
      </p:sp>
      <p:sp>
        <p:nvSpPr>
          <p:cNvPr id="123907" name="Rectangle 3"/>
          <p:cNvSpPr>
            <a:spLocks noGrp="1" noChangeArrowheads="1"/>
          </p:cNvSpPr>
          <p:nvPr>
            <p:ph type="body" idx="1"/>
          </p:nvPr>
        </p:nvSpPr>
        <p:spPr>
          <a:xfrm>
            <a:off x="304800" y="316595"/>
            <a:ext cx="8659688" cy="5791200"/>
          </a:xfrm>
        </p:spPr>
        <p:txBody>
          <a:bodyPr/>
          <a:lstStyle/>
          <a:p>
            <a:pPr algn="just">
              <a:buFontTx/>
              <a:buNone/>
            </a:pPr>
            <a:r>
              <a:rPr lang="zh-CN" altLang="en-US" b="1" dirty="0">
                <a:latin typeface="Arial Narrow" panose="020B0606020202030204" pitchFamily="34" charset="0"/>
              </a:rPr>
              <a:t>添加对</a:t>
            </a:r>
            <a:r>
              <a:rPr lang="en-US" altLang="zh-CN" b="1" dirty="0">
                <a:latin typeface="Arial Narrow" panose="020B0606020202030204" pitchFamily="34" charset="0"/>
              </a:rPr>
              <a:t>【</a:t>
            </a:r>
            <a:r>
              <a:rPr lang="zh-CN" altLang="en-US" b="1" dirty="0">
                <a:latin typeface="Arial Narrow" panose="020B0606020202030204" pitchFamily="34" charset="0"/>
              </a:rPr>
              <a:t>报时</a:t>
            </a:r>
            <a:r>
              <a:rPr lang="en-US" altLang="zh-CN" b="1" dirty="0">
                <a:latin typeface="Arial Narrow" panose="020B0606020202030204" pitchFamily="34" charset="0"/>
              </a:rPr>
              <a:t>】</a:t>
            </a:r>
            <a:r>
              <a:rPr lang="zh-CN" altLang="en-US" b="1" dirty="0">
                <a:latin typeface="Arial Narrow" panose="020B0606020202030204" pitchFamily="34" charset="0"/>
              </a:rPr>
              <a:t>按钮的点击事件的响应函数：</a:t>
            </a:r>
            <a:endParaRPr lang="zh-CN" altLang="en-US" b="1" dirty="0">
              <a:latin typeface="Arial Narrow" panose="020B0606020202030204" pitchFamily="34" charset="0"/>
              <a:cs typeface="Times New Roman" panose="02020603050405020304" pitchFamily="18" charset="0"/>
            </a:endParaRPr>
          </a:p>
          <a:p>
            <a:pPr marL="0" indent="0">
              <a:buNone/>
            </a:pPr>
            <a:r>
              <a:rPr lang="en-US" altLang="zh-CN" sz="2800" b="1" dirty="0"/>
              <a:t>void CMy8_8Dlg::</a:t>
            </a:r>
            <a:r>
              <a:rPr lang="en-US" altLang="zh-CN" sz="2800" b="1" dirty="0" err="1"/>
              <a:t>OnBnClickedButtonTime</a:t>
            </a:r>
            <a:r>
              <a:rPr lang="en-US" altLang="zh-CN" sz="2800" b="1" dirty="0"/>
              <a:t>()</a:t>
            </a:r>
            <a:endParaRPr lang="zh-CN" altLang="zh-CN" sz="2800" b="1" dirty="0"/>
          </a:p>
          <a:p>
            <a:pPr marL="0" indent="0">
              <a:buNone/>
            </a:pPr>
            <a:r>
              <a:rPr lang="en-US" altLang="zh-CN" sz="2800" b="1" dirty="0" smtClean="0"/>
              <a:t>{ </a:t>
            </a:r>
            <a:r>
              <a:rPr lang="en-US" altLang="zh-CN" sz="1800" b="1" i="1" dirty="0" err="1" smtClean="0"/>
              <a:t>CDateTimeCtrl</a:t>
            </a:r>
            <a:r>
              <a:rPr lang="en-US" altLang="zh-CN" sz="1800" b="1" i="1" dirty="0"/>
              <a:t>* </a:t>
            </a:r>
            <a:r>
              <a:rPr lang="en-US" altLang="zh-CN" sz="1800" b="1" i="1" dirty="0" err="1"/>
              <a:t>pDT</a:t>
            </a:r>
            <a:r>
              <a:rPr lang="en-US" altLang="zh-CN" sz="1800" b="1" i="1" dirty="0"/>
              <a:t> =(</a:t>
            </a:r>
            <a:r>
              <a:rPr lang="en-US" altLang="zh-CN" sz="1800" b="1" i="1" dirty="0" err="1"/>
              <a:t>CDateTimeCtrl</a:t>
            </a:r>
            <a:r>
              <a:rPr lang="en-US" altLang="zh-CN" sz="1800" b="1" i="1" dirty="0"/>
              <a:t>*)</a:t>
            </a:r>
            <a:r>
              <a:rPr lang="en-US" altLang="zh-CN" sz="1800" b="1" i="1" dirty="0" err="1"/>
              <a:t>GetDlgItem</a:t>
            </a:r>
            <a:r>
              <a:rPr lang="en-US" altLang="zh-CN" sz="1800" b="1" i="1" dirty="0"/>
              <a:t>(IDC_DATETIMEPICKER1);</a:t>
            </a:r>
            <a:endParaRPr lang="zh-CN" altLang="zh-CN" sz="1800" b="1" dirty="0"/>
          </a:p>
          <a:p>
            <a:pPr marL="0" indent="0">
              <a:buNone/>
            </a:pPr>
            <a:r>
              <a:rPr lang="en-US" altLang="zh-CN" sz="2800" b="1" i="1" dirty="0" smtClean="0"/>
              <a:t>   </a:t>
            </a:r>
            <a:r>
              <a:rPr lang="en-US" altLang="zh-CN" sz="2800" b="1" i="1" dirty="0" err="1" smtClean="0"/>
              <a:t>CTime</a:t>
            </a:r>
            <a:r>
              <a:rPr lang="en-US" altLang="zh-CN" sz="2800" b="1" i="1" dirty="0" smtClean="0"/>
              <a:t> </a:t>
            </a:r>
            <a:r>
              <a:rPr lang="en-US" altLang="zh-CN" sz="2800" b="1" i="1" dirty="0"/>
              <a:t>t;</a:t>
            </a:r>
            <a:endParaRPr lang="zh-CN" altLang="zh-CN" sz="2800" b="1" dirty="0"/>
          </a:p>
          <a:p>
            <a:pPr marL="0" indent="0">
              <a:buNone/>
            </a:pPr>
            <a:r>
              <a:rPr lang="en-US" altLang="zh-CN" sz="2800" b="1" i="1" dirty="0" smtClean="0"/>
              <a:t>   </a:t>
            </a:r>
            <a:r>
              <a:rPr lang="en-US" altLang="zh-CN" sz="2800" b="1" i="1" dirty="0" err="1" smtClean="0"/>
              <a:t>pDT</a:t>
            </a:r>
            <a:r>
              <a:rPr lang="en-US" altLang="zh-CN" sz="2800" b="1" i="1" dirty="0" smtClean="0"/>
              <a:t>-</a:t>
            </a:r>
            <a:r>
              <a:rPr lang="en-US" altLang="zh-CN" sz="2800" b="1" i="1" dirty="0"/>
              <a:t>&gt;</a:t>
            </a:r>
            <a:r>
              <a:rPr lang="en-US" altLang="zh-CN" sz="2800" b="1" i="1" dirty="0" err="1"/>
              <a:t>GetTime</a:t>
            </a:r>
            <a:r>
              <a:rPr lang="en-US" altLang="zh-CN" sz="2800" b="1" i="1" dirty="0"/>
              <a:t>(t);</a:t>
            </a:r>
            <a:endParaRPr lang="zh-CN" altLang="zh-CN" sz="2800" b="1" dirty="0"/>
          </a:p>
          <a:p>
            <a:pPr marL="0" indent="0">
              <a:buNone/>
            </a:pPr>
            <a:r>
              <a:rPr lang="en-US" altLang="zh-CN" sz="2800" b="1" i="1" dirty="0" smtClean="0"/>
              <a:t>  </a:t>
            </a:r>
            <a:r>
              <a:rPr lang="en-US" altLang="zh-CN" sz="2400" b="1" i="1" dirty="0" err="1" smtClean="0"/>
              <a:t>CString</a:t>
            </a:r>
            <a:r>
              <a:rPr lang="en-US" altLang="zh-CN" sz="2400" b="1" i="1" dirty="0" smtClean="0"/>
              <a:t> </a:t>
            </a:r>
            <a:r>
              <a:rPr lang="en-US" altLang="zh-CN" sz="2400" b="1" i="1" dirty="0"/>
              <a:t>s = </a:t>
            </a:r>
            <a:r>
              <a:rPr lang="en-US" altLang="zh-CN" sz="2400" b="1" i="1" dirty="0" err="1"/>
              <a:t>t.Format</a:t>
            </a:r>
            <a:r>
              <a:rPr lang="en-US" altLang="zh-CN" sz="2400" b="1" i="1" dirty="0"/>
              <a:t>(L"%A, %B %d, %Y %H:%M:%S" );</a:t>
            </a:r>
            <a:endParaRPr lang="zh-CN" altLang="zh-CN" sz="2400" b="1" dirty="0"/>
          </a:p>
          <a:p>
            <a:pPr marL="0" indent="0">
              <a:buNone/>
            </a:pPr>
            <a:r>
              <a:rPr lang="en-US" altLang="zh-CN" sz="2800" b="1" i="1" dirty="0" smtClean="0"/>
              <a:t>  </a:t>
            </a:r>
            <a:r>
              <a:rPr lang="en-US" altLang="zh-CN" sz="2800" b="1" i="1" dirty="0" err="1" smtClean="0"/>
              <a:t>AfxMessageBox</a:t>
            </a:r>
            <a:r>
              <a:rPr lang="en-US" altLang="zh-CN" sz="2800" b="1" i="1" dirty="0" smtClean="0"/>
              <a:t>(s</a:t>
            </a:r>
            <a:r>
              <a:rPr lang="en-US" altLang="zh-CN" sz="2800" b="1" i="1" dirty="0"/>
              <a:t>);</a:t>
            </a:r>
            <a:endParaRPr lang="zh-CN" altLang="zh-CN" sz="2800" b="1" dirty="0"/>
          </a:p>
          <a:p>
            <a:pPr marL="0" indent="0">
              <a:buNone/>
            </a:pPr>
            <a:r>
              <a:rPr lang="en-US" altLang="zh-CN" sz="2800" b="1" dirty="0"/>
              <a:t>}</a:t>
            </a:r>
            <a:endParaRPr lang="zh-CN" altLang="zh-CN" sz="2800" b="1" dirty="0"/>
          </a:p>
        </p:txBody>
      </p:sp>
      <p:pic>
        <p:nvPicPr>
          <p:cNvPr id="1228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2492" y="4509120"/>
            <a:ext cx="6072756" cy="22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07504" y="1185664"/>
            <a:ext cx="6703003" cy="5339680"/>
          </a:xfrm>
          <a:prstGeom prst="rect">
            <a:avLst/>
          </a:prstGeom>
        </p:spPr>
      </p:pic>
      <p:sp>
        <p:nvSpPr>
          <p:cNvPr id="7" name="灯片编号占位符 5"/>
          <p:cNvSpPr>
            <a:spLocks noGrp="1"/>
          </p:cNvSpPr>
          <p:nvPr>
            <p:ph type="sldNum" sz="quarter" idx="12"/>
          </p:nvPr>
        </p:nvSpPr>
        <p:spPr/>
        <p:txBody>
          <a:bodyPr/>
          <a:lstStyle/>
          <a:p>
            <a:fld id="{99496ACD-D2C1-40D3-AA95-14AC570C9373}" type="slidenum">
              <a:rPr lang="en-US" altLang="zh-CN"/>
              <a:pPr/>
              <a:t>135</a:t>
            </a:fld>
            <a:endParaRPr lang="en-US" altLang="zh-CN"/>
          </a:p>
        </p:txBody>
      </p:sp>
      <p:sp>
        <p:nvSpPr>
          <p:cNvPr id="124930" name="Rectangle 2"/>
          <p:cNvSpPr>
            <a:spLocks noGrp="1" noChangeArrowheads="1"/>
          </p:cNvSpPr>
          <p:nvPr>
            <p:ph type="title"/>
          </p:nvPr>
        </p:nvSpPr>
        <p:spPr>
          <a:xfrm>
            <a:off x="107504" y="116632"/>
            <a:ext cx="8964488" cy="985093"/>
          </a:xfrm>
        </p:spPr>
        <p:txBody>
          <a:bodyPr/>
          <a:lstStyle/>
          <a:p>
            <a:r>
              <a:rPr lang="en-US" altLang="zh-CN" b="1" dirty="0"/>
              <a:t>8</a:t>
            </a:r>
            <a:r>
              <a:rPr lang="en-US" altLang="zh-CN" b="1" dirty="0" smtClean="0"/>
              <a:t>.8.6 </a:t>
            </a:r>
            <a:r>
              <a:rPr lang="en-US" altLang="zh-CN" b="1" dirty="0"/>
              <a:t>List Control</a:t>
            </a:r>
            <a:r>
              <a:rPr lang="zh-CN" altLang="en-US" b="1" dirty="0">
                <a:latin typeface="宋体" panose="02010600030101010101" pitchFamily="2" charset="-122"/>
              </a:rPr>
              <a:t>控件的</a:t>
            </a:r>
            <a:r>
              <a:rPr lang="zh-CN" altLang="en-US" b="1" dirty="0" smtClean="0">
                <a:latin typeface="宋体" panose="02010600030101010101" pitchFamily="2" charset="-122"/>
              </a:rPr>
              <a:t>使用</a:t>
            </a:r>
            <a:r>
              <a:rPr lang="en-US" altLang="zh-CN" b="1" dirty="0" smtClean="0">
                <a:latin typeface="宋体" panose="02010600030101010101" pitchFamily="2" charset="-122"/>
              </a:rPr>
              <a:t>(8_8_7)</a:t>
            </a:r>
            <a:endParaRPr lang="zh-CN" altLang="en-US" b="1" dirty="0">
              <a:solidFill>
                <a:srgbClr val="00FF00"/>
              </a:solidFill>
            </a:endParaRPr>
          </a:p>
        </p:txBody>
      </p:sp>
      <p:sp>
        <p:nvSpPr>
          <p:cNvPr id="124934" name="AutoShape 6"/>
          <p:cNvSpPr>
            <a:spLocks noChangeArrowheads="1"/>
          </p:cNvSpPr>
          <p:nvPr/>
        </p:nvSpPr>
        <p:spPr bwMode="auto">
          <a:xfrm>
            <a:off x="7668344" y="2996952"/>
            <a:ext cx="1167255" cy="1099728"/>
          </a:xfrm>
          <a:prstGeom prst="wedgeRoundRectCallout">
            <a:avLst>
              <a:gd name="adj1" fmla="val -183081"/>
              <a:gd name="adj2" fmla="val -78082"/>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3200" dirty="0">
                <a:solidFill>
                  <a:srgbClr val="660066"/>
                </a:solidFill>
              </a:rPr>
              <a:t>列表控件</a:t>
            </a: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6BD21DA-7470-4338-A774-7372EB2FC72A}" type="slidenum">
              <a:rPr lang="en-US" altLang="zh-CN"/>
              <a:pPr/>
              <a:t>136</a:t>
            </a:fld>
            <a:endParaRPr lang="en-US" altLang="zh-CN"/>
          </a:p>
        </p:txBody>
      </p:sp>
      <p:sp>
        <p:nvSpPr>
          <p:cNvPr id="125955" name="Rectangle 3"/>
          <p:cNvSpPr>
            <a:spLocks noGrp="1" noChangeArrowheads="1"/>
          </p:cNvSpPr>
          <p:nvPr>
            <p:ph type="body" idx="1"/>
          </p:nvPr>
        </p:nvSpPr>
        <p:spPr>
          <a:xfrm>
            <a:off x="685800" y="304800"/>
            <a:ext cx="7772400" cy="2133600"/>
          </a:xfrm>
          <a:ln>
            <a:solidFill>
              <a:srgbClr val="CCFFFF"/>
            </a:solidFill>
            <a:miter lim="800000"/>
            <a:headEnd/>
            <a:tailEnd/>
          </a:ln>
        </p:spPr>
        <p:txBody>
          <a:bodyPr/>
          <a:lstStyle/>
          <a:p>
            <a:pPr marL="0" indent="0">
              <a:lnSpc>
                <a:spcPct val="115000"/>
              </a:lnSpc>
              <a:buFontTx/>
              <a:buNone/>
            </a:pPr>
            <a:r>
              <a:rPr lang="en-US" altLang="zh-CN" b="1" dirty="0">
                <a:latin typeface="Arial Narrow" panose="020B0606020202030204" pitchFamily="34" charset="0"/>
              </a:rPr>
              <a:t>    </a:t>
            </a:r>
            <a:r>
              <a:rPr lang="zh-CN" altLang="en-US" b="1" dirty="0">
                <a:latin typeface="Arial Narrow" panose="020B0606020202030204" pitchFamily="34" charset="0"/>
              </a:rPr>
              <a:t>列表控件是</a:t>
            </a:r>
            <a:r>
              <a:rPr lang="en-US" altLang="zh-CN" b="1" dirty="0">
                <a:latin typeface="Arial Narrow" panose="020B0606020202030204" pitchFamily="34" charset="0"/>
              </a:rPr>
              <a:t>Windows</a:t>
            </a:r>
            <a:r>
              <a:rPr lang="zh-CN" altLang="en-US" b="1" dirty="0">
                <a:latin typeface="Arial Narrow" panose="020B0606020202030204" pitchFamily="34" charset="0"/>
              </a:rPr>
              <a:t>应用程序中最常用的控件之一。最常见的用途就是资源管理器右边的文件列表。</a:t>
            </a:r>
          </a:p>
        </p:txBody>
      </p:sp>
      <p:sp>
        <p:nvSpPr>
          <p:cNvPr id="125956" name="Text Box 4"/>
          <p:cNvSpPr txBox="1">
            <a:spLocks noChangeArrowheads="1"/>
          </p:cNvSpPr>
          <p:nvPr/>
        </p:nvSpPr>
        <p:spPr bwMode="auto">
          <a:xfrm>
            <a:off x="685800" y="3146425"/>
            <a:ext cx="7788275" cy="3025775"/>
          </a:xfrm>
          <a:prstGeom prst="rect">
            <a:avLst/>
          </a:prstGeom>
          <a:noFill/>
          <a:ln w="9525">
            <a:solidFill>
              <a:srgbClr val="CC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dirty="0">
                <a:latin typeface="Arial Narrow" panose="020B0606020202030204" pitchFamily="34" charset="0"/>
              </a:rPr>
              <a:t>        MFC</a:t>
            </a:r>
            <a:r>
              <a:rPr lang="zh-CN" altLang="en-US" sz="3200" dirty="0">
                <a:latin typeface="Arial Narrow" panose="020B0606020202030204" pitchFamily="34" charset="0"/>
              </a:rPr>
              <a:t>中使用</a:t>
            </a:r>
            <a:r>
              <a:rPr lang="en-US" altLang="zh-CN" sz="3200" dirty="0" err="1">
                <a:latin typeface="Arial Narrow" panose="020B0606020202030204" pitchFamily="34" charset="0"/>
              </a:rPr>
              <a:t>CListCtrl</a:t>
            </a:r>
            <a:r>
              <a:rPr lang="zh-CN" altLang="en-US" sz="3200" dirty="0">
                <a:latin typeface="Arial Narrow" panose="020B0606020202030204" pitchFamily="34" charset="0"/>
              </a:rPr>
              <a:t>类来封装列表控件的功能。</a:t>
            </a:r>
          </a:p>
          <a:p>
            <a:r>
              <a:rPr lang="zh-CN" altLang="en-US" sz="3200" dirty="0">
                <a:latin typeface="Arial Narrow" panose="020B0606020202030204" pitchFamily="34" charset="0"/>
              </a:rPr>
              <a:t>        列表控件通常可以包括一个图标和一个标签。此外，每一项还可以具有其它附加信息，例如资源管理器中文件的具体信息就是附加信息。</a:t>
            </a: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190500"/>
            <a:ext cx="7772400" cy="718220"/>
          </a:xfrm>
        </p:spPr>
        <p:txBody>
          <a:bodyPr/>
          <a:lstStyle/>
          <a:p>
            <a:r>
              <a:rPr lang="zh-CN" altLang="zh-CN" dirty="0"/>
              <a:t>列表控件的主要成员函数</a:t>
            </a:r>
            <a:endParaRPr lang="zh-CN" altLang="en-US" dirty="0"/>
          </a:p>
        </p:txBody>
      </p:sp>
      <p:sp>
        <p:nvSpPr>
          <p:cNvPr id="4" name="灯片编号占位符 3"/>
          <p:cNvSpPr>
            <a:spLocks noGrp="1"/>
          </p:cNvSpPr>
          <p:nvPr>
            <p:ph type="sldNum" sz="quarter" idx="12"/>
          </p:nvPr>
        </p:nvSpPr>
        <p:spPr/>
        <p:txBody>
          <a:bodyPr/>
          <a:lstStyle/>
          <a:p>
            <a:fld id="{EA6790FE-3663-4280-8A87-F7847A540E1C}" type="slidenum">
              <a:rPr lang="en-US" altLang="zh-CN" smtClean="0"/>
              <a:pPr/>
              <a:t>137</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1663021210"/>
              </p:ext>
            </p:extLst>
          </p:nvPr>
        </p:nvGraphicFramePr>
        <p:xfrm>
          <a:off x="618910" y="1268760"/>
          <a:ext cx="7985538" cy="5328588"/>
        </p:xfrm>
        <a:graphic>
          <a:graphicData uri="http://schemas.openxmlformats.org/drawingml/2006/table">
            <a:tbl>
              <a:tblPr>
                <a:tableStyleId>{5C22544A-7EE6-4342-B048-85BDC9FD1C3A}</a:tableStyleId>
              </a:tblPr>
              <a:tblGrid>
                <a:gridCol w="3096245">
                  <a:extLst>
                    <a:ext uri="{9D8B030D-6E8A-4147-A177-3AD203B41FA5}">
                      <a16:colId xmlns:a16="http://schemas.microsoft.com/office/drawing/2014/main" val="20000"/>
                    </a:ext>
                  </a:extLst>
                </a:gridCol>
                <a:gridCol w="4889293">
                  <a:extLst>
                    <a:ext uri="{9D8B030D-6E8A-4147-A177-3AD203B41FA5}">
                      <a16:colId xmlns:a16="http://schemas.microsoft.com/office/drawing/2014/main" val="20001"/>
                    </a:ext>
                  </a:extLst>
                </a:gridCol>
              </a:tblGrid>
              <a:tr h="280452">
                <a:tc>
                  <a:txBody>
                    <a:bodyPr/>
                    <a:lstStyle/>
                    <a:p>
                      <a:pPr algn="ctr">
                        <a:spcAft>
                          <a:spcPts val="0"/>
                        </a:spcAft>
                      </a:pPr>
                      <a:r>
                        <a:rPr lang="zh-CN" sz="1800" b="1" kern="100">
                          <a:solidFill>
                            <a:srgbClr val="660066"/>
                          </a:solidFill>
                          <a:effectLst/>
                        </a:rPr>
                        <a:t>成员函数</a:t>
                      </a:r>
                      <a:endParaRPr lang="zh-CN" sz="1800" b="1" kern="100">
                        <a:solidFill>
                          <a:srgbClr val="66006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800" b="1" kern="100">
                          <a:solidFill>
                            <a:srgbClr val="660066"/>
                          </a:solidFill>
                          <a:effectLst/>
                        </a:rPr>
                        <a:t>描述</a:t>
                      </a:r>
                      <a:endParaRPr lang="zh-CN" sz="1800" b="1" kern="100">
                        <a:solidFill>
                          <a:srgbClr val="660066"/>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0"/>
                  </a:ext>
                </a:extLst>
              </a:tr>
              <a:tr h="280452">
                <a:tc>
                  <a:txBody>
                    <a:bodyPr/>
                    <a:lstStyle/>
                    <a:p>
                      <a:pPr algn="just">
                        <a:spcAft>
                          <a:spcPts val="0"/>
                        </a:spcAft>
                      </a:pPr>
                      <a:r>
                        <a:rPr lang="en-US" sz="1800" b="1" kern="100">
                          <a:solidFill>
                            <a:srgbClr val="660066"/>
                          </a:solidFill>
                          <a:effectLst/>
                        </a:rPr>
                        <a:t>CListCtrl</a:t>
                      </a:r>
                      <a:endParaRPr lang="zh-CN" sz="1800" b="1" kern="100">
                        <a:solidFill>
                          <a:srgbClr val="66006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b="1" kern="100">
                          <a:solidFill>
                            <a:srgbClr val="660066"/>
                          </a:solidFill>
                          <a:effectLst/>
                        </a:rPr>
                        <a:t>构造</a:t>
                      </a:r>
                      <a:r>
                        <a:rPr lang="en-US" sz="1800" b="1" kern="100">
                          <a:solidFill>
                            <a:srgbClr val="660066"/>
                          </a:solidFill>
                          <a:effectLst/>
                        </a:rPr>
                        <a:t>CListCtrl</a:t>
                      </a:r>
                      <a:r>
                        <a:rPr lang="zh-CN" sz="1800" b="1" kern="100">
                          <a:solidFill>
                            <a:srgbClr val="660066"/>
                          </a:solidFill>
                          <a:effectLst/>
                        </a:rPr>
                        <a:t>对象</a:t>
                      </a:r>
                      <a:endParaRPr lang="zh-CN" sz="1800" b="1" kern="100">
                        <a:solidFill>
                          <a:srgbClr val="660066"/>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1"/>
                  </a:ext>
                </a:extLst>
              </a:tr>
              <a:tr h="280452">
                <a:tc>
                  <a:txBody>
                    <a:bodyPr/>
                    <a:lstStyle/>
                    <a:p>
                      <a:pPr algn="just">
                        <a:spcAft>
                          <a:spcPts val="0"/>
                        </a:spcAft>
                      </a:pPr>
                      <a:r>
                        <a:rPr lang="en-US" sz="1800" b="1" kern="100">
                          <a:solidFill>
                            <a:srgbClr val="660066"/>
                          </a:solidFill>
                          <a:effectLst/>
                        </a:rPr>
                        <a:t>Create</a:t>
                      </a:r>
                      <a:endParaRPr lang="zh-CN" sz="1800" b="1" kern="100">
                        <a:solidFill>
                          <a:srgbClr val="66006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b="1" kern="100">
                          <a:solidFill>
                            <a:srgbClr val="660066"/>
                          </a:solidFill>
                          <a:effectLst/>
                        </a:rPr>
                        <a:t>创建列表控件</a:t>
                      </a:r>
                      <a:endParaRPr lang="zh-CN" sz="1800" b="1" kern="100">
                        <a:solidFill>
                          <a:srgbClr val="660066"/>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2"/>
                  </a:ext>
                </a:extLst>
              </a:tr>
              <a:tr h="280452">
                <a:tc>
                  <a:txBody>
                    <a:bodyPr/>
                    <a:lstStyle/>
                    <a:p>
                      <a:pPr algn="just">
                        <a:spcAft>
                          <a:spcPts val="0"/>
                        </a:spcAft>
                      </a:pPr>
                      <a:r>
                        <a:rPr lang="en-US" sz="1800" b="1" kern="100">
                          <a:solidFill>
                            <a:srgbClr val="660066"/>
                          </a:solidFill>
                          <a:effectLst/>
                        </a:rPr>
                        <a:t>SetBkColor/GetBkColor</a:t>
                      </a:r>
                      <a:endParaRPr lang="zh-CN" sz="1800" b="1" kern="100">
                        <a:solidFill>
                          <a:srgbClr val="66006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b="1" kern="100">
                          <a:solidFill>
                            <a:srgbClr val="660066"/>
                          </a:solidFill>
                          <a:effectLst/>
                        </a:rPr>
                        <a:t>设置</a:t>
                      </a:r>
                      <a:r>
                        <a:rPr lang="en-US" sz="1800" b="1" kern="100">
                          <a:solidFill>
                            <a:srgbClr val="660066"/>
                          </a:solidFill>
                          <a:effectLst/>
                        </a:rPr>
                        <a:t>/</a:t>
                      </a:r>
                      <a:r>
                        <a:rPr lang="zh-CN" sz="1800" b="1" kern="100">
                          <a:solidFill>
                            <a:srgbClr val="660066"/>
                          </a:solidFill>
                          <a:effectLst/>
                        </a:rPr>
                        <a:t>获取背景颜色</a:t>
                      </a:r>
                      <a:endParaRPr lang="zh-CN" sz="1800" b="1" kern="100">
                        <a:solidFill>
                          <a:srgbClr val="660066"/>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3"/>
                  </a:ext>
                </a:extLst>
              </a:tr>
              <a:tr h="280452">
                <a:tc>
                  <a:txBody>
                    <a:bodyPr/>
                    <a:lstStyle/>
                    <a:p>
                      <a:pPr algn="just">
                        <a:spcAft>
                          <a:spcPts val="0"/>
                        </a:spcAft>
                      </a:pPr>
                      <a:r>
                        <a:rPr lang="en-US" sz="1800" b="1" kern="100">
                          <a:solidFill>
                            <a:srgbClr val="660066"/>
                          </a:solidFill>
                          <a:effectLst/>
                        </a:rPr>
                        <a:t>SetImageList</a:t>
                      </a:r>
                      <a:endParaRPr lang="zh-CN" sz="1800" b="1" kern="100">
                        <a:solidFill>
                          <a:srgbClr val="66006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b="1" kern="100">
                          <a:solidFill>
                            <a:srgbClr val="660066"/>
                          </a:solidFill>
                          <a:effectLst/>
                        </a:rPr>
                        <a:t>设置图像列表</a:t>
                      </a:r>
                      <a:endParaRPr lang="zh-CN" sz="1800" b="1" kern="100">
                        <a:solidFill>
                          <a:srgbClr val="660066"/>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4"/>
                  </a:ext>
                </a:extLst>
              </a:tr>
              <a:tr h="280452">
                <a:tc>
                  <a:txBody>
                    <a:bodyPr/>
                    <a:lstStyle/>
                    <a:p>
                      <a:pPr algn="just">
                        <a:spcAft>
                          <a:spcPts val="0"/>
                        </a:spcAft>
                      </a:pPr>
                      <a:r>
                        <a:rPr lang="en-US" sz="1800" b="1" kern="100">
                          <a:solidFill>
                            <a:srgbClr val="660066"/>
                          </a:solidFill>
                          <a:effectLst/>
                        </a:rPr>
                        <a:t>GetImageList</a:t>
                      </a:r>
                      <a:endParaRPr lang="zh-CN" sz="1800" b="1" kern="100">
                        <a:solidFill>
                          <a:srgbClr val="66006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b="1" kern="100">
                          <a:solidFill>
                            <a:srgbClr val="660066"/>
                          </a:solidFill>
                          <a:effectLst/>
                        </a:rPr>
                        <a:t>返回列表项图像句柄</a:t>
                      </a:r>
                      <a:endParaRPr lang="zh-CN" sz="1800" b="1" kern="100">
                        <a:solidFill>
                          <a:srgbClr val="660066"/>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5"/>
                  </a:ext>
                </a:extLst>
              </a:tr>
              <a:tr h="280452">
                <a:tc>
                  <a:txBody>
                    <a:bodyPr/>
                    <a:lstStyle/>
                    <a:p>
                      <a:pPr algn="just">
                        <a:spcAft>
                          <a:spcPts val="0"/>
                        </a:spcAft>
                      </a:pPr>
                      <a:r>
                        <a:rPr lang="en-US" sz="1800" b="1" kern="100">
                          <a:solidFill>
                            <a:srgbClr val="660066"/>
                          </a:solidFill>
                          <a:effectLst/>
                        </a:rPr>
                        <a:t>SetItem/GetItem</a:t>
                      </a:r>
                      <a:endParaRPr lang="zh-CN" sz="1800" b="1" kern="100">
                        <a:solidFill>
                          <a:srgbClr val="66006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b="1" kern="100">
                          <a:solidFill>
                            <a:srgbClr val="660066"/>
                          </a:solidFill>
                          <a:effectLst/>
                        </a:rPr>
                        <a:t>设置列表项属性</a:t>
                      </a:r>
                      <a:endParaRPr lang="zh-CN" sz="1800" b="1" kern="100">
                        <a:solidFill>
                          <a:srgbClr val="660066"/>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6"/>
                  </a:ext>
                </a:extLst>
              </a:tr>
              <a:tr h="280452">
                <a:tc>
                  <a:txBody>
                    <a:bodyPr/>
                    <a:lstStyle/>
                    <a:p>
                      <a:pPr algn="just">
                        <a:spcAft>
                          <a:spcPts val="0"/>
                        </a:spcAft>
                      </a:pPr>
                      <a:r>
                        <a:rPr lang="en-US" sz="1800" b="1" kern="100">
                          <a:solidFill>
                            <a:srgbClr val="660066"/>
                          </a:solidFill>
                          <a:effectLst/>
                        </a:rPr>
                        <a:t>GetItemRect</a:t>
                      </a:r>
                      <a:endParaRPr lang="zh-CN" sz="1800" b="1" kern="100">
                        <a:solidFill>
                          <a:srgbClr val="66006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b="1" kern="100">
                          <a:solidFill>
                            <a:srgbClr val="660066"/>
                          </a:solidFill>
                          <a:effectLst/>
                        </a:rPr>
                        <a:t>获得列表项的所占区域</a:t>
                      </a:r>
                      <a:endParaRPr lang="zh-CN" sz="1800" b="1" kern="100">
                        <a:solidFill>
                          <a:srgbClr val="660066"/>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7"/>
                  </a:ext>
                </a:extLst>
              </a:tr>
              <a:tr h="280452">
                <a:tc>
                  <a:txBody>
                    <a:bodyPr/>
                    <a:lstStyle/>
                    <a:p>
                      <a:pPr algn="just">
                        <a:spcAft>
                          <a:spcPts val="0"/>
                        </a:spcAft>
                      </a:pPr>
                      <a:r>
                        <a:rPr lang="en-US" sz="1800" b="1" kern="100">
                          <a:solidFill>
                            <a:srgbClr val="660066"/>
                          </a:solidFill>
                          <a:effectLst/>
                        </a:rPr>
                        <a:t>GetEditControl</a:t>
                      </a:r>
                      <a:endParaRPr lang="zh-CN" sz="1800" b="1" kern="100">
                        <a:solidFill>
                          <a:srgbClr val="66006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b="1" kern="100">
                          <a:solidFill>
                            <a:srgbClr val="660066"/>
                          </a:solidFill>
                          <a:effectLst/>
                        </a:rPr>
                        <a:t>获得当前正在编辑的列表项的</a:t>
                      </a:r>
                      <a:r>
                        <a:rPr lang="en-US" sz="1800" b="1" kern="100">
                          <a:solidFill>
                            <a:srgbClr val="660066"/>
                          </a:solidFill>
                          <a:effectLst/>
                        </a:rPr>
                        <a:t>Edit</a:t>
                      </a:r>
                      <a:r>
                        <a:rPr lang="zh-CN" sz="1800" b="1" kern="100">
                          <a:solidFill>
                            <a:srgbClr val="660066"/>
                          </a:solidFill>
                          <a:effectLst/>
                        </a:rPr>
                        <a:t>控件句柄</a:t>
                      </a:r>
                      <a:endParaRPr lang="zh-CN" sz="1800" b="1" kern="100">
                        <a:solidFill>
                          <a:srgbClr val="660066"/>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8"/>
                  </a:ext>
                </a:extLst>
              </a:tr>
              <a:tr h="280452">
                <a:tc>
                  <a:txBody>
                    <a:bodyPr/>
                    <a:lstStyle/>
                    <a:p>
                      <a:pPr algn="just">
                        <a:spcAft>
                          <a:spcPts val="0"/>
                        </a:spcAft>
                      </a:pPr>
                      <a:r>
                        <a:rPr lang="en-US" sz="1800" b="1" kern="100">
                          <a:solidFill>
                            <a:srgbClr val="660066"/>
                          </a:solidFill>
                          <a:effectLst/>
                        </a:rPr>
                        <a:t>SetTextColor/GetTextColor</a:t>
                      </a:r>
                      <a:endParaRPr lang="zh-CN" sz="1800" b="1" kern="100">
                        <a:solidFill>
                          <a:srgbClr val="66006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b="1" kern="100">
                          <a:solidFill>
                            <a:srgbClr val="660066"/>
                          </a:solidFill>
                          <a:effectLst/>
                        </a:rPr>
                        <a:t>设置</a:t>
                      </a:r>
                      <a:r>
                        <a:rPr lang="en-US" sz="1800" b="1" kern="100">
                          <a:solidFill>
                            <a:srgbClr val="660066"/>
                          </a:solidFill>
                          <a:effectLst/>
                        </a:rPr>
                        <a:t>/</a:t>
                      </a:r>
                      <a:r>
                        <a:rPr lang="zh-CN" sz="1800" b="1" kern="100">
                          <a:solidFill>
                            <a:srgbClr val="660066"/>
                          </a:solidFill>
                          <a:effectLst/>
                        </a:rPr>
                        <a:t>获取文字颜色</a:t>
                      </a:r>
                      <a:endParaRPr lang="zh-CN" sz="1800" b="1" kern="100">
                        <a:solidFill>
                          <a:srgbClr val="660066"/>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9"/>
                  </a:ext>
                </a:extLst>
              </a:tr>
              <a:tr h="280452">
                <a:tc>
                  <a:txBody>
                    <a:bodyPr/>
                    <a:lstStyle/>
                    <a:p>
                      <a:pPr algn="just">
                        <a:spcAft>
                          <a:spcPts val="0"/>
                        </a:spcAft>
                      </a:pPr>
                      <a:r>
                        <a:rPr lang="en-US" sz="1800" b="1" kern="100">
                          <a:solidFill>
                            <a:srgbClr val="660066"/>
                          </a:solidFill>
                          <a:effectLst/>
                        </a:rPr>
                        <a:t>SetItemText</a:t>
                      </a:r>
                      <a:endParaRPr lang="zh-CN" sz="1800" b="1" kern="100">
                        <a:solidFill>
                          <a:srgbClr val="66006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b="1" kern="100">
                          <a:solidFill>
                            <a:srgbClr val="660066"/>
                          </a:solidFill>
                          <a:effectLst/>
                        </a:rPr>
                        <a:t>设置列表项的标签文字</a:t>
                      </a:r>
                      <a:endParaRPr lang="zh-CN" sz="1800" b="1" kern="100">
                        <a:solidFill>
                          <a:srgbClr val="660066"/>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0"/>
                  </a:ext>
                </a:extLst>
              </a:tr>
              <a:tr h="280452">
                <a:tc>
                  <a:txBody>
                    <a:bodyPr/>
                    <a:lstStyle/>
                    <a:p>
                      <a:pPr algn="just">
                        <a:spcAft>
                          <a:spcPts val="0"/>
                        </a:spcAft>
                      </a:pPr>
                      <a:r>
                        <a:rPr lang="en-US" sz="1800" b="1" kern="100">
                          <a:solidFill>
                            <a:srgbClr val="660066"/>
                          </a:solidFill>
                          <a:effectLst/>
                        </a:rPr>
                        <a:t>GetHotItem</a:t>
                      </a:r>
                      <a:endParaRPr lang="zh-CN" sz="1800" b="1" kern="100">
                        <a:solidFill>
                          <a:srgbClr val="66006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b="1" kern="100">
                          <a:solidFill>
                            <a:srgbClr val="660066"/>
                          </a:solidFill>
                          <a:effectLst/>
                        </a:rPr>
                        <a:t>获得当前位于鼠标之下的列表项</a:t>
                      </a:r>
                      <a:endParaRPr lang="zh-CN" sz="1800" b="1" kern="100">
                        <a:solidFill>
                          <a:srgbClr val="660066"/>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1"/>
                  </a:ext>
                </a:extLst>
              </a:tr>
              <a:tr h="280452">
                <a:tc>
                  <a:txBody>
                    <a:bodyPr/>
                    <a:lstStyle/>
                    <a:p>
                      <a:pPr algn="just">
                        <a:spcAft>
                          <a:spcPts val="0"/>
                        </a:spcAft>
                      </a:pPr>
                      <a:r>
                        <a:rPr lang="en-US" sz="1800" b="1" kern="100">
                          <a:solidFill>
                            <a:srgbClr val="660066"/>
                          </a:solidFill>
                          <a:effectLst/>
                        </a:rPr>
                        <a:t>GetSelectionMark</a:t>
                      </a:r>
                      <a:endParaRPr lang="zh-CN" sz="1800" b="1" kern="100">
                        <a:solidFill>
                          <a:srgbClr val="66006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b="1" kern="100">
                          <a:solidFill>
                            <a:srgbClr val="660066"/>
                          </a:solidFill>
                          <a:effectLst/>
                        </a:rPr>
                        <a:t>获得当前选择的列表项</a:t>
                      </a:r>
                      <a:endParaRPr lang="zh-CN" sz="1800" b="1" kern="100">
                        <a:solidFill>
                          <a:srgbClr val="660066"/>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2"/>
                  </a:ext>
                </a:extLst>
              </a:tr>
              <a:tr h="280452">
                <a:tc>
                  <a:txBody>
                    <a:bodyPr/>
                    <a:lstStyle/>
                    <a:p>
                      <a:pPr algn="just">
                        <a:spcAft>
                          <a:spcPts val="0"/>
                        </a:spcAft>
                      </a:pPr>
                      <a:r>
                        <a:rPr lang="en-US" sz="1800" b="1" kern="100">
                          <a:solidFill>
                            <a:srgbClr val="660066"/>
                          </a:solidFill>
                          <a:effectLst/>
                        </a:rPr>
                        <a:t>SubItemHitTest</a:t>
                      </a:r>
                      <a:endParaRPr lang="zh-CN" sz="1800" b="1" kern="100">
                        <a:solidFill>
                          <a:srgbClr val="66006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b="1" kern="100">
                          <a:solidFill>
                            <a:srgbClr val="660066"/>
                          </a:solidFill>
                          <a:effectLst/>
                        </a:rPr>
                        <a:t>获得指定点下的列表项</a:t>
                      </a:r>
                      <a:endParaRPr lang="zh-CN" sz="1800" b="1" kern="100">
                        <a:solidFill>
                          <a:srgbClr val="660066"/>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3"/>
                  </a:ext>
                </a:extLst>
              </a:tr>
              <a:tr h="280452">
                <a:tc>
                  <a:txBody>
                    <a:bodyPr/>
                    <a:lstStyle/>
                    <a:p>
                      <a:pPr algn="just">
                        <a:spcAft>
                          <a:spcPts val="0"/>
                        </a:spcAft>
                      </a:pPr>
                      <a:r>
                        <a:rPr lang="en-US" sz="1800" b="1" kern="100">
                          <a:solidFill>
                            <a:srgbClr val="660066"/>
                          </a:solidFill>
                          <a:effectLst/>
                        </a:rPr>
                        <a:t>SetTextBkColor</a:t>
                      </a:r>
                      <a:endParaRPr lang="zh-CN" sz="1800" b="1" kern="100">
                        <a:solidFill>
                          <a:srgbClr val="66006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b="1" kern="100">
                          <a:solidFill>
                            <a:srgbClr val="660066"/>
                          </a:solidFill>
                          <a:effectLst/>
                        </a:rPr>
                        <a:t>设置文字背景颜色</a:t>
                      </a:r>
                      <a:endParaRPr lang="zh-CN" sz="1800" b="1" kern="100">
                        <a:solidFill>
                          <a:srgbClr val="660066"/>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4"/>
                  </a:ext>
                </a:extLst>
              </a:tr>
              <a:tr h="280452">
                <a:tc>
                  <a:txBody>
                    <a:bodyPr/>
                    <a:lstStyle/>
                    <a:p>
                      <a:pPr algn="just">
                        <a:spcAft>
                          <a:spcPts val="0"/>
                        </a:spcAft>
                      </a:pPr>
                      <a:r>
                        <a:rPr lang="en-US" sz="1800" b="1" kern="100">
                          <a:solidFill>
                            <a:srgbClr val="660066"/>
                          </a:solidFill>
                          <a:effectLst/>
                        </a:rPr>
                        <a:t>SetBkImage</a:t>
                      </a:r>
                      <a:endParaRPr lang="zh-CN" sz="1800" b="1" kern="100">
                        <a:solidFill>
                          <a:srgbClr val="66006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b="1" kern="100">
                          <a:solidFill>
                            <a:srgbClr val="660066"/>
                          </a:solidFill>
                          <a:effectLst/>
                        </a:rPr>
                        <a:t>设置背景图片</a:t>
                      </a:r>
                      <a:endParaRPr lang="zh-CN" sz="1800" b="1" kern="100">
                        <a:solidFill>
                          <a:srgbClr val="660066"/>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5"/>
                  </a:ext>
                </a:extLst>
              </a:tr>
              <a:tr h="280452">
                <a:tc>
                  <a:txBody>
                    <a:bodyPr/>
                    <a:lstStyle/>
                    <a:p>
                      <a:pPr algn="just">
                        <a:spcAft>
                          <a:spcPts val="0"/>
                        </a:spcAft>
                      </a:pPr>
                      <a:r>
                        <a:rPr lang="en-US" sz="1800" b="1" kern="100">
                          <a:solidFill>
                            <a:srgbClr val="660066"/>
                          </a:solidFill>
                          <a:effectLst/>
                        </a:rPr>
                        <a:t>InsertItem</a:t>
                      </a:r>
                      <a:endParaRPr lang="zh-CN" sz="1800" b="1" kern="100">
                        <a:solidFill>
                          <a:srgbClr val="66006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b="1" kern="100">
                          <a:solidFill>
                            <a:srgbClr val="660066"/>
                          </a:solidFill>
                          <a:effectLst/>
                        </a:rPr>
                        <a:t>插入列表项</a:t>
                      </a:r>
                      <a:endParaRPr lang="zh-CN" sz="1800" b="1" kern="100">
                        <a:solidFill>
                          <a:srgbClr val="660066"/>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6"/>
                  </a:ext>
                </a:extLst>
              </a:tr>
              <a:tr h="280452">
                <a:tc>
                  <a:txBody>
                    <a:bodyPr/>
                    <a:lstStyle/>
                    <a:p>
                      <a:pPr algn="just">
                        <a:spcAft>
                          <a:spcPts val="0"/>
                        </a:spcAft>
                      </a:pPr>
                      <a:r>
                        <a:rPr lang="en-US" sz="1800" b="1" kern="100">
                          <a:solidFill>
                            <a:srgbClr val="660066"/>
                          </a:solidFill>
                          <a:effectLst/>
                        </a:rPr>
                        <a:t>EditLabel</a:t>
                      </a:r>
                      <a:endParaRPr lang="zh-CN" sz="1800" b="1" kern="100">
                        <a:solidFill>
                          <a:srgbClr val="66006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b="1" kern="100">
                          <a:solidFill>
                            <a:srgbClr val="660066"/>
                          </a:solidFill>
                          <a:effectLst/>
                        </a:rPr>
                        <a:t>启动显示编辑标签文字</a:t>
                      </a:r>
                      <a:endParaRPr lang="zh-CN" sz="1800" b="1" kern="100">
                        <a:solidFill>
                          <a:srgbClr val="660066"/>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7"/>
                  </a:ext>
                </a:extLst>
              </a:tr>
              <a:tr h="280452">
                <a:tc>
                  <a:txBody>
                    <a:bodyPr/>
                    <a:lstStyle/>
                    <a:p>
                      <a:pPr algn="just">
                        <a:spcAft>
                          <a:spcPts val="0"/>
                        </a:spcAft>
                      </a:pPr>
                      <a:r>
                        <a:rPr lang="en-US" sz="1800" b="1" kern="100">
                          <a:solidFill>
                            <a:srgbClr val="660066"/>
                          </a:solidFill>
                          <a:effectLst/>
                        </a:rPr>
                        <a:t>CreateDragImage</a:t>
                      </a:r>
                      <a:endParaRPr lang="zh-CN" sz="1800" b="1" kern="100">
                        <a:solidFill>
                          <a:srgbClr val="66006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b="1" kern="100" dirty="0">
                          <a:solidFill>
                            <a:srgbClr val="660066"/>
                          </a:solidFill>
                          <a:effectLst/>
                        </a:rPr>
                        <a:t>创建用于拖放的图片</a:t>
                      </a:r>
                      <a:endParaRPr lang="zh-CN" sz="1800" b="1" kern="100" dirty="0">
                        <a:solidFill>
                          <a:srgbClr val="660066"/>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754375795"/>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fld id="{6D4D23EA-B203-4E02-9D09-AE98034E44E4}" type="slidenum">
              <a:rPr lang="en-US" altLang="zh-CN"/>
              <a:pPr/>
              <a:t>138</a:t>
            </a:fld>
            <a:endParaRPr lang="en-US" altLang="zh-CN"/>
          </a:p>
        </p:txBody>
      </p:sp>
      <p:sp>
        <p:nvSpPr>
          <p:cNvPr id="126980" name="Text Box 4"/>
          <p:cNvSpPr txBox="1">
            <a:spLocks noChangeArrowheads="1"/>
          </p:cNvSpPr>
          <p:nvPr/>
        </p:nvSpPr>
        <p:spPr bwMode="auto">
          <a:xfrm>
            <a:off x="609600" y="2636838"/>
            <a:ext cx="1676400"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3200">
                <a:latin typeface="宋体" panose="02010600030101010101" pitchFamily="2" charset="-122"/>
              </a:rPr>
              <a:t>列表控件的视图风格</a:t>
            </a:r>
            <a:endParaRPr lang="zh-CN" altLang="en-US" sz="3200"/>
          </a:p>
        </p:txBody>
      </p:sp>
      <p:sp>
        <p:nvSpPr>
          <p:cNvPr id="126981" name="AutoShape 5"/>
          <p:cNvSpPr>
            <a:spLocks/>
          </p:cNvSpPr>
          <p:nvPr/>
        </p:nvSpPr>
        <p:spPr bwMode="auto">
          <a:xfrm>
            <a:off x="2362200" y="533400"/>
            <a:ext cx="228600" cy="5715000"/>
          </a:xfrm>
          <a:prstGeom prst="leftBrace">
            <a:avLst>
              <a:gd name="adj1" fmla="val 208333"/>
              <a:gd name="adj2" fmla="val 50000"/>
            </a:avLst>
          </a:prstGeom>
          <a:noFill/>
          <a:ln w="38100">
            <a:solidFill>
              <a:srgbClr val="CC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82" name="Text Box 6"/>
          <p:cNvSpPr txBox="1">
            <a:spLocks noChangeArrowheads="1"/>
          </p:cNvSpPr>
          <p:nvPr/>
        </p:nvSpPr>
        <p:spPr bwMode="auto">
          <a:xfrm>
            <a:off x="2743200" y="228600"/>
            <a:ext cx="5943600" cy="1382713"/>
          </a:xfrm>
          <a:prstGeom prst="rect">
            <a:avLst/>
          </a:prstGeom>
          <a:noFill/>
          <a:ln w="9525">
            <a:solidFill>
              <a:srgbClr val="CC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a:solidFill>
                  <a:srgbClr val="00FF00"/>
                </a:solidFill>
                <a:latin typeface="Arial Narrow" panose="020B0606020202030204" pitchFamily="34" charset="0"/>
              </a:rPr>
              <a:t>图标视图：</a:t>
            </a:r>
            <a:r>
              <a:rPr lang="zh-CN" altLang="en-US" sz="2800">
                <a:latin typeface="宋体" panose="02010600030101010101" pitchFamily="2" charset="-122"/>
              </a:rPr>
              <a:t>每项显示</a:t>
            </a:r>
            <a:r>
              <a:rPr lang="en-US" altLang="zh-CN" sz="2800">
                <a:cs typeface="Times New Roman" panose="02020603050405020304" pitchFamily="18" charset="0"/>
              </a:rPr>
              <a:t>32</a:t>
            </a:r>
            <a:r>
              <a:rPr lang="en-US" altLang="zh-CN" sz="2800">
                <a:latin typeface="宋体" panose="02010600030101010101" pitchFamily="2" charset="-122"/>
              </a:rPr>
              <a:t>×</a:t>
            </a:r>
            <a:r>
              <a:rPr lang="en-US" altLang="zh-CN" sz="2800">
                <a:cs typeface="Times New Roman" panose="02020603050405020304" pitchFamily="18" charset="0"/>
              </a:rPr>
              <a:t>32</a:t>
            </a:r>
            <a:r>
              <a:rPr lang="zh-CN" altLang="en-US" sz="2800">
                <a:latin typeface="宋体" panose="02010600030101010101" pitchFamily="2" charset="-122"/>
              </a:rPr>
              <a:t>图标，在图标下面显示标签。用户可以将图标拖放到视图内任何位置</a:t>
            </a:r>
            <a:r>
              <a:rPr lang="zh-CN" altLang="en-US" sz="2800">
                <a:latin typeface="Arial Narrow" panose="020B0606020202030204" pitchFamily="34" charset="0"/>
              </a:rPr>
              <a:t> </a:t>
            </a:r>
          </a:p>
        </p:txBody>
      </p:sp>
      <p:sp>
        <p:nvSpPr>
          <p:cNvPr id="126983" name="Text Box 7"/>
          <p:cNvSpPr txBox="1">
            <a:spLocks noChangeArrowheads="1"/>
          </p:cNvSpPr>
          <p:nvPr/>
        </p:nvSpPr>
        <p:spPr bwMode="auto">
          <a:xfrm>
            <a:off x="2819400" y="1752600"/>
            <a:ext cx="5867400" cy="1382713"/>
          </a:xfrm>
          <a:prstGeom prst="rect">
            <a:avLst/>
          </a:prstGeom>
          <a:noFill/>
          <a:ln w="9525">
            <a:solidFill>
              <a:srgbClr val="CC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a:solidFill>
                  <a:srgbClr val="00FF00"/>
                </a:solidFill>
                <a:latin typeface="Arial Narrow" panose="020B0606020202030204" pitchFamily="34" charset="0"/>
              </a:rPr>
              <a:t>小图标视图：</a:t>
            </a:r>
            <a:r>
              <a:rPr lang="zh-CN" altLang="en-US" sz="2800">
                <a:latin typeface="宋体" panose="02010600030101010101" pitchFamily="2" charset="-122"/>
              </a:rPr>
              <a:t>每项显示</a:t>
            </a:r>
            <a:r>
              <a:rPr lang="en-US" altLang="zh-CN" sz="2800">
                <a:cs typeface="Times New Roman" panose="02020603050405020304" pitchFamily="18" charset="0"/>
              </a:rPr>
              <a:t>16</a:t>
            </a:r>
            <a:r>
              <a:rPr lang="en-US" altLang="zh-CN" sz="2800">
                <a:latin typeface="宋体" panose="02010600030101010101" pitchFamily="2" charset="-122"/>
              </a:rPr>
              <a:t>×</a:t>
            </a:r>
            <a:r>
              <a:rPr lang="en-US" altLang="zh-CN" sz="2800">
                <a:cs typeface="Times New Roman" panose="02020603050405020304" pitchFamily="18" charset="0"/>
              </a:rPr>
              <a:t>16</a:t>
            </a:r>
            <a:r>
              <a:rPr lang="zh-CN" altLang="en-US" sz="2800">
                <a:latin typeface="宋体" panose="02010600030101010101" pitchFamily="2" charset="-122"/>
              </a:rPr>
              <a:t>图标，在图标右边显示标签。用户可以将图标拖放到视图内任何位置</a:t>
            </a:r>
            <a:r>
              <a:rPr lang="zh-CN" altLang="en-US" sz="2800">
                <a:latin typeface="Arial Narrow" panose="020B0606020202030204" pitchFamily="34" charset="0"/>
              </a:rPr>
              <a:t> </a:t>
            </a:r>
          </a:p>
        </p:txBody>
      </p:sp>
      <p:sp>
        <p:nvSpPr>
          <p:cNvPr id="126984" name="Text Box 8"/>
          <p:cNvSpPr txBox="1">
            <a:spLocks noChangeArrowheads="1"/>
          </p:cNvSpPr>
          <p:nvPr/>
        </p:nvSpPr>
        <p:spPr bwMode="auto">
          <a:xfrm>
            <a:off x="2819400" y="3276600"/>
            <a:ext cx="5867400" cy="1382713"/>
          </a:xfrm>
          <a:prstGeom prst="rect">
            <a:avLst/>
          </a:prstGeom>
          <a:noFill/>
          <a:ln w="9525">
            <a:solidFill>
              <a:srgbClr val="CC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a:solidFill>
                  <a:srgbClr val="00FF00"/>
                </a:solidFill>
                <a:latin typeface="Arial Narrow" panose="020B0606020202030204" pitchFamily="34" charset="0"/>
              </a:rPr>
              <a:t>列表视图：</a:t>
            </a:r>
            <a:r>
              <a:rPr lang="zh-CN" altLang="en-US" sz="2800">
                <a:latin typeface="宋体" panose="02010600030101010101" pitchFamily="2" charset="-122"/>
              </a:rPr>
              <a:t>每项显示</a:t>
            </a:r>
            <a:r>
              <a:rPr lang="en-US" altLang="zh-CN" sz="2800">
                <a:cs typeface="Times New Roman" panose="02020603050405020304" pitchFamily="18" charset="0"/>
              </a:rPr>
              <a:t>16</a:t>
            </a:r>
            <a:r>
              <a:rPr lang="en-US" altLang="zh-CN" sz="2800">
                <a:latin typeface="宋体" panose="02010600030101010101" pitchFamily="2" charset="-122"/>
              </a:rPr>
              <a:t>×</a:t>
            </a:r>
            <a:r>
              <a:rPr lang="en-US" altLang="zh-CN" sz="2800">
                <a:cs typeface="Times New Roman" panose="02020603050405020304" pitchFamily="18" charset="0"/>
              </a:rPr>
              <a:t>16</a:t>
            </a:r>
            <a:r>
              <a:rPr lang="zh-CN" altLang="en-US" sz="2800">
                <a:latin typeface="宋体" panose="02010600030101010101" pitchFamily="2" charset="-122"/>
              </a:rPr>
              <a:t>图标，在图标右边显示标签。每一项按列排列，不能随意拖动图标</a:t>
            </a:r>
            <a:r>
              <a:rPr lang="zh-CN" altLang="en-US" sz="2800">
                <a:latin typeface="Arial Narrow" panose="020B0606020202030204" pitchFamily="34" charset="0"/>
              </a:rPr>
              <a:t> </a:t>
            </a:r>
          </a:p>
        </p:txBody>
      </p:sp>
      <p:sp>
        <p:nvSpPr>
          <p:cNvPr id="126985" name="Text Box 9"/>
          <p:cNvSpPr txBox="1">
            <a:spLocks noChangeArrowheads="1"/>
          </p:cNvSpPr>
          <p:nvPr/>
        </p:nvSpPr>
        <p:spPr bwMode="auto">
          <a:xfrm>
            <a:off x="2819400" y="4800600"/>
            <a:ext cx="5867400" cy="1809750"/>
          </a:xfrm>
          <a:prstGeom prst="rect">
            <a:avLst/>
          </a:prstGeom>
          <a:noFill/>
          <a:ln w="9525">
            <a:solidFill>
              <a:srgbClr val="CC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a:solidFill>
                  <a:srgbClr val="00FF00"/>
                </a:solidFill>
                <a:latin typeface="Arial Narrow" panose="020B0606020202030204" pitchFamily="34" charset="0"/>
              </a:rPr>
              <a:t>报表视图：</a:t>
            </a:r>
            <a:r>
              <a:rPr lang="zh-CN" altLang="en-US" sz="2800">
                <a:latin typeface="宋体" panose="02010600030101010101" pitchFamily="2" charset="-122"/>
              </a:rPr>
              <a:t>每项占一行，第一列是主项，显示</a:t>
            </a:r>
            <a:r>
              <a:rPr lang="en-US" altLang="zh-CN" sz="2800">
                <a:cs typeface="Times New Roman" panose="02020603050405020304" pitchFamily="18" charset="0"/>
              </a:rPr>
              <a:t>16</a:t>
            </a:r>
            <a:r>
              <a:rPr lang="en-US" altLang="zh-CN" sz="2800">
                <a:latin typeface="宋体" panose="02010600030101010101" pitchFamily="2" charset="-122"/>
              </a:rPr>
              <a:t>×</a:t>
            </a:r>
            <a:r>
              <a:rPr lang="en-US" altLang="zh-CN" sz="2800">
                <a:cs typeface="Times New Roman" panose="02020603050405020304" pitchFamily="18" charset="0"/>
              </a:rPr>
              <a:t>16</a:t>
            </a:r>
            <a:r>
              <a:rPr lang="zh-CN" altLang="en-US" sz="2800">
                <a:latin typeface="宋体" panose="02010600030101010101" pitchFamily="2" charset="-122"/>
              </a:rPr>
              <a:t>图标，在图标右侧显示标签。右边的列显示子项，具体由程序来决定</a:t>
            </a:r>
            <a:r>
              <a:rPr lang="zh-CN" altLang="en-US" sz="2800">
                <a:latin typeface="Arial Narrow" panose="020B0606020202030204" pitchFamily="34" charset="0"/>
              </a:rPr>
              <a:t>  </a:t>
            </a: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42944280"/>
              </p:ext>
            </p:extLst>
          </p:nvPr>
        </p:nvGraphicFramePr>
        <p:xfrm>
          <a:off x="742827" y="2885296"/>
          <a:ext cx="7933629" cy="3784064"/>
        </p:xfrm>
        <a:graphic>
          <a:graphicData uri="http://schemas.openxmlformats.org/drawingml/2006/table">
            <a:tbl>
              <a:tblPr>
                <a:tableStyleId>{5C22544A-7EE6-4342-B048-85BDC9FD1C3A}</a:tableStyleId>
              </a:tblPr>
              <a:tblGrid>
                <a:gridCol w="2655818">
                  <a:extLst>
                    <a:ext uri="{9D8B030D-6E8A-4147-A177-3AD203B41FA5}">
                      <a16:colId xmlns:a16="http://schemas.microsoft.com/office/drawing/2014/main" val="20000"/>
                    </a:ext>
                  </a:extLst>
                </a:gridCol>
                <a:gridCol w="1091456">
                  <a:extLst>
                    <a:ext uri="{9D8B030D-6E8A-4147-A177-3AD203B41FA5}">
                      <a16:colId xmlns:a16="http://schemas.microsoft.com/office/drawing/2014/main" val="20001"/>
                    </a:ext>
                  </a:extLst>
                </a:gridCol>
                <a:gridCol w="2962219">
                  <a:extLst>
                    <a:ext uri="{9D8B030D-6E8A-4147-A177-3AD203B41FA5}">
                      <a16:colId xmlns:a16="http://schemas.microsoft.com/office/drawing/2014/main" val="20002"/>
                    </a:ext>
                  </a:extLst>
                </a:gridCol>
                <a:gridCol w="1224136">
                  <a:extLst>
                    <a:ext uri="{9D8B030D-6E8A-4147-A177-3AD203B41FA5}">
                      <a16:colId xmlns:a16="http://schemas.microsoft.com/office/drawing/2014/main" val="20003"/>
                    </a:ext>
                  </a:extLst>
                </a:gridCol>
              </a:tblGrid>
              <a:tr h="420452">
                <a:tc>
                  <a:txBody>
                    <a:bodyPr/>
                    <a:lstStyle/>
                    <a:p>
                      <a:pPr algn="ctr">
                        <a:spcAft>
                          <a:spcPts val="0"/>
                        </a:spcAft>
                      </a:pPr>
                      <a:r>
                        <a:rPr lang="en-US" sz="2400" kern="100" dirty="0">
                          <a:effectLst/>
                        </a:rPr>
                        <a:t>ID</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图标</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a:effectLst/>
                        </a:rPr>
                        <a:t>ID</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图标</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840903">
                <a:tc>
                  <a:txBody>
                    <a:bodyPr/>
                    <a:lstStyle/>
                    <a:p>
                      <a:pPr algn="just">
                        <a:spcAft>
                          <a:spcPts val="0"/>
                        </a:spcAft>
                      </a:pPr>
                      <a:r>
                        <a:rPr lang="en-US" sz="2400" kern="100" dirty="0">
                          <a:effectLst/>
                        </a:rPr>
                        <a:t>IDI_ICON_BLACK</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en-US"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IDI_ICON_WHITE</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en-US"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840903">
                <a:tc>
                  <a:txBody>
                    <a:bodyPr/>
                    <a:lstStyle/>
                    <a:p>
                      <a:pPr algn="just">
                        <a:spcAft>
                          <a:spcPts val="0"/>
                        </a:spcAft>
                      </a:pPr>
                      <a:r>
                        <a:rPr lang="en-US" sz="2400" kern="100">
                          <a:effectLst/>
                        </a:rPr>
                        <a:t>IDI_ICON_GREEN</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en-US"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IDI_ICON_PURPLE</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en-US"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840903">
                <a:tc>
                  <a:txBody>
                    <a:bodyPr/>
                    <a:lstStyle/>
                    <a:p>
                      <a:pPr algn="just">
                        <a:spcAft>
                          <a:spcPts val="0"/>
                        </a:spcAft>
                      </a:pPr>
                      <a:r>
                        <a:rPr lang="en-US" sz="2400" kern="100">
                          <a:effectLst/>
                        </a:rPr>
                        <a:t>IDI_ICON_BLUE</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en-US"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IDI_ICON_CYAN</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en-US"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840903">
                <a:tc>
                  <a:txBody>
                    <a:bodyPr/>
                    <a:lstStyle/>
                    <a:p>
                      <a:pPr algn="just">
                        <a:spcAft>
                          <a:spcPts val="0"/>
                        </a:spcAft>
                      </a:pPr>
                      <a:r>
                        <a:rPr lang="en-US" sz="2400" kern="100">
                          <a:effectLst/>
                        </a:rPr>
                        <a:t>IDI_ICON_RED</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en-US"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IDI_ICON_YELLOW</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en-US"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pic>
        <p:nvPicPr>
          <p:cNvPr id="125968"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6783" y="3381531"/>
            <a:ext cx="768881" cy="768881"/>
          </a:xfrm>
          <a:prstGeom prst="rect">
            <a:avLst/>
          </a:prstGeom>
          <a:noFill/>
          <a:extLst>
            <a:ext uri="{909E8E84-426E-40DD-AFC4-6F175D3DCCD1}">
              <a14:hiddenFill xmlns:a14="http://schemas.microsoft.com/office/drawing/2010/main">
                <a:solidFill>
                  <a:srgbClr val="FFFFFF"/>
                </a:solidFill>
              </a14:hiddenFill>
            </a:ext>
          </a:extLst>
        </p:spPr>
      </p:pic>
      <p:pic>
        <p:nvPicPr>
          <p:cNvPr id="125967"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6336" y="3309357"/>
            <a:ext cx="786999" cy="786999"/>
          </a:xfrm>
          <a:prstGeom prst="rect">
            <a:avLst/>
          </a:prstGeom>
          <a:noFill/>
          <a:extLst>
            <a:ext uri="{909E8E84-426E-40DD-AFC4-6F175D3DCCD1}">
              <a14:hiddenFill xmlns:a14="http://schemas.microsoft.com/office/drawing/2010/main">
                <a:solidFill>
                  <a:srgbClr val="FFFFFF"/>
                </a:solidFill>
              </a14:hiddenFill>
            </a:ext>
          </a:extLst>
        </p:spPr>
      </p:pic>
      <p:pic>
        <p:nvPicPr>
          <p:cNvPr id="125966"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6783" y="4229925"/>
            <a:ext cx="768881" cy="768881"/>
          </a:xfrm>
          <a:prstGeom prst="rect">
            <a:avLst/>
          </a:prstGeom>
          <a:noFill/>
          <a:extLst>
            <a:ext uri="{909E8E84-426E-40DD-AFC4-6F175D3DCCD1}">
              <a14:hiddenFill xmlns:a14="http://schemas.microsoft.com/office/drawing/2010/main">
                <a:solidFill>
                  <a:srgbClr val="FFFFFF"/>
                </a:solidFill>
              </a14:hiddenFill>
            </a:ext>
          </a:extLst>
        </p:spPr>
      </p:pic>
      <p:pic>
        <p:nvPicPr>
          <p:cNvPr id="125965"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10274" y="4171529"/>
            <a:ext cx="793328" cy="793328"/>
          </a:xfrm>
          <a:prstGeom prst="rect">
            <a:avLst/>
          </a:prstGeom>
          <a:noFill/>
          <a:extLst>
            <a:ext uri="{909E8E84-426E-40DD-AFC4-6F175D3DCCD1}">
              <a14:hiddenFill xmlns:a14="http://schemas.microsoft.com/office/drawing/2010/main">
                <a:solidFill>
                  <a:srgbClr val="FFFFFF"/>
                </a:solidFill>
              </a14:hiddenFill>
            </a:ext>
          </a:extLst>
        </p:spPr>
      </p:pic>
      <p:pic>
        <p:nvPicPr>
          <p:cNvPr id="125964"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2391" y="5078319"/>
            <a:ext cx="768881" cy="768881"/>
          </a:xfrm>
          <a:prstGeom prst="rect">
            <a:avLst/>
          </a:prstGeom>
          <a:noFill/>
          <a:extLst>
            <a:ext uri="{909E8E84-426E-40DD-AFC4-6F175D3DCCD1}">
              <a14:hiddenFill xmlns:a14="http://schemas.microsoft.com/office/drawing/2010/main">
                <a:solidFill>
                  <a:srgbClr val="FFFFFF"/>
                </a:solidFill>
              </a14:hiddenFill>
            </a:ext>
          </a:extLst>
        </p:spPr>
      </p:pic>
      <p:pic>
        <p:nvPicPr>
          <p:cNvPr id="125963"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11145" y="5040030"/>
            <a:ext cx="807170" cy="807170"/>
          </a:xfrm>
          <a:prstGeom prst="rect">
            <a:avLst/>
          </a:prstGeom>
          <a:noFill/>
          <a:extLst>
            <a:ext uri="{909E8E84-426E-40DD-AFC4-6F175D3DCCD1}">
              <a14:hiddenFill xmlns:a14="http://schemas.microsoft.com/office/drawing/2010/main">
                <a:solidFill>
                  <a:srgbClr val="FFFFFF"/>
                </a:solidFill>
              </a14:hiddenFill>
            </a:ext>
          </a:extLst>
        </p:spPr>
      </p:pic>
      <p:pic>
        <p:nvPicPr>
          <p:cNvPr id="125962"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6783" y="5887467"/>
            <a:ext cx="768881" cy="768881"/>
          </a:xfrm>
          <a:prstGeom prst="rect">
            <a:avLst/>
          </a:prstGeom>
          <a:noFill/>
          <a:extLst>
            <a:ext uri="{909E8E84-426E-40DD-AFC4-6F175D3DCCD1}">
              <a14:hiddenFill xmlns:a14="http://schemas.microsoft.com/office/drawing/2010/main">
                <a:solidFill>
                  <a:srgbClr val="FFFFFF"/>
                </a:solidFill>
              </a14:hiddenFill>
            </a:ext>
          </a:extLst>
        </p:spPr>
      </p:pic>
      <p:pic>
        <p:nvPicPr>
          <p:cNvPr id="125961"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54449" y="5922373"/>
            <a:ext cx="733975" cy="733975"/>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3516783" y="583246"/>
            <a:ext cx="5474747" cy="1692771"/>
          </a:xfrm>
          <a:prstGeom prst="rect">
            <a:avLst/>
          </a:prstGeom>
        </p:spPr>
        <p:txBody>
          <a:bodyPr wrap="square">
            <a:spAutoFit/>
          </a:bodyPr>
          <a:lstStyle/>
          <a:p>
            <a:pPr indent="266700" algn="just">
              <a:spcAft>
                <a:spcPts val="0"/>
              </a:spcAft>
            </a:pPr>
            <a:r>
              <a:rPr lang="zh-CN" altLang="zh-CN" kern="100" dirty="0">
                <a:solidFill>
                  <a:srgbClr val="FFFF00"/>
                </a:solidFill>
              </a:rPr>
              <a:t>由于添加了</a:t>
            </a:r>
            <a:r>
              <a:rPr lang="en-US" altLang="zh-CN" kern="100" dirty="0">
                <a:solidFill>
                  <a:srgbClr val="FFFF00"/>
                </a:solidFill>
              </a:rPr>
              <a:t>8</a:t>
            </a:r>
            <a:r>
              <a:rPr lang="zh-CN" altLang="zh-CN" kern="100" dirty="0" smtClean="0">
                <a:solidFill>
                  <a:srgbClr val="FFFF00"/>
                </a:solidFill>
              </a:rPr>
              <a:t>个位</a:t>
            </a:r>
            <a:r>
              <a:rPr lang="zh-CN" altLang="zh-CN" kern="100" dirty="0">
                <a:solidFill>
                  <a:srgbClr val="FFFF00"/>
                </a:solidFill>
              </a:rPr>
              <a:t>图图标，要加载这些图标，就要创建一个</a:t>
            </a:r>
            <a:r>
              <a:rPr lang="en-US" altLang="zh-CN" kern="100" dirty="0" err="1">
                <a:solidFill>
                  <a:srgbClr val="FFFF00"/>
                </a:solidFill>
              </a:rPr>
              <a:t>CImageList</a:t>
            </a:r>
            <a:r>
              <a:rPr lang="zh-CN" altLang="zh-CN" kern="100" dirty="0">
                <a:solidFill>
                  <a:srgbClr val="FFFF00"/>
                </a:solidFill>
              </a:rPr>
              <a:t>的对象</a:t>
            </a:r>
            <a:r>
              <a:rPr lang="zh-CN" altLang="zh-CN" kern="100" dirty="0" smtClean="0">
                <a:solidFill>
                  <a:srgbClr val="FFFF00"/>
                </a:solidFill>
              </a:rPr>
              <a:t>，在</a:t>
            </a:r>
            <a:r>
              <a:rPr lang="en-US" altLang="zh-CN" kern="100" dirty="0">
                <a:solidFill>
                  <a:srgbClr val="FFFF00"/>
                </a:solidFill>
              </a:rPr>
              <a:t>CMy8_8Dlg</a:t>
            </a:r>
            <a:r>
              <a:rPr lang="zh-CN" altLang="zh-CN" kern="100" dirty="0">
                <a:solidFill>
                  <a:srgbClr val="FFFF00"/>
                </a:solidFill>
              </a:rPr>
              <a:t>类中增加成员如下：</a:t>
            </a:r>
          </a:p>
          <a:p>
            <a:pPr marL="269875" algn="just">
              <a:spcAft>
                <a:spcPts val="0"/>
              </a:spcAft>
            </a:pPr>
            <a:r>
              <a:rPr lang="en-US" altLang="zh-CN" sz="2000" i="1" kern="0" dirty="0" smtClean="0">
                <a:solidFill>
                  <a:srgbClr val="FFFF00"/>
                </a:solidFill>
              </a:rPr>
              <a:t>    </a:t>
            </a:r>
            <a:r>
              <a:rPr lang="en-US" altLang="zh-CN" sz="3200" i="1" kern="0" dirty="0" err="1" smtClean="0">
                <a:solidFill>
                  <a:srgbClr val="FF99FF"/>
                </a:solidFill>
              </a:rPr>
              <a:t>CImageList</a:t>
            </a:r>
            <a:r>
              <a:rPr lang="en-US" altLang="zh-CN" sz="3200" i="1" kern="0" dirty="0" smtClean="0">
                <a:solidFill>
                  <a:srgbClr val="FF99FF"/>
                </a:solidFill>
              </a:rPr>
              <a:t> </a:t>
            </a:r>
            <a:r>
              <a:rPr lang="en-US" altLang="zh-CN" sz="3200" i="1" kern="0" dirty="0" err="1">
                <a:solidFill>
                  <a:srgbClr val="FF99FF"/>
                </a:solidFill>
              </a:rPr>
              <a:t>m_imageList</a:t>
            </a:r>
            <a:r>
              <a:rPr lang="en-US" altLang="zh-CN" sz="3200" i="1" kern="0" dirty="0">
                <a:solidFill>
                  <a:srgbClr val="FF99FF"/>
                </a:solidFill>
              </a:rPr>
              <a:t>;</a:t>
            </a:r>
            <a:endParaRPr lang="zh-CN" altLang="zh-CN" sz="3200" kern="100" dirty="0">
              <a:solidFill>
                <a:srgbClr val="FF99FF"/>
              </a:solidFill>
            </a:endParaRPr>
          </a:p>
        </p:txBody>
      </p:sp>
      <p:sp>
        <p:nvSpPr>
          <p:cNvPr id="15" name="圆角矩形标注 14"/>
          <p:cNvSpPr/>
          <p:nvPr/>
        </p:nvSpPr>
        <p:spPr bwMode="auto">
          <a:xfrm>
            <a:off x="179512" y="282559"/>
            <a:ext cx="3024336" cy="1872208"/>
          </a:xfrm>
          <a:prstGeom prst="wedgeRoundRectCallout">
            <a:avLst>
              <a:gd name="adj1" fmla="val 2233"/>
              <a:gd name="adj2" fmla="val 85644"/>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zh-CN" altLang="zh-CN" sz="2800" dirty="0">
                <a:solidFill>
                  <a:srgbClr val="C00000"/>
                </a:solidFill>
              </a:rPr>
              <a:t>在</a:t>
            </a:r>
            <a:r>
              <a:rPr lang="en-US" altLang="zh-CN" sz="2800" dirty="0" err="1">
                <a:solidFill>
                  <a:srgbClr val="C00000"/>
                </a:solidFill>
              </a:rPr>
              <a:t>ResourceView</a:t>
            </a:r>
            <a:r>
              <a:rPr lang="zh-CN" altLang="zh-CN" sz="2800" dirty="0">
                <a:solidFill>
                  <a:srgbClr val="C00000"/>
                </a:solidFill>
              </a:rPr>
              <a:t>的</a:t>
            </a:r>
            <a:r>
              <a:rPr lang="en-US" altLang="zh-CN" sz="2800" dirty="0">
                <a:solidFill>
                  <a:srgbClr val="C00000"/>
                </a:solidFill>
              </a:rPr>
              <a:t>Icon</a:t>
            </a:r>
            <a:r>
              <a:rPr lang="zh-CN" altLang="zh-CN" sz="2800" dirty="0">
                <a:solidFill>
                  <a:srgbClr val="C00000"/>
                </a:solidFill>
              </a:rPr>
              <a:t>栏内创建的</a:t>
            </a:r>
            <a:r>
              <a:rPr lang="en-US" altLang="zh-CN" sz="2800" dirty="0">
                <a:solidFill>
                  <a:srgbClr val="C00000"/>
                </a:solidFill>
              </a:rPr>
              <a:t>8</a:t>
            </a:r>
            <a:r>
              <a:rPr lang="zh-CN" altLang="zh-CN" sz="2800" dirty="0" smtClean="0">
                <a:solidFill>
                  <a:srgbClr val="C00000"/>
                </a:solidFill>
              </a:rPr>
              <a:t>个</a:t>
            </a:r>
            <a:r>
              <a:rPr lang="en-US" altLang="zh-CN" sz="2800" dirty="0" smtClean="0">
                <a:solidFill>
                  <a:srgbClr val="C00000"/>
                </a:solidFill>
              </a:rPr>
              <a:t>32*32</a:t>
            </a:r>
            <a:r>
              <a:rPr lang="zh-CN" altLang="zh-CN" sz="2800" dirty="0" smtClean="0">
                <a:solidFill>
                  <a:srgbClr val="C00000"/>
                </a:solidFill>
              </a:rPr>
              <a:t>的</a:t>
            </a:r>
            <a:r>
              <a:rPr lang="en-US" altLang="zh-CN" sz="2800" dirty="0" smtClean="0">
                <a:solidFill>
                  <a:srgbClr val="C00000"/>
                </a:solidFill>
              </a:rPr>
              <a:t>8</a:t>
            </a:r>
            <a:r>
              <a:rPr lang="zh-CN" altLang="zh-CN" sz="2800" dirty="0" smtClean="0">
                <a:solidFill>
                  <a:srgbClr val="C00000"/>
                </a:solidFill>
              </a:rPr>
              <a:t>位</a:t>
            </a:r>
            <a:r>
              <a:rPr lang="en-US" altLang="zh-CN" sz="2800" dirty="0">
                <a:solidFill>
                  <a:srgbClr val="C00000"/>
                </a:solidFill>
              </a:rPr>
              <a:t>BMP</a:t>
            </a:r>
            <a:r>
              <a:rPr lang="zh-CN" altLang="zh-CN" sz="2800" dirty="0">
                <a:solidFill>
                  <a:srgbClr val="C00000"/>
                </a:solidFill>
              </a:rPr>
              <a:t>图标资源</a:t>
            </a:r>
            <a:endParaRPr lang="zh-CN" altLang="en-US" sz="2800" dirty="0">
              <a:solidFill>
                <a:srgbClr val="C00000"/>
              </a:solidFill>
              <a:latin typeface="Arial Narrow" panose="020B0606020202030204"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dirty="0" smtClean="0">
              <a:ln>
                <a:noFill/>
              </a:ln>
              <a:solidFill>
                <a:srgbClr val="C00000"/>
              </a:solidFill>
              <a:effectLst/>
            </a:endParaRPr>
          </a:p>
        </p:txBody>
      </p:sp>
    </p:spTree>
    <p:extLst>
      <p:ext uri="{BB962C8B-B14F-4D97-AF65-F5344CB8AC3E}">
        <p14:creationId xmlns:p14="http://schemas.microsoft.com/office/powerpoint/2010/main" val="3982539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25968"/>
                                        </p:tgtEl>
                                        <p:attrNameLst>
                                          <p:attrName>style.visibility</p:attrName>
                                        </p:attrNameLst>
                                      </p:cBhvr>
                                      <p:to>
                                        <p:strVal val="visible"/>
                                      </p:to>
                                    </p:set>
                                    <p:anim calcmode="lin" valueType="num">
                                      <p:cBhvr additive="base">
                                        <p:cTn id="11" dur="500" fill="hold"/>
                                        <p:tgtEl>
                                          <p:spTgt spid="125968"/>
                                        </p:tgtEl>
                                        <p:attrNameLst>
                                          <p:attrName>ppt_x</p:attrName>
                                        </p:attrNameLst>
                                      </p:cBhvr>
                                      <p:tavLst>
                                        <p:tav tm="0">
                                          <p:val>
                                            <p:strVal val="#ppt_x"/>
                                          </p:val>
                                        </p:tav>
                                        <p:tav tm="100000">
                                          <p:val>
                                            <p:strVal val="#ppt_x"/>
                                          </p:val>
                                        </p:tav>
                                      </p:tavLst>
                                    </p:anim>
                                    <p:anim calcmode="lin" valueType="num">
                                      <p:cBhvr additive="base">
                                        <p:cTn id="12" dur="500" fill="hold"/>
                                        <p:tgtEl>
                                          <p:spTgt spid="12596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5966"/>
                                        </p:tgtEl>
                                        <p:attrNameLst>
                                          <p:attrName>style.visibility</p:attrName>
                                        </p:attrNameLst>
                                      </p:cBhvr>
                                      <p:to>
                                        <p:strVal val="visible"/>
                                      </p:to>
                                    </p:set>
                                    <p:anim calcmode="lin" valueType="num">
                                      <p:cBhvr additive="base">
                                        <p:cTn id="17" dur="500" fill="hold"/>
                                        <p:tgtEl>
                                          <p:spTgt spid="125966"/>
                                        </p:tgtEl>
                                        <p:attrNameLst>
                                          <p:attrName>ppt_x</p:attrName>
                                        </p:attrNameLst>
                                      </p:cBhvr>
                                      <p:tavLst>
                                        <p:tav tm="0">
                                          <p:val>
                                            <p:strVal val="#ppt_x"/>
                                          </p:val>
                                        </p:tav>
                                        <p:tav tm="100000">
                                          <p:val>
                                            <p:strVal val="#ppt_x"/>
                                          </p:val>
                                        </p:tav>
                                      </p:tavLst>
                                    </p:anim>
                                    <p:anim calcmode="lin" valueType="num">
                                      <p:cBhvr additive="base">
                                        <p:cTn id="18" dur="500" fill="hold"/>
                                        <p:tgtEl>
                                          <p:spTgt spid="12596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25964"/>
                                        </p:tgtEl>
                                        <p:attrNameLst>
                                          <p:attrName>style.visibility</p:attrName>
                                        </p:attrNameLst>
                                      </p:cBhvr>
                                      <p:to>
                                        <p:strVal val="visible"/>
                                      </p:to>
                                    </p:set>
                                    <p:anim calcmode="lin" valueType="num">
                                      <p:cBhvr additive="base">
                                        <p:cTn id="23" dur="500" fill="hold"/>
                                        <p:tgtEl>
                                          <p:spTgt spid="125964"/>
                                        </p:tgtEl>
                                        <p:attrNameLst>
                                          <p:attrName>ppt_x</p:attrName>
                                        </p:attrNameLst>
                                      </p:cBhvr>
                                      <p:tavLst>
                                        <p:tav tm="0">
                                          <p:val>
                                            <p:strVal val="#ppt_x"/>
                                          </p:val>
                                        </p:tav>
                                        <p:tav tm="100000">
                                          <p:val>
                                            <p:strVal val="#ppt_x"/>
                                          </p:val>
                                        </p:tav>
                                      </p:tavLst>
                                    </p:anim>
                                    <p:anim calcmode="lin" valueType="num">
                                      <p:cBhvr additive="base">
                                        <p:cTn id="24" dur="500" fill="hold"/>
                                        <p:tgtEl>
                                          <p:spTgt spid="12596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25962"/>
                                        </p:tgtEl>
                                        <p:attrNameLst>
                                          <p:attrName>style.visibility</p:attrName>
                                        </p:attrNameLst>
                                      </p:cBhvr>
                                      <p:to>
                                        <p:strVal val="visible"/>
                                      </p:to>
                                    </p:set>
                                    <p:anim calcmode="lin" valueType="num">
                                      <p:cBhvr additive="base">
                                        <p:cTn id="29" dur="500" fill="hold"/>
                                        <p:tgtEl>
                                          <p:spTgt spid="125962"/>
                                        </p:tgtEl>
                                        <p:attrNameLst>
                                          <p:attrName>ppt_x</p:attrName>
                                        </p:attrNameLst>
                                      </p:cBhvr>
                                      <p:tavLst>
                                        <p:tav tm="0">
                                          <p:val>
                                            <p:strVal val="#ppt_x"/>
                                          </p:val>
                                        </p:tav>
                                        <p:tav tm="100000">
                                          <p:val>
                                            <p:strVal val="#ppt_x"/>
                                          </p:val>
                                        </p:tav>
                                      </p:tavLst>
                                    </p:anim>
                                    <p:anim calcmode="lin" valueType="num">
                                      <p:cBhvr additive="base">
                                        <p:cTn id="30" dur="500" fill="hold"/>
                                        <p:tgtEl>
                                          <p:spTgt spid="12596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25967"/>
                                        </p:tgtEl>
                                        <p:attrNameLst>
                                          <p:attrName>style.visibility</p:attrName>
                                        </p:attrNameLst>
                                      </p:cBhvr>
                                      <p:to>
                                        <p:strVal val="visible"/>
                                      </p:to>
                                    </p:set>
                                    <p:anim calcmode="lin" valueType="num">
                                      <p:cBhvr additive="base">
                                        <p:cTn id="35" dur="500" fill="hold"/>
                                        <p:tgtEl>
                                          <p:spTgt spid="125967"/>
                                        </p:tgtEl>
                                        <p:attrNameLst>
                                          <p:attrName>ppt_x</p:attrName>
                                        </p:attrNameLst>
                                      </p:cBhvr>
                                      <p:tavLst>
                                        <p:tav tm="0">
                                          <p:val>
                                            <p:strVal val="#ppt_x"/>
                                          </p:val>
                                        </p:tav>
                                        <p:tav tm="100000">
                                          <p:val>
                                            <p:strVal val="#ppt_x"/>
                                          </p:val>
                                        </p:tav>
                                      </p:tavLst>
                                    </p:anim>
                                    <p:anim calcmode="lin" valueType="num">
                                      <p:cBhvr additive="base">
                                        <p:cTn id="36" dur="500" fill="hold"/>
                                        <p:tgtEl>
                                          <p:spTgt spid="125967"/>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25965"/>
                                        </p:tgtEl>
                                        <p:attrNameLst>
                                          <p:attrName>style.visibility</p:attrName>
                                        </p:attrNameLst>
                                      </p:cBhvr>
                                      <p:to>
                                        <p:strVal val="visible"/>
                                      </p:to>
                                    </p:set>
                                    <p:anim calcmode="lin" valueType="num">
                                      <p:cBhvr additive="base">
                                        <p:cTn id="41" dur="500" fill="hold"/>
                                        <p:tgtEl>
                                          <p:spTgt spid="125965"/>
                                        </p:tgtEl>
                                        <p:attrNameLst>
                                          <p:attrName>ppt_x</p:attrName>
                                        </p:attrNameLst>
                                      </p:cBhvr>
                                      <p:tavLst>
                                        <p:tav tm="0">
                                          <p:val>
                                            <p:strVal val="#ppt_x"/>
                                          </p:val>
                                        </p:tav>
                                        <p:tav tm="100000">
                                          <p:val>
                                            <p:strVal val="#ppt_x"/>
                                          </p:val>
                                        </p:tav>
                                      </p:tavLst>
                                    </p:anim>
                                    <p:anim calcmode="lin" valueType="num">
                                      <p:cBhvr additive="base">
                                        <p:cTn id="42" dur="500" fill="hold"/>
                                        <p:tgtEl>
                                          <p:spTgt spid="125965"/>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25963"/>
                                        </p:tgtEl>
                                        <p:attrNameLst>
                                          <p:attrName>style.visibility</p:attrName>
                                        </p:attrNameLst>
                                      </p:cBhvr>
                                      <p:to>
                                        <p:strVal val="visible"/>
                                      </p:to>
                                    </p:set>
                                    <p:anim calcmode="lin" valueType="num">
                                      <p:cBhvr additive="base">
                                        <p:cTn id="47" dur="500" fill="hold"/>
                                        <p:tgtEl>
                                          <p:spTgt spid="125963"/>
                                        </p:tgtEl>
                                        <p:attrNameLst>
                                          <p:attrName>ppt_x</p:attrName>
                                        </p:attrNameLst>
                                      </p:cBhvr>
                                      <p:tavLst>
                                        <p:tav tm="0">
                                          <p:val>
                                            <p:strVal val="#ppt_x"/>
                                          </p:val>
                                        </p:tav>
                                        <p:tav tm="100000">
                                          <p:val>
                                            <p:strVal val="#ppt_x"/>
                                          </p:val>
                                        </p:tav>
                                      </p:tavLst>
                                    </p:anim>
                                    <p:anim calcmode="lin" valueType="num">
                                      <p:cBhvr additive="base">
                                        <p:cTn id="48" dur="500" fill="hold"/>
                                        <p:tgtEl>
                                          <p:spTgt spid="125963"/>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25961"/>
                                        </p:tgtEl>
                                        <p:attrNameLst>
                                          <p:attrName>style.visibility</p:attrName>
                                        </p:attrNameLst>
                                      </p:cBhvr>
                                      <p:to>
                                        <p:strVal val="visible"/>
                                      </p:to>
                                    </p:set>
                                    <p:anim calcmode="lin" valueType="num">
                                      <p:cBhvr additive="base">
                                        <p:cTn id="53" dur="500" fill="hold"/>
                                        <p:tgtEl>
                                          <p:spTgt spid="125961"/>
                                        </p:tgtEl>
                                        <p:attrNameLst>
                                          <p:attrName>ppt_x</p:attrName>
                                        </p:attrNameLst>
                                      </p:cBhvr>
                                      <p:tavLst>
                                        <p:tav tm="0">
                                          <p:val>
                                            <p:strVal val="#ppt_x"/>
                                          </p:val>
                                        </p:tav>
                                        <p:tav tm="100000">
                                          <p:val>
                                            <p:strVal val="#ppt_x"/>
                                          </p:val>
                                        </p:tav>
                                      </p:tavLst>
                                    </p:anim>
                                    <p:anim calcmode="lin" valueType="num">
                                      <p:cBhvr additive="base">
                                        <p:cTn id="54" dur="500" fill="hold"/>
                                        <p:tgtEl>
                                          <p:spTgt spid="125961"/>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6" presetClass="entr" presetSubtype="16" fill="hold" grpId="0" nodeType="clickEffect">
                                  <p:stCondLst>
                                    <p:cond delay="0"/>
                                  </p:stCondLst>
                                  <p:childTnLst>
                                    <p:set>
                                      <p:cBhvr>
                                        <p:cTn id="58" dur="1" fill="hold">
                                          <p:stCondLst>
                                            <p:cond delay="0"/>
                                          </p:stCondLst>
                                        </p:cTn>
                                        <p:tgtEl>
                                          <p:spTgt spid="4"/>
                                        </p:tgtEl>
                                        <p:attrNameLst>
                                          <p:attrName>style.visibility</p:attrName>
                                        </p:attrNameLst>
                                      </p:cBhvr>
                                      <p:to>
                                        <p:strVal val="visible"/>
                                      </p:to>
                                    </p:set>
                                    <p:animEffect transition="in" filter="circle(in)">
                                      <p:cBhvr>
                                        <p:cTn id="59"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896526"/>
            <a:ext cx="8928992" cy="1164322"/>
          </a:xfrm>
        </p:spPr>
        <p:txBody>
          <a:bodyPr/>
          <a:lstStyle/>
          <a:p>
            <a:pPr marL="0" indent="0">
              <a:buNone/>
            </a:pPr>
            <a:r>
              <a:rPr lang="en-US" altLang="zh-CN" sz="2400" b="1" dirty="0" smtClean="0"/>
              <a:t>        MFC</a:t>
            </a:r>
            <a:r>
              <a:rPr lang="zh-CN" altLang="zh-CN" sz="2400" b="1" dirty="0" smtClean="0"/>
              <a:t>提供</a:t>
            </a:r>
            <a:r>
              <a:rPr lang="zh-CN" altLang="zh-CN" sz="2400" b="1" dirty="0"/>
              <a:t>的标准的控件类，可以继承控件类，派生出新的控件类，然后在派生的控件类中加入一些新的成员，然后用的派生的控件类对定义控件变量，就可以扩展控件类的功能。</a:t>
            </a:r>
          </a:p>
          <a:p>
            <a:endParaRPr lang="zh-CN" altLang="en-US" sz="2400" b="1" dirty="0"/>
          </a:p>
        </p:txBody>
      </p:sp>
      <p:sp>
        <p:nvSpPr>
          <p:cNvPr id="4" name="灯片编号占位符 3"/>
          <p:cNvSpPr>
            <a:spLocks noGrp="1"/>
          </p:cNvSpPr>
          <p:nvPr>
            <p:ph type="sldNum" sz="quarter" idx="12"/>
          </p:nvPr>
        </p:nvSpPr>
        <p:spPr/>
        <p:txBody>
          <a:bodyPr/>
          <a:lstStyle/>
          <a:p>
            <a:fld id="{EA6790FE-3663-4280-8A87-F7847A540E1C}" type="slidenum">
              <a:rPr lang="en-US" altLang="zh-CN" smtClean="0"/>
              <a:pPr/>
              <a:t>14</a:t>
            </a:fld>
            <a:endParaRPr lang="en-US" altLang="zh-CN"/>
          </a:p>
        </p:txBody>
      </p:sp>
      <p:sp>
        <p:nvSpPr>
          <p:cNvPr id="5" name="Rectangle 1"/>
          <p:cNvSpPr>
            <a:spLocks noGrp="1" noChangeArrowheads="1"/>
          </p:cNvSpPr>
          <p:nvPr>
            <p:ph type="title"/>
          </p:nvPr>
        </p:nvSpPr>
        <p:spPr bwMode="auto">
          <a:xfrm>
            <a:off x="467544" y="188640"/>
            <a:ext cx="453427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4000" b="1" i="0" u="none" strike="noStrike" cap="none" normalizeH="0" baseline="0" dirty="0" smtClean="0" bmk="_Toc285133756">
                <a:ln>
                  <a:noFill/>
                </a:ln>
                <a:solidFill>
                  <a:srgbClr val="FF99FF"/>
                </a:solidFill>
                <a:effectLst/>
                <a:latin typeface="Times New Roman" panose="02020603050405020304" pitchFamily="18" charset="0"/>
                <a:ea typeface="宋体" panose="02010600030101010101" pitchFamily="2" charset="-122"/>
                <a:cs typeface="Times New Roman" panose="02020603050405020304" pitchFamily="18" charset="0"/>
              </a:rPr>
              <a:t>4 </a:t>
            </a:r>
            <a:r>
              <a:rPr kumimoji="0" lang="zh-CN" altLang="en-US" sz="4000" b="1" i="0" u="none" strike="noStrike" cap="none" normalizeH="0" baseline="0" dirty="0" smtClean="0" bmk="_Toc285133756">
                <a:ln>
                  <a:noFill/>
                </a:ln>
                <a:solidFill>
                  <a:srgbClr val="FF99FF"/>
                </a:solidFill>
                <a:effectLst/>
                <a:latin typeface="宋体" panose="02010600030101010101" pitchFamily="2" charset="-122"/>
                <a:ea typeface="宋体" panose="02010600030101010101" pitchFamily="2" charset="-122"/>
                <a:cs typeface="Times New Roman" panose="02020603050405020304" pitchFamily="18" charset="0"/>
              </a:rPr>
              <a:t>自定义控件类</a:t>
            </a:r>
            <a:r>
              <a:rPr kumimoji="0" lang="zh-CN" altLang="en-US" sz="4000" b="1" i="0" u="none" strike="noStrike" cap="none" normalizeH="0" baseline="0" dirty="0" smtClean="0">
                <a:ln>
                  <a:noFill/>
                </a:ln>
                <a:solidFill>
                  <a:srgbClr val="FF99FF"/>
                </a:solidFill>
                <a:effectLst/>
              </a:rPr>
              <a:t> </a:t>
            </a:r>
            <a:endParaRPr kumimoji="0" lang="zh-CN" altLang="en-US" sz="4000" b="1" i="0" u="none" strike="noStrike" cap="none" normalizeH="0" baseline="0" dirty="0" smtClean="0">
              <a:ln>
                <a:noFill/>
              </a:ln>
              <a:solidFill>
                <a:srgbClr val="FF99FF"/>
              </a:solidFill>
              <a:effectLst/>
              <a:latin typeface="Arial" panose="020B0604020202020204" pitchFamily="34" charset="0"/>
            </a:endParaRPr>
          </a:p>
        </p:txBody>
      </p:sp>
      <p:pic>
        <p:nvPicPr>
          <p:cNvPr id="6" name="图片 5"/>
          <p:cNvPicPr>
            <a:picLocks noChangeAspect="1"/>
          </p:cNvPicPr>
          <p:nvPr/>
        </p:nvPicPr>
        <p:blipFill>
          <a:blip r:embed="rId2"/>
          <a:stretch>
            <a:fillRect/>
          </a:stretch>
        </p:blipFill>
        <p:spPr>
          <a:xfrm>
            <a:off x="827584" y="2041727"/>
            <a:ext cx="7344816" cy="4816273"/>
          </a:xfrm>
          <a:prstGeom prst="rect">
            <a:avLst/>
          </a:prstGeom>
        </p:spPr>
      </p:pic>
    </p:spTree>
    <p:extLst>
      <p:ext uri="{BB962C8B-B14F-4D97-AF65-F5344CB8AC3E}">
        <p14:creationId xmlns:p14="http://schemas.microsoft.com/office/powerpoint/2010/main" val="306257979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5"/>
          <p:cNvSpPr>
            <a:spLocks noGrp="1"/>
          </p:cNvSpPr>
          <p:nvPr>
            <p:ph type="sldNum" sz="quarter" idx="12"/>
          </p:nvPr>
        </p:nvSpPr>
        <p:spPr/>
        <p:txBody>
          <a:bodyPr/>
          <a:lstStyle/>
          <a:p>
            <a:fld id="{74BF7F9D-3BB0-46ED-B70B-D134CC63F0FE}" type="slidenum">
              <a:rPr lang="en-US" altLang="zh-CN"/>
              <a:pPr/>
              <a:t>140</a:t>
            </a:fld>
            <a:endParaRPr lang="en-US" altLang="zh-CN"/>
          </a:p>
        </p:txBody>
      </p:sp>
      <p:sp>
        <p:nvSpPr>
          <p:cNvPr id="128220" name="Text Box 220"/>
          <p:cNvSpPr txBox="1">
            <a:spLocks noChangeArrowheads="1"/>
          </p:cNvSpPr>
          <p:nvPr/>
        </p:nvSpPr>
        <p:spPr bwMode="auto">
          <a:xfrm>
            <a:off x="251520" y="476672"/>
            <a:ext cx="8784976" cy="4893647"/>
          </a:xfrm>
          <a:prstGeom prst="rect">
            <a:avLst/>
          </a:prstGeom>
          <a:noFill/>
          <a:ln w="9525">
            <a:solidFill>
              <a:srgbClr val="CC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smtClean="0">
                <a:latin typeface="+mn-lt"/>
              </a:rPr>
              <a:t>在</a:t>
            </a:r>
            <a:r>
              <a:rPr lang="en-US" altLang="zh-CN" dirty="0" err="1">
                <a:latin typeface="+mn-lt"/>
                <a:cs typeface="Times New Roman" panose="02020603050405020304" pitchFamily="18" charset="0"/>
              </a:rPr>
              <a:t>OnInitDialog</a:t>
            </a:r>
            <a:r>
              <a:rPr lang="zh-CN" altLang="en-US" dirty="0">
                <a:latin typeface="+mn-lt"/>
              </a:rPr>
              <a:t>函数中添加初始化图片列表的代码：</a:t>
            </a:r>
            <a:endParaRPr lang="zh-CN" altLang="en-US" dirty="0">
              <a:latin typeface="+mn-lt"/>
              <a:cs typeface="Times New Roman" panose="02020603050405020304" pitchFamily="18" charset="0"/>
            </a:endParaRPr>
          </a:p>
          <a:p>
            <a:r>
              <a:rPr lang="en-US" altLang="zh-CN" dirty="0">
                <a:latin typeface="+mn-lt"/>
                <a:cs typeface="Times New Roman" panose="02020603050405020304" pitchFamily="18" charset="0"/>
              </a:rPr>
              <a:t>HICON </a:t>
            </a:r>
            <a:r>
              <a:rPr lang="en-US" altLang="zh-CN" dirty="0" err="1">
                <a:latin typeface="+mn-lt"/>
                <a:cs typeface="Times New Roman" panose="02020603050405020304" pitchFamily="18" charset="0"/>
              </a:rPr>
              <a:t>hIcon</a:t>
            </a:r>
            <a:r>
              <a:rPr lang="en-US" altLang="zh-CN" dirty="0">
                <a:latin typeface="+mn-lt"/>
                <a:cs typeface="Times New Roman" panose="02020603050405020304" pitchFamily="18" charset="0"/>
              </a:rPr>
              <a:t>[8];	</a:t>
            </a:r>
            <a:r>
              <a:rPr lang="en-US" altLang="zh-CN" dirty="0" err="1">
                <a:latin typeface="+mn-lt"/>
                <a:cs typeface="Times New Roman" panose="02020603050405020304" pitchFamily="18" charset="0"/>
              </a:rPr>
              <a:t>int</a:t>
            </a:r>
            <a:r>
              <a:rPr lang="en-US" altLang="zh-CN" dirty="0">
                <a:latin typeface="+mn-lt"/>
                <a:cs typeface="Times New Roman" panose="02020603050405020304" pitchFamily="18" charset="0"/>
              </a:rPr>
              <a:t> n;</a:t>
            </a:r>
          </a:p>
          <a:p>
            <a:r>
              <a:rPr lang="en-US" altLang="zh-CN" dirty="0" err="1">
                <a:latin typeface="+mn-lt"/>
                <a:cs typeface="Times New Roman" panose="02020603050405020304" pitchFamily="18" charset="0"/>
              </a:rPr>
              <a:t>m_imageList.</a:t>
            </a:r>
            <a:r>
              <a:rPr lang="en-US" altLang="zh-CN" dirty="0" err="1">
                <a:solidFill>
                  <a:srgbClr val="FF99FF"/>
                </a:solidFill>
                <a:latin typeface="+mn-lt"/>
                <a:cs typeface="Times New Roman" panose="02020603050405020304" pitchFamily="18" charset="0"/>
              </a:rPr>
              <a:t>Create</a:t>
            </a:r>
            <a:r>
              <a:rPr lang="en-US" altLang="zh-CN" dirty="0">
                <a:latin typeface="+mn-lt"/>
                <a:cs typeface="Times New Roman" panose="02020603050405020304" pitchFamily="18" charset="0"/>
              </a:rPr>
              <a:t>(16, 16, </a:t>
            </a:r>
            <a:r>
              <a:rPr lang="en-US" altLang="zh-CN" i="1" dirty="0">
                <a:solidFill>
                  <a:srgbClr val="FF99FF"/>
                </a:solidFill>
                <a:latin typeface="+mn-lt"/>
              </a:rPr>
              <a:t>ILC_COLOR8</a:t>
            </a:r>
            <a:r>
              <a:rPr lang="en-US" altLang="zh-CN" dirty="0" smtClean="0">
                <a:latin typeface="+mn-lt"/>
                <a:cs typeface="Times New Roman" panose="02020603050405020304" pitchFamily="18" charset="0"/>
              </a:rPr>
              <a:t>, </a:t>
            </a:r>
            <a:r>
              <a:rPr lang="en-US" altLang="zh-CN" dirty="0">
                <a:latin typeface="+mn-lt"/>
                <a:cs typeface="Times New Roman" panose="02020603050405020304" pitchFamily="18" charset="0"/>
              </a:rPr>
              <a:t>8, 8); </a:t>
            </a:r>
          </a:p>
          <a:p>
            <a:r>
              <a:rPr lang="en-US" altLang="zh-CN" dirty="0" err="1">
                <a:latin typeface="+mn-lt"/>
                <a:cs typeface="Times New Roman" panose="02020603050405020304" pitchFamily="18" charset="0"/>
              </a:rPr>
              <a:t>hIcon</a:t>
            </a:r>
            <a:r>
              <a:rPr lang="en-US" altLang="zh-CN" dirty="0">
                <a:latin typeface="+mn-lt"/>
                <a:cs typeface="Times New Roman" panose="02020603050405020304" pitchFamily="18" charset="0"/>
              </a:rPr>
              <a:t>[0] = </a:t>
            </a:r>
            <a:r>
              <a:rPr lang="en-US" altLang="zh-CN" dirty="0" err="1">
                <a:latin typeface="+mn-lt"/>
                <a:cs typeface="Times New Roman" panose="02020603050405020304" pitchFamily="18" charset="0"/>
              </a:rPr>
              <a:t>AfxGetApp</a:t>
            </a:r>
            <a:r>
              <a:rPr lang="en-US" altLang="zh-CN" dirty="0">
                <a:latin typeface="+mn-lt"/>
                <a:cs typeface="Times New Roman" panose="02020603050405020304" pitchFamily="18" charset="0"/>
              </a:rPr>
              <a:t>()-&gt;</a:t>
            </a:r>
            <a:r>
              <a:rPr lang="en-US" altLang="zh-CN" dirty="0" err="1">
                <a:latin typeface="+mn-lt"/>
                <a:cs typeface="Times New Roman" panose="02020603050405020304" pitchFamily="18" charset="0"/>
              </a:rPr>
              <a:t>LoadIcon</a:t>
            </a:r>
            <a:r>
              <a:rPr lang="en-US" altLang="zh-CN" dirty="0">
                <a:latin typeface="+mn-lt"/>
                <a:cs typeface="Times New Roman" panose="02020603050405020304" pitchFamily="18" charset="0"/>
              </a:rPr>
              <a:t>(IDI_ICON_WHITE);</a:t>
            </a:r>
          </a:p>
          <a:p>
            <a:r>
              <a:rPr lang="en-US" altLang="zh-CN" dirty="0" err="1">
                <a:latin typeface="+mn-lt"/>
                <a:cs typeface="Times New Roman" panose="02020603050405020304" pitchFamily="18" charset="0"/>
              </a:rPr>
              <a:t>hIcon</a:t>
            </a:r>
            <a:r>
              <a:rPr lang="en-US" altLang="zh-CN" dirty="0">
                <a:latin typeface="+mn-lt"/>
                <a:cs typeface="Times New Roman" panose="02020603050405020304" pitchFamily="18" charset="0"/>
              </a:rPr>
              <a:t>[1] = </a:t>
            </a:r>
            <a:r>
              <a:rPr lang="en-US" altLang="zh-CN" dirty="0" err="1">
                <a:latin typeface="+mn-lt"/>
                <a:cs typeface="Times New Roman" panose="02020603050405020304" pitchFamily="18" charset="0"/>
              </a:rPr>
              <a:t>AfxGetApp</a:t>
            </a:r>
            <a:r>
              <a:rPr lang="en-US" altLang="zh-CN" dirty="0">
                <a:latin typeface="+mn-lt"/>
                <a:cs typeface="Times New Roman" panose="02020603050405020304" pitchFamily="18" charset="0"/>
              </a:rPr>
              <a:t>()-&gt;</a:t>
            </a:r>
            <a:r>
              <a:rPr lang="en-US" altLang="zh-CN" dirty="0" err="1">
                <a:latin typeface="+mn-lt"/>
                <a:cs typeface="Times New Roman" panose="02020603050405020304" pitchFamily="18" charset="0"/>
              </a:rPr>
              <a:t>LoadIcon</a:t>
            </a:r>
            <a:r>
              <a:rPr lang="en-US" altLang="zh-CN" dirty="0">
                <a:latin typeface="+mn-lt"/>
                <a:cs typeface="Times New Roman" panose="02020603050405020304" pitchFamily="18" charset="0"/>
              </a:rPr>
              <a:t>(IDI_ICON_BLACK);</a:t>
            </a:r>
          </a:p>
          <a:p>
            <a:r>
              <a:rPr lang="en-US" altLang="zh-CN" dirty="0" err="1">
                <a:latin typeface="+mn-lt"/>
                <a:cs typeface="Times New Roman" panose="02020603050405020304" pitchFamily="18" charset="0"/>
              </a:rPr>
              <a:t>hIcon</a:t>
            </a:r>
            <a:r>
              <a:rPr lang="en-US" altLang="zh-CN" dirty="0">
                <a:latin typeface="+mn-lt"/>
                <a:cs typeface="Times New Roman" panose="02020603050405020304" pitchFamily="18" charset="0"/>
              </a:rPr>
              <a:t>[2] = </a:t>
            </a:r>
            <a:r>
              <a:rPr lang="en-US" altLang="zh-CN" dirty="0" err="1">
                <a:latin typeface="+mn-lt"/>
                <a:cs typeface="Times New Roman" panose="02020603050405020304" pitchFamily="18" charset="0"/>
              </a:rPr>
              <a:t>AfxGetApp</a:t>
            </a:r>
            <a:r>
              <a:rPr lang="en-US" altLang="zh-CN" dirty="0">
                <a:latin typeface="+mn-lt"/>
                <a:cs typeface="Times New Roman" panose="02020603050405020304" pitchFamily="18" charset="0"/>
              </a:rPr>
              <a:t>()-&gt;</a:t>
            </a:r>
            <a:r>
              <a:rPr lang="en-US" altLang="zh-CN" dirty="0" err="1">
                <a:latin typeface="+mn-lt"/>
                <a:cs typeface="Times New Roman" panose="02020603050405020304" pitchFamily="18" charset="0"/>
              </a:rPr>
              <a:t>LoadIcon</a:t>
            </a:r>
            <a:r>
              <a:rPr lang="en-US" altLang="zh-CN" dirty="0">
                <a:latin typeface="+mn-lt"/>
                <a:cs typeface="Times New Roman" panose="02020603050405020304" pitchFamily="18" charset="0"/>
              </a:rPr>
              <a:t>(IDI_ICON_RED);</a:t>
            </a:r>
          </a:p>
          <a:p>
            <a:r>
              <a:rPr lang="en-US" altLang="zh-CN" dirty="0" err="1">
                <a:latin typeface="+mn-lt"/>
                <a:cs typeface="Times New Roman" panose="02020603050405020304" pitchFamily="18" charset="0"/>
              </a:rPr>
              <a:t>hIcon</a:t>
            </a:r>
            <a:r>
              <a:rPr lang="en-US" altLang="zh-CN" dirty="0">
                <a:latin typeface="+mn-lt"/>
                <a:cs typeface="Times New Roman" panose="02020603050405020304" pitchFamily="18" charset="0"/>
              </a:rPr>
              <a:t>[3] = </a:t>
            </a:r>
            <a:r>
              <a:rPr lang="en-US" altLang="zh-CN" dirty="0" err="1">
                <a:latin typeface="+mn-lt"/>
                <a:cs typeface="Times New Roman" panose="02020603050405020304" pitchFamily="18" charset="0"/>
              </a:rPr>
              <a:t>AfxGetApp</a:t>
            </a:r>
            <a:r>
              <a:rPr lang="en-US" altLang="zh-CN" dirty="0">
                <a:latin typeface="+mn-lt"/>
                <a:cs typeface="Times New Roman" panose="02020603050405020304" pitchFamily="18" charset="0"/>
              </a:rPr>
              <a:t>()-&gt;</a:t>
            </a:r>
            <a:r>
              <a:rPr lang="en-US" altLang="zh-CN" dirty="0" err="1">
                <a:latin typeface="+mn-lt"/>
                <a:cs typeface="Times New Roman" panose="02020603050405020304" pitchFamily="18" charset="0"/>
              </a:rPr>
              <a:t>LoadIcon</a:t>
            </a:r>
            <a:r>
              <a:rPr lang="en-US" altLang="zh-CN" dirty="0">
                <a:latin typeface="+mn-lt"/>
                <a:cs typeface="Times New Roman" panose="02020603050405020304" pitchFamily="18" charset="0"/>
              </a:rPr>
              <a:t>(IDI_ICON_BLUE);</a:t>
            </a:r>
          </a:p>
          <a:p>
            <a:r>
              <a:rPr lang="en-US" altLang="zh-CN" dirty="0" err="1">
                <a:latin typeface="+mn-lt"/>
                <a:cs typeface="Times New Roman" panose="02020603050405020304" pitchFamily="18" charset="0"/>
              </a:rPr>
              <a:t>hIcon</a:t>
            </a:r>
            <a:r>
              <a:rPr lang="en-US" altLang="zh-CN" dirty="0">
                <a:latin typeface="+mn-lt"/>
                <a:cs typeface="Times New Roman" panose="02020603050405020304" pitchFamily="18" charset="0"/>
              </a:rPr>
              <a:t>[4] = </a:t>
            </a:r>
            <a:r>
              <a:rPr lang="en-US" altLang="zh-CN" dirty="0" err="1">
                <a:latin typeface="+mn-lt"/>
                <a:cs typeface="Times New Roman" panose="02020603050405020304" pitchFamily="18" charset="0"/>
              </a:rPr>
              <a:t>AfxGetApp</a:t>
            </a:r>
            <a:r>
              <a:rPr lang="en-US" altLang="zh-CN" dirty="0">
                <a:latin typeface="+mn-lt"/>
                <a:cs typeface="Times New Roman" panose="02020603050405020304" pitchFamily="18" charset="0"/>
              </a:rPr>
              <a:t>()-&gt;</a:t>
            </a:r>
            <a:r>
              <a:rPr lang="en-US" altLang="zh-CN" dirty="0" err="1">
                <a:latin typeface="+mn-lt"/>
                <a:cs typeface="Times New Roman" panose="02020603050405020304" pitchFamily="18" charset="0"/>
              </a:rPr>
              <a:t>LoadIcon</a:t>
            </a:r>
            <a:r>
              <a:rPr lang="en-US" altLang="zh-CN" dirty="0">
                <a:latin typeface="+mn-lt"/>
                <a:cs typeface="Times New Roman" panose="02020603050405020304" pitchFamily="18" charset="0"/>
              </a:rPr>
              <a:t>(IDI_ICON_YELLOW);</a:t>
            </a:r>
          </a:p>
          <a:p>
            <a:r>
              <a:rPr lang="en-US" altLang="zh-CN" dirty="0" err="1">
                <a:latin typeface="+mn-lt"/>
                <a:cs typeface="Times New Roman" panose="02020603050405020304" pitchFamily="18" charset="0"/>
              </a:rPr>
              <a:t>hIcon</a:t>
            </a:r>
            <a:r>
              <a:rPr lang="en-US" altLang="zh-CN" dirty="0">
                <a:latin typeface="+mn-lt"/>
                <a:cs typeface="Times New Roman" panose="02020603050405020304" pitchFamily="18" charset="0"/>
              </a:rPr>
              <a:t>[5] = </a:t>
            </a:r>
            <a:r>
              <a:rPr lang="en-US" altLang="zh-CN" dirty="0" err="1">
                <a:latin typeface="+mn-lt"/>
                <a:cs typeface="Times New Roman" panose="02020603050405020304" pitchFamily="18" charset="0"/>
              </a:rPr>
              <a:t>AfxGetApp</a:t>
            </a:r>
            <a:r>
              <a:rPr lang="en-US" altLang="zh-CN" dirty="0">
                <a:latin typeface="+mn-lt"/>
                <a:cs typeface="Times New Roman" panose="02020603050405020304" pitchFamily="18" charset="0"/>
              </a:rPr>
              <a:t>()-&gt;</a:t>
            </a:r>
            <a:r>
              <a:rPr lang="en-US" altLang="zh-CN" dirty="0" err="1">
                <a:latin typeface="+mn-lt"/>
                <a:cs typeface="Times New Roman" panose="02020603050405020304" pitchFamily="18" charset="0"/>
              </a:rPr>
              <a:t>LoadIcon</a:t>
            </a:r>
            <a:r>
              <a:rPr lang="en-US" altLang="zh-CN" dirty="0">
                <a:latin typeface="+mn-lt"/>
                <a:cs typeface="Times New Roman" panose="02020603050405020304" pitchFamily="18" charset="0"/>
              </a:rPr>
              <a:t>(IDI_ICON_CYAN);</a:t>
            </a:r>
          </a:p>
          <a:p>
            <a:r>
              <a:rPr lang="en-US" altLang="zh-CN" dirty="0" err="1">
                <a:latin typeface="+mn-lt"/>
                <a:cs typeface="Times New Roman" panose="02020603050405020304" pitchFamily="18" charset="0"/>
              </a:rPr>
              <a:t>hIcon</a:t>
            </a:r>
            <a:r>
              <a:rPr lang="en-US" altLang="zh-CN" dirty="0">
                <a:latin typeface="+mn-lt"/>
                <a:cs typeface="Times New Roman" panose="02020603050405020304" pitchFamily="18" charset="0"/>
              </a:rPr>
              <a:t>[6] = </a:t>
            </a:r>
            <a:r>
              <a:rPr lang="en-US" altLang="zh-CN" dirty="0" err="1">
                <a:latin typeface="+mn-lt"/>
                <a:cs typeface="Times New Roman" panose="02020603050405020304" pitchFamily="18" charset="0"/>
              </a:rPr>
              <a:t>AfxGetApp</a:t>
            </a:r>
            <a:r>
              <a:rPr lang="en-US" altLang="zh-CN" dirty="0">
                <a:latin typeface="+mn-lt"/>
                <a:cs typeface="Times New Roman" panose="02020603050405020304" pitchFamily="18" charset="0"/>
              </a:rPr>
              <a:t>()-&gt;</a:t>
            </a:r>
            <a:r>
              <a:rPr lang="en-US" altLang="zh-CN" dirty="0" err="1">
                <a:latin typeface="+mn-lt"/>
                <a:cs typeface="Times New Roman" panose="02020603050405020304" pitchFamily="18" charset="0"/>
              </a:rPr>
              <a:t>LoadIcon</a:t>
            </a:r>
            <a:r>
              <a:rPr lang="en-US" altLang="zh-CN" dirty="0">
                <a:latin typeface="+mn-lt"/>
                <a:cs typeface="Times New Roman" panose="02020603050405020304" pitchFamily="18" charset="0"/>
              </a:rPr>
              <a:t>(IDI_ICON_PURPLE);</a:t>
            </a:r>
          </a:p>
          <a:p>
            <a:r>
              <a:rPr lang="en-US" altLang="zh-CN" dirty="0" err="1">
                <a:latin typeface="+mn-lt"/>
                <a:cs typeface="Times New Roman" panose="02020603050405020304" pitchFamily="18" charset="0"/>
              </a:rPr>
              <a:t>hIcon</a:t>
            </a:r>
            <a:r>
              <a:rPr lang="en-US" altLang="zh-CN" dirty="0">
                <a:latin typeface="+mn-lt"/>
                <a:cs typeface="Times New Roman" panose="02020603050405020304" pitchFamily="18" charset="0"/>
              </a:rPr>
              <a:t>[7] = </a:t>
            </a:r>
            <a:r>
              <a:rPr lang="en-US" altLang="zh-CN" dirty="0" err="1">
                <a:latin typeface="+mn-lt"/>
                <a:cs typeface="Times New Roman" panose="02020603050405020304" pitchFamily="18" charset="0"/>
              </a:rPr>
              <a:t>AfxGetApp</a:t>
            </a:r>
            <a:r>
              <a:rPr lang="en-US" altLang="zh-CN" dirty="0">
                <a:latin typeface="+mn-lt"/>
                <a:cs typeface="Times New Roman" panose="02020603050405020304" pitchFamily="18" charset="0"/>
              </a:rPr>
              <a:t>()-&gt;</a:t>
            </a:r>
            <a:r>
              <a:rPr lang="en-US" altLang="zh-CN" dirty="0" err="1">
                <a:latin typeface="+mn-lt"/>
                <a:cs typeface="Times New Roman" panose="02020603050405020304" pitchFamily="18" charset="0"/>
              </a:rPr>
              <a:t>LoadIcon</a:t>
            </a:r>
            <a:r>
              <a:rPr lang="en-US" altLang="zh-CN" dirty="0">
                <a:latin typeface="+mn-lt"/>
                <a:cs typeface="Times New Roman" panose="02020603050405020304" pitchFamily="18" charset="0"/>
              </a:rPr>
              <a:t>(IDI_ICON_GREEN);</a:t>
            </a:r>
          </a:p>
          <a:p>
            <a:r>
              <a:rPr lang="en-US" altLang="zh-CN" dirty="0">
                <a:latin typeface="+mn-lt"/>
                <a:cs typeface="Times New Roman" panose="02020603050405020304" pitchFamily="18" charset="0"/>
              </a:rPr>
              <a:t>for (n = 0; n &lt; 8; n++)</a:t>
            </a:r>
          </a:p>
          <a:p>
            <a:r>
              <a:rPr lang="en-US" altLang="zh-CN" dirty="0">
                <a:latin typeface="+mn-lt"/>
                <a:cs typeface="Times New Roman" panose="02020603050405020304" pitchFamily="18" charset="0"/>
              </a:rPr>
              <a:t>    </a:t>
            </a:r>
            <a:r>
              <a:rPr lang="en-US" altLang="zh-CN" dirty="0" err="1">
                <a:latin typeface="+mn-lt"/>
                <a:cs typeface="Times New Roman" panose="02020603050405020304" pitchFamily="18" charset="0"/>
              </a:rPr>
              <a:t>m_imageList.Add</a:t>
            </a:r>
            <a:r>
              <a:rPr lang="en-US" altLang="zh-CN" dirty="0">
                <a:latin typeface="+mn-lt"/>
                <a:cs typeface="Times New Roman" panose="02020603050405020304" pitchFamily="18" charset="0"/>
              </a:rPr>
              <a:t>(</a:t>
            </a:r>
            <a:r>
              <a:rPr lang="en-US" altLang="zh-CN" dirty="0" err="1">
                <a:latin typeface="+mn-lt"/>
                <a:cs typeface="Times New Roman" panose="02020603050405020304" pitchFamily="18" charset="0"/>
              </a:rPr>
              <a:t>hIcon</a:t>
            </a:r>
            <a:r>
              <a:rPr lang="en-US" altLang="zh-CN" dirty="0">
                <a:latin typeface="+mn-lt"/>
                <a:cs typeface="Times New Roman" panose="02020603050405020304" pitchFamily="18" charset="0"/>
              </a:rPr>
              <a:t>[n]);</a:t>
            </a:r>
            <a:endParaRPr lang="en-US" altLang="zh-CN" dirty="0">
              <a:latin typeface="+mn-lt"/>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260648"/>
            <a:ext cx="8856984" cy="3600400"/>
          </a:xfrm>
        </p:spPr>
        <p:txBody>
          <a:bodyPr/>
          <a:lstStyle/>
          <a:p>
            <a:pPr marL="0" indent="0">
              <a:buNone/>
            </a:pPr>
            <a:r>
              <a:rPr lang="en-US" altLang="zh-CN" sz="2400" b="1" dirty="0"/>
              <a:t>Create</a:t>
            </a:r>
            <a:r>
              <a:rPr lang="zh-CN" altLang="zh-CN" sz="2400" b="1" dirty="0"/>
              <a:t>函数的原型如下：</a:t>
            </a:r>
          </a:p>
          <a:p>
            <a:pPr marL="0" indent="0">
              <a:buNone/>
            </a:pPr>
            <a:r>
              <a:rPr lang="en-US" altLang="zh-CN" sz="2400" b="1" dirty="0"/>
              <a:t>BOOL </a:t>
            </a:r>
            <a:r>
              <a:rPr lang="en-US" altLang="zh-CN" sz="2400" b="1" dirty="0">
                <a:solidFill>
                  <a:srgbClr val="FF99FF"/>
                </a:solidFill>
              </a:rPr>
              <a:t>Create</a:t>
            </a:r>
            <a:r>
              <a:rPr lang="en-US" altLang="zh-CN" sz="2400" b="1" dirty="0"/>
              <a:t>( </a:t>
            </a:r>
            <a:r>
              <a:rPr lang="en-US" altLang="zh-CN" sz="2400" b="1" dirty="0" err="1"/>
              <a:t>int</a:t>
            </a:r>
            <a:r>
              <a:rPr lang="en-US" altLang="zh-CN" sz="2400" b="1" dirty="0"/>
              <a:t> cx, </a:t>
            </a:r>
            <a:r>
              <a:rPr lang="en-US" altLang="zh-CN" sz="2400" b="1" dirty="0" err="1"/>
              <a:t>int</a:t>
            </a:r>
            <a:r>
              <a:rPr lang="en-US" altLang="zh-CN" sz="2400" b="1" dirty="0"/>
              <a:t> cy, </a:t>
            </a:r>
            <a:r>
              <a:rPr lang="en-US" altLang="zh-CN" sz="2400" b="1" dirty="0">
                <a:solidFill>
                  <a:srgbClr val="FF99FF"/>
                </a:solidFill>
              </a:rPr>
              <a:t>UINT </a:t>
            </a:r>
            <a:r>
              <a:rPr lang="en-US" altLang="zh-CN" sz="2400" b="1" dirty="0" err="1">
                <a:solidFill>
                  <a:srgbClr val="FF99FF"/>
                </a:solidFill>
              </a:rPr>
              <a:t>nFlags</a:t>
            </a:r>
            <a:r>
              <a:rPr lang="en-US" altLang="zh-CN" sz="2400" b="1" dirty="0">
                <a:solidFill>
                  <a:srgbClr val="FF99FF"/>
                </a:solidFill>
              </a:rPr>
              <a:t>, </a:t>
            </a:r>
            <a:r>
              <a:rPr lang="en-US" altLang="zh-CN" sz="2400" b="1" dirty="0" err="1"/>
              <a:t>int</a:t>
            </a:r>
            <a:r>
              <a:rPr lang="en-US" altLang="zh-CN" sz="2400" b="1" dirty="0"/>
              <a:t> </a:t>
            </a:r>
            <a:r>
              <a:rPr lang="en-US" altLang="zh-CN" sz="2400" b="1" dirty="0" err="1"/>
              <a:t>nInitial</a:t>
            </a:r>
            <a:r>
              <a:rPr lang="en-US" altLang="zh-CN" sz="2400" b="1" dirty="0"/>
              <a:t>, </a:t>
            </a:r>
            <a:r>
              <a:rPr lang="en-US" altLang="zh-CN" sz="2400" b="1" dirty="0" err="1"/>
              <a:t>int</a:t>
            </a:r>
            <a:r>
              <a:rPr lang="en-US" altLang="zh-CN" sz="2400" b="1" dirty="0"/>
              <a:t> </a:t>
            </a:r>
            <a:r>
              <a:rPr lang="en-US" altLang="zh-CN" sz="2400" b="1" dirty="0" err="1"/>
              <a:t>nGrow</a:t>
            </a:r>
            <a:r>
              <a:rPr lang="en-US" altLang="zh-CN" sz="2400" b="1" dirty="0"/>
              <a:t> );</a:t>
            </a:r>
            <a:endParaRPr lang="zh-CN" altLang="zh-CN" sz="2400" b="1" dirty="0"/>
          </a:p>
          <a:p>
            <a:pPr marL="0" indent="0">
              <a:buNone/>
            </a:pPr>
            <a:r>
              <a:rPr lang="zh-CN" altLang="zh-CN" sz="2400" b="1" dirty="0"/>
              <a:t>具体参数如下：</a:t>
            </a:r>
          </a:p>
          <a:p>
            <a:r>
              <a:rPr lang="en-US" altLang="zh-CN" sz="2400" b="1" dirty="0"/>
              <a:t>cx</a:t>
            </a:r>
            <a:r>
              <a:rPr lang="zh-CN" altLang="zh-CN" sz="2400" b="1" dirty="0"/>
              <a:t>定义图像的宽度，单位为象素；</a:t>
            </a:r>
          </a:p>
          <a:p>
            <a:r>
              <a:rPr lang="en-US" altLang="zh-CN" sz="2400" b="1" dirty="0"/>
              <a:t>cy</a:t>
            </a:r>
            <a:r>
              <a:rPr lang="zh-CN" altLang="zh-CN" sz="2400" b="1" dirty="0"/>
              <a:t>定义图象的高度，单位为象素；</a:t>
            </a:r>
          </a:p>
          <a:p>
            <a:r>
              <a:rPr lang="en-US" altLang="zh-CN" sz="2400" b="1" dirty="0" err="1">
                <a:solidFill>
                  <a:srgbClr val="FF99FF"/>
                </a:solidFill>
              </a:rPr>
              <a:t>nFlags</a:t>
            </a:r>
            <a:r>
              <a:rPr lang="zh-CN" altLang="zh-CN" sz="2400" b="1" dirty="0"/>
              <a:t>确定建立图像列表的类</a:t>
            </a:r>
            <a:r>
              <a:rPr lang="zh-CN" altLang="zh-CN" sz="2400" b="1" dirty="0" smtClean="0"/>
              <a:t>型</a:t>
            </a:r>
            <a:r>
              <a:rPr lang="zh-CN" altLang="en-US" sz="2400" b="1" dirty="0" smtClean="0"/>
              <a:t>；</a:t>
            </a:r>
            <a:endParaRPr lang="en-US" altLang="zh-CN" sz="2400" b="1" dirty="0" smtClean="0"/>
          </a:p>
          <a:p>
            <a:pPr lvl="0"/>
            <a:r>
              <a:rPr lang="en-US" altLang="zh-CN" sz="2400" b="1" dirty="0" err="1"/>
              <a:t>nInitial</a:t>
            </a:r>
            <a:r>
              <a:rPr lang="zh-CN" altLang="zh-CN" sz="2400" b="1" dirty="0"/>
              <a:t>用来确定图像列表包含的图像数量；</a:t>
            </a:r>
          </a:p>
          <a:p>
            <a:pPr lvl="0"/>
            <a:r>
              <a:rPr lang="en-US" altLang="zh-CN" sz="2400" b="1" dirty="0" err="1"/>
              <a:t>nGrow</a:t>
            </a:r>
            <a:r>
              <a:rPr lang="zh-CN" altLang="zh-CN" sz="2400" b="1" dirty="0"/>
              <a:t>用来确定图像列表可控制的图像数量</a:t>
            </a:r>
            <a:r>
              <a:rPr lang="zh-CN" altLang="zh-CN" sz="2400" b="1" dirty="0" smtClean="0"/>
              <a:t>。</a:t>
            </a:r>
            <a:endParaRPr lang="zh-CN" altLang="zh-CN" sz="2400" b="1" dirty="0"/>
          </a:p>
        </p:txBody>
      </p:sp>
      <p:sp>
        <p:nvSpPr>
          <p:cNvPr id="4" name="灯片编号占位符 3"/>
          <p:cNvSpPr>
            <a:spLocks noGrp="1"/>
          </p:cNvSpPr>
          <p:nvPr>
            <p:ph type="sldNum" sz="quarter" idx="12"/>
          </p:nvPr>
        </p:nvSpPr>
        <p:spPr/>
        <p:txBody>
          <a:bodyPr/>
          <a:lstStyle/>
          <a:p>
            <a:fld id="{EA6790FE-3663-4280-8A87-F7847A540E1C}" type="slidenum">
              <a:rPr lang="en-US" altLang="zh-CN" smtClean="0"/>
              <a:pPr/>
              <a:t>141</a:t>
            </a:fld>
            <a:endParaRPr lang="en-US" altLang="zh-CN"/>
          </a:p>
        </p:txBody>
      </p:sp>
      <p:graphicFrame>
        <p:nvGraphicFramePr>
          <p:cNvPr id="21" name="表格 20"/>
          <p:cNvGraphicFramePr>
            <a:graphicFrameLocks noGrp="1"/>
          </p:cNvGraphicFramePr>
          <p:nvPr>
            <p:extLst>
              <p:ext uri="{D42A27DB-BD31-4B8C-83A1-F6EECF244321}">
                <p14:modId xmlns:p14="http://schemas.microsoft.com/office/powerpoint/2010/main" val="4161726106"/>
              </p:ext>
            </p:extLst>
          </p:nvPr>
        </p:nvGraphicFramePr>
        <p:xfrm>
          <a:off x="539552" y="4077072"/>
          <a:ext cx="6840760" cy="2520280"/>
        </p:xfrm>
        <a:graphic>
          <a:graphicData uri="http://schemas.openxmlformats.org/drawingml/2006/table">
            <a:tbl>
              <a:tblPr firstRow="1" firstCol="1" bandRow="1">
                <a:tableStyleId>{5C22544A-7EE6-4342-B048-85BDC9FD1C3A}</a:tableStyleId>
              </a:tblPr>
              <a:tblGrid>
                <a:gridCol w="2232248">
                  <a:extLst>
                    <a:ext uri="{9D8B030D-6E8A-4147-A177-3AD203B41FA5}">
                      <a16:colId xmlns:a16="http://schemas.microsoft.com/office/drawing/2014/main" val="20000"/>
                    </a:ext>
                  </a:extLst>
                </a:gridCol>
                <a:gridCol w="4608512">
                  <a:extLst>
                    <a:ext uri="{9D8B030D-6E8A-4147-A177-3AD203B41FA5}">
                      <a16:colId xmlns:a16="http://schemas.microsoft.com/office/drawing/2014/main" val="20001"/>
                    </a:ext>
                  </a:extLst>
                </a:gridCol>
              </a:tblGrid>
              <a:tr h="287897">
                <a:tc>
                  <a:txBody>
                    <a:bodyPr/>
                    <a:lstStyle/>
                    <a:p>
                      <a:pPr algn="ctr"/>
                      <a:r>
                        <a:rPr lang="zh-CN" sz="2000" b="1" dirty="0">
                          <a:solidFill>
                            <a:srgbClr val="660066"/>
                          </a:solidFill>
                          <a:effectLst/>
                          <a:latin typeface="+mn-lt"/>
                        </a:rPr>
                        <a:t>参数值</a:t>
                      </a:r>
                      <a:endParaRPr lang="zh-CN" sz="2000" b="1" dirty="0">
                        <a:solidFill>
                          <a:srgbClr val="660066"/>
                        </a:solidFill>
                        <a:effectLst/>
                        <a:latin typeface="+mn-lt"/>
                        <a:ea typeface="宋体" panose="02010600030101010101" pitchFamily="2" charset="-122"/>
                        <a:cs typeface="Times New Roman" panose="02020603050405020304" pitchFamily="18" charset="0"/>
                      </a:endParaRPr>
                    </a:p>
                  </a:txBody>
                  <a:tcPr marL="68580" marR="68580" marT="0" marB="0"/>
                </a:tc>
                <a:tc>
                  <a:txBody>
                    <a:bodyPr/>
                    <a:lstStyle/>
                    <a:p>
                      <a:pPr algn="ctr"/>
                      <a:r>
                        <a:rPr lang="zh-CN" sz="2000" b="1" dirty="0">
                          <a:solidFill>
                            <a:srgbClr val="660066"/>
                          </a:solidFill>
                          <a:effectLst/>
                          <a:latin typeface="+mn-lt"/>
                        </a:rPr>
                        <a:t>含义</a:t>
                      </a:r>
                      <a:r>
                        <a:rPr lang="en-US" sz="2000" b="1" kern="100" dirty="0">
                          <a:solidFill>
                            <a:srgbClr val="660066"/>
                          </a:solidFill>
                          <a:effectLst/>
                          <a:latin typeface="+mn-lt"/>
                        </a:rPr>
                        <a:t> </a:t>
                      </a:r>
                      <a:endParaRPr lang="zh-CN" sz="2000" b="1" dirty="0">
                        <a:solidFill>
                          <a:srgbClr val="660066"/>
                        </a:solidFill>
                        <a:effectLst/>
                        <a:latin typeface="+mn-lt"/>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46769">
                <a:tc>
                  <a:txBody>
                    <a:bodyPr/>
                    <a:lstStyle/>
                    <a:p>
                      <a:pPr>
                        <a:spcAft>
                          <a:spcPts val="0"/>
                        </a:spcAft>
                      </a:pPr>
                      <a:r>
                        <a:rPr lang="en-US" sz="2000" b="1">
                          <a:solidFill>
                            <a:srgbClr val="660066"/>
                          </a:solidFill>
                          <a:effectLst/>
                          <a:latin typeface="+mn-lt"/>
                        </a:rPr>
                        <a:t>ILC_COLOR</a:t>
                      </a:r>
                      <a:endParaRPr lang="zh-CN" sz="2000" b="1">
                        <a:solidFill>
                          <a:srgbClr val="660066"/>
                        </a:solidFill>
                        <a:effectLst/>
                        <a:latin typeface="+mn-lt"/>
                        <a:ea typeface="宋体" panose="02010600030101010101" pitchFamily="2" charset="-122"/>
                        <a:cs typeface="Times New Roman" panose="02020603050405020304" pitchFamily="18" charset="0"/>
                      </a:endParaRPr>
                    </a:p>
                  </a:txBody>
                  <a:tcPr marL="68580" marR="68580" marT="0" marB="0"/>
                </a:tc>
                <a:tc>
                  <a:txBody>
                    <a:bodyPr/>
                    <a:lstStyle/>
                    <a:p>
                      <a:pPr>
                        <a:spcAft>
                          <a:spcPts val="0"/>
                        </a:spcAft>
                      </a:pPr>
                      <a:r>
                        <a:rPr lang="zh-CN" sz="2000" b="1" dirty="0">
                          <a:solidFill>
                            <a:srgbClr val="660066"/>
                          </a:solidFill>
                          <a:effectLst/>
                          <a:latin typeface="+mn-lt"/>
                        </a:rPr>
                        <a:t>如果没有定义颜色位数，采用缺省的</a:t>
                      </a:r>
                      <a:r>
                        <a:rPr lang="zh-CN" sz="2000" b="1" dirty="0" smtClean="0">
                          <a:solidFill>
                            <a:srgbClr val="660066"/>
                          </a:solidFill>
                          <a:effectLst/>
                          <a:latin typeface="+mn-lt"/>
                        </a:rPr>
                        <a:t>值</a:t>
                      </a:r>
                      <a:endParaRPr lang="zh-CN" sz="2000" b="1" dirty="0">
                        <a:solidFill>
                          <a:srgbClr val="660066"/>
                        </a:solidFill>
                        <a:effectLst/>
                        <a:latin typeface="+mn-lt"/>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46769">
                <a:tc>
                  <a:txBody>
                    <a:bodyPr/>
                    <a:lstStyle/>
                    <a:p>
                      <a:pPr>
                        <a:spcAft>
                          <a:spcPts val="0"/>
                        </a:spcAft>
                      </a:pPr>
                      <a:r>
                        <a:rPr lang="en-US" sz="2000" b="1">
                          <a:solidFill>
                            <a:srgbClr val="660066"/>
                          </a:solidFill>
                          <a:effectLst/>
                          <a:latin typeface="+mn-lt"/>
                        </a:rPr>
                        <a:t>LC_COLOR4</a:t>
                      </a:r>
                      <a:endParaRPr lang="zh-CN" sz="2000" b="1">
                        <a:solidFill>
                          <a:srgbClr val="660066"/>
                        </a:solidFill>
                        <a:effectLst/>
                        <a:latin typeface="+mn-lt"/>
                        <a:ea typeface="宋体" panose="02010600030101010101" pitchFamily="2" charset="-122"/>
                        <a:cs typeface="Times New Roman" panose="02020603050405020304" pitchFamily="18" charset="0"/>
                      </a:endParaRPr>
                    </a:p>
                  </a:txBody>
                  <a:tcPr marL="68580" marR="68580" marT="0" marB="0"/>
                </a:tc>
                <a:tc>
                  <a:txBody>
                    <a:bodyPr/>
                    <a:lstStyle/>
                    <a:p>
                      <a:pPr>
                        <a:spcAft>
                          <a:spcPts val="0"/>
                        </a:spcAft>
                      </a:pPr>
                      <a:r>
                        <a:rPr lang="en-US" sz="2000" b="1">
                          <a:solidFill>
                            <a:srgbClr val="660066"/>
                          </a:solidFill>
                          <a:effectLst/>
                          <a:latin typeface="+mn-lt"/>
                        </a:rPr>
                        <a:t>4</a:t>
                      </a:r>
                      <a:r>
                        <a:rPr lang="zh-CN" sz="2000" b="1">
                          <a:solidFill>
                            <a:srgbClr val="660066"/>
                          </a:solidFill>
                          <a:effectLst/>
                          <a:latin typeface="+mn-lt"/>
                        </a:rPr>
                        <a:t>位颜色的位图（缺省值）</a:t>
                      </a:r>
                      <a:endParaRPr lang="zh-CN" sz="2000" b="1">
                        <a:solidFill>
                          <a:srgbClr val="660066"/>
                        </a:solidFill>
                        <a:effectLst/>
                        <a:latin typeface="+mn-lt"/>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09736">
                <a:tc>
                  <a:txBody>
                    <a:bodyPr/>
                    <a:lstStyle/>
                    <a:p>
                      <a:pPr>
                        <a:spcAft>
                          <a:spcPts val="0"/>
                        </a:spcAft>
                      </a:pPr>
                      <a:r>
                        <a:rPr lang="en-US" sz="2000" b="1">
                          <a:solidFill>
                            <a:srgbClr val="660066"/>
                          </a:solidFill>
                          <a:effectLst/>
                          <a:latin typeface="+mn-lt"/>
                        </a:rPr>
                        <a:t>ILC_COLOR8</a:t>
                      </a:r>
                      <a:endParaRPr lang="zh-CN" sz="2000" b="1">
                        <a:solidFill>
                          <a:srgbClr val="660066"/>
                        </a:solidFill>
                        <a:effectLst/>
                        <a:latin typeface="+mn-lt"/>
                        <a:ea typeface="宋体" panose="02010600030101010101" pitchFamily="2" charset="-122"/>
                        <a:cs typeface="Times New Roman" panose="02020603050405020304" pitchFamily="18" charset="0"/>
                      </a:endParaRPr>
                    </a:p>
                  </a:txBody>
                  <a:tcPr marL="68580" marR="68580" marT="0" marB="0"/>
                </a:tc>
                <a:tc>
                  <a:txBody>
                    <a:bodyPr/>
                    <a:lstStyle/>
                    <a:p>
                      <a:pPr>
                        <a:spcAft>
                          <a:spcPts val="0"/>
                        </a:spcAft>
                      </a:pPr>
                      <a:r>
                        <a:rPr lang="en-US" sz="2000" b="1">
                          <a:solidFill>
                            <a:srgbClr val="660066"/>
                          </a:solidFill>
                          <a:effectLst/>
                          <a:latin typeface="+mn-lt"/>
                        </a:rPr>
                        <a:t>8</a:t>
                      </a:r>
                      <a:r>
                        <a:rPr lang="zh-CN" sz="2000" b="1">
                          <a:solidFill>
                            <a:srgbClr val="660066"/>
                          </a:solidFill>
                          <a:effectLst/>
                          <a:latin typeface="+mn-lt"/>
                        </a:rPr>
                        <a:t>位颜色的位图</a:t>
                      </a:r>
                      <a:endParaRPr lang="zh-CN" sz="2000" b="1">
                        <a:solidFill>
                          <a:srgbClr val="660066"/>
                        </a:solidFill>
                        <a:effectLst/>
                        <a:latin typeface="+mn-lt"/>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288032">
                <a:tc>
                  <a:txBody>
                    <a:bodyPr/>
                    <a:lstStyle/>
                    <a:p>
                      <a:pPr>
                        <a:spcAft>
                          <a:spcPts val="0"/>
                        </a:spcAft>
                      </a:pPr>
                      <a:r>
                        <a:rPr lang="en-US" sz="2000" b="1">
                          <a:solidFill>
                            <a:srgbClr val="660066"/>
                          </a:solidFill>
                          <a:effectLst/>
                          <a:latin typeface="+mn-lt"/>
                        </a:rPr>
                        <a:t>ILC_COLOR16</a:t>
                      </a:r>
                      <a:endParaRPr lang="zh-CN" sz="2000" b="1">
                        <a:solidFill>
                          <a:srgbClr val="660066"/>
                        </a:solidFill>
                        <a:effectLst/>
                        <a:latin typeface="+mn-lt"/>
                        <a:ea typeface="宋体" panose="02010600030101010101" pitchFamily="2" charset="-122"/>
                        <a:cs typeface="Times New Roman" panose="02020603050405020304" pitchFamily="18" charset="0"/>
                      </a:endParaRPr>
                    </a:p>
                  </a:txBody>
                  <a:tcPr marL="68580" marR="68580" marT="0" marB="0"/>
                </a:tc>
                <a:tc>
                  <a:txBody>
                    <a:bodyPr/>
                    <a:lstStyle/>
                    <a:p>
                      <a:pPr>
                        <a:spcAft>
                          <a:spcPts val="0"/>
                        </a:spcAft>
                      </a:pPr>
                      <a:r>
                        <a:rPr lang="en-US" sz="2000" b="1">
                          <a:solidFill>
                            <a:srgbClr val="660066"/>
                          </a:solidFill>
                          <a:effectLst/>
                          <a:latin typeface="+mn-lt"/>
                        </a:rPr>
                        <a:t>16</a:t>
                      </a:r>
                      <a:r>
                        <a:rPr lang="zh-CN" sz="2000" b="1">
                          <a:solidFill>
                            <a:srgbClr val="660066"/>
                          </a:solidFill>
                          <a:effectLst/>
                          <a:latin typeface="+mn-lt"/>
                        </a:rPr>
                        <a:t>位颜色的位图</a:t>
                      </a:r>
                      <a:endParaRPr lang="zh-CN" sz="2000" b="1">
                        <a:solidFill>
                          <a:srgbClr val="660066"/>
                        </a:solidFill>
                        <a:effectLst/>
                        <a:latin typeface="+mn-lt"/>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271264">
                <a:tc>
                  <a:txBody>
                    <a:bodyPr/>
                    <a:lstStyle/>
                    <a:p>
                      <a:pPr>
                        <a:spcAft>
                          <a:spcPts val="0"/>
                        </a:spcAft>
                      </a:pPr>
                      <a:r>
                        <a:rPr lang="en-US" sz="2000" b="1">
                          <a:solidFill>
                            <a:srgbClr val="660066"/>
                          </a:solidFill>
                          <a:effectLst/>
                          <a:latin typeface="+mn-lt"/>
                        </a:rPr>
                        <a:t>ILC_COLOR24</a:t>
                      </a:r>
                      <a:endParaRPr lang="zh-CN" sz="2000" b="1">
                        <a:solidFill>
                          <a:srgbClr val="660066"/>
                        </a:solidFill>
                        <a:effectLst/>
                        <a:latin typeface="+mn-lt"/>
                        <a:ea typeface="宋体" panose="02010600030101010101" pitchFamily="2" charset="-122"/>
                        <a:cs typeface="Times New Roman" panose="02020603050405020304" pitchFamily="18" charset="0"/>
                      </a:endParaRPr>
                    </a:p>
                  </a:txBody>
                  <a:tcPr marL="68580" marR="68580" marT="0" marB="0"/>
                </a:tc>
                <a:tc>
                  <a:txBody>
                    <a:bodyPr/>
                    <a:lstStyle/>
                    <a:p>
                      <a:pPr>
                        <a:spcAft>
                          <a:spcPts val="0"/>
                        </a:spcAft>
                      </a:pPr>
                      <a:r>
                        <a:rPr lang="en-US" sz="2000" b="1" dirty="0">
                          <a:solidFill>
                            <a:srgbClr val="660066"/>
                          </a:solidFill>
                          <a:effectLst/>
                          <a:latin typeface="+mn-lt"/>
                        </a:rPr>
                        <a:t>24</a:t>
                      </a:r>
                      <a:r>
                        <a:rPr lang="zh-CN" sz="2000" b="1" dirty="0">
                          <a:solidFill>
                            <a:srgbClr val="660066"/>
                          </a:solidFill>
                          <a:effectLst/>
                          <a:latin typeface="+mn-lt"/>
                        </a:rPr>
                        <a:t>位颜色的位图</a:t>
                      </a:r>
                      <a:endParaRPr lang="zh-CN" sz="2000" b="1" dirty="0">
                        <a:solidFill>
                          <a:srgbClr val="660066"/>
                        </a:solidFill>
                        <a:effectLst/>
                        <a:latin typeface="+mn-lt"/>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326504">
                <a:tc>
                  <a:txBody>
                    <a:bodyPr/>
                    <a:lstStyle/>
                    <a:p>
                      <a:pPr>
                        <a:spcAft>
                          <a:spcPts val="0"/>
                        </a:spcAft>
                      </a:pPr>
                      <a:r>
                        <a:rPr lang="en-US" sz="2000" b="1">
                          <a:solidFill>
                            <a:srgbClr val="660066"/>
                          </a:solidFill>
                          <a:effectLst/>
                          <a:latin typeface="+mn-lt"/>
                        </a:rPr>
                        <a:t>ILC_COLOR32</a:t>
                      </a:r>
                      <a:endParaRPr lang="zh-CN" sz="2000" b="1">
                        <a:solidFill>
                          <a:srgbClr val="660066"/>
                        </a:solidFill>
                        <a:effectLst/>
                        <a:latin typeface="+mn-lt"/>
                        <a:ea typeface="宋体" panose="02010600030101010101" pitchFamily="2" charset="-122"/>
                        <a:cs typeface="Times New Roman" panose="02020603050405020304" pitchFamily="18" charset="0"/>
                      </a:endParaRPr>
                    </a:p>
                  </a:txBody>
                  <a:tcPr marL="68580" marR="68580" marT="0" marB="0"/>
                </a:tc>
                <a:tc>
                  <a:txBody>
                    <a:bodyPr/>
                    <a:lstStyle/>
                    <a:p>
                      <a:pPr>
                        <a:spcAft>
                          <a:spcPts val="0"/>
                        </a:spcAft>
                      </a:pPr>
                      <a:r>
                        <a:rPr lang="en-US" sz="2000" b="1">
                          <a:solidFill>
                            <a:srgbClr val="660066"/>
                          </a:solidFill>
                          <a:effectLst/>
                          <a:latin typeface="+mn-lt"/>
                        </a:rPr>
                        <a:t>32</a:t>
                      </a:r>
                      <a:r>
                        <a:rPr lang="zh-CN" sz="2000" b="1">
                          <a:solidFill>
                            <a:srgbClr val="660066"/>
                          </a:solidFill>
                          <a:effectLst/>
                          <a:latin typeface="+mn-lt"/>
                        </a:rPr>
                        <a:t>位颜色的位图</a:t>
                      </a:r>
                      <a:r>
                        <a:rPr lang="en-US" sz="2000" b="1">
                          <a:solidFill>
                            <a:srgbClr val="660066"/>
                          </a:solidFill>
                          <a:effectLst/>
                          <a:latin typeface="+mn-lt"/>
                        </a:rPr>
                        <a:t>.</a:t>
                      </a:r>
                      <a:endParaRPr lang="zh-CN" sz="2000" b="1">
                        <a:solidFill>
                          <a:srgbClr val="660066"/>
                        </a:solidFill>
                        <a:effectLst/>
                        <a:latin typeface="+mn-lt"/>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360040">
                <a:tc>
                  <a:txBody>
                    <a:bodyPr/>
                    <a:lstStyle/>
                    <a:p>
                      <a:pPr>
                        <a:spcAft>
                          <a:spcPts val="0"/>
                        </a:spcAft>
                      </a:pPr>
                      <a:r>
                        <a:rPr lang="en-US" sz="2000" b="1">
                          <a:solidFill>
                            <a:srgbClr val="660066"/>
                          </a:solidFill>
                          <a:effectLst/>
                          <a:latin typeface="+mn-lt"/>
                        </a:rPr>
                        <a:t>ILC_COLORDDB</a:t>
                      </a:r>
                      <a:endParaRPr lang="zh-CN" sz="2000" b="1">
                        <a:solidFill>
                          <a:srgbClr val="660066"/>
                        </a:solidFill>
                        <a:effectLst/>
                        <a:latin typeface="+mn-lt"/>
                        <a:ea typeface="宋体" panose="02010600030101010101" pitchFamily="2" charset="-122"/>
                        <a:cs typeface="Times New Roman" panose="02020603050405020304" pitchFamily="18" charset="0"/>
                      </a:endParaRPr>
                    </a:p>
                  </a:txBody>
                  <a:tcPr marL="68580" marR="68580" marT="0" marB="0"/>
                </a:tc>
                <a:tc>
                  <a:txBody>
                    <a:bodyPr/>
                    <a:lstStyle/>
                    <a:p>
                      <a:pPr>
                        <a:spcAft>
                          <a:spcPts val="0"/>
                        </a:spcAft>
                      </a:pPr>
                      <a:r>
                        <a:rPr lang="zh-CN" sz="2000" b="1" dirty="0">
                          <a:solidFill>
                            <a:srgbClr val="660066"/>
                          </a:solidFill>
                          <a:effectLst/>
                          <a:latin typeface="+mn-lt"/>
                        </a:rPr>
                        <a:t>使用设备相关的位图</a:t>
                      </a:r>
                      <a:endParaRPr lang="zh-CN" sz="2000" b="1" dirty="0">
                        <a:solidFill>
                          <a:srgbClr val="660066"/>
                        </a:solidFill>
                        <a:effectLst/>
                        <a:latin typeface="+mn-lt"/>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bl>
          </a:graphicData>
        </a:graphic>
      </p:graphicFrame>
      <p:sp>
        <p:nvSpPr>
          <p:cNvPr id="24" name="右弧形箭头 23"/>
          <p:cNvSpPr/>
          <p:nvPr/>
        </p:nvSpPr>
        <p:spPr bwMode="auto">
          <a:xfrm>
            <a:off x="7251240" y="2465716"/>
            <a:ext cx="1852491" cy="3006688"/>
          </a:xfrm>
          <a:prstGeom prst="curvedLef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127650059"/>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3AC23528-952E-491D-A1F7-F3F212D381C8}" type="slidenum">
              <a:rPr lang="en-US" altLang="zh-CN"/>
              <a:pPr/>
              <a:t>142</a:t>
            </a:fld>
            <a:endParaRPr lang="en-US" altLang="zh-CN"/>
          </a:p>
        </p:txBody>
      </p:sp>
      <p:sp>
        <p:nvSpPr>
          <p:cNvPr id="129027" name="Rectangle 3"/>
          <p:cNvSpPr>
            <a:spLocks noGrp="1" noChangeArrowheads="1"/>
          </p:cNvSpPr>
          <p:nvPr>
            <p:ph type="body" idx="1"/>
          </p:nvPr>
        </p:nvSpPr>
        <p:spPr>
          <a:xfrm>
            <a:off x="381000" y="304800"/>
            <a:ext cx="8583488" cy="2971800"/>
          </a:xfrm>
          <a:ln>
            <a:solidFill>
              <a:srgbClr val="CCFFFF"/>
            </a:solidFill>
            <a:miter lim="800000"/>
            <a:headEnd/>
            <a:tailEnd/>
          </a:ln>
        </p:spPr>
        <p:txBody>
          <a:bodyPr/>
          <a:lstStyle/>
          <a:p>
            <a:pPr marL="0" indent="0" algn="just">
              <a:buFontTx/>
              <a:buNone/>
            </a:pPr>
            <a:r>
              <a:rPr lang="zh-CN" altLang="en-US" b="1" dirty="0">
                <a:latin typeface="Arial Narrow" panose="020B0606020202030204" pitchFamily="34" charset="0"/>
              </a:rPr>
              <a:t>创建标签资源，也就是每一项的文字，在</a:t>
            </a:r>
            <a:r>
              <a:rPr lang="en-US" altLang="zh-CN" b="1" dirty="0" err="1">
                <a:latin typeface="Arial Narrow" panose="020B0606020202030204" pitchFamily="34" charset="0"/>
                <a:cs typeface="Times New Roman" panose="02020603050405020304" pitchFamily="18" charset="0"/>
              </a:rPr>
              <a:t>OnInitDialog</a:t>
            </a:r>
            <a:r>
              <a:rPr lang="zh-CN" altLang="en-US" b="1" dirty="0">
                <a:latin typeface="Arial Narrow" panose="020B0606020202030204" pitchFamily="34" charset="0"/>
              </a:rPr>
              <a:t>函数中添加如下实现代码：</a:t>
            </a:r>
            <a:endParaRPr lang="zh-CN" altLang="en-US" b="1" dirty="0">
              <a:latin typeface="Arial Narrow" panose="020B0606020202030204" pitchFamily="34" charset="0"/>
              <a:cs typeface="Times New Roman" panose="02020603050405020304" pitchFamily="18" charset="0"/>
            </a:endParaRPr>
          </a:p>
          <a:p>
            <a:pPr marL="0" indent="0">
              <a:buFontTx/>
              <a:buNone/>
            </a:pPr>
            <a:r>
              <a:rPr lang="en-US" altLang="zh-CN" sz="2400" b="1" i="1" dirty="0">
                <a:solidFill>
                  <a:srgbClr val="00FF00"/>
                </a:solidFill>
              </a:rPr>
              <a:t>LPCTSTR color[]={L"Black",L"Blue",L"Cyan",</a:t>
            </a:r>
            <a:r>
              <a:rPr lang="en-US" altLang="zh-CN" sz="2400" b="1" i="1" dirty="0" err="1">
                <a:solidFill>
                  <a:srgbClr val="00FF00"/>
                </a:solidFill>
              </a:rPr>
              <a:t>L"Green</a:t>
            </a:r>
            <a:r>
              <a:rPr lang="en-US" altLang="zh-CN" sz="2400" b="1" i="1" dirty="0" smtClean="0">
                <a:solidFill>
                  <a:srgbClr val="00FF00"/>
                </a:solidFill>
              </a:rPr>
              <a:t>",</a:t>
            </a:r>
          </a:p>
          <a:p>
            <a:pPr marL="0" indent="0">
              <a:buFontTx/>
              <a:buNone/>
            </a:pPr>
            <a:r>
              <a:rPr lang="en-US" altLang="zh-CN" sz="2400" b="1" i="1" dirty="0">
                <a:solidFill>
                  <a:srgbClr val="00FF00"/>
                </a:solidFill>
              </a:rPr>
              <a:t> </a:t>
            </a:r>
            <a:r>
              <a:rPr lang="en-US" altLang="zh-CN" sz="2400" b="1" i="1" dirty="0" smtClean="0">
                <a:solidFill>
                  <a:srgbClr val="00FF00"/>
                </a:solidFill>
              </a:rPr>
              <a:t>L"Purple</a:t>
            </a:r>
            <a:r>
              <a:rPr lang="en-US" altLang="zh-CN" sz="2400" b="1" i="1" dirty="0">
                <a:solidFill>
                  <a:srgbClr val="00FF00"/>
                </a:solidFill>
              </a:rPr>
              <a:t>",L"Red",L"White",L"Yellow</a:t>
            </a:r>
            <a:r>
              <a:rPr lang="en-US" altLang="zh-CN" sz="2400" b="1" i="1" dirty="0" smtClean="0">
                <a:solidFill>
                  <a:srgbClr val="00FF00"/>
                </a:solidFill>
              </a:rPr>
              <a:t>"};</a:t>
            </a:r>
          </a:p>
          <a:p>
            <a:pPr>
              <a:buFontTx/>
              <a:buNone/>
            </a:pPr>
            <a:r>
              <a:rPr lang="zh-CN" altLang="en-US" b="1" dirty="0" smtClean="0">
                <a:latin typeface="Arial Narrow" panose="020B0606020202030204" pitchFamily="34" charset="0"/>
              </a:rPr>
              <a:t>有</a:t>
            </a:r>
            <a:r>
              <a:rPr lang="zh-CN" altLang="en-US" b="1" dirty="0">
                <a:latin typeface="Arial Narrow" panose="020B0606020202030204" pitchFamily="34" charset="0"/>
              </a:rPr>
              <a:t>了这些资源，就可以创建列表控件了。 </a:t>
            </a:r>
          </a:p>
        </p:txBody>
      </p:sp>
      <p:sp>
        <p:nvSpPr>
          <p:cNvPr id="129028" name="Text Box 4"/>
          <p:cNvSpPr txBox="1">
            <a:spLocks noChangeArrowheads="1"/>
          </p:cNvSpPr>
          <p:nvPr/>
        </p:nvSpPr>
        <p:spPr bwMode="auto">
          <a:xfrm>
            <a:off x="381000" y="3886200"/>
            <a:ext cx="8439150" cy="2246769"/>
          </a:xfrm>
          <a:prstGeom prst="rect">
            <a:avLst/>
          </a:prstGeom>
          <a:noFill/>
          <a:ln w="9525">
            <a:solidFill>
              <a:srgbClr val="CC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dirty="0">
                <a:latin typeface="Arial Narrow" panose="020B0606020202030204" pitchFamily="34" charset="0"/>
              </a:rPr>
              <a:t>      </a:t>
            </a:r>
            <a:r>
              <a:rPr lang="zh-CN" altLang="en-US" sz="2800" dirty="0">
                <a:latin typeface="Arial Narrow" panose="020B0606020202030204" pitchFamily="34" charset="0"/>
              </a:rPr>
              <a:t>在对话框上添加一个</a:t>
            </a:r>
            <a:r>
              <a:rPr lang="en-US" altLang="zh-CN" sz="2800" dirty="0">
                <a:latin typeface="Arial Narrow" panose="020B0606020202030204" pitchFamily="34" charset="0"/>
                <a:cs typeface="Times New Roman" panose="02020603050405020304" pitchFamily="18" charset="0"/>
              </a:rPr>
              <a:t>List Control</a:t>
            </a:r>
            <a:r>
              <a:rPr lang="zh-CN" altLang="en-US" sz="2800" dirty="0">
                <a:latin typeface="Arial Narrow" panose="020B0606020202030204" pitchFamily="34" charset="0"/>
              </a:rPr>
              <a:t>，其</a:t>
            </a:r>
            <a:r>
              <a:rPr lang="en-US" altLang="zh-CN" sz="2800" dirty="0">
                <a:latin typeface="Arial Narrow" panose="020B0606020202030204" pitchFamily="34" charset="0"/>
                <a:cs typeface="Times New Roman" panose="02020603050405020304" pitchFamily="18" charset="0"/>
              </a:rPr>
              <a:t>ID</a:t>
            </a:r>
            <a:r>
              <a:rPr lang="zh-CN" altLang="en-US" sz="2800" dirty="0">
                <a:latin typeface="Arial Narrow" panose="020B0606020202030204" pitchFamily="34" charset="0"/>
              </a:rPr>
              <a:t>为</a:t>
            </a:r>
            <a:r>
              <a:rPr lang="en-US" altLang="zh-CN" sz="2800" dirty="0">
                <a:latin typeface="Arial Narrow" panose="020B0606020202030204" pitchFamily="34" charset="0"/>
                <a:cs typeface="Times New Roman" panose="02020603050405020304" pitchFamily="18" charset="0"/>
              </a:rPr>
              <a:t>IDC_LIST1</a:t>
            </a:r>
            <a:r>
              <a:rPr lang="zh-CN" altLang="en-US" sz="2800" dirty="0">
                <a:latin typeface="Arial Narrow" panose="020B0606020202030204" pitchFamily="34" charset="0"/>
              </a:rPr>
              <a:t>，在样式中选择</a:t>
            </a:r>
            <a:r>
              <a:rPr lang="zh-CN" altLang="en-US" sz="2800" dirty="0" smtClean="0">
                <a:latin typeface="Arial Narrow" panose="020B0606020202030204" pitchFamily="34" charset="0"/>
              </a:rPr>
              <a:t>视图</a:t>
            </a:r>
            <a:r>
              <a:rPr lang="en-US" altLang="zh-CN" sz="2800" dirty="0" smtClean="0">
                <a:latin typeface="Arial Narrow" panose="020B0606020202030204" pitchFamily="34" charset="0"/>
              </a:rPr>
              <a:t>(view)</a:t>
            </a:r>
            <a:r>
              <a:rPr lang="zh-CN" altLang="en-US" sz="2800" dirty="0" smtClean="0">
                <a:latin typeface="Arial Narrow" panose="020B0606020202030204" pitchFamily="34" charset="0"/>
              </a:rPr>
              <a:t>风格</a:t>
            </a:r>
            <a:r>
              <a:rPr lang="zh-CN" altLang="en-US" sz="2800" dirty="0">
                <a:latin typeface="Arial Narrow" panose="020B0606020202030204" pitchFamily="34" charset="0"/>
              </a:rPr>
              <a:t>为</a:t>
            </a:r>
            <a:r>
              <a:rPr lang="en-US" altLang="zh-CN" sz="2800" dirty="0">
                <a:latin typeface="Arial Narrow" panose="020B0606020202030204" pitchFamily="34" charset="0"/>
                <a:cs typeface="Times New Roman" panose="02020603050405020304" pitchFamily="18" charset="0"/>
              </a:rPr>
              <a:t>List</a:t>
            </a:r>
            <a:r>
              <a:rPr lang="zh-CN" altLang="en-US" sz="2800" dirty="0">
                <a:latin typeface="Arial Narrow" panose="020B0606020202030204" pitchFamily="34" charset="0"/>
              </a:rPr>
              <a:t>，并选择</a:t>
            </a:r>
            <a:r>
              <a:rPr lang="en-US" altLang="zh-CN" sz="2800" dirty="0">
                <a:latin typeface="Arial Narrow" panose="020B0606020202030204" pitchFamily="34" charset="0"/>
                <a:cs typeface="Times New Roman" panose="02020603050405020304" pitchFamily="18" charset="0"/>
              </a:rPr>
              <a:t>Edit </a:t>
            </a:r>
            <a:r>
              <a:rPr lang="en-US" altLang="zh-CN" sz="2800" dirty="0" err="1">
                <a:latin typeface="Arial Narrow" panose="020B0606020202030204" pitchFamily="34" charset="0"/>
                <a:cs typeface="Times New Roman" panose="02020603050405020304" pitchFamily="18" charset="0"/>
              </a:rPr>
              <a:t>lables</a:t>
            </a:r>
            <a:r>
              <a:rPr lang="zh-CN" altLang="en-US" sz="2800" dirty="0" smtClean="0">
                <a:latin typeface="Arial Narrow" panose="020B0606020202030204" pitchFamily="34" charset="0"/>
              </a:rPr>
              <a:t>选项为</a:t>
            </a:r>
            <a:r>
              <a:rPr lang="en-US" altLang="zh-CN" sz="2800" dirty="0" smtClean="0">
                <a:latin typeface="Arial Narrow" panose="020B0606020202030204" pitchFamily="34" charset="0"/>
              </a:rPr>
              <a:t>True</a:t>
            </a:r>
            <a:r>
              <a:rPr lang="zh-CN" altLang="en-US" sz="2800" dirty="0" smtClean="0">
                <a:latin typeface="Arial Narrow" panose="020B0606020202030204" pitchFamily="34" charset="0"/>
              </a:rPr>
              <a:t>。</a:t>
            </a:r>
            <a:endParaRPr lang="zh-CN" altLang="en-US" sz="2800" dirty="0">
              <a:latin typeface="Arial Narrow" panose="020B0606020202030204" pitchFamily="34" charset="0"/>
              <a:cs typeface="Times New Roman" panose="02020603050405020304" pitchFamily="18" charset="0"/>
            </a:endParaRPr>
          </a:p>
          <a:p>
            <a:r>
              <a:rPr lang="zh-CN" altLang="en-US" sz="2800" dirty="0">
                <a:latin typeface="Arial Narrow" panose="020B0606020202030204" pitchFamily="34" charset="0"/>
              </a:rPr>
              <a:t>    视图风格为列表风格，也就是图标按列排列。设置</a:t>
            </a:r>
            <a:r>
              <a:rPr lang="en-US" altLang="zh-CN" sz="2800" dirty="0">
                <a:latin typeface="Arial Narrow" panose="020B0606020202030204" pitchFamily="34" charset="0"/>
              </a:rPr>
              <a:t>【Edit </a:t>
            </a:r>
            <a:r>
              <a:rPr lang="en-US" altLang="zh-CN" sz="2800" dirty="0" err="1">
                <a:latin typeface="Arial Narrow" panose="020B0606020202030204" pitchFamily="34" charset="0"/>
              </a:rPr>
              <a:t>lables</a:t>
            </a:r>
            <a:r>
              <a:rPr lang="en-US" altLang="zh-CN" sz="2800" dirty="0">
                <a:latin typeface="Arial Narrow" panose="020B0606020202030204" pitchFamily="34" charset="0"/>
              </a:rPr>
              <a:t>】</a:t>
            </a:r>
            <a:r>
              <a:rPr lang="zh-CN" altLang="en-US" sz="2800" dirty="0">
                <a:latin typeface="Arial Narrow" panose="020B0606020202030204" pitchFamily="34" charset="0"/>
              </a:rPr>
              <a:t>属性，允许用于可编辑标签。 </a:t>
            </a: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63378656-D8BF-4F41-85B8-843345DAC1F2}" type="slidenum">
              <a:rPr lang="en-US" altLang="zh-CN"/>
              <a:pPr/>
              <a:t>143</a:t>
            </a:fld>
            <a:endParaRPr lang="en-US" altLang="zh-CN"/>
          </a:p>
        </p:txBody>
      </p:sp>
      <p:sp>
        <p:nvSpPr>
          <p:cNvPr id="130051" name="Rectangle 3"/>
          <p:cNvSpPr>
            <a:spLocks noGrp="1" noChangeArrowheads="1"/>
          </p:cNvSpPr>
          <p:nvPr>
            <p:ph type="body" idx="1"/>
          </p:nvPr>
        </p:nvSpPr>
        <p:spPr>
          <a:xfrm>
            <a:off x="304800" y="260648"/>
            <a:ext cx="8731696" cy="6216352"/>
          </a:xfrm>
        </p:spPr>
        <p:txBody>
          <a:bodyPr/>
          <a:lstStyle/>
          <a:p>
            <a:pPr algn="just">
              <a:lnSpc>
                <a:spcPct val="80000"/>
              </a:lnSpc>
              <a:buFontTx/>
              <a:buNone/>
            </a:pPr>
            <a:r>
              <a:rPr lang="zh-CN" altLang="en-US" sz="2800" b="1" dirty="0">
                <a:latin typeface="Arial Narrow" panose="020B0606020202030204" pitchFamily="34" charset="0"/>
              </a:rPr>
              <a:t>为了创建控件，首先在</a:t>
            </a:r>
            <a:r>
              <a:rPr lang="en-US" altLang="zh-CN" sz="2800" b="1" dirty="0" err="1">
                <a:latin typeface="Arial Narrow" panose="020B0606020202030204" pitchFamily="34" charset="0"/>
                <a:cs typeface="Times New Roman" panose="02020603050405020304" pitchFamily="18" charset="0"/>
              </a:rPr>
              <a:t>OnInitDialog</a:t>
            </a:r>
            <a:r>
              <a:rPr lang="zh-CN" altLang="en-US" sz="2800" b="1" dirty="0">
                <a:latin typeface="Arial Narrow" panose="020B0606020202030204" pitchFamily="34" charset="0"/>
              </a:rPr>
              <a:t>中添加如下代码：</a:t>
            </a:r>
            <a:endParaRPr lang="zh-CN" altLang="en-US" sz="2800" b="1" dirty="0">
              <a:latin typeface="Arial Narrow" panose="020B0606020202030204" pitchFamily="34" charset="0"/>
              <a:cs typeface="Times New Roman" panose="02020603050405020304" pitchFamily="18" charset="0"/>
            </a:endParaRPr>
          </a:p>
          <a:p>
            <a:pPr marL="0" indent="0">
              <a:buNone/>
            </a:pPr>
            <a:r>
              <a:rPr lang="en-US" altLang="zh-CN" sz="2400" b="1" dirty="0" err="1" smtClean="0">
                <a:solidFill>
                  <a:srgbClr val="00FF00"/>
                </a:solidFill>
              </a:rPr>
              <a:t>CListCtrl</a:t>
            </a:r>
            <a:r>
              <a:rPr lang="en-US" altLang="zh-CN" sz="2400" b="1" dirty="0">
                <a:solidFill>
                  <a:srgbClr val="00FF00"/>
                </a:solidFill>
              </a:rPr>
              <a:t>* </a:t>
            </a:r>
            <a:r>
              <a:rPr lang="en-US" altLang="zh-CN" sz="2400" b="1" dirty="0" err="1">
                <a:solidFill>
                  <a:srgbClr val="00FF00"/>
                </a:solidFill>
              </a:rPr>
              <a:t>pList</a:t>
            </a:r>
            <a:r>
              <a:rPr lang="en-US" altLang="zh-CN" sz="2400" b="1" dirty="0">
                <a:solidFill>
                  <a:srgbClr val="00FF00"/>
                </a:solidFill>
              </a:rPr>
              <a:t> = (</a:t>
            </a:r>
            <a:r>
              <a:rPr lang="en-US" altLang="zh-CN" sz="2400" b="1" dirty="0" err="1">
                <a:solidFill>
                  <a:srgbClr val="00FF00"/>
                </a:solidFill>
              </a:rPr>
              <a:t>CListCtrl</a:t>
            </a:r>
            <a:r>
              <a:rPr lang="en-US" altLang="zh-CN" sz="2400" b="1" dirty="0">
                <a:solidFill>
                  <a:srgbClr val="00FF00"/>
                </a:solidFill>
              </a:rPr>
              <a:t>*) </a:t>
            </a:r>
            <a:r>
              <a:rPr lang="en-US" altLang="zh-CN" sz="2400" b="1" dirty="0" err="1">
                <a:solidFill>
                  <a:srgbClr val="00FF00"/>
                </a:solidFill>
              </a:rPr>
              <a:t>GetDlgItem</a:t>
            </a:r>
            <a:r>
              <a:rPr lang="en-US" altLang="zh-CN" sz="2400" b="1" dirty="0">
                <a:solidFill>
                  <a:srgbClr val="00FF00"/>
                </a:solidFill>
              </a:rPr>
              <a:t>(IDC_LIST1);			</a:t>
            </a:r>
            <a:r>
              <a:rPr lang="en-US" altLang="zh-CN" sz="2400" b="1" dirty="0" smtClean="0">
                <a:solidFill>
                  <a:srgbClr val="00FF00"/>
                </a:solidFill>
              </a:rPr>
              <a:t>				// </a:t>
            </a:r>
            <a:r>
              <a:rPr lang="zh-CN" altLang="zh-CN" sz="2400" b="1" dirty="0">
                <a:solidFill>
                  <a:srgbClr val="00FF00"/>
                </a:solidFill>
              </a:rPr>
              <a:t>获得控件对象</a:t>
            </a:r>
            <a:endParaRPr lang="zh-CN" altLang="zh-CN" sz="2400" dirty="0">
              <a:solidFill>
                <a:srgbClr val="00FF00"/>
              </a:solidFill>
            </a:endParaRPr>
          </a:p>
          <a:p>
            <a:pPr marL="0" indent="0">
              <a:buNone/>
            </a:pPr>
            <a:r>
              <a:rPr lang="en-US" altLang="zh-CN" sz="2400" b="1" dirty="0" err="1" smtClean="0">
                <a:solidFill>
                  <a:srgbClr val="00FF00"/>
                </a:solidFill>
              </a:rPr>
              <a:t>pList</a:t>
            </a:r>
            <a:r>
              <a:rPr lang="en-US" altLang="zh-CN" sz="2400" b="1" dirty="0" smtClean="0">
                <a:solidFill>
                  <a:srgbClr val="00FF00"/>
                </a:solidFill>
              </a:rPr>
              <a:t>-</a:t>
            </a:r>
            <a:r>
              <a:rPr lang="en-US" altLang="zh-CN" sz="2400" b="1" dirty="0">
                <a:solidFill>
                  <a:srgbClr val="00FF00"/>
                </a:solidFill>
              </a:rPr>
              <a:t>&gt;</a:t>
            </a:r>
            <a:r>
              <a:rPr lang="en-US" altLang="zh-CN" sz="2400" b="1" dirty="0" err="1">
                <a:solidFill>
                  <a:srgbClr val="00FF00"/>
                </a:solidFill>
              </a:rPr>
              <a:t>SetImageList</a:t>
            </a:r>
            <a:r>
              <a:rPr lang="en-US" altLang="zh-CN" sz="2400" b="1" dirty="0">
                <a:solidFill>
                  <a:srgbClr val="00FF00"/>
                </a:solidFill>
              </a:rPr>
              <a:t>(&amp;</a:t>
            </a:r>
            <a:r>
              <a:rPr lang="en-US" altLang="zh-CN" sz="2400" b="1" dirty="0" err="1">
                <a:solidFill>
                  <a:srgbClr val="00FF00"/>
                </a:solidFill>
              </a:rPr>
              <a:t>m_imageList</a:t>
            </a:r>
            <a:r>
              <a:rPr lang="en-US" altLang="zh-CN" sz="2400" b="1" dirty="0">
                <a:solidFill>
                  <a:srgbClr val="00FF00"/>
                </a:solidFill>
              </a:rPr>
              <a:t>, LVSIL_SMALL);		</a:t>
            </a:r>
            <a:r>
              <a:rPr lang="en-US" altLang="zh-CN" sz="2400" b="1" dirty="0" smtClean="0">
                <a:solidFill>
                  <a:srgbClr val="00FF00"/>
                </a:solidFill>
              </a:rPr>
              <a:t>					// </a:t>
            </a:r>
            <a:r>
              <a:rPr lang="zh-CN" altLang="zh-CN" sz="2400" b="1" dirty="0">
                <a:solidFill>
                  <a:srgbClr val="00FF00"/>
                </a:solidFill>
              </a:rPr>
              <a:t>设置小图标图片列表</a:t>
            </a:r>
            <a:endParaRPr lang="zh-CN" altLang="zh-CN" sz="2400" dirty="0">
              <a:solidFill>
                <a:srgbClr val="00FF00"/>
              </a:solidFill>
            </a:endParaRPr>
          </a:p>
          <a:p>
            <a:pPr marL="0" indent="0">
              <a:buNone/>
            </a:pPr>
            <a:r>
              <a:rPr lang="en-US" altLang="zh-CN" sz="2400" b="1" dirty="0" smtClean="0">
                <a:solidFill>
                  <a:srgbClr val="00FF00"/>
                </a:solidFill>
              </a:rPr>
              <a:t>for </a:t>
            </a:r>
            <a:r>
              <a:rPr lang="en-US" altLang="zh-CN" sz="2400" b="1" dirty="0">
                <a:solidFill>
                  <a:srgbClr val="00FF00"/>
                </a:solidFill>
              </a:rPr>
              <a:t>(n = 0; n &lt; 8; n++) </a:t>
            </a:r>
            <a:endParaRPr lang="zh-CN" altLang="zh-CN" sz="2400" dirty="0">
              <a:solidFill>
                <a:srgbClr val="00FF00"/>
              </a:solidFill>
            </a:endParaRPr>
          </a:p>
          <a:p>
            <a:pPr marL="0" indent="0">
              <a:buNone/>
            </a:pPr>
            <a:r>
              <a:rPr lang="en-US" altLang="zh-CN" sz="2400" b="1" dirty="0" smtClean="0">
                <a:solidFill>
                  <a:srgbClr val="00FF00"/>
                </a:solidFill>
              </a:rPr>
              <a:t>{        // </a:t>
            </a:r>
            <a:r>
              <a:rPr lang="zh-CN" altLang="zh-CN" sz="2400" b="1" dirty="0">
                <a:solidFill>
                  <a:srgbClr val="00FF00"/>
                </a:solidFill>
              </a:rPr>
              <a:t>第一个参数为项</a:t>
            </a:r>
            <a:r>
              <a:rPr lang="en-US" altLang="zh-CN" sz="2400" b="1" dirty="0">
                <a:solidFill>
                  <a:srgbClr val="00FF00"/>
                </a:solidFill>
              </a:rPr>
              <a:t>id</a:t>
            </a:r>
            <a:r>
              <a:rPr lang="zh-CN" altLang="zh-CN" sz="2400" b="1" dirty="0">
                <a:solidFill>
                  <a:srgbClr val="00FF00"/>
                </a:solidFill>
              </a:rPr>
              <a:t>，第二个为标签文字，第三个为对应图片列表</a:t>
            </a:r>
            <a:r>
              <a:rPr lang="en-US" altLang="zh-CN" sz="2400" b="1" dirty="0">
                <a:solidFill>
                  <a:srgbClr val="00FF00"/>
                </a:solidFill>
              </a:rPr>
              <a:t>id</a:t>
            </a:r>
            <a:endParaRPr lang="zh-CN" altLang="zh-CN" sz="2400" dirty="0">
              <a:solidFill>
                <a:srgbClr val="00FF00"/>
              </a:solidFill>
            </a:endParaRPr>
          </a:p>
          <a:p>
            <a:pPr marL="0" indent="0">
              <a:buNone/>
            </a:pPr>
            <a:r>
              <a:rPr lang="en-US" altLang="zh-CN" sz="2400" b="1" dirty="0">
                <a:solidFill>
                  <a:srgbClr val="00FF00"/>
                </a:solidFill>
              </a:rPr>
              <a:t>	</a:t>
            </a:r>
            <a:r>
              <a:rPr lang="en-US" altLang="zh-CN" sz="2400" b="1" dirty="0" err="1" smtClean="0">
                <a:solidFill>
                  <a:srgbClr val="00FF00"/>
                </a:solidFill>
              </a:rPr>
              <a:t>pList</a:t>
            </a:r>
            <a:r>
              <a:rPr lang="en-US" altLang="zh-CN" sz="2400" b="1" dirty="0" smtClean="0">
                <a:solidFill>
                  <a:srgbClr val="00FF00"/>
                </a:solidFill>
              </a:rPr>
              <a:t>-</a:t>
            </a:r>
            <a:r>
              <a:rPr lang="en-US" altLang="zh-CN" sz="2400" b="1" dirty="0">
                <a:solidFill>
                  <a:srgbClr val="00FF00"/>
                </a:solidFill>
              </a:rPr>
              <a:t>&gt;</a:t>
            </a:r>
            <a:r>
              <a:rPr lang="en-US" altLang="zh-CN" sz="2400" b="1" dirty="0" err="1">
                <a:solidFill>
                  <a:srgbClr val="00FF00"/>
                </a:solidFill>
              </a:rPr>
              <a:t>InsertItem</a:t>
            </a:r>
            <a:r>
              <a:rPr lang="en-US" altLang="zh-CN" sz="2400" b="1" dirty="0">
                <a:solidFill>
                  <a:srgbClr val="00FF00"/>
                </a:solidFill>
              </a:rPr>
              <a:t>(n, color[n], n);    </a:t>
            </a:r>
            <a:endParaRPr lang="zh-CN" altLang="zh-CN" sz="2400" dirty="0">
              <a:solidFill>
                <a:srgbClr val="00FF00"/>
              </a:solidFill>
            </a:endParaRPr>
          </a:p>
          <a:p>
            <a:pPr marL="0" indent="0">
              <a:buNone/>
            </a:pPr>
            <a:r>
              <a:rPr lang="en-US" altLang="zh-CN" sz="2400" b="1" dirty="0" smtClean="0">
                <a:solidFill>
                  <a:srgbClr val="00FF00"/>
                </a:solidFill>
              </a:rPr>
              <a:t>}</a:t>
            </a:r>
            <a:endParaRPr lang="zh-CN" altLang="zh-CN" sz="2400" dirty="0">
              <a:solidFill>
                <a:srgbClr val="00FF00"/>
              </a:solidFill>
            </a:endParaRPr>
          </a:p>
          <a:p>
            <a:pPr marL="0" indent="0">
              <a:buNone/>
            </a:pPr>
            <a:r>
              <a:rPr lang="en-US" altLang="zh-CN" sz="2400" b="1" dirty="0" err="1" smtClean="0">
                <a:solidFill>
                  <a:srgbClr val="00FF00"/>
                </a:solidFill>
              </a:rPr>
              <a:t>pList</a:t>
            </a:r>
            <a:r>
              <a:rPr lang="en-US" altLang="zh-CN" sz="2400" b="1" dirty="0" smtClean="0">
                <a:solidFill>
                  <a:srgbClr val="00FF00"/>
                </a:solidFill>
              </a:rPr>
              <a:t>-</a:t>
            </a:r>
            <a:r>
              <a:rPr lang="en-US" altLang="zh-CN" sz="2400" b="1" dirty="0">
                <a:solidFill>
                  <a:srgbClr val="00FF00"/>
                </a:solidFill>
              </a:rPr>
              <a:t>&gt;</a:t>
            </a:r>
            <a:r>
              <a:rPr lang="en-US" altLang="zh-CN" sz="2400" b="1" dirty="0" err="1">
                <a:solidFill>
                  <a:srgbClr val="00FF00"/>
                </a:solidFill>
              </a:rPr>
              <a:t>SetBkColor</a:t>
            </a:r>
            <a:r>
              <a:rPr lang="en-US" altLang="zh-CN" sz="2400" b="1" dirty="0">
                <a:solidFill>
                  <a:srgbClr val="00FF00"/>
                </a:solidFill>
              </a:rPr>
              <a:t>(RGB(0, 255, 255));    // </a:t>
            </a:r>
            <a:r>
              <a:rPr lang="zh-CN" altLang="zh-CN" sz="2400" b="1" dirty="0">
                <a:solidFill>
                  <a:srgbClr val="00FF00"/>
                </a:solidFill>
              </a:rPr>
              <a:t>设置背景色</a:t>
            </a:r>
            <a:endParaRPr lang="zh-CN" altLang="zh-CN" sz="2400" dirty="0">
              <a:solidFill>
                <a:srgbClr val="00FF00"/>
              </a:solidFill>
            </a:endParaRPr>
          </a:p>
          <a:p>
            <a:pPr marL="0" indent="0">
              <a:buNone/>
            </a:pPr>
            <a:r>
              <a:rPr lang="en-US" altLang="zh-CN" sz="2400" b="1" dirty="0" err="1" smtClean="0">
                <a:solidFill>
                  <a:srgbClr val="00FF00"/>
                </a:solidFill>
              </a:rPr>
              <a:t>pList</a:t>
            </a:r>
            <a:r>
              <a:rPr lang="en-US" altLang="zh-CN" sz="2400" b="1" dirty="0" smtClean="0">
                <a:solidFill>
                  <a:srgbClr val="00FF00"/>
                </a:solidFill>
              </a:rPr>
              <a:t>-</a:t>
            </a:r>
            <a:r>
              <a:rPr lang="en-US" altLang="zh-CN" sz="2400" b="1" dirty="0">
                <a:solidFill>
                  <a:srgbClr val="00FF00"/>
                </a:solidFill>
              </a:rPr>
              <a:t>&gt;</a:t>
            </a:r>
            <a:r>
              <a:rPr lang="en-US" altLang="zh-CN" sz="2400" b="1" dirty="0" err="1">
                <a:solidFill>
                  <a:srgbClr val="00FF00"/>
                </a:solidFill>
              </a:rPr>
              <a:t>SetTextBkColor</a:t>
            </a:r>
            <a:r>
              <a:rPr lang="en-US" altLang="zh-CN" sz="2400" b="1" dirty="0">
                <a:solidFill>
                  <a:srgbClr val="00FF00"/>
                </a:solidFill>
              </a:rPr>
              <a:t>(RGB(255, 0, 255));  </a:t>
            </a:r>
            <a:r>
              <a:rPr lang="en-US" altLang="zh-CN" sz="2400" b="1" dirty="0" smtClean="0">
                <a:solidFill>
                  <a:srgbClr val="00FF00"/>
                </a:solidFill>
              </a:rPr>
              <a:t> </a:t>
            </a:r>
            <a:r>
              <a:rPr lang="en-US" altLang="zh-CN" sz="2400" b="1" dirty="0">
                <a:solidFill>
                  <a:srgbClr val="00FF00"/>
                </a:solidFill>
              </a:rPr>
              <a:t>//</a:t>
            </a:r>
            <a:r>
              <a:rPr lang="zh-CN" altLang="zh-CN" sz="2400" b="1" dirty="0">
                <a:solidFill>
                  <a:srgbClr val="00FF00"/>
                </a:solidFill>
              </a:rPr>
              <a:t>设置文字的背景色</a:t>
            </a:r>
            <a:r>
              <a:rPr lang="zh-CN" altLang="zh-CN" sz="2400" b="1" dirty="0"/>
              <a:t> </a:t>
            </a:r>
            <a:endParaRPr lang="zh-CN" altLang="zh-CN" sz="2400" dirty="0"/>
          </a:p>
          <a:p>
            <a:pPr marL="0" indent="0">
              <a:buNone/>
            </a:pPr>
            <a:endParaRPr lang="en-US" altLang="zh-CN" sz="2800" b="1" dirty="0" smtClean="0">
              <a:latin typeface="Arial Narrow" panose="020B0606020202030204" pitchFamily="34" charset="0"/>
            </a:endParaRPr>
          </a:p>
          <a:p>
            <a:pPr marL="0" indent="0">
              <a:buNone/>
            </a:pPr>
            <a:r>
              <a:rPr lang="zh-CN" altLang="en-US" sz="2800" b="1" dirty="0" smtClean="0">
                <a:latin typeface="Arial Narrow" panose="020B0606020202030204" pitchFamily="34" charset="0"/>
              </a:rPr>
              <a:t>现在</a:t>
            </a:r>
            <a:r>
              <a:rPr lang="zh-CN" altLang="en-US" sz="2800" b="1" dirty="0">
                <a:latin typeface="Arial Narrow" panose="020B0606020202030204" pitchFamily="34" charset="0"/>
              </a:rPr>
              <a:t>编译运行已经可以看到列表的运行效果了。 </a:t>
            </a: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D26BE2D2-5FCA-41E4-83B7-C99CD4112863}" type="slidenum">
              <a:rPr lang="en-US" altLang="zh-CN"/>
              <a:pPr/>
              <a:t>144</a:t>
            </a:fld>
            <a:endParaRPr lang="en-US" altLang="zh-CN"/>
          </a:p>
        </p:txBody>
      </p:sp>
      <p:sp>
        <p:nvSpPr>
          <p:cNvPr id="131075" name="Rectangle 3"/>
          <p:cNvSpPr>
            <a:spLocks noGrp="1" noChangeArrowheads="1"/>
          </p:cNvSpPr>
          <p:nvPr>
            <p:ph type="body" idx="1"/>
          </p:nvPr>
        </p:nvSpPr>
        <p:spPr>
          <a:xfrm>
            <a:off x="107504" y="116632"/>
            <a:ext cx="8915400" cy="6588968"/>
          </a:xfrm>
        </p:spPr>
        <p:txBody>
          <a:bodyPr/>
          <a:lstStyle/>
          <a:p>
            <a:pPr marL="0" indent="0" algn="just">
              <a:lnSpc>
                <a:spcPct val="90000"/>
              </a:lnSpc>
              <a:buFontTx/>
              <a:buNone/>
            </a:pPr>
            <a:r>
              <a:rPr lang="en-US" altLang="zh-CN" sz="2800" b="1" dirty="0">
                <a:solidFill>
                  <a:srgbClr val="FF99FF"/>
                </a:solidFill>
                <a:latin typeface="Arial Narrow" panose="020B0606020202030204" pitchFamily="34" charset="0"/>
              </a:rPr>
              <a:t>    </a:t>
            </a:r>
            <a:r>
              <a:rPr lang="zh-CN" altLang="en-US" sz="2800" b="1" dirty="0">
                <a:solidFill>
                  <a:srgbClr val="FF99FF"/>
                </a:solidFill>
                <a:latin typeface="Arial Narrow" panose="020B0606020202030204" pitchFamily="34" charset="0"/>
              </a:rPr>
              <a:t>在列表控件下添加</a:t>
            </a:r>
            <a:r>
              <a:rPr lang="en-US" altLang="zh-CN" sz="2800" b="1" dirty="0">
                <a:solidFill>
                  <a:srgbClr val="FF99FF"/>
                </a:solidFill>
                <a:latin typeface="Arial Narrow" panose="020B0606020202030204" pitchFamily="34" charset="0"/>
                <a:cs typeface="Times New Roman" panose="02020603050405020304" pitchFamily="18" charset="0"/>
              </a:rPr>
              <a:t>static</a:t>
            </a:r>
            <a:r>
              <a:rPr lang="zh-CN" altLang="en-US" sz="2800" b="1" dirty="0">
                <a:solidFill>
                  <a:srgbClr val="FF99FF"/>
                </a:solidFill>
                <a:latin typeface="Arial Narrow" panose="020B0606020202030204" pitchFamily="34" charset="0"/>
              </a:rPr>
              <a:t>控件，</a:t>
            </a:r>
            <a:r>
              <a:rPr lang="en-US" altLang="zh-CN" sz="2800" b="1" dirty="0">
                <a:solidFill>
                  <a:srgbClr val="FF99FF"/>
                </a:solidFill>
                <a:latin typeface="Arial Narrow" panose="020B0606020202030204" pitchFamily="34" charset="0"/>
                <a:cs typeface="Times New Roman" panose="02020603050405020304" pitchFamily="18" charset="0"/>
              </a:rPr>
              <a:t>ID</a:t>
            </a:r>
            <a:r>
              <a:rPr lang="zh-CN" altLang="en-US" sz="2800" b="1" dirty="0">
                <a:solidFill>
                  <a:srgbClr val="FF99FF"/>
                </a:solidFill>
                <a:latin typeface="Arial Narrow" panose="020B0606020202030204" pitchFamily="34" charset="0"/>
              </a:rPr>
              <a:t>为</a:t>
            </a:r>
            <a:r>
              <a:rPr lang="en-US" altLang="zh-CN" sz="2800" b="1" dirty="0" smtClean="0">
                <a:solidFill>
                  <a:srgbClr val="FF99FF"/>
                </a:solidFill>
                <a:latin typeface="Arial Narrow" panose="020B0606020202030204" pitchFamily="34" charset="0"/>
                <a:cs typeface="Times New Roman" panose="02020603050405020304" pitchFamily="18" charset="0"/>
              </a:rPr>
              <a:t>IDC_STATIC_LIST1</a:t>
            </a:r>
            <a:r>
              <a:rPr lang="zh-CN" altLang="en-US" sz="2800" b="1" dirty="0" smtClean="0">
                <a:solidFill>
                  <a:srgbClr val="FF99FF"/>
                </a:solidFill>
                <a:latin typeface="Arial Narrow" panose="020B0606020202030204" pitchFamily="34" charset="0"/>
              </a:rPr>
              <a:t>。</a:t>
            </a:r>
            <a:r>
              <a:rPr lang="zh-CN" altLang="en-US" sz="2800" b="1" dirty="0">
                <a:solidFill>
                  <a:srgbClr val="FF99FF"/>
                </a:solidFill>
                <a:latin typeface="Arial Narrow" panose="020B0606020202030204" pitchFamily="34" charset="0"/>
              </a:rPr>
              <a:t>对列表控件添加对</a:t>
            </a:r>
            <a:r>
              <a:rPr lang="en-US" altLang="zh-CN" sz="2800" b="1" dirty="0">
                <a:solidFill>
                  <a:srgbClr val="FF99FF"/>
                </a:solidFill>
                <a:latin typeface="Arial Narrow" panose="020B0606020202030204" pitchFamily="34" charset="0"/>
                <a:cs typeface="Times New Roman" panose="02020603050405020304" pitchFamily="18" charset="0"/>
              </a:rPr>
              <a:t>LVN_ITEMCHANGED</a:t>
            </a:r>
            <a:r>
              <a:rPr lang="zh-CN" altLang="en-US" sz="2800" b="1" dirty="0">
                <a:solidFill>
                  <a:srgbClr val="FF99FF"/>
                </a:solidFill>
                <a:latin typeface="Arial Narrow" panose="020B0606020202030204" pitchFamily="34" charset="0"/>
              </a:rPr>
              <a:t>消息的响应：</a:t>
            </a:r>
            <a:endParaRPr lang="zh-CN" altLang="en-US" sz="2800" b="1" dirty="0">
              <a:solidFill>
                <a:srgbClr val="FF99FF"/>
              </a:solidFill>
              <a:latin typeface="Arial Narrow" panose="020B0606020202030204" pitchFamily="34" charset="0"/>
              <a:cs typeface="Times New Roman" panose="02020603050405020304" pitchFamily="18" charset="0"/>
            </a:endParaRPr>
          </a:p>
          <a:p>
            <a:pPr marL="0" indent="0">
              <a:buNone/>
            </a:pPr>
            <a:r>
              <a:rPr lang="en-US" altLang="zh-CN" sz="2400" b="1" dirty="0"/>
              <a:t>void CMy8_8Dlg::OnLvnItemchangedList1</a:t>
            </a:r>
            <a:r>
              <a:rPr lang="en-US" altLang="zh-CN" sz="2400" b="1" dirty="0" smtClean="0"/>
              <a:t>(……)</a:t>
            </a:r>
            <a:endParaRPr lang="zh-CN" altLang="zh-CN" sz="2400" b="1" dirty="0"/>
          </a:p>
          <a:p>
            <a:pPr marL="0" indent="0">
              <a:buNone/>
            </a:pPr>
            <a:r>
              <a:rPr lang="en-US" altLang="zh-CN" sz="2400" b="1" dirty="0" smtClean="0"/>
              <a:t>{ </a:t>
            </a:r>
            <a:r>
              <a:rPr lang="en-US" altLang="zh-CN" sz="2400" b="1" dirty="0" smtClean="0">
                <a:solidFill>
                  <a:srgbClr val="00B0F0"/>
                </a:solidFill>
              </a:rPr>
              <a:t>LPNMLISTVIEW</a:t>
            </a:r>
            <a:r>
              <a:rPr lang="en-US" altLang="zh-CN" sz="2400" b="1" dirty="0" smtClean="0">
                <a:solidFill>
                  <a:srgbClr val="FFFF00"/>
                </a:solidFill>
              </a:rPr>
              <a:t> </a:t>
            </a:r>
            <a:r>
              <a:rPr lang="en-US" altLang="zh-CN" sz="2400" b="1" dirty="0" err="1">
                <a:solidFill>
                  <a:srgbClr val="FFFF00"/>
                </a:solidFill>
              </a:rPr>
              <a:t>pNMLV</a:t>
            </a:r>
            <a:r>
              <a:rPr lang="en-US" altLang="zh-CN" sz="2400" b="1" dirty="0">
                <a:solidFill>
                  <a:srgbClr val="FFFF00"/>
                </a:solidFill>
              </a:rPr>
              <a:t> = </a:t>
            </a:r>
            <a:endParaRPr lang="en-US" altLang="zh-CN" sz="2400" b="1" dirty="0" smtClean="0">
              <a:solidFill>
                <a:srgbClr val="FFFF00"/>
              </a:solidFill>
            </a:endParaRPr>
          </a:p>
          <a:p>
            <a:pPr marL="0" indent="0">
              <a:buNone/>
            </a:pPr>
            <a:r>
              <a:rPr lang="en-US" altLang="zh-CN" sz="2400" b="1" dirty="0">
                <a:solidFill>
                  <a:srgbClr val="FFFF00"/>
                </a:solidFill>
              </a:rPr>
              <a:t>	</a:t>
            </a:r>
            <a:r>
              <a:rPr lang="en-US" altLang="zh-CN" sz="2400" b="1" dirty="0" smtClean="0">
                <a:solidFill>
                  <a:srgbClr val="FFFF00"/>
                </a:solidFill>
              </a:rPr>
              <a:t>	</a:t>
            </a:r>
            <a:r>
              <a:rPr lang="en-US" altLang="zh-CN" sz="2400" b="1" dirty="0" err="1" smtClean="0">
                <a:solidFill>
                  <a:srgbClr val="FFFF00"/>
                </a:solidFill>
              </a:rPr>
              <a:t>reinterpret_cast</a:t>
            </a:r>
            <a:r>
              <a:rPr lang="en-US" altLang="zh-CN" sz="2400" b="1" dirty="0" smtClean="0">
                <a:solidFill>
                  <a:srgbClr val="FFFF00"/>
                </a:solidFill>
              </a:rPr>
              <a:t>&lt;LPNMLISTVIEW</a:t>
            </a:r>
            <a:r>
              <a:rPr lang="en-US" altLang="zh-CN" sz="2400" b="1" dirty="0">
                <a:solidFill>
                  <a:srgbClr val="FFFF00"/>
                </a:solidFill>
              </a:rPr>
              <a:t>&gt;(</a:t>
            </a:r>
            <a:r>
              <a:rPr lang="en-US" altLang="zh-CN" sz="2400" b="1" dirty="0" err="1">
                <a:solidFill>
                  <a:srgbClr val="FFFF00"/>
                </a:solidFill>
              </a:rPr>
              <a:t>pNMHDR</a:t>
            </a:r>
            <a:r>
              <a:rPr lang="en-US" altLang="zh-CN" sz="2400" b="1" dirty="0">
                <a:solidFill>
                  <a:srgbClr val="FFFF00"/>
                </a:solidFill>
              </a:rPr>
              <a:t>);</a:t>
            </a:r>
            <a:endParaRPr lang="zh-CN" altLang="zh-CN" sz="2400" b="1" dirty="0">
              <a:solidFill>
                <a:srgbClr val="FFFF00"/>
              </a:solidFill>
            </a:endParaRPr>
          </a:p>
          <a:p>
            <a:pPr marL="0" indent="0">
              <a:buNone/>
            </a:pPr>
            <a:r>
              <a:rPr lang="en-US" altLang="zh-CN" sz="2400" b="1" dirty="0">
                <a:solidFill>
                  <a:srgbClr val="00FF00"/>
                </a:solidFill>
              </a:rPr>
              <a:t> </a:t>
            </a:r>
            <a:r>
              <a:rPr lang="en-US" altLang="zh-CN" sz="2400" b="1" dirty="0" smtClean="0">
                <a:solidFill>
                  <a:srgbClr val="00FF00"/>
                </a:solidFill>
              </a:rPr>
              <a:t> // </a:t>
            </a:r>
            <a:r>
              <a:rPr lang="en-US" altLang="zh-CN" sz="2400" b="1" dirty="0">
                <a:solidFill>
                  <a:srgbClr val="00FF00"/>
                </a:solidFill>
              </a:rPr>
              <a:t>TODO: </a:t>
            </a:r>
            <a:r>
              <a:rPr lang="zh-CN" altLang="zh-CN" sz="2400" b="1" dirty="0">
                <a:solidFill>
                  <a:srgbClr val="00FF00"/>
                </a:solidFill>
              </a:rPr>
              <a:t>在此添加控件通知处理程序代码</a:t>
            </a:r>
          </a:p>
          <a:p>
            <a:pPr marL="0" indent="0">
              <a:buNone/>
            </a:pPr>
            <a:r>
              <a:rPr lang="en-US" altLang="zh-CN" sz="2400" b="1" i="1" dirty="0" smtClean="0">
                <a:solidFill>
                  <a:srgbClr val="00FF00"/>
                </a:solidFill>
              </a:rPr>
              <a:t>  </a:t>
            </a:r>
            <a:r>
              <a:rPr lang="en-US" altLang="zh-CN" sz="2400" b="1" i="1" dirty="0" err="1" smtClean="0">
                <a:solidFill>
                  <a:srgbClr val="00FF00"/>
                </a:solidFill>
              </a:rPr>
              <a:t>CListCtrl</a:t>
            </a:r>
            <a:r>
              <a:rPr lang="en-US" altLang="zh-CN" sz="2400" b="1" i="1" dirty="0">
                <a:solidFill>
                  <a:srgbClr val="00FF00"/>
                </a:solidFill>
              </a:rPr>
              <a:t>* </a:t>
            </a:r>
            <a:r>
              <a:rPr lang="en-US" altLang="zh-CN" sz="2400" b="1" i="1" dirty="0" err="1">
                <a:solidFill>
                  <a:srgbClr val="00FF00"/>
                </a:solidFill>
              </a:rPr>
              <a:t>pList</a:t>
            </a:r>
            <a:r>
              <a:rPr lang="en-US" altLang="zh-CN" sz="2400" b="1" i="1" dirty="0">
                <a:solidFill>
                  <a:srgbClr val="00FF00"/>
                </a:solidFill>
              </a:rPr>
              <a:t> = (</a:t>
            </a:r>
            <a:r>
              <a:rPr lang="en-US" altLang="zh-CN" sz="2400" b="1" i="1" dirty="0" err="1">
                <a:solidFill>
                  <a:srgbClr val="00FF00"/>
                </a:solidFill>
              </a:rPr>
              <a:t>CListCtrl</a:t>
            </a:r>
            <a:r>
              <a:rPr lang="en-US" altLang="zh-CN" sz="2400" b="1" i="1" dirty="0">
                <a:solidFill>
                  <a:srgbClr val="00FF00"/>
                </a:solidFill>
              </a:rPr>
              <a:t>*) </a:t>
            </a:r>
            <a:r>
              <a:rPr lang="en-US" altLang="zh-CN" sz="2400" b="1" i="1" dirty="0" err="1">
                <a:solidFill>
                  <a:srgbClr val="00FF00"/>
                </a:solidFill>
              </a:rPr>
              <a:t>GetDlgItem</a:t>
            </a:r>
            <a:r>
              <a:rPr lang="en-US" altLang="zh-CN" sz="2400" b="1" i="1" dirty="0">
                <a:solidFill>
                  <a:srgbClr val="00FF00"/>
                </a:solidFill>
              </a:rPr>
              <a:t>(IDC_LIST1);</a:t>
            </a:r>
            <a:endParaRPr lang="zh-CN" altLang="zh-CN" sz="2400" b="1" dirty="0">
              <a:solidFill>
                <a:srgbClr val="00FF00"/>
              </a:solidFill>
            </a:endParaRPr>
          </a:p>
          <a:p>
            <a:pPr marL="0" indent="0">
              <a:buNone/>
            </a:pPr>
            <a:r>
              <a:rPr lang="en-US" altLang="zh-CN" sz="2400" b="1" i="1" dirty="0" smtClean="0">
                <a:solidFill>
                  <a:srgbClr val="00FF00"/>
                </a:solidFill>
              </a:rPr>
              <a:t>  </a:t>
            </a:r>
            <a:r>
              <a:rPr lang="en-US" altLang="zh-CN" sz="2400" b="1" i="1" dirty="0" err="1" smtClean="0">
                <a:solidFill>
                  <a:srgbClr val="00FF00"/>
                </a:solidFill>
              </a:rPr>
              <a:t>int</a:t>
            </a:r>
            <a:r>
              <a:rPr lang="en-US" altLang="zh-CN" sz="2400" b="1" i="1" dirty="0" smtClean="0">
                <a:solidFill>
                  <a:srgbClr val="00FF00"/>
                </a:solidFill>
              </a:rPr>
              <a:t> </a:t>
            </a:r>
            <a:r>
              <a:rPr lang="en-US" altLang="zh-CN" sz="2400" b="1" i="1" dirty="0" err="1">
                <a:solidFill>
                  <a:srgbClr val="00FF00"/>
                </a:solidFill>
              </a:rPr>
              <a:t>nSelected</a:t>
            </a:r>
            <a:r>
              <a:rPr lang="en-US" altLang="zh-CN" sz="2400" b="1" i="1" dirty="0">
                <a:solidFill>
                  <a:srgbClr val="00FF00"/>
                </a:solidFill>
              </a:rPr>
              <a:t> = </a:t>
            </a:r>
            <a:r>
              <a:rPr lang="en-US" altLang="zh-CN" sz="2400" b="1" i="1" dirty="0" err="1">
                <a:solidFill>
                  <a:srgbClr val="00FF00"/>
                </a:solidFill>
              </a:rPr>
              <a:t>pNMLV</a:t>
            </a:r>
            <a:r>
              <a:rPr lang="en-US" altLang="zh-CN" sz="2400" b="1" i="1" dirty="0">
                <a:solidFill>
                  <a:srgbClr val="00FF00"/>
                </a:solidFill>
              </a:rPr>
              <a:t>-&gt;</a:t>
            </a:r>
            <a:r>
              <a:rPr lang="en-US" altLang="zh-CN" sz="2400" b="1" i="1" dirty="0" err="1">
                <a:solidFill>
                  <a:srgbClr val="00FF00"/>
                </a:solidFill>
              </a:rPr>
              <a:t>iItem</a:t>
            </a:r>
            <a:r>
              <a:rPr lang="en-US" altLang="zh-CN" sz="2400" b="1" i="1" dirty="0">
                <a:solidFill>
                  <a:srgbClr val="00FF00"/>
                </a:solidFill>
              </a:rPr>
              <a:t>;</a:t>
            </a:r>
            <a:endParaRPr lang="zh-CN" altLang="zh-CN" sz="2400" b="1" dirty="0">
              <a:solidFill>
                <a:srgbClr val="00FF00"/>
              </a:solidFill>
            </a:endParaRPr>
          </a:p>
          <a:p>
            <a:pPr marL="0" indent="0">
              <a:buNone/>
            </a:pPr>
            <a:r>
              <a:rPr lang="en-US" altLang="zh-CN" sz="2400" b="1" i="1" dirty="0" smtClean="0">
                <a:solidFill>
                  <a:srgbClr val="00FF00"/>
                </a:solidFill>
              </a:rPr>
              <a:t>  if </a:t>
            </a:r>
            <a:r>
              <a:rPr lang="en-US" altLang="zh-CN" sz="2400" b="1" i="1" dirty="0">
                <a:solidFill>
                  <a:srgbClr val="00FF00"/>
                </a:solidFill>
              </a:rPr>
              <a:t>(</a:t>
            </a:r>
            <a:r>
              <a:rPr lang="en-US" altLang="zh-CN" sz="2400" b="1" i="1" dirty="0" err="1">
                <a:solidFill>
                  <a:srgbClr val="00FF00"/>
                </a:solidFill>
              </a:rPr>
              <a:t>nSelected</a:t>
            </a:r>
            <a:r>
              <a:rPr lang="en-US" altLang="zh-CN" sz="2400" b="1" i="1" dirty="0">
                <a:solidFill>
                  <a:srgbClr val="00FF00"/>
                </a:solidFill>
              </a:rPr>
              <a:t> &gt;= 0) </a:t>
            </a:r>
            <a:endParaRPr lang="zh-CN" altLang="zh-CN" sz="2400" b="1" dirty="0">
              <a:solidFill>
                <a:srgbClr val="00FF00"/>
              </a:solidFill>
            </a:endParaRPr>
          </a:p>
          <a:p>
            <a:pPr marL="0" indent="0">
              <a:buNone/>
            </a:pPr>
            <a:r>
              <a:rPr lang="en-US" altLang="zh-CN" sz="2400" b="1" i="1" dirty="0" smtClean="0">
                <a:solidFill>
                  <a:srgbClr val="00FF00"/>
                </a:solidFill>
              </a:rPr>
              <a:t>    {</a:t>
            </a:r>
            <a:endParaRPr lang="zh-CN" altLang="zh-CN" sz="2400" b="1" dirty="0">
              <a:solidFill>
                <a:srgbClr val="00FF00"/>
              </a:solidFill>
            </a:endParaRPr>
          </a:p>
          <a:p>
            <a:pPr marL="0" indent="0">
              <a:buNone/>
            </a:pPr>
            <a:r>
              <a:rPr lang="en-US" altLang="zh-CN" sz="2400" b="1" i="1" dirty="0">
                <a:solidFill>
                  <a:srgbClr val="00FF00"/>
                </a:solidFill>
              </a:rPr>
              <a:t>	</a:t>
            </a:r>
            <a:r>
              <a:rPr lang="en-US" altLang="zh-CN" sz="2400" b="1" i="1" dirty="0" err="1">
                <a:solidFill>
                  <a:srgbClr val="00FF00"/>
                </a:solidFill>
              </a:rPr>
              <a:t>CString</a:t>
            </a:r>
            <a:r>
              <a:rPr lang="en-US" altLang="zh-CN" sz="2400" b="1" i="1" dirty="0">
                <a:solidFill>
                  <a:srgbClr val="00FF00"/>
                </a:solidFill>
              </a:rPr>
              <a:t> </a:t>
            </a:r>
            <a:r>
              <a:rPr lang="en-US" altLang="zh-CN" sz="2400" b="1" i="1" dirty="0" err="1">
                <a:solidFill>
                  <a:srgbClr val="00FF00"/>
                </a:solidFill>
              </a:rPr>
              <a:t>strItem</a:t>
            </a:r>
            <a:r>
              <a:rPr lang="en-US" altLang="zh-CN" sz="2400" b="1" i="1" dirty="0">
                <a:solidFill>
                  <a:srgbClr val="00FF00"/>
                </a:solidFill>
              </a:rPr>
              <a:t> = </a:t>
            </a:r>
            <a:r>
              <a:rPr lang="en-US" altLang="zh-CN" sz="2400" b="1" i="1" dirty="0" err="1">
                <a:solidFill>
                  <a:srgbClr val="00FF00"/>
                </a:solidFill>
              </a:rPr>
              <a:t>pList</a:t>
            </a:r>
            <a:r>
              <a:rPr lang="en-US" altLang="zh-CN" sz="2400" b="1" i="1" dirty="0">
                <a:solidFill>
                  <a:srgbClr val="00FF00"/>
                </a:solidFill>
              </a:rPr>
              <a:t>-&gt;</a:t>
            </a:r>
            <a:r>
              <a:rPr lang="en-US" altLang="zh-CN" sz="2400" b="1" i="1" dirty="0" err="1">
                <a:solidFill>
                  <a:srgbClr val="00FF00"/>
                </a:solidFill>
              </a:rPr>
              <a:t>GetItemText</a:t>
            </a:r>
            <a:r>
              <a:rPr lang="en-US" altLang="zh-CN" sz="2400" b="1" i="1" dirty="0">
                <a:solidFill>
                  <a:srgbClr val="00FF00"/>
                </a:solidFill>
              </a:rPr>
              <a:t>(</a:t>
            </a:r>
            <a:r>
              <a:rPr lang="en-US" altLang="zh-CN" sz="2400" b="1" i="1" dirty="0" err="1">
                <a:solidFill>
                  <a:srgbClr val="00FF00"/>
                </a:solidFill>
              </a:rPr>
              <a:t>nSelected</a:t>
            </a:r>
            <a:r>
              <a:rPr lang="en-US" altLang="zh-CN" sz="2400" b="1" i="1" dirty="0">
                <a:solidFill>
                  <a:srgbClr val="00FF00"/>
                </a:solidFill>
              </a:rPr>
              <a:t>, 0);</a:t>
            </a:r>
            <a:endParaRPr lang="zh-CN" altLang="zh-CN" sz="2400" b="1" dirty="0">
              <a:solidFill>
                <a:srgbClr val="00FF00"/>
              </a:solidFill>
            </a:endParaRPr>
          </a:p>
          <a:p>
            <a:pPr marL="0" indent="0">
              <a:buNone/>
            </a:pPr>
            <a:r>
              <a:rPr lang="en-US" altLang="zh-CN" sz="2400" b="1" i="1" dirty="0">
                <a:solidFill>
                  <a:srgbClr val="00FF00"/>
                </a:solidFill>
              </a:rPr>
              <a:t>	</a:t>
            </a:r>
            <a:r>
              <a:rPr lang="en-US" altLang="zh-CN" sz="2400" b="1" i="1" dirty="0" err="1">
                <a:solidFill>
                  <a:srgbClr val="00FF00"/>
                </a:solidFill>
              </a:rPr>
              <a:t>SetDlgItemText</a:t>
            </a:r>
            <a:r>
              <a:rPr lang="en-US" altLang="zh-CN" sz="2400" b="1" i="1" dirty="0">
                <a:solidFill>
                  <a:srgbClr val="00FF00"/>
                </a:solidFill>
              </a:rPr>
              <a:t>(IDC_STATIC_LIST, </a:t>
            </a:r>
            <a:r>
              <a:rPr lang="en-US" altLang="zh-CN" sz="2400" b="1" i="1" dirty="0" err="1">
                <a:solidFill>
                  <a:srgbClr val="00FF00"/>
                </a:solidFill>
              </a:rPr>
              <a:t>strItem</a:t>
            </a:r>
            <a:r>
              <a:rPr lang="en-US" altLang="zh-CN" sz="2400" b="1" i="1" dirty="0">
                <a:solidFill>
                  <a:srgbClr val="00FF00"/>
                </a:solidFill>
              </a:rPr>
              <a:t>);</a:t>
            </a:r>
            <a:endParaRPr lang="zh-CN" altLang="zh-CN" sz="2400" b="1" dirty="0">
              <a:solidFill>
                <a:srgbClr val="00FF00"/>
              </a:solidFill>
            </a:endParaRPr>
          </a:p>
          <a:p>
            <a:pPr marL="0" indent="0">
              <a:buNone/>
            </a:pPr>
            <a:r>
              <a:rPr lang="en-US" altLang="zh-CN" sz="2400" b="1" i="1" dirty="0" smtClean="0">
                <a:solidFill>
                  <a:srgbClr val="00FF00"/>
                </a:solidFill>
              </a:rPr>
              <a:t>   }</a:t>
            </a:r>
            <a:endParaRPr lang="zh-CN" altLang="zh-CN" sz="2400" b="1" dirty="0">
              <a:solidFill>
                <a:srgbClr val="00FF00"/>
              </a:solidFill>
            </a:endParaRPr>
          </a:p>
          <a:p>
            <a:pPr marL="0" indent="0">
              <a:buNone/>
            </a:pPr>
            <a:r>
              <a:rPr lang="en-US" altLang="zh-CN" sz="2400" b="1" dirty="0" smtClean="0"/>
              <a:t> *</a:t>
            </a:r>
            <a:r>
              <a:rPr lang="en-US" altLang="zh-CN" sz="2400" b="1" dirty="0" err="1"/>
              <a:t>pResult</a:t>
            </a:r>
            <a:r>
              <a:rPr lang="en-US" altLang="zh-CN" sz="2400" b="1" dirty="0"/>
              <a:t> = 0;</a:t>
            </a:r>
            <a:endParaRPr lang="zh-CN" altLang="zh-CN" sz="2400" b="1" dirty="0"/>
          </a:p>
          <a:p>
            <a:pPr marL="0" indent="0">
              <a:buNone/>
            </a:pPr>
            <a:r>
              <a:rPr lang="en-US" altLang="zh-CN" sz="2400" b="1" dirty="0"/>
              <a:t>}</a:t>
            </a: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A6790FE-3663-4280-8A87-F7847A540E1C}" type="slidenum">
              <a:rPr lang="en-US" altLang="zh-CN" smtClean="0"/>
              <a:pPr/>
              <a:t>145</a:t>
            </a:fld>
            <a:endParaRPr lang="en-US" altLang="zh-CN"/>
          </a:p>
        </p:txBody>
      </p:sp>
      <p:sp>
        <p:nvSpPr>
          <p:cNvPr id="6" name="Rectangle 2"/>
          <p:cNvSpPr>
            <a:spLocks noChangeArrowheads="1"/>
          </p:cNvSpPr>
          <p:nvPr/>
        </p:nvSpPr>
        <p:spPr bwMode="auto">
          <a:xfrm>
            <a:off x="179512" y="150540"/>
            <a:ext cx="8822704" cy="6124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800" i="0" u="none" strike="noStrike" cap="none" normalizeH="0" baseline="0" dirty="0" smtClean="0">
                <a:ln>
                  <a:noFill/>
                </a:ln>
                <a:solidFill>
                  <a:srgbClr val="FFFF00"/>
                </a:solidFill>
                <a:effectLst/>
                <a:cs typeface="Times New Roman" panose="02020603050405020304" pitchFamily="18" charset="0"/>
              </a:rPr>
              <a:t>前面</a:t>
            </a:r>
            <a:r>
              <a:rPr kumimoji="0" lang="zh-CN" altLang="zh-CN" sz="2800" i="0" u="none" strike="noStrike" cap="none" normalizeH="0" baseline="0" dirty="0" smtClean="0">
                <a:ln>
                  <a:noFill/>
                </a:ln>
                <a:solidFill>
                  <a:srgbClr val="FFFF00"/>
                </a:solidFill>
                <a:effectLst/>
                <a:cs typeface="Times New Roman" panose="02020603050405020304" pitchFamily="18" charset="0"/>
              </a:rPr>
              <a:t>出现了</a:t>
            </a:r>
            <a:r>
              <a:rPr kumimoji="0" lang="en-US" altLang="zh-CN" sz="2800" i="0" u="none" strike="noStrike" cap="none" normalizeH="0" baseline="0" dirty="0" smtClean="0">
                <a:ln>
                  <a:noFill/>
                </a:ln>
                <a:solidFill>
                  <a:srgbClr val="00B0F0"/>
                </a:solidFill>
                <a:effectLst/>
                <a:cs typeface="Times New Roman" panose="02020603050405020304" pitchFamily="18" charset="0"/>
              </a:rPr>
              <a:t>LPNMLISTVIEW</a:t>
            </a:r>
            <a:r>
              <a:rPr kumimoji="0" lang="zh-CN" altLang="en-US" sz="2800" i="0" u="none" strike="noStrike" cap="none" normalizeH="0" baseline="0" dirty="0" smtClean="0">
                <a:ln>
                  <a:noFill/>
                </a:ln>
                <a:solidFill>
                  <a:srgbClr val="FFFF00"/>
                </a:solidFill>
                <a:effectLst/>
                <a:cs typeface="Times New Roman" panose="02020603050405020304" pitchFamily="18" charset="0"/>
              </a:rPr>
              <a:t>数据结构，</a:t>
            </a:r>
            <a:r>
              <a:rPr kumimoji="0" lang="zh-CN" altLang="en-US" sz="2800" i="0" u="none" strike="noStrike" cap="none" normalizeH="0" baseline="0" dirty="0" smtClean="0">
                <a:ln>
                  <a:noFill/>
                </a:ln>
                <a:solidFill>
                  <a:srgbClr val="FFFF00"/>
                </a:solidFill>
                <a:effectLst/>
                <a:latin typeface="Arial" panose="020B0604020202020204" pitchFamily="34" charset="0"/>
                <a:cs typeface="Arial" panose="020B0604020202020204" pitchFamily="34" charset="0"/>
              </a:rPr>
              <a:t>该结构体存放了列表视图控件通知消息的相关信息，</a:t>
            </a:r>
            <a:r>
              <a:rPr kumimoji="0" lang="zh-CN" altLang="en-US" sz="2800" i="0" u="none" strike="noStrike" cap="none" normalizeH="0" baseline="0" dirty="0" smtClean="0">
                <a:ln>
                  <a:noFill/>
                </a:ln>
                <a:solidFill>
                  <a:srgbClr val="FFFF00"/>
                </a:solidFill>
                <a:effectLst/>
                <a:cs typeface="Times New Roman" panose="02020603050405020304" pitchFamily="18" charset="0"/>
              </a:rPr>
              <a:t>其定义如下：</a:t>
            </a:r>
            <a:endParaRPr kumimoji="0" lang="zh-CN" altLang="en-US" sz="2800" i="0" u="none" strike="noStrike" cap="none" normalizeH="0" baseline="0" dirty="0" smtClean="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i="0" u="none" strike="noStrike" cap="none" normalizeH="0" baseline="0" dirty="0" err="1" smtClean="0">
                <a:ln>
                  <a:noFill/>
                </a:ln>
                <a:solidFill>
                  <a:srgbClr val="00B0F0"/>
                </a:solidFill>
                <a:effectLst/>
                <a:latin typeface="Arial Unicode MS" panose="020B0604020202020204" pitchFamily="34" charset="-122"/>
                <a:ea typeface="黑体" panose="02010609060101010101" pitchFamily="49" charset="-122"/>
                <a:cs typeface="Courier New" panose="02070309020205020404" pitchFamily="49" charset="0"/>
              </a:rPr>
              <a:t>typedef</a:t>
            </a:r>
            <a:r>
              <a:rPr kumimoji="0" lang="en-US" altLang="zh-CN" sz="2800" i="0" u="none" strike="noStrike" cap="none" normalizeH="0" baseline="0" dirty="0" smtClean="0">
                <a:ln>
                  <a:noFill/>
                </a:ln>
                <a:solidFill>
                  <a:srgbClr val="00B0F0"/>
                </a:solidFill>
                <a:effectLst/>
                <a:latin typeface="Arial Unicode MS" panose="020B0604020202020204" pitchFamily="34" charset="-122"/>
                <a:ea typeface="黑体" panose="02010609060101010101" pitchFamily="49" charset="-122"/>
                <a:cs typeface="Courier New" panose="02070309020205020404" pitchFamily="49" charset="0"/>
              </a:rPr>
              <a:t> </a:t>
            </a:r>
            <a:r>
              <a:rPr kumimoji="0" lang="en-US" altLang="zh-CN" sz="2800" i="0" u="none" strike="noStrike" cap="none" normalizeH="0" baseline="0" dirty="0" err="1" smtClean="0">
                <a:ln>
                  <a:noFill/>
                </a:ln>
                <a:solidFill>
                  <a:srgbClr val="00B0F0"/>
                </a:solidFill>
                <a:effectLst/>
                <a:latin typeface="Arial Unicode MS" panose="020B0604020202020204" pitchFamily="34" charset="-122"/>
                <a:ea typeface="黑体" panose="02010609060101010101" pitchFamily="49" charset="-122"/>
                <a:cs typeface="Courier New" panose="02070309020205020404" pitchFamily="49" charset="0"/>
              </a:rPr>
              <a:t>struct</a:t>
            </a:r>
            <a:r>
              <a:rPr kumimoji="0" lang="en-US" altLang="zh-CN" sz="2800" i="0" u="none" strike="noStrike" cap="none" normalizeH="0" baseline="0" dirty="0" smtClean="0">
                <a:ln>
                  <a:noFill/>
                </a:ln>
                <a:solidFill>
                  <a:srgbClr val="00B0F0"/>
                </a:solidFill>
                <a:effectLst/>
                <a:latin typeface="Arial Unicode MS" panose="020B0604020202020204" pitchFamily="34" charset="-122"/>
                <a:ea typeface="黑体" panose="02010609060101010101" pitchFamily="49" charset="-122"/>
                <a:cs typeface="Courier New" panose="02070309020205020404" pitchFamily="49" charset="0"/>
              </a:rPr>
              <a:t> </a:t>
            </a:r>
            <a:r>
              <a:rPr kumimoji="0" lang="en-US" altLang="zh-CN" sz="2800" i="0" u="none" strike="noStrike" cap="none" normalizeH="0" baseline="0" dirty="0" err="1" smtClean="0">
                <a:ln>
                  <a:noFill/>
                </a:ln>
                <a:solidFill>
                  <a:srgbClr val="00B0F0"/>
                </a:solidFill>
                <a:effectLst/>
                <a:latin typeface="Arial Unicode MS" panose="020B0604020202020204" pitchFamily="34" charset="-122"/>
                <a:ea typeface="黑体" panose="02010609060101010101" pitchFamily="49" charset="-122"/>
                <a:cs typeface="Courier New" panose="02070309020205020404" pitchFamily="49" charset="0"/>
              </a:rPr>
              <a:t>tagNMLISTVIEW</a:t>
            </a:r>
            <a:r>
              <a:rPr kumimoji="0" lang="en-US" altLang="zh-CN" sz="2800" i="0" u="none" strike="noStrike" cap="none" normalizeH="0" baseline="0" dirty="0" smtClean="0">
                <a:ln>
                  <a:noFill/>
                </a:ln>
                <a:solidFill>
                  <a:srgbClr val="00B0F0"/>
                </a:solidFill>
                <a:effectLst/>
                <a:latin typeface="Arial Unicode MS" panose="020B0604020202020204" pitchFamily="34" charset="-122"/>
                <a:ea typeface="黑体" panose="02010609060101010101" pitchFamily="49" charset="-122"/>
                <a:cs typeface="Courier New" panose="02070309020205020404" pitchFamily="49" charset="0"/>
              </a:rPr>
              <a:t> </a:t>
            </a:r>
            <a:endParaRPr kumimoji="0" lang="en-US" altLang="zh-CN" sz="2800" i="0" u="none" strike="noStrike" cap="none" normalizeH="0" baseline="0" dirty="0" smtClean="0">
              <a:ln>
                <a:noFill/>
              </a:ln>
              <a:solidFill>
                <a:srgbClr val="00B0F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i="0" u="none" strike="noStrike" cap="none" normalizeH="0" baseline="0" dirty="0" smtClean="0">
                <a:ln>
                  <a:noFill/>
                </a:ln>
                <a:solidFill>
                  <a:srgbClr val="00B0F0"/>
                </a:solidFill>
                <a:effectLst/>
                <a:latin typeface="Arial Unicode MS" panose="020B0604020202020204" pitchFamily="34" charset="-122"/>
                <a:ea typeface="黑体" panose="02010609060101010101" pitchFamily="49" charset="-122"/>
                <a:cs typeface="Courier New" panose="02070309020205020404" pitchFamily="49" charset="0"/>
              </a:rPr>
              <a:t>{   </a:t>
            </a:r>
            <a:endParaRPr kumimoji="0" lang="en-US" altLang="zh-CN" sz="2800" i="0" u="none" strike="noStrike" cap="none" normalizeH="0" baseline="0" dirty="0" smtClean="0">
              <a:ln>
                <a:noFill/>
              </a:ln>
              <a:solidFill>
                <a:srgbClr val="00B0F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i="0" u="none" strike="noStrike" cap="none" normalizeH="0" baseline="0" dirty="0" smtClean="0">
                <a:ln>
                  <a:noFill/>
                </a:ln>
                <a:solidFill>
                  <a:srgbClr val="00B0F0"/>
                </a:solidFill>
                <a:effectLst/>
                <a:latin typeface="Arial Unicode MS" panose="020B0604020202020204" pitchFamily="34" charset="-122"/>
                <a:ea typeface="黑体" panose="02010609060101010101" pitchFamily="49" charset="-122"/>
                <a:cs typeface="Courier New" panose="02070309020205020404" pitchFamily="49" charset="0"/>
              </a:rPr>
              <a:t>    NMHDR </a:t>
            </a:r>
            <a:r>
              <a:rPr kumimoji="0" lang="en-US" altLang="zh-CN" sz="2800" i="0" u="none" strike="noStrike" cap="none" normalizeH="0" baseline="0" dirty="0" err="1" smtClean="0">
                <a:ln>
                  <a:noFill/>
                </a:ln>
                <a:solidFill>
                  <a:srgbClr val="00B0F0"/>
                </a:solidFill>
                <a:effectLst/>
                <a:latin typeface="Arial Unicode MS" panose="020B0604020202020204" pitchFamily="34" charset="-122"/>
                <a:ea typeface="黑体" panose="02010609060101010101" pitchFamily="49" charset="-122"/>
                <a:cs typeface="Courier New" panose="02070309020205020404" pitchFamily="49" charset="0"/>
              </a:rPr>
              <a:t>hdr</a:t>
            </a:r>
            <a:r>
              <a:rPr kumimoji="0" lang="en-US" altLang="zh-CN" sz="2800" i="0" u="none" strike="noStrike" cap="none" normalizeH="0" baseline="0" dirty="0" smtClean="0">
                <a:ln>
                  <a:noFill/>
                </a:ln>
                <a:solidFill>
                  <a:srgbClr val="00B0F0"/>
                </a:solidFill>
                <a:effectLst/>
                <a:latin typeface="Arial Unicode MS" panose="020B0604020202020204" pitchFamily="34" charset="-122"/>
                <a:ea typeface="黑体" panose="02010609060101010101" pitchFamily="49" charset="-122"/>
                <a:cs typeface="Courier New" panose="02070309020205020404" pitchFamily="49" charset="0"/>
              </a:rPr>
              <a:t>;		//</a:t>
            </a:r>
            <a:r>
              <a:rPr kumimoji="0" lang="zh-CN" altLang="en-US" sz="2800" i="0" u="none" strike="noStrike" cap="none" normalizeH="0" baseline="0" dirty="0" smtClean="0">
                <a:ln>
                  <a:noFill/>
                </a:ln>
                <a:solidFill>
                  <a:srgbClr val="00B0F0"/>
                </a:solidFill>
                <a:effectLst/>
                <a:latin typeface="Arial Unicode MS" panose="020B0604020202020204" pitchFamily="34" charset="-122"/>
                <a:ea typeface="黑体" panose="02010609060101010101" pitchFamily="49" charset="-122"/>
                <a:cs typeface="Courier New" panose="02070309020205020404" pitchFamily="49" charset="0"/>
              </a:rPr>
              <a:t>标准的</a:t>
            </a:r>
            <a:r>
              <a:rPr kumimoji="0" lang="en-US" altLang="zh-CN" sz="2800" i="0" u="none" strike="noStrike" cap="none" normalizeH="0" baseline="0" dirty="0" smtClean="0">
                <a:ln>
                  <a:noFill/>
                </a:ln>
                <a:solidFill>
                  <a:srgbClr val="00B0F0"/>
                </a:solidFill>
                <a:effectLst/>
                <a:latin typeface="Arial Unicode MS" panose="020B0604020202020204" pitchFamily="34" charset="-122"/>
                <a:ea typeface="黑体" panose="02010609060101010101" pitchFamily="49" charset="-122"/>
                <a:cs typeface="Courier New" panose="02070309020205020404" pitchFamily="49" charset="0"/>
              </a:rPr>
              <a:t>NMHDR</a:t>
            </a:r>
            <a:r>
              <a:rPr kumimoji="0" lang="zh-CN" altLang="en-US" sz="2800" i="0" u="none" strike="noStrike" cap="none" normalizeH="0" baseline="0" dirty="0" smtClean="0">
                <a:ln>
                  <a:noFill/>
                </a:ln>
                <a:solidFill>
                  <a:srgbClr val="00B0F0"/>
                </a:solidFill>
                <a:effectLst/>
                <a:latin typeface="Arial Unicode MS" panose="020B0604020202020204" pitchFamily="34" charset="-122"/>
                <a:ea typeface="黑体" panose="02010609060101010101" pitchFamily="49" charset="-122"/>
                <a:cs typeface="Courier New" panose="02070309020205020404" pitchFamily="49" charset="0"/>
              </a:rPr>
              <a:t>结构</a:t>
            </a:r>
            <a:endParaRPr kumimoji="0" lang="zh-CN" altLang="en-US" sz="2800" i="0" u="none" strike="noStrike" cap="none" normalizeH="0" baseline="0" dirty="0" smtClean="0">
              <a:ln>
                <a:noFill/>
              </a:ln>
              <a:solidFill>
                <a:srgbClr val="00B0F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800" i="0" u="none" strike="noStrike" cap="none" normalizeH="0" baseline="0" dirty="0" smtClean="0">
                <a:ln>
                  <a:noFill/>
                </a:ln>
                <a:solidFill>
                  <a:srgbClr val="00B0F0"/>
                </a:solidFill>
                <a:effectLst/>
                <a:latin typeface="Arial Unicode MS" panose="020B0604020202020204" pitchFamily="34" charset="-122"/>
                <a:ea typeface="黑体" panose="02010609060101010101" pitchFamily="49" charset="-122"/>
                <a:cs typeface="Courier New" panose="02070309020205020404" pitchFamily="49" charset="0"/>
              </a:rPr>
              <a:t>     </a:t>
            </a:r>
            <a:r>
              <a:rPr kumimoji="0" lang="en-US" altLang="zh-CN" sz="2800" i="0" u="none" strike="noStrike" cap="none" normalizeH="0" baseline="0" dirty="0" err="1" smtClean="0">
                <a:ln>
                  <a:noFill/>
                </a:ln>
                <a:solidFill>
                  <a:srgbClr val="00B0F0"/>
                </a:solidFill>
                <a:effectLst/>
                <a:latin typeface="Arial Unicode MS" panose="020B0604020202020204" pitchFamily="34" charset="-122"/>
                <a:ea typeface="黑体" panose="02010609060101010101" pitchFamily="49" charset="-122"/>
                <a:cs typeface="Courier New" panose="02070309020205020404" pitchFamily="49" charset="0"/>
              </a:rPr>
              <a:t>int</a:t>
            </a:r>
            <a:r>
              <a:rPr kumimoji="0" lang="en-US" altLang="zh-CN" sz="2800" i="0" u="none" strike="noStrike" cap="none" normalizeH="0" baseline="0" dirty="0" smtClean="0">
                <a:ln>
                  <a:noFill/>
                </a:ln>
                <a:solidFill>
                  <a:srgbClr val="00B0F0"/>
                </a:solidFill>
                <a:effectLst/>
                <a:latin typeface="Arial Unicode MS" panose="020B0604020202020204" pitchFamily="34" charset="-122"/>
                <a:ea typeface="黑体" panose="02010609060101010101" pitchFamily="49" charset="-122"/>
                <a:cs typeface="Courier New" panose="02070309020205020404" pitchFamily="49" charset="0"/>
              </a:rPr>
              <a:t> </a:t>
            </a:r>
            <a:r>
              <a:rPr kumimoji="0" lang="en-US" altLang="zh-CN" sz="2800" i="0" u="none" strike="noStrike" cap="none" normalizeH="0" baseline="0" dirty="0" err="1" smtClean="0">
                <a:ln>
                  <a:noFill/>
                </a:ln>
                <a:solidFill>
                  <a:srgbClr val="00B0F0"/>
                </a:solidFill>
                <a:effectLst/>
                <a:latin typeface="Arial Unicode MS" panose="020B0604020202020204" pitchFamily="34" charset="-122"/>
                <a:ea typeface="黑体" panose="02010609060101010101" pitchFamily="49" charset="-122"/>
                <a:cs typeface="Courier New" panose="02070309020205020404" pitchFamily="49" charset="0"/>
              </a:rPr>
              <a:t>iItem</a:t>
            </a:r>
            <a:r>
              <a:rPr kumimoji="0" lang="en-US" altLang="zh-CN" sz="2800" i="0" u="none" strike="noStrike" cap="none" normalizeH="0" baseline="0" dirty="0" smtClean="0">
                <a:ln>
                  <a:noFill/>
                </a:ln>
                <a:solidFill>
                  <a:srgbClr val="00B0F0"/>
                </a:solidFill>
                <a:effectLst/>
                <a:latin typeface="Arial Unicode MS" panose="020B0604020202020204" pitchFamily="34" charset="-122"/>
                <a:ea typeface="黑体" panose="02010609060101010101" pitchFamily="49" charset="-122"/>
                <a:cs typeface="Courier New" panose="02070309020205020404" pitchFamily="49" charset="0"/>
              </a:rPr>
              <a:t>;		//</a:t>
            </a:r>
            <a:r>
              <a:rPr kumimoji="0" lang="zh-CN" altLang="en-US" sz="2800" i="0" u="none" strike="noStrike" cap="none" normalizeH="0" baseline="0" dirty="0" smtClean="0">
                <a:ln>
                  <a:noFill/>
                </a:ln>
                <a:solidFill>
                  <a:srgbClr val="00B0F0"/>
                </a:solidFill>
                <a:effectLst/>
                <a:latin typeface="Arial Unicode MS" panose="020B0604020202020204" pitchFamily="34" charset="-122"/>
                <a:ea typeface="黑体" panose="02010609060101010101" pitchFamily="49" charset="-122"/>
                <a:cs typeface="Courier New" panose="02070309020205020404" pitchFamily="49" charset="0"/>
              </a:rPr>
              <a:t>列表项的索引</a:t>
            </a:r>
            <a:endParaRPr kumimoji="0" lang="zh-CN" altLang="en-US" sz="2800" i="0" u="none" strike="noStrike" cap="none" normalizeH="0" baseline="0" dirty="0" smtClean="0">
              <a:ln>
                <a:noFill/>
              </a:ln>
              <a:solidFill>
                <a:srgbClr val="00B0F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800" i="0" u="none" strike="noStrike" cap="none" normalizeH="0" baseline="0" dirty="0" smtClean="0">
                <a:ln>
                  <a:noFill/>
                </a:ln>
                <a:solidFill>
                  <a:srgbClr val="00B0F0"/>
                </a:solidFill>
                <a:effectLst/>
                <a:latin typeface="Arial Unicode MS" panose="020B0604020202020204" pitchFamily="34" charset="-122"/>
                <a:ea typeface="黑体" panose="02010609060101010101" pitchFamily="49" charset="-122"/>
                <a:cs typeface="Courier New" panose="02070309020205020404" pitchFamily="49" charset="0"/>
              </a:rPr>
              <a:t>     </a:t>
            </a:r>
            <a:r>
              <a:rPr kumimoji="0" lang="en-US" altLang="zh-CN" sz="2800" i="0" u="none" strike="noStrike" cap="none" normalizeH="0" baseline="0" dirty="0" err="1" smtClean="0">
                <a:ln>
                  <a:noFill/>
                </a:ln>
                <a:solidFill>
                  <a:srgbClr val="00B0F0"/>
                </a:solidFill>
                <a:effectLst/>
                <a:latin typeface="Arial Unicode MS" panose="020B0604020202020204" pitchFamily="34" charset="-122"/>
                <a:ea typeface="黑体" panose="02010609060101010101" pitchFamily="49" charset="-122"/>
                <a:cs typeface="Courier New" panose="02070309020205020404" pitchFamily="49" charset="0"/>
              </a:rPr>
              <a:t>int</a:t>
            </a:r>
            <a:r>
              <a:rPr kumimoji="0" lang="en-US" altLang="zh-CN" sz="2800" i="0" u="none" strike="noStrike" cap="none" normalizeH="0" baseline="0" dirty="0" smtClean="0">
                <a:ln>
                  <a:noFill/>
                </a:ln>
                <a:solidFill>
                  <a:srgbClr val="00B0F0"/>
                </a:solidFill>
                <a:effectLst/>
                <a:latin typeface="Arial Unicode MS" panose="020B0604020202020204" pitchFamily="34" charset="-122"/>
                <a:ea typeface="黑体" panose="02010609060101010101" pitchFamily="49" charset="-122"/>
                <a:cs typeface="Courier New" panose="02070309020205020404" pitchFamily="49" charset="0"/>
              </a:rPr>
              <a:t> </a:t>
            </a:r>
            <a:r>
              <a:rPr kumimoji="0" lang="en-US" altLang="zh-CN" sz="2800" i="0" u="none" strike="noStrike" cap="none" normalizeH="0" baseline="0" dirty="0" err="1" smtClean="0">
                <a:ln>
                  <a:noFill/>
                </a:ln>
                <a:solidFill>
                  <a:srgbClr val="00B0F0"/>
                </a:solidFill>
                <a:effectLst/>
                <a:latin typeface="Arial Unicode MS" panose="020B0604020202020204" pitchFamily="34" charset="-122"/>
                <a:ea typeface="黑体" panose="02010609060101010101" pitchFamily="49" charset="-122"/>
                <a:cs typeface="Courier New" panose="02070309020205020404" pitchFamily="49" charset="0"/>
              </a:rPr>
              <a:t>iSubItem</a:t>
            </a:r>
            <a:r>
              <a:rPr kumimoji="0" lang="en-US" altLang="zh-CN" sz="2800" i="0" u="none" strike="noStrike" cap="none" normalizeH="0" baseline="0" dirty="0" smtClean="0">
                <a:ln>
                  <a:noFill/>
                </a:ln>
                <a:solidFill>
                  <a:srgbClr val="00B0F0"/>
                </a:solidFill>
                <a:effectLst/>
                <a:latin typeface="Arial Unicode MS" panose="020B0604020202020204" pitchFamily="34" charset="-122"/>
                <a:ea typeface="黑体" panose="02010609060101010101" pitchFamily="49" charset="-122"/>
                <a:cs typeface="Courier New" panose="02070309020205020404" pitchFamily="49" charset="0"/>
              </a:rPr>
              <a:t>;		//</a:t>
            </a:r>
            <a:r>
              <a:rPr kumimoji="0" lang="zh-CN" altLang="en-US" sz="2800" i="0" u="none" strike="noStrike" cap="none" normalizeH="0" baseline="0" dirty="0" smtClean="0">
                <a:ln>
                  <a:noFill/>
                </a:ln>
                <a:solidFill>
                  <a:srgbClr val="00B0F0"/>
                </a:solidFill>
                <a:effectLst/>
                <a:latin typeface="Arial Unicode MS" panose="020B0604020202020204" pitchFamily="34" charset="-122"/>
                <a:ea typeface="黑体" panose="02010609060101010101" pitchFamily="49" charset="-122"/>
                <a:cs typeface="Courier New" panose="02070309020205020404" pitchFamily="49" charset="0"/>
              </a:rPr>
              <a:t>列表子项的索引</a:t>
            </a:r>
            <a:endParaRPr kumimoji="0" lang="zh-CN" altLang="en-US" sz="2800" i="0" u="none" strike="noStrike" cap="none" normalizeH="0" baseline="0" dirty="0" smtClean="0">
              <a:ln>
                <a:noFill/>
              </a:ln>
              <a:solidFill>
                <a:srgbClr val="00B0F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800" i="0" u="none" strike="noStrike" cap="none" normalizeH="0" baseline="0" dirty="0" smtClean="0">
                <a:ln>
                  <a:noFill/>
                </a:ln>
                <a:solidFill>
                  <a:srgbClr val="00B0F0"/>
                </a:solidFill>
                <a:effectLst/>
                <a:latin typeface="Arial Unicode MS" panose="020B0604020202020204" pitchFamily="34" charset="-122"/>
                <a:ea typeface="黑体" panose="02010609060101010101" pitchFamily="49" charset="-122"/>
                <a:cs typeface="Courier New" panose="02070309020205020404" pitchFamily="49" charset="0"/>
              </a:rPr>
              <a:t>     </a:t>
            </a:r>
            <a:r>
              <a:rPr kumimoji="0" lang="en-US" altLang="zh-CN" sz="2800" i="0" u="none" strike="noStrike" cap="none" normalizeH="0" baseline="0" dirty="0" smtClean="0">
                <a:ln>
                  <a:noFill/>
                </a:ln>
                <a:solidFill>
                  <a:srgbClr val="00B0F0"/>
                </a:solidFill>
                <a:effectLst/>
                <a:latin typeface="Arial Unicode MS" panose="020B0604020202020204" pitchFamily="34" charset="-122"/>
                <a:ea typeface="黑体" panose="02010609060101010101" pitchFamily="49" charset="-122"/>
                <a:cs typeface="Courier New" panose="02070309020205020404" pitchFamily="49" charset="0"/>
              </a:rPr>
              <a:t>UINT </a:t>
            </a:r>
            <a:r>
              <a:rPr kumimoji="0" lang="en-US" altLang="zh-CN" sz="2800" i="0" u="none" strike="noStrike" cap="none" normalizeH="0" baseline="0" dirty="0" err="1" smtClean="0">
                <a:ln>
                  <a:noFill/>
                </a:ln>
                <a:solidFill>
                  <a:srgbClr val="00B0F0"/>
                </a:solidFill>
                <a:effectLst/>
                <a:latin typeface="Arial Unicode MS" panose="020B0604020202020204" pitchFamily="34" charset="-122"/>
                <a:ea typeface="黑体" panose="02010609060101010101" pitchFamily="49" charset="-122"/>
                <a:cs typeface="Courier New" panose="02070309020205020404" pitchFamily="49" charset="0"/>
              </a:rPr>
              <a:t>uNewState</a:t>
            </a:r>
            <a:r>
              <a:rPr kumimoji="0" lang="en-US" altLang="zh-CN" sz="2800" i="0" u="none" strike="noStrike" cap="none" normalizeH="0" baseline="0" dirty="0" smtClean="0">
                <a:ln>
                  <a:noFill/>
                </a:ln>
                <a:solidFill>
                  <a:srgbClr val="00B0F0"/>
                </a:solidFill>
                <a:effectLst/>
                <a:latin typeface="Arial Unicode MS" panose="020B0604020202020204" pitchFamily="34" charset="-122"/>
                <a:ea typeface="黑体" panose="02010609060101010101" pitchFamily="49" charset="-122"/>
                <a:cs typeface="Courier New" panose="02070309020205020404" pitchFamily="49" charset="0"/>
              </a:rPr>
              <a:t>;	//</a:t>
            </a:r>
            <a:r>
              <a:rPr kumimoji="0" lang="zh-CN" altLang="en-US" sz="2800" i="0" u="none" strike="noStrike" cap="none" normalizeH="0" baseline="0" dirty="0" smtClean="0">
                <a:ln>
                  <a:noFill/>
                </a:ln>
                <a:solidFill>
                  <a:srgbClr val="00B0F0"/>
                </a:solidFill>
                <a:effectLst/>
                <a:latin typeface="Arial Unicode MS" panose="020B0604020202020204" pitchFamily="34" charset="-122"/>
                <a:ea typeface="黑体" panose="02010609060101010101" pitchFamily="49" charset="-122"/>
                <a:cs typeface="Courier New" panose="02070309020205020404" pitchFamily="49" charset="0"/>
              </a:rPr>
              <a:t>列表项或列表子项的新状态</a:t>
            </a:r>
            <a:endParaRPr kumimoji="0" lang="zh-CN" altLang="en-US" sz="2800" i="0" u="none" strike="noStrike" cap="none" normalizeH="0" baseline="0" dirty="0" smtClean="0">
              <a:ln>
                <a:noFill/>
              </a:ln>
              <a:solidFill>
                <a:srgbClr val="00B0F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800" i="0" u="none" strike="noStrike" cap="none" normalizeH="0" baseline="0" dirty="0" smtClean="0">
                <a:ln>
                  <a:noFill/>
                </a:ln>
                <a:solidFill>
                  <a:srgbClr val="00B0F0"/>
                </a:solidFill>
                <a:effectLst/>
                <a:latin typeface="Arial Unicode MS" panose="020B0604020202020204" pitchFamily="34" charset="-122"/>
                <a:ea typeface="黑体" panose="02010609060101010101" pitchFamily="49" charset="-122"/>
                <a:cs typeface="Courier New" panose="02070309020205020404" pitchFamily="49" charset="0"/>
              </a:rPr>
              <a:t>     </a:t>
            </a:r>
            <a:r>
              <a:rPr kumimoji="0" lang="en-US" altLang="zh-CN" sz="2800" i="0" u="none" strike="noStrike" cap="none" normalizeH="0" baseline="0" dirty="0" smtClean="0">
                <a:ln>
                  <a:noFill/>
                </a:ln>
                <a:solidFill>
                  <a:srgbClr val="00B0F0"/>
                </a:solidFill>
                <a:effectLst/>
                <a:latin typeface="Arial Unicode MS" panose="020B0604020202020204" pitchFamily="34" charset="-122"/>
                <a:ea typeface="黑体" panose="02010609060101010101" pitchFamily="49" charset="-122"/>
                <a:cs typeface="Courier New" panose="02070309020205020404" pitchFamily="49" charset="0"/>
              </a:rPr>
              <a:t>UINT </a:t>
            </a:r>
            <a:r>
              <a:rPr kumimoji="0" lang="en-US" altLang="zh-CN" sz="2800" i="0" u="none" strike="noStrike" cap="none" normalizeH="0" baseline="0" dirty="0" err="1" smtClean="0">
                <a:ln>
                  <a:noFill/>
                </a:ln>
                <a:solidFill>
                  <a:srgbClr val="00B0F0"/>
                </a:solidFill>
                <a:effectLst/>
                <a:latin typeface="Arial Unicode MS" panose="020B0604020202020204" pitchFamily="34" charset="-122"/>
                <a:ea typeface="黑体" panose="02010609060101010101" pitchFamily="49" charset="-122"/>
                <a:cs typeface="Courier New" panose="02070309020205020404" pitchFamily="49" charset="0"/>
              </a:rPr>
              <a:t>uOldState</a:t>
            </a:r>
            <a:r>
              <a:rPr kumimoji="0" lang="en-US" altLang="zh-CN" sz="2800" i="0" u="none" strike="noStrike" cap="none" normalizeH="0" baseline="0" dirty="0" smtClean="0">
                <a:ln>
                  <a:noFill/>
                </a:ln>
                <a:solidFill>
                  <a:srgbClr val="00B0F0"/>
                </a:solidFill>
                <a:effectLst/>
                <a:latin typeface="Arial Unicode MS" panose="020B0604020202020204" pitchFamily="34" charset="-122"/>
                <a:ea typeface="黑体" panose="02010609060101010101" pitchFamily="49" charset="-122"/>
                <a:cs typeface="Courier New" panose="02070309020205020404" pitchFamily="49" charset="0"/>
              </a:rPr>
              <a:t>;	//</a:t>
            </a:r>
            <a:r>
              <a:rPr kumimoji="0" lang="zh-CN" altLang="en-US" sz="2800" i="0" u="none" strike="noStrike" cap="none" normalizeH="0" baseline="0" dirty="0" smtClean="0">
                <a:ln>
                  <a:noFill/>
                </a:ln>
                <a:solidFill>
                  <a:srgbClr val="00B0F0"/>
                </a:solidFill>
                <a:effectLst/>
                <a:latin typeface="Arial Unicode MS" panose="020B0604020202020204" pitchFamily="34" charset="-122"/>
                <a:ea typeface="黑体" panose="02010609060101010101" pitchFamily="49" charset="-122"/>
                <a:cs typeface="Courier New" panose="02070309020205020404" pitchFamily="49" charset="0"/>
              </a:rPr>
              <a:t>列表项或列表子项原来的状态</a:t>
            </a:r>
            <a:endParaRPr kumimoji="0" lang="zh-CN" altLang="en-US" sz="2800" i="0" u="none" strike="noStrike" cap="none" normalizeH="0" baseline="0" dirty="0" smtClean="0">
              <a:ln>
                <a:noFill/>
              </a:ln>
              <a:solidFill>
                <a:srgbClr val="00B0F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800" i="0" u="none" strike="noStrike" cap="none" normalizeH="0" baseline="0" dirty="0" smtClean="0">
                <a:ln>
                  <a:noFill/>
                </a:ln>
                <a:solidFill>
                  <a:srgbClr val="00B0F0"/>
                </a:solidFill>
                <a:effectLst/>
                <a:latin typeface="Arial Unicode MS" panose="020B0604020202020204" pitchFamily="34" charset="-122"/>
                <a:ea typeface="黑体" panose="02010609060101010101" pitchFamily="49" charset="-122"/>
                <a:cs typeface="Courier New" panose="02070309020205020404" pitchFamily="49" charset="0"/>
              </a:rPr>
              <a:t>     </a:t>
            </a:r>
            <a:r>
              <a:rPr kumimoji="0" lang="en-US" altLang="zh-CN" sz="2800" i="0" u="none" strike="noStrike" cap="none" normalizeH="0" baseline="0" dirty="0" smtClean="0">
                <a:ln>
                  <a:noFill/>
                </a:ln>
                <a:solidFill>
                  <a:srgbClr val="00B0F0"/>
                </a:solidFill>
                <a:effectLst/>
                <a:latin typeface="Arial Unicode MS" panose="020B0604020202020204" pitchFamily="34" charset="-122"/>
                <a:ea typeface="黑体" panose="02010609060101010101" pitchFamily="49" charset="-122"/>
                <a:cs typeface="Courier New" panose="02070309020205020404" pitchFamily="49" charset="0"/>
              </a:rPr>
              <a:t>UINT </a:t>
            </a:r>
            <a:r>
              <a:rPr kumimoji="0" lang="en-US" altLang="zh-CN" sz="2800" i="0" u="none" strike="noStrike" cap="none" normalizeH="0" baseline="0" dirty="0" err="1" smtClean="0">
                <a:ln>
                  <a:noFill/>
                </a:ln>
                <a:solidFill>
                  <a:srgbClr val="00B0F0"/>
                </a:solidFill>
                <a:effectLst/>
                <a:latin typeface="Arial Unicode MS" panose="020B0604020202020204" pitchFamily="34" charset="-122"/>
                <a:ea typeface="黑体" panose="02010609060101010101" pitchFamily="49" charset="-122"/>
                <a:cs typeface="Courier New" panose="02070309020205020404" pitchFamily="49" charset="0"/>
              </a:rPr>
              <a:t>uChanged</a:t>
            </a:r>
            <a:r>
              <a:rPr kumimoji="0" lang="en-US" altLang="zh-CN" sz="2800" i="0" u="none" strike="noStrike" cap="none" normalizeH="0" baseline="0" dirty="0" smtClean="0">
                <a:ln>
                  <a:noFill/>
                </a:ln>
                <a:solidFill>
                  <a:srgbClr val="00B0F0"/>
                </a:solidFill>
                <a:effectLst/>
                <a:latin typeface="Arial Unicode MS" panose="020B0604020202020204" pitchFamily="34" charset="-122"/>
                <a:ea typeface="黑体" panose="02010609060101010101" pitchFamily="49" charset="-122"/>
                <a:cs typeface="Courier New" panose="02070309020205020404" pitchFamily="49" charset="0"/>
              </a:rPr>
              <a:t>;	//</a:t>
            </a:r>
            <a:r>
              <a:rPr kumimoji="0" lang="zh-CN" altLang="en-US" sz="2800" i="0" u="none" strike="noStrike" cap="none" normalizeH="0" baseline="0" dirty="0" smtClean="0">
                <a:ln>
                  <a:noFill/>
                </a:ln>
                <a:solidFill>
                  <a:srgbClr val="00B0F0"/>
                </a:solidFill>
                <a:effectLst/>
                <a:latin typeface="Arial Unicode MS" panose="020B0604020202020204" pitchFamily="34" charset="-122"/>
                <a:ea typeface="黑体" panose="02010609060101010101" pitchFamily="49" charset="-122"/>
                <a:cs typeface="Courier New" panose="02070309020205020404" pitchFamily="49" charset="0"/>
              </a:rPr>
              <a:t>取值与</a:t>
            </a:r>
            <a:r>
              <a:rPr kumimoji="0" lang="en-US" altLang="zh-CN" sz="2800" i="0" u="none" strike="noStrike" cap="none" normalizeH="0" baseline="0" dirty="0" smtClean="0">
                <a:ln>
                  <a:noFill/>
                </a:ln>
                <a:solidFill>
                  <a:srgbClr val="00B0F0"/>
                </a:solidFill>
                <a:effectLst/>
                <a:latin typeface="Arial Unicode MS" panose="020B0604020202020204" pitchFamily="34" charset="-122"/>
                <a:ea typeface="黑体" panose="02010609060101010101" pitchFamily="49" charset="-122"/>
                <a:cs typeface="Courier New" panose="02070309020205020404" pitchFamily="49" charset="0"/>
              </a:rPr>
              <a:t>LVITEM</a:t>
            </a:r>
            <a:r>
              <a:rPr kumimoji="0" lang="zh-CN" altLang="en-US" sz="2800" i="0" u="none" strike="noStrike" cap="none" normalizeH="0" baseline="0" dirty="0" smtClean="0">
                <a:ln>
                  <a:noFill/>
                </a:ln>
                <a:solidFill>
                  <a:srgbClr val="00B0F0"/>
                </a:solidFill>
                <a:effectLst/>
                <a:latin typeface="Arial Unicode MS" panose="020B0604020202020204" pitchFamily="34" charset="-122"/>
                <a:ea typeface="黑体" panose="02010609060101010101" pitchFamily="49" charset="-122"/>
                <a:cs typeface="Courier New" panose="02070309020205020404" pitchFamily="49" charset="0"/>
              </a:rPr>
              <a:t>的</a:t>
            </a:r>
            <a:r>
              <a:rPr kumimoji="0" lang="en-US" altLang="zh-CN" sz="2800" i="0" u="none" strike="noStrike" cap="none" normalizeH="0" baseline="0" dirty="0" smtClean="0">
                <a:ln>
                  <a:noFill/>
                </a:ln>
                <a:solidFill>
                  <a:srgbClr val="00B0F0"/>
                </a:solidFill>
                <a:effectLst/>
                <a:latin typeface="Arial Unicode MS" panose="020B0604020202020204" pitchFamily="34" charset="-122"/>
                <a:ea typeface="黑体" panose="02010609060101010101" pitchFamily="49" charset="-122"/>
                <a:cs typeface="Courier New" panose="02070309020205020404" pitchFamily="49" charset="0"/>
              </a:rPr>
              <a:t>mask</a:t>
            </a:r>
            <a:r>
              <a:rPr kumimoji="0" lang="zh-CN" altLang="en-US" sz="2800" i="0" u="none" strike="noStrike" cap="none" normalizeH="0" baseline="0" dirty="0" smtClean="0">
                <a:ln>
                  <a:noFill/>
                </a:ln>
                <a:solidFill>
                  <a:srgbClr val="00B0F0"/>
                </a:solidFill>
                <a:effectLst/>
                <a:latin typeface="Arial Unicode MS" panose="020B0604020202020204" pitchFamily="34" charset="-122"/>
                <a:ea typeface="黑体" panose="02010609060101010101" pitchFamily="49" charset="-122"/>
                <a:cs typeface="Courier New" panose="02070309020205020404" pitchFamily="49" charset="0"/>
              </a:rPr>
              <a:t>成员相</a:t>
            </a:r>
            <a:endParaRPr kumimoji="0" lang="en-US" altLang="zh-CN" sz="2800" i="0" u="none" strike="noStrike" cap="none" normalizeH="0" baseline="0" dirty="0" smtClean="0">
              <a:ln>
                <a:noFill/>
              </a:ln>
              <a:solidFill>
                <a:srgbClr val="00B0F0"/>
              </a:solidFill>
              <a:effectLst/>
              <a:latin typeface="Arial Unicode MS" panose="020B0604020202020204" pitchFamily="34" charset="-122"/>
              <a:ea typeface="黑体" panose="02010609060101010101" pitchFamily="49" charset="-122"/>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dirty="0">
                <a:solidFill>
                  <a:srgbClr val="00B0F0"/>
                </a:solidFill>
                <a:latin typeface="Arial Unicode MS" panose="020B0604020202020204" pitchFamily="34" charset="-122"/>
                <a:ea typeface="黑体" panose="02010609060101010101" pitchFamily="49" charset="-122"/>
                <a:cs typeface="Courier New" panose="02070309020205020404" pitchFamily="49" charset="0"/>
              </a:rPr>
              <a:t>	</a:t>
            </a:r>
            <a:r>
              <a:rPr kumimoji="0" lang="en-US" altLang="zh-CN" sz="2800" dirty="0" smtClean="0">
                <a:solidFill>
                  <a:srgbClr val="00B0F0"/>
                </a:solidFill>
                <a:latin typeface="Arial Unicode MS" panose="020B0604020202020204" pitchFamily="34" charset="-122"/>
                <a:ea typeface="黑体" panose="02010609060101010101" pitchFamily="49" charset="-122"/>
                <a:cs typeface="Courier New" panose="02070309020205020404" pitchFamily="49" charset="0"/>
              </a:rPr>
              <a:t>		//</a:t>
            </a:r>
            <a:r>
              <a:rPr kumimoji="0" lang="zh-CN" altLang="en-US" sz="2800" i="0" u="none" strike="noStrike" cap="none" normalizeH="0" baseline="0" dirty="0" smtClean="0">
                <a:ln>
                  <a:noFill/>
                </a:ln>
                <a:solidFill>
                  <a:srgbClr val="00B0F0"/>
                </a:solidFill>
                <a:effectLst/>
                <a:latin typeface="Arial Unicode MS" panose="020B0604020202020204" pitchFamily="34" charset="-122"/>
                <a:ea typeface="黑体" panose="02010609060101010101" pitchFamily="49" charset="-122"/>
                <a:cs typeface="Courier New" panose="02070309020205020404" pitchFamily="49" charset="0"/>
              </a:rPr>
              <a:t>同，用来表明哪些状态发生了变化</a:t>
            </a:r>
            <a:endParaRPr kumimoji="0" lang="zh-CN" altLang="en-US" sz="2800" i="0" u="none" strike="noStrike" cap="none" normalizeH="0" baseline="0" dirty="0" smtClean="0">
              <a:ln>
                <a:noFill/>
              </a:ln>
              <a:solidFill>
                <a:srgbClr val="00B0F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800" i="0" u="none" strike="noStrike" cap="none" normalizeH="0" baseline="0" dirty="0" smtClean="0">
                <a:ln>
                  <a:noFill/>
                </a:ln>
                <a:solidFill>
                  <a:srgbClr val="00B0F0"/>
                </a:solidFill>
                <a:effectLst/>
                <a:latin typeface="Arial Unicode MS" panose="020B0604020202020204" pitchFamily="34" charset="-122"/>
                <a:ea typeface="黑体" panose="02010609060101010101" pitchFamily="49" charset="-122"/>
                <a:cs typeface="Courier New" panose="02070309020205020404" pitchFamily="49" charset="0"/>
              </a:rPr>
              <a:t>     </a:t>
            </a:r>
            <a:r>
              <a:rPr kumimoji="0" lang="en-US" altLang="zh-CN" sz="2800" i="0" u="none" strike="noStrike" cap="none" normalizeH="0" baseline="0" dirty="0" smtClean="0">
                <a:ln>
                  <a:noFill/>
                </a:ln>
                <a:solidFill>
                  <a:srgbClr val="00B0F0"/>
                </a:solidFill>
                <a:effectLst/>
                <a:latin typeface="Arial Unicode MS" panose="020B0604020202020204" pitchFamily="34" charset="-122"/>
                <a:ea typeface="黑体" panose="02010609060101010101" pitchFamily="49" charset="-122"/>
                <a:cs typeface="Courier New" panose="02070309020205020404" pitchFamily="49" charset="0"/>
              </a:rPr>
              <a:t>POINT </a:t>
            </a:r>
            <a:r>
              <a:rPr kumimoji="0" lang="en-US" altLang="zh-CN" sz="2800" i="0" u="none" strike="noStrike" cap="none" normalizeH="0" baseline="0" dirty="0" err="1" smtClean="0">
                <a:ln>
                  <a:noFill/>
                </a:ln>
                <a:solidFill>
                  <a:srgbClr val="00B0F0"/>
                </a:solidFill>
                <a:effectLst/>
                <a:latin typeface="Arial Unicode MS" panose="020B0604020202020204" pitchFamily="34" charset="-122"/>
                <a:ea typeface="黑体" panose="02010609060101010101" pitchFamily="49" charset="-122"/>
                <a:cs typeface="Courier New" panose="02070309020205020404" pitchFamily="49" charset="0"/>
              </a:rPr>
              <a:t>ptAction</a:t>
            </a:r>
            <a:r>
              <a:rPr kumimoji="0" lang="en-US" altLang="zh-CN" sz="2800" i="0" u="none" strike="noStrike" cap="none" normalizeH="0" baseline="0" dirty="0" smtClean="0">
                <a:ln>
                  <a:noFill/>
                </a:ln>
                <a:solidFill>
                  <a:srgbClr val="00B0F0"/>
                </a:solidFill>
                <a:effectLst/>
                <a:latin typeface="Arial Unicode MS" panose="020B0604020202020204" pitchFamily="34" charset="-122"/>
                <a:ea typeface="黑体" panose="02010609060101010101" pitchFamily="49" charset="-122"/>
                <a:cs typeface="Courier New" panose="02070309020205020404" pitchFamily="49" charset="0"/>
              </a:rPr>
              <a:t>;	//</a:t>
            </a:r>
            <a:r>
              <a:rPr kumimoji="0" lang="zh-CN" altLang="en-US" sz="2800" i="0" u="none" strike="noStrike" cap="none" normalizeH="0" baseline="0" dirty="0" smtClean="0">
                <a:ln>
                  <a:noFill/>
                </a:ln>
                <a:solidFill>
                  <a:srgbClr val="00B0F0"/>
                </a:solidFill>
                <a:effectLst/>
                <a:latin typeface="Arial Unicode MS" panose="020B0604020202020204" pitchFamily="34" charset="-122"/>
                <a:ea typeface="黑体" panose="02010609060101010101" pitchFamily="49" charset="-122"/>
                <a:cs typeface="Courier New" panose="02070309020205020404" pitchFamily="49" charset="0"/>
              </a:rPr>
              <a:t>事件发生时鼠标的客户区坐标</a:t>
            </a:r>
            <a:endParaRPr kumimoji="0" lang="zh-CN" altLang="en-US" sz="2800" i="0" u="none" strike="noStrike" cap="none" normalizeH="0" baseline="0" dirty="0" smtClean="0">
              <a:ln>
                <a:noFill/>
              </a:ln>
              <a:solidFill>
                <a:srgbClr val="00B0F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800" i="0" u="none" strike="noStrike" cap="none" normalizeH="0" baseline="0" dirty="0" smtClean="0">
                <a:ln>
                  <a:noFill/>
                </a:ln>
                <a:solidFill>
                  <a:srgbClr val="00B0F0"/>
                </a:solidFill>
                <a:effectLst/>
                <a:latin typeface="Arial Unicode MS" panose="020B0604020202020204" pitchFamily="34" charset="-122"/>
                <a:ea typeface="黑体" panose="02010609060101010101" pitchFamily="49" charset="-122"/>
                <a:cs typeface="Courier New" panose="02070309020205020404" pitchFamily="49" charset="0"/>
              </a:rPr>
              <a:t>     </a:t>
            </a:r>
            <a:r>
              <a:rPr kumimoji="0" lang="en-US" altLang="zh-CN" sz="2800" i="0" u="none" strike="noStrike" cap="none" normalizeH="0" baseline="0" dirty="0" smtClean="0">
                <a:ln>
                  <a:noFill/>
                </a:ln>
                <a:solidFill>
                  <a:srgbClr val="00B0F0"/>
                </a:solidFill>
                <a:effectLst/>
                <a:latin typeface="Arial Unicode MS" panose="020B0604020202020204" pitchFamily="34" charset="-122"/>
                <a:ea typeface="黑体" panose="02010609060101010101" pitchFamily="49" charset="-122"/>
                <a:cs typeface="Courier New" panose="02070309020205020404" pitchFamily="49" charset="0"/>
              </a:rPr>
              <a:t>LPARAM </a:t>
            </a:r>
            <a:r>
              <a:rPr kumimoji="0" lang="en-US" altLang="zh-CN" sz="2800" i="0" u="none" strike="noStrike" cap="none" normalizeH="0" baseline="0" dirty="0" err="1" smtClean="0">
                <a:ln>
                  <a:noFill/>
                </a:ln>
                <a:solidFill>
                  <a:srgbClr val="00B0F0"/>
                </a:solidFill>
                <a:effectLst/>
                <a:latin typeface="Arial Unicode MS" panose="020B0604020202020204" pitchFamily="34" charset="-122"/>
                <a:ea typeface="黑体" panose="02010609060101010101" pitchFamily="49" charset="-122"/>
                <a:cs typeface="Courier New" panose="02070309020205020404" pitchFamily="49" charset="0"/>
              </a:rPr>
              <a:t>lParam</a:t>
            </a:r>
            <a:r>
              <a:rPr kumimoji="0" lang="en-US" altLang="zh-CN" sz="2800" i="0" u="none" strike="noStrike" cap="none" normalizeH="0" baseline="0" dirty="0" smtClean="0">
                <a:ln>
                  <a:noFill/>
                </a:ln>
                <a:solidFill>
                  <a:srgbClr val="00B0F0"/>
                </a:solidFill>
                <a:effectLst/>
                <a:latin typeface="Arial Unicode MS" panose="020B0604020202020204" pitchFamily="34" charset="-122"/>
                <a:ea typeface="黑体" panose="02010609060101010101" pitchFamily="49" charset="-122"/>
                <a:cs typeface="Courier New" panose="02070309020205020404" pitchFamily="49" charset="0"/>
              </a:rPr>
              <a:t>;	//32</a:t>
            </a:r>
            <a:r>
              <a:rPr kumimoji="0" lang="zh-CN" altLang="en-US" sz="2800" i="0" u="none" strike="noStrike" cap="none" normalizeH="0" baseline="0" dirty="0" smtClean="0">
                <a:ln>
                  <a:noFill/>
                </a:ln>
                <a:solidFill>
                  <a:srgbClr val="00B0F0"/>
                </a:solidFill>
                <a:effectLst/>
                <a:latin typeface="Arial Unicode MS" panose="020B0604020202020204" pitchFamily="34" charset="-122"/>
                <a:ea typeface="黑体" panose="02010609060101010101" pitchFamily="49" charset="-122"/>
                <a:cs typeface="Courier New" panose="02070309020205020404" pitchFamily="49" charset="0"/>
              </a:rPr>
              <a:t>位的附加数据</a:t>
            </a:r>
            <a:endParaRPr kumimoji="0" lang="zh-CN" altLang="en-US" sz="2800" i="0" u="none" strike="noStrike" cap="none" normalizeH="0" baseline="0" dirty="0" smtClean="0">
              <a:ln>
                <a:noFill/>
              </a:ln>
              <a:solidFill>
                <a:srgbClr val="00B0F0"/>
              </a:solidFill>
              <a:effectLst/>
              <a:latin typeface="宋体" panose="02010600030101010101" pitchFamily="2" charset="-122"/>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i="0" u="none" strike="noStrike" cap="none" normalizeH="0" baseline="0" dirty="0" smtClean="0">
                <a:ln>
                  <a:noFill/>
                </a:ln>
                <a:solidFill>
                  <a:srgbClr val="00B0F0"/>
                </a:solidFill>
                <a:effectLst/>
                <a:latin typeface="宋体" panose="02010600030101010101" pitchFamily="2" charset="-122"/>
                <a:cs typeface="Courier New" panose="02070309020205020404" pitchFamily="49" charset="0"/>
              </a:rPr>
              <a:t>} NMLISTVIEW, *LPNMLISTVIEW;</a:t>
            </a:r>
            <a:r>
              <a:rPr kumimoji="0" lang="en-US" altLang="zh-CN" sz="2800" i="0" u="none" strike="noStrike" cap="none" normalizeH="0" baseline="0" dirty="0" smtClean="0">
                <a:ln>
                  <a:noFill/>
                </a:ln>
                <a:solidFill>
                  <a:srgbClr val="00B0F0"/>
                </a:solidFill>
                <a:effectLst/>
              </a:rPr>
              <a:t> </a:t>
            </a:r>
            <a:endParaRPr kumimoji="0" lang="en-US" altLang="zh-CN" sz="2800" i="0" u="none" strike="noStrike" cap="none" normalizeH="0" baseline="0" dirty="0" smtClean="0">
              <a:ln>
                <a:noFill/>
              </a:ln>
              <a:solidFill>
                <a:srgbClr val="00B0F0"/>
              </a:solidFill>
              <a:effectLst/>
              <a:latin typeface="Arial" panose="020B0604020202020204" pitchFamily="34" charset="0"/>
            </a:endParaRPr>
          </a:p>
        </p:txBody>
      </p:sp>
    </p:spTree>
    <p:extLst>
      <p:ext uri="{BB962C8B-B14F-4D97-AF65-F5344CB8AC3E}">
        <p14:creationId xmlns:p14="http://schemas.microsoft.com/office/powerpoint/2010/main" val="356795115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4A6D164F-4930-49AA-B13F-752CB9449CF5}" type="slidenum">
              <a:rPr lang="en-US" altLang="zh-CN"/>
              <a:pPr/>
              <a:t>146</a:t>
            </a:fld>
            <a:endParaRPr lang="en-US" altLang="zh-CN"/>
          </a:p>
        </p:txBody>
      </p:sp>
      <p:sp>
        <p:nvSpPr>
          <p:cNvPr id="137219" name="Rectangle 3"/>
          <p:cNvSpPr>
            <a:spLocks noGrp="1" noChangeArrowheads="1"/>
          </p:cNvSpPr>
          <p:nvPr>
            <p:ph type="body" idx="1"/>
          </p:nvPr>
        </p:nvSpPr>
        <p:spPr>
          <a:xfrm>
            <a:off x="228600" y="304800"/>
            <a:ext cx="8610600" cy="6248400"/>
          </a:xfrm>
        </p:spPr>
        <p:txBody>
          <a:bodyPr/>
          <a:lstStyle/>
          <a:p>
            <a:pPr algn="just">
              <a:buFontTx/>
              <a:buNone/>
            </a:pPr>
            <a:r>
              <a:rPr lang="en-US" altLang="zh-CN" sz="2800" b="1" dirty="0">
                <a:solidFill>
                  <a:srgbClr val="FF99FF"/>
                </a:solidFill>
                <a:latin typeface="Arial Narrow" panose="020B0606020202030204" pitchFamily="34" charset="0"/>
              </a:rPr>
              <a:t>    </a:t>
            </a:r>
            <a:r>
              <a:rPr lang="zh-CN" altLang="en-US" sz="2800" b="1" dirty="0">
                <a:solidFill>
                  <a:srgbClr val="FF99FF"/>
                </a:solidFill>
                <a:latin typeface="Arial Narrow" panose="020B0606020202030204" pitchFamily="34" charset="0"/>
              </a:rPr>
              <a:t>在设置控件属性时，设置了</a:t>
            </a:r>
            <a:r>
              <a:rPr lang="en-US" altLang="zh-CN" sz="2800" b="1" dirty="0">
                <a:solidFill>
                  <a:srgbClr val="FF99FF"/>
                </a:solidFill>
                <a:latin typeface="Arial Narrow" panose="020B0606020202030204" pitchFamily="34" charset="0"/>
                <a:cs typeface="Times New Roman" panose="02020603050405020304" pitchFamily="18" charset="0"/>
              </a:rPr>
              <a:t>Edit labels</a:t>
            </a:r>
            <a:r>
              <a:rPr lang="zh-CN" altLang="en-US" sz="2800" b="1" dirty="0">
                <a:solidFill>
                  <a:srgbClr val="FF99FF"/>
                </a:solidFill>
                <a:latin typeface="Arial Narrow" panose="020B0606020202030204" pitchFamily="34" charset="0"/>
              </a:rPr>
              <a:t>属性，下面是对列表控件的</a:t>
            </a:r>
            <a:r>
              <a:rPr lang="en-US" altLang="zh-CN" sz="2800" b="1" dirty="0">
                <a:solidFill>
                  <a:srgbClr val="FF99FF"/>
                </a:solidFill>
                <a:latin typeface="Arial Narrow" panose="020B0606020202030204" pitchFamily="34" charset="0"/>
                <a:cs typeface="Times New Roman" panose="02020603050405020304" pitchFamily="18" charset="0"/>
              </a:rPr>
              <a:t>NM_RCLICK</a:t>
            </a:r>
            <a:r>
              <a:rPr lang="zh-CN" altLang="en-US" sz="2800" b="1" dirty="0">
                <a:solidFill>
                  <a:srgbClr val="FF99FF"/>
                </a:solidFill>
                <a:latin typeface="Arial Narrow" panose="020B0606020202030204" pitchFamily="34" charset="0"/>
              </a:rPr>
              <a:t>消息的响应：</a:t>
            </a:r>
            <a:endParaRPr lang="zh-CN" altLang="en-US" sz="2800" b="1" dirty="0">
              <a:solidFill>
                <a:srgbClr val="FF99FF"/>
              </a:solidFill>
              <a:latin typeface="Arial Narrow" panose="020B0606020202030204" pitchFamily="34" charset="0"/>
              <a:cs typeface="Times New Roman" panose="02020603050405020304" pitchFamily="18" charset="0"/>
            </a:endParaRPr>
          </a:p>
          <a:p>
            <a:pPr marL="0" indent="0">
              <a:buNone/>
            </a:pPr>
            <a:r>
              <a:rPr lang="en-US" altLang="zh-CN" sz="2400" b="1" dirty="0"/>
              <a:t>void CMy8_8Dlg::OnNMRClickList1</a:t>
            </a:r>
            <a:r>
              <a:rPr lang="en-US" altLang="zh-CN" sz="2400" b="1" dirty="0" smtClean="0"/>
              <a:t>(……)</a:t>
            </a:r>
            <a:endParaRPr lang="zh-CN" altLang="zh-CN" sz="2400" b="1" dirty="0"/>
          </a:p>
          <a:p>
            <a:pPr marL="0" indent="0">
              <a:buNone/>
            </a:pPr>
            <a:r>
              <a:rPr lang="en-US" altLang="zh-CN" sz="2400" b="1" dirty="0" smtClean="0"/>
              <a:t>{ LPNMITEMACTIVATE </a:t>
            </a:r>
            <a:r>
              <a:rPr lang="en-US" altLang="zh-CN" sz="2400" b="1" dirty="0" err="1"/>
              <a:t>pNMItemActivate</a:t>
            </a:r>
            <a:r>
              <a:rPr lang="en-US" altLang="zh-CN" sz="2400" b="1" dirty="0"/>
              <a:t> = </a:t>
            </a:r>
            <a:endParaRPr lang="en-US" altLang="zh-CN" sz="2400" b="1" dirty="0" smtClean="0"/>
          </a:p>
          <a:p>
            <a:pPr marL="0" indent="0">
              <a:buNone/>
            </a:pPr>
            <a:r>
              <a:rPr lang="en-US" altLang="zh-CN" sz="2400" b="1" dirty="0"/>
              <a:t>	</a:t>
            </a:r>
            <a:r>
              <a:rPr lang="en-US" altLang="zh-CN" sz="2400" b="1" dirty="0" err="1" smtClean="0"/>
              <a:t>reinterpret_cast</a:t>
            </a:r>
            <a:r>
              <a:rPr lang="en-US" altLang="zh-CN" sz="2400" b="1" dirty="0" smtClean="0"/>
              <a:t>&lt;LPNMITEMACTIVATE</a:t>
            </a:r>
            <a:r>
              <a:rPr lang="en-US" altLang="zh-CN" sz="2400" b="1" dirty="0"/>
              <a:t>&gt;(</a:t>
            </a:r>
            <a:r>
              <a:rPr lang="en-US" altLang="zh-CN" sz="2400" b="1" dirty="0" err="1"/>
              <a:t>pNMHDR</a:t>
            </a:r>
            <a:r>
              <a:rPr lang="en-US" altLang="zh-CN" sz="2400" b="1" dirty="0"/>
              <a:t>);</a:t>
            </a:r>
            <a:endParaRPr lang="zh-CN" altLang="zh-CN" sz="2400" b="1" dirty="0"/>
          </a:p>
          <a:p>
            <a:pPr marL="0" indent="0">
              <a:buNone/>
            </a:pPr>
            <a:r>
              <a:rPr lang="en-US" altLang="zh-CN" sz="2400" b="1" dirty="0"/>
              <a:t> </a:t>
            </a:r>
            <a:r>
              <a:rPr lang="en-US" altLang="zh-CN" sz="2400" b="1" dirty="0" smtClean="0"/>
              <a:t> // </a:t>
            </a:r>
            <a:r>
              <a:rPr lang="en-US" altLang="zh-CN" sz="2400" b="1" dirty="0"/>
              <a:t>TODO: </a:t>
            </a:r>
            <a:r>
              <a:rPr lang="zh-CN" altLang="zh-CN" sz="2400" b="1" dirty="0"/>
              <a:t>在此添加控件通知处理程序代码</a:t>
            </a:r>
          </a:p>
          <a:p>
            <a:pPr marL="0" indent="0">
              <a:buNone/>
            </a:pPr>
            <a:r>
              <a:rPr lang="en-US" altLang="zh-CN" sz="2400" b="1" i="1" dirty="0" smtClean="0">
                <a:solidFill>
                  <a:srgbClr val="00FF00"/>
                </a:solidFill>
              </a:rPr>
              <a:t>  NM_LISTVIEW</a:t>
            </a:r>
            <a:r>
              <a:rPr lang="en-US" altLang="zh-CN" sz="2400" b="1" i="1" dirty="0">
                <a:solidFill>
                  <a:srgbClr val="00FF00"/>
                </a:solidFill>
              </a:rPr>
              <a:t>* </a:t>
            </a:r>
            <a:r>
              <a:rPr lang="en-US" altLang="zh-CN" sz="2400" b="1" i="1" dirty="0" err="1">
                <a:solidFill>
                  <a:srgbClr val="00FF00"/>
                </a:solidFill>
              </a:rPr>
              <a:t>pNMListView</a:t>
            </a:r>
            <a:r>
              <a:rPr lang="en-US" altLang="zh-CN" sz="2400" b="1" i="1" dirty="0">
                <a:solidFill>
                  <a:srgbClr val="00FF00"/>
                </a:solidFill>
              </a:rPr>
              <a:t> = (NM_LISTVIEW*)</a:t>
            </a:r>
            <a:r>
              <a:rPr lang="en-US" altLang="zh-CN" sz="2400" b="1" i="1" dirty="0" err="1">
                <a:solidFill>
                  <a:srgbClr val="00FF00"/>
                </a:solidFill>
              </a:rPr>
              <a:t>pNMHDR</a:t>
            </a:r>
            <a:r>
              <a:rPr lang="en-US" altLang="zh-CN" sz="2400" b="1" i="1" dirty="0">
                <a:solidFill>
                  <a:srgbClr val="00FF00"/>
                </a:solidFill>
              </a:rPr>
              <a:t>;</a:t>
            </a:r>
            <a:endParaRPr lang="zh-CN" altLang="zh-CN" sz="2400" b="1" dirty="0">
              <a:solidFill>
                <a:srgbClr val="00FF00"/>
              </a:solidFill>
            </a:endParaRPr>
          </a:p>
          <a:p>
            <a:pPr marL="0" indent="0">
              <a:buNone/>
            </a:pPr>
            <a:r>
              <a:rPr lang="en-US" altLang="zh-CN" sz="2400" b="1" i="1" dirty="0" smtClean="0">
                <a:solidFill>
                  <a:srgbClr val="00FF00"/>
                </a:solidFill>
              </a:rPr>
              <a:t>  </a:t>
            </a:r>
            <a:r>
              <a:rPr lang="en-US" altLang="zh-CN" sz="2400" b="1" i="1" dirty="0" err="1" smtClean="0">
                <a:solidFill>
                  <a:srgbClr val="00FF00"/>
                </a:solidFill>
              </a:rPr>
              <a:t>CListCtrl</a:t>
            </a:r>
            <a:r>
              <a:rPr lang="en-US" altLang="zh-CN" sz="2400" b="1" i="1" dirty="0">
                <a:solidFill>
                  <a:srgbClr val="00FF00"/>
                </a:solidFill>
              </a:rPr>
              <a:t>* </a:t>
            </a:r>
            <a:r>
              <a:rPr lang="en-US" altLang="zh-CN" sz="2400" b="1" i="1" dirty="0" err="1">
                <a:solidFill>
                  <a:srgbClr val="00FF00"/>
                </a:solidFill>
              </a:rPr>
              <a:t>pList</a:t>
            </a:r>
            <a:r>
              <a:rPr lang="en-US" altLang="zh-CN" sz="2400" b="1" i="1" dirty="0">
                <a:solidFill>
                  <a:srgbClr val="00FF00"/>
                </a:solidFill>
              </a:rPr>
              <a:t> = (</a:t>
            </a:r>
            <a:r>
              <a:rPr lang="en-US" altLang="zh-CN" sz="2400" b="1" i="1" dirty="0" err="1">
                <a:solidFill>
                  <a:srgbClr val="00FF00"/>
                </a:solidFill>
              </a:rPr>
              <a:t>CListCtrl</a:t>
            </a:r>
            <a:r>
              <a:rPr lang="en-US" altLang="zh-CN" sz="2400" b="1" i="1" dirty="0">
                <a:solidFill>
                  <a:srgbClr val="00FF00"/>
                </a:solidFill>
              </a:rPr>
              <a:t>*) </a:t>
            </a:r>
            <a:r>
              <a:rPr lang="en-US" altLang="zh-CN" sz="2400" b="1" i="1" dirty="0" err="1">
                <a:solidFill>
                  <a:srgbClr val="00FF00"/>
                </a:solidFill>
              </a:rPr>
              <a:t>GetDlgItem</a:t>
            </a:r>
            <a:r>
              <a:rPr lang="en-US" altLang="zh-CN" sz="2400" b="1" i="1" dirty="0">
                <a:solidFill>
                  <a:srgbClr val="00FF00"/>
                </a:solidFill>
              </a:rPr>
              <a:t>(IDC_LIST1);</a:t>
            </a:r>
            <a:endParaRPr lang="zh-CN" altLang="zh-CN" sz="2400" b="1" dirty="0">
              <a:solidFill>
                <a:srgbClr val="00FF00"/>
              </a:solidFill>
            </a:endParaRPr>
          </a:p>
          <a:p>
            <a:pPr marL="0" indent="0">
              <a:buNone/>
            </a:pPr>
            <a:r>
              <a:rPr lang="en-US" altLang="zh-CN" sz="2400" b="1" i="1" dirty="0" smtClean="0">
                <a:solidFill>
                  <a:srgbClr val="00FF00"/>
                </a:solidFill>
              </a:rPr>
              <a:t>  </a:t>
            </a:r>
            <a:r>
              <a:rPr lang="en-US" altLang="zh-CN" sz="2400" b="1" i="1" dirty="0" err="1" smtClean="0">
                <a:solidFill>
                  <a:srgbClr val="00FF00"/>
                </a:solidFill>
              </a:rPr>
              <a:t>int</a:t>
            </a:r>
            <a:r>
              <a:rPr lang="en-US" altLang="zh-CN" sz="2400" b="1" i="1" dirty="0" smtClean="0">
                <a:solidFill>
                  <a:srgbClr val="00FF00"/>
                </a:solidFill>
              </a:rPr>
              <a:t> </a:t>
            </a:r>
            <a:r>
              <a:rPr lang="en-US" altLang="zh-CN" sz="2400" b="1" i="1" dirty="0" err="1">
                <a:solidFill>
                  <a:srgbClr val="00FF00"/>
                </a:solidFill>
              </a:rPr>
              <a:t>nSelected</a:t>
            </a:r>
            <a:r>
              <a:rPr lang="en-US" altLang="zh-CN" sz="2400" b="1" i="1" dirty="0">
                <a:solidFill>
                  <a:srgbClr val="00FF00"/>
                </a:solidFill>
              </a:rPr>
              <a:t> = </a:t>
            </a:r>
            <a:r>
              <a:rPr lang="en-US" altLang="zh-CN" sz="2400" b="1" i="1" dirty="0" err="1">
                <a:solidFill>
                  <a:srgbClr val="00FF00"/>
                </a:solidFill>
              </a:rPr>
              <a:t>pNMListView</a:t>
            </a:r>
            <a:r>
              <a:rPr lang="en-US" altLang="zh-CN" sz="2400" b="1" i="1" dirty="0">
                <a:solidFill>
                  <a:srgbClr val="00FF00"/>
                </a:solidFill>
              </a:rPr>
              <a:t>-&gt;</a:t>
            </a:r>
            <a:r>
              <a:rPr lang="en-US" altLang="zh-CN" sz="2400" b="1" i="1" dirty="0" err="1">
                <a:solidFill>
                  <a:srgbClr val="00FF00"/>
                </a:solidFill>
              </a:rPr>
              <a:t>iItem</a:t>
            </a:r>
            <a:r>
              <a:rPr lang="en-US" altLang="zh-CN" sz="2400" b="1" i="1" dirty="0">
                <a:solidFill>
                  <a:srgbClr val="00FF00"/>
                </a:solidFill>
              </a:rPr>
              <a:t>;</a:t>
            </a:r>
            <a:endParaRPr lang="zh-CN" altLang="zh-CN" sz="2400" b="1" dirty="0">
              <a:solidFill>
                <a:srgbClr val="00FF00"/>
              </a:solidFill>
            </a:endParaRPr>
          </a:p>
          <a:p>
            <a:pPr marL="0" indent="0">
              <a:buNone/>
            </a:pPr>
            <a:r>
              <a:rPr lang="en-US" altLang="zh-CN" sz="2400" b="1" i="1" dirty="0" smtClean="0">
                <a:solidFill>
                  <a:srgbClr val="00FF00"/>
                </a:solidFill>
              </a:rPr>
              <a:t>  if </a:t>
            </a:r>
            <a:r>
              <a:rPr lang="en-US" altLang="zh-CN" sz="2400" b="1" i="1" dirty="0">
                <a:solidFill>
                  <a:srgbClr val="00FF00"/>
                </a:solidFill>
              </a:rPr>
              <a:t>(</a:t>
            </a:r>
            <a:r>
              <a:rPr lang="en-US" altLang="zh-CN" sz="2400" b="1" i="1" dirty="0" err="1">
                <a:solidFill>
                  <a:srgbClr val="00FF00"/>
                </a:solidFill>
              </a:rPr>
              <a:t>nSelected</a:t>
            </a:r>
            <a:r>
              <a:rPr lang="en-US" altLang="zh-CN" sz="2400" b="1" i="1" dirty="0">
                <a:solidFill>
                  <a:srgbClr val="00FF00"/>
                </a:solidFill>
              </a:rPr>
              <a:t> &gt;= 0) </a:t>
            </a:r>
            <a:endParaRPr lang="zh-CN" altLang="zh-CN" sz="2400" b="1" dirty="0">
              <a:solidFill>
                <a:srgbClr val="00FF00"/>
              </a:solidFill>
            </a:endParaRPr>
          </a:p>
          <a:p>
            <a:pPr marL="0" indent="0">
              <a:buNone/>
            </a:pPr>
            <a:r>
              <a:rPr lang="en-US" altLang="zh-CN" sz="2400" b="1" i="1" dirty="0" smtClean="0">
                <a:solidFill>
                  <a:srgbClr val="00FF00"/>
                </a:solidFill>
              </a:rPr>
              <a:t> </a:t>
            </a:r>
            <a:r>
              <a:rPr lang="en-US" altLang="zh-CN" sz="2400" b="1" i="1" dirty="0">
                <a:solidFill>
                  <a:srgbClr val="00FF00"/>
                </a:solidFill>
              </a:rPr>
              <a:t>	</a:t>
            </a:r>
            <a:r>
              <a:rPr lang="en-US" altLang="zh-CN" sz="2400" b="1" i="1" dirty="0" err="1">
                <a:solidFill>
                  <a:srgbClr val="00FF00"/>
                </a:solidFill>
              </a:rPr>
              <a:t>pList</a:t>
            </a:r>
            <a:r>
              <a:rPr lang="en-US" altLang="zh-CN" sz="2400" b="1" i="1" dirty="0">
                <a:solidFill>
                  <a:srgbClr val="00FF00"/>
                </a:solidFill>
              </a:rPr>
              <a:t>-&gt;</a:t>
            </a:r>
            <a:r>
              <a:rPr lang="en-US" altLang="zh-CN" sz="2400" b="1" i="1" dirty="0" err="1">
                <a:solidFill>
                  <a:srgbClr val="00FF00"/>
                </a:solidFill>
              </a:rPr>
              <a:t>EditLabel</a:t>
            </a:r>
            <a:r>
              <a:rPr lang="en-US" altLang="zh-CN" sz="2400" b="1" i="1" dirty="0">
                <a:solidFill>
                  <a:srgbClr val="00FF00"/>
                </a:solidFill>
              </a:rPr>
              <a:t>(</a:t>
            </a:r>
            <a:r>
              <a:rPr lang="en-US" altLang="zh-CN" sz="2400" b="1" i="1" dirty="0" err="1">
                <a:solidFill>
                  <a:srgbClr val="00FF00"/>
                </a:solidFill>
              </a:rPr>
              <a:t>nSelected</a:t>
            </a:r>
            <a:r>
              <a:rPr lang="en-US" altLang="zh-CN" sz="2400" b="1" i="1" dirty="0">
                <a:solidFill>
                  <a:srgbClr val="00FF00"/>
                </a:solidFill>
              </a:rPr>
              <a:t>);</a:t>
            </a:r>
            <a:endParaRPr lang="zh-CN" altLang="zh-CN" sz="2400" b="1" dirty="0">
              <a:solidFill>
                <a:srgbClr val="00FF00"/>
              </a:solidFill>
            </a:endParaRPr>
          </a:p>
          <a:p>
            <a:pPr marL="0" indent="0">
              <a:buNone/>
            </a:pPr>
            <a:r>
              <a:rPr lang="en-US" altLang="zh-CN" sz="2400" b="1" dirty="0" smtClean="0"/>
              <a:t> *</a:t>
            </a:r>
            <a:r>
              <a:rPr lang="en-US" altLang="zh-CN" sz="2400" b="1" dirty="0" err="1"/>
              <a:t>pResult</a:t>
            </a:r>
            <a:r>
              <a:rPr lang="en-US" altLang="zh-CN" sz="2400" b="1" dirty="0"/>
              <a:t> = 0;</a:t>
            </a:r>
            <a:endParaRPr lang="zh-CN" altLang="zh-CN" sz="2400" b="1" dirty="0"/>
          </a:p>
          <a:p>
            <a:pPr marL="0" indent="0">
              <a:buNone/>
            </a:pPr>
            <a:r>
              <a:rPr lang="en-US" altLang="zh-CN" sz="2400" b="1" dirty="0"/>
              <a:t>}</a:t>
            </a:r>
            <a:endParaRPr lang="zh-CN" altLang="zh-CN" sz="2400" b="1" dirty="0"/>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F2250D01-6C6B-4650-9E29-EFF353448830}" type="slidenum">
              <a:rPr lang="en-US" altLang="zh-CN"/>
              <a:pPr/>
              <a:t>147</a:t>
            </a:fld>
            <a:endParaRPr lang="en-US" altLang="zh-CN"/>
          </a:p>
        </p:txBody>
      </p:sp>
      <p:sp>
        <p:nvSpPr>
          <p:cNvPr id="138243" name="Rectangle 3"/>
          <p:cNvSpPr>
            <a:spLocks noGrp="1" noChangeArrowheads="1"/>
          </p:cNvSpPr>
          <p:nvPr>
            <p:ph type="body" idx="1"/>
          </p:nvPr>
        </p:nvSpPr>
        <p:spPr>
          <a:xfrm>
            <a:off x="179512" y="44624"/>
            <a:ext cx="8915400" cy="6660976"/>
          </a:xfrm>
        </p:spPr>
        <p:txBody>
          <a:bodyPr/>
          <a:lstStyle/>
          <a:p>
            <a:pPr marL="0" indent="0" algn="just">
              <a:buNone/>
            </a:pPr>
            <a:r>
              <a:rPr lang="en-US" altLang="zh-CN" sz="2800" b="1" dirty="0">
                <a:solidFill>
                  <a:srgbClr val="FFFF00"/>
                </a:solidFill>
                <a:latin typeface="Arial Narrow" panose="020B0606020202030204" pitchFamily="34" charset="0"/>
              </a:rPr>
              <a:t>    </a:t>
            </a:r>
            <a:r>
              <a:rPr lang="en-US" altLang="zh-CN" sz="2800" b="1" dirty="0" smtClean="0">
                <a:solidFill>
                  <a:srgbClr val="FFFF00"/>
                </a:solidFill>
                <a:latin typeface="Arial Narrow" panose="020B0606020202030204" pitchFamily="34" charset="0"/>
              </a:rPr>
              <a:t>      </a:t>
            </a:r>
            <a:r>
              <a:rPr lang="zh-CN" altLang="en-US" sz="2800" b="1" dirty="0" smtClean="0">
                <a:solidFill>
                  <a:srgbClr val="FFFF00"/>
                </a:solidFill>
                <a:latin typeface="Arial Narrow" panose="020B0606020202030204" pitchFamily="34" charset="0"/>
              </a:rPr>
              <a:t>运行</a:t>
            </a:r>
            <a:r>
              <a:rPr lang="zh-CN" altLang="en-US" sz="2800" b="1" dirty="0">
                <a:solidFill>
                  <a:srgbClr val="FFFF00"/>
                </a:solidFill>
                <a:latin typeface="Arial Narrow" panose="020B0606020202030204" pitchFamily="34" charset="0"/>
              </a:rPr>
              <a:t>程序，右击某一项，已可以编辑标签了，但无法保存编辑效果。若要保存，需要响应列表控件的</a:t>
            </a:r>
            <a:r>
              <a:rPr lang="en-US" altLang="zh-CN" sz="2800" b="1" dirty="0">
                <a:solidFill>
                  <a:srgbClr val="00FF00"/>
                </a:solidFill>
                <a:latin typeface="Arial Narrow" panose="020B0606020202030204" pitchFamily="34" charset="0"/>
                <a:cs typeface="Times New Roman" panose="02020603050405020304" pitchFamily="18" charset="0"/>
              </a:rPr>
              <a:t>LVN_ENDLABELEDIT</a:t>
            </a:r>
            <a:r>
              <a:rPr lang="zh-CN" altLang="en-US" sz="2800" b="1" dirty="0">
                <a:solidFill>
                  <a:srgbClr val="FFFF00"/>
                </a:solidFill>
                <a:latin typeface="Arial Narrow" panose="020B0606020202030204" pitchFamily="34" charset="0"/>
              </a:rPr>
              <a:t>消息，在这里可以判断新输入的文字是否合法，然后设置标签为编辑得到的文字：</a:t>
            </a:r>
            <a:endParaRPr lang="zh-CN" altLang="en-US" sz="2800" b="1" dirty="0">
              <a:solidFill>
                <a:srgbClr val="FFFF00"/>
              </a:solidFill>
              <a:latin typeface="Arial Narrow" panose="020B0606020202030204" pitchFamily="34" charset="0"/>
              <a:cs typeface="Times New Roman" panose="02020603050405020304" pitchFamily="18" charset="0"/>
            </a:endParaRPr>
          </a:p>
          <a:p>
            <a:pPr marL="0" indent="0">
              <a:lnSpc>
                <a:spcPts val="2500"/>
              </a:lnSpc>
              <a:spcBef>
                <a:spcPts val="0"/>
              </a:spcBef>
              <a:buNone/>
            </a:pPr>
            <a:r>
              <a:rPr lang="en-US" altLang="zh-CN" sz="2400" b="1" dirty="0"/>
              <a:t>void CMy8_8Dlg::OnLvnEndlabeleditList1(NMHDR *</a:t>
            </a:r>
            <a:r>
              <a:rPr lang="en-US" altLang="zh-CN" sz="2400" b="1" dirty="0" err="1"/>
              <a:t>pNMHDR</a:t>
            </a:r>
            <a:r>
              <a:rPr lang="en-US" altLang="zh-CN" sz="2400" b="1" dirty="0"/>
              <a:t>, LRESULT *</a:t>
            </a:r>
            <a:r>
              <a:rPr lang="en-US" altLang="zh-CN" sz="2400" b="1" dirty="0" err="1"/>
              <a:t>pResult</a:t>
            </a:r>
            <a:r>
              <a:rPr lang="en-US" altLang="zh-CN" sz="2400" b="1" dirty="0"/>
              <a:t>)</a:t>
            </a:r>
            <a:endParaRPr lang="zh-CN" altLang="zh-CN" sz="2400" b="1" dirty="0"/>
          </a:p>
          <a:p>
            <a:pPr marL="0" indent="0">
              <a:lnSpc>
                <a:spcPts val="2500"/>
              </a:lnSpc>
              <a:spcBef>
                <a:spcPts val="0"/>
              </a:spcBef>
              <a:buNone/>
            </a:pPr>
            <a:r>
              <a:rPr lang="en-US" altLang="zh-CN" sz="2400" b="1" dirty="0" smtClean="0"/>
              <a:t>{ NMLVDISPINFO </a:t>
            </a:r>
            <a:r>
              <a:rPr lang="en-US" altLang="zh-CN" sz="2400" b="1" dirty="0"/>
              <a:t>*</a:t>
            </a:r>
            <a:r>
              <a:rPr lang="en-US" altLang="zh-CN" sz="2400" b="1" dirty="0" err="1"/>
              <a:t>pDispInfo</a:t>
            </a:r>
            <a:r>
              <a:rPr lang="en-US" altLang="zh-CN" sz="2400" b="1" dirty="0"/>
              <a:t> = </a:t>
            </a:r>
            <a:endParaRPr lang="en-US" altLang="zh-CN" sz="2400" b="1" dirty="0" smtClean="0"/>
          </a:p>
          <a:p>
            <a:pPr marL="0" indent="0">
              <a:lnSpc>
                <a:spcPts val="2500"/>
              </a:lnSpc>
              <a:spcBef>
                <a:spcPts val="0"/>
              </a:spcBef>
              <a:buNone/>
            </a:pPr>
            <a:r>
              <a:rPr lang="en-US" altLang="zh-CN" sz="2400" b="1" dirty="0"/>
              <a:t>	</a:t>
            </a:r>
            <a:r>
              <a:rPr lang="en-US" altLang="zh-CN" sz="2400" b="1" dirty="0" smtClean="0"/>
              <a:t>	</a:t>
            </a:r>
            <a:r>
              <a:rPr lang="en-US" altLang="zh-CN" sz="2400" b="1" dirty="0" err="1" smtClean="0"/>
              <a:t>reinterpret_cast</a:t>
            </a:r>
            <a:r>
              <a:rPr lang="en-US" altLang="zh-CN" sz="2400" b="1" dirty="0" smtClean="0"/>
              <a:t>&lt;NMLVDISPINFO</a:t>
            </a:r>
            <a:r>
              <a:rPr lang="en-US" altLang="zh-CN" sz="2400" b="1" dirty="0"/>
              <a:t>*&gt;(</a:t>
            </a:r>
            <a:r>
              <a:rPr lang="en-US" altLang="zh-CN" sz="2400" b="1" dirty="0" err="1"/>
              <a:t>pNMHDR</a:t>
            </a:r>
            <a:r>
              <a:rPr lang="en-US" altLang="zh-CN" sz="2400" b="1" dirty="0"/>
              <a:t>);</a:t>
            </a:r>
            <a:endParaRPr lang="zh-CN" altLang="zh-CN" sz="2400" b="1" dirty="0"/>
          </a:p>
          <a:p>
            <a:pPr marL="0" indent="0">
              <a:lnSpc>
                <a:spcPts val="2500"/>
              </a:lnSpc>
              <a:spcBef>
                <a:spcPts val="0"/>
              </a:spcBef>
              <a:buNone/>
            </a:pPr>
            <a:r>
              <a:rPr lang="en-US" altLang="zh-CN" sz="2400" b="1" dirty="0"/>
              <a:t> </a:t>
            </a:r>
            <a:r>
              <a:rPr lang="en-US" altLang="zh-CN" sz="2400" b="1" dirty="0" smtClean="0">
                <a:solidFill>
                  <a:srgbClr val="00FF00"/>
                </a:solidFill>
              </a:rPr>
              <a:t>// </a:t>
            </a:r>
            <a:r>
              <a:rPr lang="en-US" altLang="zh-CN" sz="2400" b="1" dirty="0">
                <a:solidFill>
                  <a:srgbClr val="00FF00"/>
                </a:solidFill>
              </a:rPr>
              <a:t>TODO: </a:t>
            </a:r>
            <a:r>
              <a:rPr lang="zh-CN" altLang="zh-CN" sz="2400" b="1" dirty="0">
                <a:solidFill>
                  <a:srgbClr val="00FF00"/>
                </a:solidFill>
              </a:rPr>
              <a:t>在此添加控件通知处理程序代码</a:t>
            </a:r>
          </a:p>
          <a:p>
            <a:pPr marL="0" indent="0">
              <a:lnSpc>
                <a:spcPts val="2500"/>
              </a:lnSpc>
              <a:spcBef>
                <a:spcPts val="0"/>
              </a:spcBef>
              <a:buNone/>
            </a:pPr>
            <a:r>
              <a:rPr lang="en-US" altLang="zh-CN" sz="2400" b="1" i="1" dirty="0" smtClean="0">
                <a:solidFill>
                  <a:srgbClr val="00FF00"/>
                </a:solidFill>
              </a:rPr>
              <a:t> LVITEMW </a:t>
            </a:r>
            <a:r>
              <a:rPr lang="en-US" altLang="zh-CN" sz="2400" b="1" i="1" dirty="0">
                <a:solidFill>
                  <a:srgbClr val="00FF00"/>
                </a:solidFill>
              </a:rPr>
              <a:t>item = </a:t>
            </a:r>
            <a:r>
              <a:rPr lang="en-US" altLang="zh-CN" sz="2400" b="1" i="1" dirty="0" err="1">
                <a:solidFill>
                  <a:srgbClr val="00FF00"/>
                </a:solidFill>
              </a:rPr>
              <a:t>pDispInfo</a:t>
            </a:r>
            <a:r>
              <a:rPr lang="en-US" altLang="zh-CN" sz="2400" b="1" i="1" dirty="0">
                <a:solidFill>
                  <a:srgbClr val="00FF00"/>
                </a:solidFill>
              </a:rPr>
              <a:t>-&gt;item;</a:t>
            </a:r>
            <a:endParaRPr lang="zh-CN" altLang="zh-CN" sz="2400" b="1" dirty="0">
              <a:solidFill>
                <a:srgbClr val="00FF00"/>
              </a:solidFill>
            </a:endParaRPr>
          </a:p>
          <a:p>
            <a:pPr marL="0" indent="0">
              <a:lnSpc>
                <a:spcPts val="2500"/>
              </a:lnSpc>
              <a:spcBef>
                <a:spcPts val="0"/>
              </a:spcBef>
              <a:buNone/>
            </a:pPr>
            <a:r>
              <a:rPr lang="en-US" altLang="zh-CN" sz="2400" b="1" i="1" dirty="0" smtClean="0">
                <a:solidFill>
                  <a:srgbClr val="00FF00"/>
                </a:solidFill>
              </a:rPr>
              <a:t> </a:t>
            </a:r>
            <a:r>
              <a:rPr lang="en-US" altLang="zh-CN" sz="2400" b="1" i="1" dirty="0" err="1" smtClean="0">
                <a:solidFill>
                  <a:srgbClr val="00FF00"/>
                </a:solidFill>
              </a:rPr>
              <a:t>CString</a:t>
            </a:r>
            <a:r>
              <a:rPr lang="en-US" altLang="zh-CN" sz="2400" b="1" i="1" dirty="0" smtClean="0">
                <a:solidFill>
                  <a:srgbClr val="00FF00"/>
                </a:solidFill>
              </a:rPr>
              <a:t> </a:t>
            </a:r>
            <a:r>
              <a:rPr lang="en-US" altLang="zh-CN" sz="2400" b="1" i="1" dirty="0" err="1">
                <a:solidFill>
                  <a:srgbClr val="00FF00"/>
                </a:solidFill>
              </a:rPr>
              <a:t>str</a:t>
            </a:r>
            <a:r>
              <a:rPr lang="en-US" altLang="zh-CN" sz="2400" b="1" i="1" dirty="0">
                <a:solidFill>
                  <a:srgbClr val="00FF00"/>
                </a:solidFill>
              </a:rPr>
              <a:t> =</a:t>
            </a:r>
            <a:r>
              <a:rPr lang="en-US" altLang="zh-CN" sz="2400" b="1" i="1" dirty="0" err="1">
                <a:solidFill>
                  <a:srgbClr val="00FF00"/>
                </a:solidFill>
              </a:rPr>
              <a:t>item.pszText</a:t>
            </a:r>
            <a:r>
              <a:rPr lang="en-US" altLang="zh-CN" sz="2400" b="1" i="1" dirty="0">
                <a:solidFill>
                  <a:srgbClr val="00FF00"/>
                </a:solidFill>
              </a:rPr>
              <a:t>;</a:t>
            </a:r>
            <a:endParaRPr lang="zh-CN" altLang="zh-CN" sz="2400" b="1" dirty="0">
              <a:solidFill>
                <a:srgbClr val="00FF00"/>
              </a:solidFill>
            </a:endParaRPr>
          </a:p>
          <a:p>
            <a:pPr marL="0" indent="0">
              <a:lnSpc>
                <a:spcPts val="2500"/>
              </a:lnSpc>
              <a:spcBef>
                <a:spcPts val="0"/>
              </a:spcBef>
              <a:buNone/>
            </a:pPr>
            <a:r>
              <a:rPr lang="en-US" altLang="zh-CN" sz="2400" b="1" i="1" dirty="0" smtClean="0">
                <a:solidFill>
                  <a:srgbClr val="00FF00"/>
                </a:solidFill>
              </a:rPr>
              <a:t> </a:t>
            </a:r>
            <a:r>
              <a:rPr lang="en-US" altLang="zh-CN" sz="2400" b="1" i="1" dirty="0" err="1" smtClean="0">
                <a:solidFill>
                  <a:srgbClr val="00FF00"/>
                </a:solidFill>
              </a:rPr>
              <a:t>str.TrimLeft</a:t>
            </a:r>
            <a:r>
              <a:rPr lang="en-US" altLang="zh-CN" sz="2400" b="1" i="1" dirty="0">
                <a:solidFill>
                  <a:srgbClr val="00FF00"/>
                </a:solidFill>
              </a:rPr>
              <a:t>();</a:t>
            </a:r>
            <a:endParaRPr lang="zh-CN" altLang="zh-CN" sz="2400" b="1" dirty="0">
              <a:solidFill>
                <a:srgbClr val="00FF00"/>
              </a:solidFill>
            </a:endParaRPr>
          </a:p>
          <a:p>
            <a:pPr marL="0" indent="0">
              <a:lnSpc>
                <a:spcPts val="2500"/>
              </a:lnSpc>
              <a:spcBef>
                <a:spcPts val="0"/>
              </a:spcBef>
              <a:buNone/>
            </a:pPr>
            <a:r>
              <a:rPr lang="en-US" altLang="zh-CN" sz="2400" b="1" i="1" dirty="0" smtClean="0">
                <a:solidFill>
                  <a:srgbClr val="00FF00"/>
                </a:solidFill>
              </a:rPr>
              <a:t> </a:t>
            </a:r>
            <a:r>
              <a:rPr lang="en-US" altLang="zh-CN" sz="2400" b="1" i="1" dirty="0" err="1" smtClean="0">
                <a:solidFill>
                  <a:srgbClr val="00FF00"/>
                </a:solidFill>
              </a:rPr>
              <a:t>str.TrimRight</a:t>
            </a:r>
            <a:r>
              <a:rPr lang="en-US" altLang="zh-CN" sz="2400" b="1" i="1" dirty="0">
                <a:solidFill>
                  <a:srgbClr val="00FF00"/>
                </a:solidFill>
              </a:rPr>
              <a:t>();</a:t>
            </a:r>
            <a:endParaRPr lang="zh-CN" altLang="zh-CN" sz="2400" b="1" dirty="0">
              <a:solidFill>
                <a:srgbClr val="00FF00"/>
              </a:solidFill>
            </a:endParaRPr>
          </a:p>
          <a:p>
            <a:pPr marL="0" indent="0">
              <a:lnSpc>
                <a:spcPts val="2500"/>
              </a:lnSpc>
              <a:spcBef>
                <a:spcPts val="0"/>
              </a:spcBef>
              <a:buNone/>
            </a:pPr>
            <a:r>
              <a:rPr lang="en-US" altLang="zh-CN" sz="2400" b="1" i="1" dirty="0" smtClean="0">
                <a:solidFill>
                  <a:srgbClr val="00FF00"/>
                </a:solidFill>
              </a:rPr>
              <a:t> if(</a:t>
            </a:r>
            <a:r>
              <a:rPr lang="en-US" altLang="zh-CN" sz="2400" b="1" i="1" dirty="0" err="1" smtClean="0">
                <a:solidFill>
                  <a:srgbClr val="00FF00"/>
                </a:solidFill>
              </a:rPr>
              <a:t>str.GetLength</a:t>
            </a:r>
            <a:r>
              <a:rPr lang="en-US" altLang="zh-CN" sz="2400" b="1" i="1" dirty="0">
                <a:solidFill>
                  <a:srgbClr val="00FF00"/>
                </a:solidFill>
              </a:rPr>
              <a:t>() &gt; 0)</a:t>
            </a:r>
            <a:endParaRPr lang="zh-CN" altLang="zh-CN" sz="2400" b="1" dirty="0">
              <a:solidFill>
                <a:srgbClr val="00FF00"/>
              </a:solidFill>
            </a:endParaRPr>
          </a:p>
          <a:p>
            <a:pPr marL="0" indent="0">
              <a:lnSpc>
                <a:spcPts val="2500"/>
              </a:lnSpc>
              <a:spcBef>
                <a:spcPts val="0"/>
              </a:spcBef>
              <a:buNone/>
            </a:pPr>
            <a:r>
              <a:rPr lang="en-US" altLang="zh-CN" sz="2400" b="1" i="1" dirty="0" smtClean="0">
                <a:solidFill>
                  <a:srgbClr val="00FF00"/>
                </a:solidFill>
              </a:rPr>
              <a:t> { </a:t>
            </a:r>
            <a:r>
              <a:rPr lang="en-US" altLang="zh-CN" sz="2400" b="1" i="1" dirty="0" err="1" smtClean="0">
                <a:solidFill>
                  <a:srgbClr val="00FF00"/>
                </a:solidFill>
              </a:rPr>
              <a:t>CListCtrl</a:t>
            </a:r>
            <a:r>
              <a:rPr lang="en-US" altLang="zh-CN" sz="2400" b="1" i="1" dirty="0">
                <a:solidFill>
                  <a:srgbClr val="00FF00"/>
                </a:solidFill>
              </a:rPr>
              <a:t>* </a:t>
            </a:r>
            <a:r>
              <a:rPr lang="en-US" altLang="zh-CN" sz="2400" b="1" i="1" dirty="0" err="1">
                <a:solidFill>
                  <a:srgbClr val="00FF00"/>
                </a:solidFill>
              </a:rPr>
              <a:t>pList</a:t>
            </a:r>
            <a:r>
              <a:rPr lang="en-US" altLang="zh-CN" sz="2400" b="1" i="1" dirty="0">
                <a:solidFill>
                  <a:srgbClr val="00FF00"/>
                </a:solidFill>
              </a:rPr>
              <a:t> = (</a:t>
            </a:r>
            <a:r>
              <a:rPr lang="en-US" altLang="zh-CN" sz="2400" b="1" i="1" dirty="0" err="1">
                <a:solidFill>
                  <a:srgbClr val="00FF00"/>
                </a:solidFill>
              </a:rPr>
              <a:t>CListCtrl</a:t>
            </a:r>
            <a:r>
              <a:rPr lang="en-US" altLang="zh-CN" sz="2400" b="1" i="1" dirty="0">
                <a:solidFill>
                  <a:srgbClr val="00FF00"/>
                </a:solidFill>
              </a:rPr>
              <a:t>*) </a:t>
            </a:r>
            <a:r>
              <a:rPr lang="en-US" altLang="zh-CN" sz="2400" b="1" i="1" dirty="0" err="1">
                <a:solidFill>
                  <a:srgbClr val="00FF00"/>
                </a:solidFill>
              </a:rPr>
              <a:t>GetDlgItem</a:t>
            </a:r>
            <a:r>
              <a:rPr lang="en-US" altLang="zh-CN" sz="2400" b="1" i="1" dirty="0">
                <a:solidFill>
                  <a:srgbClr val="00FF00"/>
                </a:solidFill>
              </a:rPr>
              <a:t>(IDC_LIST1);</a:t>
            </a:r>
            <a:endParaRPr lang="zh-CN" altLang="zh-CN" sz="2400" b="1" dirty="0">
              <a:solidFill>
                <a:srgbClr val="00FF00"/>
              </a:solidFill>
            </a:endParaRPr>
          </a:p>
          <a:p>
            <a:pPr marL="0" indent="0">
              <a:lnSpc>
                <a:spcPts val="2500"/>
              </a:lnSpc>
              <a:spcBef>
                <a:spcPts val="0"/>
              </a:spcBef>
              <a:buNone/>
            </a:pPr>
            <a:r>
              <a:rPr lang="en-US" altLang="zh-CN" sz="2400" b="1" i="1" dirty="0" smtClean="0">
                <a:solidFill>
                  <a:srgbClr val="00FF00"/>
                </a:solidFill>
              </a:rPr>
              <a:t>   </a:t>
            </a:r>
            <a:r>
              <a:rPr lang="en-US" altLang="zh-CN" sz="2400" b="1" i="1" dirty="0" err="1" smtClean="0">
                <a:solidFill>
                  <a:srgbClr val="00FF00"/>
                </a:solidFill>
              </a:rPr>
              <a:t>pList</a:t>
            </a:r>
            <a:r>
              <a:rPr lang="en-US" altLang="zh-CN" sz="2400" b="1" i="1" dirty="0" smtClean="0">
                <a:solidFill>
                  <a:srgbClr val="00FF00"/>
                </a:solidFill>
              </a:rPr>
              <a:t>-</a:t>
            </a:r>
            <a:r>
              <a:rPr lang="en-US" altLang="zh-CN" sz="2400" b="1" i="1" dirty="0">
                <a:solidFill>
                  <a:srgbClr val="00FF00"/>
                </a:solidFill>
              </a:rPr>
              <a:t>&gt;</a:t>
            </a:r>
            <a:r>
              <a:rPr lang="en-US" altLang="zh-CN" sz="2400" b="1" i="1" dirty="0" err="1">
                <a:solidFill>
                  <a:srgbClr val="00FF00"/>
                </a:solidFill>
              </a:rPr>
              <a:t>SetItemText</a:t>
            </a:r>
            <a:r>
              <a:rPr lang="en-US" altLang="zh-CN" sz="2400" b="1" i="1" dirty="0">
                <a:solidFill>
                  <a:srgbClr val="00FF00"/>
                </a:solidFill>
              </a:rPr>
              <a:t>(</a:t>
            </a:r>
            <a:r>
              <a:rPr lang="en-US" altLang="zh-CN" sz="2400" b="1" i="1" dirty="0" err="1">
                <a:solidFill>
                  <a:srgbClr val="00FF00"/>
                </a:solidFill>
              </a:rPr>
              <a:t>item.iItem</a:t>
            </a:r>
            <a:r>
              <a:rPr lang="en-US" altLang="zh-CN" sz="2400" b="1" i="1" dirty="0">
                <a:solidFill>
                  <a:srgbClr val="00FF00"/>
                </a:solidFill>
              </a:rPr>
              <a:t>, </a:t>
            </a:r>
            <a:r>
              <a:rPr lang="en-US" altLang="zh-CN" sz="2400" b="1" i="1" dirty="0" err="1">
                <a:solidFill>
                  <a:srgbClr val="00FF00"/>
                </a:solidFill>
              </a:rPr>
              <a:t>item.iSubItem</a:t>
            </a:r>
            <a:r>
              <a:rPr lang="en-US" altLang="zh-CN" sz="2400" b="1" i="1" dirty="0">
                <a:solidFill>
                  <a:srgbClr val="00FF00"/>
                </a:solidFill>
              </a:rPr>
              <a:t>, </a:t>
            </a:r>
            <a:r>
              <a:rPr lang="en-US" altLang="zh-CN" sz="2400" b="1" i="1" dirty="0" err="1">
                <a:solidFill>
                  <a:srgbClr val="00FF00"/>
                </a:solidFill>
              </a:rPr>
              <a:t>item.pszText</a:t>
            </a:r>
            <a:r>
              <a:rPr lang="en-US" altLang="zh-CN" sz="2400" b="1" i="1" dirty="0">
                <a:solidFill>
                  <a:srgbClr val="00FF00"/>
                </a:solidFill>
              </a:rPr>
              <a:t>);</a:t>
            </a:r>
            <a:endParaRPr lang="zh-CN" altLang="zh-CN" sz="2400" b="1" dirty="0">
              <a:solidFill>
                <a:srgbClr val="00FF00"/>
              </a:solidFill>
            </a:endParaRPr>
          </a:p>
          <a:p>
            <a:pPr marL="0" indent="0">
              <a:lnSpc>
                <a:spcPts val="2500"/>
              </a:lnSpc>
              <a:spcBef>
                <a:spcPts val="0"/>
              </a:spcBef>
              <a:buNone/>
            </a:pPr>
            <a:r>
              <a:rPr lang="en-US" altLang="zh-CN" sz="2400" b="1" i="1" dirty="0" smtClean="0">
                <a:solidFill>
                  <a:srgbClr val="00FF00"/>
                </a:solidFill>
              </a:rPr>
              <a:t>  }</a:t>
            </a:r>
            <a:endParaRPr lang="zh-CN" altLang="zh-CN" sz="2400" b="1" dirty="0">
              <a:solidFill>
                <a:srgbClr val="00FF00"/>
              </a:solidFill>
            </a:endParaRPr>
          </a:p>
          <a:p>
            <a:pPr marL="0" indent="0">
              <a:lnSpc>
                <a:spcPts val="2500"/>
              </a:lnSpc>
              <a:spcBef>
                <a:spcPts val="0"/>
              </a:spcBef>
              <a:buNone/>
            </a:pPr>
            <a:r>
              <a:rPr lang="en-US" altLang="zh-CN" sz="2400" b="1" dirty="0" smtClean="0"/>
              <a:t> *</a:t>
            </a:r>
            <a:r>
              <a:rPr lang="en-US" altLang="zh-CN" sz="2400" b="1" dirty="0" err="1"/>
              <a:t>pResult</a:t>
            </a:r>
            <a:r>
              <a:rPr lang="en-US" altLang="zh-CN" sz="2400" b="1" dirty="0"/>
              <a:t> = 0;</a:t>
            </a:r>
            <a:endParaRPr lang="zh-CN" altLang="zh-CN" sz="2400" b="1" dirty="0"/>
          </a:p>
          <a:p>
            <a:pPr marL="0" indent="0">
              <a:lnSpc>
                <a:spcPts val="2500"/>
              </a:lnSpc>
              <a:spcBef>
                <a:spcPts val="0"/>
              </a:spcBef>
              <a:buNone/>
            </a:pPr>
            <a:r>
              <a:rPr lang="en-US" altLang="zh-CN" sz="2400" b="1" dirty="0"/>
              <a:t>}</a:t>
            </a:r>
            <a:endParaRPr lang="zh-CN" altLang="zh-CN" sz="2400" b="1" dirty="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B9820FF8-03A3-4D1E-BD62-334017D8A8FF}" type="slidenum">
              <a:rPr lang="en-US" altLang="zh-CN"/>
              <a:pPr/>
              <a:t>148</a:t>
            </a:fld>
            <a:endParaRPr lang="en-US" altLang="zh-CN"/>
          </a:p>
        </p:txBody>
      </p:sp>
      <p:sp>
        <p:nvSpPr>
          <p:cNvPr id="139266" name="Rectangle 2"/>
          <p:cNvSpPr>
            <a:spLocks noGrp="1" noChangeArrowheads="1"/>
          </p:cNvSpPr>
          <p:nvPr>
            <p:ph type="title"/>
          </p:nvPr>
        </p:nvSpPr>
        <p:spPr>
          <a:xfrm>
            <a:off x="125288" y="152400"/>
            <a:ext cx="8839200" cy="838200"/>
          </a:xfrm>
        </p:spPr>
        <p:txBody>
          <a:bodyPr/>
          <a:lstStyle/>
          <a:p>
            <a:r>
              <a:rPr lang="en-US" altLang="zh-CN" sz="4000" b="1" dirty="0"/>
              <a:t>8</a:t>
            </a:r>
            <a:r>
              <a:rPr lang="en-US" altLang="zh-CN" sz="4000" b="1" dirty="0" smtClean="0"/>
              <a:t>.8.7 </a:t>
            </a:r>
            <a:r>
              <a:rPr lang="en-US" altLang="zh-CN" sz="4000" b="1" dirty="0"/>
              <a:t>Tree Control</a:t>
            </a:r>
            <a:r>
              <a:rPr lang="zh-CN" altLang="en-US" sz="4000" b="1" dirty="0">
                <a:latin typeface="宋体" panose="02010600030101010101" pitchFamily="2" charset="-122"/>
              </a:rPr>
              <a:t>控件的</a:t>
            </a:r>
            <a:r>
              <a:rPr lang="zh-CN" altLang="en-US" sz="4000" b="1" dirty="0" smtClean="0">
                <a:latin typeface="宋体" panose="02010600030101010101" pitchFamily="2" charset="-122"/>
              </a:rPr>
              <a:t>使用</a:t>
            </a:r>
            <a:r>
              <a:rPr lang="en-US" altLang="zh-CN" sz="4000" b="1" dirty="0" smtClean="0">
                <a:latin typeface="宋体" panose="02010600030101010101" pitchFamily="2" charset="-122"/>
              </a:rPr>
              <a:t>(9_9_8)</a:t>
            </a:r>
            <a:r>
              <a:rPr lang="zh-CN" altLang="en-US" sz="4000" b="1" dirty="0" smtClean="0"/>
              <a:t> </a:t>
            </a:r>
            <a:endParaRPr lang="zh-CN" altLang="en-US" sz="4000" b="1" dirty="0"/>
          </a:p>
        </p:txBody>
      </p:sp>
      <p:pic>
        <p:nvPicPr>
          <p:cNvPr id="139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2414588"/>
            <a:ext cx="4800600" cy="3529012"/>
          </a:xfrm>
          <a:prstGeom prst="rect">
            <a:avLst/>
          </a:prstGeom>
          <a:noFill/>
          <a:extLst>
            <a:ext uri="{909E8E84-426E-40DD-AFC4-6F175D3DCCD1}">
              <a14:hiddenFill xmlns:a14="http://schemas.microsoft.com/office/drawing/2010/main">
                <a:solidFill>
                  <a:srgbClr val="FFFFFF"/>
                </a:solidFill>
              </a14:hiddenFill>
            </a:ext>
          </a:extLst>
        </p:spPr>
      </p:pic>
      <p:sp>
        <p:nvSpPr>
          <p:cNvPr id="139271" name="Text Box 7"/>
          <p:cNvSpPr txBox="1">
            <a:spLocks noChangeArrowheads="1"/>
          </p:cNvSpPr>
          <p:nvPr/>
        </p:nvSpPr>
        <p:spPr bwMode="auto">
          <a:xfrm>
            <a:off x="517525" y="1219200"/>
            <a:ext cx="83216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zh-CN" altLang="en-US" sz="3200">
                <a:solidFill>
                  <a:srgbClr val="FFFFCC"/>
                </a:solidFill>
                <a:latin typeface="Arial Narrow" panose="020B0606020202030204" pitchFamily="34" charset="0"/>
              </a:rPr>
              <a:t>树状视图控件是一种用来显示层次结构的控件，例如</a:t>
            </a:r>
            <a:r>
              <a:rPr lang="en-US" altLang="zh-CN" sz="3200">
                <a:solidFill>
                  <a:srgbClr val="FFFFCC"/>
                </a:solidFill>
                <a:latin typeface="Arial Narrow" panose="020B0606020202030204" pitchFamily="34" charset="0"/>
              </a:rPr>
              <a:t>Windows</a:t>
            </a:r>
            <a:r>
              <a:rPr lang="zh-CN" altLang="en-US" sz="3200">
                <a:solidFill>
                  <a:srgbClr val="FFFFCC"/>
                </a:solidFill>
                <a:latin typeface="Arial Narrow" panose="020B0606020202030204" pitchFamily="34" charset="0"/>
              </a:rPr>
              <a:t>资源管理器左边的视图。视</a:t>
            </a:r>
            <a:endParaRPr lang="zh-CN" altLang="en-US"/>
          </a:p>
        </p:txBody>
      </p:sp>
      <p:sp>
        <p:nvSpPr>
          <p:cNvPr id="139272" name="Text Box 8"/>
          <p:cNvSpPr txBox="1">
            <a:spLocks noChangeArrowheads="1"/>
          </p:cNvSpPr>
          <p:nvPr/>
        </p:nvSpPr>
        <p:spPr bwMode="auto">
          <a:xfrm>
            <a:off x="457200" y="2209800"/>
            <a:ext cx="3124200" cy="386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zh-CN" altLang="en-US" sz="3200" dirty="0">
                <a:solidFill>
                  <a:srgbClr val="FFFFCC"/>
                </a:solidFill>
                <a:latin typeface="Arial Narrow" panose="020B0606020202030204" pitchFamily="34" charset="0"/>
              </a:rPr>
              <a:t>图中的每一项包括一个标签，位图是可选的，每项还可以附加若干子项。点击每一项，可展开或合拢当前树节点 </a:t>
            </a:r>
          </a:p>
          <a:p>
            <a:endParaRPr lang="en-US" altLang="zh-CN" dirty="0"/>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C2FD46E8-93D3-495D-B3CC-EF977B37CA13}" type="slidenum">
              <a:rPr lang="en-US" altLang="zh-CN"/>
              <a:pPr/>
              <a:t>149</a:t>
            </a:fld>
            <a:endParaRPr lang="en-US" altLang="zh-CN"/>
          </a:p>
        </p:txBody>
      </p:sp>
      <p:sp>
        <p:nvSpPr>
          <p:cNvPr id="140292" name="Text Box 4"/>
          <p:cNvSpPr txBox="1">
            <a:spLocks noChangeArrowheads="1"/>
          </p:cNvSpPr>
          <p:nvPr/>
        </p:nvSpPr>
        <p:spPr bwMode="auto">
          <a:xfrm>
            <a:off x="236984" y="269875"/>
            <a:ext cx="8655496" cy="1578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5000"/>
              </a:lnSpc>
            </a:pPr>
            <a:r>
              <a:rPr lang="zh-CN" altLang="en-US" sz="2800" dirty="0">
                <a:latin typeface="Arial Narrow" panose="020B0606020202030204" pitchFamily="34" charset="0"/>
              </a:rPr>
              <a:t>本例中继续使用</a:t>
            </a:r>
            <a:r>
              <a:rPr lang="en-US" altLang="zh-CN" sz="2800" dirty="0">
                <a:latin typeface="Arial Narrow" panose="020B0606020202030204" pitchFamily="34" charset="0"/>
              </a:rPr>
              <a:t>List Control</a:t>
            </a:r>
            <a:r>
              <a:rPr lang="zh-CN" altLang="en-US" sz="2800" dirty="0">
                <a:latin typeface="Arial Narrow" panose="020B0606020202030204" pitchFamily="34" charset="0"/>
              </a:rPr>
              <a:t>中的图标。接下来在对话框中添加树状控件，其</a:t>
            </a:r>
            <a:r>
              <a:rPr lang="en-US" altLang="zh-CN" sz="2800" dirty="0">
                <a:latin typeface="Arial Narrow" panose="020B0606020202030204" pitchFamily="34" charset="0"/>
              </a:rPr>
              <a:t>ID</a:t>
            </a:r>
            <a:r>
              <a:rPr lang="zh-CN" altLang="en-US" sz="2800" dirty="0">
                <a:latin typeface="Arial Narrow" panose="020B0606020202030204" pitchFamily="34" charset="0"/>
              </a:rPr>
              <a:t>为</a:t>
            </a:r>
            <a:r>
              <a:rPr lang="en-US" altLang="zh-CN" sz="2800" dirty="0">
                <a:latin typeface="Arial Narrow" panose="020B0606020202030204" pitchFamily="34" charset="0"/>
              </a:rPr>
              <a:t>IDC_TREE1</a:t>
            </a:r>
            <a:r>
              <a:rPr lang="zh-CN" altLang="en-US" sz="2800" dirty="0" smtClean="0">
                <a:latin typeface="Arial Narrow" panose="020B0606020202030204" pitchFamily="34" charset="0"/>
              </a:rPr>
              <a:t>，设置</a:t>
            </a:r>
            <a:r>
              <a:rPr lang="en-US" altLang="zh-CN" sz="2800" dirty="0" smtClean="0">
                <a:latin typeface="Arial Narrow" panose="020B0606020202030204" pitchFamily="34" charset="0"/>
              </a:rPr>
              <a:t>Has </a:t>
            </a:r>
            <a:r>
              <a:rPr lang="en-US" altLang="zh-CN" sz="2800" dirty="0">
                <a:latin typeface="Arial Narrow" panose="020B0606020202030204" pitchFamily="34" charset="0"/>
              </a:rPr>
              <a:t>buttons</a:t>
            </a:r>
            <a:r>
              <a:rPr lang="zh-CN" altLang="en-US" sz="2800" dirty="0">
                <a:latin typeface="Arial Narrow" panose="020B0606020202030204" pitchFamily="34" charset="0"/>
              </a:rPr>
              <a:t>、</a:t>
            </a:r>
            <a:r>
              <a:rPr lang="en-US" altLang="zh-CN" sz="2800" dirty="0">
                <a:latin typeface="Arial Narrow" panose="020B0606020202030204" pitchFamily="34" charset="0"/>
              </a:rPr>
              <a:t>Has lines</a:t>
            </a:r>
            <a:r>
              <a:rPr lang="zh-CN" altLang="en-US" sz="2800" dirty="0">
                <a:latin typeface="Arial Narrow" panose="020B0606020202030204" pitchFamily="34" charset="0"/>
              </a:rPr>
              <a:t>、</a:t>
            </a:r>
            <a:r>
              <a:rPr lang="en-US" altLang="zh-CN" sz="2800" dirty="0">
                <a:latin typeface="Arial Narrow" panose="020B0606020202030204" pitchFamily="34" charset="0"/>
              </a:rPr>
              <a:t>Lines at root</a:t>
            </a:r>
            <a:r>
              <a:rPr lang="zh-CN" altLang="en-US" sz="2800" dirty="0">
                <a:latin typeface="Arial Narrow" panose="020B0606020202030204" pitchFamily="34" charset="0"/>
              </a:rPr>
              <a:t>和</a:t>
            </a:r>
            <a:r>
              <a:rPr lang="en-US" altLang="zh-CN" sz="2800" dirty="0">
                <a:latin typeface="Arial Narrow" panose="020B0606020202030204" pitchFamily="34" charset="0"/>
              </a:rPr>
              <a:t>Edit labels</a:t>
            </a:r>
            <a:r>
              <a:rPr lang="zh-CN" altLang="en-US" sz="2800" dirty="0">
                <a:latin typeface="Arial Narrow" panose="020B0606020202030204" pitchFamily="34" charset="0"/>
              </a:rPr>
              <a:t>属性 </a:t>
            </a:r>
            <a:r>
              <a:rPr lang="zh-CN" altLang="en-US" sz="2800" dirty="0" smtClean="0">
                <a:latin typeface="Arial Narrow" panose="020B0606020202030204" pitchFamily="34" charset="0"/>
              </a:rPr>
              <a:t>为</a:t>
            </a:r>
            <a:r>
              <a:rPr lang="en-US" altLang="zh-CN" sz="2800" dirty="0" smtClean="0">
                <a:latin typeface="Arial Narrow" panose="020B0606020202030204" pitchFamily="34" charset="0"/>
              </a:rPr>
              <a:t>TRUE</a:t>
            </a:r>
            <a:endParaRPr lang="zh-CN" altLang="en-US" sz="2800" dirty="0">
              <a:latin typeface="Arial Narrow" panose="020B0606020202030204" pitchFamily="34" charset="0"/>
            </a:endParaRPr>
          </a:p>
        </p:txBody>
      </p:sp>
      <p:sp>
        <p:nvSpPr>
          <p:cNvPr id="140293" name="Text Box 5"/>
          <p:cNvSpPr txBox="1">
            <a:spLocks noChangeArrowheads="1"/>
          </p:cNvSpPr>
          <p:nvPr/>
        </p:nvSpPr>
        <p:spPr bwMode="auto">
          <a:xfrm>
            <a:off x="320675" y="2667000"/>
            <a:ext cx="8670925" cy="1784350"/>
          </a:xfrm>
          <a:prstGeom prst="rect">
            <a:avLst/>
          </a:prstGeom>
          <a:noFill/>
          <a:ln w="9525">
            <a:solidFill>
              <a:srgbClr val="CC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lang="en-US" altLang="zh-CN" dirty="0">
                <a:latin typeface="宋体" panose="02010600030101010101" pitchFamily="2" charset="-122"/>
                <a:cs typeface="Times New Roman" panose="02020603050405020304" pitchFamily="18" charset="0"/>
              </a:rPr>
              <a:t>  Has buttons</a:t>
            </a:r>
            <a:r>
              <a:rPr lang="zh-CN" altLang="en-US" dirty="0">
                <a:latin typeface="宋体" panose="02010600030101010101" pitchFamily="2" charset="-122"/>
              </a:rPr>
              <a:t>：决定可展开项之前是否有</a:t>
            </a:r>
            <a:r>
              <a:rPr lang="zh-CN" altLang="en-US" dirty="0"/>
              <a:t>“</a:t>
            </a:r>
            <a:r>
              <a:rPr lang="en-US" altLang="zh-CN" dirty="0">
                <a:latin typeface="宋体" panose="02010600030101010101" pitchFamily="2" charset="-122"/>
                <a:cs typeface="Times New Roman" panose="02020603050405020304" pitchFamily="18" charset="0"/>
              </a:rPr>
              <a:t>+</a:t>
            </a:r>
            <a:r>
              <a:rPr lang="en-US" altLang="zh-CN" dirty="0"/>
              <a:t>”</a:t>
            </a:r>
            <a:r>
              <a:rPr lang="zh-CN" altLang="en-US" dirty="0">
                <a:latin typeface="宋体" panose="02010600030101010101" pitchFamily="2" charset="-122"/>
              </a:rPr>
              <a:t>、</a:t>
            </a:r>
            <a:r>
              <a:rPr lang="zh-CN" altLang="en-US" dirty="0"/>
              <a:t>“</a:t>
            </a:r>
            <a:r>
              <a:rPr lang="zh-CN" altLang="en-US" dirty="0">
                <a:latin typeface="宋体" panose="02010600030101010101" pitchFamily="2" charset="-122"/>
              </a:rPr>
              <a:t>－</a:t>
            </a:r>
            <a:r>
              <a:rPr lang="zh-CN" altLang="en-US" dirty="0"/>
              <a:t>”</a:t>
            </a:r>
            <a:r>
              <a:rPr lang="zh-CN" altLang="en-US" dirty="0">
                <a:latin typeface="宋体" panose="02010600030101010101" pitchFamily="2" charset="-122"/>
              </a:rPr>
              <a:t>按钮</a:t>
            </a:r>
            <a:endParaRPr lang="zh-CN" altLang="en-US" dirty="0">
              <a:latin typeface="宋体" panose="02010600030101010101" pitchFamily="2" charset="-122"/>
              <a:cs typeface="Times New Roman" panose="02020603050405020304" pitchFamily="18" charset="0"/>
            </a:endParaRPr>
          </a:p>
          <a:p>
            <a:pPr>
              <a:lnSpc>
                <a:spcPct val="115000"/>
              </a:lnSpc>
            </a:pPr>
            <a:r>
              <a:rPr lang="zh-CN" altLang="en-US" dirty="0">
                <a:latin typeface="宋体" panose="02010600030101010101" pitchFamily="2" charset="-122"/>
                <a:cs typeface="Times New Roman" panose="02020603050405020304" pitchFamily="18" charset="0"/>
              </a:rPr>
              <a:t>  </a:t>
            </a:r>
            <a:r>
              <a:rPr lang="en-US" altLang="zh-CN" dirty="0">
                <a:latin typeface="宋体" panose="02010600030101010101" pitchFamily="2" charset="-122"/>
                <a:cs typeface="Times New Roman" panose="02020603050405020304" pitchFamily="18" charset="0"/>
              </a:rPr>
              <a:t>Has Lines</a:t>
            </a:r>
            <a:r>
              <a:rPr lang="zh-CN" altLang="en-US" dirty="0">
                <a:latin typeface="宋体" panose="02010600030101010101" pitchFamily="2" charset="-122"/>
              </a:rPr>
              <a:t>：决定相关节点之间是否显示虚线连接</a:t>
            </a:r>
            <a:endParaRPr lang="zh-CN" altLang="en-US" dirty="0">
              <a:latin typeface="宋体" panose="02010600030101010101" pitchFamily="2" charset="-122"/>
              <a:cs typeface="Times New Roman" panose="02020603050405020304" pitchFamily="18" charset="0"/>
            </a:endParaRPr>
          </a:p>
          <a:p>
            <a:pPr>
              <a:lnSpc>
                <a:spcPct val="115000"/>
              </a:lnSpc>
            </a:pPr>
            <a:r>
              <a:rPr lang="zh-CN" altLang="en-US" dirty="0">
                <a:latin typeface="宋体" panose="02010600030101010101" pitchFamily="2" charset="-122"/>
                <a:cs typeface="Times New Roman" panose="02020603050405020304" pitchFamily="18" charset="0"/>
              </a:rPr>
              <a:t>  </a:t>
            </a:r>
            <a:r>
              <a:rPr lang="en-US" altLang="zh-CN" dirty="0">
                <a:latin typeface="宋体" panose="02010600030101010101" pitchFamily="2" charset="-122"/>
                <a:cs typeface="Times New Roman" panose="02020603050405020304" pitchFamily="18" charset="0"/>
              </a:rPr>
              <a:t>Lines at root</a:t>
            </a:r>
            <a:r>
              <a:rPr lang="zh-CN" altLang="en-US" dirty="0">
                <a:latin typeface="宋体" panose="02010600030101010101" pitchFamily="2" charset="-122"/>
              </a:rPr>
              <a:t>：决定位于第一层的节点之间是否有虚线连接</a:t>
            </a:r>
            <a:endParaRPr lang="zh-CN" altLang="en-US" dirty="0">
              <a:latin typeface="宋体" panose="02010600030101010101" pitchFamily="2" charset="-122"/>
              <a:cs typeface="Times New Roman" panose="02020603050405020304" pitchFamily="18" charset="0"/>
            </a:endParaRPr>
          </a:p>
          <a:p>
            <a:pPr>
              <a:lnSpc>
                <a:spcPct val="115000"/>
              </a:lnSpc>
            </a:pPr>
            <a:r>
              <a:rPr lang="zh-CN" altLang="en-US" dirty="0"/>
              <a:t>    </a:t>
            </a:r>
            <a:r>
              <a:rPr lang="en-US" altLang="zh-CN" dirty="0"/>
              <a:t>Edit labels</a:t>
            </a:r>
            <a:r>
              <a:rPr lang="zh-CN" altLang="en-US" dirty="0"/>
              <a:t>：</a:t>
            </a:r>
            <a:r>
              <a:rPr lang="zh-CN" altLang="en-US" dirty="0">
                <a:latin typeface="宋体" panose="02010600030101010101" pitchFamily="2" charset="-122"/>
              </a:rPr>
              <a:t>表示标签是否可编辑</a:t>
            </a:r>
            <a:r>
              <a:rPr lang="zh-CN" altLang="en-US" dirty="0"/>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3C07643B-EB3F-481B-B89D-36304D8BB731}" type="slidenum">
              <a:rPr lang="en-US" altLang="zh-CN"/>
              <a:pPr/>
              <a:t>15</a:t>
            </a:fld>
            <a:endParaRPr lang="en-US" altLang="zh-CN"/>
          </a:p>
        </p:txBody>
      </p:sp>
      <p:sp>
        <p:nvSpPr>
          <p:cNvPr id="6146" name="Rectangle 2"/>
          <p:cNvSpPr>
            <a:spLocks noGrp="1" noChangeArrowheads="1"/>
          </p:cNvSpPr>
          <p:nvPr>
            <p:ph type="title"/>
          </p:nvPr>
        </p:nvSpPr>
        <p:spPr>
          <a:xfrm>
            <a:off x="762000" y="228600"/>
            <a:ext cx="7772400" cy="1143000"/>
          </a:xfrm>
        </p:spPr>
        <p:txBody>
          <a:bodyPr/>
          <a:lstStyle/>
          <a:p>
            <a:r>
              <a:rPr lang="en-US" altLang="zh-CN" b="1"/>
              <a:t>9.2 </a:t>
            </a:r>
            <a:r>
              <a:rPr lang="zh-CN" altLang="en-US" b="1"/>
              <a:t>按钮控件及其应用 </a:t>
            </a:r>
          </a:p>
        </p:txBody>
      </p:sp>
      <p:sp>
        <p:nvSpPr>
          <p:cNvPr id="6148" name="Text Box 4"/>
          <p:cNvSpPr txBox="1">
            <a:spLocks noChangeArrowheads="1"/>
          </p:cNvSpPr>
          <p:nvPr/>
        </p:nvSpPr>
        <p:spPr bwMode="auto">
          <a:xfrm>
            <a:off x="1981200" y="3048000"/>
            <a:ext cx="12954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4000"/>
              <a:t>按钮控件 </a:t>
            </a:r>
          </a:p>
        </p:txBody>
      </p:sp>
      <p:sp>
        <p:nvSpPr>
          <p:cNvPr id="6149" name="Text Box 5"/>
          <p:cNvSpPr txBox="1">
            <a:spLocks noChangeArrowheads="1"/>
          </p:cNvSpPr>
          <p:nvPr/>
        </p:nvSpPr>
        <p:spPr bwMode="auto">
          <a:xfrm>
            <a:off x="3733800" y="1600200"/>
            <a:ext cx="3200400" cy="394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lang="zh-CN" altLang="en-US" sz="4400">
                <a:latin typeface="宋体" panose="02010600030101010101" pitchFamily="2" charset="-122"/>
              </a:rPr>
              <a:t>普通按钮</a:t>
            </a:r>
          </a:p>
          <a:p>
            <a:pPr>
              <a:lnSpc>
                <a:spcPct val="115000"/>
              </a:lnSpc>
            </a:pPr>
            <a:r>
              <a:rPr lang="zh-CN" altLang="en-US" sz="4400">
                <a:latin typeface="宋体" panose="02010600030101010101" pitchFamily="2" charset="-122"/>
              </a:rPr>
              <a:t>圆按钮</a:t>
            </a:r>
          </a:p>
          <a:p>
            <a:pPr>
              <a:lnSpc>
                <a:spcPct val="115000"/>
              </a:lnSpc>
            </a:pPr>
            <a:r>
              <a:rPr lang="zh-CN" altLang="en-US" sz="4400">
                <a:latin typeface="宋体" panose="02010600030101010101" pitchFamily="2" charset="-122"/>
              </a:rPr>
              <a:t>复选框按钮</a:t>
            </a:r>
          </a:p>
          <a:p>
            <a:pPr>
              <a:lnSpc>
                <a:spcPct val="115000"/>
              </a:lnSpc>
            </a:pPr>
            <a:r>
              <a:rPr lang="zh-CN" altLang="en-US" sz="4400">
                <a:latin typeface="宋体" panose="02010600030101010101" pitchFamily="2" charset="-122"/>
              </a:rPr>
              <a:t>组框按钮</a:t>
            </a:r>
          </a:p>
          <a:p>
            <a:pPr>
              <a:lnSpc>
                <a:spcPct val="115000"/>
              </a:lnSpc>
            </a:pPr>
            <a:r>
              <a:rPr lang="zh-CN" altLang="en-US" sz="4400">
                <a:latin typeface="宋体" panose="02010600030101010101" pitchFamily="2" charset="-122"/>
              </a:rPr>
              <a:t>自绘按钮</a:t>
            </a:r>
            <a:r>
              <a:rPr lang="zh-CN" altLang="en-US" sz="4400"/>
              <a:t> </a:t>
            </a:r>
          </a:p>
        </p:txBody>
      </p:sp>
      <p:sp>
        <p:nvSpPr>
          <p:cNvPr id="6150" name="AutoShape 6"/>
          <p:cNvSpPr>
            <a:spLocks/>
          </p:cNvSpPr>
          <p:nvPr/>
        </p:nvSpPr>
        <p:spPr bwMode="auto">
          <a:xfrm>
            <a:off x="3429000" y="2057400"/>
            <a:ext cx="228600" cy="3124200"/>
          </a:xfrm>
          <a:prstGeom prst="leftBrace">
            <a:avLst>
              <a:gd name="adj1" fmla="val 113889"/>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D4A26609-1186-49C1-8A63-4DAF6E6A62E8}" type="slidenum">
              <a:rPr lang="en-US" altLang="zh-CN"/>
              <a:pPr/>
              <a:t>150</a:t>
            </a:fld>
            <a:endParaRPr lang="en-US" altLang="zh-CN"/>
          </a:p>
        </p:txBody>
      </p:sp>
      <p:sp>
        <p:nvSpPr>
          <p:cNvPr id="141316" name="Text Box 4"/>
          <p:cNvSpPr txBox="1">
            <a:spLocks noChangeArrowheads="1"/>
          </p:cNvSpPr>
          <p:nvPr/>
        </p:nvSpPr>
        <p:spPr bwMode="auto">
          <a:xfrm>
            <a:off x="76200" y="381000"/>
            <a:ext cx="8991600" cy="585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5000"/>
              </a:lnSpc>
            </a:pPr>
            <a:r>
              <a:rPr lang="zh-CN" altLang="en-US" dirty="0">
                <a:solidFill>
                  <a:srgbClr val="FF99FF"/>
                </a:solidFill>
                <a:latin typeface="Arial Narrow" panose="020B0606020202030204" pitchFamily="34" charset="0"/>
              </a:rPr>
              <a:t>然后在</a:t>
            </a:r>
            <a:r>
              <a:rPr lang="en-US" altLang="zh-CN" dirty="0" err="1">
                <a:solidFill>
                  <a:srgbClr val="FF99FF"/>
                </a:solidFill>
                <a:latin typeface="Arial Narrow" panose="020B0606020202030204" pitchFamily="34" charset="0"/>
                <a:cs typeface="Times New Roman" panose="02020603050405020304" pitchFamily="18" charset="0"/>
              </a:rPr>
              <a:t>OnInitDialog</a:t>
            </a:r>
            <a:r>
              <a:rPr lang="zh-CN" altLang="en-US" dirty="0">
                <a:solidFill>
                  <a:srgbClr val="FF99FF"/>
                </a:solidFill>
                <a:latin typeface="Arial Narrow" panose="020B0606020202030204" pitchFamily="34" charset="0"/>
              </a:rPr>
              <a:t>函数中添加如下代码：</a:t>
            </a:r>
            <a:endParaRPr lang="zh-CN" altLang="en-US" dirty="0">
              <a:solidFill>
                <a:srgbClr val="FF99FF"/>
              </a:solidFill>
              <a:latin typeface="Arial Narrow" panose="020B0606020202030204" pitchFamily="34" charset="0"/>
              <a:cs typeface="Times New Roman" panose="02020603050405020304" pitchFamily="18" charset="0"/>
            </a:endParaRPr>
          </a:p>
          <a:p>
            <a:pPr>
              <a:lnSpc>
                <a:spcPct val="105000"/>
              </a:lnSpc>
            </a:pPr>
            <a:r>
              <a:rPr lang="en-US" altLang="zh-CN" dirty="0" err="1">
                <a:latin typeface="Arial Narrow" panose="020B0606020202030204" pitchFamily="34" charset="0"/>
                <a:cs typeface="Times New Roman" panose="02020603050405020304" pitchFamily="18" charset="0"/>
              </a:rPr>
              <a:t>CTreeCtrl</a:t>
            </a:r>
            <a:r>
              <a:rPr lang="en-US" altLang="zh-CN" dirty="0">
                <a:latin typeface="Arial Narrow" panose="020B0606020202030204" pitchFamily="34" charset="0"/>
                <a:cs typeface="Times New Roman" panose="02020603050405020304" pitchFamily="18" charset="0"/>
              </a:rPr>
              <a:t>* </a:t>
            </a:r>
            <a:r>
              <a:rPr lang="en-US" altLang="zh-CN" dirty="0" err="1">
                <a:latin typeface="Arial Narrow" panose="020B0606020202030204" pitchFamily="34" charset="0"/>
                <a:cs typeface="Times New Roman" panose="02020603050405020304" pitchFamily="18" charset="0"/>
              </a:rPr>
              <a:t>pTree</a:t>
            </a:r>
            <a:r>
              <a:rPr lang="en-US" altLang="zh-CN" dirty="0">
                <a:latin typeface="Arial Narrow" panose="020B0606020202030204" pitchFamily="34" charset="0"/>
                <a:cs typeface="Times New Roman" panose="02020603050405020304" pitchFamily="18" charset="0"/>
              </a:rPr>
              <a:t> = (</a:t>
            </a:r>
            <a:r>
              <a:rPr lang="en-US" altLang="zh-CN" dirty="0" err="1">
                <a:latin typeface="Arial Narrow" panose="020B0606020202030204" pitchFamily="34" charset="0"/>
                <a:cs typeface="Times New Roman" panose="02020603050405020304" pitchFamily="18" charset="0"/>
              </a:rPr>
              <a:t>CTreeCtrl</a:t>
            </a:r>
            <a:r>
              <a:rPr lang="en-US" altLang="zh-CN" dirty="0">
                <a:latin typeface="Arial Narrow" panose="020B0606020202030204" pitchFamily="34" charset="0"/>
                <a:cs typeface="Times New Roman" panose="02020603050405020304" pitchFamily="18" charset="0"/>
              </a:rPr>
              <a:t>*) </a:t>
            </a:r>
            <a:r>
              <a:rPr lang="en-US" altLang="zh-CN" dirty="0" err="1">
                <a:latin typeface="Arial Narrow" panose="020B0606020202030204" pitchFamily="34" charset="0"/>
                <a:cs typeface="Times New Roman" panose="02020603050405020304" pitchFamily="18" charset="0"/>
              </a:rPr>
              <a:t>GetDlgItem</a:t>
            </a:r>
            <a:r>
              <a:rPr lang="en-US" altLang="zh-CN" dirty="0">
                <a:latin typeface="Arial Narrow" panose="020B0606020202030204" pitchFamily="34" charset="0"/>
                <a:cs typeface="Times New Roman" panose="02020603050405020304" pitchFamily="18" charset="0"/>
              </a:rPr>
              <a:t>(IDC_TREE1); 	</a:t>
            </a:r>
          </a:p>
          <a:p>
            <a:pPr>
              <a:lnSpc>
                <a:spcPct val="105000"/>
              </a:lnSpc>
            </a:pPr>
            <a:r>
              <a:rPr lang="en-US" altLang="zh-CN" dirty="0" err="1">
                <a:latin typeface="Arial Narrow" panose="020B0606020202030204" pitchFamily="34" charset="0"/>
                <a:cs typeface="Times New Roman" panose="02020603050405020304" pitchFamily="18" charset="0"/>
              </a:rPr>
              <a:t>pTree</a:t>
            </a:r>
            <a:r>
              <a:rPr lang="en-US" altLang="zh-CN" dirty="0">
                <a:latin typeface="Arial Narrow" panose="020B0606020202030204" pitchFamily="34" charset="0"/>
                <a:cs typeface="Times New Roman" panose="02020603050405020304" pitchFamily="18" charset="0"/>
              </a:rPr>
              <a:t>-&gt;</a:t>
            </a:r>
            <a:r>
              <a:rPr lang="en-US" altLang="zh-CN" dirty="0" err="1">
                <a:latin typeface="Arial Narrow" panose="020B0606020202030204" pitchFamily="34" charset="0"/>
                <a:cs typeface="Times New Roman" panose="02020603050405020304" pitchFamily="18" charset="0"/>
              </a:rPr>
              <a:t>SetImageList</a:t>
            </a:r>
            <a:r>
              <a:rPr lang="en-US" altLang="zh-CN" dirty="0">
                <a:latin typeface="Arial Narrow" panose="020B0606020202030204" pitchFamily="34" charset="0"/>
                <a:cs typeface="Times New Roman" panose="02020603050405020304" pitchFamily="18" charset="0"/>
              </a:rPr>
              <a:t>(&amp;</a:t>
            </a:r>
            <a:r>
              <a:rPr lang="en-US" altLang="zh-CN" dirty="0" err="1">
                <a:latin typeface="Arial Narrow" panose="020B0606020202030204" pitchFamily="34" charset="0"/>
                <a:cs typeface="Times New Roman" panose="02020603050405020304" pitchFamily="18" charset="0"/>
              </a:rPr>
              <a:t>m_imageList</a:t>
            </a:r>
            <a:r>
              <a:rPr lang="en-US" altLang="zh-CN" dirty="0">
                <a:latin typeface="Arial Narrow" panose="020B0606020202030204" pitchFamily="34" charset="0"/>
                <a:cs typeface="Times New Roman" panose="02020603050405020304" pitchFamily="18" charset="0"/>
              </a:rPr>
              <a:t>, TVSIL_NORMAL); // </a:t>
            </a:r>
            <a:r>
              <a:rPr lang="zh-CN" altLang="en-US" dirty="0">
                <a:latin typeface="Arial Narrow" panose="020B0606020202030204" pitchFamily="34" charset="0"/>
              </a:rPr>
              <a:t>设置图片列表</a:t>
            </a:r>
            <a:endParaRPr lang="zh-CN" altLang="en-US" dirty="0">
              <a:latin typeface="Arial Narrow" panose="020B0606020202030204" pitchFamily="34" charset="0"/>
              <a:cs typeface="Times New Roman" panose="02020603050405020304" pitchFamily="18" charset="0"/>
            </a:endParaRPr>
          </a:p>
          <a:p>
            <a:pPr>
              <a:lnSpc>
                <a:spcPct val="105000"/>
              </a:lnSpc>
            </a:pPr>
            <a:r>
              <a:rPr lang="en-US" altLang="zh-CN" dirty="0">
                <a:latin typeface="Arial Narrow" panose="020B0606020202030204" pitchFamily="34" charset="0"/>
                <a:cs typeface="Times New Roman" panose="02020603050405020304" pitchFamily="18" charset="0"/>
              </a:rPr>
              <a:t>TV_INSERTSTRUCT </a:t>
            </a:r>
            <a:r>
              <a:rPr lang="en-US" altLang="zh-CN" dirty="0" err="1">
                <a:latin typeface="Arial Narrow" panose="020B0606020202030204" pitchFamily="34" charset="0"/>
                <a:cs typeface="Times New Roman" panose="02020603050405020304" pitchFamily="18" charset="0"/>
              </a:rPr>
              <a:t>tvinsert</a:t>
            </a:r>
            <a:r>
              <a:rPr lang="en-US" altLang="zh-CN" dirty="0">
                <a:latin typeface="Arial Narrow" panose="020B0606020202030204" pitchFamily="34" charset="0"/>
                <a:cs typeface="Times New Roman" panose="02020603050405020304" pitchFamily="18" charset="0"/>
              </a:rPr>
              <a:t>;	 //</a:t>
            </a:r>
            <a:r>
              <a:rPr lang="zh-CN" altLang="en-US" dirty="0">
                <a:latin typeface="Arial Narrow" panose="020B0606020202030204" pitchFamily="34" charset="0"/>
              </a:rPr>
              <a:t>创建待插入的</a:t>
            </a:r>
            <a:r>
              <a:rPr lang="en-US" altLang="zh-CN" dirty="0">
                <a:latin typeface="Arial Narrow" panose="020B0606020202030204" pitchFamily="34" charset="0"/>
                <a:cs typeface="Times New Roman" panose="02020603050405020304" pitchFamily="18" charset="0"/>
              </a:rPr>
              <a:t>TV_INSERTSTRUCT</a:t>
            </a:r>
            <a:r>
              <a:rPr lang="zh-CN" altLang="en-US" dirty="0">
                <a:latin typeface="Arial Narrow" panose="020B0606020202030204" pitchFamily="34" charset="0"/>
              </a:rPr>
              <a:t>结构</a:t>
            </a:r>
            <a:endParaRPr lang="zh-CN" altLang="en-US" dirty="0">
              <a:latin typeface="Arial Narrow" panose="020B0606020202030204" pitchFamily="34" charset="0"/>
              <a:cs typeface="Times New Roman" panose="02020603050405020304" pitchFamily="18" charset="0"/>
            </a:endParaRPr>
          </a:p>
          <a:p>
            <a:pPr>
              <a:lnSpc>
                <a:spcPct val="105000"/>
              </a:lnSpc>
            </a:pPr>
            <a:r>
              <a:rPr lang="en-US" altLang="zh-CN" dirty="0" err="1">
                <a:latin typeface="Arial Narrow" panose="020B0606020202030204" pitchFamily="34" charset="0"/>
                <a:cs typeface="Times New Roman" panose="02020603050405020304" pitchFamily="18" charset="0"/>
              </a:rPr>
              <a:t>tvinsert.hParent</a:t>
            </a:r>
            <a:r>
              <a:rPr lang="en-US" altLang="zh-CN" dirty="0">
                <a:latin typeface="Arial Narrow" panose="020B0606020202030204" pitchFamily="34" charset="0"/>
                <a:cs typeface="Times New Roman" panose="02020603050405020304" pitchFamily="18" charset="0"/>
              </a:rPr>
              <a:t> = NULL;		// </a:t>
            </a:r>
            <a:r>
              <a:rPr lang="zh-CN" altLang="en-US" dirty="0">
                <a:latin typeface="Arial Narrow" panose="020B0606020202030204" pitchFamily="34" charset="0"/>
              </a:rPr>
              <a:t>无父结点</a:t>
            </a:r>
            <a:endParaRPr lang="zh-CN" altLang="en-US" dirty="0">
              <a:latin typeface="Arial Narrow" panose="020B0606020202030204" pitchFamily="34" charset="0"/>
              <a:cs typeface="Times New Roman" panose="02020603050405020304" pitchFamily="18" charset="0"/>
            </a:endParaRPr>
          </a:p>
          <a:p>
            <a:pPr>
              <a:lnSpc>
                <a:spcPct val="105000"/>
              </a:lnSpc>
            </a:pPr>
            <a:r>
              <a:rPr lang="en-US" altLang="zh-CN" dirty="0" err="1">
                <a:latin typeface="Arial Narrow" panose="020B0606020202030204" pitchFamily="34" charset="0"/>
                <a:cs typeface="Times New Roman" panose="02020603050405020304" pitchFamily="18" charset="0"/>
              </a:rPr>
              <a:t>tvinsert.hInsertAfter</a:t>
            </a:r>
            <a:r>
              <a:rPr lang="en-US" altLang="zh-CN" dirty="0">
                <a:latin typeface="Arial Narrow" panose="020B0606020202030204" pitchFamily="34" charset="0"/>
                <a:cs typeface="Times New Roman" panose="02020603050405020304" pitchFamily="18" charset="0"/>
              </a:rPr>
              <a:t> = TVI_LAST;	// </a:t>
            </a:r>
            <a:r>
              <a:rPr lang="zh-CN" altLang="en-US" dirty="0">
                <a:latin typeface="Arial Narrow" panose="020B0606020202030204" pitchFamily="34" charset="0"/>
              </a:rPr>
              <a:t>插入到本层最后</a:t>
            </a:r>
            <a:endParaRPr lang="zh-CN" altLang="en-US" dirty="0">
              <a:latin typeface="Arial Narrow" panose="020B0606020202030204" pitchFamily="34" charset="0"/>
              <a:cs typeface="Times New Roman" panose="02020603050405020304" pitchFamily="18" charset="0"/>
            </a:endParaRPr>
          </a:p>
          <a:p>
            <a:pPr>
              <a:lnSpc>
                <a:spcPct val="105000"/>
              </a:lnSpc>
            </a:pPr>
            <a:r>
              <a:rPr lang="en-US" altLang="zh-CN" dirty="0" err="1">
                <a:latin typeface="Arial Narrow" panose="020B0606020202030204" pitchFamily="34" charset="0"/>
              </a:rPr>
              <a:t>tvinsert.item.mask</a:t>
            </a:r>
            <a:r>
              <a:rPr lang="en-US" altLang="zh-CN" dirty="0">
                <a:latin typeface="Arial Narrow" panose="020B0606020202030204" pitchFamily="34" charset="0"/>
              </a:rPr>
              <a:t> = TVIF_IMAGE | TVIF_SELECTEDIMAGE| TVIF_TEXT;</a:t>
            </a:r>
            <a:r>
              <a:rPr lang="en-US" altLang="zh-CN" dirty="0">
                <a:latin typeface="Arial Narrow" panose="020B0606020202030204" pitchFamily="34" charset="0"/>
                <a:cs typeface="Times New Roman" panose="02020603050405020304" pitchFamily="18" charset="0"/>
              </a:rPr>
              <a:t> </a:t>
            </a:r>
          </a:p>
          <a:p>
            <a:pPr>
              <a:lnSpc>
                <a:spcPct val="105000"/>
              </a:lnSpc>
            </a:pPr>
            <a:r>
              <a:rPr lang="en-US" altLang="zh-CN" dirty="0">
                <a:latin typeface="Arial Narrow" panose="020B0606020202030204" pitchFamily="34" charset="0"/>
                <a:cs typeface="Times New Roman" panose="02020603050405020304" pitchFamily="18" charset="0"/>
              </a:rPr>
              <a:t>  					//</a:t>
            </a:r>
            <a:r>
              <a:rPr lang="zh-CN" altLang="en-US" dirty="0">
                <a:latin typeface="Arial Narrow" panose="020B0606020202030204" pitchFamily="34" charset="0"/>
              </a:rPr>
              <a:t>掩码</a:t>
            </a:r>
            <a:r>
              <a:rPr lang="en-US" altLang="zh-CN" dirty="0">
                <a:latin typeface="Arial Narrow" panose="020B0606020202030204" pitchFamily="34" charset="0"/>
                <a:cs typeface="Times New Roman" panose="02020603050405020304" pitchFamily="18" charset="0"/>
              </a:rPr>
              <a:t>:</a:t>
            </a:r>
            <a:r>
              <a:rPr lang="zh-CN" altLang="en-US" dirty="0">
                <a:latin typeface="Arial Narrow" panose="020B0606020202030204" pitchFamily="34" charset="0"/>
              </a:rPr>
              <a:t>图标</a:t>
            </a:r>
            <a:r>
              <a:rPr lang="en-US" altLang="zh-CN" dirty="0">
                <a:latin typeface="Arial Narrow" panose="020B0606020202030204" pitchFamily="34" charset="0"/>
                <a:cs typeface="Times New Roman" panose="02020603050405020304" pitchFamily="18" charset="0"/>
              </a:rPr>
              <a:t>/</a:t>
            </a:r>
            <a:r>
              <a:rPr lang="zh-CN" altLang="en-US" dirty="0">
                <a:latin typeface="Arial Narrow" panose="020B0606020202030204" pitchFamily="34" charset="0"/>
              </a:rPr>
              <a:t>选中图标</a:t>
            </a:r>
            <a:r>
              <a:rPr lang="en-US" altLang="zh-CN" dirty="0">
                <a:latin typeface="Arial Narrow" panose="020B0606020202030204" pitchFamily="34" charset="0"/>
                <a:cs typeface="Times New Roman" panose="02020603050405020304" pitchFamily="18" charset="0"/>
              </a:rPr>
              <a:t>/</a:t>
            </a:r>
            <a:r>
              <a:rPr lang="zh-CN" altLang="en-US" dirty="0">
                <a:latin typeface="Arial Narrow" panose="020B0606020202030204" pitchFamily="34" charset="0"/>
              </a:rPr>
              <a:t>文字</a:t>
            </a:r>
            <a:endParaRPr lang="zh-CN" altLang="en-US" dirty="0">
              <a:latin typeface="Arial Narrow" panose="020B0606020202030204" pitchFamily="34" charset="0"/>
              <a:cs typeface="Times New Roman" panose="02020603050405020304" pitchFamily="18" charset="0"/>
            </a:endParaRPr>
          </a:p>
          <a:p>
            <a:pPr>
              <a:lnSpc>
                <a:spcPct val="105000"/>
              </a:lnSpc>
            </a:pPr>
            <a:r>
              <a:rPr lang="en-US" altLang="zh-CN" dirty="0" err="1">
                <a:latin typeface="Arial Narrow" panose="020B0606020202030204" pitchFamily="34" charset="0"/>
                <a:cs typeface="Times New Roman" panose="02020603050405020304" pitchFamily="18" charset="0"/>
              </a:rPr>
              <a:t>tvinsert.item.hItem</a:t>
            </a:r>
            <a:r>
              <a:rPr lang="en-US" altLang="zh-CN" dirty="0">
                <a:latin typeface="Arial Narrow" panose="020B0606020202030204" pitchFamily="34" charset="0"/>
                <a:cs typeface="Times New Roman" panose="02020603050405020304" pitchFamily="18" charset="0"/>
              </a:rPr>
              <a:t> = NULL;		// </a:t>
            </a:r>
            <a:r>
              <a:rPr lang="zh-CN" altLang="en-US" dirty="0">
                <a:latin typeface="Arial Narrow" panose="020B0606020202030204" pitchFamily="34" charset="0"/>
              </a:rPr>
              <a:t>句柄为空</a:t>
            </a:r>
            <a:endParaRPr lang="zh-CN" altLang="en-US" dirty="0">
              <a:latin typeface="Arial Narrow" panose="020B0606020202030204" pitchFamily="34" charset="0"/>
              <a:cs typeface="Times New Roman" panose="02020603050405020304" pitchFamily="18" charset="0"/>
            </a:endParaRPr>
          </a:p>
          <a:p>
            <a:pPr>
              <a:lnSpc>
                <a:spcPct val="105000"/>
              </a:lnSpc>
            </a:pPr>
            <a:r>
              <a:rPr lang="en-US" altLang="zh-CN" dirty="0" err="1">
                <a:latin typeface="Arial Narrow" panose="020B0606020202030204" pitchFamily="34" charset="0"/>
                <a:cs typeface="Times New Roman" panose="02020603050405020304" pitchFamily="18" charset="0"/>
              </a:rPr>
              <a:t>tvinsert.item.state</a:t>
            </a:r>
            <a:r>
              <a:rPr lang="en-US" altLang="zh-CN" dirty="0">
                <a:latin typeface="Arial Narrow" panose="020B0606020202030204" pitchFamily="34" charset="0"/>
                <a:cs typeface="Times New Roman" panose="02020603050405020304" pitchFamily="18" charset="0"/>
              </a:rPr>
              <a:t> = 0;			// </a:t>
            </a:r>
            <a:r>
              <a:rPr lang="zh-CN" altLang="en-US" dirty="0">
                <a:latin typeface="Arial Narrow" panose="020B0606020202030204" pitchFamily="34" charset="0"/>
              </a:rPr>
              <a:t>状态</a:t>
            </a:r>
            <a:endParaRPr lang="zh-CN" altLang="en-US" dirty="0">
              <a:latin typeface="Arial Narrow" panose="020B0606020202030204" pitchFamily="34" charset="0"/>
              <a:cs typeface="Times New Roman" panose="02020603050405020304" pitchFamily="18" charset="0"/>
            </a:endParaRPr>
          </a:p>
          <a:p>
            <a:pPr>
              <a:lnSpc>
                <a:spcPct val="105000"/>
              </a:lnSpc>
            </a:pPr>
            <a:r>
              <a:rPr lang="en-US" altLang="zh-CN" dirty="0" err="1">
                <a:latin typeface="Arial Narrow" panose="020B0606020202030204" pitchFamily="34" charset="0"/>
                <a:cs typeface="Times New Roman" panose="02020603050405020304" pitchFamily="18" charset="0"/>
              </a:rPr>
              <a:t>tvinsert.item.stateMask</a:t>
            </a:r>
            <a:r>
              <a:rPr lang="en-US" altLang="zh-CN" dirty="0">
                <a:latin typeface="Arial Narrow" panose="020B0606020202030204" pitchFamily="34" charset="0"/>
                <a:cs typeface="Times New Roman" panose="02020603050405020304" pitchFamily="18" charset="0"/>
              </a:rPr>
              <a:t> = 0;		// </a:t>
            </a:r>
            <a:r>
              <a:rPr lang="zh-CN" altLang="en-US" dirty="0">
                <a:latin typeface="Arial Narrow" panose="020B0606020202030204" pitchFamily="34" charset="0"/>
              </a:rPr>
              <a:t>状态掩码，不使用这两项</a:t>
            </a:r>
            <a:endParaRPr lang="zh-CN" altLang="en-US" dirty="0">
              <a:latin typeface="Arial Narrow" panose="020B0606020202030204" pitchFamily="34" charset="0"/>
              <a:cs typeface="Times New Roman" panose="02020603050405020304" pitchFamily="18" charset="0"/>
            </a:endParaRPr>
          </a:p>
          <a:p>
            <a:pPr>
              <a:lnSpc>
                <a:spcPct val="105000"/>
              </a:lnSpc>
            </a:pPr>
            <a:r>
              <a:rPr lang="en-US" altLang="zh-CN" dirty="0" err="1">
                <a:latin typeface="Arial Narrow" panose="020B0606020202030204" pitchFamily="34" charset="0"/>
                <a:cs typeface="Times New Roman" panose="02020603050405020304" pitchFamily="18" charset="0"/>
              </a:rPr>
              <a:t>tvinsert.item.cchTextMax</a:t>
            </a:r>
            <a:r>
              <a:rPr lang="en-US" altLang="zh-CN" dirty="0">
                <a:latin typeface="Arial Narrow" panose="020B0606020202030204" pitchFamily="34" charset="0"/>
                <a:cs typeface="Times New Roman" panose="02020603050405020304" pitchFamily="18" charset="0"/>
              </a:rPr>
              <a:t> = 6;		// </a:t>
            </a:r>
            <a:r>
              <a:rPr lang="zh-CN" altLang="en-US" dirty="0">
                <a:latin typeface="Arial Narrow" panose="020B0606020202030204" pitchFamily="34" charset="0"/>
              </a:rPr>
              <a:t>最大文字长度，忽略</a:t>
            </a:r>
            <a:endParaRPr lang="zh-CN" altLang="en-US" dirty="0">
              <a:latin typeface="Arial Narrow" panose="020B0606020202030204" pitchFamily="34" charset="0"/>
              <a:cs typeface="Times New Roman" panose="02020603050405020304" pitchFamily="18" charset="0"/>
            </a:endParaRPr>
          </a:p>
          <a:p>
            <a:pPr>
              <a:lnSpc>
                <a:spcPct val="105000"/>
              </a:lnSpc>
            </a:pPr>
            <a:r>
              <a:rPr lang="en-US" altLang="zh-CN" dirty="0" err="1">
                <a:latin typeface="Arial Narrow" panose="020B0606020202030204" pitchFamily="34" charset="0"/>
                <a:cs typeface="Times New Roman" panose="02020603050405020304" pitchFamily="18" charset="0"/>
              </a:rPr>
              <a:t>tvinsert.item.iSelectedImage</a:t>
            </a:r>
            <a:r>
              <a:rPr lang="en-US" altLang="zh-CN" dirty="0">
                <a:latin typeface="Arial Narrow" panose="020B0606020202030204" pitchFamily="34" charset="0"/>
                <a:cs typeface="Times New Roman" panose="02020603050405020304" pitchFamily="18" charset="0"/>
              </a:rPr>
              <a:t> = 1;	// </a:t>
            </a:r>
            <a:r>
              <a:rPr lang="zh-CN" altLang="en-US" dirty="0">
                <a:latin typeface="Arial Narrow" panose="020B0606020202030204" pitchFamily="34" charset="0"/>
              </a:rPr>
              <a:t>选中图标索引</a:t>
            </a:r>
            <a:endParaRPr lang="zh-CN" altLang="en-US" dirty="0">
              <a:latin typeface="Arial Narrow" panose="020B0606020202030204" pitchFamily="34" charset="0"/>
              <a:cs typeface="Times New Roman" panose="02020603050405020304" pitchFamily="18" charset="0"/>
            </a:endParaRPr>
          </a:p>
          <a:p>
            <a:pPr>
              <a:lnSpc>
                <a:spcPct val="105000"/>
              </a:lnSpc>
            </a:pPr>
            <a:r>
              <a:rPr lang="en-US" altLang="zh-CN" dirty="0" err="1">
                <a:latin typeface="Arial Narrow" panose="020B0606020202030204" pitchFamily="34" charset="0"/>
                <a:cs typeface="Times New Roman" panose="02020603050405020304" pitchFamily="18" charset="0"/>
              </a:rPr>
              <a:t>tvinsert.item.cChildren</a:t>
            </a:r>
            <a:r>
              <a:rPr lang="en-US" altLang="zh-CN" dirty="0">
                <a:latin typeface="Arial Narrow" panose="020B0606020202030204" pitchFamily="34" charset="0"/>
                <a:cs typeface="Times New Roman" panose="02020603050405020304" pitchFamily="18" charset="0"/>
              </a:rPr>
              <a:t> = 0;		// </a:t>
            </a:r>
            <a:r>
              <a:rPr lang="zh-CN" altLang="en-US" dirty="0">
                <a:latin typeface="Arial Narrow" panose="020B0606020202030204" pitchFamily="34" charset="0"/>
              </a:rPr>
              <a:t>没有子节点</a:t>
            </a:r>
            <a:endParaRPr lang="zh-CN" altLang="en-US" dirty="0">
              <a:latin typeface="Arial Narrow" panose="020B0606020202030204" pitchFamily="34" charset="0"/>
              <a:cs typeface="Times New Roman" panose="02020603050405020304" pitchFamily="18" charset="0"/>
            </a:endParaRPr>
          </a:p>
          <a:p>
            <a:pPr>
              <a:lnSpc>
                <a:spcPct val="105000"/>
              </a:lnSpc>
            </a:pPr>
            <a:r>
              <a:rPr lang="en-US" altLang="zh-CN" dirty="0" err="1">
                <a:latin typeface="Arial Narrow" panose="020B0606020202030204" pitchFamily="34" charset="0"/>
                <a:cs typeface="Times New Roman" panose="02020603050405020304" pitchFamily="18" charset="0"/>
              </a:rPr>
              <a:t>tvinsert.item.lParam</a:t>
            </a:r>
            <a:r>
              <a:rPr lang="en-US" altLang="zh-CN" dirty="0">
                <a:latin typeface="Arial Narrow" panose="020B0606020202030204" pitchFamily="34" charset="0"/>
                <a:cs typeface="Times New Roman" panose="02020603050405020304" pitchFamily="18" charset="0"/>
              </a:rPr>
              <a:t> = 0;		// </a:t>
            </a:r>
            <a:r>
              <a:rPr lang="zh-CN" altLang="en-US" dirty="0">
                <a:latin typeface="Arial Narrow" panose="020B0606020202030204" pitchFamily="34" charset="0"/>
              </a:rPr>
              <a:t>自定义数据</a:t>
            </a:r>
            <a:endParaRPr lang="zh-CN" altLang="en-US" dirty="0">
              <a:latin typeface="Arial Narrow" panose="020B0606020202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B5D80F16-18AC-4960-A18A-7D26847EFD49}" type="slidenum">
              <a:rPr lang="en-US" altLang="zh-CN"/>
              <a:pPr/>
              <a:t>151</a:t>
            </a:fld>
            <a:endParaRPr lang="en-US" altLang="zh-CN"/>
          </a:p>
        </p:txBody>
      </p:sp>
      <p:sp>
        <p:nvSpPr>
          <p:cNvPr id="142340" name="Text Box 4"/>
          <p:cNvSpPr txBox="1">
            <a:spLocks noChangeArrowheads="1"/>
          </p:cNvSpPr>
          <p:nvPr/>
        </p:nvSpPr>
        <p:spPr bwMode="auto">
          <a:xfrm>
            <a:off x="485775" y="268288"/>
            <a:ext cx="9357049"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pPr>
            <a:r>
              <a:rPr lang="en-US" altLang="zh-CN" dirty="0">
                <a:latin typeface="Arial Narrow" panose="020B0606020202030204" pitchFamily="34" charset="0"/>
                <a:cs typeface="Times New Roman" panose="02020603050405020304" pitchFamily="18" charset="0"/>
              </a:rPr>
              <a:t>// </a:t>
            </a:r>
            <a:r>
              <a:rPr lang="zh-CN" altLang="en-US" dirty="0">
                <a:latin typeface="Arial Narrow" panose="020B0606020202030204" pitchFamily="34" charset="0"/>
              </a:rPr>
              <a:t>创建第一层</a:t>
            </a:r>
            <a:endParaRPr lang="zh-CN" altLang="en-US" dirty="0">
              <a:latin typeface="Arial Narrow" panose="020B0606020202030204" pitchFamily="34" charset="0"/>
              <a:cs typeface="Times New Roman" panose="02020603050405020304" pitchFamily="18" charset="0"/>
            </a:endParaRPr>
          </a:p>
          <a:p>
            <a:pPr>
              <a:lnSpc>
                <a:spcPct val="110000"/>
              </a:lnSpc>
            </a:pPr>
            <a:r>
              <a:rPr lang="en-US" altLang="zh-CN" dirty="0" err="1">
                <a:latin typeface="Arial Narrow" panose="020B0606020202030204" pitchFamily="34" charset="0"/>
                <a:cs typeface="Times New Roman" panose="02020603050405020304" pitchFamily="18" charset="0"/>
              </a:rPr>
              <a:t>tvinsert.item.iImage</a:t>
            </a:r>
            <a:r>
              <a:rPr lang="en-US" altLang="zh-CN" dirty="0">
                <a:latin typeface="Arial Narrow" panose="020B0606020202030204" pitchFamily="34" charset="0"/>
                <a:cs typeface="Times New Roman" panose="02020603050405020304" pitchFamily="18" charset="0"/>
              </a:rPr>
              <a:t> = 2;		// </a:t>
            </a:r>
            <a:r>
              <a:rPr lang="zh-CN" altLang="en-US" dirty="0">
                <a:latin typeface="Arial Narrow" panose="020B0606020202030204" pitchFamily="34" charset="0"/>
              </a:rPr>
              <a:t>一般图标</a:t>
            </a:r>
            <a:endParaRPr lang="zh-CN" altLang="en-US" dirty="0">
              <a:latin typeface="Arial Narrow" panose="020B0606020202030204" pitchFamily="34" charset="0"/>
              <a:cs typeface="Times New Roman" panose="02020603050405020304" pitchFamily="18" charset="0"/>
            </a:endParaRPr>
          </a:p>
          <a:p>
            <a:pPr>
              <a:lnSpc>
                <a:spcPct val="110000"/>
              </a:lnSpc>
            </a:pPr>
            <a:r>
              <a:rPr lang="en-US" altLang="zh-CN" dirty="0" err="1">
                <a:latin typeface="Arial Narrow" panose="020B0606020202030204" pitchFamily="34" charset="0"/>
                <a:cs typeface="Times New Roman" panose="02020603050405020304" pitchFamily="18" charset="0"/>
              </a:rPr>
              <a:t>tvinsert.item.pszText</a:t>
            </a:r>
            <a:r>
              <a:rPr lang="en-US" altLang="zh-CN" dirty="0">
                <a:latin typeface="Arial Narrow" panose="020B0606020202030204" pitchFamily="34" charset="0"/>
                <a:cs typeface="Times New Roman" panose="02020603050405020304" pitchFamily="18" charset="0"/>
              </a:rPr>
              <a:t> = </a:t>
            </a:r>
            <a:r>
              <a:rPr lang="en-US" altLang="zh-CN" dirty="0" err="1" smtClean="0">
                <a:latin typeface="Arial Narrow" panose="020B0606020202030204" pitchFamily="34" charset="0"/>
                <a:cs typeface="Times New Roman" panose="02020603050405020304" pitchFamily="18" charset="0"/>
              </a:rPr>
              <a:t>L"father</a:t>
            </a:r>
            <a:r>
              <a:rPr lang="en-US" altLang="zh-CN" dirty="0">
                <a:latin typeface="Arial Narrow" panose="020B0606020202030204" pitchFamily="34" charset="0"/>
                <a:cs typeface="Times New Roman" panose="02020603050405020304" pitchFamily="18" charset="0"/>
              </a:rPr>
              <a:t>";	// </a:t>
            </a:r>
            <a:r>
              <a:rPr lang="zh-CN" altLang="en-US" dirty="0">
                <a:latin typeface="Arial Narrow" panose="020B0606020202030204" pitchFamily="34" charset="0"/>
              </a:rPr>
              <a:t>插入第一层第一个节点</a:t>
            </a:r>
            <a:endParaRPr lang="zh-CN" altLang="en-US" dirty="0">
              <a:latin typeface="Arial Narrow" panose="020B0606020202030204" pitchFamily="34" charset="0"/>
              <a:cs typeface="Times New Roman" panose="02020603050405020304" pitchFamily="18" charset="0"/>
            </a:endParaRPr>
          </a:p>
          <a:p>
            <a:pPr>
              <a:lnSpc>
                <a:spcPct val="110000"/>
              </a:lnSpc>
            </a:pPr>
            <a:r>
              <a:rPr lang="en-US" altLang="zh-CN" dirty="0">
                <a:latin typeface="Arial Narrow" panose="020B0606020202030204" pitchFamily="34" charset="0"/>
                <a:cs typeface="Times New Roman" panose="02020603050405020304" pitchFamily="18" charset="0"/>
              </a:rPr>
              <a:t>HTREEITEM </a:t>
            </a:r>
            <a:r>
              <a:rPr lang="en-US" altLang="zh-CN" dirty="0" err="1">
                <a:latin typeface="Arial Narrow" panose="020B0606020202030204" pitchFamily="34" charset="0"/>
                <a:cs typeface="Times New Roman" panose="02020603050405020304" pitchFamily="18" charset="0"/>
              </a:rPr>
              <a:t>hDad</a:t>
            </a:r>
            <a:r>
              <a:rPr lang="en-US" altLang="zh-CN" dirty="0">
                <a:latin typeface="Arial Narrow" panose="020B0606020202030204" pitchFamily="34" charset="0"/>
                <a:cs typeface="Times New Roman" panose="02020603050405020304" pitchFamily="18" charset="0"/>
              </a:rPr>
              <a:t> = </a:t>
            </a:r>
            <a:r>
              <a:rPr lang="en-US" altLang="zh-CN" dirty="0" err="1">
                <a:latin typeface="Arial Narrow" panose="020B0606020202030204" pitchFamily="34" charset="0"/>
                <a:cs typeface="Times New Roman" panose="02020603050405020304" pitchFamily="18" charset="0"/>
              </a:rPr>
              <a:t>pTree</a:t>
            </a:r>
            <a:r>
              <a:rPr lang="en-US" altLang="zh-CN" dirty="0">
                <a:latin typeface="Arial Narrow" panose="020B0606020202030204" pitchFamily="34" charset="0"/>
                <a:cs typeface="Times New Roman" panose="02020603050405020304" pitchFamily="18" charset="0"/>
              </a:rPr>
              <a:t> -&gt;</a:t>
            </a:r>
            <a:r>
              <a:rPr lang="en-US" altLang="zh-CN" dirty="0" err="1">
                <a:latin typeface="Arial Narrow" panose="020B0606020202030204" pitchFamily="34" charset="0"/>
                <a:cs typeface="Times New Roman" panose="02020603050405020304" pitchFamily="18" charset="0"/>
              </a:rPr>
              <a:t>InsertItem</a:t>
            </a:r>
            <a:r>
              <a:rPr lang="en-US" altLang="zh-CN" dirty="0">
                <a:latin typeface="Arial Narrow" panose="020B0606020202030204" pitchFamily="34" charset="0"/>
                <a:cs typeface="Times New Roman" panose="02020603050405020304" pitchFamily="18" charset="0"/>
              </a:rPr>
              <a:t>(&amp;</a:t>
            </a:r>
            <a:r>
              <a:rPr lang="en-US" altLang="zh-CN" dirty="0" err="1">
                <a:latin typeface="Arial Narrow" panose="020B0606020202030204" pitchFamily="34" charset="0"/>
                <a:cs typeface="Times New Roman" panose="02020603050405020304" pitchFamily="18" charset="0"/>
              </a:rPr>
              <a:t>tvinsert</a:t>
            </a:r>
            <a:r>
              <a:rPr lang="en-US" altLang="zh-CN" dirty="0">
                <a:latin typeface="Arial Narrow" panose="020B0606020202030204" pitchFamily="34" charset="0"/>
                <a:cs typeface="Times New Roman" panose="02020603050405020304" pitchFamily="18" charset="0"/>
              </a:rPr>
              <a:t>);</a:t>
            </a:r>
          </a:p>
          <a:p>
            <a:pPr>
              <a:lnSpc>
                <a:spcPct val="110000"/>
              </a:lnSpc>
            </a:pPr>
            <a:r>
              <a:rPr lang="en-US" altLang="zh-CN" dirty="0" err="1">
                <a:latin typeface="Arial Narrow" panose="020B0606020202030204" pitchFamily="34" charset="0"/>
                <a:cs typeface="Times New Roman" panose="02020603050405020304" pitchFamily="18" charset="0"/>
              </a:rPr>
              <a:t>tvinsert.item.pszText</a:t>
            </a:r>
            <a:r>
              <a:rPr lang="en-US" altLang="zh-CN" dirty="0">
                <a:latin typeface="Arial Narrow" panose="020B0606020202030204" pitchFamily="34" charset="0"/>
                <a:cs typeface="Times New Roman" panose="02020603050405020304" pitchFamily="18" charset="0"/>
              </a:rPr>
              <a:t> = </a:t>
            </a:r>
            <a:r>
              <a:rPr lang="en-US" altLang="zh-CN" dirty="0" err="1" smtClean="0">
                <a:latin typeface="Arial Narrow" panose="020B0606020202030204" pitchFamily="34" charset="0"/>
                <a:cs typeface="Times New Roman" panose="02020603050405020304" pitchFamily="18" charset="0"/>
              </a:rPr>
              <a:t>L"mother</a:t>
            </a:r>
            <a:r>
              <a:rPr lang="en-US" altLang="zh-CN" dirty="0">
                <a:latin typeface="Arial Narrow" panose="020B0606020202030204" pitchFamily="34" charset="0"/>
                <a:cs typeface="Times New Roman" panose="02020603050405020304" pitchFamily="18" charset="0"/>
              </a:rPr>
              <a:t>";	// </a:t>
            </a:r>
            <a:r>
              <a:rPr lang="zh-CN" altLang="en-US" dirty="0">
                <a:latin typeface="Arial Narrow" panose="020B0606020202030204" pitchFamily="34" charset="0"/>
              </a:rPr>
              <a:t>插入第一层第二个节点</a:t>
            </a:r>
            <a:endParaRPr lang="zh-CN" altLang="en-US" dirty="0">
              <a:latin typeface="Arial Narrow" panose="020B0606020202030204" pitchFamily="34" charset="0"/>
              <a:cs typeface="Times New Roman" panose="02020603050405020304" pitchFamily="18" charset="0"/>
            </a:endParaRPr>
          </a:p>
          <a:p>
            <a:pPr>
              <a:lnSpc>
                <a:spcPct val="110000"/>
              </a:lnSpc>
            </a:pPr>
            <a:r>
              <a:rPr lang="en-US" altLang="zh-CN" dirty="0">
                <a:latin typeface="Arial Narrow" panose="020B0606020202030204" pitchFamily="34" charset="0"/>
                <a:cs typeface="Times New Roman" panose="02020603050405020304" pitchFamily="18" charset="0"/>
              </a:rPr>
              <a:t>HTREEITEM </a:t>
            </a:r>
            <a:r>
              <a:rPr lang="en-US" altLang="zh-CN" dirty="0" err="1">
                <a:latin typeface="Arial Narrow" panose="020B0606020202030204" pitchFamily="34" charset="0"/>
                <a:cs typeface="Times New Roman" panose="02020603050405020304" pitchFamily="18" charset="0"/>
              </a:rPr>
              <a:t>hMom</a:t>
            </a:r>
            <a:r>
              <a:rPr lang="en-US" altLang="zh-CN" dirty="0">
                <a:latin typeface="Arial Narrow" panose="020B0606020202030204" pitchFamily="34" charset="0"/>
                <a:cs typeface="Times New Roman" panose="02020603050405020304" pitchFamily="18" charset="0"/>
              </a:rPr>
              <a:t> = </a:t>
            </a:r>
            <a:r>
              <a:rPr lang="en-US" altLang="zh-CN" dirty="0" err="1">
                <a:latin typeface="Arial Narrow" panose="020B0606020202030204" pitchFamily="34" charset="0"/>
                <a:cs typeface="Times New Roman" panose="02020603050405020304" pitchFamily="18" charset="0"/>
              </a:rPr>
              <a:t>pTree</a:t>
            </a:r>
            <a:r>
              <a:rPr lang="en-US" altLang="zh-CN" dirty="0">
                <a:latin typeface="Arial Narrow" panose="020B0606020202030204" pitchFamily="34" charset="0"/>
                <a:cs typeface="Times New Roman" panose="02020603050405020304" pitchFamily="18" charset="0"/>
              </a:rPr>
              <a:t>-&gt;</a:t>
            </a:r>
            <a:r>
              <a:rPr lang="en-US" altLang="zh-CN" dirty="0" err="1">
                <a:latin typeface="Arial Narrow" panose="020B0606020202030204" pitchFamily="34" charset="0"/>
                <a:cs typeface="Times New Roman" panose="02020603050405020304" pitchFamily="18" charset="0"/>
              </a:rPr>
              <a:t>InsertItem</a:t>
            </a:r>
            <a:r>
              <a:rPr lang="en-US" altLang="zh-CN" dirty="0">
                <a:latin typeface="Arial Narrow" panose="020B0606020202030204" pitchFamily="34" charset="0"/>
                <a:cs typeface="Times New Roman" panose="02020603050405020304" pitchFamily="18" charset="0"/>
              </a:rPr>
              <a:t>(&amp;</a:t>
            </a:r>
            <a:r>
              <a:rPr lang="en-US" altLang="zh-CN" dirty="0" err="1">
                <a:latin typeface="Arial Narrow" panose="020B0606020202030204" pitchFamily="34" charset="0"/>
                <a:cs typeface="Times New Roman" panose="02020603050405020304" pitchFamily="18" charset="0"/>
              </a:rPr>
              <a:t>tvinsert</a:t>
            </a:r>
            <a:r>
              <a:rPr lang="en-US" altLang="zh-CN" dirty="0">
                <a:latin typeface="Arial Narrow" panose="020B0606020202030204" pitchFamily="34" charset="0"/>
                <a:cs typeface="Times New Roman" panose="02020603050405020304" pitchFamily="18" charset="0"/>
              </a:rPr>
              <a:t>);</a:t>
            </a:r>
          </a:p>
          <a:p>
            <a:pPr>
              <a:lnSpc>
                <a:spcPct val="110000"/>
              </a:lnSpc>
            </a:pPr>
            <a:r>
              <a:rPr lang="en-US" altLang="zh-CN" dirty="0">
                <a:latin typeface="Arial Narrow" panose="020B0606020202030204" pitchFamily="34" charset="0"/>
                <a:cs typeface="Times New Roman" panose="02020603050405020304" pitchFamily="18" charset="0"/>
              </a:rPr>
              <a:t>// </a:t>
            </a:r>
            <a:r>
              <a:rPr lang="zh-CN" altLang="en-US" dirty="0">
                <a:latin typeface="Arial Narrow" panose="020B0606020202030204" pitchFamily="34" charset="0"/>
              </a:rPr>
              <a:t>创建第二层</a:t>
            </a:r>
            <a:endParaRPr lang="zh-CN" altLang="en-US" dirty="0">
              <a:latin typeface="Arial Narrow" panose="020B0606020202030204" pitchFamily="34" charset="0"/>
              <a:cs typeface="Times New Roman" panose="02020603050405020304" pitchFamily="18" charset="0"/>
            </a:endParaRPr>
          </a:p>
          <a:p>
            <a:pPr>
              <a:lnSpc>
                <a:spcPct val="110000"/>
              </a:lnSpc>
            </a:pPr>
            <a:r>
              <a:rPr lang="en-US" altLang="zh-CN" dirty="0" err="1">
                <a:latin typeface="Arial Narrow" panose="020B0606020202030204" pitchFamily="34" charset="0"/>
                <a:cs typeface="Times New Roman" panose="02020603050405020304" pitchFamily="18" charset="0"/>
              </a:rPr>
              <a:t>tvinsert.hParent</a:t>
            </a:r>
            <a:r>
              <a:rPr lang="en-US" altLang="zh-CN" dirty="0">
                <a:latin typeface="Arial Narrow" panose="020B0606020202030204" pitchFamily="34" charset="0"/>
                <a:cs typeface="Times New Roman" panose="02020603050405020304" pitchFamily="18" charset="0"/>
              </a:rPr>
              <a:t> = </a:t>
            </a:r>
            <a:r>
              <a:rPr lang="en-US" altLang="zh-CN" dirty="0" err="1">
                <a:latin typeface="Arial Narrow" panose="020B0606020202030204" pitchFamily="34" charset="0"/>
                <a:cs typeface="Times New Roman" panose="02020603050405020304" pitchFamily="18" charset="0"/>
              </a:rPr>
              <a:t>hDad</a:t>
            </a:r>
            <a:r>
              <a:rPr lang="en-US" altLang="zh-CN" dirty="0">
                <a:latin typeface="Arial Narrow" panose="020B0606020202030204" pitchFamily="34" charset="0"/>
                <a:cs typeface="Times New Roman" panose="02020603050405020304" pitchFamily="18" charset="0"/>
              </a:rPr>
              <a:t>;		// </a:t>
            </a:r>
            <a:r>
              <a:rPr lang="zh-CN" altLang="en-US" dirty="0">
                <a:latin typeface="Arial Narrow" panose="020B0606020202030204" pitchFamily="34" charset="0"/>
              </a:rPr>
              <a:t>父节点为</a:t>
            </a:r>
            <a:r>
              <a:rPr lang="en-US" altLang="zh-CN" dirty="0">
                <a:latin typeface="Arial Narrow" panose="020B0606020202030204" pitchFamily="34" charset="0"/>
                <a:cs typeface="Times New Roman" panose="02020603050405020304" pitchFamily="18" charset="0"/>
              </a:rPr>
              <a:t>"father"</a:t>
            </a:r>
          </a:p>
          <a:p>
            <a:pPr>
              <a:lnSpc>
                <a:spcPct val="110000"/>
              </a:lnSpc>
            </a:pPr>
            <a:r>
              <a:rPr lang="en-US" altLang="zh-CN" dirty="0" err="1">
                <a:latin typeface="Arial Narrow" panose="020B0606020202030204" pitchFamily="34" charset="0"/>
                <a:cs typeface="Times New Roman" panose="02020603050405020304" pitchFamily="18" charset="0"/>
              </a:rPr>
              <a:t>tvinsert.item.iImage</a:t>
            </a:r>
            <a:r>
              <a:rPr lang="en-US" altLang="zh-CN" dirty="0">
                <a:latin typeface="Arial Narrow" panose="020B0606020202030204" pitchFamily="34" charset="0"/>
                <a:cs typeface="Times New Roman" panose="02020603050405020304" pitchFamily="18" charset="0"/>
              </a:rPr>
              <a:t> = 3;		// </a:t>
            </a:r>
            <a:r>
              <a:rPr lang="zh-CN" altLang="en-US" dirty="0">
                <a:latin typeface="Arial Narrow" panose="020B0606020202030204" pitchFamily="34" charset="0"/>
              </a:rPr>
              <a:t>一般图标</a:t>
            </a:r>
            <a:endParaRPr lang="zh-CN" altLang="en-US" dirty="0">
              <a:latin typeface="Arial Narrow" panose="020B0606020202030204" pitchFamily="34" charset="0"/>
              <a:cs typeface="Times New Roman" panose="02020603050405020304" pitchFamily="18" charset="0"/>
            </a:endParaRPr>
          </a:p>
          <a:p>
            <a:pPr>
              <a:lnSpc>
                <a:spcPct val="110000"/>
              </a:lnSpc>
            </a:pPr>
            <a:r>
              <a:rPr lang="en-US" altLang="zh-CN" dirty="0" err="1">
                <a:latin typeface="Arial Narrow" panose="020B0606020202030204" pitchFamily="34" charset="0"/>
                <a:cs typeface="Times New Roman" panose="02020603050405020304" pitchFamily="18" charset="0"/>
              </a:rPr>
              <a:t>tvinsert.item.pszText</a:t>
            </a:r>
            <a:r>
              <a:rPr lang="en-US" altLang="zh-CN" dirty="0">
                <a:latin typeface="Arial Narrow" panose="020B0606020202030204" pitchFamily="34" charset="0"/>
                <a:cs typeface="Times New Roman" panose="02020603050405020304" pitchFamily="18" charset="0"/>
              </a:rPr>
              <a:t> = </a:t>
            </a:r>
            <a:r>
              <a:rPr lang="en-US" altLang="zh-CN" dirty="0" err="1" smtClean="0">
                <a:latin typeface="Arial Narrow" panose="020B0606020202030204" pitchFamily="34" charset="0"/>
                <a:cs typeface="Times New Roman" panose="02020603050405020304" pitchFamily="18" charset="0"/>
              </a:rPr>
              <a:t>L"son</a:t>
            </a:r>
            <a:r>
              <a:rPr lang="en-US" altLang="zh-CN" dirty="0">
                <a:latin typeface="Arial Narrow" panose="020B0606020202030204" pitchFamily="34" charset="0"/>
                <a:cs typeface="Times New Roman" panose="02020603050405020304" pitchFamily="18" charset="0"/>
              </a:rPr>
              <a:t>";	// </a:t>
            </a:r>
            <a:r>
              <a:rPr lang="zh-CN" altLang="en-US" dirty="0">
                <a:latin typeface="Arial Narrow" panose="020B0606020202030204" pitchFamily="34" charset="0"/>
              </a:rPr>
              <a:t>插入第二层</a:t>
            </a:r>
            <a:r>
              <a:rPr lang="en-US" altLang="zh-CN" dirty="0">
                <a:latin typeface="Arial Narrow" panose="020B0606020202030204" pitchFamily="34" charset="0"/>
                <a:cs typeface="Times New Roman" panose="02020603050405020304" pitchFamily="18" charset="0"/>
              </a:rPr>
              <a:t>"father"</a:t>
            </a:r>
            <a:r>
              <a:rPr lang="zh-CN" altLang="en-US" dirty="0">
                <a:latin typeface="Arial Narrow" panose="020B0606020202030204" pitchFamily="34" charset="0"/>
              </a:rPr>
              <a:t>的第一个节点</a:t>
            </a:r>
            <a:endParaRPr lang="zh-CN" altLang="en-US" dirty="0">
              <a:latin typeface="Arial Narrow" panose="020B0606020202030204" pitchFamily="34" charset="0"/>
              <a:cs typeface="Times New Roman" panose="02020603050405020304" pitchFamily="18" charset="0"/>
            </a:endParaRPr>
          </a:p>
          <a:p>
            <a:pPr>
              <a:lnSpc>
                <a:spcPct val="110000"/>
              </a:lnSpc>
            </a:pPr>
            <a:r>
              <a:rPr lang="en-US" altLang="zh-CN" dirty="0" err="1">
                <a:latin typeface="Arial Narrow" panose="020B0606020202030204" pitchFamily="34" charset="0"/>
                <a:cs typeface="Times New Roman" panose="02020603050405020304" pitchFamily="18" charset="0"/>
              </a:rPr>
              <a:t>pTree</a:t>
            </a:r>
            <a:r>
              <a:rPr lang="en-US" altLang="zh-CN" dirty="0">
                <a:latin typeface="Arial Narrow" panose="020B0606020202030204" pitchFamily="34" charset="0"/>
                <a:cs typeface="Times New Roman" panose="02020603050405020304" pitchFamily="18" charset="0"/>
              </a:rPr>
              <a:t>-&gt;</a:t>
            </a:r>
            <a:r>
              <a:rPr lang="en-US" altLang="zh-CN" dirty="0" err="1">
                <a:latin typeface="Arial Narrow" panose="020B0606020202030204" pitchFamily="34" charset="0"/>
                <a:cs typeface="Times New Roman" panose="02020603050405020304" pitchFamily="18" charset="0"/>
              </a:rPr>
              <a:t>InsertItem</a:t>
            </a:r>
            <a:r>
              <a:rPr lang="en-US" altLang="zh-CN" dirty="0">
                <a:latin typeface="Arial Narrow" panose="020B0606020202030204" pitchFamily="34" charset="0"/>
                <a:cs typeface="Times New Roman" panose="02020603050405020304" pitchFamily="18" charset="0"/>
              </a:rPr>
              <a:t>(&amp;</a:t>
            </a:r>
            <a:r>
              <a:rPr lang="en-US" altLang="zh-CN" dirty="0" err="1">
                <a:latin typeface="Arial Narrow" panose="020B0606020202030204" pitchFamily="34" charset="0"/>
                <a:cs typeface="Times New Roman" panose="02020603050405020304" pitchFamily="18" charset="0"/>
              </a:rPr>
              <a:t>tvinsert</a:t>
            </a:r>
            <a:r>
              <a:rPr lang="en-US" altLang="zh-CN" dirty="0">
                <a:latin typeface="Arial Narrow" panose="020B0606020202030204" pitchFamily="34" charset="0"/>
                <a:cs typeface="Times New Roman" panose="02020603050405020304" pitchFamily="18" charset="0"/>
              </a:rPr>
              <a:t>);</a:t>
            </a:r>
          </a:p>
          <a:p>
            <a:pPr>
              <a:lnSpc>
                <a:spcPct val="110000"/>
              </a:lnSpc>
            </a:pPr>
            <a:r>
              <a:rPr lang="en-US" altLang="zh-CN" dirty="0" err="1">
                <a:latin typeface="Arial Narrow" panose="020B0606020202030204" pitchFamily="34" charset="0"/>
                <a:cs typeface="Times New Roman" panose="02020603050405020304" pitchFamily="18" charset="0"/>
              </a:rPr>
              <a:t>tvinsert.item.pszText</a:t>
            </a:r>
            <a:r>
              <a:rPr lang="en-US" altLang="zh-CN" dirty="0">
                <a:latin typeface="Arial Narrow" panose="020B0606020202030204" pitchFamily="34" charset="0"/>
                <a:cs typeface="Times New Roman" panose="02020603050405020304" pitchFamily="18" charset="0"/>
              </a:rPr>
              <a:t> = </a:t>
            </a:r>
            <a:r>
              <a:rPr lang="en-US" altLang="zh-CN" dirty="0" err="1" smtClean="0">
                <a:latin typeface="Arial Narrow" panose="020B0606020202030204" pitchFamily="34" charset="0"/>
                <a:cs typeface="Times New Roman" panose="02020603050405020304" pitchFamily="18" charset="0"/>
              </a:rPr>
              <a:t>L"daughter</a:t>
            </a:r>
            <a:r>
              <a:rPr lang="en-US" altLang="zh-CN" dirty="0">
                <a:latin typeface="Arial Narrow" panose="020B0606020202030204" pitchFamily="34" charset="0"/>
                <a:cs typeface="Times New Roman" panose="02020603050405020304" pitchFamily="18" charset="0"/>
              </a:rPr>
              <a:t>";	// </a:t>
            </a:r>
            <a:r>
              <a:rPr lang="zh-CN" altLang="en-US" dirty="0">
                <a:latin typeface="Arial Narrow" panose="020B0606020202030204" pitchFamily="34" charset="0"/>
              </a:rPr>
              <a:t>插入第二层的第二个节点</a:t>
            </a:r>
            <a:endParaRPr lang="zh-CN" altLang="en-US" dirty="0">
              <a:latin typeface="Arial Narrow" panose="020B0606020202030204" pitchFamily="34" charset="0"/>
              <a:cs typeface="Times New Roman" panose="02020603050405020304" pitchFamily="18" charset="0"/>
            </a:endParaRPr>
          </a:p>
          <a:p>
            <a:pPr>
              <a:lnSpc>
                <a:spcPct val="110000"/>
              </a:lnSpc>
            </a:pPr>
            <a:r>
              <a:rPr lang="en-US" altLang="zh-CN" dirty="0" err="1">
                <a:latin typeface="Arial Narrow" panose="020B0606020202030204" pitchFamily="34" charset="0"/>
                <a:cs typeface="Times New Roman" panose="02020603050405020304" pitchFamily="18" charset="0"/>
              </a:rPr>
              <a:t>pTree</a:t>
            </a:r>
            <a:r>
              <a:rPr lang="en-US" altLang="zh-CN" dirty="0">
                <a:latin typeface="Arial Narrow" panose="020B0606020202030204" pitchFamily="34" charset="0"/>
                <a:cs typeface="Times New Roman" panose="02020603050405020304" pitchFamily="18" charset="0"/>
              </a:rPr>
              <a:t>-&gt;</a:t>
            </a:r>
            <a:r>
              <a:rPr lang="en-US" altLang="zh-CN" dirty="0" err="1">
                <a:latin typeface="Arial Narrow" panose="020B0606020202030204" pitchFamily="34" charset="0"/>
                <a:cs typeface="Times New Roman" panose="02020603050405020304" pitchFamily="18" charset="0"/>
              </a:rPr>
              <a:t>InsertItem</a:t>
            </a:r>
            <a:r>
              <a:rPr lang="en-US" altLang="zh-CN" dirty="0">
                <a:latin typeface="Arial Narrow" panose="020B0606020202030204" pitchFamily="34" charset="0"/>
                <a:cs typeface="Times New Roman" panose="02020603050405020304" pitchFamily="18" charset="0"/>
              </a:rPr>
              <a:t>(&amp;</a:t>
            </a:r>
            <a:r>
              <a:rPr lang="en-US" altLang="zh-CN" dirty="0" err="1">
                <a:latin typeface="Arial Narrow" panose="020B0606020202030204" pitchFamily="34" charset="0"/>
                <a:cs typeface="Times New Roman" panose="02020603050405020304" pitchFamily="18" charset="0"/>
              </a:rPr>
              <a:t>tvinsert</a:t>
            </a:r>
            <a:r>
              <a:rPr lang="en-US" altLang="zh-CN" dirty="0">
                <a:latin typeface="Arial Narrow" panose="020B0606020202030204" pitchFamily="34" charset="0"/>
                <a:cs typeface="Times New Roman" panose="02020603050405020304" pitchFamily="18" charset="0"/>
              </a:rPr>
              <a:t>);</a:t>
            </a:r>
          </a:p>
          <a:p>
            <a:pPr>
              <a:lnSpc>
                <a:spcPct val="110000"/>
              </a:lnSpc>
            </a:pPr>
            <a:r>
              <a:rPr lang="en-US" altLang="zh-CN" dirty="0" err="1">
                <a:latin typeface="Arial Narrow" panose="020B0606020202030204" pitchFamily="34" charset="0"/>
                <a:cs typeface="Times New Roman" panose="02020603050405020304" pitchFamily="18" charset="0"/>
              </a:rPr>
              <a:t>tvinsert.hParent</a:t>
            </a:r>
            <a:r>
              <a:rPr lang="en-US" altLang="zh-CN" dirty="0">
                <a:latin typeface="Arial Narrow" panose="020B0606020202030204" pitchFamily="34" charset="0"/>
                <a:cs typeface="Times New Roman" panose="02020603050405020304" pitchFamily="18" charset="0"/>
              </a:rPr>
              <a:t> = </a:t>
            </a:r>
            <a:r>
              <a:rPr lang="en-US" altLang="zh-CN" dirty="0" err="1">
                <a:latin typeface="Arial Narrow" panose="020B0606020202030204" pitchFamily="34" charset="0"/>
                <a:cs typeface="Times New Roman" panose="02020603050405020304" pitchFamily="18" charset="0"/>
              </a:rPr>
              <a:t>hMom</a:t>
            </a:r>
            <a:r>
              <a:rPr lang="en-US" altLang="zh-CN" dirty="0">
                <a:latin typeface="Arial Narrow" panose="020B0606020202030204" pitchFamily="34" charset="0"/>
                <a:cs typeface="Times New Roman" panose="02020603050405020304" pitchFamily="18" charset="0"/>
              </a:rPr>
              <a:t>;		// </a:t>
            </a:r>
            <a:r>
              <a:rPr lang="zh-CN" altLang="en-US" dirty="0">
                <a:latin typeface="Arial Narrow" panose="020B0606020202030204" pitchFamily="34" charset="0"/>
              </a:rPr>
              <a:t>父结点为</a:t>
            </a:r>
            <a:r>
              <a:rPr lang="en-US" altLang="zh-CN" dirty="0">
                <a:latin typeface="Arial Narrow" panose="020B0606020202030204" pitchFamily="34" charset="0"/>
                <a:cs typeface="Times New Roman" panose="02020603050405020304" pitchFamily="18" charset="0"/>
              </a:rPr>
              <a:t>"mother"</a:t>
            </a:r>
          </a:p>
          <a:p>
            <a:pPr>
              <a:lnSpc>
                <a:spcPct val="110000"/>
              </a:lnSpc>
            </a:pPr>
            <a:r>
              <a:rPr lang="en-US" altLang="zh-CN" dirty="0" err="1">
                <a:latin typeface="Arial Narrow" panose="020B0606020202030204" pitchFamily="34" charset="0"/>
                <a:cs typeface="Times New Roman" panose="02020603050405020304" pitchFamily="18" charset="0"/>
              </a:rPr>
              <a:t>tvinsert.item.iImage</a:t>
            </a:r>
            <a:r>
              <a:rPr lang="en-US" altLang="zh-CN" dirty="0">
                <a:latin typeface="Arial Narrow" panose="020B0606020202030204" pitchFamily="34" charset="0"/>
                <a:cs typeface="Times New Roman" panose="02020603050405020304" pitchFamily="18" charset="0"/>
              </a:rPr>
              <a:t> = 4;</a:t>
            </a:r>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36318E94-28FD-4DF8-93BB-B884195F61BD}" type="slidenum">
              <a:rPr lang="en-US" altLang="zh-CN"/>
              <a:pPr/>
              <a:t>152</a:t>
            </a:fld>
            <a:endParaRPr lang="en-US" altLang="zh-CN"/>
          </a:p>
        </p:txBody>
      </p:sp>
      <p:sp>
        <p:nvSpPr>
          <p:cNvPr id="143364" name="Text Box 4"/>
          <p:cNvSpPr txBox="1">
            <a:spLocks noChangeArrowheads="1"/>
          </p:cNvSpPr>
          <p:nvPr/>
        </p:nvSpPr>
        <p:spPr bwMode="auto">
          <a:xfrm>
            <a:off x="474663" y="474663"/>
            <a:ext cx="8509830" cy="5853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dirty="0" err="1">
                <a:latin typeface="Arial Narrow" panose="020B0606020202030204" pitchFamily="34" charset="0"/>
                <a:cs typeface="Times New Roman" panose="02020603050405020304" pitchFamily="18" charset="0"/>
              </a:rPr>
              <a:t>tvinsert.item.pszText</a:t>
            </a:r>
            <a:r>
              <a:rPr lang="en-US" altLang="zh-CN" dirty="0">
                <a:latin typeface="Arial Narrow" panose="020B0606020202030204" pitchFamily="34" charset="0"/>
                <a:cs typeface="Times New Roman" panose="02020603050405020304" pitchFamily="18" charset="0"/>
              </a:rPr>
              <a:t> </a:t>
            </a:r>
            <a:r>
              <a:rPr lang="en-US" altLang="zh-CN" dirty="0" smtClean="0">
                <a:latin typeface="Arial Narrow" panose="020B0606020202030204" pitchFamily="34" charset="0"/>
                <a:cs typeface="Times New Roman" panose="02020603050405020304" pitchFamily="18" charset="0"/>
              </a:rPr>
              <a:t>=</a:t>
            </a:r>
            <a:r>
              <a:rPr lang="en-US" altLang="zh-CN" dirty="0" err="1" smtClean="0">
                <a:latin typeface="Arial Narrow" panose="020B0606020202030204" pitchFamily="34" charset="0"/>
                <a:cs typeface="Times New Roman" panose="02020603050405020304" pitchFamily="18" charset="0"/>
              </a:rPr>
              <a:t>L"son</a:t>
            </a:r>
            <a:r>
              <a:rPr lang="en-US" altLang="zh-CN" dirty="0">
                <a:latin typeface="Arial Narrow" panose="020B0606020202030204" pitchFamily="34" charset="0"/>
                <a:cs typeface="Times New Roman" panose="02020603050405020304" pitchFamily="18" charset="0"/>
              </a:rPr>
              <a:t>";		// </a:t>
            </a:r>
            <a:r>
              <a:rPr lang="zh-CN" altLang="en-US" dirty="0">
                <a:latin typeface="Arial Narrow" panose="020B0606020202030204" pitchFamily="34" charset="0"/>
              </a:rPr>
              <a:t>插入第二层的第一个节点</a:t>
            </a:r>
            <a:endParaRPr lang="zh-CN" altLang="en-US" dirty="0">
              <a:latin typeface="Arial Narrow" panose="020B0606020202030204" pitchFamily="34" charset="0"/>
              <a:cs typeface="Times New Roman" panose="02020603050405020304" pitchFamily="18" charset="0"/>
            </a:endParaRPr>
          </a:p>
          <a:p>
            <a:pPr>
              <a:lnSpc>
                <a:spcPct val="120000"/>
              </a:lnSpc>
            </a:pPr>
            <a:r>
              <a:rPr lang="en-US" altLang="zh-CN" dirty="0" err="1">
                <a:latin typeface="Arial Narrow" panose="020B0606020202030204" pitchFamily="34" charset="0"/>
                <a:cs typeface="Times New Roman" panose="02020603050405020304" pitchFamily="18" charset="0"/>
              </a:rPr>
              <a:t>pTree</a:t>
            </a:r>
            <a:r>
              <a:rPr lang="en-US" altLang="zh-CN" dirty="0">
                <a:latin typeface="Arial Narrow" panose="020B0606020202030204" pitchFamily="34" charset="0"/>
                <a:cs typeface="Times New Roman" panose="02020603050405020304" pitchFamily="18" charset="0"/>
              </a:rPr>
              <a:t>-&gt;</a:t>
            </a:r>
            <a:r>
              <a:rPr lang="en-US" altLang="zh-CN" dirty="0" err="1">
                <a:latin typeface="Arial Narrow" panose="020B0606020202030204" pitchFamily="34" charset="0"/>
                <a:cs typeface="Times New Roman" panose="02020603050405020304" pitchFamily="18" charset="0"/>
              </a:rPr>
              <a:t>InsertItem</a:t>
            </a:r>
            <a:r>
              <a:rPr lang="en-US" altLang="zh-CN" dirty="0">
                <a:latin typeface="Arial Narrow" panose="020B0606020202030204" pitchFamily="34" charset="0"/>
                <a:cs typeface="Times New Roman" panose="02020603050405020304" pitchFamily="18" charset="0"/>
              </a:rPr>
              <a:t>(&amp;</a:t>
            </a:r>
            <a:r>
              <a:rPr lang="en-US" altLang="zh-CN" dirty="0" err="1">
                <a:latin typeface="Arial Narrow" panose="020B0606020202030204" pitchFamily="34" charset="0"/>
                <a:cs typeface="Times New Roman" panose="02020603050405020304" pitchFamily="18" charset="0"/>
              </a:rPr>
              <a:t>tvinsert</a:t>
            </a:r>
            <a:r>
              <a:rPr lang="en-US" altLang="zh-CN" dirty="0">
                <a:latin typeface="Arial Narrow" panose="020B0606020202030204" pitchFamily="34" charset="0"/>
                <a:cs typeface="Times New Roman" panose="02020603050405020304" pitchFamily="18" charset="0"/>
              </a:rPr>
              <a:t>);</a:t>
            </a:r>
          </a:p>
          <a:p>
            <a:pPr>
              <a:lnSpc>
                <a:spcPct val="120000"/>
              </a:lnSpc>
            </a:pPr>
            <a:r>
              <a:rPr lang="en-US" altLang="zh-CN" dirty="0" err="1">
                <a:latin typeface="Arial Narrow" panose="020B0606020202030204" pitchFamily="34" charset="0"/>
                <a:cs typeface="Times New Roman" panose="02020603050405020304" pitchFamily="18" charset="0"/>
              </a:rPr>
              <a:t>tvinsert.item.pszText</a:t>
            </a:r>
            <a:r>
              <a:rPr lang="en-US" altLang="zh-CN" dirty="0">
                <a:latin typeface="Arial Narrow" panose="020B0606020202030204" pitchFamily="34" charset="0"/>
                <a:cs typeface="Times New Roman" panose="02020603050405020304" pitchFamily="18" charset="0"/>
              </a:rPr>
              <a:t> = </a:t>
            </a:r>
            <a:r>
              <a:rPr lang="en-US" altLang="zh-CN" dirty="0" err="1" smtClean="0">
                <a:latin typeface="Arial Narrow" panose="020B0606020202030204" pitchFamily="34" charset="0"/>
                <a:cs typeface="Times New Roman" panose="02020603050405020304" pitchFamily="18" charset="0"/>
              </a:rPr>
              <a:t>L"daughter</a:t>
            </a:r>
            <a:r>
              <a:rPr lang="en-US" altLang="zh-CN" dirty="0">
                <a:latin typeface="Arial Narrow" panose="020B0606020202030204" pitchFamily="34" charset="0"/>
                <a:cs typeface="Times New Roman" panose="02020603050405020304" pitchFamily="18" charset="0"/>
              </a:rPr>
              <a:t>";	// </a:t>
            </a:r>
            <a:r>
              <a:rPr lang="zh-CN" altLang="en-US" dirty="0">
                <a:latin typeface="Arial Narrow" panose="020B0606020202030204" pitchFamily="34" charset="0"/>
              </a:rPr>
              <a:t>插入第二层的第二个节点</a:t>
            </a:r>
            <a:endParaRPr lang="zh-CN" altLang="en-US" dirty="0">
              <a:latin typeface="Arial Narrow" panose="020B0606020202030204" pitchFamily="34" charset="0"/>
              <a:cs typeface="Times New Roman" panose="02020603050405020304" pitchFamily="18" charset="0"/>
            </a:endParaRPr>
          </a:p>
          <a:p>
            <a:pPr>
              <a:lnSpc>
                <a:spcPct val="120000"/>
              </a:lnSpc>
            </a:pPr>
            <a:r>
              <a:rPr lang="en-US" altLang="zh-CN" dirty="0" err="1">
                <a:latin typeface="Arial Narrow" panose="020B0606020202030204" pitchFamily="34" charset="0"/>
                <a:cs typeface="Times New Roman" panose="02020603050405020304" pitchFamily="18" charset="0"/>
              </a:rPr>
              <a:t>pTree</a:t>
            </a:r>
            <a:r>
              <a:rPr lang="en-US" altLang="zh-CN" dirty="0">
                <a:latin typeface="Arial Narrow" panose="020B0606020202030204" pitchFamily="34" charset="0"/>
                <a:cs typeface="Times New Roman" panose="02020603050405020304" pitchFamily="18" charset="0"/>
              </a:rPr>
              <a:t>-&gt;</a:t>
            </a:r>
            <a:r>
              <a:rPr lang="en-US" altLang="zh-CN" dirty="0" err="1">
                <a:latin typeface="Arial Narrow" panose="020B0606020202030204" pitchFamily="34" charset="0"/>
                <a:cs typeface="Times New Roman" panose="02020603050405020304" pitchFamily="18" charset="0"/>
              </a:rPr>
              <a:t>InsertItem</a:t>
            </a:r>
            <a:r>
              <a:rPr lang="en-US" altLang="zh-CN" dirty="0">
                <a:latin typeface="Arial Narrow" panose="020B0606020202030204" pitchFamily="34" charset="0"/>
                <a:cs typeface="Times New Roman" panose="02020603050405020304" pitchFamily="18" charset="0"/>
              </a:rPr>
              <a:t>(&amp;</a:t>
            </a:r>
            <a:r>
              <a:rPr lang="en-US" altLang="zh-CN" dirty="0" err="1">
                <a:latin typeface="Arial Narrow" panose="020B0606020202030204" pitchFamily="34" charset="0"/>
                <a:cs typeface="Times New Roman" panose="02020603050405020304" pitchFamily="18" charset="0"/>
              </a:rPr>
              <a:t>tvinsert</a:t>
            </a:r>
            <a:r>
              <a:rPr lang="en-US" altLang="zh-CN" dirty="0">
                <a:latin typeface="Arial Narrow" panose="020B0606020202030204" pitchFamily="34" charset="0"/>
                <a:cs typeface="Times New Roman" panose="02020603050405020304" pitchFamily="18" charset="0"/>
              </a:rPr>
              <a:t>);</a:t>
            </a:r>
          </a:p>
          <a:p>
            <a:pPr>
              <a:lnSpc>
                <a:spcPct val="120000"/>
              </a:lnSpc>
            </a:pPr>
            <a:r>
              <a:rPr lang="en-US" altLang="zh-CN" dirty="0" err="1">
                <a:latin typeface="Arial Narrow" panose="020B0606020202030204" pitchFamily="34" charset="0"/>
                <a:cs typeface="Times New Roman" panose="02020603050405020304" pitchFamily="18" charset="0"/>
              </a:rPr>
              <a:t>tvinsert.item.pszText</a:t>
            </a:r>
            <a:r>
              <a:rPr lang="en-US" altLang="zh-CN" dirty="0">
                <a:latin typeface="Arial Narrow" panose="020B0606020202030204" pitchFamily="34" charset="0"/>
                <a:cs typeface="Times New Roman" panose="02020603050405020304" pitchFamily="18" charset="0"/>
              </a:rPr>
              <a:t> </a:t>
            </a:r>
            <a:r>
              <a:rPr lang="en-US" altLang="zh-CN" dirty="0" smtClean="0">
                <a:latin typeface="Arial Narrow" panose="020B0606020202030204" pitchFamily="34" charset="0"/>
                <a:cs typeface="Times New Roman" panose="02020603050405020304" pitchFamily="18" charset="0"/>
              </a:rPr>
              <a:t>=</a:t>
            </a:r>
            <a:r>
              <a:rPr lang="en-US" altLang="zh-CN" dirty="0" err="1" smtClean="0">
                <a:latin typeface="Arial Narrow" panose="020B0606020202030204" pitchFamily="34" charset="0"/>
                <a:cs typeface="Times New Roman" panose="02020603050405020304" pitchFamily="18" charset="0"/>
              </a:rPr>
              <a:t>L"cartoon</a:t>
            </a:r>
            <a:r>
              <a:rPr lang="en-US" altLang="zh-CN" dirty="0">
                <a:latin typeface="Arial Narrow" panose="020B0606020202030204" pitchFamily="34" charset="0"/>
                <a:cs typeface="Times New Roman" panose="02020603050405020304" pitchFamily="18" charset="0"/>
              </a:rPr>
              <a:t>";	// </a:t>
            </a:r>
            <a:r>
              <a:rPr lang="zh-CN" altLang="en-US" dirty="0">
                <a:latin typeface="Arial Narrow" panose="020B0606020202030204" pitchFamily="34" charset="0"/>
              </a:rPr>
              <a:t>插入第二层的第三个节点</a:t>
            </a:r>
            <a:endParaRPr lang="zh-CN" altLang="en-US" dirty="0">
              <a:latin typeface="Arial Narrow" panose="020B0606020202030204" pitchFamily="34" charset="0"/>
              <a:cs typeface="Times New Roman" panose="02020603050405020304" pitchFamily="18" charset="0"/>
            </a:endParaRPr>
          </a:p>
          <a:p>
            <a:pPr>
              <a:lnSpc>
                <a:spcPct val="120000"/>
              </a:lnSpc>
            </a:pPr>
            <a:r>
              <a:rPr lang="en-US" altLang="zh-CN" dirty="0">
                <a:latin typeface="Arial Narrow" panose="020B0606020202030204" pitchFamily="34" charset="0"/>
                <a:cs typeface="Times New Roman" panose="02020603050405020304" pitchFamily="18" charset="0"/>
              </a:rPr>
              <a:t>HTREEITEM </a:t>
            </a:r>
            <a:r>
              <a:rPr lang="en-US" altLang="zh-CN" dirty="0" err="1">
                <a:latin typeface="Arial Narrow" panose="020B0606020202030204" pitchFamily="34" charset="0"/>
                <a:cs typeface="Times New Roman" panose="02020603050405020304" pitchFamily="18" charset="0"/>
              </a:rPr>
              <a:t>hOther</a:t>
            </a:r>
            <a:r>
              <a:rPr lang="en-US" altLang="zh-CN" dirty="0">
                <a:latin typeface="Arial Narrow" panose="020B0606020202030204" pitchFamily="34" charset="0"/>
                <a:cs typeface="Times New Roman" panose="02020603050405020304" pitchFamily="18" charset="0"/>
              </a:rPr>
              <a:t> = </a:t>
            </a:r>
            <a:r>
              <a:rPr lang="en-US" altLang="zh-CN" dirty="0" err="1">
                <a:latin typeface="Arial Narrow" panose="020B0606020202030204" pitchFamily="34" charset="0"/>
                <a:cs typeface="Times New Roman" panose="02020603050405020304" pitchFamily="18" charset="0"/>
              </a:rPr>
              <a:t>pTree</a:t>
            </a:r>
            <a:r>
              <a:rPr lang="en-US" altLang="zh-CN" dirty="0">
                <a:latin typeface="Arial Narrow" panose="020B0606020202030204" pitchFamily="34" charset="0"/>
                <a:cs typeface="Times New Roman" panose="02020603050405020304" pitchFamily="18" charset="0"/>
              </a:rPr>
              <a:t>-&gt;</a:t>
            </a:r>
            <a:r>
              <a:rPr lang="en-US" altLang="zh-CN" dirty="0" err="1">
                <a:latin typeface="Arial Narrow" panose="020B0606020202030204" pitchFamily="34" charset="0"/>
                <a:cs typeface="Times New Roman" panose="02020603050405020304" pitchFamily="18" charset="0"/>
              </a:rPr>
              <a:t>InsertItem</a:t>
            </a:r>
            <a:r>
              <a:rPr lang="en-US" altLang="zh-CN" dirty="0">
                <a:latin typeface="Arial Narrow" panose="020B0606020202030204" pitchFamily="34" charset="0"/>
                <a:cs typeface="Times New Roman" panose="02020603050405020304" pitchFamily="18" charset="0"/>
              </a:rPr>
              <a:t>(&amp;</a:t>
            </a:r>
            <a:r>
              <a:rPr lang="en-US" altLang="zh-CN" dirty="0" err="1">
                <a:latin typeface="Arial Narrow" panose="020B0606020202030204" pitchFamily="34" charset="0"/>
                <a:cs typeface="Times New Roman" panose="02020603050405020304" pitchFamily="18" charset="0"/>
              </a:rPr>
              <a:t>tvinsert</a:t>
            </a:r>
            <a:r>
              <a:rPr lang="en-US" altLang="zh-CN" dirty="0">
                <a:latin typeface="Arial Narrow" panose="020B0606020202030204" pitchFamily="34" charset="0"/>
                <a:cs typeface="Times New Roman" panose="02020603050405020304" pitchFamily="18" charset="0"/>
              </a:rPr>
              <a:t>);</a:t>
            </a:r>
          </a:p>
          <a:p>
            <a:pPr>
              <a:lnSpc>
                <a:spcPct val="120000"/>
              </a:lnSpc>
            </a:pPr>
            <a:r>
              <a:rPr lang="en-US" altLang="zh-CN" dirty="0">
                <a:latin typeface="Arial Narrow" panose="020B0606020202030204" pitchFamily="34" charset="0"/>
                <a:cs typeface="Times New Roman" panose="02020603050405020304" pitchFamily="18" charset="0"/>
              </a:rPr>
              <a:t>// </a:t>
            </a:r>
            <a:r>
              <a:rPr lang="zh-CN" altLang="en-US" dirty="0">
                <a:latin typeface="Arial Narrow" panose="020B0606020202030204" pitchFamily="34" charset="0"/>
              </a:rPr>
              <a:t>创建第三层</a:t>
            </a:r>
            <a:endParaRPr lang="zh-CN" altLang="en-US" dirty="0">
              <a:latin typeface="Arial Narrow" panose="020B0606020202030204" pitchFamily="34" charset="0"/>
              <a:cs typeface="Times New Roman" panose="02020603050405020304" pitchFamily="18" charset="0"/>
            </a:endParaRPr>
          </a:p>
          <a:p>
            <a:pPr>
              <a:lnSpc>
                <a:spcPct val="120000"/>
              </a:lnSpc>
            </a:pPr>
            <a:r>
              <a:rPr lang="en-US" altLang="zh-CN" dirty="0" err="1">
                <a:latin typeface="Arial Narrow" panose="020B0606020202030204" pitchFamily="34" charset="0"/>
                <a:cs typeface="Times New Roman" panose="02020603050405020304" pitchFamily="18" charset="0"/>
              </a:rPr>
              <a:t>tvinsert.hParent</a:t>
            </a:r>
            <a:r>
              <a:rPr lang="en-US" altLang="zh-CN" dirty="0">
                <a:latin typeface="Arial Narrow" panose="020B0606020202030204" pitchFamily="34" charset="0"/>
                <a:cs typeface="Times New Roman" panose="02020603050405020304" pitchFamily="18" charset="0"/>
              </a:rPr>
              <a:t> = </a:t>
            </a:r>
            <a:r>
              <a:rPr lang="en-US" altLang="zh-CN" dirty="0" err="1">
                <a:latin typeface="Arial Narrow" panose="020B0606020202030204" pitchFamily="34" charset="0"/>
                <a:cs typeface="Times New Roman" panose="02020603050405020304" pitchFamily="18" charset="0"/>
              </a:rPr>
              <a:t>hOther</a:t>
            </a:r>
            <a:r>
              <a:rPr lang="en-US" altLang="zh-CN" dirty="0">
                <a:latin typeface="Arial Narrow" panose="020B0606020202030204" pitchFamily="34" charset="0"/>
                <a:cs typeface="Times New Roman" panose="02020603050405020304" pitchFamily="18" charset="0"/>
              </a:rPr>
              <a:t>;			// </a:t>
            </a:r>
            <a:r>
              <a:rPr lang="zh-CN" altLang="en-US" dirty="0">
                <a:latin typeface="Arial Narrow" panose="020B0606020202030204" pitchFamily="34" charset="0"/>
              </a:rPr>
              <a:t>父结点为</a:t>
            </a:r>
            <a:r>
              <a:rPr lang="en-US" altLang="zh-CN" dirty="0">
                <a:latin typeface="Arial Narrow" panose="020B0606020202030204" pitchFamily="34" charset="0"/>
                <a:cs typeface="Times New Roman" panose="02020603050405020304" pitchFamily="18" charset="0"/>
              </a:rPr>
              <a:t>"cartoon"</a:t>
            </a:r>
          </a:p>
          <a:p>
            <a:pPr>
              <a:lnSpc>
                <a:spcPct val="120000"/>
              </a:lnSpc>
            </a:pPr>
            <a:r>
              <a:rPr lang="en-US" altLang="zh-CN" dirty="0" err="1">
                <a:latin typeface="Arial Narrow" panose="020B0606020202030204" pitchFamily="34" charset="0"/>
                <a:cs typeface="Times New Roman" panose="02020603050405020304" pitchFamily="18" charset="0"/>
              </a:rPr>
              <a:t>tvinsert.item.iImage</a:t>
            </a:r>
            <a:r>
              <a:rPr lang="en-US" altLang="zh-CN" dirty="0">
                <a:latin typeface="Arial Narrow" panose="020B0606020202030204" pitchFamily="34" charset="0"/>
                <a:cs typeface="Times New Roman" panose="02020603050405020304" pitchFamily="18" charset="0"/>
              </a:rPr>
              <a:t> = 7;</a:t>
            </a:r>
          </a:p>
          <a:p>
            <a:pPr>
              <a:lnSpc>
                <a:spcPct val="120000"/>
              </a:lnSpc>
            </a:pPr>
            <a:r>
              <a:rPr lang="en-US" altLang="zh-CN" dirty="0" err="1">
                <a:latin typeface="Arial Narrow" panose="020B0606020202030204" pitchFamily="34" charset="0"/>
                <a:cs typeface="Times New Roman" panose="02020603050405020304" pitchFamily="18" charset="0"/>
              </a:rPr>
              <a:t>tvinsert.item.pszText</a:t>
            </a:r>
            <a:r>
              <a:rPr lang="en-US" altLang="zh-CN" dirty="0">
                <a:latin typeface="Arial Narrow" panose="020B0606020202030204" pitchFamily="34" charset="0"/>
                <a:cs typeface="Times New Roman" panose="02020603050405020304" pitchFamily="18" charset="0"/>
              </a:rPr>
              <a:t> = </a:t>
            </a:r>
            <a:r>
              <a:rPr lang="en-US" altLang="zh-CN" dirty="0" err="1" smtClean="0">
                <a:latin typeface="Arial Narrow" panose="020B0606020202030204" pitchFamily="34" charset="0"/>
                <a:cs typeface="Times New Roman" panose="02020603050405020304" pitchFamily="18" charset="0"/>
              </a:rPr>
              <a:t>L"Tom</a:t>
            </a:r>
            <a:r>
              <a:rPr lang="en-US" altLang="zh-CN" dirty="0" smtClean="0">
                <a:latin typeface="Arial Narrow" panose="020B0606020202030204" pitchFamily="34" charset="0"/>
                <a:cs typeface="Times New Roman" panose="02020603050405020304" pitchFamily="18" charset="0"/>
              </a:rPr>
              <a:t>";</a:t>
            </a:r>
            <a:r>
              <a:rPr lang="en-US" altLang="zh-CN" dirty="0">
                <a:latin typeface="Arial Narrow" panose="020B0606020202030204" pitchFamily="34" charset="0"/>
                <a:cs typeface="Times New Roman" panose="02020603050405020304" pitchFamily="18" charset="0"/>
              </a:rPr>
              <a:t> </a:t>
            </a:r>
            <a:r>
              <a:rPr lang="en-US" altLang="zh-CN" dirty="0" smtClean="0">
                <a:latin typeface="Arial Narrow" panose="020B0606020202030204" pitchFamily="34" charset="0"/>
                <a:cs typeface="Times New Roman" panose="02020603050405020304" pitchFamily="18" charset="0"/>
              </a:rPr>
              <a:t>   </a:t>
            </a:r>
            <a:r>
              <a:rPr lang="en-US" altLang="zh-CN" dirty="0">
                <a:latin typeface="Arial Narrow" panose="020B0606020202030204" pitchFamily="34" charset="0"/>
                <a:cs typeface="Times New Roman" panose="02020603050405020304" pitchFamily="18" charset="0"/>
              </a:rPr>
              <a:t>// </a:t>
            </a:r>
            <a:r>
              <a:rPr lang="zh-CN" altLang="en-US" dirty="0">
                <a:latin typeface="Arial Narrow" panose="020B0606020202030204" pitchFamily="34" charset="0"/>
              </a:rPr>
              <a:t>插入第三层的第一个节点</a:t>
            </a:r>
            <a:r>
              <a:rPr lang="en-US" altLang="zh-CN" dirty="0">
                <a:latin typeface="Arial Narrow" panose="020B0606020202030204" pitchFamily="34" charset="0"/>
              </a:rPr>
              <a:t>Tom</a:t>
            </a:r>
            <a:endParaRPr lang="en-US" altLang="zh-CN" dirty="0">
              <a:latin typeface="Arial Narrow" panose="020B0606020202030204" pitchFamily="34" charset="0"/>
              <a:cs typeface="Times New Roman" panose="02020603050405020304" pitchFamily="18" charset="0"/>
            </a:endParaRPr>
          </a:p>
          <a:p>
            <a:pPr>
              <a:lnSpc>
                <a:spcPct val="120000"/>
              </a:lnSpc>
            </a:pPr>
            <a:r>
              <a:rPr lang="en-US" altLang="zh-CN" dirty="0" err="1">
                <a:latin typeface="Arial Narrow" panose="020B0606020202030204" pitchFamily="34" charset="0"/>
                <a:cs typeface="Times New Roman" panose="02020603050405020304" pitchFamily="18" charset="0"/>
              </a:rPr>
              <a:t>pTree</a:t>
            </a:r>
            <a:r>
              <a:rPr lang="en-US" altLang="zh-CN" dirty="0">
                <a:latin typeface="Arial Narrow" panose="020B0606020202030204" pitchFamily="34" charset="0"/>
                <a:cs typeface="Times New Roman" panose="02020603050405020304" pitchFamily="18" charset="0"/>
              </a:rPr>
              <a:t>-&gt;</a:t>
            </a:r>
            <a:r>
              <a:rPr lang="en-US" altLang="zh-CN" dirty="0" err="1">
                <a:latin typeface="Arial Narrow" panose="020B0606020202030204" pitchFamily="34" charset="0"/>
                <a:cs typeface="Times New Roman" panose="02020603050405020304" pitchFamily="18" charset="0"/>
              </a:rPr>
              <a:t>InsertItem</a:t>
            </a:r>
            <a:r>
              <a:rPr lang="en-US" altLang="zh-CN" dirty="0">
                <a:latin typeface="Arial Narrow" panose="020B0606020202030204" pitchFamily="34" charset="0"/>
                <a:cs typeface="Times New Roman" panose="02020603050405020304" pitchFamily="18" charset="0"/>
              </a:rPr>
              <a:t>(&amp;</a:t>
            </a:r>
            <a:r>
              <a:rPr lang="en-US" altLang="zh-CN" dirty="0" err="1">
                <a:latin typeface="Arial Narrow" panose="020B0606020202030204" pitchFamily="34" charset="0"/>
                <a:cs typeface="Times New Roman" panose="02020603050405020304" pitchFamily="18" charset="0"/>
              </a:rPr>
              <a:t>tvinsert</a:t>
            </a:r>
            <a:r>
              <a:rPr lang="en-US" altLang="zh-CN" dirty="0">
                <a:latin typeface="Arial Narrow" panose="020B0606020202030204" pitchFamily="34" charset="0"/>
                <a:cs typeface="Times New Roman" panose="02020603050405020304" pitchFamily="18" charset="0"/>
              </a:rPr>
              <a:t>);</a:t>
            </a:r>
          </a:p>
          <a:p>
            <a:pPr>
              <a:lnSpc>
                <a:spcPct val="120000"/>
              </a:lnSpc>
            </a:pPr>
            <a:r>
              <a:rPr lang="en-US" altLang="zh-CN" dirty="0" err="1">
                <a:latin typeface="Arial Narrow" panose="020B0606020202030204" pitchFamily="34" charset="0"/>
                <a:cs typeface="Times New Roman" panose="02020603050405020304" pitchFamily="18" charset="0"/>
              </a:rPr>
              <a:t>tvinsert.item.pszText</a:t>
            </a:r>
            <a:r>
              <a:rPr lang="en-US" altLang="zh-CN" dirty="0">
                <a:latin typeface="Arial Narrow" panose="020B0606020202030204" pitchFamily="34" charset="0"/>
                <a:cs typeface="Times New Roman" panose="02020603050405020304" pitchFamily="18" charset="0"/>
              </a:rPr>
              <a:t> = </a:t>
            </a:r>
            <a:r>
              <a:rPr lang="en-US" altLang="zh-CN" dirty="0" err="1">
                <a:latin typeface="Arial Narrow" panose="020B0606020202030204" pitchFamily="34" charset="0"/>
                <a:cs typeface="Times New Roman" panose="02020603050405020304" pitchFamily="18" charset="0"/>
              </a:rPr>
              <a:t>L</a:t>
            </a:r>
            <a:r>
              <a:rPr lang="en-US" altLang="zh-CN" dirty="0" err="1" smtClean="0">
                <a:latin typeface="Arial Narrow" panose="020B0606020202030204" pitchFamily="34" charset="0"/>
                <a:cs typeface="Times New Roman" panose="02020603050405020304" pitchFamily="18" charset="0"/>
              </a:rPr>
              <a:t>"Jerry</a:t>
            </a:r>
            <a:r>
              <a:rPr lang="en-US" altLang="zh-CN" dirty="0">
                <a:latin typeface="Arial Narrow" panose="020B0606020202030204" pitchFamily="34" charset="0"/>
                <a:cs typeface="Times New Roman" panose="02020603050405020304" pitchFamily="18" charset="0"/>
              </a:rPr>
              <a:t>";    // </a:t>
            </a:r>
            <a:r>
              <a:rPr lang="zh-CN" altLang="en-US" dirty="0">
                <a:latin typeface="Arial Narrow" panose="020B0606020202030204" pitchFamily="34" charset="0"/>
              </a:rPr>
              <a:t>插入第三层的第二个节点</a:t>
            </a:r>
            <a:r>
              <a:rPr lang="en-US" altLang="zh-CN" dirty="0">
                <a:latin typeface="Arial Narrow" panose="020B0606020202030204" pitchFamily="34" charset="0"/>
                <a:cs typeface="Times New Roman" panose="02020603050405020304" pitchFamily="18" charset="0"/>
              </a:rPr>
              <a:t>Jerry</a:t>
            </a:r>
          </a:p>
          <a:p>
            <a:pPr>
              <a:lnSpc>
                <a:spcPct val="120000"/>
              </a:lnSpc>
            </a:pPr>
            <a:r>
              <a:rPr lang="en-US" altLang="zh-CN" dirty="0" err="1">
                <a:latin typeface="Arial Narrow" panose="020B0606020202030204" pitchFamily="34" charset="0"/>
                <a:cs typeface="Times New Roman" panose="02020603050405020304" pitchFamily="18" charset="0"/>
              </a:rPr>
              <a:t>pTree</a:t>
            </a:r>
            <a:r>
              <a:rPr lang="en-US" altLang="zh-CN" dirty="0">
                <a:latin typeface="Arial Narrow" panose="020B0606020202030204" pitchFamily="34" charset="0"/>
                <a:cs typeface="Times New Roman" panose="02020603050405020304" pitchFamily="18" charset="0"/>
              </a:rPr>
              <a:t>-&gt;</a:t>
            </a:r>
            <a:r>
              <a:rPr lang="en-US" altLang="zh-CN" dirty="0" err="1">
                <a:latin typeface="Arial Narrow" panose="020B0606020202030204" pitchFamily="34" charset="0"/>
                <a:cs typeface="Times New Roman" panose="02020603050405020304" pitchFamily="18" charset="0"/>
              </a:rPr>
              <a:t>InsertItem</a:t>
            </a:r>
            <a:r>
              <a:rPr lang="en-US" altLang="zh-CN" dirty="0">
                <a:latin typeface="Arial Narrow" panose="020B0606020202030204" pitchFamily="34" charset="0"/>
                <a:cs typeface="Times New Roman" panose="02020603050405020304" pitchFamily="18" charset="0"/>
              </a:rPr>
              <a:t>(&amp;</a:t>
            </a:r>
            <a:r>
              <a:rPr lang="en-US" altLang="zh-CN" dirty="0" err="1">
                <a:latin typeface="Arial Narrow" panose="020B0606020202030204" pitchFamily="34" charset="0"/>
                <a:cs typeface="Times New Roman" panose="02020603050405020304" pitchFamily="18" charset="0"/>
              </a:rPr>
              <a:t>tvinsert</a:t>
            </a:r>
            <a:r>
              <a:rPr lang="en-US" altLang="zh-CN" dirty="0">
                <a:latin typeface="Arial Narrow" panose="020B0606020202030204" pitchFamily="34" charset="0"/>
                <a:cs typeface="Times New Roman" panose="02020603050405020304" pitchFamily="18" charset="0"/>
              </a:rPr>
              <a:t>);</a:t>
            </a:r>
            <a:endParaRPr lang="en-US" altLang="zh-CN" dirty="0">
              <a:latin typeface="Arial Narrow" panose="020B0606020202030204" pitchFamily="34" charset="0"/>
            </a:endParaRP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B75CA920-B86E-46F7-AE65-9E4F4E0DBA26}" type="slidenum">
              <a:rPr lang="en-US" altLang="zh-CN"/>
              <a:pPr/>
              <a:t>153</a:t>
            </a:fld>
            <a:endParaRPr lang="en-US" altLang="zh-CN"/>
          </a:p>
        </p:txBody>
      </p:sp>
      <p:sp>
        <p:nvSpPr>
          <p:cNvPr id="144387" name="Rectangle 3"/>
          <p:cNvSpPr>
            <a:spLocks noGrp="1" noChangeArrowheads="1"/>
          </p:cNvSpPr>
          <p:nvPr>
            <p:ph type="body" idx="1"/>
          </p:nvPr>
        </p:nvSpPr>
        <p:spPr>
          <a:xfrm>
            <a:off x="762000" y="990600"/>
            <a:ext cx="7772400" cy="4495800"/>
          </a:xfrm>
        </p:spPr>
        <p:txBody>
          <a:bodyPr/>
          <a:lstStyle/>
          <a:p>
            <a:pPr algn="just">
              <a:lnSpc>
                <a:spcPct val="115000"/>
              </a:lnSpc>
              <a:buFontTx/>
              <a:buNone/>
            </a:pPr>
            <a:r>
              <a:rPr lang="en-US" altLang="zh-CN" b="1" dirty="0">
                <a:latin typeface="Arial Narrow" panose="020B0606020202030204" pitchFamily="34" charset="0"/>
              </a:rPr>
              <a:t>    </a:t>
            </a:r>
            <a:r>
              <a:rPr lang="zh-CN" altLang="en-US" b="1" dirty="0">
                <a:latin typeface="Arial Narrow" panose="020B0606020202030204" pitchFamily="34" charset="0"/>
              </a:rPr>
              <a:t>理解上述代码的关键在于理解关键函数</a:t>
            </a:r>
            <a:r>
              <a:rPr lang="en-US" altLang="zh-CN" b="1" dirty="0" err="1">
                <a:latin typeface="Arial Narrow" panose="020B0606020202030204" pitchFamily="34" charset="0"/>
                <a:cs typeface="Times New Roman" panose="02020603050405020304" pitchFamily="18" charset="0"/>
              </a:rPr>
              <a:t>InsertItem</a:t>
            </a:r>
            <a:r>
              <a:rPr lang="zh-CN" altLang="en-US" b="1" dirty="0">
                <a:latin typeface="Arial Narrow" panose="020B0606020202030204" pitchFamily="34" charset="0"/>
              </a:rPr>
              <a:t>和</a:t>
            </a:r>
            <a:r>
              <a:rPr lang="en-US" altLang="zh-CN" b="1" dirty="0">
                <a:latin typeface="Arial Narrow" panose="020B0606020202030204" pitchFamily="34" charset="0"/>
                <a:cs typeface="Times New Roman" panose="02020603050405020304" pitchFamily="18" charset="0"/>
              </a:rPr>
              <a:t>TV_INSERTSTRUCT</a:t>
            </a:r>
            <a:r>
              <a:rPr lang="zh-CN" altLang="en-US" b="1" dirty="0">
                <a:latin typeface="Arial Narrow" panose="020B0606020202030204" pitchFamily="34" charset="0"/>
              </a:rPr>
              <a:t>和</a:t>
            </a:r>
            <a:r>
              <a:rPr lang="en-US" altLang="zh-CN" b="1" dirty="0">
                <a:latin typeface="Arial Narrow" panose="020B0606020202030204" pitchFamily="34" charset="0"/>
                <a:cs typeface="Times New Roman" panose="02020603050405020304" pitchFamily="18" charset="0"/>
              </a:rPr>
              <a:t>TV_ITEM</a:t>
            </a:r>
            <a:r>
              <a:rPr lang="zh-CN" altLang="en-US" b="1" dirty="0">
                <a:latin typeface="Arial Narrow" panose="020B0606020202030204" pitchFamily="34" charset="0"/>
              </a:rPr>
              <a:t>数据结构。</a:t>
            </a:r>
            <a:endParaRPr lang="zh-CN" altLang="en-US" b="1" dirty="0">
              <a:latin typeface="Arial Narrow" panose="020B0606020202030204" pitchFamily="34" charset="0"/>
              <a:cs typeface="Times New Roman" panose="02020603050405020304" pitchFamily="18" charset="0"/>
            </a:endParaRPr>
          </a:p>
          <a:p>
            <a:pPr>
              <a:lnSpc>
                <a:spcPct val="115000"/>
              </a:lnSpc>
              <a:buFontTx/>
              <a:buNone/>
            </a:pPr>
            <a:r>
              <a:rPr lang="zh-CN" altLang="en-US" b="1" dirty="0">
                <a:latin typeface="Arial Narrow" panose="020B0606020202030204" pitchFamily="34" charset="0"/>
              </a:rPr>
              <a:t>    </a:t>
            </a:r>
            <a:r>
              <a:rPr lang="en-US" altLang="zh-CN" b="1" dirty="0" err="1">
                <a:solidFill>
                  <a:srgbClr val="FF99FF"/>
                </a:solidFill>
                <a:latin typeface="Arial Narrow" panose="020B0606020202030204" pitchFamily="34" charset="0"/>
              </a:rPr>
              <a:t>InsertItem</a:t>
            </a:r>
            <a:r>
              <a:rPr lang="zh-CN" altLang="en-US" b="1" dirty="0">
                <a:solidFill>
                  <a:srgbClr val="FF99FF"/>
                </a:solidFill>
                <a:latin typeface="Arial Narrow" panose="020B0606020202030204" pitchFamily="34" charset="0"/>
              </a:rPr>
              <a:t>的函数执行的功能是向树状控件中插入一项，至于这一项什么样子，要插入到什么位置，全部由</a:t>
            </a:r>
            <a:r>
              <a:rPr lang="en-US" altLang="zh-CN" b="1" dirty="0" err="1">
                <a:solidFill>
                  <a:srgbClr val="FF99FF"/>
                </a:solidFill>
                <a:latin typeface="Arial Narrow" panose="020B0606020202030204" pitchFamily="34" charset="0"/>
              </a:rPr>
              <a:t>InsertItem</a:t>
            </a:r>
            <a:r>
              <a:rPr lang="zh-CN" altLang="en-US" b="1" dirty="0">
                <a:solidFill>
                  <a:srgbClr val="FF99FF"/>
                </a:solidFill>
                <a:latin typeface="Arial Narrow" panose="020B0606020202030204" pitchFamily="34" charset="0"/>
              </a:rPr>
              <a:t>的</a:t>
            </a:r>
            <a:r>
              <a:rPr lang="en-US" altLang="zh-CN" b="1" dirty="0">
                <a:solidFill>
                  <a:srgbClr val="FF99FF"/>
                </a:solidFill>
                <a:latin typeface="Arial Narrow" panose="020B0606020202030204" pitchFamily="34" charset="0"/>
              </a:rPr>
              <a:t>TV_INSERTSTRUCT</a:t>
            </a:r>
            <a:r>
              <a:rPr lang="zh-CN" altLang="en-US" b="1" dirty="0">
                <a:solidFill>
                  <a:srgbClr val="FF99FF"/>
                </a:solidFill>
                <a:latin typeface="Arial Narrow" panose="020B0606020202030204" pitchFamily="34" charset="0"/>
              </a:rPr>
              <a:t>类型的参数来描述，</a:t>
            </a:r>
            <a:r>
              <a:rPr lang="zh-CN" altLang="en-US" b="1" dirty="0">
                <a:latin typeface="Arial Narrow" panose="020B0606020202030204" pitchFamily="34" charset="0"/>
              </a:rPr>
              <a:t> </a:t>
            </a:r>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0F6C7FBD-8CE3-4E8F-A005-EE276CE4E733}" type="slidenum">
              <a:rPr lang="en-US" altLang="zh-CN"/>
              <a:pPr/>
              <a:t>154</a:t>
            </a:fld>
            <a:endParaRPr lang="en-US" altLang="zh-CN"/>
          </a:p>
        </p:txBody>
      </p:sp>
      <p:sp>
        <p:nvSpPr>
          <p:cNvPr id="145411" name="Rectangle 3"/>
          <p:cNvSpPr>
            <a:spLocks noGrp="1" noChangeArrowheads="1"/>
          </p:cNvSpPr>
          <p:nvPr>
            <p:ph type="body" idx="1"/>
          </p:nvPr>
        </p:nvSpPr>
        <p:spPr>
          <a:xfrm>
            <a:off x="228600" y="76200"/>
            <a:ext cx="8610600" cy="6705600"/>
          </a:xfrm>
        </p:spPr>
        <p:txBody>
          <a:bodyPr/>
          <a:lstStyle/>
          <a:p>
            <a:pPr algn="just">
              <a:lnSpc>
                <a:spcPct val="90000"/>
              </a:lnSpc>
              <a:buFontTx/>
              <a:buNone/>
            </a:pPr>
            <a:r>
              <a:rPr lang="en-US" altLang="zh-CN" sz="2800" b="1" dirty="0">
                <a:solidFill>
                  <a:srgbClr val="FF99FF"/>
                </a:solidFill>
                <a:latin typeface="Arial Narrow" panose="020B0606020202030204" pitchFamily="34" charset="0"/>
              </a:rPr>
              <a:t>    </a:t>
            </a:r>
            <a:r>
              <a:rPr lang="zh-CN" altLang="en-US" sz="2800" b="1" dirty="0">
                <a:solidFill>
                  <a:srgbClr val="FF99FF"/>
                </a:solidFill>
                <a:latin typeface="Arial Narrow" panose="020B0606020202030204" pitchFamily="34" charset="0"/>
              </a:rPr>
              <a:t>下面通过添加一些对树状控件常用消息的响应来说明树状控件的一般使用方法。</a:t>
            </a:r>
            <a:r>
              <a:rPr lang="zh-CN" altLang="en-US" sz="2800" b="1" dirty="0">
                <a:latin typeface="Arial Narrow" panose="020B0606020202030204" pitchFamily="34" charset="0"/>
              </a:rPr>
              <a:t>首先在树状控件旁边添加一个</a:t>
            </a:r>
            <a:r>
              <a:rPr lang="en-US" altLang="zh-CN" sz="2800" b="1" dirty="0">
                <a:latin typeface="Arial Narrow" panose="020B0606020202030204" pitchFamily="34" charset="0"/>
                <a:cs typeface="Times New Roman" panose="02020603050405020304" pitchFamily="18" charset="0"/>
              </a:rPr>
              <a:t>static</a:t>
            </a:r>
            <a:r>
              <a:rPr lang="zh-CN" altLang="en-US" sz="2800" b="1" dirty="0">
                <a:latin typeface="Arial Narrow" panose="020B0606020202030204" pitchFamily="34" charset="0"/>
              </a:rPr>
              <a:t>控件，</a:t>
            </a:r>
            <a:r>
              <a:rPr lang="en-US" altLang="zh-CN" sz="2800" b="1" dirty="0">
                <a:latin typeface="Arial Narrow" panose="020B0606020202030204" pitchFamily="34" charset="0"/>
                <a:cs typeface="Times New Roman" panose="02020603050405020304" pitchFamily="18" charset="0"/>
              </a:rPr>
              <a:t>ID</a:t>
            </a:r>
            <a:r>
              <a:rPr lang="zh-CN" altLang="en-US" sz="2800" b="1" dirty="0">
                <a:latin typeface="Arial Narrow" panose="020B0606020202030204" pitchFamily="34" charset="0"/>
              </a:rPr>
              <a:t>设置为</a:t>
            </a:r>
            <a:r>
              <a:rPr lang="en-US" altLang="zh-CN" sz="2800" b="1" dirty="0">
                <a:latin typeface="Arial Narrow" panose="020B0606020202030204" pitchFamily="34" charset="0"/>
                <a:cs typeface="Times New Roman" panose="02020603050405020304" pitchFamily="18" charset="0"/>
              </a:rPr>
              <a:t>IDC_STATIC_TREE</a:t>
            </a:r>
            <a:r>
              <a:rPr lang="zh-CN" altLang="en-US" sz="2800" b="1" dirty="0">
                <a:latin typeface="Arial Narrow" panose="020B0606020202030204" pitchFamily="34" charset="0"/>
              </a:rPr>
              <a:t>。为树状控件添加对</a:t>
            </a:r>
            <a:r>
              <a:rPr lang="en-US" altLang="zh-CN" sz="2800" b="1" dirty="0">
                <a:latin typeface="Arial Narrow" panose="020B0606020202030204" pitchFamily="34" charset="0"/>
                <a:cs typeface="Times New Roman" panose="02020603050405020304" pitchFamily="18" charset="0"/>
              </a:rPr>
              <a:t>TVN_SELCHANGED</a:t>
            </a:r>
            <a:r>
              <a:rPr lang="zh-CN" altLang="en-US" sz="2800" b="1" dirty="0">
                <a:latin typeface="Arial Narrow" panose="020B0606020202030204" pitchFamily="34" charset="0"/>
              </a:rPr>
              <a:t>消息的响应：</a:t>
            </a:r>
            <a:endParaRPr lang="zh-CN" altLang="en-US" sz="2800" b="1" dirty="0">
              <a:latin typeface="Arial Narrow" panose="020B0606020202030204" pitchFamily="34" charset="0"/>
              <a:cs typeface="Times New Roman" panose="02020603050405020304" pitchFamily="18" charset="0"/>
            </a:endParaRPr>
          </a:p>
          <a:p>
            <a:pPr>
              <a:lnSpc>
                <a:spcPct val="70000"/>
              </a:lnSpc>
              <a:buFontTx/>
              <a:buNone/>
            </a:pPr>
            <a:r>
              <a:rPr lang="en-US" altLang="zh-CN" sz="2400" b="1" dirty="0">
                <a:latin typeface="Arial Narrow" panose="020B0606020202030204" pitchFamily="34" charset="0"/>
                <a:cs typeface="Times New Roman" panose="02020603050405020304" pitchFamily="18" charset="0"/>
              </a:rPr>
              <a:t>void CEx9_9Dlg::OnSelchangedTree1(</a:t>
            </a:r>
            <a:r>
              <a:rPr lang="en-US" altLang="zh-CN" sz="2400" b="1" dirty="0">
                <a:latin typeface="Arial Narrow" panose="020B0606020202030204" pitchFamily="34" charset="0"/>
              </a:rPr>
              <a:t>……</a:t>
            </a:r>
            <a:r>
              <a:rPr lang="en-US" altLang="zh-CN" sz="2400" b="1" dirty="0">
                <a:latin typeface="Arial Narrow" panose="020B0606020202030204" pitchFamily="34" charset="0"/>
                <a:cs typeface="Times New Roman" panose="02020603050405020304" pitchFamily="18" charset="0"/>
              </a:rPr>
              <a:t>) </a:t>
            </a:r>
          </a:p>
          <a:p>
            <a:pPr>
              <a:lnSpc>
                <a:spcPct val="70000"/>
              </a:lnSpc>
              <a:buFontTx/>
              <a:buNone/>
            </a:pPr>
            <a:r>
              <a:rPr lang="en-US" altLang="zh-CN" sz="2400" b="1" dirty="0">
                <a:latin typeface="Arial Narrow" panose="020B0606020202030204" pitchFamily="34" charset="0"/>
                <a:cs typeface="Times New Roman" panose="02020603050405020304" pitchFamily="18" charset="0"/>
              </a:rPr>
              <a:t>{	NM_TREEVIEW* </a:t>
            </a:r>
            <a:r>
              <a:rPr lang="en-US" altLang="zh-CN" sz="2400" b="1" dirty="0" err="1">
                <a:latin typeface="Arial Narrow" panose="020B0606020202030204" pitchFamily="34" charset="0"/>
                <a:cs typeface="Times New Roman" panose="02020603050405020304" pitchFamily="18" charset="0"/>
              </a:rPr>
              <a:t>pNMTreeView</a:t>
            </a:r>
            <a:r>
              <a:rPr lang="en-US" altLang="zh-CN" sz="2400" b="1" dirty="0">
                <a:latin typeface="Arial Narrow" panose="020B0606020202030204" pitchFamily="34" charset="0"/>
                <a:cs typeface="Times New Roman" panose="02020603050405020304" pitchFamily="18" charset="0"/>
              </a:rPr>
              <a:t> = (NM_TREEVIEW*)</a:t>
            </a:r>
            <a:r>
              <a:rPr lang="en-US" altLang="zh-CN" sz="2400" b="1" dirty="0" err="1">
                <a:latin typeface="Arial Narrow" panose="020B0606020202030204" pitchFamily="34" charset="0"/>
                <a:cs typeface="Times New Roman" panose="02020603050405020304" pitchFamily="18" charset="0"/>
              </a:rPr>
              <a:t>pNMHDR</a:t>
            </a:r>
            <a:r>
              <a:rPr lang="en-US" altLang="zh-CN" sz="2400" b="1" dirty="0">
                <a:latin typeface="Arial Narrow" panose="020B0606020202030204" pitchFamily="34" charset="0"/>
                <a:cs typeface="Times New Roman" panose="02020603050405020304" pitchFamily="18" charset="0"/>
              </a:rPr>
              <a:t>;</a:t>
            </a:r>
          </a:p>
          <a:p>
            <a:pPr>
              <a:lnSpc>
                <a:spcPct val="70000"/>
              </a:lnSpc>
              <a:buFontTx/>
              <a:buNone/>
            </a:pPr>
            <a:r>
              <a:rPr lang="en-US" altLang="zh-CN" sz="2400" b="1" dirty="0">
                <a:latin typeface="Arial Narrow" panose="020B0606020202030204" pitchFamily="34" charset="0"/>
                <a:cs typeface="Times New Roman" panose="02020603050405020304" pitchFamily="18" charset="0"/>
              </a:rPr>
              <a:t>	// TODO: Add your control notification handler code here</a:t>
            </a:r>
          </a:p>
          <a:p>
            <a:pPr marL="0" indent="0">
              <a:lnSpc>
                <a:spcPts val="2500"/>
              </a:lnSpc>
              <a:spcBef>
                <a:spcPts val="0"/>
              </a:spcBef>
              <a:buNone/>
            </a:pPr>
            <a:r>
              <a:rPr lang="en-US" altLang="zh-CN" sz="2400" b="1" i="1" dirty="0" smtClean="0"/>
              <a:t>    </a:t>
            </a:r>
            <a:r>
              <a:rPr lang="en-US" altLang="zh-CN" sz="2400" b="1" i="1" dirty="0" err="1" smtClean="0"/>
              <a:t>CTreeCtrl</a:t>
            </a:r>
            <a:r>
              <a:rPr lang="en-US" altLang="zh-CN" sz="2400" b="1" i="1" dirty="0"/>
              <a:t>* </a:t>
            </a:r>
            <a:r>
              <a:rPr lang="en-US" altLang="zh-CN" sz="2400" b="1" i="1" dirty="0" err="1"/>
              <a:t>pTree</a:t>
            </a:r>
            <a:r>
              <a:rPr lang="en-US" altLang="zh-CN" sz="2400" b="1" i="1" dirty="0"/>
              <a:t> </a:t>
            </a:r>
            <a:r>
              <a:rPr lang="en-US" altLang="zh-CN" sz="2400" b="1" i="1" dirty="0" smtClean="0"/>
              <a:t>= (</a:t>
            </a:r>
            <a:r>
              <a:rPr lang="en-US" altLang="zh-CN" sz="2400" b="1" i="1" dirty="0" err="1"/>
              <a:t>CTreeCtrl</a:t>
            </a:r>
            <a:r>
              <a:rPr lang="en-US" altLang="zh-CN" sz="2400" b="1" i="1" dirty="0"/>
              <a:t>*) </a:t>
            </a:r>
            <a:r>
              <a:rPr lang="en-US" altLang="zh-CN" sz="2400" b="1" i="1" dirty="0" err="1"/>
              <a:t>GetDlgItem</a:t>
            </a:r>
            <a:r>
              <a:rPr lang="en-US" altLang="zh-CN" sz="2400" b="1" i="1" dirty="0"/>
              <a:t>(IDC_TREE1);</a:t>
            </a:r>
            <a:endParaRPr lang="zh-CN" altLang="zh-CN" sz="2400" dirty="0"/>
          </a:p>
          <a:p>
            <a:pPr marL="0" indent="0">
              <a:lnSpc>
                <a:spcPts val="2500"/>
              </a:lnSpc>
              <a:spcBef>
                <a:spcPts val="0"/>
              </a:spcBef>
              <a:buNone/>
            </a:pPr>
            <a:r>
              <a:rPr lang="en-US" altLang="zh-CN" sz="2400" b="1" i="1" dirty="0" smtClean="0"/>
              <a:t>    HTREEITEM </a:t>
            </a:r>
            <a:r>
              <a:rPr lang="en-US" altLang="zh-CN" sz="2400" b="1" i="1" dirty="0" err="1"/>
              <a:t>hSelected</a:t>
            </a:r>
            <a:r>
              <a:rPr lang="en-US" altLang="zh-CN" sz="2400" b="1" i="1" dirty="0"/>
              <a:t> = </a:t>
            </a:r>
            <a:r>
              <a:rPr lang="en-US" altLang="zh-CN" sz="2400" b="1" i="1" dirty="0" err="1"/>
              <a:t>pNMTreeView</a:t>
            </a:r>
            <a:r>
              <a:rPr lang="en-US" altLang="zh-CN" sz="2400" b="1" i="1" dirty="0"/>
              <a:t>-&gt;</a:t>
            </a:r>
            <a:r>
              <a:rPr lang="en-US" altLang="zh-CN" sz="2400" b="1" i="1" dirty="0" err="1"/>
              <a:t>itemNew.hItem</a:t>
            </a:r>
            <a:r>
              <a:rPr lang="en-US" altLang="zh-CN" sz="2400" b="1" i="1" dirty="0"/>
              <a:t>;</a:t>
            </a:r>
            <a:endParaRPr lang="zh-CN" altLang="zh-CN" sz="2400" dirty="0"/>
          </a:p>
          <a:p>
            <a:pPr marL="0" indent="0">
              <a:lnSpc>
                <a:spcPts val="2500"/>
              </a:lnSpc>
              <a:spcBef>
                <a:spcPts val="0"/>
              </a:spcBef>
              <a:buNone/>
            </a:pPr>
            <a:r>
              <a:rPr lang="en-US" altLang="zh-CN" sz="2400" b="1" i="1" dirty="0" smtClean="0"/>
              <a:t>    if </a:t>
            </a:r>
            <a:r>
              <a:rPr lang="en-US" altLang="zh-CN" sz="2400" b="1" i="1" dirty="0"/>
              <a:t>(</a:t>
            </a:r>
            <a:r>
              <a:rPr lang="en-US" altLang="zh-CN" sz="2400" b="1" i="1" dirty="0" err="1"/>
              <a:t>hSelected</a:t>
            </a:r>
            <a:r>
              <a:rPr lang="en-US" altLang="zh-CN" sz="2400" b="1" i="1" dirty="0"/>
              <a:t> != NULL)</a:t>
            </a:r>
            <a:endParaRPr lang="zh-CN" altLang="zh-CN" sz="2400" dirty="0"/>
          </a:p>
          <a:p>
            <a:pPr marL="0" indent="0">
              <a:lnSpc>
                <a:spcPts val="2500"/>
              </a:lnSpc>
              <a:spcBef>
                <a:spcPts val="0"/>
              </a:spcBef>
              <a:buNone/>
            </a:pPr>
            <a:r>
              <a:rPr lang="en-US" altLang="zh-CN" sz="2400" b="1" i="1" dirty="0" smtClean="0"/>
              <a:t>    {</a:t>
            </a:r>
            <a:r>
              <a:rPr lang="en-US" altLang="zh-CN" sz="2400" b="1" i="1" dirty="0"/>
              <a:t>	TCHAR  text[31</a:t>
            </a:r>
            <a:r>
              <a:rPr lang="en-US" altLang="zh-CN" sz="2400" b="1" i="1" dirty="0" smtClean="0"/>
              <a:t>];	</a:t>
            </a:r>
            <a:r>
              <a:rPr lang="en-US" altLang="zh-CN" sz="2400" b="1" i="1" dirty="0"/>
              <a:t>	TV_ITEM item;</a:t>
            </a:r>
            <a:endParaRPr lang="zh-CN" altLang="zh-CN" sz="2400" dirty="0"/>
          </a:p>
          <a:p>
            <a:pPr marL="0" indent="0">
              <a:lnSpc>
                <a:spcPts val="2500"/>
              </a:lnSpc>
              <a:spcBef>
                <a:spcPts val="0"/>
              </a:spcBef>
              <a:buNone/>
            </a:pPr>
            <a:r>
              <a:rPr lang="en-US" altLang="zh-CN" sz="2400" b="1" i="1" dirty="0"/>
              <a:t>	</a:t>
            </a:r>
            <a:r>
              <a:rPr lang="en-US" altLang="zh-CN" sz="2400" b="1" i="1" dirty="0" err="1"/>
              <a:t>item.mask</a:t>
            </a:r>
            <a:r>
              <a:rPr lang="en-US" altLang="zh-CN" sz="2400" b="1" i="1" dirty="0"/>
              <a:t> = TVIF_HANDLE | TVIF_TEXT;</a:t>
            </a:r>
            <a:endParaRPr lang="zh-CN" altLang="zh-CN" sz="2400" dirty="0"/>
          </a:p>
          <a:p>
            <a:pPr marL="0" indent="0">
              <a:lnSpc>
                <a:spcPts val="2500"/>
              </a:lnSpc>
              <a:spcBef>
                <a:spcPts val="0"/>
              </a:spcBef>
              <a:buNone/>
            </a:pPr>
            <a:r>
              <a:rPr lang="en-US" altLang="zh-CN" sz="2400" b="1" i="1" dirty="0"/>
              <a:t>	</a:t>
            </a:r>
            <a:r>
              <a:rPr lang="en-US" altLang="zh-CN" sz="2400" b="1" i="1" dirty="0" err="1"/>
              <a:t>item.hItem</a:t>
            </a:r>
            <a:r>
              <a:rPr lang="en-US" altLang="zh-CN" sz="2400" b="1" i="1" dirty="0"/>
              <a:t> = </a:t>
            </a:r>
            <a:r>
              <a:rPr lang="en-US" altLang="zh-CN" sz="2400" b="1" i="1" dirty="0" err="1"/>
              <a:t>hSelected</a:t>
            </a:r>
            <a:r>
              <a:rPr lang="en-US" altLang="zh-CN" sz="2400" b="1" i="1" dirty="0"/>
              <a:t>;</a:t>
            </a:r>
            <a:endParaRPr lang="zh-CN" altLang="zh-CN" sz="2400" dirty="0"/>
          </a:p>
          <a:p>
            <a:pPr marL="0" indent="0">
              <a:lnSpc>
                <a:spcPts val="2500"/>
              </a:lnSpc>
              <a:spcBef>
                <a:spcPts val="0"/>
              </a:spcBef>
              <a:buNone/>
            </a:pPr>
            <a:r>
              <a:rPr lang="en-US" altLang="zh-CN" sz="2400" b="1" i="1" dirty="0"/>
              <a:t>	</a:t>
            </a:r>
            <a:r>
              <a:rPr lang="en-US" altLang="zh-CN" sz="2400" b="1" i="1" dirty="0" err="1"/>
              <a:t>item.pszText</a:t>
            </a:r>
            <a:r>
              <a:rPr lang="en-US" altLang="zh-CN" sz="2400" b="1" i="1" dirty="0"/>
              <a:t> = text;</a:t>
            </a:r>
            <a:endParaRPr lang="zh-CN" altLang="zh-CN" sz="2400" dirty="0"/>
          </a:p>
          <a:p>
            <a:pPr marL="0" indent="0">
              <a:lnSpc>
                <a:spcPts val="2500"/>
              </a:lnSpc>
              <a:spcBef>
                <a:spcPts val="0"/>
              </a:spcBef>
              <a:buNone/>
            </a:pPr>
            <a:r>
              <a:rPr lang="en-US" altLang="zh-CN" sz="2400" b="1" i="1" dirty="0"/>
              <a:t>	</a:t>
            </a:r>
            <a:r>
              <a:rPr lang="en-US" altLang="zh-CN" sz="2400" b="1" i="1" dirty="0" err="1"/>
              <a:t>item.cchTextMax</a:t>
            </a:r>
            <a:r>
              <a:rPr lang="en-US" altLang="zh-CN" sz="2400" b="1" i="1" dirty="0"/>
              <a:t> = 30;</a:t>
            </a:r>
            <a:endParaRPr lang="zh-CN" altLang="zh-CN" sz="2400" dirty="0"/>
          </a:p>
          <a:p>
            <a:pPr marL="0" indent="0">
              <a:lnSpc>
                <a:spcPts val="2500"/>
              </a:lnSpc>
              <a:spcBef>
                <a:spcPts val="0"/>
              </a:spcBef>
              <a:buNone/>
            </a:pPr>
            <a:r>
              <a:rPr lang="en-US" altLang="zh-CN" sz="2400" b="1" i="1" dirty="0"/>
              <a:t>	VERIFY(</a:t>
            </a:r>
            <a:r>
              <a:rPr lang="en-US" altLang="zh-CN" sz="2400" b="1" i="1" dirty="0" err="1"/>
              <a:t>pTree</a:t>
            </a:r>
            <a:r>
              <a:rPr lang="en-US" altLang="zh-CN" sz="2400" b="1" i="1" dirty="0"/>
              <a:t>-&gt;</a:t>
            </a:r>
            <a:r>
              <a:rPr lang="en-US" altLang="zh-CN" sz="2400" b="1" i="1" dirty="0" err="1"/>
              <a:t>GetItem</a:t>
            </a:r>
            <a:r>
              <a:rPr lang="en-US" altLang="zh-CN" sz="2400" b="1" i="1" dirty="0"/>
              <a:t>(&amp;item));</a:t>
            </a:r>
            <a:endParaRPr lang="zh-CN" altLang="zh-CN" sz="2400" dirty="0"/>
          </a:p>
          <a:p>
            <a:pPr marL="0" indent="0">
              <a:lnSpc>
                <a:spcPts val="2500"/>
              </a:lnSpc>
              <a:spcBef>
                <a:spcPts val="0"/>
              </a:spcBef>
              <a:buNone/>
            </a:pPr>
            <a:r>
              <a:rPr lang="en-US" altLang="zh-CN" sz="2400" b="1" i="1" dirty="0"/>
              <a:t>	</a:t>
            </a:r>
            <a:r>
              <a:rPr lang="en-US" altLang="zh-CN" sz="2400" b="1" i="1" dirty="0" err="1"/>
              <a:t>SetDlgItemText</a:t>
            </a:r>
            <a:r>
              <a:rPr lang="en-US" altLang="zh-CN" sz="2400" b="1" i="1" dirty="0"/>
              <a:t>(IDC_STATIC_TREE, text);</a:t>
            </a:r>
            <a:endParaRPr lang="zh-CN" altLang="zh-CN" sz="2400" dirty="0"/>
          </a:p>
          <a:p>
            <a:pPr marL="0" indent="0">
              <a:lnSpc>
                <a:spcPts val="2500"/>
              </a:lnSpc>
              <a:spcBef>
                <a:spcPts val="0"/>
              </a:spcBef>
              <a:buNone/>
            </a:pPr>
            <a:r>
              <a:rPr lang="en-US" altLang="zh-CN" sz="2400" b="1" i="1" dirty="0"/>
              <a:t> </a:t>
            </a:r>
            <a:r>
              <a:rPr lang="en-US" altLang="zh-CN" sz="2400" b="1" i="1" dirty="0" smtClean="0"/>
              <a:t>   }</a:t>
            </a:r>
            <a:endParaRPr lang="zh-CN" altLang="zh-CN" sz="2400" dirty="0"/>
          </a:p>
          <a:p>
            <a:pPr marL="0" indent="0">
              <a:lnSpc>
                <a:spcPts val="2500"/>
              </a:lnSpc>
              <a:spcBef>
                <a:spcPts val="0"/>
              </a:spcBef>
              <a:buNone/>
            </a:pPr>
            <a:r>
              <a:rPr lang="en-US" altLang="zh-CN" sz="2400" b="1" dirty="0">
                <a:cs typeface="Times New Roman" panose="02020603050405020304" pitchFamily="18" charset="0"/>
              </a:rPr>
              <a:t>	*</a:t>
            </a:r>
            <a:r>
              <a:rPr lang="en-US" altLang="zh-CN" sz="2400" b="1" dirty="0" err="1">
                <a:cs typeface="Times New Roman" panose="02020603050405020304" pitchFamily="18" charset="0"/>
              </a:rPr>
              <a:t>pResult</a:t>
            </a:r>
            <a:r>
              <a:rPr lang="en-US" altLang="zh-CN" sz="2400" b="1" dirty="0">
                <a:cs typeface="Times New Roman" panose="02020603050405020304" pitchFamily="18" charset="0"/>
              </a:rPr>
              <a:t> = 0;</a:t>
            </a:r>
          </a:p>
          <a:p>
            <a:pPr>
              <a:lnSpc>
                <a:spcPts val="2500"/>
              </a:lnSpc>
              <a:spcBef>
                <a:spcPts val="0"/>
              </a:spcBef>
              <a:buFontTx/>
              <a:buNone/>
            </a:pPr>
            <a:r>
              <a:rPr lang="en-US" altLang="zh-CN" sz="2400" b="1" dirty="0">
                <a:latin typeface="Arial Narrow" panose="020B0606020202030204" pitchFamily="34" charset="0"/>
              </a:rPr>
              <a:t>} </a:t>
            </a:r>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222E6330-C44C-4F91-96F7-3BBB41255C72}" type="slidenum">
              <a:rPr lang="en-US" altLang="zh-CN"/>
              <a:pPr/>
              <a:t>155</a:t>
            </a:fld>
            <a:endParaRPr lang="en-US" altLang="zh-CN"/>
          </a:p>
        </p:txBody>
      </p:sp>
      <p:sp>
        <p:nvSpPr>
          <p:cNvPr id="146436" name="Text Box 4"/>
          <p:cNvSpPr txBox="1">
            <a:spLocks noChangeArrowheads="1"/>
          </p:cNvSpPr>
          <p:nvPr/>
        </p:nvSpPr>
        <p:spPr bwMode="auto">
          <a:xfrm>
            <a:off x="365125" y="249238"/>
            <a:ext cx="8626475"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a:solidFill>
                  <a:srgbClr val="FF99FF"/>
                </a:solidFill>
                <a:latin typeface="宋体" panose="02010600030101010101" pitchFamily="2" charset="-122"/>
              </a:rPr>
              <a:t>在向对话框添加控件时，设置了</a:t>
            </a:r>
            <a:r>
              <a:rPr lang="en-US" altLang="zh-CN" dirty="0">
                <a:solidFill>
                  <a:srgbClr val="FF99FF"/>
                </a:solidFill>
                <a:latin typeface="宋体" panose="02010600030101010101" pitchFamily="2" charset="-122"/>
                <a:cs typeface="Times New Roman" panose="02020603050405020304" pitchFamily="18" charset="0"/>
              </a:rPr>
              <a:t>Edit labels</a:t>
            </a:r>
            <a:r>
              <a:rPr lang="zh-CN" altLang="en-US" dirty="0">
                <a:solidFill>
                  <a:srgbClr val="FF99FF"/>
                </a:solidFill>
                <a:latin typeface="宋体" panose="02010600030101010101" pitchFamily="2" charset="-122"/>
              </a:rPr>
              <a:t>属性，使得树状控件可编辑，双击节点文字便进入编辑状态，响应编辑状态结束</a:t>
            </a:r>
            <a:r>
              <a:rPr lang="zh-CN" altLang="en-US" dirty="0" smtClean="0">
                <a:solidFill>
                  <a:srgbClr val="FF99FF"/>
                </a:solidFill>
                <a:latin typeface="宋体" panose="02010600030101010101" pitchFamily="2" charset="-122"/>
              </a:rPr>
              <a:t>消息的</a:t>
            </a:r>
            <a:r>
              <a:rPr lang="zh-CN" altLang="en-US" dirty="0">
                <a:solidFill>
                  <a:srgbClr val="FF99FF"/>
                </a:solidFill>
                <a:latin typeface="宋体" panose="02010600030101010101" pitchFamily="2" charset="-122"/>
              </a:rPr>
              <a:t>方法与响应列表控件的编辑结束消息完全一样。对</a:t>
            </a:r>
            <a:r>
              <a:rPr lang="en-US" altLang="zh-CN" dirty="0">
                <a:solidFill>
                  <a:srgbClr val="FFFFCC"/>
                </a:solidFill>
                <a:latin typeface="宋体" panose="02010600030101010101" pitchFamily="2" charset="-122"/>
                <a:cs typeface="Times New Roman" panose="02020603050405020304" pitchFamily="18" charset="0"/>
              </a:rPr>
              <a:t>TVN_ENDLABELEDIT</a:t>
            </a:r>
            <a:r>
              <a:rPr lang="zh-CN" altLang="en-US" dirty="0">
                <a:solidFill>
                  <a:srgbClr val="FF99FF"/>
                </a:solidFill>
                <a:latin typeface="宋体" panose="02010600030101010101" pitchFamily="2" charset="-122"/>
              </a:rPr>
              <a:t>消息的响应函数，实现如下：</a:t>
            </a:r>
            <a:endParaRPr lang="zh-CN" altLang="en-US" dirty="0">
              <a:solidFill>
                <a:srgbClr val="FF99FF"/>
              </a:solidFill>
              <a:latin typeface="宋体" panose="02010600030101010101" pitchFamily="2" charset="-122"/>
              <a:cs typeface="Times New Roman" panose="02020603050405020304" pitchFamily="18" charset="0"/>
            </a:endParaRPr>
          </a:p>
          <a:p>
            <a:r>
              <a:rPr lang="en-US" altLang="zh-CN" dirty="0">
                <a:latin typeface="宋体" panose="02010600030101010101" pitchFamily="2" charset="-122"/>
                <a:cs typeface="Times New Roman" panose="02020603050405020304" pitchFamily="18" charset="0"/>
              </a:rPr>
              <a:t>void CEx9_9Dlg::OnEndlabeleditTree1(</a:t>
            </a:r>
            <a:r>
              <a:rPr lang="en-US" altLang="zh-CN" dirty="0">
                <a:cs typeface="Times New Roman" panose="02020603050405020304" pitchFamily="18" charset="0"/>
              </a:rPr>
              <a:t>……</a:t>
            </a:r>
            <a:r>
              <a:rPr lang="en-US" altLang="zh-CN" dirty="0">
                <a:latin typeface="宋体" panose="02010600030101010101" pitchFamily="2" charset="-122"/>
                <a:cs typeface="Times New Roman" panose="02020603050405020304" pitchFamily="18" charset="0"/>
              </a:rPr>
              <a:t>) </a:t>
            </a:r>
          </a:p>
          <a:p>
            <a:r>
              <a:rPr lang="en-US" altLang="zh-CN" dirty="0" smtClean="0">
                <a:latin typeface="宋体" panose="02010600030101010101" pitchFamily="2" charset="-122"/>
                <a:cs typeface="Times New Roman" panose="02020603050405020304" pitchFamily="18" charset="0"/>
              </a:rPr>
              <a:t>{</a:t>
            </a:r>
            <a:r>
              <a:rPr lang="en-US" altLang="zh-CN" sz="1600" dirty="0"/>
              <a:t>LPNMTVDISPINFO </a:t>
            </a:r>
            <a:r>
              <a:rPr lang="en-US" altLang="zh-CN" sz="1600" dirty="0" err="1"/>
              <a:t>pTVDispInfo</a:t>
            </a:r>
            <a:r>
              <a:rPr lang="en-US" altLang="zh-CN" sz="1600" dirty="0"/>
              <a:t> = </a:t>
            </a:r>
            <a:r>
              <a:rPr lang="en-US" altLang="zh-CN" sz="1600" dirty="0" err="1"/>
              <a:t>reinterpret_cast</a:t>
            </a:r>
            <a:r>
              <a:rPr lang="en-US" altLang="zh-CN" sz="1600" dirty="0"/>
              <a:t>&lt;LPNMTVDISPINFO&gt;(</a:t>
            </a:r>
            <a:r>
              <a:rPr lang="en-US" altLang="zh-CN" sz="1600" dirty="0" err="1"/>
              <a:t>pNMHDR</a:t>
            </a:r>
            <a:r>
              <a:rPr lang="en-US" altLang="zh-CN" sz="1600" dirty="0" smtClean="0"/>
              <a:t>);</a:t>
            </a:r>
            <a:endParaRPr lang="en-US" altLang="zh-CN" sz="1600" dirty="0">
              <a:latin typeface="宋体" panose="02010600030101010101" pitchFamily="2" charset="-122"/>
              <a:cs typeface="Times New Roman" panose="02020603050405020304" pitchFamily="18" charset="0"/>
            </a:endParaRPr>
          </a:p>
          <a:p>
            <a:r>
              <a:rPr lang="en-US" altLang="zh-CN" dirty="0">
                <a:latin typeface="宋体" panose="02010600030101010101" pitchFamily="2" charset="-122"/>
                <a:cs typeface="Times New Roman" panose="02020603050405020304" pitchFamily="18" charset="0"/>
              </a:rPr>
              <a:t>//</a:t>
            </a:r>
            <a:r>
              <a:rPr lang="en-US" altLang="zh-CN" dirty="0" err="1">
                <a:latin typeface="宋体" panose="02010600030101010101" pitchFamily="2" charset="-122"/>
                <a:cs typeface="Times New Roman" panose="02020603050405020304" pitchFamily="18" charset="0"/>
              </a:rPr>
              <a:t>TODO:Add</a:t>
            </a:r>
            <a:r>
              <a:rPr lang="en-US" altLang="zh-CN" dirty="0">
                <a:latin typeface="宋体" panose="02010600030101010101" pitchFamily="2" charset="-122"/>
                <a:cs typeface="Times New Roman" panose="02020603050405020304" pitchFamily="18" charset="0"/>
              </a:rPr>
              <a:t> your control notification handler code here</a:t>
            </a:r>
          </a:p>
          <a:p>
            <a:r>
              <a:rPr lang="en-US" altLang="zh-CN" dirty="0" smtClean="0">
                <a:latin typeface="宋体" panose="02010600030101010101" pitchFamily="2" charset="-122"/>
                <a:cs typeface="Times New Roman" panose="02020603050405020304" pitchFamily="18" charset="0"/>
              </a:rPr>
              <a:t>TVITEMW </a:t>
            </a:r>
            <a:r>
              <a:rPr lang="en-US" altLang="zh-CN" dirty="0">
                <a:latin typeface="宋体" panose="02010600030101010101" pitchFamily="2" charset="-122"/>
                <a:cs typeface="Times New Roman" panose="02020603050405020304" pitchFamily="18" charset="0"/>
              </a:rPr>
              <a:t>item = </a:t>
            </a:r>
            <a:r>
              <a:rPr lang="en-US" altLang="zh-CN" dirty="0" err="1">
                <a:latin typeface="宋体" panose="02010600030101010101" pitchFamily="2" charset="-122"/>
                <a:cs typeface="Times New Roman" panose="02020603050405020304" pitchFamily="18" charset="0"/>
              </a:rPr>
              <a:t>pTVDispInfo</a:t>
            </a:r>
            <a:r>
              <a:rPr lang="en-US" altLang="zh-CN" dirty="0">
                <a:latin typeface="宋体" panose="02010600030101010101" pitchFamily="2" charset="-122"/>
                <a:cs typeface="Times New Roman" panose="02020603050405020304" pitchFamily="18" charset="0"/>
              </a:rPr>
              <a:t>-&gt;item;</a:t>
            </a:r>
          </a:p>
          <a:p>
            <a:r>
              <a:rPr lang="en-US" altLang="zh-CN" dirty="0" err="1">
                <a:latin typeface="宋体" panose="02010600030101010101" pitchFamily="2" charset="-122"/>
                <a:cs typeface="Times New Roman" panose="02020603050405020304" pitchFamily="18" charset="0"/>
              </a:rPr>
              <a:t>CString</a:t>
            </a:r>
            <a:r>
              <a:rPr lang="en-US" altLang="zh-CN" dirty="0">
                <a:latin typeface="宋体" panose="02010600030101010101" pitchFamily="2" charset="-122"/>
                <a:cs typeface="Times New Roman" panose="02020603050405020304" pitchFamily="18" charset="0"/>
              </a:rPr>
              <a:t> </a:t>
            </a:r>
            <a:r>
              <a:rPr lang="en-US" altLang="zh-CN" dirty="0" err="1">
                <a:latin typeface="宋体" panose="02010600030101010101" pitchFamily="2" charset="-122"/>
                <a:cs typeface="Times New Roman" panose="02020603050405020304" pitchFamily="18" charset="0"/>
              </a:rPr>
              <a:t>str</a:t>
            </a:r>
            <a:r>
              <a:rPr lang="en-US" altLang="zh-CN" dirty="0">
                <a:latin typeface="宋体" panose="02010600030101010101" pitchFamily="2" charset="-122"/>
                <a:cs typeface="Times New Roman" panose="02020603050405020304" pitchFamily="18" charset="0"/>
              </a:rPr>
              <a:t> =</a:t>
            </a:r>
            <a:r>
              <a:rPr lang="en-US" altLang="zh-CN" dirty="0" err="1">
                <a:latin typeface="宋体" panose="02010600030101010101" pitchFamily="2" charset="-122"/>
                <a:cs typeface="Times New Roman" panose="02020603050405020304" pitchFamily="18" charset="0"/>
              </a:rPr>
              <a:t>item.pszText</a:t>
            </a:r>
            <a:r>
              <a:rPr lang="en-US" altLang="zh-CN" dirty="0">
                <a:latin typeface="宋体" panose="02010600030101010101" pitchFamily="2" charset="-122"/>
                <a:cs typeface="Times New Roman" panose="02020603050405020304" pitchFamily="18" charset="0"/>
              </a:rPr>
              <a:t>;</a:t>
            </a:r>
          </a:p>
          <a:p>
            <a:r>
              <a:rPr lang="en-US" altLang="zh-CN" dirty="0" err="1">
                <a:latin typeface="宋体" panose="02010600030101010101" pitchFamily="2" charset="-122"/>
                <a:cs typeface="Times New Roman" panose="02020603050405020304" pitchFamily="18" charset="0"/>
              </a:rPr>
              <a:t>str.TrimLeft</a:t>
            </a:r>
            <a:r>
              <a:rPr lang="en-US" altLang="zh-CN" dirty="0">
                <a:latin typeface="宋体" panose="02010600030101010101" pitchFamily="2" charset="-122"/>
                <a:cs typeface="Times New Roman" panose="02020603050405020304" pitchFamily="18" charset="0"/>
              </a:rPr>
              <a:t>();</a:t>
            </a:r>
          </a:p>
          <a:p>
            <a:r>
              <a:rPr lang="en-US" altLang="zh-CN" dirty="0" err="1">
                <a:latin typeface="宋体" panose="02010600030101010101" pitchFamily="2" charset="-122"/>
                <a:cs typeface="Times New Roman" panose="02020603050405020304" pitchFamily="18" charset="0"/>
              </a:rPr>
              <a:t>str.TrimRight</a:t>
            </a:r>
            <a:r>
              <a:rPr lang="en-US" altLang="zh-CN" dirty="0">
                <a:latin typeface="宋体" panose="02010600030101010101" pitchFamily="2" charset="-122"/>
                <a:cs typeface="Times New Roman" panose="02020603050405020304" pitchFamily="18" charset="0"/>
              </a:rPr>
              <a:t>();</a:t>
            </a:r>
          </a:p>
          <a:p>
            <a:r>
              <a:rPr lang="en-US" altLang="zh-CN" dirty="0">
                <a:latin typeface="宋体" panose="02010600030101010101" pitchFamily="2" charset="-122"/>
                <a:cs typeface="Times New Roman" panose="02020603050405020304" pitchFamily="18" charset="0"/>
              </a:rPr>
              <a:t>if(</a:t>
            </a:r>
            <a:r>
              <a:rPr lang="en-US" altLang="zh-CN" dirty="0" err="1">
                <a:latin typeface="宋体" panose="02010600030101010101" pitchFamily="2" charset="-122"/>
                <a:cs typeface="Times New Roman" panose="02020603050405020304" pitchFamily="18" charset="0"/>
              </a:rPr>
              <a:t>str.GetLength</a:t>
            </a:r>
            <a:r>
              <a:rPr lang="en-US" altLang="zh-CN" dirty="0">
                <a:latin typeface="宋体" panose="02010600030101010101" pitchFamily="2" charset="-122"/>
                <a:cs typeface="Times New Roman" panose="02020603050405020304" pitchFamily="18" charset="0"/>
              </a:rPr>
              <a:t>() &gt; 0)</a:t>
            </a:r>
          </a:p>
          <a:p>
            <a:r>
              <a:rPr lang="en-US" altLang="zh-CN" dirty="0">
                <a:latin typeface="宋体" panose="02010600030101010101" pitchFamily="2" charset="-122"/>
                <a:cs typeface="Times New Roman" panose="02020603050405020304" pitchFamily="18" charset="0"/>
              </a:rPr>
              <a:t>{ </a:t>
            </a:r>
            <a:r>
              <a:rPr lang="en-US" altLang="zh-CN" dirty="0" err="1">
                <a:latin typeface="宋体" panose="02010600030101010101" pitchFamily="2" charset="-122"/>
                <a:cs typeface="Times New Roman" panose="02020603050405020304" pitchFamily="18" charset="0"/>
              </a:rPr>
              <a:t>CTreeCtrl</a:t>
            </a:r>
            <a:r>
              <a:rPr lang="en-US" altLang="zh-CN" dirty="0">
                <a:latin typeface="宋体" panose="02010600030101010101" pitchFamily="2" charset="-122"/>
                <a:cs typeface="Times New Roman" panose="02020603050405020304" pitchFamily="18" charset="0"/>
              </a:rPr>
              <a:t>* </a:t>
            </a:r>
            <a:r>
              <a:rPr lang="en-US" altLang="zh-CN" dirty="0" err="1">
                <a:latin typeface="宋体" panose="02010600030101010101" pitchFamily="2" charset="-122"/>
                <a:cs typeface="Times New Roman" panose="02020603050405020304" pitchFamily="18" charset="0"/>
              </a:rPr>
              <a:t>pTree</a:t>
            </a:r>
            <a:r>
              <a:rPr lang="en-US" altLang="zh-CN" dirty="0">
                <a:latin typeface="宋体" panose="02010600030101010101" pitchFamily="2" charset="-122"/>
                <a:cs typeface="Times New Roman" panose="02020603050405020304" pitchFamily="18" charset="0"/>
              </a:rPr>
              <a:t> =(</a:t>
            </a:r>
            <a:r>
              <a:rPr lang="en-US" altLang="zh-CN" dirty="0" err="1">
                <a:latin typeface="宋体" panose="02010600030101010101" pitchFamily="2" charset="-122"/>
                <a:cs typeface="Times New Roman" panose="02020603050405020304" pitchFamily="18" charset="0"/>
              </a:rPr>
              <a:t>CTreeCtrl</a:t>
            </a:r>
            <a:r>
              <a:rPr lang="en-US" altLang="zh-CN" dirty="0">
                <a:latin typeface="宋体" panose="02010600030101010101" pitchFamily="2" charset="-122"/>
                <a:cs typeface="Times New Roman" panose="02020603050405020304" pitchFamily="18" charset="0"/>
              </a:rPr>
              <a:t>*) </a:t>
            </a:r>
            <a:r>
              <a:rPr lang="en-US" altLang="zh-CN" dirty="0" err="1">
                <a:latin typeface="宋体" panose="02010600030101010101" pitchFamily="2" charset="-122"/>
                <a:cs typeface="Times New Roman" panose="02020603050405020304" pitchFamily="18" charset="0"/>
              </a:rPr>
              <a:t>GetDlgItem</a:t>
            </a:r>
            <a:r>
              <a:rPr lang="en-US" altLang="zh-CN" dirty="0">
                <a:latin typeface="宋体" panose="02010600030101010101" pitchFamily="2" charset="-122"/>
                <a:cs typeface="Times New Roman" panose="02020603050405020304" pitchFamily="18" charset="0"/>
              </a:rPr>
              <a:t>(IDC_TREE1);</a:t>
            </a:r>
          </a:p>
          <a:p>
            <a:r>
              <a:rPr lang="en-US" altLang="zh-CN" dirty="0">
                <a:latin typeface="宋体" panose="02010600030101010101" pitchFamily="2" charset="-122"/>
                <a:cs typeface="Times New Roman" panose="02020603050405020304" pitchFamily="18" charset="0"/>
              </a:rPr>
              <a:t>  </a:t>
            </a:r>
            <a:r>
              <a:rPr lang="en-US" altLang="zh-CN" dirty="0" err="1">
                <a:latin typeface="宋体" panose="02010600030101010101" pitchFamily="2" charset="-122"/>
                <a:cs typeface="Times New Roman" panose="02020603050405020304" pitchFamily="18" charset="0"/>
              </a:rPr>
              <a:t>pTree</a:t>
            </a:r>
            <a:r>
              <a:rPr lang="en-US" altLang="zh-CN" dirty="0">
                <a:latin typeface="宋体" panose="02010600030101010101" pitchFamily="2" charset="-122"/>
                <a:cs typeface="Times New Roman" panose="02020603050405020304" pitchFamily="18" charset="0"/>
              </a:rPr>
              <a:t>-&gt;</a:t>
            </a:r>
            <a:r>
              <a:rPr lang="en-US" altLang="zh-CN" dirty="0" err="1">
                <a:latin typeface="宋体" panose="02010600030101010101" pitchFamily="2" charset="-122"/>
                <a:cs typeface="Times New Roman" panose="02020603050405020304" pitchFamily="18" charset="0"/>
              </a:rPr>
              <a:t>SetItemText</a:t>
            </a:r>
            <a:r>
              <a:rPr lang="en-US" altLang="zh-CN" dirty="0">
                <a:latin typeface="宋体" panose="02010600030101010101" pitchFamily="2" charset="-122"/>
                <a:cs typeface="Times New Roman" panose="02020603050405020304" pitchFamily="18" charset="0"/>
              </a:rPr>
              <a:t>(</a:t>
            </a:r>
            <a:r>
              <a:rPr lang="en-US" altLang="zh-CN" dirty="0" err="1">
                <a:latin typeface="宋体" panose="02010600030101010101" pitchFamily="2" charset="-122"/>
                <a:cs typeface="Times New Roman" panose="02020603050405020304" pitchFamily="18" charset="0"/>
              </a:rPr>
              <a:t>item.hItem,item.pszText</a:t>
            </a:r>
            <a:r>
              <a:rPr lang="en-US" altLang="zh-CN" dirty="0">
                <a:latin typeface="宋体" panose="02010600030101010101" pitchFamily="2" charset="-122"/>
                <a:cs typeface="Times New Roman" panose="02020603050405020304" pitchFamily="18" charset="0"/>
              </a:rPr>
              <a:t>);	</a:t>
            </a:r>
          </a:p>
          <a:p>
            <a:r>
              <a:rPr lang="en-US" altLang="zh-CN" dirty="0">
                <a:latin typeface="宋体" panose="02010600030101010101" pitchFamily="2" charset="-122"/>
                <a:cs typeface="Times New Roman" panose="02020603050405020304" pitchFamily="18" charset="0"/>
              </a:rPr>
              <a:t> }</a:t>
            </a:r>
          </a:p>
          <a:p>
            <a:r>
              <a:rPr lang="en-US" altLang="zh-CN" dirty="0">
                <a:latin typeface="宋体" panose="02010600030101010101" pitchFamily="2" charset="-122"/>
                <a:cs typeface="Times New Roman" panose="02020603050405020304" pitchFamily="18" charset="0"/>
              </a:rPr>
              <a:t>	*</a:t>
            </a:r>
            <a:r>
              <a:rPr lang="en-US" altLang="zh-CN" dirty="0" err="1">
                <a:latin typeface="宋体" panose="02010600030101010101" pitchFamily="2" charset="-122"/>
                <a:cs typeface="Times New Roman" panose="02020603050405020304" pitchFamily="18" charset="0"/>
              </a:rPr>
              <a:t>pResult</a:t>
            </a:r>
            <a:r>
              <a:rPr lang="en-US" altLang="zh-CN" dirty="0">
                <a:latin typeface="宋体" panose="02010600030101010101" pitchFamily="2" charset="-122"/>
                <a:cs typeface="Times New Roman" panose="02020603050405020304" pitchFamily="18" charset="0"/>
              </a:rPr>
              <a:t> = 0;</a:t>
            </a:r>
          </a:p>
          <a:p>
            <a:r>
              <a:rPr lang="en-US" altLang="zh-CN" dirty="0"/>
              <a:t>} </a:t>
            </a:r>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3B4C0A49-A622-47F4-98A1-552B7BF32B88}" type="slidenum">
              <a:rPr lang="en-US" altLang="zh-CN"/>
              <a:pPr/>
              <a:t>156</a:t>
            </a:fld>
            <a:endParaRPr lang="en-US" altLang="zh-CN"/>
          </a:p>
        </p:txBody>
      </p:sp>
      <p:pic>
        <p:nvPicPr>
          <p:cNvPr id="11878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4763"/>
            <a:ext cx="9030190" cy="670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97DB8417-1F36-419A-8C85-A1C698B2121E}" type="slidenum">
              <a:rPr lang="en-US" altLang="zh-CN"/>
              <a:pPr/>
              <a:t>157</a:t>
            </a:fld>
            <a:endParaRPr lang="en-US" altLang="zh-CN"/>
          </a:p>
        </p:txBody>
      </p:sp>
      <p:sp>
        <p:nvSpPr>
          <p:cNvPr id="132098" name="Rectangle 2"/>
          <p:cNvSpPr>
            <a:spLocks noGrp="1" noChangeArrowheads="1"/>
          </p:cNvSpPr>
          <p:nvPr>
            <p:ph type="title"/>
          </p:nvPr>
        </p:nvSpPr>
        <p:spPr>
          <a:xfrm>
            <a:off x="457200" y="228600"/>
            <a:ext cx="8153400" cy="838200"/>
          </a:xfrm>
        </p:spPr>
        <p:txBody>
          <a:bodyPr/>
          <a:lstStyle/>
          <a:p>
            <a:r>
              <a:rPr lang="en-US" altLang="zh-CN" sz="4000" b="1" dirty="0" smtClean="0">
                <a:latin typeface="Arial Narrow" panose="020B0606020202030204" pitchFamily="34" charset="0"/>
              </a:rPr>
              <a:t>8.8.8 </a:t>
            </a:r>
            <a:r>
              <a:rPr lang="en-US" altLang="zh-CN" sz="4000" b="1" dirty="0">
                <a:latin typeface="Arial Narrow" panose="020B0606020202030204" pitchFamily="34" charset="0"/>
              </a:rPr>
              <a:t>Extended Combo Box</a:t>
            </a:r>
            <a:r>
              <a:rPr lang="zh-CN" altLang="en-US" sz="4000" b="1" dirty="0">
                <a:latin typeface="Arial Narrow" panose="020B0606020202030204" pitchFamily="34" charset="0"/>
              </a:rPr>
              <a:t>控件的使用 </a:t>
            </a:r>
          </a:p>
        </p:txBody>
      </p:sp>
      <p:sp>
        <p:nvSpPr>
          <p:cNvPr id="132099" name="Rectangle 3"/>
          <p:cNvSpPr>
            <a:spLocks noGrp="1" noChangeArrowheads="1"/>
          </p:cNvSpPr>
          <p:nvPr>
            <p:ph type="body" idx="1"/>
          </p:nvPr>
        </p:nvSpPr>
        <p:spPr>
          <a:xfrm>
            <a:off x="685800" y="1524000"/>
            <a:ext cx="7847013" cy="4497388"/>
          </a:xfrm>
        </p:spPr>
        <p:txBody>
          <a:bodyPr/>
          <a:lstStyle/>
          <a:p>
            <a:pPr>
              <a:lnSpc>
                <a:spcPct val="115000"/>
              </a:lnSpc>
              <a:buFontTx/>
              <a:buNone/>
            </a:pPr>
            <a:r>
              <a:rPr lang="en-US" altLang="zh-CN" sz="3600" b="1" dirty="0">
                <a:solidFill>
                  <a:srgbClr val="FF99FF"/>
                </a:solidFill>
                <a:latin typeface="Arial Narrow" panose="020B0606020202030204" pitchFamily="34" charset="0"/>
              </a:rPr>
              <a:t>    </a:t>
            </a:r>
            <a:r>
              <a:rPr lang="zh-CN" altLang="en-US" sz="3600" b="1" dirty="0">
                <a:solidFill>
                  <a:srgbClr val="FF99FF"/>
                </a:solidFill>
                <a:latin typeface="Arial Narrow" panose="020B0606020202030204" pitchFamily="34" charset="0"/>
              </a:rPr>
              <a:t>扩展的复合框继承自普通的复合框</a:t>
            </a:r>
            <a:r>
              <a:rPr lang="zh-CN" altLang="en-US" sz="3600" b="1" dirty="0">
                <a:latin typeface="Arial Narrow" panose="020B0606020202030204" pitchFamily="34" charset="0"/>
              </a:rPr>
              <a:t>。</a:t>
            </a:r>
            <a:r>
              <a:rPr lang="en-US" altLang="zh-CN" sz="3600" b="1" dirty="0">
                <a:latin typeface="Arial Narrow" panose="020B0606020202030204" pitchFamily="34" charset="0"/>
              </a:rPr>
              <a:t>MFC</a:t>
            </a:r>
            <a:r>
              <a:rPr lang="zh-CN" altLang="en-US" sz="3600" b="1" dirty="0">
                <a:latin typeface="Arial Narrow" panose="020B0606020202030204" pitchFamily="34" charset="0"/>
              </a:rPr>
              <a:t>提供了</a:t>
            </a:r>
            <a:r>
              <a:rPr lang="en-US" altLang="zh-CN" sz="3600" b="1" dirty="0" err="1">
                <a:latin typeface="Arial Narrow" panose="020B0606020202030204" pitchFamily="34" charset="0"/>
              </a:rPr>
              <a:t>CComboBoxEx</a:t>
            </a:r>
            <a:r>
              <a:rPr lang="zh-CN" altLang="en-US" sz="3600" b="1" dirty="0">
                <a:latin typeface="Arial Narrow" panose="020B0606020202030204" pitchFamily="34" charset="0"/>
              </a:rPr>
              <a:t>来实现扩展复合框的功能。使用扩展的复合框，你不再需要自己实现在复合框中绘制图片的功能了。使用扩展的复合框可以通过图象列表来访问图象。</a:t>
            </a:r>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859FAD6A-D393-4D91-B574-6FC76B2D574A}" type="slidenum">
              <a:rPr lang="en-US" altLang="zh-CN"/>
              <a:pPr/>
              <a:t>158</a:t>
            </a:fld>
            <a:endParaRPr lang="en-US" altLang="zh-CN"/>
          </a:p>
        </p:txBody>
      </p:sp>
      <p:sp>
        <p:nvSpPr>
          <p:cNvPr id="133124" name="Text Box 4"/>
          <p:cNvSpPr txBox="1">
            <a:spLocks noChangeArrowheads="1"/>
          </p:cNvSpPr>
          <p:nvPr/>
        </p:nvSpPr>
        <p:spPr bwMode="auto">
          <a:xfrm>
            <a:off x="365125" y="116632"/>
            <a:ext cx="8397875"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a:latin typeface="宋体" panose="02010600030101010101" pitchFamily="2" charset="-122"/>
              </a:rPr>
              <a:t>向对话框添加扩展对话框</a:t>
            </a:r>
            <a:r>
              <a:rPr lang="zh-CN" altLang="en-US" dirty="0" smtClean="0">
                <a:latin typeface="宋体" panose="02010600030101010101" pitchFamily="2" charset="-122"/>
              </a:rPr>
              <a:t>控件</a:t>
            </a:r>
            <a:r>
              <a:rPr lang="en-US" altLang="zh-CN" dirty="0" smtClean="0">
                <a:latin typeface="宋体" panose="02010600030101010101" pitchFamily="2" charset="-122"/>
              </a:rPr>
              <a:t>(Extended Combo Box)</a:t>
            </a:r>
            <a:r>
              <a:rPr lang="zh-CN" altLang="en-US" dirty="0" smtClean="0">
                <a:latin typeface="宋体" panose="02010600030101010101" pitchFamily="2" charset="-122"/>
              </a:rPr>
              <a:t>，</a:t>
            </a:r>
            <a:r>
              <a:rPr lang="en-US" altLang="zh-CN" dirty="0">
                <a:latin typeface="宋体" panose="02010600030101010101" pitchFamily="2" charset="-122"/>
              </a:rPr>
              <a:t>ID</a:t>
            </a:r>
            <a:r>
              <a:rPr lang="zh-CN" altLang="en-US" dirty="0">
                <a:latin typeface="宋体" panose="02010600030101010101" pitchFamily="2" charset="-122"/>
              </a:rPr>
              <a:t>为</a:t>
            </a:r>
            <a:r>
              <a:rPr lang="en-US" altLang="zh-CN" dirty="0">
                <a:latin typeface="宋体" panose="02010600030101010101" pitchFamily="2" charset="-122"/>
              </a:rPr>
              <a:t>IDC_COMBOBOXEX1</a:t>
            </a:r>
            <a:r>
              <a:rPr lang="zh-CN" altLang="en-US" dirty="0">
                <a:latin typeface="宋体" panose="02010600030101010101" pitchFamily="2" charset="-122"/>
              </a:rPr>
              <a:t>，类型</a:t>
            </a:r>
            <a:r>
              <a:rPr lang="en-US" altLang="zh-CN" dirty="0">
                <a:latin typeface="宋体" panose="02010600030101010101" pitchFamily="2" charset="-122"/>
              </a:rPr>
              <a:t>(Type)</a:t>
            </a:r>
            <a:r>
              <a:rPr lang="zh-CN" altLang="en-US" dirty="0">
                <a:latin typeface="宋体" panose="02010600030101010101" pitchFamily="2" charset="-122"/>
              </a:rPr>
              <a:t>为</a:t>
            </a:r>
            <a:r>
              <a:rPr lang="en-US" altLang="zh-CN" dirty="0">
                <a:latin typeface="宋体" panose="02010600030101010101" pitchFamily="2" charset="-122"/>
              </a:rPr>
              <a:t>Dropdown</a:t>
            </a:r>
            <a:r>
              <a:rPr lang="zh-CN" altLang="en-US" dirty="0">
                <a:latin typeface="宋体" panose="02010600030101010101" pitchFamily="2" charset="-122"/>
              </a:rPr>
              <a:t>。</a:t>
            </a:r>
            <a:r>
              <a:rPr lang="zh-CN" altLang="en-US" dirty="0">
                <a:solidFill>
                  <a:srgbClr val="FF99FF"/>
                </a:solidFill>
                <a:latin typeface="宋体" panose="02010600030101010101" pitchFamily="2" charset="-122"/>
              </a:rPr>
              <a:t>在</a:t>
            </a:r>
            <a:r>
              <a:rPr lang="en-US" altLang="zh-CN" dirty="0" err="1">
                <a:solidFill>
                  <a:srgbClr val="FF99FF"/>
                </a:solidFill>
                <a:latin typeface="宋体" panose="02010600030101010101" pitchFamily="2" charset="-122"/>
              </a:rPr>
              <a:t>OnInitDialog</a:t>
            </a:r>
            <a:r>
              <a:rPr lang="zh-CN" altLang="en-US" dirty="0">
                <a:solidFill>
                  <a:srgbClr val="FF99FF"/>
                </a:solidFill>
                <a:latin typeface="宋体" panose="02010600030101010101" pitchFamily="2" charset="-122"/>
              </a:rPr>
              <a:t>函数中添加如下代码：</a:t>
            </a:r>
          </a:p>
          <a:p>
            <a:endParaRPr lang="zh-CN" altLang="en-US" sz="1800" dirty="0">
              <a:latin typeface="宋体" panose="02010600030101010101" pitchFamily="2" charset="-122"/>
            </a:endParaRPr>
          </a:p>
          <a:p>
            <a:r>
              <a:rPr lang="en-US" altLang="zh-CN" sz="1800" dirty="0" err="1">
                <a:latin typeface="宋体" panose="02010600030101010101" pitchFamily="2" charset="-122"/>
              </a:rPr>
              <a:t>CComboBoxEx</a:t>
            </a:r>
            <a:r>
              <a:rPr lang="en-US" altLang="zh-CN" sz="1800" dirty="0">
                <a:latin typeface="宋体" panose="02010600030101010101" pitchFamily="2" charset="-122"/>
              </a:rPr>
              <a:t> * </a:t>
            </a:r>
            <a:r>
              <a:rPr lang="en-US" altLang="zh-CN" sz="1800" dirty="0" err="1">
                <a:latin typeface="宋体" panose="02010600030101010101" pitchFamily="2" charset="-122"/>
              </a:rPr>
              <a:t>pComboEx</a:t>
            </a:r>
            <a:r>
              <a:rPr lang="en-US" altLang="zh-CN" sz="1800" dirty="0">
                <a:latin typeface="宋体" panose="02010600030101010101" pitchFamily="2" charset="-122"/>
              </a:rPr>
              <a:t>=(</a:t>
            </a:r>
            <a:r>
              <a:rPr lang="en-US" altLang="zh-CN" sz="1800" dirty="0" err="1">
                <a:latin typeface="宋体" panose="02010600030101010101" pitchFamily="2" charset="-122"/>
              </a:rPr>
              <a:t>CComboBoxEx</a:t>
            </a:r>
            <a:r>
              <a:rPr lang="en-US" altLang="zh-CN" sz="1800" dirty="0">
                <a:latin typeface="宋体" panose="02010600030101010101" pitchFamily="2" charset="-122"/>
              </a:rPr>
              <a:t> *)</a:t>
            </a:r>
            <a:r>
              <a:rPr lang="en-US" altLang="zh-CN" sz="1800" dirty="0" err="1">
                <a:latin typeface="宋体" panose="02010600030101010101" pitchFamily="2" charset="-122"/>
              </a:rPr>
              <a:t>GetDlgItem</a:t>
            </a:r>
            <a:r>
              <a:rPr lang="en-US" altLang="zh-CN" sz="1800" dirty="0">
                <a:latin typeface="宋体" panose="02010600030101010101" pitchFamily="2" charset="-122"/>
              </a:rPr>
              <a:t>(IDC_COMBOBOXEX1);</a:t>
            </a:r>
          </a:p>
          <a:p>
            <a:r>
              <a:rPr lang="en-US" altLang="zh-CN" dirty="0" err="1">
                <a:latin typeface="宋体" panose="02010600030101010101" pitchFamily="2" charset="-122"/>
              </a:rPr>
              <a:t>pComboEx</a:t>
            </a:r>
            <a:r>
              <a:rPr lang="en-US" altLang="zh-CN" dirty="0">
                <a:latin typeface="宋体" panose="02010600030101010101" pitchFamily="2" charset="-122"/>
              </a:rPr>
              <a:t>-&gt;</a:t>
            </a:r>
            <a:r>
              <a:rPr lang="en-US" altLang="zh-CN" dirty="0" err="1">
                <a:latin typeface="宋体" panose="02010600030101010101" pitchFamily="2" charset="-122"/>
              </a:rPr>
              <a:t>SetImageList</a:t>
            </a:r>
            <a:r>
              <a:rPr lang="en-US" altLang="zh-CN" dirty="0">
                <a:latin typeface="宋体" panose="02010600030101010101" pitchFamily="2" charset="-122"/>
              </a:rPr>
              <a:t>(&amp;</a:t>
            </a:r>
            <a:r>
              <a:rPr lang="en-US" altLang="zh-CN" dirty="0" err="1">
                <a:latin typeface="宋体" panose="02010600030101010101" pitchFamily="2" charset="-122"/>
              </a:rPr>
              <a:t>m_imageList</a:t>
            </a:r>
            <a:r>
              <a:rPr lang="en-US" altLang="zh-CN" dirty="0">
                <a:latin typeface="宋体" panose="02010600030101010101" pitchFamily="2" charset="-122"/>
              </a:rPr>
              <a:t>);</a:t>
            </a:r>
          </a:p>
          <a:p>
            <a:r>
              <a:rPr lang="en-US" altLang="zh-CN" dirty="0">
                <a:latin typeface="宋体" panose="02010600030101010101" pitchFamily="2" charset="-122"/>
              </a:rPr>
              <a:t>COMBOBOXEXITEM </a:t>
            </a:r>
            <a:r>
              <a:rPr lang="en-US" altLang="zh-CN" dirty="0" err="1">
                <a:latin typeface="宋体" panose="02010600030101010101" pitchFamily="2" charset="-122"/>
              </a:rPr>
              <a:t>comboItem</a:t>
            </a:r>
            <a:r>
              <a:rPr lang="en-US" altLang="zh-CN" dirty="0">
                <a:latin typeface="宋体" panose="02010600030101010101" pitchFamily="2" charset="-122"/>
              </a:rPr>
              <a:t>;</a:t>
            </a:r>
          </a:p>
          <a:p>
            <a:r>
              <a:rPr lang="en-US" altLang="zh-CN" dirty="0" err="1">
                <a:solidFill>
                  <a:srgbClr val="FFFFCC"/>
                </a:solidFill>
                <a:latin typeface="宋体" panose="02010600030101010101" pitchFamily="2" charset="-122"/>
              </a:rPr>
              <a:t>comboItem.mask</a:t>
            </a:r>
            <a:r>
              <a:rPr lang="en-US" altLang="zh-CN" dirty="0">
                <a:solidFill>
                  <a:srgbClr val="FFFFCC"/>
                </a:solidFill>
                <a:latin typeface="宋体" panose="02010600030101010101" pitchFamily="2" charset="-122"/>
              </a:rPr>
              <a:t> = CBEIF_IMAGE | CBEIF_INDENT | 	CBEIF_SELECTEDIMAGE | CBEIF_TEXT ;</a:t>
            </a:r>
          </a:p>
          <a:p>
            <a:r>
              <a:rPr lang="en-US" altLang="zh-CN" dirty="0">
                <a:latin typeface="宋体" panose="02010600030101010101" pitchFamily="2" charset="-122"/>
              </a:rPr>
              <a:t>for(</a:t>
            </a:r>
            <a:r>
              <a:rPr lang="en-US" altLang="zh-CN" dirty="0" err="1">
                <a:latin typeface="宋体" panose="02010600030101010101" pitchFamily="2" charset="-122"/>
              </a:rPr>
              <a:t>int</a:t>
            </a:r>
            <a:r>
              <a:rPr lang="en-US" altLang="zh-CN" dirty="0">
                <a:latin typeface="宋体" panose="02010600030101010101" pitchFamily="2" charset="-122"/>
              </a:rPr>
              <a:t> </a:t>
            </a:r>
            <a:r>
              <a:rPr lang="en-US" altLang="zh-CN" dirty="0" err="1">
                <a:latin typeface="宋体" panose="02010600030101010101" pitchFamily="2" charset="-122"/>
              </a:rPr>
              <a:t>i</a:t>
            </a:r>
            <a:r>
              <a:rPr lang="en-US" altLang="zh-CN" dirty="0">
                <a:latin typeface="宋体" panose="02010600030101010101" pitchFamily="2" charset="-122"/>
              </a:rPr>
              <a:t>=0; </a:t>
            </a:r>
            <a:r>
              <a:rPr lang="en-US" altLang="zh-CN" dirty="0" err="1" smtClean="0">
                <a:latin typeface="宋体" panose="02010600030101010101" pitchFamily="2" charset="-122"/>
              </a:rPr>
              <a:t>i</a:t>
            </a:r>
            <a:r>
              <a:rPr lang="en-US" altLang="zh-CN" dirty="0" smtClean="0">
                <a:latin typeface="宋体" panose="02010600030101010101" pitchFamily="2" charset="-122"/>
              </a:rPr>
              <a:t>&lt;8; </a:t>
            </a:r>
            <a:r>
              <a:rPr lang="en-US" altLang="zh-CN" dirty="0" err="1">
                <a:latin typeface="宋体" panose="02010600030101010101" pitchFamily="2" charset="-122"/>
              </a:rPr>
              <a:t>i</a:t>
            </a:r>
            <a:r>
              <a:rPr lang="en-US" altLang="zh-CN" dirty="0">
                <a:latin typeface="宋体" panose="02010600030101010101" pitchFamily="2" charset="-122"/>
              </a:rPr>
              <a:t>++)</a:t>
            </a:r>
          </a:p>
          <a:p>
            <a:r>
              <a:rPr lang="en-US" altLang="zh-CN" dirty="0">
                <a:latin typeface="宋体" panose="02010600030101010101" pitchFamily="2" charset="-122"/>
              </a:rPr>
              <a:t>{</a:t>
            </a:r>
          </a:p>
          <a:p>
            <a:r>
              <a:rPr lang="en-US" altLang="zh-CN" dirty="0">
                <a:latin typeface="宋体" panose="02010600030101010101" pitchFamily="2" charset="-122"/>
              </a:rPr>
              <a:t>	</a:t>
            </a:r>
            <a:r>
              <a:rPr lang="en-US" altLang="zh-CN" dirty="0" err="1">
                <a:latin typeface="宋体" panose="02010600030101010101" pitchFamily="2" charset="-122"/>
              </a:rPr>
              <a:t>comboItem.iItem</a:t>
            </a:r>
            <a:r>
              <a:rPr lang="en-US" altLang="zh-CN" dirty="0">
                <a:latin typeface="宋体" panose="02010600030101010101" pitchFamily="2" charset="-122"/>
              </a:rPr>
              <a:t> = </a:t>
            </a:r>
            <a:r>
              <a:rPr lang="en-US" altLang="zh-CN" dirty="0" err="1">
                <a:latin typeface="宋体" panose="02010600030101010101" pitchFamily="2" charset="-122"/>
              </a:rPr>
              <a:t>i</a:t>
            </a:r>
            <a:r>
              <a:rPr lang="en-US" altLang="zh-CN" dirty="0">
                <a:latin typeface="宋体" panose="02010600030101010101" pitchFamily="2" charset="-122"/>
              </a:rPr>
              <a:t>;</a:t>
            </a:r>
          </a:p>
          <a:p>
            <a:r>
              <a:rPr lang="en-US" altLang="zh-CN" dirty="0">
                <a:latin typeface="宋体" panose="02010600030101010101" pitchFamily="2" charset="-122"/>
              </a:rPr>
              <a:t>	</a:t>
            </a:r>
            <a:r>
              <a:rPr lang="en-US" altLang="zh-CN" dirty="0" err="1">
                <a:latin typeface="宋体" panose="02010600030101010101" pitchFamily="2" charset="-122"/>
              </a:rPr>
              <a:t>comboItem.iImage</a:t>
            </a:r>
            <a:r>
              <a:rPr lang="en-US" altLang="zh-CN" dirty="0">
                <a:latin typeface="宋体" panose="02010600030101010101" pitchFamily="2" charset="-122"/>
              </a:rPr>
              <a:t> = </a:t>
            </a:r>
            <a:r>
              <a:rPr lang="en-US" altLang="zh-CN" dirty="0" err="1">
                <a:latin typeface="宋体" panose="02010600030101010101" pitchFamily="2" charset="-122"/>
              </a:rPr>
              <a:t>i</a:t>
            </a:r>
            <a:r>
              <a:rPr lang="en-US" altLang="zh-CN" dirty="0">
                <a:latin typeface="宋体" panose="02010600030101010101" pitchFamily="2" charset="-122"/>
              </a:rPr>
              <a:t>;</a:t>
            </a:r>
          </a:p>
          <a:p>
            <a:r>
              <a:rPr lang="en-US" altLang="zh-CN" dirty="0">
                <a:latin typeface="宋体" panose="02010600030101010101" pitchFamily="2" charset="-122"/>
              </a:rPr>
              <a:t>	</a:t>
            </a:r>
            <a:r>
              <a:rPr lang="en-US" altLang="zh-CN" dirty="0" err="1">
                <a:latin typeface="宋体" panose="02010600030101010101" pitchFamily="2" charset="-122"/>
              </a:rPr>
              <a:t>comboItem.iSelectedImage</a:t>
            </a:r>
            <a:r>
              <a:rPr lang="en-US" altLang="zh-CN" dirty="0">
                <a:latin typeface="宋体" panose="02010600030101010101" pitchFamily="2" charset="-122"/>
              </a:rPr>
              <a:t> = </a:t>
            </a:r>
            <a:r>
              <a:rPr lang="en-US" altLang="zh-CN" dirty="0" err="1">
                <a:latin typeface="宋体" panose="02010600030101010101" pitchFamily="2" charset="-122"/>
              </a:rPr>
              <a:t>i</a:t>
            </a:r>
            <a:r>
              <a:rPr lang="en-US" altLang="zh-CN" dirty="0">
                <a:latin typeface="宋体" panose="02010600030101010101" pitchFamily="2" charset="-122"/>
              </a:rPr>
              <a:t>;</a:t>
            </a:r>
          </a:p>
          <a:p>
            <a:r>
              <a:rPr lang="en-US" altLang="zh-CN" dirty="0">
                <a:latin typeface="宋体" panose="02010600030101010101" pitchFamily="2" charset="-122"/>
              </a:rPr>
              <a:t>	</a:t>
            </a:r>
            <a:r>
              <a:rPr lang="en-US" altLang="zh-CN" dirty="0" err="1">
                <a:latin typeface="宋体" panose="02010600030101010101" pitchFamily="2" charset="-122"/>
              </a:rPr>
              <a:t>comboItem.iIndent</a:t>
            </a:r>
            <a:r>
              <a:rPr lang="en-US" altLang="zh-CN" dirty="0">
                <a:latin typeface="宋体" panose="02010600030101010101" pitchFamily="2" charset="-122"/>
              </a:rPr>
              <a:t> = </a:t>
            </a:r>
            <a:r>
              <a:rPr lang="en-US" altLang="zh-CN" dirty="0" err="1">
                <a:latin typeface="宋体" panose="02010600030101010101" pitchFamily="2" charset="-122"/>
              </a:rPr>
              <a:t>i</a:t>
            </a:r>
            <a:r>
              <a:rPr lang="en-US" altLang="zh-CN" dirty="0">
                <a:latin typeface="宋体" panose="02010600030101010101" pitchFamily="2" charset="-122"/>
              </a:rPr>
              <a:t>;</a:t>
            </a:r>
          </a:p>
          <a:p>
            <a:r>
              <a:rPr lang="en-US" altLang="zh-CN" dirty="0">
                <a:latin typeface="宋体" panose="02010600030101010101" pitchFamily="2" charset="-122"/>
              </a:rPr>
              <a:t>	</a:t>
            </a:r>
            <a:r>
              <a:rPr lang="en-US" altLang="zh-CN" dirty="0" err="1">
                <a:latin typeface="宋体" panose="02010600030101010101" pitchFamily="2" charset="-122"/>
              </a:rPr>
              <a:t>comboItem.pszText</a:t>
            </a:r>
            <a:r>
              <a:rPr lang="en-US" altLang="zh-CN" dirty="0">
                <a:latin typeface="宋体" panose="02010600030101010101" pitchFamily="2" charset="-122"/>
              </a:rPr>
              <a:t> = color[</a:t>
            </a:r>
            <a:r>
              <a:rPr lang="en-US" altLang="zh-CN" dirty="0" err="1">
                <a:latin typeface="宋体" panose="02010600030101010101" pitchFamily="2" charset="-122"/>
              </a:rPr>
              <a:t>i</a:t>
            </a:r>
            <a:r>
              <a:rPr lang="en-US" altLang="zh-CN" dirty="0">
                <a:latin typeface="宋体" panose="02010600030101010101" pitchFamily="2" charset="-122"/>
              </a:rPr>
              <a:t>];</a:t>
            </a:r>
          </a:p>
          <a:p>
            <a:r>
              <a:rPr lang="en-US" altLang="zh-CN" dirty="0">
                <a:latin typeface="宋体" panose="02010600030101010101" pitchFamily="2" charset="-122"/>
              </a:rPr>
              <a:t>	</a:t>
            </a:r>
            <a:r>
              <a:rPr lang="en-US" altLang="zh-CN" dirty="0" err="1">
                <a:latin typeface="宋体" panose="02010600030101010101" pitchFamily="2" charset="-122"/>
              </a:rPr>
              <a:t>pComboEx</a:t>
            </a:r>
            <a:r>
              <a:rPr lang="en-US" altLang="zh-CN" dirty="0">
                <a:latin typeface="宋体" panose="02010600030101010101" pitchFamily="2" charset="-122"/>
              </a:rPr>
              <a:t>-&gt;</a:t>
            </a:r>
            <a:r>
              <a:rPr lang="en-US" altLang="zh-CN" dirty="0" err="1">
                <a:latin typeface="宋体" panose="02010600030101010101" pitchFamily="2" charset="-122"/>
              </a:rPr>
              <a:t>InsertItem</a:t>
            </a:r>
            <a:r>
              <a:rPr lang="en-US" altLang="zh-CN" dirty="0">
                <a:latin typeface="宋体" panose="02010600030101010101" pitchFamily="2" charset="-122"/>
              </a:rPr>
              <a:t>(&amp;</a:t>
            </a:r>
            <a:r>
              <a:rPr lang="en-US" altLang="zh-CN" dirty="0" err="1">
                <a:latin typeface="宋体" panose="02010600030101010101" pitchFamily="2" charset="-122"/>
              </a:rPr>
              <a:t>comboItem</a:t>
            </a:r>
            <a:r>
              <a:rPr lang="en-US" altLang="zh-CN" dirty="0">
                <a:latin typeface="宋体" panose="02010600030101010101" pitchFamily="2" charset="-122"/>
              </a:rPr>
              <a:t>);</a:t>
            </a:r>
          </a:p>
          <a:p>
            <a:r>
              <a:rPr lang="en-US" altLang="zh-CN" dirty="0">
                <a:latin typeface="宋体" panose="02010600030101010101" pitchFamily="2" charset="-122"/>
              </a:rPr>
              <a:t>} </a:t>
            </a: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A2598068-2120-43AA-8FE5-CEEC31820F65}" type="slidenum">
              <a:rPr lang="en-US" altLang="zh-CN"/>
              <a:pPr/>
              <a:t>159</a:t>
            </a:fld>
            <a:endParaRPr lang="en-US" altLang="zh-CN"/>
          </a:p>
        </p:txBody>
      </p:sp>
      <p:pic>
        <p:nvPicPr>
          <p:cNvPr id="1198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42118"/>
            <a:ext cx="8996786" cy="669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A6790FE-3663-4280-8A87-F7847A540E1C}" type="slidenum">
              <a:rPr lang="en-US" altLang="zh-CN" smtClean="0"/>
              <a:pPr/>
              <a:t>16</a:t>
            </a:fld>
            <a:endParaRPr lang="en-US" altLang="zh-CN"/>
          </a:p>
        </p:txBody>
      </p:sp>
      <p:sp>
        <p:nvSpPr>
          <p:cNvPr id="5" name="Rectangle 2"/>
          <p:cNvSpPr>
            <a:spLocks noGrp="1" noChangeArrowheads="1"/>
          </p:cNvSpPr>
          <p:nvPr>
            <p:ph type="title"/>
          </p:nvPr>
        </p:nvSpPr>
        <p:spPr>
          <a:xfrm>
            <a:off x="762000" y="44624"/>
            <a:ext cx="7772400" cy="680120"/>
          </a:xfrm>
        </p:spPr>
        <p:txBody>
          <a:bodyPr/>
          <a:lstStyle/>
          <a:p>
            <a:r>
              <a:rPr lang="en-US" altLang="zh-CN" b="1" dirty="0"/>
              <a:t>9.2.1 </a:t>
            </a:r>
            <a:r>
              <a:rPr lang="zh-CN" altLang="en-US" b="1" dirty="0">
                <a:latin typeface="宋体" panose="02010600030101010101" pitchFamily="2" charset="-122"/>
              </a:rPr>
              <a:t>按钮控件的创建过程</a:t>
            </a:r>
            <a:r>
              <a:rPr lang="zh-CN" altLang="en-US" b="1" dirty="0"/>
              <a:t> </a:t>
            </a:r>
          </a:p>
        </p:txBody>
      </p:sp>
      <p:sp>
        <p:nvSpPr>
          <p:cNvPr id="6" name="文本框 5"/>
          <p:cNvSpPr txBox="1"/>
          <p:nvPr/>
        </p:nvSpPr>
        <p:spPr>
          <a:xfrm>
            <a:off x="251520" y="764704"/>
            <a:ext cx="8712968" cy="6001643"/>
          </a:xfrm>
          <a:prstGeom prst="rect">
            <a:avLst/>
          </a:prstGeom>
          <a:noFill/>
        </p:spPr>
        <p:txBody>
          <a:bodyPr wrap="square" rtlCol="0">
            <a:spAutoFit/>
          </a:bodyPr>
          <a:lstStyle/>
          <a:p>
            <a:r>
              <a:rPr lang="en-US" altLang="zh-CN" dirty="0"/>
              <a:t>class </a:t>
            </a:r>
            <a:r>
              <a:rPr lang="en-US" altLang="zh-CN" dirty="0" err="1"/>
              <a:t>CButton</a:t>
            </a:r>
            <a:r>
              <a:rPr lang="en-US" altLang="zh-CN" dirty="0"/>
              <a:t> : public </a:t>
            </a:r>
            <a:r>
              <a:rPr lang="en-US" altLang="zh-CN" dirty="0" err="1"/>
              <a:t>CWnd</a:t>
            </a:r>
            <a:endParaRPr lang="zh-CN" altLang="zh-CN" dirty="0"/>
          </a:p>
          <a:p>
            <a:r>
              <a:rPr lang="en-US" altLang="zh-CN" dirty="0" smtClean="0"/>
              <a:t>{ DECLARE_DYNAMIC(</a:t>
            </a:r>
            <a:r>
              <a:rPr lang="en-US" altLang="zh-CN" dirty="0" err="1" smtClean="0"/>
              <a:t>CButton</a:t>
            </a:r>
            <a:r>
              <a:rPr lang="en-US" altLang="zh-CN" dirty="0"/>
              <a:t>)</a:t>
            </a:r>
            <a:endParaRPr lang="zh-CN" altLang="zh-CN" dirty="0"/>
          </a:p>
          <a:p>
            <a:r>
              <a:rPr lang="en-US" altLang="zh-CN" dirty="0"/>
              <a:t> </a:t>
            </a:r>
            <a:r>
              <a:rPr lang="en-US" altLang="zh-CN" dirty="0" smtClean="0"/>
              <a:t> // </a:t>
            </a:r>
            <a:r>
              <a:rPr lang="en-US" altLang="zh-CN" dirty="0"/>
              <a:t>Constructors</a:t>
            </a:r>
            <a:endParaRPr lang="zh-CN" altLang="zh-CN" dirty="0"/>
          </a:p>
          <a:p>
            <a:r>
              <a:rPr lang="en-US" altLang="zh-CN" dirty="0" smtClean="0"/>
              <a:t> public</a:t>
            </a:r>
            <a:r>
              <a:rPr lang="en-US" altLang="zh-CN" dirty="0"/>
              <a:t>:</a:t>
            </a:r>
            <a:endParaRPr lang="zh-CN" altLang="zh-CN" dirty="0"/>
          </a:p>
          <a:p>
            <a:r>
              <a:rPr lang="en-US" altLang="zh-CN" dirty="0" smtClean="0"/>
              <a:t>  </a:t>
            </a:r>
            <a:r>
              <a:rPr lang="en-US" altLang="zh-CN" dirty="0" err="1" smtClean="0"/>
              <a:t>CButton</a:t>
            </a:r>
            <a:r>
              <a:rPr lang="en-US" altLang="zh-CN" dirty="0"/>
              <a:t>();</a:t>
            </a:r>
            <a:endParaRPr lang="zh-CN" altLang="zh-CN" dirty="0"/>
          </a:p>
          <a:p>
            <a:r>
              <a:rPr lang="en-US" altLang="zh-CN" dirty="0" smtClean="0"/>
              <a:t>  virtual </a:t>
            </a:r>
            <a:r>
              <a:rPr lang="en-US" altLang="zh-CN" dirty="0"/>
              <a:t>BOOL Create(LPCTSTR </a:t>
            </a:r>
            <a:r>
              <a:rPr lang="en-US" altLang="zh-CN" dirty="0" err="1"/>
              <a:t>lpszCaption</a:t>
            </a:r>
            <a:r>
              <a:rPr lang="en-US" altLang="zh-CN" dirty="0"/>
              <a:t>, DWORD </a:t>
            </a:r>
            <a:r>
              <a:rPr lang="en-US" altLang="zh-CN" dirty="0" err="1"/>
              <a:t>dwStyle</a:t>
            </a:r>
            <a:r>
              <a:rPr lang="en-US" altLang="zh-CN" dirty="0"/>
              <a:t>,</a:t>
            </a:r>
            <a:endParaRPr lang="zh-CN" altLang="zh-CN" dirty="0"/>
          </a:p>
          <a:p>
            <a:r>
              <a:rPr lang="en-US" altLang="zh-CN" dirty="0"/>
              <a:t>	</a:t>
            </a:r>
            <a:r>
              <a:rPr lang="en-US" altLang="zh-CN" dirty="0" err="1"/>
              <a:t>const</a:t>
            </a:r>
            <a:r>
              <a:rPr lang="en-US" altLang="zh-CN" dirty="0"/>
              <a:t> RECT&amp; </a:t>
            </a:r>
            <a:r>
              <a:rPr lang="en-US" altLang="zh-CN" dirty="0" err="1"/>
              <a:t>rect</a:t>
            </a:r>
            <a:r>
              <a:rPr lang="en-US" altLang="zh-CN" dirty="0"/>
              <a:t>, </a:t>
            </a:r>
            <a:r>
              <a:rPr lang="en-US" altLang="zh-CN" dirty="0" err="1"/>
              <a:t>CWnd</a:t>
            </a:r>
            <a:r>
              <a:rPr lang="en-US" altLang="zh-CN" dirty="0"/>
              <a:t>* </a:t>
            </a:r>
            <a:r>
              <a:rPr lang="en-US" altLang="zh-CN" dirty="0" err="1"/>
              <a:t>pParentWnd</a:t>
            </a:r>
            <a:r>
              <a:rPr lang="en-US" altLang="zh-CN" dirty="0"/>
              <a:t>, UINT </a:t>
            </a:r>
            <a:r>
              <a:rPr lang="en-US" altLang="zh-CN" dirty="0" err="1"/>
              <a:t>nID</a:t>
            </a:r>
            <a:r>
              <a:rPr lang="en-US" altLang="zh-CN" dirty="0"/>
              <a:t>);</a:t>
            </a:r>
            <a:endParaRPr lang="zh-CN" altLang="zh-CN" dirty="0"/>
          </a:p>
          <a:p>
            <a:r>
              <a:rPr lang="en-US" altLang="zh-CN" dirty="0"/>
              <a:t> </a:t>
            </a:r>
            <a:endParaRPr lang="zh-CN" altLang="zh-CN" dirty="0"/>
          </a:p>
          <a:p>
            <a:r>
              <a:rPr lang="en-US" altLang="zh-CN" dirty="0" smtClean="0"/>
              <a:t> // </a:t>
            </a:r>
            <a:r>
              <a:rPr lang="en-US" altLang="zh-CN" dirty="0"/>
              <a:t>Attributes</a:t>
            </a:r>
            <a:endParaRPr lang="zh-CN" altLang="zh-CN" dirty="0"/>
          </a:p>
          <a:p>
            <a:r>
              <a:rPr lang="en-US" altLang="zh-CN" dirty="0" smtClean="0"/>
              <a:t> UINT </a:t>
            </a:r>
            <a:r>
              <a:rPr lang="en-US" altLang="zh-CN" dirty="0" err="1"/>
              <a:t>GetState</a:t>
            </a:r>
            <a:r>
              <a:rPr lang="en-US" altLang="zh-CN" dirty="0"/>
              <a:t>() </a:t>
            </a:r>
            <a:r>
              <a:rPr lang="en-US" altLang="zh-CN" dirty="0" err="1"/>
              <a:t>const</a:t>
            </a:r>
            <a:r>
              <a:rPr lang="en-US" altLang="zh-CN" dirty="0"/>
              <a:t>;</a:t>
            </a:r>
            <a:endParaRPr lang="zh-CN" altLang="zh-CN" dirty="0"/>
          </a:p>
          <a:p>
            <a:r>
              <a:rPr lang="en-US" altLang="zh-CN" dirty="0" smtClean="0"/>
              <a:t> void </a:t>
            </a:r>
            <a:r>
              <a:rPr lang="en-US" altLang="zh-CN" dirty="0" err="1"/>
              <a:t>SetState</a:t>
            </a:r>
            <a:r>
              <a:rPr lang="en-US" altLang="zh-CN" dirty="0"/>
              <a:t>(BOOL </a:t>
            </a:r>
            <a:r>
              <a:rPr lang="en-US" altLang="zh-CN" dirty="0" err="1"/>
              <a:t>bHighlight</a:t>
            </a:r>
            <a:r>
              <a:rPr lang="en-US" altLang="zh-CN" dirty="0"/>
              <a:t>);</a:t>
            </a:r>
            <a:endParaRPr lang="zh-CN" altLang="zh-CN" dirty="0"/>
          </a:p>
          <a:p>
            <a:r>
              <a:rPr lang="en-US" altLang="zh-CN" dirty="0" smtClean="0"/>
              <a:t> </a:t>
            </a:r>
            <a:r>
              <a:rPr lang="en-US" altLang="zh-CN" dirty="0" err="1" smtClean="0"/>
              <a:t>int</a:t>
            </a:r>
            <a:r>
              <a:rPr lang="en-US" altLang="zh-CN" dirty="0" smtClean="0"/>
              <a:t> </a:t>
            </a:r>
            <a:r>
              <a:rPr lang="en-US" altLang="zh-CN" dirty="0" err="1"/>
              <a:t>GetCheck</a:t>
            </a:r>
            <a:r>
              <a:rPr lang="en-US" altLang="zh-CN" dirty="0"/>
              <a:t>() </a:t>
            </a:r>
            <a:r>
              <a:rPr lang="en-US" altLang="zh-CN" dirty="0" err="1"/>
              <a:t>const</a:t>
            </a:r>
            <a:r>
              <a:rPr lang="en-US" altLang="zh-CN" dirty="0"/>
              <a:t>;</a:t>
            </a:r>
            <a:endParaRPr lang="zh-CN" altLang="zh-CN" dirty="0"/>
          </a:p>
          <a:p>
            <a:r>
              <a:rPr lang="en-US" altLang="zh-CN" dirty="0" smtClean="0"/>
              <a:t> void </a:t>
            </a:r>
            <a:r>
              <a:rPr lang="en-US" altLang="zh-CN" dirty="0" err="1"/>
              <a:t>SetCheck</a:t>
            </a:r>
            <a:r>
              <a:rPr lang="en-US" altLang="zh-CN" dirty="0"/>
              <a:t>(</a:t>
            </a:r>
            <a:r>
              <a:rPr lang="en-US" altLang="zh-CN" dirty="0" err="1"/>
              <a:t>int</a:t>
            </a:r>
            <a:r>
              <a:rPr lang="en-US" altLang="zh-CN" dirty="0"/>
              <a:t> </a:t>
            </a:r>
            <a:r>
              <a:rPr lang="en-US" altLang="zh-CN" dirty="0" err="1"/>
              <a:t>nCheck</a:t>
            </a:r>
            <a:r>
              <a:rPr lang="en-US" altLang="zh-CN" dirty="0"/>
              <a:t>);</a:t>
            </a:r>
            <a:endParaRPr lang="zh-CN" altLang="zh-CN" dirty="0"/>
          </a:p>
          <a:p>
            <a:r>
              <a:rPr lang="en-US" altLang="zh-CN" dirty="0" smtClean="0"/>
              <a:t> UINT </a:t>
            </a:r>
            <a:r>
              <a:rPr lang="en-US" altLang="zh-CN" dirty="0" err="1"/>
              <a:t>GetButtonStyle</a:t>
            </a:r>
            <a:r>
              <a:rPr lang="en-US" altLang="zh-CN" dirty="0"/>
              <a:t>() </a:t>
            </a:r>
            <a:r>
              <a:rPr lang="en-US" altLang="zh-CN" dirty="0" err="1"/>
              <a:t>const</a:t>
            </a:r>
            <a:r>
              <a:rPr lang="en-US" altLang="zh-CN" dirty="0"/>
              <a:t>;</a:t>
            </a:r>
            <a:endParaRPr lang="zh-CN" altLang="zh-CN" dirty="0"/>
          </a:p>
          <a:p>
            <a:r>
              <a:rPr lang="en-US" altLang="zh-CN" dirty="0" smtClean="0"/>
              <a:t> void </a:t>
            </a:r>
            <a:r>
              <a:rPr lang="en-US" altLang="zh-CN" dirty="0" err="1"/>
              <a:t>SetButtonStyle</a:t>
            </a:r>
            <a:r>
              <a:rPr lang="en-US" altLang="zh-CN" dirty="0"/>
              <a:t>(UINT </a:t>
            </a:r>
            <a:r>
              <a:rPr lang="en-US" altLang="zh-CN" dirty="0" err="1"/>
              <a:t>nStyle</a:t>
            </a:r>
            <a:r>
              <a:rPr lang="en-US" altLang="zh-CN" dirty="0"/>
              <a:t>, BOOL </a:t>
            </a:r>
            <a:r>
              <a:rPr lang="en-US" altLang="zh-CN" dirty="0" err="1"/>
              <a:t>bRedraw</a:t>
            </a:r>
            <a:r>
              <a:rPr lang="en-US" altLang="zh-CN" dirty="0"/>
              <a:t> = TRUE);</a:t>
            </a:r>
            <a:endParaRPr lang="zh-CN" altLang="zh-CN" dirty="0"/>
          </a:p>
          <a:p>
            <a:r>
              <a:rPr lang="en-US" altLang="zh-CN" dirty="0" smtClean="0"/>
              <a:t> HICON </a:t>
            </a:r>
            <a:r>
              <a:rPr lang="en-US" altLang="zh-CN" dirty="0" err="1"/>
              <a:t>SetIcon</a:t>
            </a:r>
            <a:r>
              <a:rPr lang="en-US" altLang="zh-CN" dirty="0"/>
              <a:t>(HICON </a:t>
            </a:r>
            <a:r>
              <a:rPr lang="en-US" altLang="zh-CN" dirty="0" err="1"/>
              <a:t>hIcon</a:t>
            </a:r>
            <a:r>
              <a:rPr lang="en-US" altLang="zh-CN" dirty="0" smtClean="0"/>
              <a:t>);</a:t>
            </a:r>
            <a:endParaRPr lang="zh-CN" altLang="en-US" dirty="0"/>
          </a:p>
        </p:txBody>
      </p:sp>
    </p:spTree>
    <p:extLst>
      <p:ext uri="{BB962C8B-B14F-4D97-AF65-F5344CB8AC3E}">
        <p14:creationId xmlns:p14="http://schemas.microsoft.com/office/powerpoint/2010/main" val="20135688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A6790FE-3663-4280-8A87-F7847A540E1C}" type="slidenum">
              <a:rPr lang="en-US" altLang="zh-CN" smtClean="0"/>
              <a:pPr/>
              <a:t>17</a:t>
            </a:fld>
            <a:endParaRPr lang="en-US" altLang="zh-CN"/>
          </a:p>
        </p:txBody>
      </p:sp>
      <p:sp>
        <p:nvSpPr>
          <p:cNvPr id="5" name="文本框 4"/>
          <p:cNvSpPr txBox="1"/>
          <p:nvPr/>
        </p:nvSpPr>
        <p:spPr>
          <a:xfrm>
            <a:off x="0" y="107894"/>
            <a:ext cx="9144000" cy="6278642"/>
          </a:xfrm>
          <a:prstGeom prst="rect">
            <a:avLst/>
          </a:prstGeom>
          <a:noFill/>
        </p:spPr>
        <p:txBody>
          <a:bodyPr wrap="square" rtlCol="0">
            <a:spAutoFit/>
          </a:bodyPr>
          <a:lstStyle/>
          <a:p>
            <a:r>
              <a:rPr lang="en-US" altLang="zh-CN" dirty="0" smtClean="0"/>
              <a:t> HICON </a:t>
            </a:r>
            <a:r>
              <a:rPr lang="en-US" altLang="zh-CN" dirty="0" err="1"/>
              <a:t>GetIcon</a:t>
            </a:r>
            <a:r>
              <a:rPr lang="en-US" altLang="zh-CN" dirty="0"/>
              <a:t>() </a:t>
            </a:r>
            <a:r>
              <a:rPr lang="en-US" altLang="zh-CN" dirty="0" err="1"/>
              <a:t>const</a:t>
            </a:r>
            <a:r>
              <a:rPr lang="en-US" altLang="zh-CN" dirty="0"/>
              <a:t>;</a:t>
            </a:r>
            <a:endParaRPr lang="zh-CN" altLang="zh-CN" dirty="0"/>
          </a:p>
          <a:p>
            <a:r>
              <a:rPr lang="en-US" altLang="zh-CN" dirty="0" smtClean="0"/>
              <a:t> HBITMAP </a:t>
            </a:r>
            <a:r>
              <a:rPr lang="en-US" altLang="zh-CN" dirty="0" err="1"/>
              <a:t>SetBitmap</a:t>
            </a:r>
            <a:r>
              <a:rPr lang="en-US" altLang="zh-CN" dirty="0"/>
              <a:t>(HBITMAP </a:t>
            </a:r>
            <a:r>
              <a:rPr lang="en-US" altLang="zh-CN" dirty="0" err="1"/>
              <a:t>hBitmap</a:t>
            </a:r>
            <a:r>
              <a:rPr lang="en-US" altLang="zh-CN" dirty="0"/>
              <a:t>);</a:t>
            </a:r>
            <a:endParaRPr lang="zh-CN" altLang="zh-CN" dirty="0"/>
          </a:p>
          <a:p>
            <a:r>
              <a:rPr lang="en-US" altLang="zh-CN" dirty="0" smtClean="0"/>
              <a:t> HBITMAP </a:t>
            </a:r>
            <a:r>
              <a:rPr lang="en-US" altLang="zh-CN" dirty="0" err="1"/>
              <a:t>GetBitmap</a:t>
            </a:r>
            <a:r>
              <a:rPr lang="en-US" altLang="zh-CN" dirty="0"/>
              <a:t>() </a:t>
            </a:r>
            <a:r>
              <a:rPr lang="en-US" altLang="zh-CN" dirty="0" err="1"/>
              <a:t>const</a:t>
            </a:r>
            <a:r>
              <a:rPr lang="en-US" altLang="zh-CN" dirty="0"/>
              <a:t>;</a:t>
            </a:r>
            <a:endParaRPr lang="zh-CN" altLang="zh-CN" dirty="0"/>
          </a:p>
          <a:p>
            <a:r>
              <a:rPr lang="en-US" altLang="zh-CN" dirty="0" smtClean="0"/>
              <a:t> HCURSOR </a:t>
            </a:r>
            <a:r>
              <a:rPr lang="en-US" altLang="zh-CN" dirty="0" err="1"/>
              <a:t>SetCursor</a:t>
            </a:r>
            <a:r>
              <a:rPr lang="en-US" altLang="zh-CN" dirty="0"/>
              <a:t>(HCURSOR </a:t>
            </a:r>
            <a:r>
              <a:rPr lang="en-US" altLang="zh-CN" dirty="0" err="1"/>
              <a:t>hCursor</a:t>
            </a:r>
            <a:r>
              <a:rPr lang="en-US" altLang="zh-CN" dirty="0"/>
              <a:t>);</a:t>
            </a:r>
            <a:endParaRPr lang="zh-CN" altLang="zh-CN" dirty="0"/>
          </a:p>
          <a:p>
            <a:r>
              <a:rPr lang="en-US" altLang="zh-CN" dirty="0" smtClean="0"/>
              <a:t> HCURSOR </a:t>
            </a:r>
            <a:r>
              <a:rPr lang="en-US" altLang="zh-CN" dirty="0" err="1"/>
              <a:t>GetCursor</a:t>
            </a:r>
            <a:r>
              <a:rPr lang="en-US" altLang="zh-CN" dirty="0"/>
              <a:t>();</a:t>
            </a:r>
            <a:endParaRPr lang="zh-CN" altLang="zh-CN" dirty="0"/>
          </a:p>
          <a:p>
            <a:r>
              <a:rPr lang="en-US" altLang="zh-CN" dirty="0"/>
              <a:t> </a:t>
            </a:r>
            <a:endParaRPr lang="zh-CN" altLang="zh-CN" dirty="0"/>
          </a:p>
          <a:p>
            <a:r>
              <a:rPr lang="en-US" altLang="zh-CN" dirty="0" smtClean="0"/>
              <a:t> ......(//</a:t>
            </a:r>
            <a:r>
              <a:rPr lang="zh-CN" altLang="en-US" dirty="0" smtClean="0"/>
              <a:t>一系列基于版本的宏定义</a:t>
            </a:r>
            <a:r>
              <a:rPr lang="en-US" altLang="zh-CN" dirty="0" smtClean="0"/>
              <a:t>)</a:t>
            </a:r>
            <a:endParaRPr lang="zh-CN" altLang="zh-CN" dirty="0"/>
          </a:p>
          <a:p>
            <a:r>
              <a:rPr lang="en-US" altLang="zh-CN" dirty="0"/>
              <a:t> </a:t>
            </a:r>
            <a:endParaRPr lang="zh-CN" altLang="zh-CN" dirty="0"/>
          </a:p>
          <a:p>
            <a:r>
              <a:rPr lang="en-US" altLang="zh-CN" dirty="0"/>
              <a:t>// </a:t>
            </a:r>
            <a:r>
              <a:rPr lang="en-US" altLang="zh-CN" dirty="0" err="1"/>
              <a:t>Overridables</a:t>
            </a:r>
            <a:r>
              <a:rPr lang="en-US" altLang="zh-CN" dirty="0"/>
              <a:t> (for owner draw only)</a:t>
            </a:r>
            <a:endParaRPr lang="zh-CN" altLang="zh-CN" dirty="0"/>
          </a:p>
          <a:p>
            <a:r>
              <a:rPr lang="en-US" altLang="zh-CN" sz="2000" dirty="0" smtClean="0">
                <a:latin typeface="+mn-ea"/>
                <a:ea typeface="+mn-ea"/>
              </a:rPr>
              <a:t> virtual </a:t>
            </a:r>
            <a:r>
              <a:rPr lang="en-US" altLang="zh-CN" sz="2000" dirty="0">
                <a:latin typeface="+mn-ea"/>
                <a:ea typeface="+mn-ea"/>
              </a:rPr>
              <a:t>void </a:t>
            </a:r>
            <a:r>
              <a:rPr lang="en-US" altLang="zh-CN" sz="2000" dirty="0" err="1">
                <a:latin typeface="+mn-ea"/>
                <a:ea typeface="+mn-ea"/>
              </a:rPr>
              <a:t>DrawItem</a:t>
            </a:r>
            <a:r>
              <a:rPr lang="en-US" altLang="zh-CN" sz="2000" dirty="0">
                <a:latin typeface="+mn-ea"/>
                <a:ea typeface="+mn-ea"/>
              </a:rPr>
              <a:t>(LPDRAWITEMSTRUCT </a:t>
            </a:r>
            <a:r>
              <a:rPr lang="en-US" altLang="zh-CN" sz="2000" dirty="0" err="1">
                <a:latin typeface="+mn-ea"/>
                <a:ea typeface="+mn-ea"/>
              </a:rPr>
              <a:t>lpDrawItemStruct</a:t>
            </a:r>
            <a:r>
              <a:rPr lang="en-US" altLang="zh-CN" sz="2000" dirty="0">
                <a:latin typeface="+mn-ea"/>
                <a:ea typeface="+mn-ea"/>
              </a:rPr>
              <a:t>);</a:t>
            </a:r>
            <a:endParaRPr lang="zh-CN" altLang="zh-CN" sz="2000" dirty="0">
              <a:latin typeface="+mn-ea"/>
              <a:ea typeface="+mn-ea"/>
            </a:endParaRPr>
          </a:p>
          <a:p>
            <a:r>
              <a:rPr lang="en-US" altLang="zh-CN" dirty="0"/>
              <a:t> </a:t>
            </a:r>
            <a:endParaRPr lang="zh-CN" altLang="zh-CN" dirty="0"/>
          </a:p>
          <a:p>
            <a:r>
              <a:rPr lang="en-US" altLang="zh-CN" dirty="0"/>
              <a:t>// Implementation</a:t>
            </a:r>
            <a:endParaRPr lang="zh-CN" altLang="zh-CN" dirty="0"/>
          </a:p>
          <a:p>
            <a:r>
              <a:rPr lang="en-US" altLang="zh-CN" dirty="0"/>
              <a:t>public:</a:t>
            </a:r>
            <a:endParaRPr lang="zh-CN" altLang="zh-CN" dirty="0"/>
          </a:p>
          <a:p>
            <a:r>
              <a:rPr lang="en-US" altLang="zh-CN" dirty="0" smtClean="0"/>
              <a:t>  virtual </a:t>
            </a:r>
            <a:r>
              <a:rPr lang="en-US" altLang="zh-CN" dirty="0"/>
              <a:t>~</a:t>
            </a:r>
            <a:r>
              <a:rPr lang="en-US" altLang="zh-CN" dirty="0" err="1"/>
              <a:t>CButton</a:t>
            </a:r>
            <a:r>
              <a:rPr lang="en-US" altLang="zh-CN" dirty="0"/>
              <a:t>();</a:t>
            </a:r>
            <a:endParaRPr lang="zh-CN" altLang="zh-CN" dirty="0"/>
          </a:p>
          <a:p>
            <a:r>
              <a:rPr lang="en-US" altLang="zh-CN" dirty="0"/>
              <a:t>protected:</a:t>
            </a:r>
            <a:endParaRPr lang="zh-CN" altLang="zh-CN" dirty="0"/>
          </a:p>
          <a:p>
            <a:r>
              <a:rPr lang="en-US" altLang="zh-CN" sz="2200" dirty="0" smtClean="0">
                <a:latin typeface="+mn-ea"/>
                <a:ea typeface="+mn-ea"/>
              </a:rPr>
              <a:t>  virtual </a:t>
            </a:r>
            <a:r>
              <a:rPr lang="en-US" altLang="zh-CN" sz="2200" dirty="0">
                <a:latin typeface="+mn-ea"/>
                <a:ea typeface="+mn-ea"/>
              </a:rPr>
              <a:t>BOOL </a:t>
            </a:r>
            <a:r>
              <a:rPr lang="en-US" altLang="zh-CN" sz="2200" dirty="0" err="1">
                <a:latin typeface="+mn-ea"/>
                <a:ea typeface="+mn-ea"/>
              </a:rPr>
              <a:t>OnChildNotify</a:t>
            </a:r>
            <a:r>
              <a:rPr lang="en-US" altLang="zh-CN" sz="2200" dirty="0">
                <a:latin typeface="+mn-ea"/>
                <a:ea typeface="+mn-ea"/>
              </a:rPr>
              <a:t>(UINT, WPARAM, LPARAM, LRESULT*);</a:t>
            </a:r>
            <a:endParaRPr lang="zh-CN" altLang="zh-CN" sz="2200" dirty="0">
              <a:latin typeface="+mn-ea"/>
              <a:ea typeface="+mn-ea"/>
            </a:endParaRPr>
          </a:p>
          <a:p>
            <a:r>
              <a:rPr lang="en-US" altLang="zh-CN" dirty="0"/>
              <a:t>};</a:t>
            </a:r>
            <a:endParaRPr lang="zh-CN" altLang="en-US" dirty="0"/>
          </a:p>
        </p:txBody>
      </p:sp>
    </p:spTree>
    <p:extLst>
      <p:ext uri="{BB962C8B-B14F-4D97-AF65-F5344CB8AC3E}">
        <p14:creationId xmlns:p14="http://schemas.microsoft.com/office/powerpoint/2010/main" val="14660018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DFDA1C7C-DAAD-4880-9F46-951679543B26}" type="slidenum">
              <a:rPr lang="en-US" altLang="zh-CN"/>
              <a:pPr/>
              <a:t>18</a:t>
            </a:fld>
            <a:endParaRPr lang="en-US" altLang="zh-CN"/>
          </a:p>
        </p:txBody>
      </p:sp>
      <p:sp>
        <p:nvSpPr>
          <p:cNvPr id="7172" name="Text Box 4"/>
          <p:cNvSpPr txBox="1">
            <a:spLocks noChangeArrowheads="1"/>
          </p:cNvSpPr>
          <p:nvPr/>
        </p:nvSpPr>
        <p:spPr bwMode="auto">
          <a:xfrm>
            <a:off x="304799" y="692696"/>
            <a:ext cx="8474075"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600" dirty="0">
                <a:latin typeface="Arial Narrow" panose="020B0606020202030204" pitchFamily="34" charset="0"/>
                <a:cs typeface="Times New Roman" panose="02020603050405020304" pitchFamily="18" charset="0"/>
              </a:rPr>
              <a:t>   </a:t>
            </a:r>
            <a:r>
              <a:rPr lang="en-US" altLang="zh-CN" sz="3600" dirty="0" err="1">
                <a:latin typeface="Arial Narrow" panose="020B0606020202030204" pitchFamily="34" charset="0"/>
                <a:cs typeface="Times New Roman" panose="02020603050405020304" pitchFamily="18" charset="0"/>
              </a:rPr>
              <a:t>CButton</a:t>
            </a:r>
            <a:r>
              <a:rPr lang="zh-CN" altLang="en-US" sz="3600" dirty="0">
                <a:latin typeface="Arial Narrow" panose="020B0606020202030204" pitchFamily="34" charset="0"/>
                <a:cs typeface="Times New Roman" panose="02020603050405020304" pitchFamily="18" charset="0"/>
              </a:rPr>
              <a:t>类的成员函数</a:t>
            </a:r>
            <a:r>
              <a:rPr lang="en-US" altLang="zh-CN" sz="3600" dirty="0">
                <a:latin typeface="Arial Narrow" panose="020B0606020202030204" pitchFamily="34" charset="0"/>
                <a:cs typeface="Times New Roman" panose="02020603050405020304" pitchFamily="18" charset="0"/>
              </a:rPr>
              <a:t>Create</a:t>
            </a:r>
            <a:r>
              <a:rPr lang="zh-CN" altLang="en-US" sz="3600" dirty="0">
                <a:latin typeface="Arial Narrow" panose="020B0606020202030204" pitchFamily="34" charset="0"/>
                <a:cs typeface="Times New Roman" panose="02020603050405020304" pitchFamily="18" charset="0"/>
              </a:rPr>
              <a:t>负责创建按钮控件，该函数的声明为：</a:t>
            </a:r>
          </a:p>
          <a:p>
            <a:r>
              <a:rPr lang="zh-CN" altLang="en-US" sz="3600" dirty="0">
                <a:latin typeface="Arial Narrow" panose="020B0606020202030204" pitchFamily="34" charset="0"/>
                <a:cs typeface="Times New Roman" panose="02020603050405020304" pitchFamily="18" charset="0"/>
              </a:rPr>
              <a:t> </a:t>
            </a:r>
            <a:r>
              <a:rPr lang="en-US" altLang="zh-CN" sz="3200" dirty="0">
                <a:latin typeface="Arial Narrow" panose="020B0606020202030204" pitchFamily="34" charset="0"/>
              </a:rPr>
              <a:t>BOOL Create</a:t>
            </a:r>
          </a:p>
          <a:p>
            <a:r>
              <a:rPr lang="en-US" altLang="zh-CN" sz="3200" dirty="0">
                <a:latin typeface="Arial Narrow" panose="020B0606020202030204" pitchFamily="34" charset="0"/>
              </a:rPr>
              <a:t> ( LPCTSTR </a:t>
            </a:r>
            <a:r>
              <a:rPr lang="en-US" altLang="zh-CN" sz="3200" dirty="0" err="1">
                <a:latin typeface="Arial Narrow" panose="020B0606020202030204" pitchFamily="34" charset="0"/>
              </a:rPr>
              <a:t>lpszCaption</a:t>
            </a:r>
            <a:r>
              <a:rPr lang="en-US" altLang="zh-CN" sz="3200" dirty="0">
                <a:latin typeface="Arial Narrow" panose="020B0606020202030204" pitchFamily="34" charset="0"/>
              </a:rPr>
              <a:t>, //</a:t>
            </a:r>
            <a:r>
              <a:rPr lang="zh-CN" altLang="en-US" sz="3200" dirty="0">
                <a:latin typeface="宋体" panose="02010600030101010101" pitchFamily="2" charset="-122"/>
              </a:rPr>
              <a:t>指定了按钮显示的正文</a:t>
            </a:r>
            <a:r>
              <a:rPr lang="zh-CN" altLang="en-US" sz="3200" dirty="0">
                <a:latin typeface="Arial Narrow" panose="020B0606020202030204" pitchFamily="34" charset="0"/>
              </a:rPr>
              <a:t> </a:t>
            </a:r>
          </a:p>
          <a:p>
            <a:r>
              <a:rPr lang="zh-CN" altLang="en-US" sz="3200" dirty="0">
                <a:latin typeface="Arial Narrow" panose="020B0606020202030204" pitchFamily="34" charset="0"/>
              </a:rPr>
              <a:t>   </a:t>
            </a:r>
            <a:r>
              <a:rPr lang="en-US" altLang="zh-CN" sz="3200" dirty="0">
                <a:latin typeface="Arial Narrow" panose="020B0606020202030204" pitchFamily="34" charset="0"/>
              </a:rPr>
              <a:t>DWORD </a:t>
            </a:r>
            <a:r>
              <a:rPr lang="en-US" altLang="zh-CN" sz="3200" dirty="0" err="1">
                <a:latin typeface="Arial Narrow" panose="020B0606020202030204" pitchFamily="34" charset="0"/>
              </a:rPr>
              <a:t>dwStyle</a:t>
            </a:r>
            <a:r>
              <a:rPr lang="en-US" altLang="zh-CN" sz="3200" dirty="0">
                <a:latin typeface="Arial Narrow" panose="020B0606020202030204" pitchFamily="34" charset="0"/>
              </a:rPr>
              <a:t>, 		//</a:t>
            </a:r>
            <a:r>
              <a:rPr lang="zh-CN" altLang="en-US" sz="3200" dirty="0">
                <a:latin typeface="宋体" panose="02010600030101010101" pitchFamily="2" charset="-122"/>
              </a:rPr>
              <a:t>按钮</a:t>
            </a:r>
            <a:r>
              <a:rPr lang="zh-CN" altLang="en-US" sz="3200" dirty="0" smtClean="0">
                <a:latin typeface="宋体" panose="02010600030101010101" pitchFamily="2" charset="-122"/>
              </a:rPr>
              <a:t>的样式</a:t>
            </a:r>
            <a:r>
              <a:rPr lang="zh-CN" altLang="en-US" sz="3200" dirty="0" smtClean="0">
                <a:latin typeface="Arial Narrow" panose="020B0606020202030204" pitchFamily="34" charset="0"/>
              </a:rPr>
              <a:t> </a:t>
            </a:r>
            <a:endParaRPr lang="zh-CN" altLang="en-US" sz="3200" dirty="0">
              <a:latin typeface="Arial Narrow" panose="020B0606020202030204" pitchFamily="34" charset="0"/>
            </a:endParaRPr>
          </a:p>
          <a:p>
            <a:r>
              <a:rPr lang="zh-CN" altLang="en-US" sz="3200" dirty="0">
                <a:latin typeface="Arial Narrow" panose="020B0606020202030204" pitchFamily="34" charset="0"/>
              </a:rPr>
              <a:t>   </a:t>
            </a:r>
            <a:r>
              <a:rPr lang="en-US" altLang="zh-CN" sz="3200" dirty="0" err="1">
                <a:latin typeface="Arial Narrow" panose="020B0606020202030204" pitchFamily="34" charset="0"/>
              </a:rPr>
              <a:t>const</a:t>
            </a:r>
            <a:r>
              <a:rPr lang="en-US" altLang="zh-CN" sz="3200" dirty="0">
                <a:latin typeface="Arial Narrow" panose="020B0606020202030204" pitchFamily="34" charset="0"/>
              </a:rPr>
              <a:t> RECT&amp; </a:t>
            </a:r>
            <a:r>
              <a:rPr lang="en-US" altLang="zh-CN" sz="3200" dirty="0" err="1">
                <a:latin typeface="Arial Narrow" panose="020B0606020202030204" pitchFamily="34" charset="0"/>
              </a:rPr>
              <a:t>rect</a:t>
            </a:r>
            <a:r>
              <a:rPr lang="en-US" altLang="zh-CN" sz="3200" dirty="0">
                <a:latin typeface="Arial Narrow" panose="020B0606020202030204" pitchFamily="34" charset="0"/>
              </a:rPr>
              <a:t>, 		//</a:t>
            </a:r>
            <a:r>
              <a:rPr lang="zh-CN" altLang="en-US" sz="3200" dirty="0">
                <a:latin typeface="宋体" panose="02010600030101010101" pitchFamily="2" charset="-122"/>
              </a:rPr>
              <a:t>按钮的位置和大小</a:t>
            </a:r>
            <a:r>
              <a:rPr lang="zh-CN" altLang="en-US" sz="3200" dirty="0">
                <a:latin typeface="Arial Narrow" panose="020B0606020202030204" pitchFamily="34" charset="0"/>
              </a:rPr>
              <a:t> </a:t>
            </a:r>
          </a:p>
          <a:p>
            <a:r>
              <a:rPr lang="zh-CN" altLang="en-US" sz="3200" dirty="0">
                <a:latin typeface="Arial Narrow" panose="020B0606020202030204" pitchFamily="34" charset="0"/>
              </a:rPr>
              <a:t>   </a:t>
            </a:r>
            <a:r>
              <a:rPr lang="en-US" altLang="zh-CN" sz="3200" dirty="0" err="1">
                <a:latin typeface="Arial Narrow" panose="020B0606020202030204" pitchFamily="34" charset="0"/>
              </a:rPr>
              <a:t>CWnd</a:t>
            </a:r>
            <a:r>
              <a:rPr lang="en-US" altLang="zh-CN" sz="3200" dirty="0">
                <a:latin typeface="Arial Narrow" panose="020B0606020202030204" pitchFamily="34" charset="0"/>
              </a:rPr>
              <a:t>* </a:t>
            </a:r>
            <a:r>
              <a:rPr lang="en-US" altLang="zh-CN" sz="3200" dirty="0" err="1">
                <a:latin typeface="Arial Narrow" panose="020B0606020202030204" pitchFamily="34" charset="0"/>
              </a:rPr>
              <a:t>pParentWnd</a:t>
            </a:r>
            <a:r>
              <a:rPr lang="en-US" altLang="zh-CN" sz="3200" dirty="0">
                <a:latin typeface="Arial Narrow" panose="020B0606020202030204" pitchFamily="34" charset="0"/>
              </a:rPr>
              <a:t>, 		//</a:t>
            </a:r>
            <a:r>
              <a:rPr lang="zh-CN" altLang="en-US" sz="3200" dirty="0">
                <a:latin typeface="宋体" panose="02010600030101010101" pitchFamily="2" charset="-122"/>
              </a:rPr>
              <a:t>指向父窗口，</a:t>
            </a:r>
          </a:p>
          <a:p>
            <a:r>
              <a:rPr lang="zh-CN" altLang="en-US" sz="3200" dirty="0">
                <a:latin typeface="Arial Narrow" panose="020B0606020202030204" pitchFamily="34" charset="0"/>
              </a:rPr>
              <a:t>   </a:t>
            </a:r>
            <a:r>
              <a:rPr lang="en-US" altLang="zh-CN" sz="3200" dirty="0">
                <a:latin typeface="Arial Narrow" panose="020B0606020202030204" pitchFamily="34" charset="0"/>
              </a:rPr>
              <a:t>UINT </a:t>
            </a:r>
            <a:r>
              <a:rPr lang="en-US" altLang="zh-CN" sz="3200" dirty="0" err="1">
                <a:latin typeface="Arial Narrow" panose="020B0606020202030204" pitchFamily="34" charset="0"/>
              </a:rPr>
              <a:t>nID</a:t>
            </a:r>
            <a:r>
              <a:rPr lang="en-US" altLang="zh-CN" sz="3200" dirty="0">
                <a:latin typeface="Arial Narrow" panose="020B0606020202030204" pitchFamily="34" charset="0"/>
              </a:rPr>
              <a:t>				//</a:t>
            </a:r>
            <a:r>
              <a:rPr lang="zh-CN" altLang="en-US" sz="3200" dirty="0">
                <a:latin typeface="宋体" panose="02010600030101010101" pitchFamily="2" charset="-122"/>
              </a:rPr>
              <a:t>按钮的</a:t>
            </a:r>
            <a:r>
              <a:rPr lang="en-US" altLang="zh-CN" sz="3200" dirty="0">
                <a:cs typeface="Times New Roman" panose="02020603050405020304" pitchFamily="18" charset="0"/>
              </a:rPr>
              <a:t>ID</a:t>
            </a:r>
            <a:r>
              <a:rPr lang="en-US" altLang="zh-CN" sz="3200" dirty="0">
                <a:latin typeface="Arial Narrow" panose="020B0606020202030204" pitchFamily="34" charset="0"/>
              </a:rPr>
              <a:t> </a:t>
            </a:r>
          </a:p>
          <a:p>
            <a:r>
              <a:rPr lang="en-US" altLang="zh-CN" sz="3200" dirty="0">
                <a:latin typeface="Arial Narrow" panose="020B0606020202030204" pitchFamily="34" charset="0"/>
              </a:rPr>
              <a:t> )</a:t>
            </a:r>
          </a:p>
        </p:txBody>
      </p:sp>
      <p:sp>
        <p:nvSpPr>
          <p:cNvPr id="2" name="文本框 1"/>
          <p:cNvSpPr txBox="1"/>
          <p:nvPr/>
        </p:nvSpPr>
        <p:spPr>
          <a:xfrm>
            <a:off x="207189" y="6182380"/>
            <a:ext cx="8669296" cy="523220"/>
          </a:xfrm>
          <a:prstGeom prst="rect">
            <a:avLst/>
          </a:prstGeom>
          <a:solidFill>
            <a:schemeClr val="accent1"/>
          </a:solidFill>
        </p:spPr>
        <p:txBody>
          <a:bodyPr wrap="none" rtlCol="0">
            <a:spAutoFit/>
          </a:bodyPr>
          <a:lstStyle/>
          <a:p>
            <a:r>
              <a:rPr lang="en-US" altLang="zh-CN" sz="2800" dirty="0">
                <a:solidFill>
                  <a:srgbClr val="FF0000"/>
                </a:solidFill>
              </a:rPr>
              <a:t>http://msdn.microsoft.com/en-us/library/yf1wax6c.aspx</a:t>
            </a:r>
            <a:endParaRPr lang="zh-CN" altLang="en-US" sz="2800" dirty="0">
              <a:solidFill>
                <a:srgbClr val="FF0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6632"/>
            <a:ext cx="7772400" cy="688479"/>
          </a:xfrm>
        </p:spPr>
        <p:txBody>
          <a:bodyPr/>
          <a:lstStyle/>
          <a:p>
            <a:r>
              <a:rPr lang="zh-CN" altLang="en-US" b="1" dirty="0" smtClean="0"/>
              <a:t>按钮样式</a:t>
            </a:r>
            <a:endParaRPr lang="zh-CN" altLang="en-US" b="1" dirty="0"/>
          </a:p>
        </p:txBody>
      </p:sp>
      <p:sp>
        <p:nvSpPr>
          <p:cNvPr id="4" name="灯片编号占位符 3"/>
          <p:cNvSpPr>
            <a:spLocks noGrp="1"/>
          </p:cNvSpPr>
          <p:nvPr>
            <p:ph type="sldNum" sz="quarter" idx="12"/>
          </p:nvPr>
        </p:nvSpPr>
        <p:spPr/>
        <p:txBody>
          <a:bodyPr/>
          <a:lstStyle/>
          <a:p>
            <a:fld id="{EA6790FE-3663-4280-8A87-F7847A540E1C}" type="slidenum">
              <a:rPr lang="en-US" altLang="zh-CN" smtClean="0"/>
              <a:pPr/>
              <a:t>19</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1229072601"/>
              </p:ext>
            </p:extLst>
          </p:nvPr>
        </p:nvGraphicFramePr>
        <p:xfrm>
          <a:off x="144015" y="956203"/>
          <a:ext cx="8820473" cy="5713157"/>
        </p:xfrm>
        <a:graphic>
          <a:graphicData uri="http://schemas.openxmlformats.org/drawingml/2006/table">
            <a:tbl>
              <a:tblPr>
                <a:tableStyleId>{5C22544A-7EE6-4342-B048-85BDC9FD1C3A}</a:tableStyleId>
              </a:tblPr>
              <a:tblGrid>
                <a:gridCol w="2304256">
                  <a:extLst>
                    <a:ext uri="{9D8B030D-6E8A-4147-A177-3AD203B41FA5}">
                      <a16:colId xmlns:a16="http://schemas.microsoft.com/office/drawing/2014/main" val="20000"/>
                    </a:ext>
                  </a:extLst>
                </a:gridCol>
                <a:gridCol w="2448272">
                  <a:extLst>
                    <a:ext uri="{9D8B030D-6E8A-4147-A177-3AD203B41FA5}">
                      <a16:colId xmlns:a16="http://schemas.microsoft.com/office/drawing/2014/main" val="20001"/>
                    </a:ext>
                  </a:extLst>
                </a:gridCol>
                <a:gridCol w="1992749">
                  <a:extLst>
                    <a:ext uri="{9D8B030D-6E8A-4147-A177-3AD203B41FA5}">
                      <a16:colId xmlns:a16="http://schemas.microsoft.com/office/drawing/2014/main" val="20002"/>
                    </a:ext>
                  </a:extLst>
                </a:gridCol>
                <a:gridCol w="2075196">
                  <a:extLst>
                    <a:ext uri="{9D8B030D-6E8A-4147-A177-3AD203B41FA5}">
                      <a16:colId xmlns:a16="http://schemas.microsoft.com/office/drawing/2014/main" val="20003"/>
                    </a:ext>
                  </a:extLst>
                </a:gridCol>
              </a:tblGrid>
              <a:tr h="332388">
                <a:tc>
                  <a:txBody>
                    <a:bodyPr/>
                    <a:lstStyle/>
                    <a:p>
                      <a:pPr algn="ctr">
                        <a:spcAft>
                          <a:spcPts val="0"/>
                        </a:spcAft>
                      </a:pPr>
                      <a:r>
                        <a:rPr lang="zh-CN" sz="1800" b="1" kern="100" dirty="0">
                          <a:effectLst/>
                        </a:rPr>
                        <a:t>控件样式</a:t>
                      </a:r>
                      <a:endParaRPr lang="zh-CN" sz="1800" b="1"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a:spcAft>
                          <a:spcPts val="0"/>
                        </a:spcAft>
                      </a:pPr>
                      <a:r>
                        <a:rPr lang="zh-CN" sz="1800" b="1" kern="100">
                          <a:effectLst/>
                        </a:rPr>
                        <a:t>含义</a:t>
                      </a:r>
                      <a:endParaRPr lang="zh-CN" sz="1800" b="1"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a:spcAft>
                          <a:spcPts val="0"/>
                        </a:spcAft>
                      </a:pPr>
                      <a:r>
                        <a:rPr lang="zh-CN" sz="1800" b="1" kern="100">
                          <a:effectLst/>
                        </a:rPr>
                        <a:t>控件样式</a:t>
                      </a:r>
                      <a:endParaRPr lang="zh-CN" sz="1800" b="1"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a:spcAft>
                          <a:spcPts val="0"/>
                        </a:spcAft>
                      </a:pPr>
                      <a:r>
                        <a:rPr lang="zh-CN" sz="1800" b="1" kern="100">
                          <a:effectLst/>
                        </a:rPr>
                        <a:t>含义</a:t>
                      </a:r>
                      <a:endParaRPr lang="zh-CN" sz="1800" b="1"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10000"/>
                  </a:ext>
                </a:extLst>
              </a:tr>
              <a:tr h="855689">
                <a:tc>
                  <a:txBody>
                    <a:bodyPr/>
                    <a:lstStyle/>
                    <a:p>
                      <a:pPr algn="just">
                        <a:spcAft>
                          <a:spcPts val="0"/>
                        </a:spcAft>
                      </a:pPr>
                      <a:r>
                        <a:rPr lang="en-US" sz="1400" b="1" kern="100">
                          <a:effectLst/>
                        </a:rPr>
                        <a:t>BS_AUTOCHECKBOX</a:t>
                      </a:r>
                      <a:endParaRPr lang="zh-CN" sz="1400" b="1"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just">
                        <a:spcAft>
                          <a:spcPts val="0"/>
                        </a:spcAft>
                      </a:pPr>
                      <a:r>
                        <a:rPr lang="zh-CN" sz="1800" b="1" kern="100">
                          <a:effectLst/>
                        </a:rPr>
                        <a:t>同</a:t>
                      </a:r>
                      <a:r>
                        <a:rPr lang="en-US" sz="1800" b="1" kern="100">
                          <a:effectLst/>
                        </a:rPr>
                        <a:t>BS_CHECKBOX</a:t>
                      </a:r>
                      <a:r>
                        <a:rPr lang="zh-CN" sz="1800" b="1" kern="100">
                          <a:effectLst/>
                        </a:rPr>
                        <a:t>，不过单击鼠标时按钮会自动反转</a:t>
                      </a:r>
                      <a:endParaRPr lang="zh-CN" sz="1800" b="1"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just">
                        <a:spcAft>
                          <a:spcPts val="0"/>
                        </a:spcAft>
                      </a:pPr>
                      <a:r>
                        <a:rPr lang="en-US" sz="1400" b="1" kern="100">
                          <a:effectLst/>
                        </a:rPr>
                        <a:t>BS_CHECKBOX</a:t>
                      </a:r>
                      <a:endParaRPr lang="zh-CN" sz="1400" b="1"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just">
                        <a:spcAft>
                          <a:spcPts val="0"/>
                        </a:spcAft>
                      </a:pPr>
                      <a:r>
                        <a:rPr lang="zh-CN" sz="1800" b="1" kern="100">
                          <a:effectLst/>
                        </a:rPr>
                        <a:t>指定在矩形按钮右侧带有标题的选择框</a:t>
                      </a:r>
                      <a:endParaRPr lang="zh-CN" sz="1800" b="1"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10001"/>
                  </a:ext>
                </a:extLst>
              </a:tr>
              <a:tr h="926444">
                <a:tc>
                  <a:txBody>
                    <a:bodyPr/>
                    <a:lstStyle/>
                    <a:p>
                      <a:pPr algn="just">
                        <a:spcAft>
                          <a:spcPts val="0"/>
                        </a:spcAft>
                      </a:pPr>
                      <a:r>
                        <a:rPr lang="en-US" sz="1400" b="1" kern="100">
                          <a:effectLst/>
                        </a:rPr>
                        <a:t>BS_AUTORADIOBUTTON</a:t>
                      </a:r>
                      <a:endParaRPr lang="zh-CN" sz="1400" b="1"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just">
                        <a:spcAft>
                          <a:spcPts val="0"/>
                        </a:spcAft>
                      </a:pPr>
                      <a:r>
                        <a:rPr lang="zh-CN" sz="1800" b="1" kern="100">
                          <a:effectLst/>
                        </a:rPr>
                        <a:t>同</a:t>
                      </a:r>
                      <a:r>
                        <a:rPr lang="en-US" sz="1800" b="1" kern="100">
                          <a:effectLst/>
                        </a:rPr>
                        <a:t>BS_RADIOBUTTON</a:t>
                      </a:r>
                      <a:r>
                        <a:rPr lang="zh-CN" sz="1800" b="1" kern="100">
                          <a:effectLst/>
                        </a:rPr>
                        <a:t>，不过单击鼠标时按钮会自动反转</a:t>
                      </a:r>
                      <a:endParaRPr lang="zh-CN" sz="1800" b="1"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just">
                        <a:spcAft>
                          <a:spcPts val="0"/>
                        </a:spcAft>
                      </a:pPr>
                      <a:r>
                        <a:rPr lang="en-US" sz="1400" b="1" kern="100" dirty="0">
                          <a:effectLst/>
                        </a:rPr>
                        <a:t>BS_RADIOBUTTON</a:t>
                      </a:r>
                      <a:endParaRPr lang="zh-CN" sz="1400" b="1"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just">
                        <a:spcAft>
                          <a:spcPts val="0"/>
                        </a:spcAft>
                      </a:pPr>
                      <a:r>
                        <a:rPr lang="zh-CN" sz="1800" b="1" kern="100">
                          <a:effectLst/>
                        </a:rPr>
                        <a:t>指定一个单选按钮，在圆按钮的右边显示正文</a:t>
                      </a:r>
                      <a:endParaRPr lang="zh-CN" sz="1800" b="1"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10002"/>
                  </a:ext>
                </a:extLst>
              </a:tr>
              <a:tr h="903001">
                <a:tc>
                  <a:txBody>
                    <a:bodyPr/>
                    <a:lstStyle/>
                    <a:p>
                      <a:pPr algn="just">
                        <a:spcAft>
                          <a:spcPts val="0"/>
                        </a:spcAft>
                      </a:pPr>
                      <a:r>
                        <a:rPr lang="en-US" sz="1400" b="1" kern="100">
                          <a:effectLst/>
                        </a:rPr>
                        <a:t>BS_AUTO3STATE</a:t>
                      </a:r>
                      <a:endParaRPr lang="zh-CN" sz="1400" b="1"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just">
                        <a:spcAft>
                          <a:spcPts val="0"/>
                        </a:spcAft>
                      </a:pPr>
                      <a:r>
                        <a:rPr lang="zh-CN" sz="1800" b="1" kern="100">
                          <a:effectLst/>
                        </a:rPr>
                        <a:t>同</a:t>
                      </a:r>
                      <a:r>
                        <a:rPr lang="en-US" sz="1800" b="1" kern="100">
                          <a:effectLst/>
                        </a:rPr>
                        <a:t>BS_3STATE</a:t>
                      </a:r>
                      <a:r>
                        <a:rPr lang="zh-CN" sz="1800" b="1" kern="100">
                          <a:effectLst/>
                        </a:rPr>
                        <a:t>，不过单击按钮时会改变状态</a:t>
                      </a:r>
                      <a:endParaRPr lang="zh-CN" sz="1800" b="1"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just">
                        <a:spcAft>
                          <a:spcPts val="0"/>
                        </a:spcAft>
                      </a:pPr>
                      <a:r>
                        <a:rPr lang="en-US" sz="1400" b="1" kern="100">
                          <a:effectLst/>
                        </a:rPr>
                        <a:t>BS_3STATE</a:t>
                      </a:r>
                      <a:endParaRPr lang="zh-CN" sz="1400" b="1"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just">
                        <a:spcAft>
                          <a:spcPts val="0"/>
                        </a:spcAft>
                      </a:pPr>
                      <a:r>
                        <a:rPr lang="zh-CN" sz="1800" b="1" kern="100">
                          <a:effectLst/>
                        </a:rPr>
                        <a:t>同</a:t>
                      </a:r>
                      <a:r>
                        <a:rPr lang="en-US" sz="1800" b="1" kern="100">
                          <a:effectLst/>
                        </a:rPr>
                        <a:t>BS_CHECKBOX</a:t>
                      </a:r>
                      <a:r>
                        <a:rPr lang="zh-CN" sz="1800" b="1" kern="100">
                          <a:effectLst/>
                        </a:rPr>
                        <a:t>，不过控件有三种状态：选择、未选择和变灰</a:t>
                      </a:r>
                      <a:endParaRPr lang="zh-CN" sz="1800" b="1"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10003"/>
                  </a:ext>
                </a:extLst>
              </a:tr>
              <a:tr h="1223472">
                <a:tc>
                  <a:txBody>
                    <a:bodyPr/>
                    <a:lstStyle/>
                    <a:p>
                      <a:pPr algn="just">
                        <a:spcAft>
                          <a:spcPts val="0"/>
                        </a:spcAft>
                      </a:pPr>
                      <a:r>
                        <a:rPr lang="en-US" sz="1400" b="1" kern="100">
                          <a:effectLst/>
                        </a:rPr>
                        <a:t>BS_DEFPUSHBUTTON</a:t>
                      </a:r>
                      <a:endParaRPr lang="zh-CN" sz="1400" b="1"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just">
                        <a:spcAft>
                          <a:spcPts val="0"/>
                        </a:spcAft>
                      </a:pPr>
                      <a:r>
                        <a:rPr lang="zh-CN" sz="1800" b="1" kern="100">
                          <a:effectLst/>
                        </a:rPr>
                        <a:t>指定缺省的命令按钮，这种按钮的周围有一个黑框，用户可以按回车键来快速选择该按钮</a:t>
                      </a:r>
                      <a:endParaRPr lang="zh-CN" sz="1800" b="1"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just">
                        <a:spcAft>
                          <a:spcPts val="0"/>
                        </a:spcAft>
                      </a:pPr>
                      <a:r>
                        <a:rPr lang="en-US" sz="1400" b="1" kern="100" dirty="0">
                          <a:effectLst/>
                        </a:rPr>
                        <a:t>BS_PUSHBUTTON</a:t>
                      </a:r>
                      <a:endParaRPr lang="zh-CN" sz="1400" b="1"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just">
                        <a:spcAft>
                          <a:spcPts val="0"/>
                        </a:spcAft>
                      </a:pPr>
                      <a:r>
                        <a:rPr lang="zh-CN" sz="1800" b="1" kern="100">
                          <a:effectLst/>
                        </a:rPr>
                        <a:t>指定一个命令按钮</a:t>
                      </a:r>
                      <a:endParaRPr lang="zh-CN" sz="1800" b="1"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10004"/>
                  </a:ext>
                </a:extLst>
              </a:tr>
              <a:tr h="629417">
                <a:tc>
                  <a:txBody>
                    <a:bodyPr/>
                    <a:lstStyle/>
                    <a:p>
                      <a:pPr algn="just">
                        <a:spcAft>
                          <a:spcPts val="0"/>
                        </a:spcAft>
                      </a:pPr>
                      <a:r>
                        <a:rPr lang="en-US" sz="1400" b="1" kern="100">
                          <a:effectLst/>
                        </a:rPr>
                        <a:t>BS_GROUPBOX</a:t>
                      </a:r>
                      <a:endParaRPr lang="zh-CN" sz="1400" b="1"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just">
                        <a:spcAft>
                          <a:spcPts val="0"/>
                        </a:spcAft>
                      </a:pPr>
                      <a:r>
                        <a:rPr lang="zh-CN" sz="1800" b="1" kern="100">
                          <a:effectLst/>
                        </a:rPr>
                        <a:t>指定一个组框</a:t>
                      </a:r>
                      <a:endParaRPr lang="zh-CN" sz="1800" b="1"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just">
                        <a:spcAft>
                          <a:spcPts val="0"/>
                        </a:spcAft>
                      </a:pPr>
                      <a:r>
                        <a:rPr lang="en-US" sz="1400" b="1" kern="100" dirty="0">
                          <a:effectLst/>
                        </a:rPr>
                        <a:t>BS_OWNERDRAW</a:t>
                      </a:r>
                      <a:endParaRPr lang="zh-CN" sz="1400" b="1"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just">
                        <a:spcAft>
                          <a:spcPts val="0"/>
                        </a:spcAft>
                      </a:pPr>
                      <a:r>
                        <a:rPr lang="zh-CN" sz="1800" b="1" kern="100" dirty="0">
                          <a:effectLst/>
                        </a:rPr>
                        <a:t>指定一个自绘式按钮</a:t>
                      </a:r>
                      <a:endParaRPr lang="zh-CN" sz="1800" b="1"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10005"/>
                  </a:ext>
                </a:extLst>
              </a:tr>
              <a:tr h="629417">
                <a:tc>
                  <a:txBody>
                    <a:bodyPr/>
                    <a:lstStyle/>
                    <a:p>
                      <a:pPr algn="just">
                        <a:spcAft>
                          <a:spcPts val="0"/>
                        </a:spcAft>
                      </a:pPr>
                      <a:r>
                        <a:rPr lang="en-US" sz="1400" b="1" kern="100" dirty="0">
                          <a:effectLst/>
                        </a:rPr>
                        <a:t>BS_LEFTTEXT</a:t>
                      </a:r>
                      <a:endParaRPr lang="zh-CN" sz="1400" b="1"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just">
                        <a:spcAft>
                          <a:spcPts val="0"/>
                        </a:spcAft>
                      </a:pPr>
                      <a:r>
                        <a:rPr lang="zh-CN" sz="1800" b="1" kern="100">
                          <a:effectLst/>
                        </a:rPr>
                        <a:t>使控件的标题显示在按钮的左边</a:t>
                      </a:r>
                      <a:endParaRPr lang="zh-CN" sz="1800" b="1"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just">
                        <a:spcAft>
                          <a:spcPts val="0"/>
                        </a:spcAft>
                      </a:pPr>
                      <a:r>
                        <a:rPr lang="en-US" sz="1800" b="1" kern="100">
                          <a:effectLst/>
                        </a:rPr>
                        <a:t> </a:t>
                      </a:r>
                      <a:endParaRPr lang="zh-CN" sz="1800" b="1"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tc>
                <a:tc>
                  <a:txBody>
                    <a:bodyPr/>
                    <a:lstStyle/>
                    <a:p>
                      <a:pPr algn="just">
                        <a:spcAft>
                          <a:spcPts val="0"/>
                        </a:spcAft>
                      </a:pPr>
                      <a:r>
                        <a:rPr lang="en-US" sz="1800" b="1" kern="100" dirty="0">
                          <a:effectLst/>
                        </a:rPr>
                        <a:t> </a:t>
                      </a:r>
                      <a:endParaRPr lang="zh-CN" sz="1800" b="1"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7318369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E52A27AF-625A-4833-A126-875B79752508}" type="slidenum">
              <a:rPr lang="en-US" altLang="zh-CN"/>
              <a:pPr/>
              <a:t>2</a:t>
            </a:fld>
            <a:endParaRPr lang="en-US" altLang="zh-CN"/>
          </a:p>
        </p:txBody>
      </p:sp>
      <p:sp>
        <p:nvSpPr>
          <p:cNvPr id="4099" name="Rectangle 3"/>
          <p:cNvSpPr>
            <a:spLocks noGrp="1" noChangeArrowheads="1"/>
          </p:cNvSpPr>
          <p:nvPr>
            <p:ph type="body" idx="1"/>
          </p:nvPr>
        </p:nvSpPr>
        <p:spPr>
          <a:xfrm>
            <a:off x="533400" y="1066800"/>
            <a:ext cx="7772400" cy="4495800"/>
          </a:xfrm>
        </p:spPr>
        <p:txBody>
          <a:bodyPr/>
          <a:lstStyle/>
          <a:p>
            <a:pPr>
              <a:lnSpc>
                <a:spcPct val="130000"/>
              </a:lnSpc>
              <a:buFontTx/>
              <a:buNone/>
            </a:pPr>
            <a:r>
              <a:rPr lang="en-US" altLang="zh-CN" sz="4000" b="1">
                <a:latin typeface="Arial Narrow" panose="020B0606020202030204" pitchFamily="34" charset="0"/>
              </a:rPr>
              <a:t>         </a:t>
            </a:r>
            <a:r>
              <a:rPr lang="zh-CN" altLang="en-US" sz="4000" b="1">
                <a:latin typeface="Arial Narrow" panose="020B0606020202030204" pitchFamily="34" charset="0"/>
              </a:rPr>
              <a:t>控件是</a:t>
            </a:r>
            <a:r>
              <a:rPr lang="en-US" altLang="zh-CN" sz="4000" b="1">
                <a:latin typeface="Arial Narrow" panose="020B0606020202030204" pitchFamily="34" charset="0"/>
              </a:rPr>
              <a:t>Windows </a:t>
            </a:r>
            <a:r>
              <a:rPr lang="zh-CN" altLang="en-US" sz="4000" b="1">
                <a:latin typeface="Arial Narrow" panose="020B0606020202030204" pitchFamily="34" charset="0"/>
              </a:rPr>
              <a:t>图形用户界面的主要组成部分之一，用户通过操作控件对象完成与应用程序之间的交互。控件的使用集中体现了</a:t>
            </a:r>
            <a:r>
              <a:rPr lang="en-US" altLang="zh-CN" sz="4000" b="1">
                <a:latin typeface="Arial Narrow" panose="020B0606020202030204" pitchFamily="34" charset="0"/>
              </a:rPr>
              <a:t>Windows </a:t>
            </a:r>
            <a:r>
              <a:rPr lang="zh-CN" altLang="en-US" sz="4000" b="1">
                <a:latin typeface="Arial Narrow" panose="020B0606020202030204" pitchFamily="34" charset="0"/>
              </a:rPr>
              <a:t>系统面向对象的特点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5"/>
          <p:cNvSpPr>
            <a:spLocks noGrp="1"/>
          </p:cNvSpPr>
          <p:nvPr>
            <p:ph type="sldNum" sz="quarter" idx="12"/>
          </p:nvPr>
        </p:nvSpPr>
        <p:spPr/>
        <p:txBody>
          <a:bodyPr/>
          <a:lstStyle/>
          <a:p>
            <a:fld id="{E9F6B16A-400F-4BB6-9739-A24EE2EED502}" type="slidenum">
              <a:rPr lang="en-US" altLang="zh-CN"/>
              <a:pPr/>
              <a:t>20</a:t>
            </a:fld>
            <a:endParaRPr lang="en-US" altLang="zh-CN"/>
          </a:p>
        </p:txBody>
      </p:sp>
      <p:sp>
        <p:nvSpPr>
          <p:cNvPr id="8195" name="Rectangle 3"/>
          <p:cNvSpPr>
            <a:spLocks noGrp="1" noChangeArrowheads="1"/>
          </p:cNvSpPr>
          <p:nvPr>
            <p:ph type="body" idx="1"/>
          </p:nvPr>
        </p:nvSpPr>
        <p:spPr>
          <a:xfrm>
            <a:off x="685800" y="381000"/>
            <a:ext cx="3810000" cy="2362200"/>
          </a:xfrm>
          <a:ln>
            <a:solidFill>
              <a:schemeClr val="tx1"/>
            </a:solidFill>
            <a:miter lim="800000"/>
            <a:headEnd/>
            <a:tailEnd/>
          </a:ln>
        </p:spPr>
        <p:txBody>
          <a:bodyPr/>
          <a:lstStyle/>
          <a:p>
            <a:pPr>
              <a:lnSpc>
                <a:spcPct val="90000"/>
              </a:lnSpc>
              <a:buFontTx/>
              <a:buNone/>
            </a:pPr>
            <a:r>
              <a:rPr lang="zh-CN" altLang="en-US" b="1">
                <a:latin typeface="Arial Narrow" panose="020B0606020202030204" pitchFamily="34" charset="0"/>
              </a:rPr>
              <a:t>按钮控件消息</a:t>
            </a:r>
            <a:r>
              <a:rPr lang="en-US" altLang="zh-CN" b="1">
                <a:latin typeface="Arial Narrow" panose="020B0606020202030204" pitchFamily="34" charset="0"/>
              </a:rPr>
              <a:t>:</a:t>
            </a:r>
          </a:p>
          <a:p>
            <a:pPr>
              <a:lnSpc>
                <a:spcPct val="90000"/>
              </a:lnSpc>
              <a:buFontTx/>
              <a:buNone/>
            </a:pPr>
            <a:r>
              <a:rPr lang="en-US" altLang="zh-CN" b="1">
                <a:latin typeface="Arial Narrow" panose="020B0606020202030204" pitchFamily="34" charset="0"/>
              </a:rPr>
              <a:t>ON_BN_CLICKED</a:t>
            </a:r>
          </a:p>
          <a:p>
            <a:pPr>
              <a:lnSpc>
                <a:spcPct val="90000"/>
              </a:lnSpc>
              <a:buFontTx/>
              <a:buNone/>
            </a:pPr>
            <a:r>
              <a:rPr lang="en-US" altLang="zh-CN" b="1">
                <a:latin typeface="Arial Narrow" panose="020B0606020202030204" pitchFamily="34" charset="0"/>
              </a:rPr>
              <a:t>ON_BN_DBLCLICKED</a:t>
            </a:r>
          </a:p>
          <a:p>
            <a:pPr>
              <a:lnSpc>
                <a:spcPct val="90000"/>
              </a:lnSpc>
              <a:buFontTx/>
              <a:buNone/>
            </a:pPr>
            <a:r>
              <a:rPr lang="en-US" altLang="zh-CN" b="1">
                <a:latin typeface="Arial Narrow" panose="020B0606020202030204" pitchFamily="34" charset="0"/>
              </a:rPr>
              <a:t>ON_COMMAND</a:t>
            </a:r>
          </a:p>
        </p:txBody>
      </p:sp>
      <p:sp>
        <p:nvSpPr>
          <p:cNvPr id="8197" name="Oval 5"/>
          <p:cNvSpPr>
            <a:spLocks noChangeArrowheads="1"/>
          </p:cNvSpPr>
          <p:nvPr/>
        </p:nvSpPr>
        <p:spPr bwMode="auto">
          <a:xfrm>
            <a:off x="5257800" y="457200"/>
            <a:ext cx="1371600" cy="1371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3200">
                <a:solidFill>
                  <a:srgbClr val="663300"/>
                </a:solidFill>
                <a:latin typeface="宋体" panose="02010600030101010101" pitchFamily="2" charset="-122"/>
              </a:rPr>
              <a:t>两个</a:t>
            </a:r>
          </a:p>
          <a:p>
            <a:pPr algn="ctr"/>
            <a:r>
              <a:rPr lang="zh-CN" altLang="en-US" sz="3200">
                <a:solidFill>
                  <a:srgbClr val="663300"/>
                </a:solidFill>
                <a:latin typeface="宋体" panose="02010600030101010101" pitchFamily="2" charset="-122"/>
              </a:rPr>
              <a:t>类似</a:t>
            </a:r>
          </a:p>
        </p:txBody>
      </p:sp>
      <p:sp>
        <p:nvSpPr>
          <p:cNvPr id="8198" name="Line 6"/>
          <p:cNvSpPr>
            <a:spLocks noChangeShapeType="1"/>
          </p:cNvSpPr>
          <p:nvPr/>
        </p:nvSpPr>
        <p:spPr bwMode="auto">
          <a:xfrm flipH="1">
            <a:off x="4267200" y="1371600"/>
            <a:ext cx="990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9" name="Line 7"/>
          <p:cNvSpPr>
            <a:spLocks noChangeShapeType="1"/>
          </p:cNvSpPr>
          <p:nvPr/>
        </p:nvSpPr>
        <p:spPr bwMode="auto">
          <a:xfrm flipH="1">
            <a:off x="3200400" y="1447800"/>
            <a:ext cx="20574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07" name="Text Box 15"/>
          <p:cNvSpPr txBox="1">
            <a:spLocks noChangeArrowheads="1"/>
          </p:cNvSpPr>
          <p:nvPr/>
        </p:nvSpPr>
        <p:spPr bwMode="auto">
          <a:xfrm>
            <a:off x="381000" y="3429000"/>
            <a:ext cx="990600" cy="2654300"/>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sz="2800" dirty="0">
                <a:latin typeface="Technical" charset="0"/>
              </a:rPr>
              <a:t>按钮是最常见的控件之一</a:t>
            </a:r>
          </a:p>
        </p:txBody>
      </p:sp>
      <p:sp>
        <p:nvSpPr>
          <p:cNvPr id="8212" name="AutoShape 20"/>
          <p:cNvSpPr>
            <a:spLocks/>
          </p:cNvSpPr>
          <p:nvPr/>
        </p:nvSpPr>
        <p:spPr bwMode="auto">
          <a:xfrm>
            <a:off x="1466850" y="3352800"/>
            <a:ext cx="209550" cy="2743200"/>
          </a:xfrm>
          <a:prstGeom prst="leftBrace">
            <a:avLst>
              <a:gd name="adj1" fmla="val 109091"/>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 name="组合 1"/>
          <p:cNvGrpSpPr/>
          <p:nvPr/>
        </p:nvGrpSpPr>
        <p:grpSpPr>
          <a:xfrm>
            <a:off x="1676400" y="2286000"/>
            <a:ext cx="6928048" cy="1357313"/>
            <a:chOff x="1676400" y="2286000"/>
            <a:chExt cx="6928048" cy="1357313"/>
          </a:xfrm>
        </p:grpSpPr>
        <p:sp>
          <p:nvSpPr>
            <p:cNvPr id="8208" name="Text Box 16"/>
            <p:cNvSpPr txBox="1">
              <a:spLocks noChangeArrowheads="1"/>
            </p:cNvSpPr>
            <p:nvPr/>
          </p:nvSpPr>
          <p:spPr bwMode="auto">
            <a:xfrm>
              <a:off x="1676400" y="3124200"/>
              <a:ext cx="1411288" cy="51911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sz="2800" dirty="0">
                  <a:latin typeface="Technical" charset="0"/>
                </a:rPr>
                <a:t>复选框</a:t>
              </a:r>
            </a:p>
          </p:txBody>
        </p:sp>
        <p:sp>
          <p:nvSpPr>
            <p:cNvPr id="8213" name="AutoShape 21"/>
            <p:cNvSpPr>
              <a:spLocks noChangeArrowheads="1"/>
            </p:cNvSpPr>
            <p:nvPr/>
          </p:nvSpPr>
          <p:spPr bwMode="auto">
            <a:xfrm>
              <a:off x="4648200" y="2286000"/>
              <a:ext cx="3956248" cy="990600"/>
            </a:xfrm>
            <a:prstGeom prst="wedgeRoundRectCallout">
              <a:avLst>
                <a:gd name="adj1" fmla="val -96099"/>
                <a:gd name="adj2" fmla="val 59236"/>
                <a:gd name="adj3" fmla="val 16667"/>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pPr>
              <a:r>
                <a:rPr lang="zh-CN" altLang="en-US" sz="2800" dirty="0">
                  <a:latin typeface="Technical" charset="0"/>
                </a:rPr>
                <a:t>常用于只有</a:t>
              </a:r>
              <a:r>
                <a:rPr lang="zh-CN" altLang="en-US" sz="2800" dirty="0" smtClean="0">
                  <a:latin typeface="Technical" charset="0"/>
                </a:rPr>
                <a:t>两种完全</a:t>
              </a:r>
              <a:endParaRPr lang="en-US" altLang="zh-CN" sz="2800" dirty="0" smtClean="0">
                <a:latin typeface="Technical" charset="0"/>
              </a:endParaRPr>
            </a:p>
            <a:p>
              <a:pPr algn="ctr">
                <a:lnSpc>
                  <a:spcPct val="90000"/>
                </a:lnSpc>
              </a:pPr>
              <a:r>
                <a:rPr lang="zh-CN" altLang="en-US" sz="2800" dirty="0" smtClean="0">
                  <a:latin typeface="Technical" charset="0"/>
                </a:rPr>
                <a:t>相反状态的</a:t>
              </a:r>
              <a:r>
                <a:rPr lang="zh-CN" altLang="en-US" sz="2800" dirty="0">
                  <a:latin typeface="Technical" charset="0"/>
                </a:rPr>
                <a:t>情况下</a:t>
              </a:r>
            </a:p>
          </p:txBody>
        </p:sp>
      </p:grpSp>
      <p:grpSp>
        <p:nvGrpSpPr>
          <p:cNvPr id="3" name="组合 2"/>
          <p:cNvGrpSpPr/>
          <p:nvPr/>
        </p:nvGrpSpPr>
        <p:grpSpPr>
          <a:xfrm>
            <a:off x="1676400" y="3442320"/>
            <a:ext cx="6928048" cy="1066800"/>
            <a:chOff x="1676400" y="3442320"/>
            <a:chExt cx="6928048" cy="1066800"/>
          </a:xfrm>
        </p:grpSpPr>
        <p:sp>
          <p:nvSpPr>
            <p:cNvPr id="8209" name="Text Box 17"/>
            <p:cNvSpPr txBox="1">
              <a:spLocks noChangeArrowheads="1"/>
            </p:cNvSpPr>
            <p:nvPr/>
          </p:nvSpPr>
          <p:spPr bwMode="auto">
            <a:xfrm>
              <a:off x="1676400" y="3886200"/>
              <a:ext cx="1752600" cy="51911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sz="2800" dirty="0">
                  <a:latin typeface="Technical" charset="0"/>
                </a:rPr>
                <a:t>单选按钮</a:t>
              </a:r>
            </a:p>
          </p:txBody>
        </p:sp>
        <p:sp>
          <p:nvSpPr>
            <p:cNvPr id="8214" name="AutoShape 22"/>
            <p:cNvSpPr>
              <a:spLocks noChangeArrowheads="1"/>
            </p:cNvSpPr>
            <p:nvPr/>
          </p:nvSpPr>
          <p:spPr bwMode="auto">
            <a:xfrm>
              <a:off x="4648200" y="3442320"/>
              <a:ext cx="3956248" cy="1066800"/>
            </a:xfrm>
            <a:prstGeom prst="wedgeRoundRectCallout">
              <a:avLst>
                <a:gd name="adj1" fmla="val -85008"/>
                <a:gd name="adj2" fmla="val 25148"/>
                <a:gd name="adj3" fmla="val 16667"/>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pPr>
              <a:r>
                <a:rPr lang="zh-CN" altLang="en-US" sz="2800" dirty="0">
                  <a:latin typeface="Technical" charset="0"/>
                </a:rPr>
                <a:t>适用于同一组属性相</a:t>
              </a:r>
            </a:p>
            <a:p>
              <a:pPr algn="ctr">
                <a:lnSpc>
                  <a:spcPct val="90000"/>
                </a:lnSpc>
              </a:pPr>
              <a:r>
                <a:rPr lang="zh-CN" altLang="en-US" sz="2800" dirty="0">
                  <a:latin typeface="Technical" charset="0"/>
                </a:rPr>
                <a:t>同的数据中选一个数据</a:t>
              </a:r>
            </a:p>
          </p:txBody>
        </p:sp>
      </p:grpSp>
      <p:grpSp>
        <p:nvGrpSpPr>
          <p:cNvPr id="4" name="组合 3"/>
          <p:cNvGrpSpPr/>
          <p:nvPr/>
        </p:nvGrpSpPr>
        <p:grpSpPr>
          <a:xfrm>
            <a:off x="1676400" y="4687416"/>
            <a:ext cx="6928048" cy="685800"/>
            <a:chOff x="1676400" y="4687416"/>
            <a:chExt cx="6928048" cy="685800"/>
          </a:xfrm>
        </p:grpSpPr>
        <p:sp>
          <p:nvSpPr>
            <p:cNvPr id="8210" name="Text Box 18"/>
            <p:cNvSpPr txBox="1">
              <a:spLocks noChangeArrowheads="1"/>
            </p:cNvSpPr>
            <p:nvPr/>
          </p:nvSpPr>
          <p:spPr bwMode="auto">
            <a:xfrm>
              <a:off x="1676400" y="4814888"/>
              <a:ext cx="2057400" cy="519112"/>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sz="2800" dirty="0">
                  <a:latin typeface="Technical" charset="0"/>
                </a:rPr>
                <a:t>下压式按钮</a:t>
              </a:r>
            </a:p>
          </p:txBody>
        </p:sp>
        <p:sp>
          <p:nvSpPr>
            <p:cNvPr id="8215" name="AutoShape 23"/>
            <p:cNvSpPr>
              <a:spLocks noChangeArrowheads="1"/>
            </p:cNvSpPr>
            <p:nvPr/>
          </p:nvSpPr>
          <p:spPr bwMode="auto">
            <a:xfrm>
              <a:off x="4724400" y="4687416"/>
              <a:ext cx="3880048" cy="685800"/>
            </a:xfrm>
            <a:prstGeom prst="wedgeRoundRectCallout">
              <a:avLst>
                <a:gd name="adj1" fmla="val -79251"/>
                <a:gd name="adj2" fmla="val 17140"/>
                <a:gd name="adj3" fmla="val 16667"/>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pPr>
              <a:r>
                <a:rPr lang="zh-CN" altLang="en-US" sz="2800" dirty="0">
                  <a:latin typeface="Technical" charset="0"/>
                </a:rPr>
                <a:t>适用于消息的发送</a:t>
              </a:r>
            </a:p>
          </p:txBody>
        </p:sp>
      </p:grpSp>
      <p:grpSp>
        <p:nvGrpSpPr>
          <p:cNvPr id="5" name="组合 4"/>
          <p:cNvGrpSpPr/>
          <p:nvPr/>
        </p:nvGrpSpPr>
        <p:grpSpPr>
          <a:xfrm>
            <a:off x="1676400" y="5530552"/>
            <a:ext cx="6928048" cy="1066800"/>
            <a:chOff x="1676400" y="5530552"/>
            <a:chExt cx="6928048" cy="1066800"/>
          </a:xfrm>
        </p:grpSpPr>
        <p:sp>
          <p:nvSpPr>
            <p:cNvPr id="8211" name="Text Box 19"/>
            <p:cNvSpPr txBox="1">
              <a:spLocks noChangeArrowheads="1"/>
            </p:cNvSpPr>
            <p:nvPr/>
          </p:nvSpPr>
          <p:spPr bwMode="auto">
            <a:xfrm>
              <a:off x="1676400" y="5881688"/>
              <a:ext cx="1409700" cy="519112"/>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sz="2800" dirty="0">
                  <a:latin typeface="Technical" charset="0"/>
                </a:rPr>
                <a:t>分组框</a:t>
              </a:r>
            </a:p>
          </p:txBody>
        </p:sp>
        <p:sp>
          <p:nvSpPr>
            <p:cNvPr id="8216" name="AutoShape 24"/>
            <p:cNvSpPr>
              <a:spLocks noChangeArrowheads="1"/>
            </p:cNvSpPr>
            <p:nvPr/>
          </p:nvSpPr>
          <p:spPr bwMode="auto">
            <a:xfrm>
              <a:off x="4724400" y="5530552"/>
              <a:ext cx="3880048" cy="1066800"/>
            </a:xfrm>
            <a:prstGeom prst="wedgeRoundRectCallout">
              <a:avLst>
                <a:gd name="adj1" fmla="val -96284"/>
                <a:gd name="adj2" fmla="val 7889"/>
                <a:gd name="adj3" fmla="val 16667"/>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pPr>
              <a:r>
                <a:rPr lang="zh-CN" altLang="en-US" sz="2800" dirty="0">
                  <a:latin typeface="Technical" charset="0"/>
                </a:rPr>
                <a:t>没有太多的</a:t>
              </a:r>
              <a:r>
                <a:rPr lang="zh-CN" altLang="en-US" sz="2800" dirty="0" smtClean="0">
                  <a:latin typeface="Technical" charset="0"/>
                </a:rPr>
                <a:t>操作只是在</a:t>
              </a:r>
              <a:endParaRPr lang="en-US" altLang="zh-CN" sz="2800" dirty="0" smtClean="0">
                <a:latin typeface="Technical" charset="0"/>
              </a:endParaRPr>
            </a:p>
            <a:p>
              <a:pPr algn="ctr">
                <a:lnSpc>
                  <a:spcPct val="90000"/>
                </a:lnSpc>
              </a:pPr>
              <a:r>
                <a:rPr lang="zh-CN" altLang="en-US" sz="2800" dirty="0" smtClean="0">
                  <a:latin typeface="Technical" charset="0"/>
                </a:rPr>
                <a:t>窗口中划分</a:t>
              </a:r>
              <a:r>
                <a:rPr lang="zh-CN" altLang="en-US" sz="2800" dirty="0">
                  <a:latin typeface="Technical" charset="0"/>
                </a:rPr>
                <a:t>区域范围</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8207"/>
                                        </p:tgtEl>
                                        <p:attrNameLst>
                                          <p:attrName>style.visibility</p:attrName>
                                        </p:attrNameLst>
                                      </p:cBhvr>
                                      <p:to>
                                        <p:strVal val="visible"/>
                                      </p:to>
                                    </p:set>
                                    <p:anim to="" calcmode="lin" valueType="num">
                                      <p:cBhvr>
                                        <p:cTn id="7" dur="1" fill="hold"/>
                                        <p:tgtEl>
                                          <p:spTgt spid="8207"/>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212"/>
                                        </p:tgtEl>
                                        <p:attrNameLst>
                                          <p:attrName>style.visibility</p:attrName>
                                        </p:attrNameLst>
                                      </p:cBhvr>
                                      <p:to>
                                        <p:strVal val="visible"/>
                                      </p:to>
                                    </p:set>
                                    <p:animEffect transition="in" filter="fade">
                                      <p:cBhvr>
                                        <p:cTn id="12" dur="500"/>
                                        <p:tgtEl>
                                          <p:spTgt spid="8212"/>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arn(inVertical)">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down)">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7" grpId="0" autoUpdateAnimBg="0"/>
      <p:bldP spid="82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fld id="{67AA33BD-AE4B-4F30-9728-124C3C72F83D}" type="slidenum">
              <a:rPr lang="en-US" altLang="zh-CN"/>
              <a:pPr/>
              <a:t>21</a:t>
            </a:fld>
            <a:endParaRPr lang="en-US" altLang="zh-CN"/>
          </a:p>
        </p:txBody>
      </p:sp>
      <p:sp>
        <p:nvSpPr>
          <p:cNvPr id="9219" name="Rectangle 3"/>
          <p:cNvSpPr>
            <a:spLocks noGrp="1" noChangeArrowheads="1"/>
          </p:cNvSpPr>
          <p:nvPr>
            <p:ph type="body" idx="1"/>
          </p:nvPr>
        </p:nvSpPr>
        <p:spPr>
          <a:xfrm>
            <a:off x="2133600" y="457200"/>
            <a:ext cx="3048000" cy="6096000"/>
          </a:xfrm>
          <a:ln/>
        </p:spPr>
        <p:txBody>
          <a:bodyPr/>
          <a:lstStyle/>
          <a:p>
            <a:pPr>
              <a:lnSpc>
                <a:spcPct val="80000"/>
              </a:lnSpc>
              <a:buFontTx/>
              <a:buNone/>
            </a:pPr>
            <a:r>
              <a:rPr lang="en-US" altLang="zh-CN" b="1">
                <a:latin typeface="Arial Narrow" panose="020B0606020202030204" pitchFamily="34" charset="0"/>
                <a:cs typeface="Times New Roman" panose="02020603050405020304" pitchFamily="18" charset="0"/>
              </a:rPr>
              <a:t>GetCheck( )</a:t>
            </a:r>
          </a:p>
          <a:p>
            <a:pPr algn="just">
              <a:lnSpc>
                <a:spcPct val="80000"/>
              </a:lnSpc>
              <a:buFontTx/>
              <a:buNone/>
            </a:pPr>
            <a:r>
              <a:rPr lang="en-US" altLang="zh-CN" b="1">
                <a:latin typeface="Arial Narrow" panose="020B0606020202030204" pitchFamily="34" charset="0"/>
                <a:cs typeface="Times New Roman" panose="02020603050405020304" pitchFamily="18" charset="0"/>
              </a:rPr>
              <a:t>SetCheck( )</a:t>
            </a:r>
          </a:p>
          <a:p>
            <a:pPr algn="just">
              <a:lnSpc>
                <a:spcPct val="80000"/>
              </a:lnSpc>
              <a:buFontTx/>
              <a:buNone/>
            </a:pPr>
            <a:r>
              <a:rPr lang="en-US" altLang="zh-CN" b="1">
                <a:latin typeface="Arial Narrow" panose="020B0606020202030204" pitchFamily="34" charset="0"/>
              </a:rPr>
              <a:t>GetBitmap()</a:t>
            </a:r>
            <a:endParaRPr lang="en-US" altLang="zh-CN" b="1">
              <a:latin typeface="Arial Narrow" panose="020B0606020202030204" pitchFamily="34" charset="0"/>
              <a:cs typeface="Times New Roman" panose="02020603050405020304" pitchFamily="18" charset="0"/>
            </a:endParaRPr>
          </a:p>
          <a:p>
            <a:pPr algn="just">
              <a:lnSpc>
                <a:spcPct val="80000"/>
              </a:lnSpc>
              <a:buFontTx/>
              <a:buNone/>
            </a:pPr>
            <a:r>
              <a:rPr lang="en-US" altLang="zh-CN" b="1">
                <a:latin typeface="Arial Narrow" panose="020B0606020202030204" pitchFamily="34" charset="0"/>
              </a:rPr>
              <a:t>SetBitmap()</a:t>
            </a:r>
            <a:endParaRPr lang="en-US" altLang="zh-CN" b="1">
              <a:latin typeface="Arial Narrow" panose="020B0606020202030204" pitchFamily="34" charset="0"/>
              <a:cs typeface="Times New Roman" panose="02020603050405020304" pitchFamily="18" charset="0"/>
            </a:endParaRPr>
          </a:p>
          <a:p>
            <a:pPr algn="just">
              <a:lnSpc>
                <a:spcPct val="80000"/>
              </a:lnSpc>
              <a:buFontTx/>
              <a:buNone/>
            </a:pPr>
            <a:r>
              <a:rPr lang="en-US" altLang="zh-CN" b="1">
                <a:latin typeface="Arial Narrow" panose="020B0606020202030204" pitchFamily="34" charset="0"/>
              </a:rPr>
              <a:t>GetButtonStyle()</a:t>
            </a:r>
            <a:endParaRPr lang="en-US" altLang="zh-CN" b="1">
              <a:latin typeface="Arial Narrow" panose="020B0606020202030204" pitchFamily="34" charset="0"/>
              <a:cs typeface="Times New Roman" panose="02020603050405020304" pitchFamily="18" charset="0"/>
            </a:endParaRPr>
          </a:p>
          <a:p>
            <a:pPr algn="just">
              <a:lnSpc>
                <a:spcPct val="80000"/>
              </a:lnSpc>
              <a:buFontTx/>
              <a:buNone/>
            </a:pPr>
            <a:r>
              <a:rPr lang="en-US" altLang="zh-CN" b="1">
                <a:latin typeface="Arial Narrow" panose="020B0606020202030204" pitchFamily="34" charset="0"/>
              </a:rPr>
              <a:t>SetButtonStyle()</a:t>
            </a:r>
            <a:endParaRPr lang="en-US" altLang="zh-CN" b="1">
              <a:latin typeface="Arial Narrow" panose="020B0606020202030204" pitchFamily="34" charset="0"/>
              <a:cs typeface="Times New Roman" panose="02020603050405020304" pitchFamily="18" charset="0"/>
            </a:endParaRPr>
          </a:p>
          <a:p>
            <a:pPr algn="just">
              <a:lnSpc>
                <a:spcPct val="80000"/>
              </a:lnSpc>
              <a:buFontTx/>
              <a:buNone/>
            </a:pPr>
            <a:r>
              <a:rPr lang="en-US" altLang="zh-CN" b="1">
                <a:latin typeface="Arial Narrow" panose="020B0606020202030204" pitchFamily="34" charset="0"/>
              </a:rPr>
              <a:t>GetCursor()</a:t>
            </a:r>
            <a:endParaRPr lang="en-US" altLang="zh-CN" b="1">
              <a:latin typeface="Arial Narrow" panose="020B0606020202030204" pitchFamily="34" charset="0"/>
              <a:cs typeface="Times New Roman" panose="02020603050405020304" pitchFamily="18" charset="0"/>
            </a:endParaRPr>
          </a:p>
          <a:p>
            <a:pPr algn="just">
              <a:lnSpc>
                <a:spcPct val="80000"/>
              </a:lnSpc>
              <a:buFontTx/>
              <a:buNone/>
            </a:pPr>
            <a:r>
              <a:rPr lang="en-US" altLang="zh-CN" b="1">
                <a:latin typeface="Arial Narrow" panose="020B0606020202030204" pitchFamily="34" charset="0"/>
              </a:rPr>
              <a:t>SetCursor()</a:t>
            </a:r>
            <a:endParaRPr lang="en-US" altLang="zh-CN" b="1">
              <a:latin typeface="Arial Narrow" panose="020B0606020202030204" pitchFamily="34" charset="0"/>
              <a:cs typeface="Times New Roman" panose="02020603050405020304" pitchFamily="18" charset="0"/>
            </a:endParaRPr>
          </a:p>
          <a:p>
            <a:pPr algn="just">
              <a:lnSpc>
                <a:spcPct val="80000"/>
              </a:lnSpc>
              <a:buFontTx/>
              <a:buNone/>
            </a:pPr>
            <a:r>
              <a:rPr lang="en-US" altLang="zh-CN" b="1">
                <a:latin typeface="Arial Narrow" panose="020B0606020202030204" pitchFamily="34" charset="0"/>
              </a:rPr>
              <a:t>GetIcon()</a:t>
            </a:r>
            <a:endParaRPr lang="en-US" altLang="zh-CN" b="1">
              <a:latin typeface="Arial Narrow" panose="020B0606020202030204" pitchFamily="34" charset="0"/>
              <a:cs typeface="Times New Roman" panose="02020603050405020304" pitchFamily="18" charset="0"/>
            </a:endParaRPr>
          </a:p>
          <a:p>
            <a:pPr algn="just">
              <a:lnSpc>
                <a:spcPct val="80000"/>
              </a:lnSpc>
              <a:buFontTx/>
              <a:buNone/>
            </a:pPr>
            <a:r>
              <a:rPr lang="en-US" altLang="zh-CN" b="1">
                <a:latin typeface="Arial Narrow" panose="020B0606020202030204" pitchFamily="34" charset="0"/>
              </a:rPr>
              <a:t>SetIcon()</a:t>
            </a:r>
            <a:endParaRPr lang="en-US" altLang="zh-CN" b="1">
              <a:latin typeface="Arial Narrow" panose="020B0606020202030204" pitchFamily="34" charset="0"/>
              <a:cs typeface="Times New Roman" panose="02020603050405020304" pitchFamily="18" charset="0"/>
            </a:endParaRPr>
          </a:p>
          <a:p>
            <a:pPr algn="just">
              <a:lnSpc>
                <a:spcPct val="80000"/>
              </a:lnSpc>
              <a:buFontTx/>
              <a:buNone/>
            </a:pPr>
            <a:r>
              <a:rPr lang="en-US" altLang="zh-CN" b="1">
                <a:latin typeface="Arial Narrow" panose="020B0606020202030204" pitchFamily="34" charset="0"/>
              </a:rPr>
              <a:t>GetState()</a:t>
            </a:r>
            <a:endParaRPr lang="en-US" altLang="zh-CN" b="1">
              <a:latin typeface="Arial Narrow" panose="020B0606020202030204" pitchFamily="34" charset="0"/>
              <a:cs typeface="Times New Roman" panose="02020603050405020304" pitchFamily="18" charset="0"/>
            </a:endParaRPr>
          </a:p>
          <a:p>
            <a:pPr algn="just">
              <a:lnSpc>
                <a:spcPct val="80000"/>
              </a:lnSpc>
              <a:buFontTx/>
              <a:buNone/>
            </a:pPr>
            <a:r>
              <a:rPr lang="en-US" altLang="zh-CN" b="1">
                <a:latin typeface="Arial Narrow" panose="020B0606020202030204" pitchFamily="34" charset="0"/>
              </a:rPr>
              <a:t>SetState()</a:t>
            </a:r>
          </a:p>
        </p:txBody>
      </p:sp>
      <p:sp>
        <p:nvSpPr>
          <p:cNvPr id="9220" name="Text Box 4"/>
          <p:cNvSpPr txBox="1">
            <a:spLocks noChangeArrowheads="1"/>
          </p:cNvSpPr>
          <p:nvPr/>
        </p:nvSpPr>
        <p:spPr bwMode="auto">
          <a:xfrm>
            <a:off x="304800" y="2398713"/>
            <a:ext cx="1539875" cy="1563687"/>
          </a:xfrm>
          <a:prstGeom prst="rect">
            <a:avLst/>
          </a:prstGeom>
          <a:noFill/>
          <a:ln w="9525">
            <a:solidFill>
              <a:srgbClr val="66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a:solidFill>
                  <a:srgbClr val="66FFFF"/>
                </a:solidFill>
                <a:latin typeface="Arial Narrow" panose="020B0606020202030204" pitchFamily="34" charset="0"/>
                <a:cs typeface="Times New Roman" panose="02020603050405020304" pitchFamily="18" charset="0"/>
              </a:rPr>
              <a:t>CButton</a:t>
            </a:r>
            <a:r>
              <a:rPr lang="zh-CN" altLang="en-US" sz="3200">
                <a:solidFill>
                  <a:srgbClr val="66FFFF"/>
                </a:solidFill>
                <a:latin typeface="Arial Narrow" panose="020B0606020202030204" pitchFamily="34" charset="0"/>
              </a:rPr>
              <a:t>类的</a:t>
            </a:r>
            <a:r>
              <a:rPr lang="zh-CN" altLang="en-US" sz="3200">
                <a:solidFill>
                  <a:srgbClr val="66FFFF"/>
                </a:solidFill>
                <a:latin typeface="Arial Narrow" panose="020B0606020202030204" pitchFamily="34" charset="0"/>
                <a:cs typeface="Times New Roman" panose="02020603050405020304" pitchFamily="18" charset="0"/>
              </a:rPr>
              <a:t>成员函数</a:t>
            </a:r>
          </a:p>
        </p:txBody>
      </p:sp>
      <p:sp>
        <p:nvSpPr>
          <p:cNvPr id="9221" name="AutoShape 5"/>
          <p:cNvSpPr>
            <a:spLocks/>
          </p:cNvSpPr>
          <p:nvPr/>
        </p:nvSpPr>
        <p:spPr bwMode="auto">
          <a:xfrm>
            <a:off x="1905000" y="685800"/>
            <a:ext cx="152400" cy="5410200"/>
          </a:xfrm>
          <a:prstGeom prst="leftBrace">
            <a:avLst>
              <a:gd name="adj1" fmla="val 295833"/>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2" name="Text Box 6"/>
          <p:cNvSpPr txBox="1">
            <a:spLocks noChangeArrowheads="1"/>
          </p:cNvSpPr>
          <p:nvPr/>
        </p:nvSpPr>
        <p:spPr bwMode="auto">
          <a:xfrm>
            <a:off x="5257800" y="280988"/>
            <a:ext cx="3505200" cy="2538412"/>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a:latin typeface="Arial Narrow" panose="020B0606020202030204" pitchFamily="34" charset="0"/>
              </a:rPr>
              <a:t>在知道按钮</a:t>
            </a:r>
            <a:r>
              <a:rPr lang="en-US" altLang="zh-CN" sz="3200">
                <a:latin typeface="Arial Narrow" panose="020B0606020202030204" pitchFamily="34" charset="0"/>
              </a:rPr>
              <a:t>ID</a:t>
            </a:r>
            <a:r>
              <a:rPr lang="zh-CN" altLang="en-US" sz="3200">
                <a:latin typeface="Arial Narrow" panose="020B0606020202030204" pitchFamily="34" charset="0"/>
              </a:rPr>
              <a:t>的前提下，还可使用与按钮有关的</a:t>
            </a:r>
            <a:r>
              <a:rPr lang="en-US" altLang="zh-CN" sz="3200">
                <a:latin typeface="Arial Narrow" panose="020B0606020202030204" pitchFamily="34" charset="0"/>
              </a:rPr>
              <a:t>CWnd</a:t>
            </a:r>
            <a:r>
              <a:rPr lang="zh-CN" altLang="en-US" sz="3200">
                <a:latin typeface="Arial Narrow" panose="020B0606020202030204" pitchFamily="34" charset="0"/>
              </a:rPr>
              <a:t>成员函数来设置或查询按钮状态 </a:t>
            </a:r>
          </a:p>
        </p:txBody>
      </p:sp>
      <p:sp>
        <p:nvSpPr>
          <p:cNvPr id="9223" name="Text Box 7"/>
          <p:cNvSpPr txBox="1">
            <a:spLocks noChangeArrowheads="1"/>
          </p:cNvSpPr>
          <p:nvPr/>
        </p:nvSpPr>
        <p:spPr bwMode="auto">
          <a:xfrm>
            <a:off x="4572000" y="3886200"/>
            <a:ext cx="4138613" cy="2657475"/>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75000"/>
              </a:lnSpc>
            </a:pPr>
            <a:r>
              <a:rPr lang="en-US" altLang="zh-CN" sz="3200">
                <a:latin typeface="Arial Narrow" panose="020B0606020202030204" pitchFamily="34" charset="0"/>
                <a:cs typeface="Times New Roman" panose="02020603050405020304" pitchFamily="18" charset="0"/>
              </a:rPr>
              <a:t>CheckDlgButton</a:t>
            </a:r>
          </a:p>
          <a:p>
            <a:pPr>
              <a:lnSpc>
                <a:spcPct val="75000"/>
              </a:lnSpc>
            </a:pPr>
            <a:r>
              <a:rPr lang="en-US" altLang="zh-CN" sz="3200">
                <a:latin typeface="Arial Narrow" panose="020B0606020202030204" pitchFamily="34" charset="0"/>
                <a:cs typeface="Times New Roman" panose="02020603050405020304" pitchFamily="18" charset="0"/>
              </a:rPr>
              <a:t>CheckRadioButton</a:t>
            </a:r>
          </a:p>
          <a:p>
            <a:pPr>
              <a:lnSpc>
                <a:spcPct val="75000"/>
              </a:lnSpc>
            </a:pPr>
            <a:r>
              <a:rPr lang="en-US" altLang="zh-CN" sz="3200">
                <a:latin typeface="Arial Narrow" panose="020B0606020202030204" pitchFamily="34" charset="0"/>
                <a:cs typeface="Times New Roman" panose="02020603050405020304" pitchFamily="18" charset="0"/>
              </a:rPr>
              <a:t>GetCheckedRadioButton</a:t>
            </a:r>
          </a:p>
          <a:p>
            <a:pPr>
              <a:lnSpc>
                <a:spcPct val="75000"/>
              </a:lnSpc>
            </a:pPr>
            <a:r>
              <a:rPr lang="en-US" altLang="zh-CN" sz="3200">
                <a:latin typeface="Arial Narrow" panose="020B0606020202030204" pitchFamily="34" charset="0"/>
                <a:cs typeface="Times New Roman" panose="02020603050405020304" pitchFamily="18" charset="0"/>
              </a:rPr>
              <a:t>IsDlgButtonChecked</a:t>
            </a:r>
          </a:p>
          <a:p>
            <a:pPr>
              <a:lnSpc>
                <a:spcPct val="75000"/>
              </a:lnSpc>
            </a:pPr>
            <a:r>
              <a:rPr lang="en-US" altLang="zh-CN" sz="3200">
                <a:latin typeface="Arial Narrow" panose="020B0606020202030204" pitchFamily="34" charset="0"/>
              </a:rPr>
              <a:t>GetWindowText</a:t>
            </a:r>
          </a:p>
          <a:p>
            <a:pPr>
              <a:lnSpc>
                <a:spcPct val="75000"/>
              </a:lnSpc>
            </a:pPr>
            <a:r>
              <a:rPr lang="en-US" altLang="zh-CN" sz="3200">
                <a:latin typeface="Arial Narrow" panose="020B0606020202030204" pitchFamily="34" charset="0"/>
              </a:rPr>
              <a:t>GetWindowTextLength</a:t>
            </a:r>
          </a:p>
          <a:p>
            <a:pPr>
              <a:lnSpc>
                <a:spcPct val="75000"/>
              </a:lnSpc>
            </a:pPr>
            <a:r>
              <a:rPr lang="en-US" altLang="zh-CN" sz="3200">
                <a:latin typeface="Arial Narrow" panose="020B0606020202030204" pitchFamily="34" charset="0"/>
              </a:rPr>
              <a:t>SetWindowText</a:t>
            </a:r>
          </a:p>
        </p:txBody>
      </p:sp>
      <p:sp>
        <p:nvSpPr>
          <p:cNvPr id="9224" name="AutoShape 8"/>
          <p:cNvSpPr>
            <a:spLocks noChangeArrowheads="1"/>
          </p:cNvSpPr>
          <p:nvPr/>
        </p:nvSpPr>
        <p:spPr bwMode="auto">
          <a:xfrm>
            <a:off x="6553200" y="2819400"/>
            <a:ext cx="762000" cy="1066800"/>
          </a:xfrm>
          <a:prstGeom prst="downArrow">
            <a:avLst>
              <a:gd name="adj1" fmla="val 50000"/>
              <a:gd name="adj2" fmla="val 3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911AB455-1901-4D86-B627-DBD22EDBBC59}" type="slidenum">
              <a:rPr lang="en-US" altLang="zh-CN"/>
              <a:pPr/>
              <a:t>22</a:t>
            </a:fld>
            <a:endParaRPr lang="en-US" altLang="zh-CN"/>
          </a:p>
        </p:txBody>
      </p:sp>
      <p:sp>
        <p:nvSpPr>
          <p:cNvPr id="10243" name="Rectangle 3"/>
          <p:cNvSpPr>
            <a:spLocks noGrp="1" noChangeArrowheads="1"/>
          </p:cNvSpPr>
          <p:nvPr>
            <p:ph type="body" idx="1"/>
          </p:nvPr>
        </p:nvSpPr>
        <p:spPr>
          <a:xfrm>
            <a:off x="685800" y="381000"/>
            <a:ext cx="7772400" cy="1676400"/>
          </a:xfrm>
        </p:spPr>
        <p:txBody>
          <a:bodyPr/>
          <a:lstStyle/>
          <a:p>
            <a:pPr>
              <a:buFontTx/>
              <a:buNone/>
            </a:pPr>
            <a:r>
              <a:rPr lang="en-US" altLang="zh-CN" b="1">
                <a:latin typeface="Technical" charset="0"/>
              </a:rPr>
              <a:t>MFC</a:t>
            </a:r>
            <a:r>
              <a:rPr lang="zh-CN" altLang="en-US" b="1">
                <a:latin typeface="宋体" panose="02010600030101010101" pitchFamily="2" charset="-122"/>
              </a:rPr>
              <a:t>还提供了一个</a:t>
            </a:r>
            <a:r>
              <a:rPr lang="en-US" altLang="zh-CN" b="1">
                <a:latin typeface="Technical" charset="0"/>
              </a:rPr>
              <a:t>CBitmapButton</a:t>
            </a:r>
            <a:r>
              <a:rPr lang="zh-CN" altLang="en-US" b="1">
                <a:latin typeface="宋体" panose="02010600030101010101" pitchFamily="2" charset="-122"/>
              </a:rPr>
              <a:t>的类，允许用户以图标的方式显示按钮，它是在</a:t>
            </a:r>
            <a:r>
              <a:rPr lang="en-US" altLang="zh-CN" b="1">
                <a:latin typeface="Technical" charset="0"/>
              </a:rPr>
              <a:t>CButton</a:t>
            </a:r>
            <a:r>
              <a:rPr lang="zh-CN" altLang="en-US" b="1">
                <a:latin typeface="宋体" panose="02010600030101010101" pitchFamily="2" charset="-122"/>
              </a:rPr>
              <a:t>下派生的</a:t>
            </a:r>
            <a:r>
              <a:rPr lang="zh-CN" altLang="en-US" b="1"/>
              <a:t> </a:t>
            </a:r>
          </a:p>
        </p:txBody>
      </p:sp>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81200"/>
            <a:ext cx="4800600" cy="264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Text Box 5"/>
          <p:cNvSpPr txBox="1">
            <a:spLocks noChangeArrowheads="1"/>
          </p:cNvSpPr>
          <p:nvPr/>
        </p:nvSpPr>
        <p:spPr bwMode="auto">
          <a:xfrm>
            <a:off x="593725" y="4821238"/>
            <a:ext cx="8169275"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a:latin typeface="Arial Narrow" panose="020B0606020202030204" pitchFamily="34" charset="0"/>
              </a:rPr>
              <a:t>MFC</a:t>
            </a:r>
            <a:r>
              <a:rPr lang="zh-CN" altLang="en-US" sz="3200">
                <a:latin typeface="Arial Narrow" panose="020B0606020202030204" pitchFamily="34" charset="0"/>
              </a:rPr>
              <a:t>调用方法</a:t>
            </a:r>
            <a:r>
              <a:rPr lang="en-US" altLang="zh-CN" sz="3200">
                <a:latin typeface="Arial Narrow" panose="020B0606020202030204" pitchFamily="34" charset="0"/>
              </a:rPr>
              <a:t>DrawItem()</a:t>
            </a:r>
            <a:r>
              <a:rPr lang="zh-CN" altLang="en-US" sz="3200">
                <a:latin typeface="Arial Narrow" panose="020B0606020202030204" pitchFamily="34" charset="0"/>
              </a:rPr>
              <a:t>在按钮上</a:t>
            </a:r>
            <a:r>
              <a:rPr lang="zh-CN" altLang="en-US" sz="3200">
                <a:solidFill>
                  <a:srgbClr val="66FFFF"/>
                </a:solidFill>
                <a:latin typeface="Arial Narrow" panose="020B0606020202030204" pitchFamily="34" charset="0"/>
              </a:rPr>
              <a:t>绘制位图</a:t>
            </a:r>
            <a:r>
              <a:rPr lang="zh-CN" altLang="en-US" sz="3200">
                <a:latin typeface="Arial Narrow" panose="020B0606020202030204" pitchFamily="34" charset="0"/>
              </a:rPr>
              <a:t>，</a:t>
            </a:r>
            <a:r>
              <a:rPr lang="en-US" altLang="zh-CN" sz="3200">
                <a:latin typeface="Arial Narrow" panose="020B0606020202030204" pitchFamily="34" charset="0"/>
              </a:rPr>
              <a:t>LoadBitmaps()</a:t>
            </a:r>
            <a:r>
              <a:rPr lang="zh-CN" altLang="en-US" sz="3200">
                <a:latin typeface="Arial Narrow" panose="020B0606020202030204" pitchFamily="34" charset="0"/>
              </a:rPr>
              <a:t>方法为一个</a:t>
            </a:r>
            <a:r>
              <a:rPr lang="en-US" altLang="zh-CN" sz="3200">
                <a:latin typeface="Arial Narrow" panose="020B0606020202030204" pitchFamily="34" charset="0"/>
              </a:rPr>
              <a:t>CBitmapButton</a:t>
            </a:r>
            <a:r>
              <a:rPr lang="zh-CN" altLang="en-US" sz="3200">
                <a:latin typeface="Arial Narrow" panose="020B0606020202030204" pitchFamily="34" charset="0"/>
              </a:rPr>
              <a:t>对象附上位图，最多可以有</a:t>
            </a:r>
            <a:r>
              <a:rPr lang="en-US" altLang="zh-CN" sz="3200">
                <a:latin typeface="Arial Narrow" panose="020B0606020202030204" pitchFamily="34" charset="0"/>
              </a:rPr>
              <a:t>4</a:t>
            </a:r>
            <a:r>
              <a:rPr lang="zh-CN" altLang="en-US" sz="3200">
                <a:latin typeface="Arial Narrow" panose="020B0606020202030204" pitchFamily="34" charset="0"/>
              </a:rPr>
              <a:t>个位图</a:t>
            </a:r>
          </a:p>
        </p:txBody>
      </p:sp>
      <p:sp>
        <p:nvSpPr>
          <p:cNvPr id="10246" name="AutoShape 6"/>
          <p:cNvSpPr>
            <a:spLocks noChangeArrowheads="1"/>
          </p:cNvSpPr>
          <p:nvPr/>
        </p:nvSpPr>
        <p:spPr bwMode="auto">
          <a:xfrm>
            <a:off x="6705600" y="2819400"/>
            <a:ext cx="1752600" cy="1447800"/>
          </a:xfrm>
          <a:prstGeom prst="wedgeRoundRectCallout">
            <a:avLst>
              <a:gd name="adj1" fmla="val -42208"/>
              <a:gd name="adj2" fmla="val 90681"/>
              <a:gd name="adj3" fmla="val 16667"/>
            </a:avLst>
          </a:prstGeom>
          <a:solidFill>
            <a:schemeClr val="accent1"/>
          </a:solidFill>
          <a:ln w="38100">
            <a:solidFill>
              <a:srgbClr val="66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3600">
                <a:solidFill>
                  <a:srgbClr val="000066"/>
                </a:solidFill>
                <a:latin typeface="Arial Narrow" panose="020B0606020202030204" pitchFamily="34" charset="0"/>
              </a:rPr>
              <a:t>自定义按钮</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5669FCCA-AB04-4060-8EBB-BB4169F7C768}" type="slidenum">
              <a:rPr lang="en-US" altLang="zh-CN"/>
              <a:pPr/>
              <a:t>23</a:t>
            </a:fld>
            <a:endParaRPr lang="en-US" altLang="zh-CN"/>
          </a:p>
        </p:txBody>
      </p:sp>
      <p:sp>
        <p:nvSpPr>
          <p:cNvPr id="11266" name="Rectangle 2"/>
          <p:cNvSpPr>
            <a:spLocks noGrp="1" noChangeArrowheads="1"/>
          </p:cNvSpPr>
          <p:nvPr>
            <p:ph type="title"/>
          </p:nvPr>
        </p:nvSpPr>
        <p:spPr>
          <a:xfrm>
            <a:off x="762000" y="228599"/>
            <a:ext cx="7772400" cy="752129"/>
          </a:xfrm>
        </p:spPr>
        <p:txBody>
          <a:bodyPr/>
          <a:lstStyle/>
          <a:p>
            <a:r>
              <a:rPr lang="en-US" altLang="zh-CN" b="1" dirty="0" smtClean="0"/>
              <a:t>8.2.2 </a:t>
            </a:r>
            <a:r>
              <a:rPr lang="zh-CN" altLang="en-US" b="1" dirty="0">
                <a:latin typeface="宋体" panose="02010600030101010101" pitchFamily="2" charset="-122"/>
              </a:rPr>
              <a:t>按钮控件示例</a:t>
            </a:r>
            <a:r>
              <a:rPr lang="zh-CN" altLang="en-US" b="1" dirty="0"/>
              <a:t> </a:t>
            </a:r>
          </a:p>
        </p:txBody>
      </p:sp>
      <p:sp>
        <p:nvSpPr>
          <p:cNvPr id="11272" name="AutoShape 8"/>
          <p:cNvSpPr>
            <a:spLocks noChangeArrowheads="1"/>
          </p:cNvSpPr>
          <p:nvPr/>
        </p:nvSpPr>
        <p:spPr bwMode="auto">
          <a:xfrm>
            <a:off x="4356956" y="5517232"/>
            <a:ext cx="4392488" cy="762000"/>
          </a:xfrm>
          <a:prstGeom prst="curvedUpArrow">
            <a:avLst>
              <a:gd name="adj1" fmla="val 156000"/>
              <a:gd name="adj2" fmla="val 312000"/>
              <a:gd name="adj3" fmla="val 33333"/>
            </a:avLst>
          </a:prstGeom>
          <a:solidFill>
            <a:schemeClr val="tx2"/>
          </a:solidFill>
          <a:ln w="28575">
            <a:solidFill>
              <a:srgbClr val="66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1571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9785" y="1124744"/>
            <a:ext cx="2962375" cy="439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71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4121" y="1124744"/>
            <a:ext cx="2962375" cy="439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49511" y="1035907"/>
            <a:ext cx="3010321" cy="5632311"/>
          </a:xfrm>
          <a:prstGeom prst="rect">
            <a:avLst/>
          </a:prstGeom>
          <a:noFill/>
        </p:spPr>
        <p:txBody>
          <a:bodyPr wrap="square" rtlCol="0">
            <a:spAutoFit/>
          </a:bodyPr>
          <a:lstStyle/>
          <a:p>
            <a:r>
              <a:rPr lang="zh-CN" altLang="zh-CN" dirty="0">
                <a:latin typeface="+mn-ea"/>
                <a:ea typeface="+mn-ea"/>
              </a:rPr>
              <a:t>【例</a:t>
            </a:r>
            <a:r>
              <a:rPr lang="en-US" altLang="zh-CN" dirty="0">
                <a:latin typeface="+mn-ea"/>
                <a:ea typeface="+mn-ea"/>
              </a:rPr>
              <a:t>8-1</a:t>
            </a:r>
            <a:r>
              <a:rPr lang="zh-CN" altLang="zh-CN" dirty="0" smtClean="0">
                <a:latin typeface="+mn-ea"/>
                <a:ea typeface="+mn-ea"/>
              </a:rPr>
              <a:t>】单</a:t>
            </a:r>
            <a:r>
              <a:rPr lang="zh-CN" altLang="zh-CN" dirty="0">
                <a:latin typeface="+mn-ea"/>
                <a:ea typeface="+mn-ea"/>
              </a:rPr>
              <a:t>击第一个按钮时，按钮上的文字“这里是一个按钮，按下吧！”就变成“你已按下了按钮”，第二个按钮，标记为“这是缺省按钮，按下看看吧！”，按下此按钮后，按钮的标记信息就变成“按钮已被按下”，此外还有单选按钮、复选按钮的操作，如</a:t>
            </a:r>
            <a:r>
              <a:rPr lang="zh-CN" altLang="zh-CN" dirty="0" smtClean="0">
                <a:latin typeface="+mn-ea"/>
                <a:ea typeface="+mn-ea"/>
              </a:rPr>
              <a:t>图所</a:t>
            </a:r>
            <a:r>
              <a:rPr lang="zh-CN" altLang="zh-CN" dirty="0">
                <a:latin typeface="+mn-ea"/>
                <a:ea typeface="+mn-ea"/>
              </a:rPr>
              <a:t>示。</a:t>
            </a:r>
          </a:p>
          <a:p>
            <a:endParaRPr lang="zh-CN" altLang="en-US" dirty="0">
              <a:latin typeface="+mn-ea"/>
              <a:ea typeface="+mn-ea"/>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4419601" y="260647"/>
            <a:ext cx="4606260" cy="6162221"/>
          </a:xfrm>
          <a:prstGeom prst="rect">
            <a:avLst/>
          </a:prstGeom>
        </p:spPr>
      </p:pic>
      <p:sp>
        <p:nvSpPr>
          <p:cNvPr id="12" name="灯片编号占位符 5"/>
          <p:cNvSpPr>
            <a:spLocks noGrp="1"/>
          </p:cNvSpPr>
          <p:nvPr>
            <p:ph type="sldNum" sz="quarter" idx="12"/>
          </p:nvPr>
        </p:nvSpPr>
        <p:spPr/>
        <p:txBody>
          <a:bodyPr/>
          <a:lstStyle/>
          <a:p>
            <a:fld id="{FB152954-8326-472B-A32C-CDAABF1D492E}" type="slidenum">
              <a:rPr lang="en-US" altLang="zh-CN"/>
              <a:pPr/>
              <a:t>24</a:t>
            </a:fld>
            <a:endParaRPr lang="en-US" altLang="zh-CN"/>
          </a:p>
        </p:txBody>
      </p:sp>
      <p:sp>
        <p:nvSpPr>
          <p:cNvPr id="12390" name="Text Box 102"/>
          <p:cNvSpPr txBox="1">
            <a:spLocks noChangeArrowheads="1"/>
          </p:cNvSpPr>
          <p:nvPr/>
        </p:nvSpPr>
        <p:spPr bwMode="auto">
          <a:xfrm>
            <a:off x="6503484" y="3758746"/>
            <a:ext cx="2528887" cy="2587625"/>
          </a:xfrm>
          <a:prstGeom prst="rect">
            <a:avLst/>
          </a:prstGeom>
          <a:solidFill>
            <a:srgbClr val="66FFFF"/>
          </a:solidFill>
          <a:ln w="9525">
            <a:solidFill>
              <a:srgbClr val="66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5000"/>
              </a:lnSpc>
            </a:pPr>
            <a:r>
              <a:rPr lang="en-US" altLang="zh-CN" sz="3200" dirty="0">
                <a:solidFill>
                  <a:srgbClr val="000066"/>
                </a:solidFill>
                <a:latin typeface="Arial Narrow" panose="020B0606020202030204" pitchFamily="34" charset="0"/>
                <a:cs typeface="Times New Roman" panose="02020603050405020304" pitchFamily="18" charset="0"/>
              </a:rPr>
              <a:t>IDC_BUTTON1</a:t>
            </a:r>
          </a:p>
          <a:p>
            <a:pPr>
              <a:lnSpc>
                <a:spcPct val="85000"/>
              </a:lnSpc>
            </a:pPr>
            <a:r>
              <a:rPr lang="en-US" altLang="zh-CN" sz="3200" dirty="0">
                <a:solidFill>
                  <a:srgbClr val="000066"/>
                </a:solidFill>
                <a:latin typeface="Arial Narrow" panose="020B0606020202030204" pitchFamily="34" charset="0"/>
                <a:cs typeface="Times New Roman" panose="02020603050405020304" pitchFamily="18" charset="0"/>
              </a:rPr>
              <a:t>IDC_BUTTON2</a:t>
            </a:r>
          </a:p>
          <a:p>
            <a:pPr>
              <a:lnSpc>
                <a:spcPct val="85000"/>
              </a:lnSpc>
            </a:pPr>
            <a:r>
              <a:rPr lang="en-US" altLang="zh-CN" sz="3200" dirty="0">
                <a:solidFill>
                  <a:srgbClr val="000066"/>
                </a:solidFill>
                <a:latin typeface="Arial Narrow" panose="020B0606020202030204" pitchFamily="34" charset="0"/>
                <a:cs typeface="Times New Roman" panose="02020603050405020304" pitchFamily="18" charset="0"/>
              </a:rPr>
              <a:t>IDC_RADIO1</a:t>
            </a:r>
          </a:p>
          <a:p>
            <a:pPr>
              <a:lnSpc>
                <a:spcPct val="85000"/>
              </a:lnSpc>
            </a:pPr>
            <a:r>
              <a:rPr lang="en-US" altLang="zh-CN" sz="3200" dirty="0">
                <a:solidFill>
                  <a:srgbClr val="000066"/>
                </a:solidFill>
                <a:latin typeface="Arial Narrow" panose="020B0606020202030204" pitchFamily="34" charset="0"/>
                <a:cs typeface="Times New Roman" panose="02020603050405020304" pitchFamily="18" charset="0"/>
              </a:rPr>
              <a:t>IDC_RADIO2</a:t>
            </a:r>
          </a:p>
          <a:p>
            <a:pPr>
              <a:lnSpc>
                <a:spcPct val="85000"/>
              </a:lnSpc>
            </a:pPr>
            <a:r>
              <a:rPr lang="en-US" altLang="zh-CN" sz="3200" dirty="0">
                <a:solidFill>
                  <a:srgbClr val="000066"/>
                </a:solidFill>
                <a:latin typeface="Arial Narrow" panose="020B0606020202030204" pitchFamily="34" charset="0"/>
                <a:cs typeface="Times New Roman" panose="02020603050405020304" pitchFamily="18" charset="0"/>
              </a:rPr>
              <a:t>IDC_CHECK1</a:t>
            </a:r>
          </a:p>
          <a:p>
            <a:pPr>
              <a:lnSpc>
                <a:spcPct val="85000"/>
              </a:lnSpc>
            </a:pPr>
            <a:r>
              <a:rPr lang="en-US" altLang="zh-CN" sz="3200" dirty="0">
                <a:solidFill>
                  <a:srgbClr val="000066"/>
                </a:solidFill>
                <a:latin typeface="Arial Narrow" panose="020B0606020202030204" pitchFamily="34" charset="0"/>
                <a:cs typeface="Times New Roman" panose="02020603050405020304" pitchFamily="18" charset="0"/>
              </a:rPr>
              <a:t>IDC_CHECK2</a:t>
            </a:r>
            <a:endParaRPr lang="en-US" altLang="zh-CN" sz="3200" dirty="0">
              <a:solidFill>
                <a:srgbClr val="000066"/>
              </a:solidFill>
              <a:latin typeface="Arial Narrow" panose="020B0606020202030204" pitchFamily="34" charset="0"/>
            </a:endParaRPr>
          </a:p>
        </p:txBody>
      </p:sp>
      <p:sp>
        <p:nvSpPr>
          <p:cNvPr id="12393" name="AutoShape 105"/>
          <p:cNvSpPr>
            <a:spLocks noChangeArrowheads="1"/>
          </p:cNvSpPr>
          <p:nvPr/>
        </p:nvSpPr>
        <p:spPr bwMode="auto">
          <a:xfrm>
            <a:off x="1814512" y="3603353"/>
            <a:ext cx="1600200" cy="1219200"/>
          </a:xfrm>
          <a:prstGeom prst="wedgeRoundRectCallout">
            <a:avLst>
              <a:gd name="adj1" fmla="val 155157"/>
              <a:gd name="adj2" fmla="val -96616"/>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3200" dirty="0">
                <a:solidFill>
                  <a:srgbClr val="000066"/>
                </a:solidFill>
              </a:rPr>
              <a:t>Group</a:t>
            </a:r>
          </a:p>
          <a:p>
            <a:pPr algn="ctr"/>
            <a:r>
              <a:rPr lang="zh-CN" altLang="en-US" sz="3200" dirty="0">
                <a:solidFill>
                  <a:srgbClr val="000066"/>
                </a:solidFill>
              </a:rPr>
              <a:t>属性</a:t>
            </a:r>
          </a:p>
        </p:txBody>
      </p:sp>
      <p:grpSp>
        <p:nvGrpSpPr>
          <p:cNvPr id="12398" name="Group 110"/>
          <p:cNvGrpSpPr>
            <a:grpSpLocks/>
          </p:cNvGrpSpPr>
          <p:nvPr/>
        </p:nvGrpSpPr>
        <p:grpSpPr bwMode="auto">
          <a:xfrm>
            <a:off x="2005012" y="3592514"/>
            <a:ext cx="3206750" cy="3000376"/>
            <a:chOff x="783" y="2263"/>
            <a:chExt cx="2020" cy="1890"/>
          </a:xfrm>
        </p:grpSpPr>
        <p:sp>
          <p:nvSpPr>
            <p:cNvPr id="12394" name="Oval 106"/>
            <p:cNvSpPr>
              <a:spLocks noChangeArrowheads="1"/>
            </p:cNvSpPr>
            <p:nvPr/>
          </p:nvSpPr>
          <p:spPr bwMode="auto">
            <a:xfrm>
              <a:off x="783" y="3385"/>
              <a:ext cx="768" cy="768"/>
            </a:xfrm>
            <a:prstGeom prst="ellipse">
              <a:avLst/>
            </a:prstGeom>
            <a:solidFill>
              <a:schemeClr val="accent1"/>
            </a:solidFill>
            <a:ln w="38100">
              <a:solidFill>
                <a:srgbClr val="00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dirty="0">
                  <a:solidFill>
                    <a:srgbClr val="000066"/>
                  </a:solidFill>
                </a:rPr>
                <a:t>Auto</a:t>
              </a:r>
            </a:p>
            <a:p>
              <a:pPr algn="ctr"/>
              <a:r>
                <a:rPr lang="zh-CN" altLang="en-US" sz="3200" dirty="0">
                  <a:solidFill>
                    <a:srgbClr val="000066"/>
                  </a:solidFill>
                </a:rPr>
                <a:t>属性</a:t>
              </a:r>
            </a:p>
          </p:txBody>
        </p:sp>
        <p:sp>
          <p:nvSpPr>
            <p:cNvPr id="12395" name="Line 107"/>
            <p:cNvSpPr>
              <a:spLocks noChangeShapeType="1"/>
            </p:cNvSpPr>
            <p:nvPr/>
          </p:nvSpPr>
          <p:spPr bwMode="auto">
            <a:xfrm flipV="1">
              <a:off x="1505" y="3271"/>
              <a:ext cx="1298" cy="349"/>
            </a:xfrm>
            <a:prstGeom prst="line">
              <a:avLst/>
            </a:prstGeom>
            <a:noFill/>
            <a:ln w="57150">
              <a:solidFill>
                <a:srgbClr val="00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96" name="Line 108"/>
            <p:cNvSpPr>
              <a:spLocks noChangeShapeType="1"/>
            </p:cNvSpPr>
            <p:nvPr/>
          </p:nvSpPr>
          <p:spPr bwMode="auto">
            <a:xfrm flipV="1">
              <a:off x="1505" y="2263"/>
              <a:ext cx="1296" cy="1296"/>
            </a:xfrm>
            <a:prstGeom prst="line">
              <a:avLst/>
            </a:prstGeom>
            <a:noFill/>
            <a:ln w="57150">
              <a:solidFill>
                <a:srgbClr val="00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2399" name="Text Box 111"/>
          <p:cNvSpPr txBox="1">
            <a:spLocks noChangeArrowheads="1"/>
          </p:cNvSpPr>
          <p:nvPr/>
        </p:nvSpPr>
        <p:spPr bwMode="auto">
          <a:xfrm>
            <a:off x="176820" y="169862"/>
            <a:ext cx="3875088"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800" dirty="0">
                <a:latin typeface="Arial Narrow" panose="020B0606020202030204" pitchFamily="34" charset="0"/>
              </a:rPr>
              <a:t>主要步骤：</a:t>
            </a:r>
          </a:p>
          <a:p>
            <a:pPr>
              <a:buFontTx/>
              <a:buAutoNum type="arabicPeriod"/>
            </a:pPr>
            <a:r>
              <a:rPr lang="zh-CN" altLang="en-US" sz="2800" dirty="0">
                <a:latin typeface="Arial Narrow" panose="020B0606020202030204" pitchFamily="34" charset="0"/>
              </a:rPr>
              <a:t>创建基于对话框项目</a:t>
            </a:r>
          </a:p>
          <a:p>
            <a:pPr>
              <a:buFontTx/>
              <a:buAutoNum type="arabicPeriod"/>
            </a:pPr>
            <a:r>
              <a:rPr lang="zh-CN" altLang="en-US" sz="2800" dirty="0">
                <a:latin typeface="Arial Narrow" panose="020B0606020202030204" pitchFamily="34" charset="0"/>
              </a:rPr>
              <a:t>设置按钮的属性 </a:t>
            </a:r>
          </a:p>
        </p:txBody>
      </p:sp>
      <p:sp>
        <p:nvSpPr>
          <p:cNvPr id="2" name="文本框 1"/>
          <p:cNvSpPr txBox="1"/>
          <p:nvPr/>
        </p:nvSpPr>
        <p:spPr>
          <a:xfrm>
            <a:off x="94327" y="1556792"/>
            <a:ext cx="4045625" cy="1938992"/>
          </a:xfrm>
          <a:prstGeom prst="rect">
            <a:avLst/>
          </a:prstGeom>
          <a:noFill/>
        </p:spPr>
        <p:txBody>
          <a:bodyPr wrap="square" rtlCol="0">
            <a:spAutoFit/>
          </a:bodyPr>
          <a:lstStyle/>
          <a:p>
            <a:r>
              <a:rPr lang="zh-CN" altLang="zh-CN" dirty="0"/>
              <a:t>对于</a:t>
            </a:r>
            <a:r>
              <a:rPr lang="en-US" altLang="zh-CN" dirty="0"/>
              <a:t>radio</a:t>
            </a:r>
            <a:r>
              <a:rPr lang="zh-CN" altLang="zh-CN" dirty="0"/>
              <a:t>和</a:t>
            </a:r>
            <a:r>
              <a:rPr lang="en-US" altLang="zh-CN" dirty="0"/>
              <a:t>check</a:t>
            </a:r>
            <a:r>
              <a:rPr lang="zh-CN" altLang="zh-CN" dirty="0"/>
              <a:t>类型的按钮，如果设置了</a:t>
            </a:r>
            <a:r>
              <a:rPr lang="en-US" altLang="zh-CN" dirty="0"/>
              <a:t>auto</a:t>
            </a:r>
            <a:r>
              <a:rPr lang="zh-CN" altLang="zh-CN" dirty="0"/>
              <a:t>风格，则开发者不需要响应按钮的点击消息，按钮会自动响应的。如果没有设置</a:t>
            </a:r>
            <a:r>
              <a:rPr lang="en-US" altLang="zh-CN" dirty="0"/>
              <a:t>auto</a:t>
            </a:r>
            <a:r>
              <a:rPr lang="zh-CN" altLang="zh-CN" dirty="0" smtClean="0"/>
              <a:t>风格</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7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9276" y="831787"/>
            <a:ext cx="4114876" cy="4114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灯片编号占位符 5"/>
          <p:cNvSpPr>
            <a:spLocks noGrp="1"/>
          </p:cNvSpPr>
          <p:nvPr>
            <p:ph type="sldNum" sz="quarter" idx="12"/>
          </p:nvPr>
        </p:nvSpPr>
        <p:spPr/>
        <p:txBody>
          <a:bodyPr/>
          <a:lstStyle/>
          <a:p>
            <a:fld id="{46DDD02A-C37D-4CE5-B936-32A0E09A0D36}" type="slidenum">
              <a:rPr lang="en-US" altLang="zh-CN"/>
              <a:pPr/>
              <a:t>25</a:t>
            </a:fld>
            <a:endParaRPr lang="en-US" altLang="zh-CN"/>
          </a:p>
        </p:txBody>
      </p:sp>
      <p:sp>
        <p:nvSpPr>
          <p:cNvPr id="13316" name="Text Box 4"/>
          <p:cNvSpPr txBox="1">
            <a:spLocks noChangeArrowheads="1"/>
          </p:cNvSpPr>
          <p:nvPr/>
        </p:nvSpPr>
        <p:spPr bwMode="auto">
          <a:xfrm>
            <a:off x="323528" y="188640"/>
            <a:ext cx="85502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4000" dirty="0">
                <a:latin typeface="Arial Narrow" panose="020B0606020202030204" pitchFamily="34" charset="0"/>
              </a:rPr>
              <a:t>3. </a:t>
            </a:r>
            <a:r>
              <a:rPr lang="zh-CN" altLang="en-US" sz="4000" dirty="0">
                <a:latin typeface="Arial Narrow" panose="020B0606020202030204" pitchFamily="34" charset="0"/>
              </a:rPr>
              <a:t>添加成员变量并添加消息响应函数</a:t>
            </a:r>
          </a:p>
        </p:txBody>
      </p:sp>
      <p:sp>
        <p:nvSpPr>
          <p:cNvPr id="13319" name="AutoShape 7"/>
          <p:cNvSpPr>
            <a:spLocks noChangeArrowheads="1"/>
          </p:cNvSpPr>
          <p:nvPr/>
        </p:nvSpPr>
        <p:spPr bwMode="auto">
          <a:xfrm>
            <a:off x="251520" y="5450880"/>
            <a:ext cx="8529190" cy="1254720"/>
          </a:xfrm>
          <a:prstGeom prst="wedgeRoundRectCallout">
            <a:avLst>
              <a:gd name="adj1" fmla="val -50051"/>
              <a:gd name="adj2" fmla="val -19924"/>
              <a:gd name="adj3" fmla="val 16667"/>
            </a:avLst>
          </a:prstGeom>
          <a:solidFill>
            <a:schemeClr val="accent1"/>
          </a:solidFill>
          <a:ln w="38100">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3600" dirty="0" smtClean="0">
                <a:solidFill>
                  <a:srgbClr val="000066"/>
                </a:solidFill>
                <a:latin typeface="Arial Narrow" panose="020B0606020202030204" pitchFamily="34" charset="0"/>
              </a:rPr>
              <a:t>添加</a:t>
            </a:r>
            <a:r>
              <a:rPr lang="en-US" altLang="zh-CN" sz="2800" dirty="0" smtClean="0">
                <a:solidFill>
                  <a:srgbClr val="000066"/>
                </a:solidFill>
                <a:latin typeface="Arial Narrow" panose="020B0606020202030204" pitchFamily="34" charset="0"/>
              </a:rPr>
              <a:t>m_btn1</a:t>
            </a:r>
            <a:r>
              <a:rPr lang="zh-CN" altLang="en-US" sz="2800" dirty="0" smtClean="0">
                <a:solidFill>
                  <a:srgbClr val="000066"/>
                </a:solidFill>
                <a:latin typeface="Arial Narrow" panose="020B0606020202030204" pitchFamily="34" charset="0"/>
              </a:rPr>
              <a:t>、</a:t>
            </a:r>
            <a:r>
              <a:rPr lang="en-US" altLang="zh-CN" sz="2800" dirty="0" smtClean="0">
                <a:solidFill>
                  <a:srgbClr val="000066"/>
                </a:solidFill>
                <a:latin typeface="Arial Narrow" panose="020B0606020202030204" pitchFamily="34" charset="0"/>
              </a:rPr>
              <a:t>m_btn2</a:t>
            </a:r>
            <a:r>
              <a:rPr lang="zh-CN" altLang="en-US" sz="2800" dirty="0" smtClean="0">
                <a:solidFill>
                  <a:srgbClr val="000066"/>
                </a:solidFill>
                <a:latin typeface="Arial Narrow" panose="020B0606020202030204" pitchFamily="34" charset="0"/>
              </a:rPr>
              <a:t>、</a:t>
            </a:r>
            <a:r>
              <a:rPr lang="en-US" altLang="zh-CN" sz="2800" dirty="0" smtClean="0">
                <a:solidFill>
                  <a:srgbClr val="000066"/>
                </a:solidFill>
                <a:latin typeface="Arial Narrow" panose="020B0606020202030204" pitchFamily="34" charset="0"/>
              </a:rPr>
              <a:t>m_rad1</a:t>
            </a:r>
            <a:r>
              <a:rPr lang="zh-CN" altLang="en-US" sz="2800" dirty="0" smtClean="0">
                <a:solidFill>
                  <a:srgbClr val="000066"/>
                </a:solidFill>
                <a:latin typeface="Arial Narrow" panose="020B0606020202030204" pitchFamily="34" charset="0"/>
              </a:rPr>
              <a:t>、</a:t>
            </a:r>
            <a:r>
              <a:rPr lang="en-US" altLang="zh-CN" sz="2800" dirty="0" smtClean="0">
                <a:solidFill>
                  <a:srgbClr val="000066"/>
                </a:solidFill>
                <a:latin typeface="Arial Narrow" panose="020B0606020202030204" pitchFamily="34" charset="0"/>
              </a:rPr>
              <a:t>m_chk1</a:t>
            </a:r>
            <a:r>
              <a:rPr lang="zh-CN" altLang="en-US" sz="3600" dirty="0" smtClean="0">
                <a:solidFill>
                  <a:srgbClr val="000066"/>
                </a:solidFill>
                <a:latin typeface="Arial Narrow" panose="020B0606020202030204" pitchFamily="34" charset="0"/>
              </a:rPr>
              <a:t>成员变量</a:t>
            </a:r>
            <a:endParaRPr lang="en-US" altLang="zh-CN" sz="3600" dirty="0" smtClean="0">
              <a:solidFill>
                <a:srgbClr val="000066"/>
              </a:solidFill>
              <a:latin typeface="Arial Narrow" panose="020B0606020202030204" pitchFamily="34" charset="0"/>
            </a:endParaRPr>
          </a:p>
          <a:p>
            <a:pPr algn="ctr"/>
            <a:r>
              <a:rPr lang="en-US" altLang="zh-CN" sz="3600" dirty="0" smtClean="0">
                <a:solidFill>
                  <a:srgbClr val="000066"/>
                </a:solidFill>
                <a:latin typeface="Arial Narrow" panose="020B0606020202030204" pitchFamily="34" charset="0"/>
              </a:rPr>
              <a:t>auto</a:t>
            </a:r>
            <a:r>
              <a:rPr lang="zh-CN" altLang="en-US" sz="3600" dirty="0">
                <a:solidFill>
                  <a:srgbClr val="000066"/>
                </a:solidFill>
                <a:latin typeface="Arial Narrow" panose="020B0606020202030204" pitchFamily="34" charset="0"/>
              </a:rPr>
              <a:t>风格控件不必添加成员变量</a:t>
            </a:r>
          </a:p>
        </p:txBody>
      </p:sp>
      <p:pic>
        <p:nvPicPr>
          <p:cNvPr id="3" name="图片 2"/>
          <p:cNvPicPr>
            <a:picLocks noChangeAspect="1"/>
          </p:cNvPicPr>
          <p:nvPr/>
        </p:nvPicPr>
        <p:blipFill>
          <a:blip r:embed="rId3"/>
          <a:stretch>
            <a:fillRect/>
          </a:stretch>
        </p:blipFill>
        <p:spPr>
          <a:xfrm>
            <a:off x="107504" y="908025"/>
            <a:ext cx="3724275" cy="3962400"/>
          </a:xfrm>
          <a:prstGeom prst="rect">
            <a:avLst/>
          </a:prstGeom>
        </p:spPr>
      </p:pic>
      <p:cxnSp>
        <p:nvCxnSpPr>
          <p:cNvPr id="6" name="直接箭头连接符 5"/>
          <p:cNvCxnSpPr/>
          <p:nvPr/>
        </p:nvCxnSpPr>
        <p:spPr bwMode="auto">
          <a:xfrm flipV="1">
            <a:off x="3851920" y="3140968"/>
            <a:ext cx="1224136" cy="216024"/>
          </a:xfrm>
          <a:prstGeom prst="straightConnector1">
            <a:avLst/>
          </a:prstGeom>
          <a:ln>
            <a:headEnd type="none" w="med" len="med"/>
            <a:tailEnd type="triangle"/>
          </a:ln>
          <a:effectLst>
            <a:glow rad="139700">
              <a:schemeClr val="accent4">
                <a:satMod val="175000"/>
                <a:alpha val="40000"/>
              </a:schemeClr>
            </a:glow>
          </a:effectLst>
          <a:extLst/>
        </p:spPr>
        <p:style>
          <a:lnRef idx="1">
            <a:schemeClr val="accent4"/>
          </a:lnRef>
          <a:fillRef idx="0">
            <a:schemeClr val="accent4"/>
          </a:fillRef>
          <a:effectRef idx="0">
            <a:schemeClr val="accent4"/>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A6790FE-3663-4280-8A87-F7847A540E1C}" type="slidenum">
              <a:rPr lang="en-US" altLang="zh-CN" smtClean="0"/>
              <a:pPr/>
              <a:t>26</a:t>
            </a:fld>
            <a:endParaRPr lang="en-US" altLang="zh-CN"/>
          </a:p>
        </p:txBody>
      </p:sp>
      <p:sp>
        <p:nvSpPr>
          <p:cNvPr id="5" name="矩形 4"/>
          <p:cNvSpPr/>
          <p:nvPr/>
        </p:nvSpPr>
        <p:spPr>
          <a:xfrm>
            <a:off x="251520" y="498152"/>
            <a:ext cx="8712968" cy="4154984"/>
          </a:xfrm>
          <a:prstGeom prst="rect">
            <a:avLst/>
          </a:prstGeom>
        </p:spPr>
        <p:txBody>
          <a:bodyPr wrap="square">
            <a:spAutoFit/>
          </a:bodyPr>
          <a:lstStyle/>
          <a:p>
            <a:pPr marL="342900" lvl="0" indent="-342900" algn="just">
              <a:spcAft>
                <a:spcPts val="0"/>
              </a:spcAft>
              <a:buFont typeface="+mj-lt"/>
              <a:buAutoNum type="arabicPeriod"/>
              <a:tabLst>
                <a:tab pos="228600" algn="l"/>
              </a:tabLst>
            </a:pPr>
            <a:r>
              <a:rPr lang="zh-CN" altLang="zh-CN" kern="100" dirty="0">
                <a:solidFill>
                  <a:schemeClr val="tx2"/>
                </a:solidFill>
              </a:rPr>
              <a:t>下面是这个类定义的部分代码，其中加粗倾斜的四行代码就是定义这些</a:t>
            </a:r>
            <a:r>
              <a:rPr lang="zh-CN" altLang="zh-CN" i="1" kern="100" dirty="0">
                <a:solidFill>
                  <a:schemeClr val="tx2"/>
                </a:solidFill>
              </a:rPr>
              <a:t>成员变量</a:t>
            </a:r>
            <a:r>
              <a:rPr lang="zh-CN" altLang="zh-CN" kern="100" dirty="0">
                <a:solidFill>
                  <a:schemeClr val="tx2"/>
                </a:solidFill>
              </a:rPr>
              <a:t>的地方：</a:t>
            </a:r>
          </a:p>
          <a:p>
            <a:pPr>
              <a:spcAft>
                <a:spcPts val="0"/>
              </a:spcAft>
            </a:pPr>
            <a:r>
              <a:rPr lang="en-US" altLang="zh-CN" kern="100" dirty="0">
                <a:solidFill>
                  <a:schemeClr val="tx2"/>
                </a:solidFill>
              </a:rPr>
              <a:t>class CMy8_1Dlg : public </a:t>
            </a:r>
            <a:r>
              <a:rPr lang="en-US" altLang="zh-CN" kern="100" dirty="0" err="1">
                <a:solidFill>
                  <a:schemeClr val="tx2"/>
                </a:solidFill>
              </a:rPr>
              <a:t>CDialogEx</a:t>
            </a:r>
            <a:endParaRPr lang="zh-CN" altLang="zh-CN" kern="100" dirty="0">
              <a:solidFill>
                <a:schemeClr val="tx2"/>
              </a:solidFill>
            </a:endParaRPr>
          </a:p>
          <a:p>
            <a:pPr>
              <a:spcAft>
                <a:spcPts val="0"/>
              </a:spcAft>
            </a:pPr>
            <a:r>
              <a:rPr lang="en-US" altLang="zh-CN" kern="100" dirty="0" smtClean="0">
                <a:solidFill>
                  <a:schemeClr val="tx2"/>
                </a:solidFill>
              </a:rPr>
              <a:t>{// </a:t>
            </a:r>
            <a:r>
              <a:rPr lang="zh-CN" altLang="zh-CN" kern="100" dirty="0">
                <a:solidFill>
                  <a:schemeClr val="tx2"/>
                </a:solidFill>
              </a:rPr>
              <a:t>构造</a:t>
            </a:r>
          </a:p>
          <a:p>
            <a:pPr>
              <a:spcAft>
                <a:spcPts val="0"/>
              </a:spcAft>
            </a:pPr>
            <a:r>
              <a:rPr lang="en-US" altLang="zh-CN" kern="100" dirty="0" smtClean="0">
                <a:solidFill>
                  <a:schemeClr val="tx2"/>
                </a:solidFill>
              </a:rPr>
              <a:t> public</a:t>
            </a:r>
            <a:r>
              <a:rPr lang="en-US" altLang="zh-CN" kern="100" dirty="0">
                <a:solidFill>
                  <a:schemeClr val="tx2"/>
                </a:solidFill>
              </a:rPr>
              <a:t>:</a:t>
            </a:r>
            <a:endParaRPr lang="zh-CN" altLang="zh-CN" kern="100" dirty="0">
              <a:solidFill>
                <a:schemeClr val="tx2"/>
              </a:solidFill>
            </a:endParaRPr>
          </a:p>
          <a:p>
            <a:pPr>
              <a:spcAft>
                <a:spcPts val="0"/>
              </a:spcAft>
            </a:pPr>
            <a:r>
              <a:rPr lang="en-US" altLang="zh-CN" kern="100" dirty="0" smtClean="0">
                <a:solidFill>
                  <a:schemeClr val="tx2"/>
                </a:solidFill>
              </a:rPr>
              <a:t>   CMy8_1Dlg(</a:t>
            </a:r>
            <a:r>
              <a:rPr lang="en-US" altLang="zh-CN" kern="100" dirty="0" err="1" smtClean="0">
                <a:solidFill>
                  <a:schemeClr val="tx2"/>
                </a:solidFill>
              </a:rPr>
              <a:t>CWnd</a:t>
            </a:r>
            <a:r>
              <a:rPr lang="en-US" altLang="zh-CN" kern="100" dirty="0">
                <a:solidFill>
                  <a:schemeClr val="tx2"/>
                </a:solidFill>
              </a:rPr>
              <a:t>* </a:t>
            </a:r>
            <a:r>
              <a:rPr lang="en-US" altLang="zh-CN" kern="100" dirty="0" err="1">
                <a:solidFill>
                  <a:schemeClr val="tx2"/>
                </a:solidFill>
              </a:rPr>
              <a:t>pParent</a:t>
            </a:r>
            <a:r>
              <a:rPr lang="en-US" altLang="zh-CN" kern="100" dirty="0">
                <a:solidFill>
                  <a:schemeClr val="tx2"/>
                </a:solidFill>
              </a:rPr>
              <a:t> = NULL);	 </a:t>
            </a:r>
            <a:r>
              <a:rPr lang="en-US" altLang="zh-CN" kern="100" dirty="0" smtClean="0">
                <a:solidFill>
                  <a:schemeClr val="tx2"/>
                </a:solidFill>
              </a:rPr>
              <a:t>	// </a:t>
            </a:r>
            <a:r>
              <a:rPr lang="zh-CN" altLang="zh-CN" kern="100" dirty="0">
                <a:solidFill>
                  <a:schemeClr val="tx2"/>
                </a:solidFill>
              </a:rPr>
              <a:t>标准构造函数</a:t>
            </a:r>
          </a:p>
          <a:p>
            <a:pPr>
              <a:spcAft>
                <a:spcPts val="0"/>
              </a:spcAft>
            </a:pPr>
            <a:r>
              <a:rPr lang="en-US" altLang="zh-CN" kern="100" dirty="0" smtClean="0">
                <a:solidFill>
                  <a:schemeClr val="tx2"/>
                </a:solidFill>
              </a:rPr>
              <a:t>   // </a:t>
            </a:r>
            <a:r>
              <a:rPr lang="zh-CN" altLang="zh-CN" kern="100" dirty="0">
                <a:solidFill>
                  <a:schemeClr val="tx2"/>
                </a:solidFill>
              </a:rPr>
              <a:t>对话框数据</a:t>
            </a:r>
          </a:p>
          <a:p>
            <a:pPr>
              <a:spcAft>
                <a:spcPts val="0"/>
              </a:spcAft>
            </a:pPr>
            <a:r>
              <a:rPr lang="en-US" altLang="zh-CN" kern="100" dirty="0" smtClean="0">
                <a:solidFill>
                  <a:schemeClr val="tx2"/>
                </a:solidFill>
              </a:rPr>
              <a:t>  </a:t>
            </a:r>
            <a:r>
              <a:rPr lang="en-US" altLang="zh-CN" kern="100" dirty="0" err="1" smtClean="0">
                <a:solidFill>
                  <a:schemeClr val="tx2"/>
                </a:solidFill>
              </a:rPr>
              <a:t>enum</a:t>
            </a:r>
            <a:r>
              <a:rPr lang="en-US" altLang="zh-CN" kern="100" dirty="0" smtClean="0">
                <a:solidFill>
                  <a:schemeClr val="tx2"/>
                </a:solidFill>
              </a:rPr>
              <a:t> </a:t>
            </a:r>
            <a:r>
              <a:rPr lang="en-US" altLang="zh-CN" kern="100" dirty="0">
                <a:solidFill>
                  <a:schemeClr val="tx2"/>
                </a:solidFill>
              </a:rPr>
              <a:t>{ IDD = IDD_MY8_1_DIALOG };</a:t>
            </a:r>
            <a:endParaRPr lang="zh-CN" altLang="zh-CN" kern="100" dirty="0">
              <a:solidFill>
                <a:schemeClr val="tx2"/>
              </a:solidFill>
            </a:endParaRPr>
          </a:p>
          <a:p>
            <a:pPr>
              <a:spcAft>
                <a:spcPts val="0"/>
              </a:spcAft>
            </a:pPr>
            <a:r>
              <a:rPr lang="en-US" altLang="zh-CN" kern="100" dirty="0" smtClean="0">
                <a:solidFill>
                  <a:schemeClr val="tx2"/>
                </a:solidFill>
              </a:rPr>
              <a:t>protected</a:t>
            </a:r>
            <a:r>
              <a:rPr lang="en-US" altLang="zh-CN" kern="100" dirty="0">
                <a:solidFill>
                  <a:schemeClr val="tx2"/>
                </a:solidFill>
              </a:rPr>
              <a:t>:</a:t>
            </a:r>
            <a:endParaRPr lang="zh-CN" altLang="zh-CN" kern="100" dirty="0">
              <a:solidFill>
                <a:schemeClr val="tx2"/>
              </a:solidFill>
            </a:endParaRPr>
          </a:p>
          <a:p>
            <a:pPr>
              <a:spcAft>
                <a:spcPts val="0"/>
              </a:spcAft>
            </a:pPr>
            <a:r>
              <a:rPr lang="en-US" altLang="zh-CN" kern="100" dirty="0" smtClean="0">
                <a:solidFill>
                  <a:schemeClr val="tx2"/>
                </a:solidFill>
              </a:rPr>
              <a:t>  virtual </a:t>
            </a:r>
            <a:r>
              <a:rPr lang="en-US" altLang="zh-CN" kern="100" dirty="0">
                <a:solidFill>
                  <a:schemeClr val="tx2"/>
                </a:solidFill>
              </a:rPr>
              <a:t>void </a:t>
            </a:r>
            <a:r>
              <a:rPr lang="en-US" altLang="zh-CN" kern="100" dirty="0" err="1">
                <a:solidFill>
                  <a:schemeClr val="tx2"/>
                </a:solidFill>
              </a:rPr>
              <a:t>DoDataExchange</a:t>
            </a:r>
            <a:r>
              <a:rPr lang="en-US" altLang="zh-CN" kern="100" dirty="0">
                <a:solidFill>
                  <a:schemeClr val="tx2"/>
                </a:solidFill>
              </a:rPr>
              <a:t>(</a:t>
            </a:r>
            <a:r>
              <a:rPr lang="en-US" altLang="zh-CN" kern="100" dirty="0" err="1">
                <a:solidFill>
                  <a:schemeClr val="tx2"/>
                </a:solidFill>
              </a:rPr>
              <a:t>CDataExchange</a:t>
            </a:r>
            <a:r>
              <a:rPr lang="en-US" altLang="zh-CN" kern="100" dirty="0">
                <a:solidFill>
                  <a:schemeClr val="tx2"/>
                </a:solidFill>
              </a:rPr>
              <a:t>* </a:t>
            </a:r>
            <a:r>
              <a:rPr lang="en-US" altLang="zh-CN" kern="100" dirty="0" err="1">
                <a:solidFill>
                  <a:schemeClr val="tx2"/>
                </a:solidFill>
              </a:rPr>
              <a:t>pDX</a:t>
            </a:r>
            <a:r>
              <a:rPr lang="en-US" altLang="zh-CN" kern="100" dirty="0">
                <a:solidFill>
                  <a:schemeClr val="tx2"/>
                </a:solidFill>
              </a:rPr>
              <a:t>);	</a:t>
            </a:r>
            <a:endParaRPr lang="en-US" altLang="zh-CN" kern="100" dirty="0" smtClean="0">
              <a:solidFill>
                <a:schemeClr val="tx2"/>
              </a:solidFill>
            </a:endParaRPr>
          </a:p>
          <a:p>
            <a:pPr>
              <a:spcAft>
                <a:spcPts val="0"/>
              </a:spcAft>
            </a:pPr>
            <a:r>
              <a:rPr lang="en-US" altLang="zh-CN" kern="100" dirty="0">
                <a:solidFill>
                  <a:schemeClr val="tx2"/>
                </a:solidFill>
              </a:rPr>
              <a:t>	</a:t>
            </a:r>
            <a:r>
              <a:rPr lang="en-US" altLang="zh-CN" kern="100" dirty="0" smtClean="0">
                <a:solidFill>
                  <a:schemeClr val="tx2"/>
                </a:solidFill>
              </a:rPr>
              <a:t>					// </a:t>
            </a:r>
            <a:r>
              <a:rPr lang="en-US" altLang="zh-CN" kern="100" dirty="0">
                <a:solidFill>
                  <a:schemeClr val="tx2"/>
                </a:solidFill>
              </a:rPr>
              <a:t>DDX/DDV </a:t>
            </a:r>
            <a:r>
              <a:rPr lang="zh-CN" altLang="zh-CN" kern="100" dirty="0">
                <a:solidFill>
                  <a:schemeClr val="tx2"/>
                </a:solidFill>
              </a:rPr>
              <a:t>支</a:t>
            </a:r>
            <a:r>
              <a:rPr lang="zh-CN" altLang="zh-CN" kern="100" dirty="0" smtClean="0">
                <a:solidFill>
                  <a:schemeClr val="tx2"/>
                </a:solidFill>
              </a:rPr>
              <a:t>持</a:t>
            </a:r>
            <a:endParaRPr lang="zh-CN" altLang="zh-CN" kern="100" dirty="0">
              <a:solidFill>
                <a:schemeClr val="tx2"/>
              </a:solidFill>
            </a:endParaRPr>
          </a:p>
        </p:txBody>
      </p:sp>
    </p:spTree>
    <p:extLst>
      <p:ext uri="{BB962C8B-B14F-4D97-AF65-F5344CB8AC3E}">
        <p14:creationId xmlns:p14="http://schemas.microsoft.com/office/powerpoint/2010/main" val="33107035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A6790FE-3663-4280-8A87-F7847A540E1C}" type="slidenum">
              <a:rPr lang="en-US" altLang="zh-CN" smtClean="0"/>
              <a:pPr/>
              <a:t>27</a:t>
            </a:fld>
            <a:endParaRPr lang="en-US" altLang="zh-CN"/>
          </a:p>
        </p:txBody>
      </p:sp>
      <p:sp>
        <p:nvSpPr>
          <p:cNvPr id="5" name="矩形 4"/>
          <p:cNvSpPr/>
          <p:nvPr/>
        </p:nvSpPr>
        <p:spPr>
          <a:xfrm>
            <a:off x="251520" y="398269"/>
            <a:ext cx="8712968" cy="5262979"/>
          </a:xfrm>
          <a:prstGeom prst="rect">
            <a:avLst/>
          </a:prstGeom>
        </p:spPr>
        <p:txBody>
          <a:bodyPr wrap="square">
            <a:spAutoFit/>
          </a:bodyPr>
          <a:lstStyle/>
          <a:p>
            <a:pPr>
              <a:spcAft>
                <a:spcPts val="0"/>
              </a:spcAft>
            </a:pPr>
            <a:r>
              <a:rPr lang="en-US" altLang="zh-CN" kern="100" dirty="0" smtClean="0">
                <a:solidFill>
                  <a:schemeClr val="tx2"/>
                </a:solidFill>
              </a:rPr>
              <a:t>// </a:t>
            </a:r>
            <a:r>
              <a:rPr lang="zh-CN" altLang="zh-CN" kern="100" dirty="0">
                <a:solidFill>
                  <a:schemeClr val="tx2"/>
                </a:solidFill>
              </a:rPr>
              <a:t>实现</a:t>
            </a:r>
          </a:p>
          <a:p>
            <a:pPr>
              <a:spcAft>
                <a:spcPts val="0"/>
              </a:spcAft>
            </a:pPr>
            <a:r>
              <a:rPr lang="en-US" altLang="zh-CN" kern="100" dirty="0">
                <a:solidFill>
                  <a:schemeClr val="tx2"/>
                </a:solidFill>
              </a:rPr>
              <a:t>protected:</a:t>
            </a:r>
            <a:endParaRPr lang="zh-CN" altLang="zh-CN" kern="100" dirty="0">
              <a:solidFill>
                <a:schemeClr val="tx2"/>
              </a:solidFill>
            </a:endParaRPr>
          </a:p>
          <a:p>
            <a:pPr>
              <a:spcAft>
                <a:spcPts val="0"/>
              </a:spcAft>
            </a:pPr>
            <a:r>
              <a:rPr lang="en-US" altLang="zh-CN" kern="100" dirty="0" smtClean="0">
                <a:solidFill>
                  <a:schemeClr val="tx2"/>
                </a:solidFill>
              </a:rPr>
              <a:t>  HICON </a:t>
            </a:r>
            <a:r>
              <a:rPr lang="en-US" altLang="zh-CN" kern="100" dirty="0" err="1">
                <a:solidFill>
                  <a:schemeClr val="tx2"/>
                </a:solidFill>
              </a:rPr>
              <a:t>m_hIcon</a:t>
            </a:r>
            <a:r>
              <a:rPr lang="en-US" altLang="zh-CN" kern="100" dirty="0">
                <a:solidFill>
                  <a:schemeClr val="tx2"/>
                </a:solidFill>
              </a:rPr>
              <a:t>;</a:t>
            </a:r>
            <a:endParaRPr lang="zh-CN" altLang="zh-CN" kern="100" dirty="0">
              <a:solidFill>
                <a:schemeClr val="tx2"/>
              </a:solidFill>
            </a:endParaRPr>
          </a:p>
          <a:p>
            <a:pPr>
              <a:spcAft>
                <a:spcPts val="0"/>
              </a:spcAft>
            </a:pPr>
            <a:r>
              <a:rPr lang="en-US" altLang="zh-CN" kern="100" dirty="0" smtClean="0">
                <a:solidFill>
                  <a:schemeClr val="tx2"/>
                </a:solidFill>
              </a:rPr>
              <a:t>  // </a:t>
            </a:r>
            <a:r>
              <a:rPr lang="zh-CN" altLang="zh-CN" kern="100" dirty="0">
                <a:solidFill>
                  <a:schemeClr val="tx2"/>
                </a:solidFill>
              </a:rPr>
              <a:t>生成的消息映射函数</a:t>
            </a:r>
          </a:p>
          <a:p>
            <a:pPr>
              <a:spcAft>
                <a:spcPts val="0"/>
              </a:spcAft>
            </a:pPr>
            <a:r>
              <a:rPr lang="en-US" altLang="zh-CN" kern="100" dirty="0" smtClean="0">
                <a:solidFill>
                  <a:schemeClr val="tx2"/>
                </a:solidFill>
              </a:rPr>
              <a:t>  virtual </a:t>
            </a:r>
            <a:r>
              <a:rPr lang="en-US" altLang="zh-CN" kern="100" dirty="0">
                <a:solidFill>
                  <a:schemeClr val="tx2"/>
                </a:solidFill>
              </a:rPr>
              <a:t>BOOL </a:t>
            </a:r>
            <a:r>
              <a:rPr lang="en-US" altLang="zh-CN" kern="100" dirty="0" err="1">
                <a:solidFill>
                  <a:schemeClr val="tx2"/>
                </a:solidFill>
              </a:rPr>
              <a:t>OnInitDialog</a:t>
            </a:r>
            <a:r>
              <a:rPr lang="en-US" altLang="zh-CN" kern="100" dirty="0">
                <a:solidFill>
                  <a:schemeClr val="tx2"/>
                </a:solidFill>
              </a:rPr>
              <a:t>();</a:t>
            </a:r>
            <a:endParaRPr lang="zh-CN" altLang="zh-CN" kern="100" dirty="0">
              <a:solidFill>
                <a:schemeClr val="tx2"/>
              </a:solidFill>
            </a:endParaRPr>
          </a:p>
          <a:p>
            <a:pPr>
              <a:spcAft>
                <a:spcPts val="0"/>
              </a:spcAft>
            </a:pPr>
            <a:r>
              <a:rPr lang="en-US" altLang="zh-CN" kern="100" dirty="0" smtClean="0">
                <a:solidFill>
                  <a:schemeClr val="tx2"/>
                </a:solidFill>
              </a:rPr>
              <a:t>  </a:t>
            </a:r>
            <a:r>
              <a:rPr lang="en-US" altLang="zh-CN" kern="100" dirty="0" err="1" smtClean="0">
                <a:solidFill>
                  <a:schemeClr val="tx2"/>
                </a:solidFill>
              </a:rPr>
              <a:t>afx_msg</a:t>
            </a:r>
            <a:r>
              <a:rPr lang="en-US" altLang="zh-CN" kern="100" dirty="0" smtClean="0">
                <a:solidFill>
                  <a:schemeClr val="tx2"/>
                </a:solidFill>
              </a:rPr>
              <a:t> </a:t>
            </a:r>
            <a:r>
              <a:rPr lang="en-US" altLang="zh-CN" kern="100" dirty="0">
                <a:solidFill>
                  <a:schemeClr val="tx2"/>
                </a:solidFill>
              </a:rPr>
              <a:t>void </a:t>
            </a:r>
            <a:r>
              <a:rPr lang="en-US" altLang="zh-CN" kern="100" dirty="0" err="1">
                <a:solidFill>
                  <a:schemeClr val="tx2"/>
                </a:solidFill>
              </a:rPr>
              <a:t>OnSysCommand</a:t>
            </a:r>
            <a:r>
              <a:rPr lang="en-US" altLang="zh-CN" kern="100" dirty="0">
                <a:solidFill>
                  <a:schemeClr val="tx2"/>
                </a:solidFill>
              </a:rPr>
              <a:t>(UINT </a:t>
            </a:r>
            <a:r>
              <a:rPr lang="en-US" altLang="zh-CN" kern="100" dirty="0" err="1">
                <a:solidFill>
                  <a:schemeClr val="tx2"/>
                </a:solidFill>
              </a:rPr>
              <a:t>nID</a:t>
            </a:r>
            <a:r>
              <a:rPr lang="en-US" altLang="zh-CN" kern="100" dirty="0">
                <a:solidFill>
                  <a:schemeClr val="tx2"/>
                </a:solidFill>
              </a:rPr>
              <a:t>, LPARAM </a:t>
            </a:r>
            <a:r>
              <a:rPr lang="en-US" altLang="zh-CN" kern="100" dirty="0" err="1">
                <a:solidFill>
                  <a:schemeClr val="tx2"/>
                </a:solidFill>
              </a:rPr>
              <a:t>lParam</a:t>
            </a:r>
            <a:r>
              <a:rPr lang="en-US" altLang="zh-CN" kern="100" dirty="0">
                <a:solidFill>
                  <a:schemeClr val="tx2"/>
                </a:solidFill>
              </a:rPr>
              <a:t>);</a:t>
            </a:r>
            <a:endParaRPr lang="zh-CN" altLang="zh-CN" kern="100" dirty="0">
              <a:solidFill>
                <a:schemeClr val="tx2"/>
              </a:solidFill>
            </a:endParaRPr>
          </a:p>
          <a:p>
            <a:pPr>
              <a:spcAft>
                <a:spcPts val="0"/>
              </a:spcAft>
            </a:pPr>
            <a:r>
              <a:rPr lang="en-US" altLang="zh-CN" kern="100" dirty="0" smtClean="0">
                <a:solidFill>
                  <a:schemeClr val="tx2"/>
                </a:solidFill>
              </a:rPr>
              <a:t>  </a:t>
            </a:r>
            <a:r>
              <a:rPr lang="en-US" altLang="zh-CN" kern="100" dirty="0" err="1" smtClean="0">
                <a:solidFill>
                  <a:schemeClr val="tx2"/>
                </a:solidFill>
              </a:rPr>
              <a:t>afx_msg</a:t>
            </a:r>
            <a:r>
              <a:rPr lang="en-US" altLang="zh-CN" kern="100" dirty="0" smtClean="0">
                <a:solidFill>
                  <a:schemeClr val="tx2"/>
                </a:solidFill>
              </a:rPr>
              <a:t> </a:t>
            </a:r>
            <a:r>
              <a:rPr lang="en-US" altLang="zh-CN" kern="100" dirty="0">
                <a:solidFill>
                  <a:schemeClr val="tx2"/>
                </a:solidFill>
              </a:rPr>
              <a:t>void </a:t>
            </a:r>
            <a:r>
              <a:rPr lang="en-US" altLang="zh-CN" kern="100" dirty="0" err="1">
                <a:solidFill>
                  <a:schemeClr val="tx2"/>
                </a:solidFill>
              </a:rPr>
              <a:t>OnPaint</a:t>
            </a:r>
            <a:r>
              <a:rPr lang="en-US" altLang="zh-CN" kern="100" dirty="0">
                <a:solidFill>
                  <a:schemeClr val="tx2"/>
                </a:solidFill>
              </a:rPr>
              <a:t>();</a:t>
            </a:r>
            <a:endParaRPr lang="zh-CN" altLang="zh-CN" kern="100" dirty="0">
              <a:solidFill>
                <a:schemeClr val="tx2"/>
              </a:solidFill>
            </a:endParaRPr>
          </a:p>
          <a:p>
            <a:pPr>
              <a:spcAft>
                <a:spcPts val="0"/>
              </a:spcAft>
            </a:pPr>
            <a:r>
              <a:rPr lang="en-US" altLang="zh-CN" kern="100" dirty="0" smtClean="0">
                <a:solidFill>
                  <a:schemeClr val="tx2"/>
                </a:solidFill>
              </a:rPr>
              <a:t>  </a:t>
            </a:r>
            <a:r>
              <a:rPr lang="en-US" altLang="zh-CN" kern="100" dirty="0" err="1" smtClean="0">
                <a:solidFill>
                  <a:schemeClr val="tx2"/>
                </a:solidFill>
              </a:rPr>
              <a:t>afx_msg</a:t>
            </a:r>
            <a:r>
              <a:rPr lang="en-US" altLang="zh-CN" kern="100" dirty="0" smtClean="0">
                <a:solidFill>
                  <a:schemeClr val="tx2"/>
                </a:solidFill>
              </a:rPr>
              <a:t> </a:t>
            </a:r>
            <a:r>
              <a:rPr lang="en-US" altLang="zh-CN" kern="100" dirty="0">
                <a:solidFill>
                  <a:schemeClr val="tx2"/>
                </a:solidFill>
              </a:rPr>
              <a:t>HCURSOR </a:t>
            </a:r>
            <a:r>
              <a:rPr lang="en-US" altLang="zh-CN" kern="100" dirty="0" err="1">
                <a:solidFill>
                  <a:schemeClr val="tx2"/>
                </a:solidFill>
              </a:rPr>
              <a:t>OnQueryDragIcon</a:t>
            </a:r>
            <a:r>
              <a:rPr lang="en-US" altLang="zh-CN" kern="100" dirty="0">
                <a:solidFill>
                  <a:schemeClr val="tx2"/>
                </a:solidFill>
              </a:rPr>
              <a:t>();</a:t>
            </a:r>
            <a:endParaRPr lang="zh-CN" altLang="zh-CN" kern="100" dirty="0">
              <a:solidFill>
                <a:schemeClr val="tx2"/>
              </a:solidFill>
            </a:endParaRPr>
          </a:p>
          <a:p>
            <a:pPr>
              <a:spcAft>
                <a:spcPts val="0"/>
              </a:spcAft>
            </a:pPr>
            <a:r>
              <a:rPr lang="en-US" altLang="zh-CN" kern="100" dirty="0" smtClean="0">
                <a:solidFill>
                  <a:schemeClr val="tx2"/>
                </a:solidFill>
              </a:rPr>
              <a:t>  DECLARE_MESSAGE_MAP</a:t>
            </a:r>
            <a:r>
              <a:rPr lang="en-US" altLang="zh-CN" kern="100" dirty="0">
                <a:solidFill>
                  <a:schemeClr val="tx2"/>
                </a:solidFill>
              </a:rPr>
              <a:t>()</a:t>
            </a:r>
            <a:endParaRPr lang="zh-CN" altLang="zh-CN" kern="100" dirty="0">
              <a:solidFill>
                <a:schemeClr val="tx2"/>
              </a:solidFill>
            </a:endParaRPr>
          </a:p>
          <a:p>
            <a:pPr>
              <a:spcAft>
                <a:spcPts val="0"/>
              </a:spcAft>
            </a:pPr>
            <a:r>
              <a:rPr lang="en-US" altLang="zh-CN" kern="100" dirty="0">
                <a:solidFill>
                  <a:schemeClr val="tx2"/>
                </a:solidFill>
              </a:rPr>
              <a:t>public:</a:t>
            </a:r>
            <a:endParaRPr lang="zh-CN" altLang="zh-CN" kern="100" dirty="0">
              <a:solidFill>
                <a:schemeClr val="tx2"/>
              </a:solidFill>
            </a:endParaRPr>
          </a:p>
          <a:p>
            <a:pPr>
              <a:spcAft>
                <a:spcPts val="0"/>
              </a:spcAft>
            </a:pPr>
            <a:r>
              <a:rPr lang="en-US" altLang="zh-CN" i="1" kern="100" dirty="0" smtClean="0">
                <a:solidFill>
                  <a:srgbClr val="00FF00"/>
                </a:solidFill>
              </a:rPr>
              <a:t>  </a:t>
            </a:r>
            <a:r>
              <a:rPr lang="en-US" altLang="zh-CN" i="1" kern="100" dirty="0" err="1" smtClean="0">
                <a:solidFill>
                  <a:srgbClr val="00FF00"/>
                </a:solidFill>
              </a:rPr>
              <a:t>CButton</a:t>
            </a:r>
            <a:r>
              <a:rPr lang="en-US" altLang="zh-CN" i="1" kern="100" dirty="0" smtClean="0">
                <a:solidFill>
                  <a:srgbClr val="00FF00"/>
                </a:solidFill>
              </a:rPr>
              <a:t> </a:t>
            </a:r>
            <a:r>
              <a:rPr lang="en-US" altLang="zh-CN" i="1" kern="100" dirty="0">
                <a:solidFill>
                  <a:srgbClr val="00FF00"/>
                </a:solidFill>
              </a:rPr>
              <a:t>m_btn1;</a:t>
            </a:r>
            <a:endParaRPr lang="zh-CN" altLang="zh-CN" i="1" kern="100" dirty="0">
              <a:solidFill>
                <a:srgbClr val="00FF00"/>
              </a:solidFill>
            </a:endParaRPr>
          </a:p>
          <a:p>
            <a:pPr>
              <a:spcAft>
                <a:spcPts val="0"/>
              </a:spcAft>
            </a:pPr>
            <a:r>
              <a:rPr lang="en-US" altLang="zh-CN" i="1" kern="100" dirty="0" smtClean="0">
                <a:solidFill>
                  <a:srgbClr val="00FF00"/>
                </a:solidFill>
              </a:rPr>
              <a:t>  </a:t>
            </a:r>
            <a:r>
              <a:rPr lang="en-US" altLang="zh-CN" i="1" kern="100" dirty="0" err="1" smtClean="0">
                <a:solidFill>
                  <a:srgbClr val="00FF00"/>
                </a:solidFill>
              </a:rPr>
              <a:t>CButton</a:t>
            </a:r>
            <a:r>
              <a:rPr lang="en-US" altLang="zh-CN" i="1" kern="100" dirty="0" smtClean="0">
                <a:solidFill>
                  <a:srgbClr val="00FF00"/>
                </a:solidFill>
              </a:rPr>
              <a:t> </a:t>
            </a:r>
            <a:r>
              <a:rPr lang="en-US" altLang="zh-CN" i="1" kern="100" dirty="0">
                <a:solidFill>
                  <a:srgbClr val="00FF00"/>
                </a:solidFill>
              </a:rPr>
              <a:t>m_btn2;</a:t>
            </a:r>
            <a:endParaRPr lang="zh-CN" altLang="zh-CN" i="1" kern="100" dirty="0">
              <a:solidFill>
                <a:srgbClr val="00FF00"/>
              </a:solidFill>
            </a:endParaRPr>
          </a:p>
          <a:p>
            <a:pPr>
              <a:spcAft>
                <a:spcPts val="0"/>
              </a:spcAft>
            </a:pPr>
            <a:r>
              <a:rPr lang="en-US" altLang="zh-CN" i="1" kern="100" dirty="0" smtClean="0">
                <a:solidFill>
                  <a:srgbClr val="00FF00"/>
                </a:solidFill>
              </a:rPr>
              <a:t>  </a:t>
            </a:r>
            <a:r>
              <a:rPr lang="en-US" altLang="zh-CN" i="1" kern="100" dirty="0" err="1" smtClean="0">
                <a:solidFill>
                  <a:srgbClr val="00FF00"/>
                </a:solidFill>
              </a:rPr>
              <a:t>CButton</a:t>
            </a:r>
            <a:r>
              <a:rPr lang="en-US" altLang="zh-CN" i="1" kern="100" dirty="0" smtClean="0">
                <a:solidFill>
                  <a:srgbClr val="00FF00"/>
                </a:solidFill>
              </a:rPr>
              <a:t> </a:t>
            </a:r>
            <a:r>
              <a:rPr lang="en-US" altLang="zh-CN" i="1" kern="100" dirty="0">
                <a:solidFill>
                  <a:srgbClr val="00FF00"/>
                </a:solidFill>
              </a:rPr>
              <a:t>m_rad1;</a:t>
            </a:r>
            <a:endParaRPr lang="zh-CN" altLang="zh-CN" i="1" kern="100" dirty="0">
              <a:solidFill>
                <a:srgbClr val="00FF00"/>
              </a:solidFill>
            </a:endParaRPr>
          </a:p>
          <a:p>
            <a:pPr>
              <a:spcAft>
                <a:spcPts val="0"/>
              </a:spcAft>
            </a:pPr>
            <a:r>
              <a:rPr lang="en-US" altLang="zh-CN" i="1" kern="100" dirty="0" smtClean="0">
                <a:solidFill>
                  <a:srgbClr val="00FF00"/>
                </a:solidFill>
              </a:rPr>
              <a:t>  </a:t>
            </a:r>
            <a:r>
              <a:rPr lang="en-US" altLang="zh-CN" i="1" kern="100" dirty="0" err="1" smtClean="0">
                <a:solidFill>
                  <a:srgbClr val="00FF00"/>
                </a:solidFill>
              </a:rPr>
              <a:t>CButton</a:t>
            </a:r>
            <a:r>
              <a:rPr lang="en-US" altLang="zh-CN" i="1" kern="100" dirty="0" smtClean="0">
                <a:solidFill>
                  <a:srgbClr val="00FF00"/>
                </a:solidFill>
              </a:rPr>
              <a:t> </a:t>
            </a:r>
            <a:r>
              <a:rPr lang="en-US" altLang="zh-CN" i="1" kern="100" dirty="0">
                <a:solidFill>
                  <a:srgbClr val="00FF00"/>
                </a:solidFill>
              </a:rPr>
              <a:t>m_chk1;</a:t>
            </a:r>
            <a:endParaRPr lang="zh-CN" altLang="zh-CN" i="1" kern="100" dirty="0">
              <a:solidFill>
                <a:srgbClr val="00FF00"/>
              </a:solidFill>
            </a:endParaRPr>
          </a:p>
        </p:txBody>
      </p:sp>
      <p:pic>
        <p:nvPicPr>
          <p:cNvPr id="1167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2780928"/>
            <a:ext cx="28956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39441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2F828183-35C4-49DB-B815-77ADE9E159EC}" type="slidenum">
              <a:rPr lang="en-US" altLang="zh-CN"/>
              <a:pPr/>
              <a:t>28</a:t>
            </a:fld>
            <a:endParaRPr lang="en-US" altLang="zh-CN"/>
          </a:p>
        </p:txBody>
      </p:sp>
      <p:sp>
        <p:nvSpPr>
          <p:cNvPr id="14339" name="Rectangle 3"/>
          <p:cNvSpPr>
            <a:spLocks noGrp="1" noChangeArrowheads="1"/>
          </p:cNvSpPr>
          <p:nvPr>
            <p:ph type="body" idx="1"/>
          </p:nvPr>
        </p:nvSpPr>
        <p:spPr>
          <a:xfrm>
            <a:off x="251520" y="116632"/>
            <a:ext cx="8458200" cy="6588968"/>
          </a:xfrm>
        </p:spPr>
        <p:txBody>
          <a:bodyPr/>
          <a:lstStyle/>
          <a:p>
            <a:pPr marL="0" indent="0">
              <a:spcBef>
                <a:spcPts val="0"/>
              </a:spcBef>
              <a:buNone/>
            </a:pPr>
            <a:r>
              <a:rPr lang="en-US" altLang="zh-CN" sz="2400" b="1" dirty="0">
                <a:solidFill>
                  <a:srgbClr val="00B0F0"/>
                </a:solidFill>
                <a:latin typeface="+mn-ea"/>
              </a:rPr>
              <a:t>void CMy8_1Dlg::OnBnClickedButton1()</a:t>
            </a:r>
            <a:endParaRPr lang="zh-CN" altLang="zh-CN" sz="2400" b="1" dirty="0">
              <a:solidFill>
                <a:srgbClr val="00B0F0"/>
              </a:solidFill>
              <a:latin typeface="+mn-ea"/>
            </a:endParaRPr>
          </a:p>
          <a:p>
            <a:pPr marL="0" indent="0">
              <a:spcBef>
                <a:spcPts val="0"/>
              </a:spcBef>
              <a:buNone/>
            </a:pPr>
            <a:r>
              <a:rPr lang="en-US" altLang="zh-CN" sz="2400" b="1" dirty="0">
                <a:solidFill>
                  <a:srgbClr val="00B0F0"/>
                </a:solidFill>
                <a:latin typeface="+mn-ea"/>
              </a:rPr>
              <a:t>{	</a:t>
            </a:r>
            <a:r>
              <a:rPr lang="en-US" altLang="zh-CN" sz="2400" b="1" dirty="0" smtClean="0">
                <a:solidFill>
                  <a:srgbClr val="00B0F0"/>
                </a:solidFill>
                <a:latin typeface="+mn-ea"/>
              </a:rPr>
              <a:t>// TODO: </a:t>
            </a:r>
            <a:r>
              <a:rPr lang="zh-CN" altLang="zh-CN" sz="2400" b="1" dirty="0" smtClean="0">
                <a:solidFill>
                  <a:srgbClr val="00B0F0"/>
                </a:solidFill>
                <a:latin typeface="+mn-ea"/>
              </a:rPr>
              <a:t>在此添加控件通知处理程序代码</a:t>
            </a:r>
          </a:p>
          <a:p>
            <a:pPr marL="0" indent="0">
              <a:spcBef>
                <a:spcPts val="0"/>
              </a:spcBef>
              <a:buNone/>
            </a:pPr>
            <a:r>
              <a:rPr lang="en-US" altLang="zh-CN" sz="2400" b="1" dirty="0" smtClean="0">
                <a:solidFill>
                  <a:srgbClr val="00B0F0"/>
                </a:solidFill>
                <a:latin typeface="+mn-ea"/>
              </a:rPr>
              <a:t>	m_btn1.SetWindowText(L"</a:t>
            </a:r>
            <a:r>
              <a:rPr lang="zh-CN" altLang="zh-CN" sz="2400" b="1" dirty="0" smtClean="0">
                <a:solidFill>
                  <a:srgbClr val="00B0F0"/>
                </a:solidFill>
                <a:latin typeface="+mn-ea"/>
              </a:rPr>
              <a:t>你已按下了按钮！</a:t>
            </a:r>
            <a:r>
              <a:rPr lang="en-US" altLang="zh-CN" sz="2400" b="1" dirty="0" smtClean="0">
                <a:solidFill>
                  <a:srgbClr val="00B0F0"/>
                </a:solidFill>
                <a:latin typeface="+mn-ea"/>
              </a:rPr>
              <a:t>");</a:t>
            </a:r>
            <a:endParaRPr lang="zh-CN" altLang="zh-CN" sz="2400" b="1" dirty="0" smtClean="0">
              <a:solidFill>
                <a:srgbClr val="00B0F0"/>
              </a:solidFill>
              <a:latin typeface="+mn-ea"/>
            </a:endParaRPr>
          </a:p>
          <a:p>
            <a:pPr marL="0" indent="0">
              <a:spcBef>
                <a:spcPts val="0"/>
              </a:spcBef>
              <a:buNone/>
            </a:pPr>
            <a:r>
              <a:rPr lang="en-US" altLang="zh-CN" sz="2400" b="1" dirty="0" smtClean="0">
                <a:solidFill>
                  <a:srgbClr val="00B0F0"/>
                </a:solidFill>
                <a:latin typeface="+mn-ea"/>
              </a:rPr>
              <a:t>}</a:t>
            </a:r>
            <a:endParaRPr lang="zh-CN" altLang="zh-CN" sz="2400" b="1" dirty="0">
              <a:solidFill>
                <a:srgbClr val="00B0F0"/>
              </a:solidFill>
              <a:latin typeface="+mn-ea"/>
            </a:endParaRPr>
          </a:p>
          <a:p>
            <a:pPr marL="0" indent="0">
              <a:spcBef>
                <a:spcPts val="0"/>
              </a:spcBef>
              <a:buNone/>
            </a:pPr>
            <a:r>
              <a:rPr lang="en-US" altLang="zh-CN" sz="2400" b="1" dirty="0" smtClean="0">
                <a:latin typeface="+mn-ea"/>
              </a:rPr>
              <a:t>void </a:t>
            </a:r>
            <a:r>
              <a:rPr lang="en-US" altLang="zh-CN" sz="2400" b="1" dirty="0">
                <a:latin typeface="+mn-ea"/>
              </a:rPr>
              <a:t>CMy8_1Dlg::OnBnClickedButton2()</a:t>
            </a:r>
            <a:endParaRPr lang="zh-CN" altLang="zh-CN" sz="2400" b="1" dirty="0">
              <a:latin typeface="+mn-ea"/>
            </a:endParaRPr>
          </a:p>
          <a:p>
            <a:pPr marL="0" indent="0">
              <a:spcBef>
                <a:spcPts val="0"/>
              </a:spcBef>
              <a:buNone/>
            </a:pPr>
            <a:r>
              <a:rPr lang="en-US" altLang="zh-CN" sz="2400" b="1" dirty="0">
                <a:latin typeface="+mn-ea"/>
              </a:rPr>
              <a:t>{	</a:t>
            </a:r>
            <a:r>
              <a:rPr lang="en-US" altLang="zh-CN" sz="2400" b="1" dirty="0" smtClean="0">
                <a:latin typeface="+mn-ea"/>
              </a:rPr>
              <a:t>m_btn2.SetWindowText(L"</a:t>
            </a:r>
            <a:r>
              <a:rPr lang="zh-CN" altLang="zh-CN" sz="2400" b="1" dirty="0" smtClean="0">
                <a:latin typeface="+mn-ea"/>
              </a:rPr>
              <a:t>缺省按钮已被按下！</a:t>
            </a:r>
            <a:r>
              <a:rPr lang="en-US" altLang="zh-CN" sz="2400" b="1" dirty="0" smtClean="0">
                <a:latin typeface="+mn-ea"/>
              </a:rPr>
              <a:t>");</a:t>
            </a:r>
            <a:endParaRPr lang="zh-CN" altLang="zh-CN" sz="2400" b="1" dirty="0" smtClean="0">
              <a:latin typeface="+mn-ea"/>
            </a:endParaRPr>
          </a:p>
          <a:p>
            <a:pPr marL="0" indent="0">
              <a:spcBef>
                <a:spcPts val="0"/>
              </a:spcBef>
              <a:buNone/>
            </a:pPr>
            <a:r>
              <a:rPr lang="en-US" altLang="zh-CN" sz="2400" b="1" dirty="0" smtClean="0">
                <a:latin typeface="+mn-ea"/>
              </a:rPr>
              <a:t>}</a:t>
            </a:r>
            <a:endParaRPr lang="zh-CN" altLang="zh-CN" sz="2400" b="1" dirty="0">
              <a:latin typeface="+mn-ea"/>
            </a:endParaRPr>
          </a:p>
          <a:p>
            <a:pPr marL="0" indent="0">
              <a:spcBef>
                <a:spcPts val="0"/>
              </a:spcBef>
              <a:buNone/>
            </a:pPr>
            <a:r>
              <a:rPr lang="en-US" altLang="zh-CN" sz="2400" b="1" dirty="0">
                <a:latin typeface="+mn-ea"/>
              </a:rPr>
              <a:t> </a:t>
            </a:r>
            <a:endParaRPr lang="zh-CN" altLang="zh-CN" sz="2400" b="1" dirty="0">
              <a:latin typeface="+mn-ea"/>
            </a:endParaRPr>
          </a:p>
          <a:p>
            <a:pPr marL="0" indent="0">
              <a:spcBef>
                <a:spcPts val="0"/>
              </a:spcBef>
              <a:buNone/>
            </a:pPr>
            <a:r>
              <a:rPr lang="en-US" altLang="zh-CN" sz="2400" b="1" dirty="0">
                <a:solidFill>
                  <a:srgbClr val="00FF00"/>
                </a:solidFill>
                <a:latin typeface="+mn-ea"/>
              </a:rPr>
              <a:t>void CMy8_1Dlg::OnBnClickedRadio1()</a:t>
            </a:r>
            <a:endParaRPr lang="zh-CN" altLang="zh-CN" sz="2400" b="1" dirty="0">
              <a:solidFill>
                <a:srgbClr val="00FF00"/>
              </a:solidFill>
              <a:latin typeface="+mn-ea"/>
            </a:endParaRPr>
          </a:p>
          <a:p>
            <a:pPr marL="0" indent="0">
              <a:spcBef>
                <a:spcPts val="0"/>
              </a:spcBef>
              <a:buNone/>
            </a:pPr>
            <a:r>
              <a:rPr lang="en-US" altLang="zh-CN" sz="2400" b="1" dirty="0" smtClean="0">
                <a:solidFill>
                  <a:srgbClr val="00FF00"/>
                </a:solidFill>
                <a:latin typeface="+mn-ea"/>
              </a:rPr>
              <a:t>{</a:t>
            </a:r>
            <a:r>
              <a:rPr lang="en-US" altLang="zh-CN" sz="2400" b="1" dirty="0">
                <a:solidFill>
                  <a:srgbClr val="00FF00"/>
                </a:solidFill>
                <a:latin typeface="+mn-ea"/>
              </a:rPr>
              <a:t>	m_rad1.SetCheck(1);</a:t>
            </a:r>
            <a:endParaRPr lang="zh-CN" altLang="zh-CN" sz="2400" b="1" dirty="0">
              <a:solidFill>
                <a:srgbClr val="00FF00"/>
              </a:solidFill>
              <a:latin typeface="+mn-ea"/>
            </a:endParaRPr>
          </a:p>
          <a:p>
            <a:pPr marL="0" indent="0">
              <a:spcBef>
                <a:spcPts val="0"/>
              </a:spcBef>
              <a:buNone/>
            </a:pPr>
            <a:r>
              <a:rPr lang="en-US" altLang="zh-CN" sz="2400" b="1" dirty="0">
                <a:solidFill>
                  <a:srgbClr val="00FF00"/>
                </a:solidFill>
                <a:latin typeface="+mn-ea"/>
              </a:rPr>
              <a:t>}</a:t>
            </a:r>
            <a:endParaRPr lang="zh-CN" altLang="zh-CN" sz="2400" b="1" dirty="0">
              <a:solidFill>
                <a:srgbClr val="00FF00"/>
              </a:solidFill>
              <a:latin typeface="+mn-ea"/>
            </a:endParaRPr>
          </a:p>
          <a:p>
            <a:pPr marL="0" indent="0">
              <a:spcBef>
                <a:spcPts val="0"/>
              </a:spcBef>
              <a:buNone/>
            </a:pPr>
            <a:r>
              <a:rPr lang="en-US" altLang="zh-CN" sz="2400" b="1" dirty="0">
                <a:latin typeface="+mn-ea"/>
              </a:rPr>
              <a:t> </a:t>
            </a:r>
            <a:endParaRPr lang="zh-CN" altLang="zh-CN" sz="2400" b="1" dirty="0">
              <a:latin typeface="+mn-ea"/>
            </a:endParaRPr>
          </a:p>
          <a:p>
            <a:pPr marL="0" indent="0">
              <a:spcBef>
                <a:spcPts val="0"/>
              </a:spcBef>
              <a:buNone/>
            </a:pPr>
            <a:r>
              <a:rPr lang="en-US" altLang="zh-CN" sz="2400" b="1" dirty="0">
                <a:latin typeface="+mn-ea"/>
              </a:rPr>
              <a:t>void CMy8_1Dlg::OnBnClickedCheck1()</a:t>
            </a:r>
            <a:endParaRPr lang="zh-CN" altLang="zh-CN" sz="2400" b="1" dirty="0">
              <a:latin typeface="+mn-ea"/>
            </a:endParaRPr>
          </a:p>
          <a:p>
            <a:pPr marL="0" indent="0">
              <a:spcBef>
                <a:spcPts val="0"/>
              </a:spcBef>
              <a:buNone/>
            </a:pPr>
            <a:r>
              <a:rPr lang="en-US" altLang="zh-CN" sz="2400" b="1" dirty="0" smtClean="0">
                <a:latin typeface="+mn-ea"/>
              </a:rPr>
              <a:t>{</a:t>
            </a:r>
            <a:r>
              <a:rPr lang="en-US" altLang="zh-CN" sz="2400" b="1" dirty="0">
                <a:latin typeface="+mn-ea"/>
              </a:rPr>
              <a:t>	if(m_chk1.GetCheck())</a:t>
            </a:r>
            <a:endParaRPr lang="zh-CN" altLang="zh-CN" sz="2400" b="1" dirty="0">
              <a:latin typeface="+mn-ea"/>
            </a:endParaRPr>
          </a:p>
          <a:p>
            <a:pPr marL="0" indent="0">
              <a:spcBef>
                <a:spcPts val="0"/>
              </a:spcBef>
              <a:buNone/>
            </a:pPr>
            <a:r>
              <a:rPr lang="en-US" altLang="zh-CN" sz="2400" b="1" dirty="0">
                <a:latin typeface="+mn-ea"/>
              </a:rPr>
              <a:t>		m_chk1.SetCheck(0);</a:t>
            </a:r>
            <a:endParaRPr lang="zh-CN" altLang="zh-CN" sz="2400" b="1" dirty="0">
              <a:latin typeface="+mn-ea"/>
            </a:endParaRPr>
          </a:p>
          <a:p>
            <a:pPr marL="0" indent="0">
              <a:spcBef>
                <a:spcPts val="0"/>
              </a:spcBef>
              <a:buNone/>
            </a:pPr>
            <a:r>
              <a:rPr lang="en-US" altLang="zh-CN" sz="2400" b="1" dirty="0">
                <a:latin typeface="+mn-ea"/>
              </a:rPr>
              <a:t>	else</a:t>
            </a:r>
            <a:endParaRPr lang="zh-CN" altLang="zh-CN" sz="2400" b="1" dirty="0">
              <a:latin typeface="+mn-ea"/>
            </a:endParaRPr>
          </a:p>
          <a:p>
            <a:pPr marL="0" indent="0">
              <a:spcBef>
                <a:spcPts val="0"/>
              </a:spcBef>
              <a:buNone/>
            </a:pPr>
            <a:r>
              <a:rPr lang="en-US" altLang="zh-CN" sz="2400" b="1" dirty="0">
                <a:latin typeface="+mn-ea"/>
              </a:rPr>
              <a:t>		m_chk1.SetCheck(1);</a:t>
            </a:r>
            <a:endParaRPr lang="zh-CN" altLang="zh-CN" sz="2400" b="1" dirty="0">
              <a:latin typeface="+mn-ea"/>
            </a:endParaRPr>
          </a:p>
          <a:p>
            <a:pPr marL="0" indent="0">
              <a:spcBef>
                <a:spcPts val="0"/>
              </a:spcBef>
              <a:buNone/>
            </a:pPr>
            <a:r>
              <a:rPr lang="en-US" altLang="zh-CN" sz="2400" b="1" dirty="0">
                <a:latin typeface="+mn-ea"/>
              </a:rPr>
              <a:t>}</a:t>
            </a:r>
            <a:endParaRPr lang="en-US" altLang="zh-CN" sz="2400" b="1" dirty="0">
              <a:solidFill>
                <a:srgbClr val="66FFFF"/>
              </a:solidFill>
              <a:latin typeface="+mn-ea"/>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16632"/>
            <a:ext cx="8712968" cy="6131768"/>
          </a:xfrm>
        </p:spPr>
        <p:txBody>
          <a:bodyPr/>
          <a:lstStyle/>
          <a:p>
            <a:pPr marL="0" indent="0">
              <a:buNone/>
            </a:pPr>
            <a:r>
              <a:rPr lang="en-US" altLang="zh-CN" sz="2400" b="1" dirty="0">
                <a:latin typeface="+mn-ea"/>
              </a:rPr>
              <a:t>BEGIN_MESSAGE_MAP(CMy8_1Dlg, </a:t>
            </a:r>
            <a:r>
              <a:rPr lang="en-US" altLang="zh-CN" sz="2400" b="1" dirty="0" err="1">
                <a:latin typeface="+mn-ea"/>
              </a:rPr>
              <a:t>CDialogEx</a:t>
            </a:r>
            <a:r>
              <a:rPr lang="en-US" altLang="zh-CN" sz="2400" b="1" dirty="0">
                <a:latin typeface="+mn-ea"/>
              </a:rPr>
              <a:t>)</a:t>
            </a:r>
            <a:endParaRPr lang="zh-CN" altLang="zh-CN" sz="2400" b="1" dirty="0">
              <a:latin typeface="+mn-ea"/>
            </a:endParaRPr>
          </a:p>
          <a:p>
            <a:pPr marL="0" indent="0">
              <a:buNone/>
            </a:pPr>
            <a:r>
              <a:rPr lang="en-US" altLang="zh-CN" sz="2400" b="1" dirty="0" smtClean="0">
                <a:latin typeface="+mn-ea"/>
              </a:rPr>
              <a:t> ON_WM_SYSCOMMAND</a:t>
            </a:r>
            <a:r>
              <a:rPr lang="en-US" altLang="zh-CN" sz="2400" b="1" dirty="0">
                <a:latin typeface="+mn-ea"/>
              </a:rPr>
              <a:t>()</a:t>
            </a:r>
            <a:endParaRPr lang="zh-CN" altLang="zh-CN" sz="2400" b="1" dirty="0">
              <a:latin typeface="+mn-ea"/>
            </a:endParaRPr>
          </a:p>
          <a:p>
            <a:pPr marL="0" indent="0">
              <a:buNone/>
            </a:pPr>
            <a:r>
              <a:rPr lang="en-US" altLang="zh-CN" sz="2400" b="1" dirty="0" smtClean="0">
                <a:latin typeface="+mn-ea"/>
              </a:rPr>
              <a:t> ON_WM_PAINT</a:t>
            </a:r>
            <a:r>
              <a:rPr lang="en-US" altLang="zh-CN" sz="2400" b="1" dirty="0">
                <a:latin typeface="+mn-ea"/>
              </a:rPr>
              <a:t>()</a:t>
            </a:r>
            <a:endParaRPr lang="zh-CN" altLang="zh-CN" sz="2400" b="1" dirty="0">
              <a:latin typeface="+mn-ea"/>
            </a:endParaRPr>
          </a:p>
          <a:p>
            <a:pPr marL="0" indent="0">
              <a:buNone/>
            </a:pPr>
            <a:r>
              <a:rPr lang="en-US" altLang="zh-CN" sz="2400" b="1" dirty="0" smtClean="0">
                <a:latin typeface="+mn-ea"/>
              </a:rPr>
              <a:t> ON_WM_QUERYDRAGICON</a:t>
            </a:r>
            <a:r>
              <a:rPr lang="en-US" altLang="zh-CN" sz="2400" b="1" dirty="0">
                <a:latin typeface="+mn-ea"/>
              </a:rPr>
              <a:t>()</a:t>
            </a:r>
            <a:endParaRPr lang="zh-CN" altLang="zh-CN" sz="2400" b="1" dirty="0">
              <a:latin typeface="+mn-ea"/>
            </a:endParaRPr>
          </a:p>
          <a:p>
            <a:pPr marL="0" indent="0">
              <a:buNone/>
            </a:pPr>
            <a:r>
              <a:rPr lang="en-US" altLang="zh-CN" sz="2400" b="1" i="1" dirty="0" smtClean="0">
                <a:latin typeface="+mn-ea"/>
              </a:rPr>
              <a:t> </a:t>
            </a:r>
            <a:r>
              <a:rPr lang="en-US" altLang="zh-CN" sz="2200" b="1" i="1" dirty="0" smtClean="0">
                <a:solidFill>
                  <a:srgbClr val="00FF00"/>
                </a:solidFill>
                <a:latin typeface="+mn-ea"/>
              </a:rPr>
              <a:t>ON_BN_CLICKED(IDC_BUTTON1</a:t>
            </a:r>
            <a:r>
              <a:rPr lang="en-US" altLang="zh-CN" sz="2200" b="1" i="1" dirty="0">
                <a:solidFill>
                  <a:srgbClr val="00FF00"/>
                </a:solidFill>
                <a:latin typeface="+mn-ea"/>
              </a:rPr>
              <a:t>, &amp;CMy8_1Dlg::OnBnClickedButton1)</a:t>
            </a:r>
            <a:endParaRPr lang="zh-CN" altLang="zh-CN" sz="2200" b="1" dirty="0">
              <a:solidFill>
                <a:srgbClr val="00FF00"/>
              </a:solidFill>
              <a:latin typeface="+mn-ea"/>
            </a:endParaRPr>
          </a:p>
          <a:p>
            <a:pPr marL="0" indent="0">
              <a:buNone/>
            </a:pPr>
            <a:r>
              <a:rPr lang="en-US" altLang="zh-CN" sz="2200" b="1" i="1" dirty="0" smtClean="0">
                <a:solidFill>
                  <a:srgbClr val="00FF00"/>
                </a:solidFill>
                <a:latin typeface="+mn-ea"/>
              </a:rPr>
              <a:t> ON_BN_CLICKED(IDC_BUTTON2</a:t>
            </a:r>
            <a:r>
              <a:rPr lang="en-US" altLang="zh-CN" sz="2200" b="1" i="1" dirty="0">
                <a:solidFill>
                  <a:srgbClr val="00FF00"/>
                </a:solidFill>
                <a:latin typeface="+mn-ea"/>
              </a:rPr>
              <a:t>, &amp;CMy8_1Dlg::OnBnClickedButton2)</a:t>
            </a:r>
            <a:endParaRPr lang="zh-CN" altLang="zh-CN" sz="2200" b="1" dirty="0">
              <a:solidFill>
                <a:srgbClr val="00FF00"/>
              </a:solidFill>
              <a:latin typeface="+mn-ea"/>
            </a:endParaRPr>
          </a:p>
          <a:p>
            <a:pPr marL="0" indent="0">
              <a:buNone/>
            </a:pPr>
            <a:r>
              <a:rPr lang="en-US" altLang="zh-CN" sz="2200" b="1" i="1" dirty="0" smtClean="0">
                <a:solidFill>
                  <a:srgbClr val="00FF00"/>
                </a:solidFill>
                <a:latin typeface="+mn-ea"/>
              </a:rPr>
              <a:t> ON_BN_CLICKED(IDC_RADIO1</a:t>
            </a:r>
            <a:r>
              <a:rPr lang="en-US" altLang="zh-CN" sz="2200" b="1" i="1" dirty="0">
                <a:solidFill>
                  <a:srgbClr val="00FF00"/>
                </a:solidFill>
                <a:latin typeface="+mn-ea"/>
              </a:rPr>
              <a:t>, &amp;CMy8_1Dlg::OnBnClickedRadio1)</a:t>
            </a:r>
            <a:endParaRPr lang="zh-CN" altLang="zh-CN" sz="2200" b="1" dirty="0">
              <a:solidFill>
                <a:srgbClr val="00FF00"/>
              </a:solidFill>
              <a:latin typeface="+mn-ea"/>
            </a:endParaRPr>
          </a:p>
          <a:p>
            <a:pPr marL="0" indent="0">
              <a:buNone/>
            </a:pPr>
            <a:r>
              <a:rPr lang="en-US" altLang="zh-CN" sz="2200" b="1" i="1" dirty="0" smtClean="0">
                <a:solidFill>
                  <a:srgbClr val="00FF00"/>
                </a:solidFill>
                <a:latin typeface="+mn-ea"/>
              </a:rPr>
              <a:t> ON_BN_CLICKED(IDC_CHECK1</a:t>
            </a:r>
            <a:r>
              <a:rPr lang="en-US" altLang="zh-CN" sz="2200" b="1" i="1" dirty="0">
                <a:solidFill>
                  <a:srgbClr val="00FF00"/>
                </a:solidFill>
                <a:latin typeface="+mn-ea"/>
              </a:rPr>
              <a:t>, &amp;CMy8_1Dlg::OnBnClickedCheck1)</a:t>
            </a:r>
            <a:endParaRPr lang="zh-CN" altLang="zh-CN" sz="2200" b="1" dirty="0">
              <a:solidFill>
                <a:srgbClr val="00FF00"/>
              </a:solidFill>
              <a:latin typeface="+mn-ea"/>
            </a:endParaRPr>
          </a:p>
          <a:p>
            <a:pPr marL="0" indent="0">
              <a:buNone/>
            </a:pPr>
            <a:r>
              <a:rPr lang="en-US" altLang="zh-CN" sz="2400" b="1" dirty="0">
                <a:latin typeface="+mn-ea"/>
              </a:rPr>
              <a:t>END_MESSAGE_MAP</a:t>
            </a:r>
            <a:r>
              <a:rPr lang="en-US" altLang="zh-CN" sz="2400" b="1" dirty="0" smtClean="0">
                <a:latin typeface="+mn-ea"/>
              </a:rPr>
              <a:t>()</a:t>
            </a:r>
          </a:p>
          <a:p>
            <a:pPr marL="0" indent="0">
              <a:buNone/>
            </a:pPr>
            <a:endParaRPr lang="en-US" altLang="zh-CN" sz="2400" b="1" dirty="0">
              <a:latin typeface="+mn-ea"/>
            </a:endParaRPr>
          </a:p>
          <a:p>
            <a:pPr marL="0" indent="0">
              <a:buNone/>
            </a:pPr>
            <a:r>
              <a:rPr lang="en-US" altLang="zh-CN" b="1" dirty="0" smtClean="0"/>
              <a:t>        </a:t>
            </a:r>
            <a:r>
              <a:rPr lang="zh-CN" altLang="zh-CN" b="1" dirty="0" smtClean="0"/>
              <a:t>上</a:t>
            </a:r>
            <a:r>
              <a:rPr lang="zh-CN" altLang="zh-CN" b="1" dirty="0"/>
              <a:t>面的斜体加粗部分，体现了具体控件对象</a:t>
            </a:r>
            <a:r>
              <a:rPr lang="en-US" altLang="zh-CN" b="1" dirty="0"/>
              <a:t>ID</a:t>
            </a:r>
            <a:r>
              <a:rPr lang="zh-CN" altLang="zh-CN" b="1" dirty="0"/>
              <a:t>与消息相应函数的绑定，</a:t>
            </a:r>
            <a:endParaRPr lang="zh-CN" altLang="zh-CN" b="1" dirty="0">
              <a:latin typeface="+mn-ea"/>
            </a:endParaRPr>
          </a:p>
          <a:p>
            <a:pPr marL="0" indent="0">
              <a:buNone/>
            </a:pPr>
            <a:endParaRPr lang="zh-CN" altLang="en-US" sz="2400" b="1" dirty="0">
              <a:latin typeface="+mn-ea"/>
            </a:endParaRPr>
          </a:p>
        </p:txBody>
      </p:sp>
      <p:sp>
        <p:nvSpPr>
          <p:cNvPr id="4" name="灯片编号占位符 3"/>
          <p:cNvSpPr>
            <a:spLocks noGrp="1"/>
          </p:cNvSpPr>
          <p:nvPr>
            <p:ph type="sldNum" sz="quarter" idx="12"/>
          </p:nvPr>
        </p:nvSpPr>
        <p:spPr/>
        <p:txBody>
          <a:bodyPr/>
          <a:lstStyle/>
          <a:p>
            <a:fld id="{EA6790FE-3663-4280-8A87-F7847A540E1C}" type="slidenum">
              <a:rPr lang="en-US" altLang="zh-CN" smtClean="0"/>
              <a:pPr/>
              <a:t>29</a:t>
            </a:fld>
            <a:endParaRPr lang="en-US" altLang="zh-CN"/>
          </a:p>
        </p:txBody>
      </p:sp>
    </p:spTree>
    <p:extLst>
      <p:ext uri="{BB962C8B-B14F-4D97-AF65-F5344CB8AC3E}">
        <p14:creationId xmlns:p14="http://schemas.microsoft.com/office/powerpoint/2010/main" val="1603636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D2DC7C0E-F564-4E71-AA4F-572F511EA2AA}" type="slidenum">
              <a:rPr lang="en-US" altLang="zh-CN"/>
              <a:pPr/>
              <a:t>3</a:t>
            </a:fld>
            <a:endParaRPr lang="en-US" altLang="zh-CN"/>
          </a:p>
        </p:txBody>
      </p:sp>
      <p:sp>
        <p:nvSpPr>
          <p:cNvPr id="5122" name="Rectangle 2"/>
          <p:cNvSpPr>
            <a:spLocks noGrp="1" noChangeArrowheads="1"/>
          </p:cNvSpPr>
          <p:nvPr>
            <p:ph type="title"/>
          </p:nvPr>
        </p:nvSpPr>
        <p:spPr>
          <a:xfrm>
            <a:off x="467544" y="1916832"/>
            <a:ext cx="7772400" cy="914400"/>
          </a:xfrm>
        </p:spPr>
        <p:txBody>
          <a:bodyPr/>
          <a:lstStyle/>
          <a:p>
            <a:r>
              <a:rPr lang="en-US" altLang="zh-CN" b="1" dirty="0" smtClean="0">
                <a:latin typeface="Arial" panose="020B0604020202020204" pitchFamily="34" charset="0"/>
                <a:cs typeface="Arial" panose="020B0604020202020204" pitchFamily="34" charset="0"/>
              </a:rPr>
              <a:t>8.1</a:t>
            </a:r>
            <a:r>
              <a:rPr lang="zh-CN" altLang="en-US" b="1" dirty="0">
                <a:latin typeface="宋体" panose="02010600030101010101" pitchFamily="2" charset="-122"/>
              </a:rPr>
              <a:t>概述</a:t>
            </a:r>
            <a:endParaRPr lang="zh-CN" altLang="en-US" b="1"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548680"/>
            <a:ext cx="8640960" cy="5976664"/>
          </a:xfrm>
        </p:spPr>
        <p:txBody>
          <a:bodyPr/>
          <a:lstStyle/>
          <a:p>
            <a:pPr marL="0" indent="0">
              <a:spcBef>
                <a:spcPts val="0"/>
              </a:spcBef>
              <a:buNone/>
            </a:pPr>
            <a:r>
              <a:rPr lang="en-US" altLang="zh-CN" sz="2800" b="1" dirty="0">
                <a:latin typeface="+mn-ea"/>
              </a:rPr>
              <a:t>class CMy8_1Dlg : public </a:t>
            </a:r>
            <a:r>
              <a:rPr lang="en-US" altLang="zh-CN" sz="2800" b="1" dirty="0" err="1">
                <a:latin typeface="+mn-ea"/>
              </a:rPr>
              <a:t>CDialogEx</a:t>
            </a:r>
            <a:endParaRPr lang="zh-CN" altLang="zh-CN" sz="2800" b="1" dirty="0">
              <a:latin typeface="+mn-ea"/>
            </a:endParaRPr>
          </a:p>
          <a:p>
            <a:pPr marL="0" indent="0">
              <a:spcBef>
                <a:spcPts val="0"/>
              </a:spcBef>
              <a:buNone/>
            </a:pPr>
            <a:r>
              <a:rPr lang="en-US" altLang="zh-CN" sz="2800" b="1" dirty="0">
                <a:latin typeface="+mn-ea"/>
              </a:rPr>
              <a:t>{</a:t>
            </a:r>
            <a:endParaRPr lang="zh-CN" altLang="zh-CN" sz="2800" b="1" dirty="0">
              <a:latin typeface="+mn-ea"/>
            </a:endParaRPr>
          </a:p>
          <a:p>
            <a:pPr marL="0" indent="0">
              <a:spcBef>
                <a:spcPts val="0"/>
              </a:spcBef>
              <a:buNone/>
            </a:pPr>
            <a:r>
              <a:rPr lang="en-US" altLang="zh-CN" sz="2800" b="1" dirty="0">
                <a:latin typeface="+mn-ea"/>
              </a:rPr>
              <a:t>……</a:t>
            </a:r>
            <a:endParaRPr lang="zh-CN" altLang="zh-CN" sz="2800" b="1" dirty="0">
              <a:latin typeface="+mn-ea"/>
            </a:endParaRPr>
          </a:p>
          <a:p>
            <a:pPr marL="0" indent="0">
              <a:spcBef>
                <a:spcPts val="0"/>
              </a:spcBef>
              <a:buNone/>
            </a:pPr>
            <a:r>
              <a:rPr lang="en-US" altLang="zh-CN" sz="2800" b="1" dirty="0">
                <a:latin typeface="+mn-ea"/>
              </a:rPr>
              <a:t>public:</a:t>
            </a:r>
            <a:endParaRPr lang="zh-CN" altLang="zh-CN" sz="2800" b="1" dirty="0">
              <a:latin typeface="+mn-ea"/>
            </a:endParaRPr>
          </a:p>
          <a:p>
            <a:pPr marL="0" indent="0">
              <a:spcBef>
                <a:spcPts val="0"/>
              </a:spcBef>
              <a:buNone/>
            </a:pPr>
            <a:r>
              <a:rPr lang="en-US" altLang="zh-CN" sz="2800" b="1" dirty="0">
                <a:latin typeface="+mn-ea"/>
              </a:rPr>
              <a:t>	</a:t>
            </a:r>
            <a:r>
              <a:rPr lang="en-US" altLang="zh-CN" sz="2800" b="1" dirty="0" err="1">
                <a:latin typeface="+mn-ea"/>
              </a:rPr>
              <a:t>CButton</a:t>
            </a:r>
            <a:r>
              <a:rPr lang="en-US" altLang="zh-CN" sz="2800" b="1" dirty="0">
                <a:latin typeface="+mn-ea"/>
              </a:rPr>
              <a:t> m_btn1;</a:t>
            </a:r>
            <a:endParaRPr lang="zh-CN" altLang="zh-CN" sz="2800" b="1" dirty="0">
              <a:latin typeface="+mn-ea"/>
            </a:endParaRPr>
          </a:p>
          <a:p>
            <a:pPr marL="0" indent="0">
              <a:spcBef>
                <a:spcPts val="0"/>
              </a:spcBef>
              <a:buNone/>
            </a:pPr>
            <a:r>
              <a:rPr lang="en-US" altLang="zh-CN" sz="2800" b="1" dirty="0">
                <a:latin typeface="+mn-ea"/>
              </a:rPr>
              <a:t>	</a:t>
            </a:r>
            <a:r>
              <a:rPr lang="en-US" altLang="zh-CN" sz="2800" b="1" dirty="0" err="1">
                <a:latin typeface="+mn-ea"/>
              </a:rPr>
              <a:t>CButton</a:t>
            </a:r>
            <a:r>
              <a:rPr lang="en-US" altLang="zh-CN" sz="2800" b="1" dirty="0">
                <a:latin typeface="+mn-ea"/>
              </a:rPr>
              <a:t> m_btn2;</a:t>
            </a:r>
            <a:endParaRPr lang="zh-CN" altLang="zh-CN" sz="2800" b="1" dirty="0">
              <a:latin typeface="+mn-ea"/>
            </a:endParaRPr>
          </a:p>
          <a:p>
            <a:pPr marL="0" indent="0">
              <a:spcBef>
                <a:spcPts val="0"/>
              </a:spcBef>
              <a:buNone/>
            </a:pPr>
            <a:r>
              <a:rPr lang="en-US" altLang="zh-CN" sz="2800" b="1" dirty="0">
                <a:latin typeface="+mn-ea"/>
              </a:rPr>
              <a:t>	</a:t>
            </a:r>
            <a:r>
              <a:rPr lang="en-US" altLang="zh-CN" sz="2800" b="1" dirty="0" err="1">
                <a:latin typeface="+mn-ea"/>
              </a:rPr>
              <a:t>CButton</a:t>
            </a:r>
            <a:r>
              <a:rPr lang="en-US" altLang="zh-CN" sz="2800" b="1" dirty="0">
                <a:latin typeface="+mn-ea"/>
              </a:rPr>
              <a:t> m_rad1;</a:t>
            </a:r>
            <a:endParaRPr lang="zh-CN" altLang="zh-CN" sz="2800" b="1" dirty="0">
              <a:latin typeface="+mn-ea"/>
            </a:endParaRPr>
          </a:p>
          <a:p>
            <a:pPr marL="0" indent="0">
              <a:spcBef>
                <a:spcPts val="0"/>
              </a:spcBef>
              <a:buNone/>
            </a:pPr>
            <a:r>
              <a:rPr lang="en-US" altLang="zh-CN" sz="2800" b="1" dirty="0">
                <a:latin typeface="+mn-ea"/>
              </a:rPr>
              <a:t>	</a:t>
            </a:r>
            <a:r>
              <a:rPr lang="en-US" altLang="zh-CN" sz="2800" b="1" dirty="0" err="1">
                <a:latin typeface="+mn-ea"/>
              </a:rPr>
              <a:t>CButton</a:t>
            </a:r>
            <a:r>
              <a:rPr lang="en-US" altLang="zh-CN" sz="2800" b="1" dirty="0">
                <a:latin typeface="+mn-ea"/>
              </a:rPr>
              <a:t> m_chk1;</a:t>
            </a:r>
            <a:endParaRPr lang="zh-CN" altLang="zh-CN" sz="2800" b="1" dirty="0">
              <a:latin typeface="+mn-ea"/>
            </a:endParaRPr>
          </a:p>
          <a:p>
            <a:pPr marL="0" indent="0">
              <a:spcBef>
                <a:spcPts val="0"/>
              </a:spcBef>
              <a:buNone/>
            </a:pPr>
            <a:r>
              <a:rPr lang="en-US" altLang="zh-CN" sz="2800" b="1" i="1" dirty="0">
                <a:solidFill>
                  <a:srgbClr val="00FF00"/>
                </a:solidFill>
                <a:latin typeface="+mn-ea"/>
              </a:rPr>
              <a:t>	</a:t>
            </a:r>
            <a:r>
              <a:rPr lang="en-US" altLang="zh-CN" sz="2800" b="1" i="1" dirty="0" err="1">
                <a:solidFill>
                  <a:srgbClr val="00FF00"/>
                </a:solidFill>
                <a:latin typeface="+mn-ea"/>
              </a:rPr>
              <a:t>afx_msg</a:t>
            </a:r>
            <a:r>
              <a:rPr lang="en-US" altLang="zh-CN" sz="2800" b="1" i="1" dirty="0">
                <a:solidFill>
                  <a:srgbClr val="00FF00"/>
                </a:solidFill>
                <a:latin typeface="+mn-ea"/>
              </a:rPr>
              <a:t> void OnBnClickedButton1();</a:t>
            </a:r>
            <a:endParaRPr lang="zh-CN" altLang="zh-CN" sz="2800" b="1" dirty="0">
              <a:solidFill>
                <a:srgbClr val="00FF00"/>
              </a:solidFill>
              <a:latin typeface="+mn-ea"/>
            </a:endParaRPr>
          </a:p>
          <a:p>
            <a:pPr marL="0" indent="0">
              <a:spcBef>
                <a:spcPts val="0"/>
              </a:spcBef>
              <a:buNone/>
            </a:pPr>
            <a:r>
              <a:rPr lang="en-US" altLang="zh-CN" sz="2800" b="1" i="1" dirty="0">
                <a:solidFill>
                  <a:srgbClr val="00FF00"/>
                </a:solidFill>
                <a:latin typeface="+mn-ea"/>
              </a:rPr>
              <a:t>	</a:t>
            </a:r>
            <a:r>
              <a:rPr lang="en-US" altLang="zh-CN" sz="2800" b="1" i="1" dirty="0" err="1">
                <a:solidFill>
                  <a:srgbClr val="00FF00"/>
                </a:solidFill>
                <a:latin typeface="+mn-ea"/>
              </a:rPr>
              <a:t>afx_msg</a:t>
            </a:r>
            <a:r>
              <a:rPr lang="en-US" altLang="zh-CN" sz="2800" b="1" i="1" dirty="0">
                <a:solidFill>
                  <a:srgbClr val="00FF00"/>
                </a:solidFill>
                <a:latin typeface="+mn-ea"/>
              </a:rPr>
              <a:t> void OnBnClickedButton2();</a:t>
            </a:r>
            <a:endParaRPr lang="zh-CN" altLang="zh-CN" sz="2800" b="1" dirty="0">
              <a:solidFill>
                <a:srgbClr val="00FF00"/>
              </a:solidFill>
              <a:latin typeface="+mn-ea"/>
            </a:endParaRPr>
          </a:p>
          <a:p>
            <a:pPr marL="0" indent="0">
              <a:spcBef>
                <a:spcPts val="0"/>
              </a:spcBef>
              <a:buNone/>
            </a:pPr>
            <a:r>
              <a:rPr lang="en-US" altLang="zh-CN" sz="2800" b="1" i="1" dirty="0">
                <a:solidFill>
                  <a:srgbClr val="00FF00"/>
                </a:solidFill>
                <a:latin typeface="+mn-ea"/>
              </a:rPr>
              <a:t>	</a:t>
            </a:r>
            <a:r>
              <a:rPr lang="en-US" altLang="zh-CN" sz="2800" b="1" i="1" dirty="0" err="1">
                <a:solidFill>
                  <a:srgbClr val="00FF00"/>
                </a:solidFill>
                <a:latin typeface="+mn-ea"/>
              </a:rPr>
              <a:t>afx_msg</a:t>
            </a:r>
            <a:r>
              <a:rPr lang="en-US" altLang="zh-CN" sz="2800" b="1" i="1" dirty="0">
                <a:solidFill>
                  <a:srgbClr val="00FF00"/>
                </a:solidFill>
                <a:latin typeface="+mn-ea"/>
              </a:rPr>
              <a:t> void OnBnClickedRadio1();</a:t>
            </a:r>
            <a:endParaRPr lang="zh-CN" altLang="zh-CN" sz="2800" b="1" dirty="0">
              <a:solidFill>
                <a:srgbClr val="00FF00"/>
              </a:solidFill>
              <a:latin typeface="+mn-ea"/>
            </a:endParaRPr>
          </a:p>
          <a:p>
            <a:pPr marL="0" indent="0">
              <a:spcBef>
                <a:spcPts val="0"/>
              </a:spcBef>
              <a:buNone/>
            </a:pPr>
            <a:r>
              <a:rPr lang="en-US" altLang="zh-CN" sz="2800" b="1" i="1" dirty="0">
                <a:solidFill>
                  <a:srgbClr val="00FF00"/>
                </a:solidFill>
                <a:latin typeface="+mn-ea"/>
              </a:rPr>
              <a:t>	</a:t>
            </a:r>
            <a:r>
              <a:rPr lang="en-US" altLang="zh-CN" sz="2800" b="1" i="1" dirty="0" err="1">
                <a:solidFill>
                  <a:srgbClr val="00FF00"/>
                </a:solidFill>
                <a:latin typeface="+mn-ea"/>
              </a:rPr>
              <a:t>afx_msg</a:t>
            </a:r>
            <a:r>
              <a:rPr lang="en-US" altLang="zh-CN" sz="2800" b="1" i="1" dirty="0">
                <a:solidFill>
                  <a:srgbClr val="00FF00"/>
                </a:solidFill>
                <a:latin typeface="+mn-ea"/>
              </a:rPr>
              <a:t> void OnBnClickedCheck1();</a:t>
            </a:r>
            <a:endParaRPr lang="zh-CN" altLang="zh-CN" sz="2800" b="1" dirty="0">
              <a:solidFill>
                <a:srgbClr val="00FF00"/>
              </a:solidFill>
              <a:latin typeface="+mn-ea"/>
            </a:endParaRPr>
          </a:p>
          <a:p>
            <a:pPr marL="0" indent="0">
              <a:spcBef>
                <a:spcPts val="0"/>
              </a:spcBef>
              <a:buNone/>
            </a:pPr>
            <a:r>
              <a:rPr lang="en-US" altLang="zh-CN" sz="2800" b="1" dirty="0">
                <a:latin typeface="+mn-ea"/>
              </a:rPr>
              <a:t>};</a:t>
            </a:r>
            <a:endParaRPr lang="zh-CN" altLang="zh-CN" sz="2800" b="1" dirty="0">
              <a:latin typeface="+mn-ea"/>
            </a:endParaRPr>
          </a:p>
          <a:p>
            <a:pPr marL="0" indent="0">
              <a:spcBef>
                <a:spcPts val="0"/>
              </a:spcBef>
              <a:buNone/>
            </a:pPr>
            <a:endParaRPr lang="zh-CN" altLang="en-US" sz="2800" b="1" dirty="0">
              <a:latin typeface="+mn-ea"/>
            </a:endParaRPr>
          </a:p>
        </p:txBody>
      </p:sp>
      <p:sp>
        <p:nvSpPr>
          <p:cNvPr id="4" name="灯片编号占位符 3"/>
          <p:cNvSpPr>
            <a:spLocks noGrp="1"/>
          </p:cNvSpPr>
          <p:nvPr>
            <p:ph type="sldNum" sz="quarter" idx="12"/>
          </p:nvPr>
        </p:nvSpPr>
        <p:spPr/>
        <p:txBody>
          <a:bodyPr/>
          <a:lstStyle/>
          <a:p>
            <a:fld id="{EA6790FE-3663-4280-8A87-F7847A540E1C}" type="slidenum">
              <a:rPr lang="en-US" altLang="zh-CN" smtClean="0"/>
              <a:pPr/>
              <a:t>30</a:t>
            </a:fld>
            <a:endParaRPr lang="en-US" altLang="zh-CN"/>
          </a:p>
        </p:txBody>
      </p:sp>
    </p:spTree>
    <p:extLst>
      <p:ext uri="{BB962C8B-B14F-4D97-AF65-F5344CB8AC3E}">
        <p14:creationId xmlns:p14="http://schemas.microsoft.com/office/powerpoint/2010/main" val="11492916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fld id="{9E5FF4C1-0F63-473E-8F79-9D8C714EED07}" type="slidenum">
              <a:rPr lang="en-US" altLang="zh-CN"/>
              <a:pPr/>
              <a:t>31</a:t>
            </a:fld>
            <a:endParaRPr lang="en-US" altLang="zh-CN"/>
          </a:p>
        </p:txBody>
      </p:sp>
      <p:sp>
        <p:nvSpPr>
          <p:cNvPr id="15362" name="Rectangle 2"/>
          <p:cNvSpPr>
            <a:spLocks noGrp="1" noChangeArrowheads="1"/>
          </p:cNvSpPr>
          <p:nvPr>
            <p:ph type="title"/>
          </p:nvPr>
        </p:nvSpPr>
        <p:spPr>
          <a:xfrm>
            <a:off x="762000" y="304800"/>
            <a:ext cx="7772400" cy="990600"/>
          </a:xfrm>
        </p:spPr>
        <p:txBody>
          <a:bodyPr/>
          <a:lstStyle/>
          <a:p>
            <a:r>
              <a:rPr lang="en-US" altLang="zh-CN" b="1" dirty="0" smtClean="0"/>
              <a:t>8.3 </a:t>
            </a:r>
            <a:r>
              <a:rPr lang="zh-CN" altLang="en-US" b="1" dirty="0">
                <a:latin typeface="宋体" panose="02010600030101010101" pitchFamily="2" charset="-122"/>
              </a:rPr>
              <a:t>滚动条控件</a:t>
            </a:r>
            <a:r>
              <a:rPr lang="zh-CN" altLang="en-US" b="1" dirty="0"/>
              <a:t> </a:t>
            </a:r>
          </a:p>
        </p:txBody>
      </p:sp>
      <p:sp>
        <p:nvSpPr>
          <p:cNvPr id="15371" name="Text Box 11"/>
          <p:cNvSpPr txBox="1">
            <a:spLocks noChangeArrowheads="1"/>
          </p:cNvSpPr>
          <p:nvPr/>
        </p:nvSpPr>
        <p:spPr bwMode="auto">
          <a:xfrm>
            <a:off x="533400" y="1524000"/>
            <a:ext cx="8169275" cy="1066800"/>
          </a:xfrm>
          <a:prstGeom prst="rect">
            <a:avLst/>
          </a:prstGeom>
          <a:gradFill rotWithShape="0">
            <a:gsLst>
              <a:gs pos="0">
                <a:srgbClr val="00FFFF"/>
              </a:gs>
              <a:gs pos="50000">
                <a:srgbClr val="FFCCCC"/>
              </a:gs>
              <a:gs pos="100000">
                <a:srgbClr val="00FFFF"/>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just" eaLnBrk="0" hangingPunct="0"/>
            <a:r>
              <a:rPr lang="zh-CN" altLang="en-US" sz="3200" dirty="0">
                <a:solidFill>
                  <a:srgbClr val="663300"/>
                </a:solidFill>
                <a:latin typeface="Technical" charset="0"/>
              </a:rPr>
              <a:t>滚动条是一个交互式的、高度可视化的控件它包括一个滑块、滚动</a:t>
            </a:r>
            <a:r>
              <a:rPr lang="zh-CN" altLang="en-US" sz="3200" dirty="0" smtClean="0">
                <a:solidFill>
                  <a:srgbClr val="663300"/>
                </a:solidFill>
                <a:latin typeface="Technical" charset="0"/>
              </a:rPr>
              <a:t>条两</a:t>
            </a:r>
            <a:r>
              <a:rPr lang="zh-CN" altLang="en-US" sz="3200" dirty="0">
                <a:solidFill>
                  <a:srgbClr val="663300"/>
                </a:solidFill>
                <a:latin typeface="Technical" charset="0"/>
              </a:rPr>
              <a:t>端的按钮等。</a:t>
            </a:r>
          </a:p>
        </p:txBody>
      </p:sp>
      <p:sp>
        <p:nvSpPr>
          <p:cNvPr id="15372" name="Text Box 12"/>
          <p:cNvSpPr txBox="1">
            <a:spLocks noChangeArrowheads="1"/>
          </p:cNvSpPr>
          <p:nvPr/>
        </p:nvSpPr>
        <p:spPr bwMode="auto">
          <a:xfrm>
            <a:off x="685800" y="2987675"/>
            <a:ext cx="7935913" cy="579438"/>
          </a:xfrm>
          <a:prstGeom prst="rect">
            <a:avLst/>
          </a:prstGeom>
          <a:solidFill>
            <a:srgbClr val="00FF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zh-CN" altLang="en-US" sz="3200">
                <a:solidFill>
                  <a:srgbClr val="660066"/>
                </a:solidFill>
                <a:latin typeface="Technical" charset="0"/>
              </a:rPr>
              <a:t>滚动条控件</a:t>
            </a:r>
            <a:r>
              <a:rPr lang="zh-CN" altLang="en-US" sz="3200">
                <a:solidFill>
                  <a:srgbClr val="663300"/>
                </a:solidFill>
                <a:latin typeface="Technical" charset="0"/>
              </a:rPr>
              <a:t>与</a:t>
            </a:r>
            <a:r>
              <a:rPr lang="zh-CN" altLang="en-US" sz="3200">
                <a:solidFill>
                  <a:srgbClr val="FF0000"/>
                </a:solidFill>
                <a:latin typeface="Technical" charset="0"/>
              </a:rPr>
              <a:t>属于窗口的滚动条</a:t>
            </a:r>
            <a:r>
              <a:rPr lang="zh-CN" altLang="en-US" sz="3200">
                <a:solidFill>
                  <a:srgbClr val="663300"/>
                </a:solidFill>
                <a:latin typeface="Technical" charset="0"/>
              </a:rPr>
              <a:t>是不一样的</a:t>
            </a:r>
          </a:p>
        </p:txBody>
      </p:sp>
      <p:sp>
        <p:nvSpPr>
          <p:cNvPr id="15373" name="Text Box 13"/>
          <p:cNvSpPr txBox="1">
            <a:spLocks noChangeArrowheads="1"/>
          </p:cNvSpPr>
          <p:nvPr/>
        </p:nvSpPr>
        <p:spPr bwMode="auto">
          <a:xfrm>
            <a:off x="5867400" y="4511675"/>
            <a:ext cx="2743200" cy="2041525"/>
          </a:xfrm>
          <a:prstGeom prst="rect">
            <a:avLst/>
          </a:prstGeom>
          <a:solidFill>
            <a:srgbClr val="CC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sz="3200">
                <a:solidFill>
                  <a:srgbClr val="000066"/>
                </a:solidFill>
                <a:latin typeface="Technical" charset="0"/>
              </a:rPr>
              <a:t>处于窗口的滚动条是由该窗口创建、管理和释放的</a:t>
            </a:r>
          </a:p>
        </p:txBody>
      </p:sp>
      <p:sp>
        <p:nvSpPr>
          <p:cNvPr id="15374" name="Text Box 14"/>
          <p:cNvSpPr txBox="1">
            <a:spLocks noChangeArrowheads="1"/>
          </p:cNvSpPr>
          <p:nvPr/>
        </p:nvSpPr>
        <p:spPr bwMode="auto">
          <a:xfrm>
            <a:off x="762000" y="4587875"/>
            <a:ext cx="3124200" cy="1554163"/>
          </a:xfrm>
          <a:prstGeom prst="rect">
            <a:avLst/>
          </a:prstGeom>
          <a:solidFill>
            <a:srgbClr val="CC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sz="3200">
                <a:solidFill>
                  <a:srgbClr val="000066"/>
                </a:solidFill>
                <a:latin typeface="Technical" charset="0"/>
              </a:rPr>
              <a:t>滚动条控件是由用户创建、管理和释放的</a:t>
            </a:r>
          </a:p>
        </p:txBody>
      </p:sp>
      <p:sp>
        <p:nvSpPr>
          <p:cNvPr id="15375" name="Line 15"/>
          <p:cNvSpPr>
            <a:spLocks noChangeShapeType="1"/>
          </p:cNvSpPr>
          <p:nvPr/>
        </p:nvSpPr>
        <p:spPr bwMode="auto">
          <a:xfrm flipH="1">
            <a:off x="1981200" y="3597275"/>
            <a:ext cx="381000" cy="99060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6" name="Line 16"/>
          <p:cNvSpPr>
            <a:spLocks noChangeShapeType="1"/>
          </p:cNvSpPr>
          <p:nvPr/>
        </p:nvSpPr>
        <p:spPr bwMode="auto">
          <a:xfrm>
            <a:off x="5715000" y="3597275"/>
            <a:ext cx="838200" cy="91440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5371"/>
                                        </p:tgtEl>
                                        <p:attrNameLst>
                                          <p:attrName>style.visibility</p:attrName>
                                        </p:attrNameLst>
                                      </p:cBhvr>
                                      <p:to>
                                        <p:strVal val="visible"/>
                                      </p:to>
                                    </p:set>
                                    <p:anim to="" calcmode="lin" valueType="num">
                                      <p:cBhvr>
                                        <p:cTn id="7" dur="1" fill="hold"/>
                                        <p:tgtEl>
                                          <p:spTgt spid="15371"/>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15372"/>
                                        </p:tgtEl>
                                        <p:attrNameLst>
                                          <p:attrName>style.visibility</p:attrName>
                                        </p:attrNameLst>
                                      </p:cBhvr>
                                      <p:to>
                                        <p:strVal val="visible"/>
                                      </p:to>
                                    </p:set>
                                    <p:anim to="" calcmode="lin" valueType="num">
                                      <p:cBhvr>
                                        <p:cTn id="12" dur="1" fill="hold"/>
                                        <p:tgtEl>
                                          <p:spTgt spid="15372"/>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36" fill="hold" grpId="0" nodeType="clickEffect">
                                  <p:stCondLst>
                                    <p:cond delay="0"/>
                                  </p:stCondLst>
                                  <p:childTnLst>
                                    <p:set>
                                      <p:cBhvr>
                                        <p:cTn id="16" dur="1" fill="hold">
                                          <p:stCondLst>
                                            <p:cond delay="0"/>
                                          </p:stCondLst>
                                        </p:cTn>
                                        <p:tgtEl>
                                          <p:spTgt spid="15375"/>
                                        </p:tgtEl>
                                        <p:attrNameLst>
                                          <p:attrName>style.visibility</p:attrName>
                                        </p:attrNameLst>
                                      </p:cBhvr>
                                      <p:to>
                                        <p:strVal val="visible"/>
                                      </p:to>
                                    </p:set>
                                    <p:anim calcmode="lin" valueType="num">
                                      <p:cBhvr>
                                        <p:cTn id="17" dur="500" fill="hold"/>
                                        <p:tgtEl>
                                          <p:spTgt spid="15375"/>
                                        </p:tgtEl>
                                        <p:attrNameLst>
                                          <p:attrName>ppt_w</p:attrName>
                                        </p:attrNameLst>
                                      </p:cBhvr>
                                      <p:tavLst>
                                        <p:tav tm="0">
                                          <p:val>
                                            <p:strVal val="(6*min(max(#ppt_w*#ppt_h,.3),1)-7.4)/-.7*#ppt_w"/>
                                          </p:val>
                                        </p:tav>
                                        <p:tav tm="100000">
                                          <p:val>
                                            <p:strVal val="#ppt_w"/>
                                          </p:val>
                                        </p:tav>
                                      </p:tavLst>
                                    </p:anim>
                                    <p:anim calcmode="lin" valueType="num">
                                      <p:cBhvr>
                                        <p:cTn id="18" dur="500" fill="hold"/>
                                        <p:tgtEl>
                                          <p:spTgt spid="15375"/>
                                        </p:tgtEl>
                                        <p:attrNameLst>
                                          <p:attrName>ppt_h</p:attrName>
                                        </p:attrNameLst>
                                      </p:cBhvr>
                                      <p:tavLst>
                                        <p:tav tm="0">
                                          <p:val>
                                            <p:strVal val="(6*min(max(#ppt_w*#ppt_h,.3),1)-7.4)/-.7*#ppt_h"/>
                                          </p:val>
                                        </p:tav>
                                        <p:tav tm="100000">
                                          <p:val>
                                            <p:strVal val="#ppt_h"/>
                                          </p:val>
                                        </p:tav>
                                      </p:tavLst>
                                    </p:anim>
                                    <p:anim calcmode="lin" valueType="num">
                                      <p:cBhvr>
                                        <p:cTn id="19" dur="500" fill="hold"/>
                                        <p:tgtEl>
                                          <p:spTgt spid="15375"/>
                                        </p:tgtEl>
                                        <p:attrNameLst>
                                          <p:attrName>ppt_x</p:attrName>
                                        </p:attrNameLst>
                                      </p:cBhvr>
                                      <p:tavLst>
                                        <p:tav tm="0">
                                          <p:val>
                                            <p:fltVal val="0.5"/>
                                          </p:val>
                                        </p:tav>
                                        <p:tav tm="100000">
                                          <p:val>
                                            <p:strVal val="#ppt_x"/>
                                          </p:val>
                                        </p:tav>
                                      </p:tavLst>
                                    </p:anim>
                                    <p:anim calcmode="lin" valueType="num">
                                      <p:cBhvr>
                                        <p:cTn id="20" dur="500" fill="hold"/>
                                        <p:tgtEl>
                                          <p:spTgt spid="15375"/>
                                        </p:tgtEl>
                                        <p:attrNameLst>
                                          <p:attrName>ppt_y</p:attrName>
                                        </p:attrNameLst>
                                      </p:cBhvr>
                                      <p:tavLst>
                                        <p:tav tm="0">
                                          <p:val>
                                            <p:strVal val="1+(6*min(max(#ppt_w*#ppt_h,.3),1)-7.4)/-.7*#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36" fill="hold" grpId="0" nodeType="clickEffect">
                                  <p:stCondLst>
                                    <p:cond delay="0"/>
                                  </p:stCondLst>
                                  <p:childTnLst>
                                    <p:set>
                                      <p:cBhvr>
                                        <p:cTn id="24" dur="1" fill="hold">
                                          <p:stCondLst>
                                            <p:cond delay="0"/>
                                          </p:stCondLst>
                                        </p:cTn>
                                        <p:tgtEl>
                                          <p:spTgt spid="15374"/>
                                        </p:tgtEl>
                                        <p:attrNameLst>
                                          <p:attrName>style.visibility</p:attrName>
                                        </p:attrNameLst>
                                      </p:cBhvr>
                                      <p:to>
                                        <p:strVal val="visible"/>
                                      </p:to>
                                    </p:set>
                                    <p:anim calcmode="lin" valueType="num">
                                      <p:cBhvr>
                                        <p:cTn id="25" dur="500" fill="hold"/>
                                        <p:tgtEl>
                                          <p:spTgt spid="15374"/>
                                        </p:tgtEl>
                                        <p:attrNameLst>
                                          <p:attrName>ppt_w</p:attrName>
                                        </p:attrNameLst>
                                      </p:cBhvr>
                                      <p:tavLst>
                                        <p:tav tm="0">
                                          <p:val>
                                            <p:strVal val="(6*min(max(#ppt_w*#ppt_h,.3),1)-7.4)/-.7*#ppt_w"/>
                                          </p:val>
                                        </p:tav>
                                        <p:tav tm="100000">
                                          <p:val>
                                            <p:strVal val="#ppt_w"/>
                                          </p:val>
                                        </p:tav>
                                      </p:tavLst>
                                    </p:anim>
                                    <p:anim calcmode="lin" valueType="num">
                                      <p:cBhvr>
                                        <p:cTn id="26" dur="500" fill="hold"/>
                                        <p:tgtEl>
                                          <p:spTgt spid="15374"/>
                                        </p:tgtEl>
                                        <p:attrNameLst>
                                          <p:attrName>ppt_h</p:attrName>
                                        </p:attrNameLst>
                                      </p:cBhvr>
                                      <p:tavLst>
                                        <p:tav tm="0">
                                          <p:val>
                                            <p:strVal val="(6*min(max(#ppt_w*#ppt_h,.3),1)-7.4)/-.7*#ppt_h"/>
                                          </p:val>
                                        </p:tav>
                                        <p:tav tm="100000">
                                          <p:val>
                                            <p:strVal val="#ppt_h"/>
                                          </p:val>
                                        </p:tav>
                                      </p:tavLst>
                                    </p:anim>
                                    <p:anim calcmode="lin" valueType="num">
                                      <p:cBhvr>
                                        <p:cTn id="27" dur="500" fill="hold"/>
                                        <p:tgtEl>
                                          <p:spTgt spid="15374"/>
                                        </p:tgtEl>
                                        <p:attrNameLst>
                                          <p:attrName>ppt_x</p:attrName>
                                        </p:attrNameLst>
                                      </p:cBhvr>
                                      <p:tavLst>
                                        <p:tav tm="0">
                                          <p:val>
                                            <p:fltVal val="0.5"/>
                                          </p:val>
                                        </p:tav>
                                        <p:tav tm="100000">
                                          <p:val>
                                            <p:strVal val="#ppt_x"/>
                                          </p:val>
                                        </p:tav>
                                      </p:tavLst>
                                    </p:anim>
                                    <p:anim calcmode="lin" valueType="num">
                                      <p:cBhvr>
                                        <p:cTn id="28" dur="500" fill="hold"/>
                                        <p:tgtEl>
                                          <p:spTgt spid="15374"/>
                                        </p:tgtEl>
                                        <p:attrNameLst>
                                          <p:attrName>ppt_y</p:attrName>
                                        </p:attrNameLst>
                                      </p:cBhvr>
                                      <p:tavLst>
                                        <p:tav tm="0">
                                          <p:val>
                                            <p:strVal val="1+(6*min(max(#ppt_w*#ppt_h,.3),1)-7.4)/-.7*#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528" fill="hold" grpId="0" nodeType="clickEffect">
                                  <p:stCondLst>
                                    <p:cond delay="0"/>
                                  </p:stCondLst>
                                  <p:childTnLst>
                                    <p:set>
                                      <p:cBhvr>
                                        <p:cTn id="32" dur="1" fill="hold">
                                          <p:stCondLst>
                                            <p:cond delay="0"/>
                                          </p:stCondLst>
                                        </p:cTn>
                                        <p:tgtEl>
                                          <p:spTgt spid="15376"/>
                                        </p:tgtEl>
                                        <p:attrNameLst>
                                          <p:attrName>style.visibility</p:attrName>
                                        </p:attrNameLst>
                                      </p:cBhvr>
                                      <p:to>
                                        <p:strVal val="visible"/>
                                      </p:to>
                                    </p:set>
                                    <p:anim calcmode="lin" valueType="num">
                                      <p:cBhvr>
                                        <p:cTn id="33" dur="500" fill="hold"/>
                                        <p:tgtEl>
                                          <p:spTgt spid="15376"/>
                                        </p:tgtEl>
                                        <p:attrNameLst>
                                          <p:attrName>ppt_w</p:attrName>
                                        </p:attrNameLst>
                                      </p:cBhvr>
                                      <p:tavLst>
                                        <p:tav tm="0">
                                          <p:val>
                                            <p:fltVal val="0"/>
                                          </p:val>
                                        </p:tav>
                                        <p:tav tm="100000">
                                          <p:val>
                                            <p:strVal val="#ppt_w"/>
                                          </p:val>
                                        </p:tav>
                                      </p:tavLst>
                                    </p:anim>
                                    <p:anim calcmode="lin" valueType="num">
                                      <p:cBhvr>
                                        <p:cTn id="34" dur="500" fill="hold"/>
                                        <p:tgtEl>
                                          <p:spTgt spid="15376"/>
                                        </p:tgtEl>
                                        <p:attrNameLst>
                                          <p:attrName>ppt_h</p:attrName>
                                        </p:attrNameLst>
                                      </p:cBhvr>
                                      <p:tavLst>
                                        <p:tav tm="0">
                                          <p:val>
                                            <p:fltVal val="0"/>
                                          </p:val>
                                        </p:tav>
                                        <p:tav tm="100000">
                                          <p:val>
                                            <p:strVal val="#ppt_h"/>
                                          </p:val>
                                        </p:tav>
                                      </p:tavLst>
                                    </p:anim>
                                    <p:anim calcmode="lin" valueType="num">
                                      <p:cBhvr>
                                        <p:cTn id="35" dur="500" fill="hold"/>
                                        <p:tgtEl>
                                          <p:spTgt spid="15376"/>
                                        </p:tgtEl>
                                        <p:attrNameLst>
                                          <p:attrName>ppt_x</p:attrName>
                                        </p:attrNameLst>
                                      </p:cBhvr>
                                      <p:tavLst>
                                        <p:tav tm="0">
                                          <p:val>
                                            <p:fltVal val="0.5"/>
                                          </p:val>
                                        </p:tav>
                                        <p:tav tm="100000">
                                          <p:val>
                                            <p:strVal val="#ppt_x"/>
                                          </p:val>
                                        </p:tav>
                                      </p:tavLst>
                                    </p:anim>
                                    <p:anim calcmode="lin" valueType="num">
                                      <p:cBhvr>
                                        <p:cTn id="36" dur="500" fill="hold"/>
                                        <p:tgtEl>
                                          <p:spTgt spid="15376"/>
                                        </p:tgtEl>
                                        <p:attrNameLst>
                                          <p:attrName>ppt_y</p:attrName>
                                        </p:attrNameLst>
                                      </p:cBhvr>
                                      <p:tavLst>
                                        <p:tav tm="0">
                                          <p:val>
                                            <p:fltVal val="0.5"/>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3" presetClass="entr" presetSubtype="528" fill="hold" grpId="0" nodeType="clickEffect">
                                  <p:stCondLst>
                                    <p:cond delay="0"/>
                                  </p:stCondLst>
                                  <p:childTnLst>
                                    <p:set>
                                      <p:cBhvr>
                                        <p:cTn id="40" dur="1" fill="hold">
                                          <p:stCondLst>
                                            <p:cond delay="0"/>
                                          </p:stCondLst>
                                        </p:cTn>
                                        <p:tgtEl>
                                          <p:spTgt spid="15373"/>
                                        </p:tgtEl>
                                        <p:attrNameLst>
                                          <p:attrName>style.visibility</p:attrName>
                                        </p:attrNameLst>
                                      </p:cBhvr>
                                      <p:to>
                                        <p:strVal val="visible"/>
                                      </p:to>
                                    </p:set>
                                    <p:anim calcmode="lin" valueType="num">
                                      <p:cBhvr>
                                        <p:cTn id="41" dur="500" fill="hold"/>
                                        <p:tgtEl>
                                          <p:spTgt spid="15373"/>
                                        </p:tgtEl>
                                        <p:attrNameLst>
                                          <p:attrName>ppt_w</p:attrName>
                                        </p:attrNameLst>
                                      </p:cBhvr>
                                      <p:tavLst>
                                        <p:tav tm="0">
                                          <p:val>
                                            <p:fltVal val="0"/>
                                          </p:val>
                                        </p:tav>
                                        <p:tav tm="100000">
                                          <p:val>
                                            <p:strVal val="#ppt_w"/>
                                          </p:val>
                                        </p:tav>
                                      </p:tavLst>
                                    </p:anim>
                                    <p:anim calcmode="lin" valueType="num">
                                      <p:cBhvr>
                                        <p:cTn id="42" dur="500" fill="hold"/>
                                        <p:tgtEl>
                                          <p:spTgt spid="15373"/>
                                        </p:tgtEl>
                                        <p:attrNameLst>
                                          <p:attrName>ppt_h</p:attrName>
                                        </p:attrNameLst>
                                      </p:cBhvr>
                                      <p:tavLst>
                                        <p:tav tm="0">
                                          <p:val>
                                            <p:fltVal val="0"/>
                                          </p:val>
                                        </p:tav>
                                        <p:tav tm="100000">
                                          <p:val>
                                            <p:strVal val="#ppt_h"/>
                                          </p:val>
                                        </p:tav>
                                      </p:tavLst>
                                    </p:anim>
                                    <p:anim calcmode="lin" valueType="num">
                                      <p:cBhvr>
                                        <p:cTn id="43" dur="500" fill="hold"/>
                                        <p:tgtEl>
                                          <p:spTgt spid="15373"/>
                                        </p:tgtEl>
                                        <p:attrNameLst>
                                          <p:attrName>ppt_x</p:attrName>
                                        </p:attrNameLst>
                                      </p:cBhvr>
                                      <p:tavLst>
                                        <p:tav tm="0">
                                          <p:val>
                                            <p:fltVal val="0.5"/>
                                          </p:val>
                                        </p:tav>
                                        <p:tav tm="100000">
                                          <p:val>
                                            <p:strVal val="#ppt_x"/>
                                          </p:val>
                                        </p:tav>
                                      </p:tavLst>
                                    </p:anim>
                                    <p:anim calcmode="lin" valueType="num">
                                      <p:cBhvr>
                                        <p:cTn id="44" dur="500" fill="hold"/>
                                        <p:tgtEl>
                                          <p:spTgt spid="1537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71" grpId="0" animBg="1" autoUpdateAnimBg="0"/>
      <p:bldP spid="15372" grpId="0" animBg="1" autoUpdateAnimBg="0"/>
      <p:bldP spid="15373" grpId="0" animBg="1" autoUpdateAnimBg="0"/>
      <p:bldP spid="15374" grpId="0" animBg="1" autoUpdateAnimBg="0"/>
      <p:bldP spid="15375" grpId="0" animBg="1"/>
      <p:bldP spid="1537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8105789D-D5FA-4231-90A8-7ABDC03CC992}" type="slidenum">
              <a:rPr lang="en-US" altLang="zh-CN"/>
              <a:pPr/>
              <a:t>32</a:t>
            </a:fld>
            <a:endParaRPr lang="en-US" altLang="zh-CN"/>
          </a:p>
        </p:txBody>
      </p:sp>
      <p:sp>
        <p:nvSpPr>
          <p:cNvPr id="16386" name="Rectangle 2"/>
          <p:cNvSpPr>
            <a:spLocks noGrp="1" noChangeArrowheads="1"/>
          </p:cNvSpPr>
          <p:nvPr>
            <p:ph type="title"/>
          </p:nvPr>
        </p:nvSpPr>
        <p:spPr>
          <a:xfrm>
            <a:off x="762000" y="44624"/>
            <a:ext cx="7772400" cy="874713"/>
          </a:xfrm>
        </p:spPr>
        <p:txBody>
          <a:bodyPr/>
          <a:lstStyle/>
          <a:p>
            <a:r>
              <a:rPr lang="en-US" altLang="zh-CN" b="1" dirty="0" smtClean="0"/>
              <a:t>8.3.1 </a:t>
            </a:r>
            <a:r>
              <a:rPr lang="zh-CN" altLang="en-US" b="1" dirty="0">
                <a:latin typeface="宋体" panose="02010600030101010101" pitchFamily="2" charset="-122"/>
              </a:rPr>
              <a:t>滚动条类的结构及其方法</a:t>
            </a:r>
            <a:r>
              <a:rPr lang="zh-CN" altLang="en-US" b="1" dirty="0"/>
              <a:t> </a:t>
            </a:r>
          </a:p>
        </p:txBody>
      </p:sp>
      <p:graphicFrame>
        <p:nvGraphicFramePr>
          <p:cNvPr id="16393" name="Object 9"/>
          <p:cNvGraphicFramePr>
            <a:graphicFrameLocks noChangeAspect="1"/>
          </p:cNvGraphicFramePr>
          <p:nvPr>
            <p:extLst>
              <p:ext uri="{D42A27DB-BD31-4B8C-83A1-F6EECF244321}">
                <p14:modId xmlns:p14="http://schemas.microsoft.com/office/powerpoint/2010/main" val="3263418615"/>
              </p:ext>
            </p:extLst>
          </p:nvPr>
        </p:nvGraphicFramePr>
        <p:xfrm>
          <a:off x="1187624" y="2892431"/>
          <a:ext cx="7754937" cy="3859212"/>
        </p:xfrm>
        <a:graphic>
          <a:graphicData uri="http://schemas.openxmlformats.org/presentationml/2006/ole">
            <mc:AlternateContent xmlns:mc="http://schemas.openxmlformats.org/markup-compatibility/2006">
              <mc:Choice xmlns:v="urn:schemas-microsoft-com:vml" Requires="v">
                <p:oleObj spid="_x0000_s16957" name="Document" r:id="rId3" imgW="4137526" imgH="2130335" progId="Word.Document.8">
                  <p:embed/>
                </p:oleObj>
              </mc:Choice>
              <mc:Fallback>
                <p:oleObj name="Document" r:id="rId3" imgW="4137526" imgH="2130335" progId="Word.Document.8">
                  <p:embed/>
                  <p:pic>
                    <p:nvPicPr>
                      <p:cNvPr id="0" name="Object 9"/>
                      <p:cNvPicPr>
                        <a:picLocks noChangeAspect="1" noChangeArrowheads="1"/>
                      </p:cNvPicPr>
                      <p:nvPr/>
                    </p:nvPicPr>
                    <p:blipFill>
                      <a:blip r:embed="rId4"/>
                      <a:srcRect/>
                      <a:stretch>
                        <a:fillRect/>
                      </a:stretch>
                    </p:blipFill>
                    <p:spPr bwMode="auto">
                      <a:xfrm>
                        <a:off x="1187624" y="2892431"/>
                        <a:ext cx="7754937" cy="38592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矩形 1"/>
          <p:cNvSpPr/>
          <p:nvPr/>
        </p:nvSpPr>
        <p:spPr>
          <a:xfrm>
            <a:off x="0" y="2420888"/>
            <a:ext cx="9144000" cy="461665"/>
          </a:xfrm>
          <a:prstGeom prst="rect">
            <a:avLst/>
          </a:prstGeom>
          <a:solidFill>
            <a:schemeClr val="accent4">
              <a:lumMod val="60000"/>
              <a:lumOff val="40000"/>
            </a:schemeClr>
          </a:solidFill>
        </p:spPr>
        <p:txBody>
          <a:bodyPr wrap="square">
            <a:spAutoFit/>
          </a:bodyPr>
          <a:lstStyle/>
          <a:p>
            <a:r>
              <a:rPr lang="zh-CN" altLang="en-US" dirty="0">
                <a:solidFill>
                  <a:srgbClr val="FF0000"/>
                </a:solidFill>
              </a:rPr>
              <a:t>http://msdn.microsoft.com/en-us/library/zz1h061h.aspx</a:t>
            </a:r>
          </a:p>
        </p:txBody>
      </p:sp>
      <p:sp>
        <p:nvSpPr>
          <p:cNvPr id="3" name="文本框 2"/>
          <p:cNvSpPr txBox="1"/>
          <p:nvPr/>
        </p:nvSpPr>
        <p:spPr>
          <a:xfrm>
            <a:off x="251520" y="764704"/>
            <a:ext cx="8691041" cy="1569660"/>
          </a:xfrm>
          <a:prstGeom prst="rect">
            <a:avLst/>
          </a:prstGeom>
          <a:noFill/>
        </p:spPr>
        <p:txBody>
          <a:bodyPr wrap="square" rtlCol="0">
            <a:spAutoFit/>
          </a:bodyPr>
          <a:lstStyle/>
          <a:p>
            <a:r>
              <a:rPr lang="en-US" altLang="zh-CN" dirty="0" smtClean="0"/>
              <a:t>    </a:t>
            </a:r>
            <a:r>
              <a:rPr lang="zh-CN" altLang="zh-CN" dirty="0" smtClean="0"/>
              <a:t>滚</a:t>
            </a:r>
            <a:r>
              <a:rPr lang="zh-CN" altLang="zh-CN" dirty="0"/>
              <a:t>动条类</a:t>
            </a:r>
            <a:r>
              <a:rPr lang="en-US" altLang="zh-CN" dirty="0" err="1"/>
              <a:t>CScrollBar</a:t>
            </a:r>
            <a:r>
              <a:rPr lang="zh-CN" altLang="zh-CN" dirty="0"/>
              <a:t>类是</a:t>
            </a:r>
            <a:r>
              <a:rPr lang="en-US" altLang="zh-CN" dirty="0" err="1"/>
              <a:t>CWnd</a:t>
            </a:r>
            <a:r>
              <a:rPr lang="zh-CN" altLang="zh-CN" dirty="0"/>
              <a:t>的直接派生类，它同时继承了</a:t>
            </a:r>
            <a:r>
              <a:rPr lang="en-US" altLang="zh-CN" dirty="0" err="1"/>
              <a:t>CWnd</a:t>
            </a:r>
            <a:r>
              <a:rPr lang="zh-CN" altLang="zh-CN" dirty="0"/>
              <a:t>的所有功能。</a:t>
            </a:r>
            <a:r>
              <a:rPr lang="en-US" altLang="zh-CN" dirty="0" smtClean="0"/>
              <a:t>VC</a:t>
            </a:r>
            <a:r>
              <a:rPr lang="en-US" altLang="zh-CN" dirty="0"/>
              <a:t>++</a:t>
            </a:r>
            <a:r>
              <a:rPr lang="zh-CN" altLang="zh-CN" dirty="0"/>
              <a:t>在</a:t>
            </a:r>
            <a:r>
              <a:rPr lang="en-US" altLang="zh-CN" dirty="0" err="1"/>
              <a:t>Afxwin.h</a:t>
            </a:r>
            <a:r>
              <a:rPr lang="zh-CN" altLang="zh-CN" dirty="0"/>
              <a:t>中定义了</a:t>
            </a:r>
            <a:r>
              <a:rPr lang="en-US" altLang="zh-CN" dirty="0" err="1"/>
              <a:t>CScrollBar</a:t>
            </a:r>
            <a:r>
              <a:rPr lang="zh-CN" altLang="zh-CN" dirty="0"/>
              <a:t>类的结构，</a:t>
            </a:r>
            <a:r>
              <a:rPr lang="en-US" altLang="zh-CN" dirty="0" err="1"/>
              <a:t>afxwin.h</a:t>
            </a:r>
            <a:r>
              <a:rPr lang="zh-CN" altLang="zh-CN" dirty="0"/>
              <a:t>文件所在位置为</a:t>
            </a:r>
            <a:r>
              <a:rPr lang="en-US" altLang="zh-CN" dirty="0"/>
              <a:t>c:\Program Files(x86)\Microsoft Visual Studio 11.0\VC\</a:t>
            </a:r>
            <a:r>
              <a:rPr lang="en-US" altLang="zh-CN" dirty="0" err="1"/>
              <a:t>atlmfc</a:t>
            </a:r>
            <a:r>
              <a:rPr lang="en-US" altLang="zh-CN" dirty="0"/>
              <a:t>\include\</a:t>
            </a:r>
            <a:r>
              <a:rPr lang="en-US" altLang="zh-CN" dirty="0" err="1"/>
              <a:t>afxwin.h</a:t>
            </a:r>
            <a:r>
              <a:rPr lang="zh-CN" altLang="zh-CN" dirty="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499"/>
                                          </p:stCondLst>
                                        </p:cTn>
                                        <p:tgtEl>
                                          <p:spTgt spid="16393"/>
                                        </p:tgtEl>
                                        <p:attrNameLst>
                                          <p:attrName>style.visibility</p:attrName>
                                        </p:attrNameLst>
                                      </p:cBhvr>
                                      <p:to>
                                        <p:strVal val="visible"/>
                                      </p:to>
                                    </p:set>
                                    <p:anim to="" calcmode="lin" valueType="num">
                                      <p:cBhvr>
                                        <p:cTn id="7" dur="1" fill="hold"/>
                                        <p:tgtEl>
                                          <p:spTgt spid="1639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32DFC566-253D-43C5-9F39-D7619859103D}" type="slidenum">
              <a:rPr lang="en-US" altLang="zh-CN"/>
              <a:pPr/>
              <a:t>33</a:t>
            </a:fld>
            <a:endParaRPr lang="en-US" altLang="zh-CN"/>
          </a:p>
        </p:txBody>
      </p:sp>
      <p:sp>
        <p:nvSpPr>
          <p:cNvPr id="17411" name="Rectangle 3"/>
          <p:cNvSpPr>
            <a:spLocks noGrp="1" noChangeArrowheads="1"/>
          </p:cNvSpPr>
          <p:nvPr>
            <p:ph type="body" idx="1"/>
          </p:nvPr>
        </p:nvSpPr>
        <p:spPr>
          <a:xfrm>
            <a:off x="381000" y="609600"/>
            <a:ext cx="8458200" cy="5791200"/>
          </a:xfrm>
        </p:spPr>
        <p:txBody>
          <a:bodyPr/>
          <a:lstStyle/>
          <a:p>
            <a:pPr algn="ctr">
              <a:lnSpc>
                <a:spcPct val="95000"/>
              </a:lnSpc>
              <a:buFontTx/>
              <a:buNone/>
            </a:pPr>
            <a:r>
              <a:rPr lang="zh-CN" altLang="en-US" sz="3600" b="1" dirty="0">
                <a:latin typeface="Arial Narrow" panose="020B0606020202030204" pitchFamily="34" charset="0"/>
              </a:rPr>
              <a:t>常用滚动条动作标识及其说明</a:t>
            </a:r>
          </a:p>
          <a:p>
            <a:pPr algn="ctr">
              <a:lnSpc>
                <a:spcPct val="95000"/>
              </a:lnSpc>
              <a:buFontTx/>
              <a:buNone/>
            </a:pPr>
            <a:endParaRPr lang="zh-CN" altLang="en-US" sz="2800" b="1" dirty="0">
              <a:latin typeface="Arial Narrow" panose="020B0606020202030204" pitchFamily="34" charset="0"/>
              <a:cs typeface="Times New Roman" panose="02020603050405020304" pitchFamily="18" charset="0"/>
            </a:endParaRPr>
          </a:p>
          <a:p>
            <a:pPr algn="just">
              <a:lnSpc>
                <a:spcPct val="95000"/>
              </a:lnSpc>
              <a:buFontTx/>
              <a:buNone/>
            </a:pPr>
            <a:r>
              <a:rPr lang="en-US" altLang="zh-CN" sz="2800" b="1" dirty="0">
                <a:latin typeface="Arial Narrow" panose="020B0606020202030204" pitchFamily="34" charset="0"/>
                <a:cs typeface="Times New Roman" panose="02020603050405020304" pitchFamily="18" charset="0"/>
              </a:rPr>
              <a:t>SB_TOP </a:t>
            </a:r>
            <a:r>
              <a:rPr lang="en-US" altLang="zh-CN" sz="2800" b="1" dirty="0">
                <a:solidFill>
                  <a:srgbClr val="00CC00"/>
                </a:solidFill>
                <a:latin typeface="Arial Narrow" panose="020B0606020202030204" pitchFamily="34" charset="0"/>
                <a:cs typeface="Times New Roman" panose="02020603050405020304" pitchFamily="18" charset="0"/>
              </a:rPr>
              <a:t>/</a:t>
            </a:r>
            <a:r>
              <a:rPr lang="en-US" altLang="zh-CN" sz="2800" b="1" dirty="0">
                <a:latin typeface="Arial Narrow" panose="020B0606020202030204" pitchFamily="34" charset="0"/>
                <a:cs typeface="Times New Roman" panose="02020603050405020304" pitchFamily="18" charset="0"/>
              </a:rPr>
              <a:t> SB_BOTTOM </a:t>
            </a:r>
            <a:r>
              <a:rPr lang="zh-CN" altLang="en-US" sz="2800" b="1" dirty="0" smtClean="0">
                <a:latin typeface="Arial Narrow" panose="020B0606020202030204" pitchFamily="34" charset="0"/>
              </a:rPr>
              <a:t>：滚动</a:t>
            </a:r>
            <a:r>
              <a:rPr lang="zh-CN" altLang="en-US" sz="2800" b="1" dirty="0">
                <a:latin typeface="Arial Narrow" panose="020B0606020202030204" pitchFamily="34" charset="0"/>
              </a:rPr>
              <a:t>到滚动条最顶 </a:t>
            </a:r>
            <a:r>
              <a:rPr lang="en-US" altLang="zh-CN" sz="2800" b="1" dirty="0">
                <a:solidFill>
                  <a:srgbClr val="00CC00"/>
                </a:solidFill>
                <a:latin typeface="Arial Narrow" panose="020B0606020202030204" pitchFamily="34" charset="0"/>
                <a:cs typeface="Times New Roman" panose="02020603050405020304" pitchFamily="18" charset="0"/>
              </a:rPr>
              <a:t>/ </a:t>
            </a:r>
            <a:r>
              <a:rPr lang="zh-CN" altLang="en-US" sz="2800" b="1" dirty="0">
                <a:latin typeface="Arial Narrow" panose="020B0606020202030204" pitchFamily="34" charset="0"/>
              </a:rPr>
              <a:t>底端</a:t>
            </a:r>
            <a:endParaRPr lang="zh-CN" altLang="en-US" sz="2800" b="1" dirty="0">
              <a:latin typeface="Arial Narrow" panose="020B0606020202030204" pitchFamily="34" charset="0"/>
              <a:cs typeface="Times New Roman" panose="02020603050405020304" pitchFamily="18" charset="0"/>
            </a:endParaRPr>
          </a:p>
          <a:p>
            <a:pPr algn="just">
              <a:lnSpc>
                <a:spcPct val="95000"/>
              </a:lnSpc>
              <a:buFontTx/>
              <a:buNone/>
            </a:pPr>
            <a:r>
              <a:rPr lang="en-US" altLang="zh-CN" sz="2800" b="1" dirty="0">
                <a:latin typeface="Arial Narrow" panose="020B0606020202030204" pitchFamily="34" charset="0"/>
                <a:cs typeface="Times New Roman" panose="02020603050405020304" pitchFamily="18" charset="0"/>
              </a:rPr>
              <a:t>SB_LINEUP </a:t>
            </a:r>
            <a:r>
              <a:rPr lang="en-US" altLang="zh-CN" sz="2800" b="1" dirty="0">
                <a:solidFill>
                  <a:srgbClr val="00CC00"/>
                </a:solidFill>
                <a:latin typeface="Arial Narrow" panose="020B0606020202030204" pitchFamily="34" charset="0"/>
                <a:cs typeface="Times New Roman" panose="02020603050405020304" pitchFamily="18" charset="0"/>
              </a:rPr>
              <a:t>/</a:t>
            </a:r>
            <a:r>
              <a:rPr lang="en-US" altLang="zh-CN" sz="2800" b="1" dirty="0">
                <a:latin typeface="Arial Narrow" panose="020B0606020202030204" pitchFamily="34" charset="0"/>
                <a:cs typeface="Times New Roman" panose="02020603050405020304" pitchFamily="18" charset="0"/>
              </a:rPr>
              <a:t> SB_LINEDOWN</a:t>
            </a:r>
            <a:r>
              <a:rPr lang="zh-CN" altLang="en-US" sz="2800" b="1" dirty="0">
                <a:latin typeface="Arial Narrow" panose="020B0606020202030204" pitchFamily="34" charset="0"/>
              </a:rPr>
              <a:t>：向上 </a:t>
            </a:r>
            <a:r>
              <a:rPr lang="en-US" altLang="zh-CN" sz="2800" b="1" dirty="0">
                <a:solidFill>
                  <a:srgbClr val="00CC00"/>
                </a:solidFill>
                <a:latin typeface="Arial Narrow" panose="020B0606020202030204" pitchFamily="34" charset="0"/>
                <a:cs typeface="Times New Roman" panose="02020603050405020304" pitchFamily="18" charset="0"/>
              </a:rPr>
              <a:t>/</a:t>
            </a:r>
            <a:r>
              <a:rPr lang="en-US" altLang="zh-CN" sz="2800" b="1" dirty="0">
                <a:latin typeface="Arial Narrow" panose="020B0606020202030204" pitchFamily="34" charset="0"/>
              </a:rPr>
              <a:t> </a:t>
            </a:r>
            <a:r>
              <a:rPr lang="zh-CN" altLang="en-US" sz="2800" b="1" dirty="0">
                <a:latin typeface="Arial Narrow" panose="020B0606020202030204" pitchFamily="34" charset="0"/>
              </a:rPr>
              <a:t>下滚动一行</a:t>
            </a:r>
            <a:endParaRPr lang="zh-CN" altLang="en-US" sz="2800" b="1" dirty="0">
              <a:latin typeface="Arial Narrow" panose="020B0606020202030204" pitchFamily="34" charset="0"/>
              <a:cs typeface="Times New Roman" panose="02020603050405020304" pitchFamily="18" charset="0"/>
            </a:endParaRPr>
          </a:p>
          <a:p>
            <a:pPr algn="just">
              <a:lnSpc>
                <a:spcPct val="95000"/>
              </a:lnSpc>
              <a:buFontTx/>
              <a:buNone/>
            </a:pPr>
            <a:r>
              <a:rPr lang="en-US" altLang="zh-CN" sz="2800" b="1" dirty="0">
                <a:latin typeface="Arial Narrow" panose="020B0606020202030204" pitchFamily="34" charset="0"/>
                <a:cs typeface="Times New Roman" panose="02020603050405020304" pitchFamily="18" charset="0"/>
              </a:rPr>
              <a:t>SB_LEFT </a:t>
            </a:r>
            <a:r>
              <a:rPr lang="en-US" altLang="zh-CN" sz="2800" b="1" dirty="0">
                <a:solidFill>
                  <a:srgbClr val="00CC00"/>
                </a:solidFill>
                <a:latin typeface="Arial Narrow" panose="020B0606020202030204" pitchFamily="34" charset="0"/>
                <a:cs typeface="Times New Roman" panose="02020603050405020304" pitchFamily="18" charset="0"/>
              </a:rPr>
              <a:t>/</a:t>
            </a:r>
            <a:r>
              <a:rPr lang="en-US" altLang="zh-CN" sz="2800" b="1" dirty="0">
                <a:latin typeface="Arial Narrow" panose="020B0606020202030204" pitchFamily="34" charset="0"/>
                <a:cs typeface="Times New Roman" panose="02020603050405020304" pitchFamily="18" charset="0"/>
              </a:rPr>
              <a:t> SB_RIGHT</a:t>
            </a:r>
            <a:r>
              <a:rPr lang="zh-CN" altLang="en-US" sz="2800" b="1" dirty="0">
                <a:latin typeface="Arial Narrow" panose="020B0606020202030204" pitchFamily="34" charset="0"/>
              </a:rPr>
              <a:t>：滚动到左 </a:t>
            </a:r>
            <a:r>
              <a:rPr lang="en-US" altLang="zh-CN" sz="2800" b="1" dirty="0">
                <a:solidFill>
                  <a:srgbClr val="00CC00"/>
                </a:solidFill>
                <a:latin typeface="Arial Narrow" panose="020B0606020202030204" pitchFamily="34" charset="0"/>
                <a:cs typeface="Times New Roman" panose="02020603050405020304" pitchFamily="18" charset="0"/>
              </a:rPr>
              <a:t>/</a:t>
            </a:r>
            <a:r>
              <a:rPr lang="en-US" altLang="zh-CN" sz="2800" b="1" dirty="0">
                <a:latin typeface="Arial Narrow" panose="020B0606020202030204" pitchFamily="34" charset="0"/>
              </a:rPr>
              <a:t> </a:t>
            </a:r>
            <a:r>
              <a:rPr lang="zh-CN" altLang="en-US" sz="2800" b="1" dirty="0">
                <a:latin typeface="Arial Narrow" panose="020B0606020202030204" pitchFamily="34" charset="0"/>
              </a:rPr>
              <a:t>右边</a:t>
            </a:r>
            <a:endParaRPr lang="zh-CN" altLang="en-US" sz="2800" b="1" dirty="0">
              <a:latin typeface="Arial Narrow" panose="020B0606020202030204" pitchFamily="34" charset="0"/>
              <a:cs typeface="Times New Roman" panose="02020603050405020304" pitchFamily="18" charset="0"/>
            </a:endParaRPr>
          </a:p>
          <a:p>
            <a:pPr algn="just">
              <a:lnSpc>
                <a:spcPct val="95000"/>
              </a:lnSpc>
              <a:buFontTx/>
              <a:buNone/>
            </a:pPr>
            <a:r>
              <a:rPr lang="en-US" altLang="zh-CN" sz="2800" b="1" dirty="0">
                <a:latin typeface="Arial Narrow" panose="020B0606020202030204" pitchFamily="34" charset="0"/>
                <a:cs typeface="Times New Roman" panose="02020603050405020304" pitchFamily="18" charset="0"/>
              </a:rPr>
              <a:t>SB_LINELEFT </a:t>
            </a:r>
            <a:r>
              <a:rPr lang="en-US" altLang="zh-CN" sz="2800" b="1" dirty="0">
                <a:solidFill>
                  <a:srgbClr val="00CC00"/>
                </a:solidFill>
                <a:latin typeface="Arial Narrow" panose="020B0606020202030204" pitchFamily="34" charset="0"/>
                <a:cs typeface="Times New Roman" panose="02020603050405020304" pitchFamily="18" charset="0"/>
              </a:rPr>
              <a:t>/</a:t>
            </a:r>
            <a:r>
              <a:rPr lang="en-US" altLang="zh-CN" sz="2800" b="1" dirty="0">
                <a:latin typeface="Arial Narrow" panose="020B0606020202030204" pitchFamily="34" charset="0"/>
                <a:cs typeface="Times New Roman" panose="02020603050405020304" pitchFamily="18" charset="0"/>
              </a:rPr>
              <a:t> SB_LINERIGHT</a:t>
            </a:r>
            <a:r>
              <a:rPr lang="zh-CN" altLang="en-US" sz="2800" b="1" dirty="0">
                <a:latin typeface="Arial Narrow" panose="020B0606020202030204" pitchFamily="34" charset="0"/>
              </a:rPr>
              <a:t>：向左 </a:t>
            </a:r>
            <a:r>
              <a:rPr lang="en-US" altLang="zh-CN" sz="2800" b="1" dirty="0">
                <a:solidFill>
                  <a:srgbClr val="00CC00"/>
                </a:solidFill>
                <a:latin typeface="Arial Narrow" panose="020B0606020202030204" pitchFamily="34" charset="0"/>
                <a:cs typeface="Times New Roman" panose="02020603050405020304" pitchFamily="18" charset="0"/>
              </a:rPr>
              <a:t>/</a:t>
            </a:r>
            <a:r>
              <a:rPr lang="en-US" altLang="zh-CN" sz="2800" b="1" dirty="0">
                <a:latin typeface="Arial Narrow" panose="020B0606020202030204" pitchFamily="34" charset="0"/>
              </a:rPr>
              <a:t> </a:t>
            </a:r>
            <a:r>
              <a:rPr lang="zh-CN" altLang="en-US" sz="2800" b="1" dirty="0">
                <a:latin typeface="Arial Narrow" panose="020B0606020202030204" pitchFamily="34" charset="0"/>
              </a:rPr>
              <a:t>右滚动一行</a:t>
            </a:r>
            <a:endParaRPr lang="zh-CN" altLang="en-US" sz="2800" b="1" dirty="0">
              <a:latin typeface="Arial Narrow" panose="020B0606020202030204" pitchFamily="34" charset="0"/>
              <a:cs typeface="Times New Roman" panose="02020603050405020304" pitchFamily="18" charset="0"/>
            </a:endParaRPr>
          </a:p>
          <a:p>
            <a:pPr algn="just">
              <a:lnSpc>
                <a:spcPct val="95000"/>
              </a:lnSpc>
              <a:buFontTx/>
              <a:buNone/>
            </a:pPr>
            <a:r>
              <a:rPr lang="en-US" altLang="zh-CN" sz="2800" b="1" dirty="0">
                <a:latin typeface="Arial Narrow" panose="020B0606020202030204" pitchFamily="34" charset="0"/>
                <a:cs typeface="Times New Roman" panose="02020603050405020304" pitchFamily="18" charset="0"/>
              </a:rPr>
              <a:t>SB_PAGEUP </a:t>
            </a:r>
            <a:r>
              <a:rPr lang="en-US" altLang="zh-CN" sz="2800" b="1" dirty="0">
                <a:solidFill>
                  <a:srgbClr val="00CC00"/>
                </a:solidFill>
                <a:latin typeface="Arial Narrow" panose="020B0606020202030204" pitchFamily="34" charset="0"/>
                <a:cs typeface="Times New Roman" panose="02020603050405020304" pitchFamily="18" charset="0"/>
              </a:rPr>
              <a:t>/</a:t>
            </a:r>
            <a:r>
              <a:rPr lang="en-US" altLang="zh-CN" sz="2800" b="1" dirty="0">
                <a:latin typeface="Arial Narrow" panose="020B0606020202030204" pitchFamily="34" charset="0"/>
                <a:cs typeface="Times New Roman" panose="02020603050405020304" pitchFamily="18" charset="0"/>
              </a:rPr>
              <a:t> SB_PAGEDOWN </a:t>
            </a:r>
            <a:r>
              <a:rPr lang="zh-CN" altLang="en-US" sz="2800" b="1" dirty="0">
                <a:latin typeface="Arial Narrow" panose="020B0606020202030204" pitchFamily="34" charset="0"/>
              </a:rPr>
              <a:t>：向上 </a:t>
            </a:r>
            <a:r>
              <a:rPr lang="en-US" altLang="zh-CN" sz="2800" b="1" dirty="0">
                <a:solidFill>
                  <a:srgbClr val="00CC00"/>
                </a:solidFill>
                <a:latin typeface="Arial Narrow" panose="020B0606020202030204" pitchFamily="34" charset="0"/>
                <a:cs typeface="Times New Roman" panose="02020603050405020304" pitchFamily="18" charset="0"/>
              </a:rPr>
              <a:t>/</a:t>
            </a:r>
            <a:r>
              <a:rPr lang="en-US" altLang="zh-CN" sz="2800" b="1" dirty="0">
                <a:latin typeface="Arial Narrow" panose="020B0606020202030204" pitchFamily="34" charset="0"/>
              </a:rPr>
              <a:t> </a:t>
            </a:r>
            <a:r>
              <a:rPr lang="zh-CN" altLang="en-US" sz="2800" b="1" dirty="0">
                <a:latin typeface="Arial Narrow" panose="020B0606020202030204" pitchFamily="34" charset="0"/>
              </a:rPr>
              <a:t>下滚动一页</a:t>
            </a:r>
            <a:endParaRPr lang="zh-CN" altLang="en-US" sz="2800" b="1" dirty="0">
              <a:latin typeface="Arial Narrow" panose="020B0606020202030204" pitchFamily="34" charset="0"/>
              <a:cs typeface="Times New Roman" panose="02020603050405020304" pitchFamily="18" charset="0"/>
            </a:endParaRPr>
          </a:p>
          <a:p>
            <a:pPr algn="just">
              <a:lnSpc>
                <a:spcPct val="95000"/>
              </a:lnSpc>
              <a:buFontTx/>
              <a:buNone/>
            </a:pPr>
            <a:r>
              <a:rPr lang="en-US" altLang="zh-CN" sz="2800" b="1" dirty="0">
                <a:latin typeface="Arial Narrow" panose="020B0606020202030204" pitchFamily="34" charset="0"/>
                <a:cs typeface="Times New Roman" panose="02020603050405020304" pitchFamily="18" charset="0"/>
              </a:rPr>
              <a:t>SB_PAGELEFT </a:t>
            </a:r>
            <a:r>
              <a:rPr lang="en-US" altLang="zh-CN" sz="2800" b="1" dirty="0">
                <a:solidFill>
                  <a:srgbClr val="00CC00"/>
                </a:solidFill>
                <a:latin typeface="Arial Narrow" panose="020B0606020202030204" pitchFamily="34" charset="0"/>
                <a:cs typeface="Times New Roman" panose="02020603050405020304" pitchFamily="18" charset="0"/>
              </a:rPr>
              <a:t>/</a:t>
            </a:r>
            <a:r>
              <a:rPr lang="en-US" altLang="zh-CN" sz="2800" b="1" dirty="0">
                <a:latin typeface="Arial Narrow" panose="020B0606020202030204" pitchFamily="34" charset="0"/>
                <a:cs typeface="Times New Roman" panose="02020603050405020304" pitchFamily="18" charset="0"/>
              </a:rPr>
              <a:t> SB_PAGERIGHT </a:t>
            </a:r>
            <a:r>
              <a:rPr lang="zh-CN" altLang="en-US" sz="2800" b="1" dirty="0">
                <a:latin typeface="Arial Narrow" panose="020B0606020202030204" pitchFamily="34" charset="0"/>
              </a:rPr>
              <a:t>：向左 </a:t>
            </a:r>
            <a:r>
              <a:rPr lang="en-US" altLang="zh-CN" sz="2800" b="1" dirty="0">
                <a:solidFill>
                  <a:srgbClr val="00CC00"/>
                </a:solidFill>
                <a:latin typeface="Arial Narrow" panose="020B0606020202030204" pitchFamily="34" charset="0"/>
                <a:cs typeface="Times New Roman" panose="02020603050405020304" pitchFamily="18" charset="0"/>
              </a:rPr>
              <a:t>/</a:t>
            </a:r>
            <a:r>
              <a:rPr lang="en-US" altLang="zh-CN" sz="2800" b="1" dirty="0">
                <a:latin typeface="Arial Narrow" panose="020B0606020202030204" pitchFamily="34" charset="0"/>
              </a:rPr>
              <a:t> </a:t>
            </a:r>
            <a:r>
              <a:rPr lang="zh-CN" altLang="en-US" sz="2800" b="1" dirty="0">
                <a:latin typeface="Arial Narrow" panose="020B0606020202030204" pitchFamily="34" charset="0"/>
              </a:rPr>
              <a:t>右滚动一页</a:t>
            </a:r>
          </a:p>
          <a:p>
            <a:pPr algn="just">
              <a:lnSpc>
                <a:spcPct val="95000"/>
              </a:lnSpc>
              <a:buFontTx/>
              <a:buNone/>
            </a:pPr>
            <a:r>
              <a:rPr lang="en-US" altLang="zh-CN" sz="2800" b="1" dirty="0">
                <a:latin typeface="Arial Narrow" panose="020B0606020202030204" pitchFamily="34" charset="0"/>
                <a:cs typeface="Times New Roman" panose="02020603050405020304" pitchFamily="18" charset="0"/>
              </a:rPr>
              <a:t>SB_THUMBPOSITION</a:t>
            </a:r>
            <a:r>
              <a:rPr lang="zh-CN" altLang="en-US" sz="2800" b="1" dirty="0">
                <a:latin typeface="Arial Narrow" panose="020B0606020202030204" pitchFamily="34" charset="0"/>
              </a:rPr>
              <a:t>：滑块移动到新位置</a:t>
            </a:r>
            <a:endParaRPr lang="zh-CN" altLang="en-US" sz="2800" b="1" dirty="0">
              <a:latin typeface="Arial Narrow" panose="020B0606020202030204" pitchFamily="34" charset="0"/>
              <a:cs typeface="Times New Roman" panose="02020603050405020304" pitchFamily="18" charset="0"/>
            </a:endParaRPr>
          </a:p>
          <a:p>
            <a:pPr algn="just">
              <a:lnSpc>
                <a:spcPct val="95000"/>
              </a:lnSpc>
              <a:buFontTx/>
              <a:buNone/>
            </a:pPr>
            <a:r>
              <a:rPr lang="en-US" altLang="zh-CN" sz="2800" b="1" dirty="0">
                <a:latin typeface="Arial Narrow" panose="020B0606020202030204" pitchFamily="34" charset="0"/>
                <a:cs typeface="Times New Roman" panose="02020603050405020304" pitchFamily="18" charset="0"/>
              </a:rPr>
              <a:t>SB_THUMBTRACK</a:t>
            </a:r>
            <a:r>
              <a:rPr lang="zh-CN" altLang="en-US" sz="2800" b="1" dirty="0">
                <a:latin typeface="Arial Narrow" panose="020B0606020202030204" pitchFamily="34" charset="0"/>
              </a:rPr>
              <a:t>：滑块被拖动</a:t>
            </a:r>
            <a:endParaRPr lang="zh-CN" altLang="en-US" sz="2800" b="1" dirty="0">
              <a:latin typeface="Arial Narrow" panose="020B0606020202030204" pitchFamily="34" charset="0"/>
              <a:cs typeface="Times New Roman" panose="02020603050405020304" pitchFamily="18" charset="0"/>
            </a:endParaRPr>
          </a:p>
          <a:p>
            <a:pPr algn="just">
              <a:lnSpc>
                <a:spcPct val="95000"/>
              </a:lnSpc>
              <a:buFontTx/>
              <a:buNone/>
            </a:pPr>
            <a:r>
              <a:rPr lang="en-US" altLang="zh-CN" sz="2800" b="1" dirty="0">
                <a:latin typeface="Arial Narrow" panose="020B0606020202030204" pitchFamily="34" charset="0"/>
                <a:cs typeface="Times New Roman" panose="02020603050405020304" pitchFamily="18" charset="0"/>
              </a:rPr>
              <a:t>SB_ENDSCROLL</a:t>
            </a:r>
            <a:r>
              <a:rPr lang="zh-CN" altLang="en-US" sz="2800" b="1" dirty="0">
                <a:latin typeface="Arial Narrow" panose="020B0606020202030204" pitchFamily="34" charset="0"/>
              </a:rPr>
              <a:t>：滚动到最终位置</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5"/>
          <p:cNvSpPr>
            <a:spLocks noGrp="1"/>
          </p:cNvSpPr>
          <p:nvPr>
            <p:ph type="sldNum" sz="quarter" idx="12"/>
          </p:nvPr>
        </p:nvSpPr>
        <p:spPr/>
        <p:txBody>
          <a:bodyPr/>
          <a:lstStyle/>
          <a:p>
            <a:fld id="{B75C2E87-38F0-4BBA-A93A-EF8BF1734E12}" type="slidenum">
              <a:rPr lang="en-US" altLang="zh-CN"/>
              <a:pPr/>
              <a:t>34</a:t>
            </a:fld>
            <a:endParaRPr lang="en-US" altLang="zh-CN"/>
          </a:p>
        </p:txBody>
      </p:sp>
      <p:sp>
        <p:nvSpPr>
          <p:cNvPr id="18434" name="Rectangle 2"/>
          <p:cNvSpPr>
            <a:spLocks noGrp="1" noChangeArrowheads="1"/>
          </p:cNvSpPr>
          <p:nvPr>
            <p:ph type="title"/>
          </p:nvPr>
        </p:nvSpPr>
        <p:spPr>
          <a:xfrm>
            <a:off x="762000" y="152400"/>
            <a:ext cx="7772400" cy="762000"/>
          </a:xfrm>
        </p:spPr>
        <p:txBody>
          <a:bodyPr/>
          <a:lstStyle/>
          <a:p>
            <a:r>
              <a:rPr lang="en-US" altLang="zh-CN" b="1" dirty="0" smtClean="0"/>
              <a:t>8.3.2 </a:t>
            </a:r>
            <a:r>
              <a:rPr lang="zh-CN" altLang="en-US" b="1" dirty="0" smtClean="0">
                <a:latin typeface="宋体" panose="02010600030101010101" pitchFamily="2" charset="-122"/>
              </a:rPr>
              <a:t>滚</a:t>
            </a:r>
            <a:r>
              <a:rPr lang="zh-CN" altLang="en-US" b="1" dirty="0">
                <a:latin typeface="宋体" panose="02010600030101010101" pitchFamily="2" charset="-122"/>
              </a:rPr>
              <a:t>动</a:t>
            </a:r>
            <a:r>
              <a:rPr lang="zh-CN" altLang="en-US" b="1" dirty="0" smtClean="0">
                <a:latin typeface="宋体" panose="02010600030101010101" pitchFamily="2" charset="-122"/>
              </a:rPr>
              <a:t>条类编程实例</a:t>
            </a:r>
            <a:r>
              <a:rPr lang="zh-CN" altLang="en-US" b="1" dirty="0" smtClean="0"/>
              <a:t> </a:t>
            </a:r>
            <a:endParaRPr lang="zh-CN" altLang="en-US" b="1" dirty="0"/>
          </a:p>
        </p:txBody>
      </p:sp>
      <p:grpSp>
        <p:nvGrpSpPr>
          <p:cNvPr id="18437" name="Group 5"/>
          <p:cNvGrpSpPr>
            <a:grpSpLocks/>
          </p:cNvGrpSpPr>
          <p:nvPr/>
        </p:nvGrpSpPr>
        <p:grpSpPr bwMode="auto">
          <a:xfrm>
            <a:off x="228600" y="1905000"/>
            <a:ext cx="6553200" cy="2593975"/>
            <a:chOff x="96" y="528"/>
            <a:chExt cx="4128" cy="1634"/>
          </a:xfrm>
        </p:grpSpPr>
        <p:sp>
          <p:nvSpPr>
            <p:cNvPr id="18438" name="Text Box 6"/>
            <p:cNvSpPr txBox="1">
              <a:spLocks noChangeArrowheads="1"/>
            </p:cNvSpPr>
            <p:nvPr/>
          </p:nvSpPr>
          <p:spPr bwMode="auto">
            <a:xfrm>
              <a:off x="96" y="1008"/>
              <a:ext cx="1392" cy="480"/>
            </a:xfrm>
            <a:prstGeom prst="rect">
              <a:avLst/>
            </a:prstGeom>
            <a:solidFill>
              <a:srgbClr val="CC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0" hangingPunct="0"/>
              <a:r>
                <a:rPr lang="zh-CN" altLang="en-US" sz="2200">
                  <a:solidFill>
                    <a:srgbClr val="333399"/>
                  </a:solidFill>
                </a:rPr>
                <a:t>创建</a:t>
              </a:r>
              <a:r>
                <a:rPr lang="en-US" altLang="zh-CN" sz="2200">
                  <a:solidFill>
                    <a:srgbClr val="333399"/>
                  </a:solidFill>
                </a:rPr>
                <a:t>CScrollBar</a:t>
              </a:r>
              <a:r>
                <a:rPr lang="zh-CN" altLang="en-US" sz="2200">
                  <a:solidFill>
                    <a:srgbClr val="333399"/>
                  </a:solidFill>
                </a:rPr>
                <a:t>对象的一般步骤</a:t>
              </a:r>
            </a:p>
          </p:txBody>
        </p:sp>
        <p:sp>
          <p:nvSpPr>
            <p:cNvPr id="18439" name="Text Box 7"/>
            <p:cNvSpPr txBox="1">
              <a:spLocks noChangeArrowheads="1"/>
            </p:cNvSpPr>
            <p:nvPr/>
          </p:nvSpPr>
          <p:spPr bwMode="auto">
            <a:xfrm>
              <a:off x="1680" y="528"/>
              <a:ext cx="2544" cy="664"/>
            </a:xfrm>
            <a:prstGeom prst="rect">
              <a:avLst/>
            </a:prstGeom>
            <a:solidFill>
              <a:srgbClr val="CC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0" hangingPunct="0"/>
              <a:r>
                <a:rPr lang="en-US" altLang="zh-CN" sz="2100">
                  <a:solidFill>
                    <a:srgbClr val="333399"/>
                  </a:solidFill>
                </a:rPr>
                <a:t>(1) </a:t>
              </a:r>
              <a:r>
                <a:rPr lang="zh-CN" altLang="en-US" sz="2100">
                  <a:solidFill>
                    <a:srgbClr val="333399"/>
                  </a:solidFill>
                </a:rPr>
                <a:t>用</a:t>
              </a:r>
              <a:r>
                <a:rPr lang="en-US" altLang="zh-CN" sz="2100">
                  <a:solidFill>
                    <a:srgbClr val="333399"/>
                  </a:solidFill>
                </a:rPr>
                <a:t>C++</a:t>
              </a:r>
              <a:r>
                <a:rPr lang="zh-CN" altLang="en-US" sz="2100">
                  <a:solidFill>
                    <a:srgbClr val="333399"/>
                  </a:solidFill>
                </a:rPr>
                <a:t>关键字</a:t>
              </a:r>
              <a:r>
                <a:rPr lang="en-US" altLang="zh-CN" sz="2100">
                  <a:solidFill>
                    <a:srgbClr val="333399"/>
                  </a:solidFill>
                </a:rPr>
                <a:t>new</a:t>
              </a:r>
              <a:r>
                <a:rPr lang="zh-CN" altLang="en-US" sz="2100">
                  <a:solidFill>
                    <a:srgbClr val="333399"/>
                  </a:solidFill>
                </a:rPr>
                <a:t>和构造函数</a:t>
              </a:r>
              <a:r>
                <a:rPr lang="en-US" altLang="zh-CN" sz="2100">
                  <a:solidFill>
                    <a:srgbClr val="333399"/>
                  </a:solidFill>
                </a:rPr>
                <a:t>CScrollBar::CScrollBar()</a:t>
              </a:r>
              <a:r>
                <a:rPr lang="zh-CN" altLang="en-US" sz="2100">
                  <a:solidFill>
                    <a:srgbClr val="333399"/>
                  </a:solidFill>
                </a:rPr>
                <a:t>为一个</a:t>
              </a:r>
              <a:r>
                <a:rPr lang="en-US" altLang="zh-CN" sz="2100">
                  <a:solidFill>
                    <a:srgbClr val="333399"/>
                  </a:solidFill>
                </a:rPr>
                <a:t>ScrollBar</a:t>
              </a:r>
              <a:r>
                <a:rPr lang="zh-CN" altLang="en-US" sz="2100">
                  <a:solidFill>
                    <a:srgbClr val="333399"/>
                  </a:solidFill>
                </a:rPr>
                <a:t>对象分配一个实例</a:t>
              </a:r>
            </a:p>
          </p:txBody>
        </p:sp>
        <p:sp>
          <p:nvSpPr>
            <p:cNvPr id="18440" name="Text Box 8"/>
            <p:cNvSpPr txBox="1">
              <a:spLocks noChangeArrowheads="1"/>
            </p:cNvSpPr>
            <p:nvPr/>
          </p:nvSpPr>
          <p:spPr bwMode="auto">
            <a:xfrm>
              <a:off x="1680" y="1296"/>
              <a:ext cx="2544" cy="866"/>
            </a:xfrm>
            <a:prstGeom prst="rect">
              <a:avLst/>
            </a:prstGeom>
            <a:solidFill>
              <a:srgbClr val="CC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0" hangingPunct="0"/>
              <a:r>
                <a:rPr lang="en-US" altLang="zh-CN" sz="2100" dirty="0">
                  <a:solidFill>
                    <a:srgbClr val="333399"/>
                  </a:solidFill>
                </a:rPr>
                <a:t>(2) </a:t>
              </a:r>
              <a:r>
                <a:rPr lang="zh-CN" altLang="en-US" sz="2100" dirty="0">
                  <a:solidFill>
                    <a:srgbClr val="333399"/>
                  </a:solidFill>
                </a:rPr>
                <a:t>初始化</a:t>
              </a:r>
              <a:r>
                <a:rPr lang="en-US" altLang="zh-CN" sz="2100" dirty="0" err="1">
                  <a:solidFill>
                    <a:srgbClr val="333399"/>
                  </a:solidFill>
                </a:rPr>
                <a:t>CScrollBar</a:t>
              </a:r>
              <a:r>
                <a:rPr lang="zh-CN" altLang="en-US" sz="2100" dirty="0">
                  <a:solidFill>
                    <a:srgbClr val="333399"/>
                  </a:solidFill>
                </a:rPr>
                <a:t>对象，将一个</a:t>
              </a:r>
              <a:r>
                <a:rPr lang="en-US" altLang="zh-CN" sz="2100" dirty="0">
                  <a:solidFill>
                    <a:srgbClr val="333399"/>
                  </a:solidFill>
                </a:rPr>
                <a:t>Windows</a:t>
              </a:r>
              <a:r>
                <a:rPr lang="zh-CN" altLang="en-US" sz="2100" dirty="0">
                  <a:solidFill>
                    <a:srgbClr val="333399"/>
                  </a:solidFill>
                </a:rPr>
                <a:t>滚动条赋予它，并用</a:t>
              </a:r>
              <a:r>
                <a:rPr lang="en-US" altLang="zh-CN" sz="2100" dirty="0" err="1" smtClean="0">
                  <a:solidFill>
                    <a:srgbClr val="333399"/>
                  </a:solidFill>
                </a:rPr>
                <a:t>CScrollBar</a:t>
              </a:r>
              <a:r>
                <a:rPr lang="en-US" altLang="zh-CN" sz="2100" dirty="0" smtClean="0">
                  <a:solidFill>
                    <a:srgbClr val="333399"/>
                  </a:solidFill>
                </a:rPr>
                <a:t>::</a:t>
              </a:r>
              <a:r>
                <a:rPr lang="en-US" altLang="zh-CN" sz="2100" dirty="0">
                  <a:solidFill>
                    <a:srgbClr val="333399"/>
                  </a:solidFill>
                </a:rPr>
                <a:t>Create()</a:t>
              </a:r>
              <a:r>
                <a:rPr lang="zh-CN" altLang="en-US" sz="2100" dirty="0">
                  <a:solidFill>
                    <a:srgbClr val="333399"/>
                  </a:solidFill>
                </a:rPr>
                <a:t>方法设置参数和样式</a:t>
              </a:r>
            </a:p>
          </p:txBody>
        </p:sp>
        <p:sp>
          <p:nvSpPr>
            <p:cNvPr id="18441" name="AutoShape 9"/>
            <p:cNvSpPr>
              <a:spLocks/>
            </p:cNvSpPr>
            <p:nvPr/>
          </p:nvSpPr>
          <p:spPr bwMode="auto">
            <a:xfrm>
              <a:off x="1488" y="864"/>
              <a:ext cx="144" cy="816"/>
            </a:xfrm>
            <a:prstGeom prst="leftBrace">
              <a:avLst>
                <a:gd name="adj1" fmla="val 47222"/>
                <a:gd name="adj2" fmla="val 50000"/>
              </a:avLst>
            </a:prstGeom>
            <a:noFill/>
            <a:ln w="57150">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18442" name="Group 10"/>
          <p:cNvGrpSpPr>
            <a:grpSpLocks/>
          </p:cNvGrpSpPr>
          <p:nvPr/>
        </p:nvGrpSpPr>
        <p:grpSpPr bwMode="auto">
          <a:xfrm>
            <a:off x="2743200" y="941388"/>
            <a:ext cx="6375400" cy="1573212"/>
            <a:chOff x="1766" y="593"/>
            <a:chExt cx="4016" cy="991"/>
          </a:xfrm>
        </p:grpSpPr>
        <p:sp>
          <p:nvSpPr>
            <p:cNvPr id="18443" name="Text Box 11"/>
            <p:cNvSpPr txBox="1">
              <a:spLocks noChangeArrowheads="1"/>
            </p:cNvSpPr>
            <p:nvPr/>
          </p:nvSpPr>
          <p:spPr bwMode="auto">
            <a:xfrm>
              <a:off x="1766" y="593"/>
              <a:ext cx="4016" cy="486"/>
            </a:xfrm>
            <a:prstGeom prst="rect">
              <a:avLst/>
            </a:prstGeom>
            <a:solidFill>
              <a:schemeClr val="bg1"/>
            </a:solidFill>
            <a:ln w="9525">
              <a:solidFill>
                <a:schemeClr val="tx2"/>
              </a:solidFill>
              <a:miter lim="800000"/>
              <a:headEnd/>
              <a:tailEnd/>
            </a:ln>
          </p:spPr>
          <p:txBody>
            <a:bodyPr wrap="none">
              <a:spAutoFit/>
            </a:bodyPr>
            <a:lstStyle/>
            <a:p>
              <a:r>
                <a:rPr lang="zh-CN" altLang="en-US" sz="2200"/>
                <a:t>分配一个滚动条控件对象并返回指向该对象的指针</a:t>
              </a:r>
            </a:p>
            <a:p>
              <a:r>
                <a:rPr lang="en-US" altLang="zh-CN" sz="2200">
                  <a:latin typeface="黑体" panose="02010609060101010101" pitchFamily="49" charset="-122"/>
                  <a:ea typeface="黑体" panose="02010609060101010101" pitchFamily="49" charset="-122"/>
                </a:rPr>
                <a:t>CScrollBar::pMyScroll=new CScrollBar</a:t>
              </a:r>
            </a:p>
          </p:txBody>
        </p:sp>
        <p:grpSp>
          <p:nvGrpSpPr>
            <p:cNvPr id="18444" name="Group 12"/>
            <p:cNvGrpSpPr>
              <a:grpSpLocks/>
            </p:cNvGrpSpPr>
            <p:nvPr/>
          </p:nvGrpSpPr>
          <p:grpSpPr bwMode="auto">
            <a:xfrm>
              <a:off x="4272" y="1056"/>
              <a:ext cx="672" cy="528"/>
              <a:chOff x="4272" y="1056"/>
              <a:chExt cx="672" cy="528"/>
            </a:xfrm>
          </p:grpSpPr>
          <p:sp>
            <p:nvSpPr>
              <p:cNvPr id="18445" name="Line 13"/>
              <p:cNvSpPr>
                <a:spLocks noChangeShapeType="1"/>
              </p:cNvSpPr>
              <p:nvPr/>
            </p:nvSpPr>
            <p:spPr bwMode="auto">
              <a:xfrm>
                <a:off x="4272" y="1584"/>
                <a:ext cx="672" cy="0"/>
              </a:xfrm>
              <a:prstGeom prst="line">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8446" name="Line 14"/>
              <p:cNvSpPr>
                <a:spLocks noChangeShapeType="1"/>
              </p:cNvSpPr>
              <p:nvPr/>
            </p:nvSpPr>
            <p:spPr bwMode="auto">
              <a:xfrm flipV="1">
                <a:off x="4944" y="1056"/>
                <a:ext cx="0" cy="528"/>
              </a:xfrm>
              <a:prstGeom prst="line">
                <a:avLst/>
              </a:prstGeom>
              <a:noFill/>
              <a:ln w="571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grpSp>
        <p:nvGrpSpPr>
          <p:cNvPr id="18447" name="Group 15"/>
          <p:cNvGrpSpPr>
            <a:grpSpLocks/>
          </p:cNvGrpSpPr>
          <p:nvPr/>
        </p:nvGrpSpPr>
        <p:grpSpPr bwMode="auto">
          <a:xfrm>
            <a:off x="0" y="3657600"/>
            <a:ext cx="9144000" cy="3124200"/>
            <a:chOff x="0" y="2352"/>
            <a:chExt cx="5760" cy="1968"/>
          </a:xfrm>
        </p:grpSpPr>
        <p:sp>
          <p:nvSpPr>
            <p:cNvPr id="18448" name="Text Box 16"/>
            <p:cNvSpPr txBox="1">
              <a:spLocks noChangeArrowheads="1"/>
            </p:cNvSpPr>
            <p:nvPr/>
          </p:nvSpPr>
          <p:spPr bwMode="auto">
            <a:xfrm>
              <a:off x="0" y="2976"/>
              <a:ext cx="5760" cy="467"/>
            </a:xfrm>
            <a:prstGeom prst="rect">
              <a:avLst/>
            </a:prstGeom>
            <a:solidFill>
              <a:schemeClr val="bg1"/>
            </a:solidFill>
            <a:ln w="9525">
              <a:solidFill>
                <a:schemeClr val="tx2"/>
              </a:solidFill>
              <a:miter lim="800000"/>
              <a:headEnd/>
              <a:tailEnd/>
            </a:ln>
          </p:spPr>
          <p:txBody>
            <a:bodyPr>
              <a:spAutoFit/>
            </a:bodyPr>
            <a:lstStyle/>
            <a:p>
              <a:r>
                <a:rPr lang="zh-CN" altLang="en-US" sz="2200">
                  <a:solidFill>
                    <a:schemeClr val="tx2"/>
                  </a:solidFill>
                </a:rPr>
                <a:t>调用</a:t>
              </a:r>
              <a:r>
                <a:rPr lang="en-US" altLang="zh-CN" sz="2200">
                  <a:solidFill>
                    <a:schemeClr val="tx2"/>
                  </a:solidFill>
                </a:rPr>
                <a:t>CScrollBar::Create()</a:t>
              </a:r>
              <a:r>
                <a:rPr lang="zh-CN" altLang="en-US" sz="2200">
                  <a:solidFill>
                    <a:schemeClr val="tx2"/>
                  </a:solidFill>
                </a:rPr>
                <a:t>方法初始化指针</a:t>
              </a:r>
              <a:endParaRPr lang="zh-CN" altLang="en-US" sz="2200">
                <a:solidFill>
                  <a:schemeClr val="tx2"/>
                </a:solidFill>
                <a:latin typeface="黑体" panose="02010609060101010101" pitchFamily="49" charset="-122"/>
                <a:ea typeface="黑体" panose="02010609060101010101" pitchFamily="49" charset="-122"/>
              </a:endParaRPr>
            </a:p>
            <a:p>
              <a:r>
                <a:rPr lang="en-US" altLang="zh-CN" sz="2000">
                  <a:solidFill>
                    <a:schemeClr val="tx2"/>
                  </a:solidFill>
                  <a:latin typeface="黑体" panose="02010609060101010101" pitchFamily="49" charset="-122"/>
                  <a:ea typeface="黑体" panose="02010609060101010101" pitchFamily="49" charset="-122"/>
                </a:rPr>
                <a:t>BOOL Create(</a:t>
              </a:r>
              <a:r>
                <a:rPr lang="en-US" altLang="zh-CN" sz="2000" u="sng">
                  <a:solidFill>
                    <a:schemeClr val="accent1"/>
                  </a:solidFill>
                  <a:latin typeface="黑体" panose="02010609060101010101" pitchFamily="49" charset="-122"/>
                  <a:ea typeface="黑体" panose="02010609060101010101" pitchFamily="49" charset="-122"/>
                </a:rPr>
                <a:t>DWORD dwStyle</a:t>
              </a:r>
              <a:r>
                <a:rPr lang="en-US" altLang="zh-CN" sz="2000">
                  <a:solidFill>
                    <a:schemeClr val="tx2"/>
                  </a:solidFill>
                  <a:latin typeface="黑体" panose="02010609060101010101" pitchFamily="49" charset="-122"/>
                  <a:ea typeface="黑体" panose="02010609060101010101" pitchFamily="49" charset="-122"/>
                </a:rPr>
                <a:t>,</a:t>
              </a:r>
              <a:r>
                <a:rPr lang="en-US" altLang="zh-CN" sz="2000" u="sng">
                  <a:solidFill>
                    <a:srgbClr val="66FFFF"/>
                  </a:solidFill>
                  <a:latin typeface="黑体" panose="02010609060101010101" pitchFamily="49" charset="-122"/>
                  <a:ea typeface="黑体" panose="02010609060101010101" pitchFamily="49" charset="-122"/>
                </a:rPr>
                <a:t>const RECT&amp; rect</a:t>
              </a:r>
              <a:r>
                <a:rPr lang="en-US" altLang="zh-CN" sz="2000">
                  <a:solidFill>
                    <a:schemeClr val="tx2"/>
                  </a:solidFill>
                  <a:latin typeface="黑体" panose="02010609060101010101" pitchFamily="49" charset="-122"/>
                  <a:ea typeface="黑体" panose="02010609060101010101" pitchFamily="49" charset="-122"/>
                </a:rPr>
                <a:t>,</a:t>
              </a:r>
              <a:r>
                <a:rPr lang="en-US" altLang="zh-CN" sz="2000" u="sng">
                  <a:solidFill>
                    <a:srgbClr val="00CC00"/>
                  </a:solidFill>
                  <a:latin typeface="黑体" panose="02010609060101010101" pitchFamily="49" charset="-122"/>
                  <a:ea typeface="黑体" panose="02010609060101010101" pitchFamily="49" charset="-122"/>
                </a:rPr>
                <a:t>CWnd *pParentWnd</a:t>
              </a:r>
              <a:r>
                <a:rPr lang="en-US" altLang="zh-CN" sz="2000">
                  <a:solidFill>
                    <a:schemeClr val="tx2"/>
                  </a:solidFill>
                  <a:latin typeface="黑体" panose="02010609060101010101" pitchFamily="49" charset="-122"/>
                  <a:ea typeface="黑体" panose="02010609060101010101" pitchFamily="49" charset="-122"/>
                </a:rPr>
                <a:t>,</a:t>
              </a:r>
              <a:r>
                <a:rPr lang="en-US" altLang="zh-CN" sz="2000" u="sng">
                  <a:solidFill>
                    <a:srgbClr val="FF99FF"/>
                  </a:solidFill>
                  <a:latin typeface="黑体" panose="02010609060101010101" pitchFamily="49" charset="-122"/>
                  <a:ea typeface="黑体" panose="02010609060101010101" pitchFamily="49" charset="-122"/>
                </a:rPr>
                <a:t>UINT nID</a:t>
              </a:r>
              <a:r>
                <a:rPr lang="en-US" altLang="zh-CN" sz="2000">
                  <a:solidFill>
                    <a:schemeClr val="tx2"/>
                  </a:solidFill>
                  <a:latin typeface="黑体" panose="02010609060101010101" pitchFamily="49" charset="-122"/>
                  <a:ea typeface="黑体" panose="02010609060101010101" pitchFamily="49" charset="-122"/>
                </a:rPr>
                <a:t>);</a:t>
              </a:r>
              <a:endParaRPr lang="en-US" altLang="zh-CN" sz="2200">
                <a:latin typeface="黑体" panose="02010609060101010101" pitchFamily="49" charset="-122"/>
                <a:ea typeface="黑体" panose="02010609060101010101" pitchFamily="49" charset="-122"/>
              </a:endParaRPr>
            </a:p>
          </p:txBody>
        </p:sp>
        <p:grpSp>
          <p:nvGrpSpPr>
            <p:cNvPr id="18449" name="Group 17"/>
            <p:cNvGrpSpPr>
              <a:grpSpLocks/>
            </p:cNvGrpSpPr>
            <p:nvPr/>
          </p:nvGrpSpPr>
          <p:grpSpPr bwMode="auto">
            <a:xfrm>
              <a:off x="4272" y="2352"/>
              <a:ext cx="624" cy="624"/>
              <a:chOff x="4272" y="2352"/>
              <a:chExt cx="624" cy="624"/>
            </a:xfrm>
          </p:grpSpPr>
          <p:sp>
            <p:nvSpPr>
              <p:cNvPr id="18450" name="Line 18"/>
              <p:cNvSpPr>
                <a:spLocks noChangeShapeType="1"/>
              </p:cNvSpPr>
              <p:nvPr/>
            </p:nvSpPr>
            <p:spPr bwMode="auto">
              <a:xfrm>
                <a:off x="4272" y="2352"/>
                <a:ext cx="624" cy="0"/>
              </a:xfrm>
              <a:prstGeom prst="line">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8451" name="Line 19"/>
              <p:cNvSpPr>
                <a:spLocks noChangeShapeType="1"/>
              </p:cNvSpPr>
              <p:nvPr/>
            </p:nvSpPr>
            <p:spPr bwMode="auto">
              <a:xfrm>
                <a:off x="4896" y="2352"/>
                <a:ext cx="0" cy="624"/>
              </a:xfrm>
              <a:prstGeom prst="line">
                <a:avLst/>
              </a:prstGeom>
              <a:noFill/>
              <a:ln w="571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18452" name="Group 20"/>
            <p:cNvGrpSpPr>
              <a:grpSpLocks/>
            </p:cNvGrpSpPr>
            <p:nvPr/>
          </p:nvGrpSpPr>
          <p:grpSpPr bwMode="auto">
            <a:xfrm>
              <a:off x="816" y="3408"/>
              <a:ext cx="852" cy="912"/>
              <a:chOff x="1068" y="3408"/>
              <a:chExt cx="852" cy="912"/>
            </a:xfrm>
          </p:grpSpPr>
          <p:sp>
            <p:nvSpPr>
              <p:cNvPr id="18453" name="Text Box 21"/>
              <p:cNvSpPr txBox="1">
                <a:spLocks noChangeArrowheads="1"/>
              </p:cNvSpPr>
              <p:nvPr/>
            </p:nvSpPr>
            <p:spPr bwMode="auto">
              <a:xfrm>
                <a:off x="1068" y="3842"/>
                <a:ext cx="852" cy="478"/>
              </a:xfrm>
              <a:prstGeom prst="rect">
                <a:avLst/>
              </a:prstGeom>
              <a:noFill/>
              <a:ln w="57150">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r>
                  <a:rPr lang="zh-CN" altLang="en-US" sz="2000">
                    <a:solidFill>
                      <a:schemeClr val="accent1"/>
                    </a:solidFill>
                  </a:rPr>
                  <a:t>滚动条窗口的样式</a:t>
                </a:r>
              </a:p>
            </p:txBody>
          </p:sp>
          <p:sp>
            <p:nvSpPr>
              <p:cNvPr id="18454" name="Line 22"/>
              <p:cNvSpPr>
                <a:spLocks noChangeShapeType="1"/>
              </p:cNvSpPr>
              <p:nvPr/>
            </p:nvSpPr>
            <p:spPr bwMode="auto">
              <a:xfrm>
                <a:off x="1488" y="3408"/>
                <a:ext cx="0" cy="432"/>
              </a:xfrm>
              <a:prstGeom prst="line">
                <a:avLst/>
              </a:prstGeom>
              <a:noFill/>
              <a:ln w="571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18455" name="Group 23"/>
            <p:cNvGrpSpPr>
              <a:grpSpLocks/>
            </p:cNvGrpSpPr>
            <p:nvPr/>
          </p:nvGrpSpPr>
          <p:grpSpPr bwMode="auto">
            <a:xfrm>
              <a:off x="1968" y="3408"/>
              <a:ext cx="960" cy="912"/>
              <a:chOff x="2256" y="3408"/>
              <a:chExt cx="960" cy="912"/>
            </a:xfrm>
          </p:grpSpPr>
          <p:sp>
            <p:nvSpPr>
              <p:cNvPr id="18456" name="Text Box 24"/>
              <p:cNvSpPr txBox="1">
                <a:spLocks noChangeArrowheads="1"/>
              </p:cNvSpPr>
              <p:nvPr/>
            </p:nvSpPr>
            <p:spPr bwMode="auto">
              <a:xfrm>
                <a:off x="2256" y="3842"/>
                <a:ext cx="960" cy="478"/>
              </a:xfrm>
              <a:prstGeom prst="rect">
                <a:avLst/>
              </a:prstGeom>
              <a:noFill/>
              <a:ln w="57150">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r>
                  <a:rPr lang="zh-CN" altLang="en-US" sz="2000">
                    <a:solidFill>
                      <a:srgbClr val="66FFFF"/>
                    </a:solidFill>
                  </a:rPr>
                  <a:t>表示控件的大小和位置</a:t>
                </a:r>
              </a:p>
            </p:txBody>
          </p:sp>
          <p:sp>
            <p:nvSpPr>
              <p:cNvPr id="18457" name="Line 25"/>
              <p:cNvSpPr>
                <a:spLocks noChangeShapeType="1"/>
              </p:cNvSpPr>
              <p:nvPr/>
            </p:nvSpPr>
            <p:spPr bwMode="auto">
              <a:xfrm>
                <a:off x="2784" y="3408"/>
                <a:ext cx="0" cy="432"/>
              </a:xfrm>
              <a:prstGeom prst="line">
                <a:avLst/>
              </a:prstGeom>
              <a:noFill/>
              <a:ln w="571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18458" name="Group 26"/>
            <p:cNvGrpSpPr>
              <a:grpSpLocks/>
            </p:cNvGrpSpPr>
            <p:nvPr/>
          </p:nvGrpSpPr>
          <p:grpSpPr bwMode="auto">
            <a:xfrm>
              <a:off x="3168" y="3408"/>
              <a:ext cx="1152" cy="910"/>
              <a:chOff x="3552" y="3408"/>
              <a:chExt cx="1152" cy="910"/>
            </a:xfrm>
          </p:grpSpPr>
          <p:sp>
            <p:nvSpPr>
              <p:cNvPr id="18459" name="Text Box 27"/>
              <p:cNvSpPr txBox="1">
                <a:spLocks noChangeArrowheads="1"/>
              </p:cNvSpPr>
              <p:nvPr/>
            </p:nvSpPr>
            <p:spPr bwMode="auto">
              <a:xfrm>
                <a:off x="3552" y="3840"/>
                <a:ext cx="1152" cy="478"/>
              </a:xfrm>
              <a:prstGeom prst="rect">
                <a:avLst/>
              </a:prstGeom>
              <a:noFill/>
              <a:ln w="57150">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r>
                  <a:rPr lang="zh-CN" altLang="en-US" sz="2000">
                    <a:solidFill>
                      <a:srgbClr val="00CC00"/>
                    </a:solidFill>
                  </a:rPr>
                  <a:t>指向控件所属窗口的指针</a:t>
                </a:r>
              </a:p>
            </p:txBody>
          </p:sp>
          <p:sp>
            <p:nvSpPr>
              <p:cNvPr id="18460" name="Line 28"/>
              <p:cNvSpPr>
                <a:spLocks noChangeShapeType="1"/>
              </p:cNvSpPr>
              <p:nvPr/>
            </p:nvSpPr>
            <p:spPr bwMode="auto">
              <a:xfrm>
                <a:off x="4128" y="3408"/>
                <a:ext cx="0" cy="432"/>
              </a:xfrm>
              <a:prstGeom prst="line">
                <a:avLst/>
              </a:prstGeom>
              <a:noFill/>
              <a:ln w="571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18461" name="Text Box 29"/>
            <p:cNvSpPr txBox="1">
              <a:spLocks noChangeArrowheads="1"/>
            </p:cNvSpPr>
            <p:nvPr/>
          </p:nvSpPr>
          <p:spPr bwMode="auto">
            <a:xfrm>
              <a:off x="4512" y="3842"/>
              <a:ext cx="1165" cy="478"/>
            </a:xfrm>
            <a:prstGeom prst="rect">
              <a:avLst/>
            </a:prstGeom>
            <a:noFill/>
            <a:ln w="57150">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r>
                <a:rPr lang="zh-CN" altLang="en-US" sz="2000">
                  <a:solidFill>
                    <a:srgbClr val="FF99FF"/>
                  </a:solidFill>
                </a:rPr>
                <a:t>父窗口与滚动条通信的标识</a:t>
              </a:r>
            </a:p>
          </p:txBody>
        </p:sp>
        <p:sp>
          <p:nvSpPr>
            <p:cNvPr id="18462" name="Line 30"/>
            <p:cNvSpPr>
              <a:spLocks noChangeShapeType="1"/>
            </p:cNvSpPr>
            <p:nvPr/>
          </p:nvSpPr>
          <p:spPr bwMode="auto">
            <a:xfrm>
              <a:off x="5184" y="3408"/>
              <a:ext cx="0" cy="432"/>
            </a:xfrm>
            <a:prstGeom prst="line">
              <a:avLst/>
            </a:prstGeom>
            <a:noFill/>
            <a:ln w="571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8437"/>
                                        </p:tgtEl>
                                        <p:attrNameLst>
                                          <p:attrName>style.visibility</p:attrName>
                                        </p:attrNameLst>
                                      </p:cBhvr>
                                      <p:to>
                                        <p:strVal val="visible"/>
                                      </p:to>
                                    </p:set>
                                    <p:anim calcmode="lin" valueType="num">
                                      <p:cBhvr additive="base">
                                        <p:cTn id="7" dur="500" fill="hold"/>
                                        <p:tgtEl>
                                          <p:spTgt spid="18437"/>
                                        </p:tgtEl>
                                        <p:attrNameLst>
                                          <p:attrName>ppt_x</p:attrName>
                                        </p:attrNameLst>
                                      </p:cBhvr>
                                      <p:tavLst>
                                        <p:tav tm="0">
                                          <p:val>
                                            <p:strVal val="0-#ppt_w/2"/>
                                          </p:val>
                                        </p:tav>
                                        <p:tav tm="100000">
                                          <p:val>
                                            <p:strVal val="#ppt_x"/>
                                          </p:val>
                                        </p:tav>
                                      </p:tavLst>
                                    </p:anim>
                                    <p:anim calcmode="lin" valueType="num">
                                      <p:cBhvr additive="base">
                                        <p:cTn id="8" dur="500" fill="hold"/>
                                        <p:tgtEl>
                                          <p:spTgt spid="1843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8442"/>
                                        </p:tgtEl>
                                        <p:attrNameLst>
                                          <p:attrName>style.visibility</p:attrName>
                                        </p:attrNameLst>
                                      </p:cBhvr>
                                      <p:to>
                                        <p:strVal val="visible"/>
                                      </p:to>
                                    </p:set>
                                    <p:anim calcmode="lin" valueType="num">
                                      <p:cBhvr additive="base">
                                        <p:cTn id="13" dur="500" fill="hold"/>
                                        <p:tgtEl>
                                          <p:spTgt spid="18442"/>
                                        </p:tgtEl>
                                        <p:attrNameLst>
                                          <p:attrName>ppt_x</p:attrName>
                                        </p:attrNameLst>
                                      </p:cBhvr>
                                      <p:tavLst>
                                        <p:tav tm="0">
                                          <p:val>
                                            <p:strVal val="#ppt_x"/>
                                          </p:val>
                                        </p:tav>
                                        <p:tav tm="100000">
                                          <p:val>
                                            <p:strVal val="#ppt_x"/>
                                          </p:val>
                                        </p:tav>
                                      </p:tavLst>
                                    </p:anim>
                                    <p:anim calcmode="lin" valueType="num">
                                      <p:cBhvr additive="base">
                                        <p:cTn id="14" dur="500" fill="hold"/>
                                        <p:tgtEl>
                                          <p:spTgt spid="1844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8447"/>
                                        </p:tgtEl>
                                        <p:attrNameLst>
                                          <p:attrName>style.visibility</p:attrName>
                                        </p:attrNameLst>
                                      </p:cBhvr>
                                      <p:to>
                                        <p:strVal val="visible"/>
                                      </p:to>
                                    </p:set>
                                    <p:anim calcmode="lin" valueType="num">
                                      <p:cBhvr additive="base">
                                        <p:cTn id="19" dur="500" fill="hold"/>
                                        <p:tgtEl>
                                          <p:spTgt spid="18447"/>
                                        </p:tgtEl>
                                        <p:attrNameLst>
                                          <p:attrName>ppt_x</p:attrName>
                                        </p:attrNameLst>
                                      </p:cBhvr>
                                      <p:tavLst>
                                        <p:tav tm="0">
                                          <p:val>
                                            <p:strVal val="#ppt_x"/>
                                          </p:val>
                                        </p:tav>
                                        <p:tav tm="100000">
                                          <p:val>
                                            <p:strVal val="#ppt_x"/>
                                          </p:val>
                                        </p:tav>
                                      </p:tavLst>
                                    </p:anim>
                                    <p:anim calcmode="lin" valueType="num">
                                      <p:cBhvr additive="base">
                                        <p:cTn id="20" dur="500" fill="hold"/>
                                        <p:tgtEl>
                                          <p:spTgt spid="184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B9D77130-9205-4C6C-8C75-D08718865B25}" type="slidenum">
              <a:rPr lang="en-US" altLang="zh-CN"/>
              <a:pPr/>
              <a:t>35</a:t>
            </a:fld>
            <a:endParaRPr lang="en-US" altLang="zh-CN"/>
          </a:p>
        </p:txBody>
      </p:sp>
      <p:sp>
        <p:nvSpPr>
          <p:cNvPr id="19462" name="Text Box 6"/>
          <p:cNvSpPr txBox="1">
            <a:spLocks noChangeArrowheads="1"/>
          </p:cNvSpPr>
          <p:nvPr/>
        </p:nvSpPr>
        <p:spPr bwMode="auto">
          <a:xfrm>
            <a:off x="228600" y="838200"/>
            <a:ext cx="8702675" cy="2417763"/>
          </a:xfrm>
          <a:prstGeom prst="rect">
            <a:avLst/>
          </a:prstGeom>
          <a:noFill/>
          <a:ln w="9525">
            <a:solidFill>
              <a:schemeClr val="tx2"/>
            </a:solidFill>
            <a:miter lim="800000"/>
            <a:headEnd/>
            <a:tailEnd/>
          </a:ln>
          <a:extLst>
            <a:ext uri="{909E8E84-426E-40DD-AFC4-6F175D3DCCD1}">
              <a14:hiddenFill xmlns:a14="http://schemas.microsoft.com/office/drawing/2010/main">
                <a:solidFill>
                  <a:srgbClr val="CCFFCC"/>
                </a:solidFill>
              </a14:hiddenFill>
            </a:ext>
          </a:extLst>
        </p:spPr>
        <p:txBody>
          <a:bodyPr>
            <a:spAutoFit/>
          </a:bodyPr>
          <a:lstStyle/>
          <a:p>
            <a:pPr eaLnBrk="0" hangingPunct="0"/>
            <a:r>
              <a:rPr lang="zh-CN" altLang="en-US" sz="2800"/>
              <a:t>在设置滚动条控件时，要通过如下方法设置其范围</a:t>
            </a:r>
          </a:p>
          <a:p>
            <a:pPr eaLnBrk="0" hangingPunct="0"/>
            <a:r>
              <a:rPr lang="en-US" altLang="zh-CN" sz="3200"/>
              <a:t>CScrollBar::SetScrollRange()</a:t>
            </a:r>
          </a:p>
          <a:p>
            <a:pPr eaLnBrk="0" hangingPunct="0"/>
            <a:endParaRPr lang="en-US" altLang="zh-CN" sz="3200"/>
          </a:p>
          <a:p>
            <a:pPr eaLnBrk="0" hangingPunct="0"/>
            <a:r>
              <a:rPr lang="zh-CN" altLang="en-US" sz="3200"/>
              <a:t>例如，设置滚动范围为</a:t>
            </a:r>
            <a:r>
              <a:rPr lang="en-US" altLang="zh-CN" sz="3200"/>
              <a:t>-100</a:t>
            </a:r>
            <a:r>
              <a:rPr lang="zh-CN" altLang="en-US" sz="3200"/>
              <a:t>到</a:t>
            </a:r>
            <a:r>
              <a:rPr lang="en-US" altLang="zh-CN" sz="3200"/>
              <a:t>100</a:t>
            </a:r>
            <a:r>
              <a:rPr lang="zh-CN" altLang="en-US" sz="3200"/>
              <a:t>的垂直滚动条</a:t>
            </a:r>
          </a:p>
          <a:p>
            <a:pPr eaLnBrk="0" hangingPunct="0"/>
            <a:r>
              <a:rPr lang="en-US" altLang="zh-CN" sz="2800">
                <a:solidFill>
                  <a:srgbClr val="FF99FF"/>
                </a:solidFill>
                <a:latin typeface="黑体" panose="02010609060101010101" pitchFamily="49" charset="-122"/>
                <a:ea typeface="黑体" panose="02010609060101010101" pitchFamily="49" charset="-122"/>
              </a:rPr>
              <a:t>pMyScroll-&gt;SetScrollRange(SB_VERT,-100,100);</a:t>
            </a:r>
          </a:p>
        </p:txBody>
      </p:sp>
      <p:sp>
        <p:nvSpPr>
          <p:cNvPr id="19463" name="Text Box 7"/>
          <p:cNvSpPr txBox="1">
            <a:spLocks noChangeArrowheads="1"/>
          </p:cNvSpPr>
          <p:nvPr/>
        </p:nvSpPr>
        <p:spPr bwMode="auto">
          <a:xfrm>
            <a:off x="228600" y="3581400"/>
            <a:ext cx="8686800" cy="2538413"/>
          </a:xfrm>
          <a:prstGeom prst="rect">
            <a:avLst/>
          </a:prstGeom>
          <a:noFill/>
          <a:ln w="9525">
            <a:solidFill>
              <a:schemeClr val="tx2"/>
            </a:solidFill>
            <a:miter lim="800000"/>
            <a:headEnd/>
            <a:tailEnd/>
          </a:ln>
          <a:extLst>
            <a:ext uri="{909E8E84-426E-40DD-AFC4-6F175D3DCCD1}">
              <a14:hiddenFill xmlns:a14="http://schemas.microsoft.com/office/drawing/2010/main">
                <a:solidFill>
                  <a:srgbClr val="CCFFCC"/>
                </a:solidFill>
              </a14:hiddenFill>
            </a:ext>
          </a:extLst>
        </p:spPr>
        <p:txBody>
          <a:bodyPr>
            <a:spAutoFit/>
          </a:bodyPr>
          <a:lstStyle/>
          <a:p>
            <a:pPr eaLnBrk="0" hangingPunct="0"/>
            <a:r>
              <a:rPr lang="zh-CN" altLang="en-US" sz="3200"/>
              <a:t>通过</a:t>
            </a:r>
            <a:r>
              <a:rPr lang="en-US" altLang="zh-CN" sz="3200"/>
              <a:t>SetScrollPos()</a:t>
            </a:r>
            <a:r>
              <a:rPr lang="zh-CN" altLang="en-US" sz="3200"/>
              <a:t>设置</a:t>
            </a:r>
            <a:r>
              <a:rPr lang="zh-CN" altLang="en-US" sz="2800">
                <a:latin typeface="Arial Narrow" panose="020B0606020202030204" pitchFamily="34" charset="0"/>
              </a:rPr>
              <a:t>滑块</a:t>
            </a:r>
            <a:r>
              <a:rPr lang="zh-CN" altLang="en-US" sz="3200"/>
              <a:t>当前位置</a:t>
            </a:r>
          </a:p>
          <a:p>
            <a:pPr eaLnBrk="0" hangingPunct="0"/>
            <a:endParaRPr lang="zh-CN" altLang="en-US" sz="3200"/>
          </a:p>
          <a:p>
            <a:pPr eaLnBrk="0" hangingPunct="0"/>
            <a:r>
              <a:rPr lang="zh-CN" altLang="en-US" sz="3200"/>
              <a:t>例如，</a:t>
            </a:r>
            <a:r>
              <a:rPr lang="zh-CN" altLang="en-US" sz="2800">
                <a:latin typeface="Arial Narrow" panose="020B0606020202030204" pitchFamily="34" charset="0"/>
              </a:rPr>
              <a:t>滑块</a:t>
            </a:r>
            <a:r>
              <a:rPr lang="zh-CN" altLang="en-US" sz="3200"/>
              <a:t>的位置在</a:t>
            </a:r>
            <a:r>
              <a:rPr lang="en-US" altLang="zh-CN" sz="3200"/>
              <a:t>-100</a:t>
            </a:r>
            <a:r>
              <a:rPr lang="zh-CN" altLang="en-US" sz="3200"/>
              <a:t>到</a:t>
            </a:r>
            <a:r>
              <a:rPr lang="en-US" altLang="zh-CN" sz="3200"/>
              <a:t>100</a:t>
            </a:r>
            <a:r>
              <a:rPr lang="zh-CN" altLang="en-US" sz="3200"/>
              <a:t>的中间，即为</a:t>
            </a:r>
            <a:r>
              <a:rPr lang="en-US" altLang="zh-CN" sz="3200"/>
              <a:t>0</a:t>
            </a:r>
            <a:r>
              <a:rPr lang="zh-CN" altLang="en-US" sz="3200"/>
              <a:t>的位置</a:t>
            </a:r>
          </a:p>
          <a:p>
            <a:pPr eaLnBrk="0" hangingPunct="0"/>
            <a:r>
              <a:rPr lang="en-US" altLang="zh-CN" sz="3200">
                <a:solidFill>
                  <a:srgbClr val="FF99FF"/>
                </a:solidFill>
                <a:latin typeface="黑体" panose="02010609060101010101" pitchFamily="49" charset="-122"/>
                <a:ea typeface="黑体" panose="02010609060101010101" pitchFamily="49" charset="-122"/>
              </a:rPr>
              <a:t>pMyScroll-&gt;SetScrollPos(0);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9462"/>
                                        </p:tgtEl>
                                        <p:attrNameLst>
                                          <p:attrName>style.visibility</p:attrName>
                                        </p:attrNameLst>
                                      </p:cBhvr>
                                      <p:to>
                                        <p:strVal val="visible"/>
                                      </p:to>
                                    </p:set>
                                    <p:anim to="" calcmode="lin" valueType="num">
                                      <p:cBhvr>
                                        <p:cTn id="7" dur="1" fill="hold"/>
                                        <p:tgtEl>
                                          <p:spTgt spid="19462"/>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19463"/>
                                        </p:tgtEl>
                                        <p:attrNameLst>
                                          <p:attrName>style.visibility</p:attrName>
                                        </p:attrNameLst>
                                      </p:cBhvr>
                                      <p:to>
                                        <p:strVal val="visible"/>
                                      </p:to>
                                    </p:set>
                                    <p:anim to="" calcmode="lin" valueType="num">
                                      <p:cBhvr>
                                        <p:cTn id="12" dur="1" fill="hold"/>
                                        <p:tgtEl>
                                          <p:spTgt spid="1946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2" grpId="0" animBg="1" autoUpdateAnimBg="0"/>
      <p:bldP spid="19463"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7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1" y="914400"/>
            <a:ext cx="4149824" cy="4232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灯片编号占位符 5"/>
          <p:cNvSpPr>
            <a:spLocks noGrp="1"/>
          </p:cNvSpPr>
          <p:nvPr>
            <p:ph type="sldNum" sz="quarter" idx="12"/>
          </p:nvPr>
        </p:nvSpPr>
        <p:spPr/>
        <p:txBody>
          <a:bodyPr/>
          <a:lstStyle/>
          <a:p>
            <a:fld id="{03EFCB14-063D-4316-8442-0DAB189E2269}" type="slidenum">
              <a:rPr lang="en-US" altLang="zh-CN"/>
              <a:pPr/>
              <a:t>36</a:t>
            </a:fld>
            <a:endParaRPr lang="en-US" altLang="zh-CN"/>
          </a:p>
        </p:txBody>
      </p:sp>
      <p:sp>
        <p:nvSpPr>
          <p:cNvPr id="20482" name="Rectangle 2"/>
          <p:cNvSpPr>
            <a:spLocks noGrp="1" noChangeArrowheads="1"/>
          </p:cNvSpPr>
          <p:nvPr>
            <p:ph type="title"/>
          </p:nvPr>
        </p:nvSpPr>
        <p:spPr>
          <a:xfrm>
            <a:off x="0" y="0"/>
            <a:ext cx="7162800" cy="838200"/>
          </a:xfrm>
        </p:spPr>
        <p:txBody>
          <a:bodyPr/>
          <a:lstStyle/>
          <a:p>
            <a:r>
              <a:rPr lang="en-US" altLang="zh-CN" sz="3200" b="1" dirty="0" smtClean="0">
                <a:solidFill>
                  <a:schemeClr val="tx1"/>
                </a:solidFill>
                <a:latin typeface="Arial Narrow" panose="020B0606020202030204" pitchFamily="34" charset="0"/>
              </a:rPr>
              <a:t>【</a:t>
            </a:r>
            <a:r>
              <a:rPr lang="zh-CN" altLang="en-US" sz="3200" b="1" dirty="0" smtClean="0">
                <a:solidFill>
                  <a:schemeClr val="tx1"/>
                </a:solidFill>
                <a:latin typeface="Arial Narrow" panose="020B0606020202030204" pitchFamily="34" charset="0"/>
              </a:rPr>
              <a:t>例</a:t>
            </a:r>
            <a:r>
              <a:rPr lang="en-US" altLang="zh-CN" sz="3200" b="1" dirty="0" smtClean="0">
                <a:solidFill>
                  <a:schemeClr val="tx1"/>
                </a:solidFill>
                <a:latin typeface="Arial Narrow" panose="020B0606020202030204" pitchFamily="34" charset="0"/>
              </a:rPr>
              <a:t>8-2</a:t>
            </a:r>
            <a:r>
              <a:rPr lang="en-US" altLang="zh-CN" sz="3200" b="1" dirty="0">
                <a:solidFill>
                  <a:schemeClr val="tx1"/>
                </a:solidFill>
                <a:latin typeface="Arial Narrow" panose="020B0606020202030204" pitchFamily="34" charset="0"/>
              </a:rPr>
              <a:t>】</a:t>
            </a:r>
            <a:r>
              <a:rPr lang="zh-CN" altLang="en-US" b="1" dirty="0">
                <a:latin typeface="宋体" panose="02010600030101010101" pitchFamily="2" charset="-122"/>
              </a:rPr>
              <a:t>滚动条类编程实例</a:t>
            </a:r>
            <a:r>
              <a:rPr lang="zh-CN" altLang="en-US" b="1" dirty="0"/>
              <a:t> </a:t>
            </a:r>
          </a:p>
        </p:txBody>
      </p:sp>
      <p:grpSp>
        <p:nvGrpSpPr>
          <p:cNvPr id="20491" name="Group 11"/>
          <p:cNvGrpSpPr>
            <a:grpSpLocks/>
          </p:cNvGrpSpPr>
          <p:nvPr/>
        </p:nvGrpSpPr>
        <p:grpSpPr bwMode="auto">
          <a:xfrm>
            <a:off x="68263" y="755650"/>
            <a:ext cx="4503738" cy="1987550"/>
            <a:chOff x="43" y="356"/>
            <a:chExt cx="2837" cy="1252"/>
          </a:xfrm>
        </p:grpSpPr>
        <p:sp>
          <p:nvSpPr>
            <p:cNvPr id="20492" name="Text Box 12"/>
            <p:cNvSpPr txBox="1">
              <a:spLocks noChangeArrowheads="1"/>
            </p:cNvSpPr>
            <p:nvPr/>
          </p:nvSpPr>
          <p:spPr bwMode="auto">
            <a:xfrm>
              <a:off x="43" y="356"/>
              <a:ext cx="864" cy="583"/>
            </a:xfrm>
            <a:prstGeom prst="rect">
              <a:avLst/>
            </a:prstGeom>
            <a:solidFill>
              <a:srgbClr val="FFFFCC"/>
            </a:solidFill>
            <a:ln w="9525">
              <a:solidFill>
                <a:srgbClr val="990099"/>
              </a:solidFill>
              <a:miter lim="800000"/>
              <a:headEnd/>
              <a:tailEnd/>
            </a:ln>
          </p:spPr>
          <p:txBody>
            <a:bodyPr>
              <a:spAutoFit/>
            </a:bodyPr>
            <a:lstStyle/>
            <a:p>
              <a:r>
                <a:rPr lang="zh-CN" altLang="en-US" sz="1800" dirty="0">
                  <a:solidFill>
                    <a:srgbClr val="990099"/>
                  </a:solidFill>
                  <a:latin typeface="Technical" charset="0"/>
                </a:rPr>
                <a:t>滚动条的滚动范围设为</a:t>
              </a:r>
              <a:r>
                <a:rPr lang="en-US" altLang="zh-CN" sz="1800" dirty="0">
                  <a:solidFill>
                    <a:srgbClr val="990099"/>
                  </a:solidFill>
                  <a:latin typeface="Technical" charset="0"/>
                </a:rPr>
                <a:t>0</a:t>
              </a:r>
              <a:r>
                <a:rPr lang="zh-CN" altLang="en-US" sz="1800" dirty="0">
                  <a:solidFill>
                    <a:srgbClr val="990099"/>
                  </a:solidFill>
                  <a:latin typeface="Technical" charset="0"/>
                </a:rPr>
                <a:t>到</a:t>
              </a:r>
              <a:r>
                <a:rPr lang="en-US" altLang="zh-CN" sz="1800" dirty="0">
                  <a:solidFill>
                    <a:srgbClr val="990099"/>
                  </a:solidFill>
                  <a:latin typeface="Technical" charset="0"/>
                </a:rPr>
                <a:t>20</a:t>
              </a:r>
            </a:p>
          </p:txBody>
        </p:sp>
        <p:sp>
          <p:nvSpPr>
            <p:cNvPr id="20493" name="Line 13"/>
            <p:cNvSpPr>
              <a:spLocks noChangeShapeType="1"/>
            </p:cNvSpPr>
            <p:nvPr/>
          </p:nvSpPr>
          <p:spPr bwMode="auto">
            <a:xfrm>
              <a:off x="930" y="356"/>
              <a:ext cx="1950" cy="1252"/>
            </a:xfrm>
            <a:prstGeom prst="line">
              <a:avLst/>
            </a:prstGeom>
            <a:noFill/>
            <a:ln w="57150">
              <a:solidFill>
                <a:srgbClr val="99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0494" name="Group 14"/>
          <p:cNvGrpSpPr>
            <a:grpSpLocks/>
          </p:cNvGrpSpPr>
          <p:nvPr/>
        </p:nvGrpSpPr>
        <p:grpSpPr bwMode="auto">
          <a:xfrm>
            <a:off x="4406099" y="21677"/>
            <a:ext cx="4718237" cy="2339975"/>
            <a:chOff x="2809" y="144"/>
            <a:chExt cx="2807" cy="1474"/>
          </a:xfrm>
        </p:grpSpPr>
        <p:sp>
          <p:nvSpPr>
            <p:cNvPr id="20495" name="Text Box 15"/>
            <p:cNvSpPr txBox="1">
              <a:spLocks noChangeArrowheads="1"/>
            </p:cNvSpPr>
            <p:nvPr/>
          </p:nvSpPr>
          <p:spPr bwMode="auto">
            <a:xfrm>
              <a:off x="4512" y="144"/>
              <a:ext cx="1104" cy="1216"/>
            </a:xfrm>
            <a:prstGeom prst="rect">
              <a:avLst/>
            </a:prstGeom>
            <a:solidFill>
              <a:srgbClr val="FFFFCC"/>
            </a:solidFill>
            <a:ln w="9525">
              <a:solidFill>
                <a:srgbClr val="000000"/>
              </a:solidFill>
              <a:miter lim="800000"/>
              <a:headEnd/>
              <a:tailEnd/>
            </a:ln>
          </p:spPr>
          <p:txBody>
            <a:bodyPr>
              <a:spAutoFit/>
            </a:bodyPr>
            <a:lstStyle/>
            <a:p>
              <a:r>
                <a:rPr lang="zh-CN" altLang="en-US" sz="2000">
                  <a:solidFill>
                    <a:srgbClr val="000000"/>
                  </a:solidFill>
                  <a:latin typeface="Technical" charset="0"/>
                </a:rPr>
                <a:t>单击</a:t>
              </a:r>
              <a:r>
                <a:rPr lang="zh-CN" altLang="en-US" sz="2000">
                  <a:solidFill>
                    <a:srgbClr val="000000"/>
                  </a:solidFill>
                  <a:latin typeface="Arial Narrow" panose="020B0606020202030204" pitchFamily="34" charset="0"/>
                </a:rPr>
                <a:t>滑块</a:t>
              </a:r>
              <a:r>
                <a:rPr lang="zh-CN" altLang="en-US" sz="2000">
                  <a:solidFill>
                    <a:srgbClr val="000000"/>
                  </a:solidFill>
                  <a:latin typeface="Technical" charset="0"/>
                </a:rPr>
                <a:t>与箭头之间的区域。</a:t>
              </a:r>
              <a:r>
                <a:rPr lang="zh-CN" altLang="en-US" sz="2000">
                  <a:solidFill>
                    <a:srgbClr val="000000"/>
                  </a:solidFill>
                  <a:latin typeface="Arial Narrow" panose="020B0606020202030204" pitchFamily="34" charset="0"/>
                </a:rPr>
                <a:t>滑块</a:t>
              </a:r>
              <a:r>
                <a:rPr lang="zh-CN" altLang="en-US" sz="2000">
                  <a:solidFill>
                    <a:srgbClr val="000000"/>
                  </a:solidFill>
                  <a:latin typeface="Technical" charset="0"/>
                </a:rPr>
                <a:t>上移或下移三格，编辑框中的数字加</a:t>
              </a:r>
              <a:r>
                <a:rPr lang="en-US" altLang="zh-CN" sz="2000">
                  <a:solidFill>
                    <a:srgbClr val="000000"/>
                  </a:solidFill>
                  <a:latin typeface="Technical" charset="0"/>
                </a:rPr>
                <a:t>3</a:t>
              </a:r>
              <a:r>
                <a:rPr lang="zh-CN" altLang="en-US" sz="2000">
                  <a:solidFill>
                    <a:srgbClr val="000000"/>
                  </a:solidFill>
                  <a:latin typeface="Technical" charset="0"/>
                </a:rPr>
                <a:t>或减</a:t>
              </a:r>
              <a:r>
                <a:rPr lang="en-US" altLang="zh-CN" sz="2000">
                  <a:solidFill>
                    <a:srgbClr val="000000"/>
                  </a:solidFill>
                  <a:latin typeface="Technical" charset="0"/>
                </a:rPr>
                <a:t>3</a:t>
              </a:r>
            </a:p>
          </p:txBody>
        </p:sp>
        <p:sp>
          <p:nvSpPr>
            <p:cNvPr id="20496" name="Line 16"/>
            <p:cNvSpPr>
              <a:spLocks noChangeShapeType="1"/>
            </p:cNvSpPr>
            <p:nvPr/>
          </p:nvSpPr>
          <p:spPr bwMode="auto">
            <a:xfrm flipH="1">
              <a:off x="2809" y="532"/>
              <a:ext cx="1681" cy="1086"/>
            </a:xfrm>
            <a:prstGeom prst="line">
              <a:avLst/>
            </a:prstGeom>
            <a:noFill/>
            <a:ln w="57150">
              <a:solidFill>
                <a:srgbClr val="000000"/>
              </a:solidFill>
              <a:round/>
              <a:headEnd/>
              <a:tailEnd type="triangle" w="med" len="med"/>
            </a:ln>
          </p:spPr>
          <p:txBody>
            <a:bodyPr wrap="none" anchor="ctr"/>
            <a:lstStyle/>
            <a:p>
              <a:endParaRPr lang="zh-CN" altLang="en-US"/>
            </a:p>
          </p:txBody>
        </p:sp>
      </p:grpSp>
      <p:grpSp>
        <p:nvGrpSpPr>
          <p:cNvPr id="20497" name="Group 17"/>
          <p:cNvGrpSpPr>
            <a:grpSpLocks/>
          </p:cNvGrpSpPr>
          <p:nvPr/>
        </p:nvGrpSpPr>
        <p:grpSpPr bwMode="auto">
          <a:xfrm>
            <a:off x="2438400" y="3716337"/>
            <a:ext cx="2133600" cy="3000376"/>
            <a:chOff x="1536" y="2341"/>
            <a:chExt cx="1344" cy="1890"/>
          </a:xfrm>
        </p:grpSpPr>
        <p:sp>
          <p:nvSpPr>
            <p:cNvPr id="20498" name="Text Box 18"/>
            <p:cNvSpPr txBox="1">
              <a:spLocks noChangeArrowheads="1"/>
            </p:cNvSpPr>
            <p:nvPr/>
          </p:nvSpPr>
          <p:spPr bwMode="auto">
            <a:xfrm>
              <a:off x="1536" y="3302"/>
              <a:ext cx="1344" cy="929"/>
            </a:xfrm>
            <a:prstGeom prst="rect">
              <a:avLst/>
            </a:prstGeom>
            <a:solidFill>
              <a:srgbClr val="FFFFCC"/>
            </a:solidFill>
            <a:ln w="9525">
              <a:solidFill>
                <a:srgbClr val="990099"/>
              </a:solidFill>
              <a:miter lim="800000"/>
              <a:headEnd/>
              <a:tailEnd/>
            </a:ln>
          </p:spPr>
          <p:txBody>
            <a:bodyPr>
              <a:spAutoFit/>
            </a:bodyPr>
            <a:lstStyle/>
            <a:p>
              <a:r>
                <a:rPr lang="zh-CN" altLang="en-US" sz="1800">
                  <a:solidFill>
                    <a:srgbClr val="990099"/>
                  </a:solidFill>
                  <a:latin typeface="Technical" charset="0"/>
                </a:rPr>
                <a:t>单击向上或向下的箭头，滑块向上或向下移动一格，编辑框中的数字加</a:t>
              </a:r>
              <a:r>
                <a:rPr lang="en-US" altLang="zh-CN" sz="1800">
                  <a:solidFill>
                    <a:srgbClr val="990099"/>
                  </a:solidFill>
                  <a:latin typeface="Technical" charset="0"/>
                </a:rPr>
                <a:t>1</a:t>
              </a:r>
              <a:r>
                <a:rPr lang="zh-CN" altLang="en-US" sz="1800">
                  <a:solidFill>
                    <a:srgbClr val="990099"/>
                  </a:solidFill>
                  <a:latin typeface="Technical" charset="0"/>
                </a:rPr>
                <a:t>或减</a:t>
              </a:r>
              <a:r>
                <a:rPr lang="en-US" altLang="zh-CN" sz="1800">
                  <a:solidFill>
                    <a:srgbClr val="990099"/>
                  </a:solidFill>
                  <a:latin typeface="Technical" charset="0"/>
                </a:rPr>
                <a:t>1</a:t>
              </a:r>
            </a:p>
          </p:txBody>
        </p:sp>
        <p:sp>
          <p:nvSpPr>
            <p:cNvPr id="20499" name="Line 19"/>
            <p:cNvSpPr>
              <a:spLocks noChangeShapeType="1"/>
            </p:cNvSpPr>
            <p:nvPr/>
          </p:nvSpPr>
          <p:spPr bwMode="auto">
            <a:xfrm flipV="1">
              <a:off x="2592" y="2341"/>
              <a:ext cx="183" cy="971"/>
            </a:xfrm>
            <a:prstGeom prst="line">
              <a:avLst/>
            </a:prstGeom>
            <a:noFill/>
            <a:ln w="57150">
              <a:solidFill>
                <a:srgbClr val="99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0500" name="Group 20"/>
          <p:cNvGrpSpPr>
            <a:grpSpLocks/>
          </p:cNvGrpSpPr>
          <p:nvPr/>
        </p:nvGrpSpPr>
        <p:grpSpPr bwMode="auto">
          <a:xfrm>
            <a:off x="4495800" y="3146425"/>
            <a:ext cx="4648200" cy="3600450"/>
            <a:chOff x="2832" y="1982"/>
            <a:chExt cx="2928" cy="2268"/>
          </a:xfrm>
        </p:grpSpPr>
        <p:sp>
          <p:nvSpPr>
            <p:cNvPr id="20501" name="Text Box 21"/>
            <p:cNvSpPr txBox="1">
              <a:spLocks noChangeArrowheads="1"/>
            </p:cNvSpPr>
            <p:nvPr/>
          </p:nvSpPr>
          <p:spPr bwMode="auto">
            <a:xfrm>
              <a:off x="4656" y="3494"/>
              <a:ext cx="1104" cy="756"/>
            </a:xfrm>
            <a:prstGeom prst="rect">
              <a:avLst/>
            </a:prstGeom>
            <a:solidFill>
              <a:srgbClr val="FFFFCC"/>
            </a:solidFill>
            <a:ln w="9525">
              <a:solidFill>
                <a:srgbClr val="00CC00"/>
              </a:solidFill>
              <a:miter lim="800000"/>
              <a:headEnd/>
              <a:tailEnd/>
            </a:ln>
          </p:spPr>
          <p:txBody>
            <a:bodyPr>
              <a:spAutoFit/>
            </a:bodyPr>
            <a:lstStyle/>
            <a:p>
              <a:r>
                <a:rPr lang="zh-CN" altLang="en-US" sz="1800">
                  <a:solidFill>
                    <a:schemeClr val="bg1"/>
                  </a:solidFill>
                  <a:latin typeface="Technical" charset="0"/>
                </a:rPr>
                <a:t>按住滑块上下拖动。编辑框中的数字随着随之变化</a:t>
              </a:r>
            </a:p>
          </p:txBody>
        </p:sp>
        <p:grpSp>
          <p:nvGrpSpPr>
            <p:cNvPr id="20502" name="Group 22"/>
            <p:cNvGrpSpPr>
              <a:grpSpLocks/>
            </p:cNvGrpSpPr>
            <p:nvPr/>
          </p:nvGrpSpPr>
          <p:grpSpPr bwMode="auto">
            <a:xfrm>
              <a:off x="2832" y="1982"/>
              <a:ext cx="1824" cy="1954"/>
              <a:chOff x="2832" y="1982"/>
              <a:chExt cx="1824" cy="1954"/>
            </a:xfrm>
          </p:grpSpPr>
          <p:sp>
            <p:nvSpPr>
              <p:cNvPr id="20503" name="Line 23"/>
              <p:cNvSpPr>
                <a:spLocks noChangeShapeType="1"/>
              </p:cNvSpPr>
              <p:nvPr/>
            </p:nvSpPr>
            <p:spPr bwMode="auto">
              <a:xfrm flipH="1">
                <a:off x="3936" y="3936"/>
                <a:ext cx="720" cy="0"/>
              </a:xfrm>
              <a:prstGeom prst="line">
                <a:avLst/>
              </a:prstGeom>
              <a:noFill/>
              <a:ln w="5715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4" name="Line 24"/>
              <p:cNvSpPr>
                <a:spLocks noChangeShapeType="1"/>
              </p:cNvSpPr>
              <p:nvPr/>
            </p:nvSpPr>
            <p:spPr bwMode="auto">
              <a:xfrm flipH="1" flipV="1">
                <a:off x="2832" y="1982"/>
                <a:ext cx="1104" cy="1954"/>
              </a:xfrm>
              <a:prstGeom prst="line">
                <a:avLst/>
              </a:prstGeom>
              <a:noFill/>
              <a:ln w="57150">
                <a:solidFill>
                  <a:srgbClr val="00CC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20505" name="Group 25"/>
          <p:cNvGrpSpPr>
            <a:grpSpLocks/>
          </p:cNvGrpSpPr>
          <p:nvPr/>
        </p:nvGrpSpPr>
        <p:grpSpPr bwMode="auto">
          <a:xfrm>
            <a:off x="4572000" y="4249738"/>
            <a:ext cx="1546225" cy="2481263"/>
            <a:chOff x="2880" y="2677"/>
            <a:chExt cx="974" cy="1563"/>
          </a:xfrm>
        </p:grpSpPr>
        <p:sp>
          <p:nvSpPr>
            <p:cNvPr id="20506" name="Text Box 26"/>
            <p:cNvSpPr txBox="1">
              <a:spLocks noChangeArrowheads="1"/>
            </p:cNvSpPr>
            <p:nvPr/>
          </p:nvSpPr>
          <p:spPr bwMode="auto">
            <a:xfrm>
              <a:off x="2928" y="3984"/>
              <a:ext cx="926" cy="256"/>
            </a:xfrm>
            <a:prstGeom prst="rect">
              <a:avLst/>
            </a:prstGeom>
            <a:solidFill>
              <a:srgbClr val="FFFFCC"/>
            </a:solidFill>
            <a:ln w="9525">
              <a:solidFill>
                <a:srgbClr val="006600"/>
              </a:solidFill>
              <a:miter lim="800000"/>
              <a:headEnd/>
              <a:tailEnd/>
            </a:ln>
          </p:spPr>
          <p:txBody>
            <a:bodyPr wrap="none">
              <a:spAutoFit/>
            </a:bodyPr>
            <a:lstStyle/>
            <a:p>
              <a:r>
                <a:rPr lang="zh-CN" altLang="en-US" sz="2000">
                  <a:solidFill>
                    <a:srgbClr val="006600"/>
                  </a:solidFill>
                  <a:latin typeface="Technical" charset="0"/>
                </a:rPr>
                <a:t>当前值为</a:t>
              </a:r>
              <a:r>
                <a:rPr lang="en-US" altLang="zh-CN" sz="2000">
                  <a:solidFill>
                    <a:srgbClr val="006600"/>
                  </a:solidFill>
                  <a:latin typeface="Technical" charset="0"/>
                </a:rPr>
                <a:t>10</a:t>
              </a:r>
            </a:p>
          </p:txBody>
        </p:sp>
        <p:sp>
          <p:nvSpPr>
            <p:cNvPr id="20507" name="Line 27"/>
            <p:cNvSpPr>
              <a:spLocks noChangeShapeType="1"/>
            </p:cNvSpPr>
            <p:nvPr/>
          </p:nvSpPr>
          <p:spPr bwMode="auto">
            <a:xfrm flipH="1" flipV="1">
              <a:off x="2880" y="2677"/>
              <a:ext cx="528" cy="1307"/>
            </a:xfrm>
            <a:prstGeom prst="line">
              <a:avLst/>
            </a:prstGeom>
            <a:noFill/>
            <a:ln w="57150">
              <a:solidFill>
                <a:srgbClr val="00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0508" name="Group 28"/>
          <p:cNvGrpSpPr>
            <a:grpSpLocks/>
          </p:cNvGrpSpPr>
          <p:nvPr/>
        </p:nvGrpSpPr>
        <p:grpSpPr bwMode="auto">
          <a:xfrm>
            <a:off x="76200" y="1960563"/>
            <a:ext cx="2911476" cy="1982788"/>
            <a:chOff x="48" y="1235"/>
            <a:chExt cx="1834" cy="1249"/>
          </a:xfrm>
        </p:grpSpPr>
        <p:sp>
          <p:nvSpPr>
            <p:cNvPr id="20509" name="Text Box 29"/>
            <p:cNvSpPr txBox="1">
              <a:spLocks noChangeArrowheads="1"/>
            </p:cNvSpPr>
            <p:nvPr/>
          </p:nvSpPr>
          <p:spPr bwMode="auto">
            <a:xfrm>
              <a:off x="48" y="1728"/>
              <a:ext cx="1056" cy="756"/>
            </a:xfrm>
            <a:prstGeom prst="rect">
              <a:avLst/>
            </a:prstGeom>
            <a:solidFill>
              <a:srgbClr val="FFFFCC"/>
            </a:solidFill>
            <a:ln w="9525">
              <a:solidFill>
                <a:srgbClr val="FF9900"/>
              </a:solidFill>
              <a:miter lim="800000"/>
              <a:headEnd/>
              <a:tailEnd/>
            </a:ln>
          </p:spPr>
          <p:txBody>
            <a:bodyPr>
              <a:spAutoFit/>
            </a:bodyPr>
            <a:lstStyle/>
            <a:p>
              <a:pPr eaLnBrk="0" hangingPunct="0"/>
              <a:r>
                <a:rPr lang="zh-CN" altLang="en-US" sz="1800" dirty="0">
                  <a:solidFill>
                    <a:srgbClr val="000000"/>
                  </a:solidFill>
                  <a:latin typeface="Technical" charset="0"/>
                </a:rPr>
                <a:t>单</a:t>
              </a:r>
              <a:r>
                <a:rPr lang="zh-CN" altLang="en-US" sz="1800" dirty="0" smtClean="0">
                  <a:solidFill>
                    <a:srgbClr val="000000"/>
                  </a:solidFill>
                  <a:latin typeface="Technical" charset="0"/>
                </a:rPr>
                <a:t>击</a:t>
              </a:r>
              <a:r>
                <a:rPr lang="en-US" altLang="zh-CN" sz="1800" dirty="0" smtClean="0">
                  <a:solidFill>
                    <a:srgbClr val="000000"/>
                  </a:solidFill>
                  <a:latin typeface="Technical" charset="0"/>
                </a:rPr>
                <a:t>Top</a:t>
              </a:r>
              <a:r>
                <a:rPr lang="zh-CN" altLang="en-US" sz="1800" dirty="0" smtClean="0">
                  <a:solidFill>
                    <a:srgbClr val="000000"/>
                  </a:solidFill>
                  <a:latin typeface="Technical" charset="0"/>
                </a:rPr>
                <a:t>按</a:t>
              </a:r>
              <a:r>
                <a:rPr lang="zh-CN" altLang="en-US" sz="1800" dirty="0">
                  <a:solidFill>
                    <a:srgbClr val="000000"/>
                  </a:solidFill>
                  <a:latin typeface="Technical" charset="0"/>
                </a:rPr>
                <a:t>钮，滑块移到最上边，编辑框的数字变为</a:t>
              </a:r>
              <a:r>
                <a:rPr lang="en-US" altLang="zh-CN" sz="1800" dirty="0">
                  <a:solidFill>
                    <a:srgbClr val="000000"/>
                  </a:solidFill>
                  <a:latin typeface="Technical" charset="0"/>
                </a:rPr>
                <a:t>0</a:t>
              </a:r>
              <a:endParaRPr lang="en-US" altLang="zh-CN" sz="1800" dirty="0">
                <a:solidFill>
                  <a:srgbClr val="000000"/>
                </a:solidFill>
              </a:endParaRPr>
            </a:p>
          </p:txBody>
        </p:sp>
        <p:sp>
          <p:nvSpPr>
            <p:cNvPr id="20510" name="Line 30"/>
            <p:cNvSpPr>
              <a:spLocks noChangeShapeType="1"/>
            </p:cNvSpPr>
            <p:nvPr/>
          </p:nvSpPr>
          <p:spPr bwMode="auto">
            <a:xfrm flipV="1">
              <a:off x="1087" y="1235"/>
              <a:ext cx="795" cy="493"/>
            </a:xfrm>
            <a:prstGeom prst="line">
              <a:avLst/>
            </a:prstGeom>
            <a:noFill/>
            <a:ln w="57150">
              <a:solidFill>
                <a:srgbClr val="FF99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0511" name="Group 31"/>
          <p:cNvGrpSpPr>
            <a:grpSpLocks/>
          </p:cNvGrpSpPr>
          <p:nvPr/>
        </p:nvGrpSpPr>
        <p:grpSpPr bwMode="auto">
          <a:xfrm>
            <a:off x="0" y="4249738"/>
            <a:ext cx="3127375" cy="2360613"/>
            <a:chOff x="0" y="2677"/>
            <a:chExt cx="1970" cy="1487"/>
          </a:xfrm>
        </p:grpSpPr>
        <p:sp>
          <p:nvSpPr>
            <p:cNvPr id="20512" name="Text Box 32"/>
            <p:cNvSpPr txBox="1">
              <a:spLocks noChangeArrowheads="1"/>
            </p:cNvSpPr>
            <p:nvPr/>
          </p:nvSpPr>
          <p:spPr bwMode="auto">
            <a:xfrm>
              <a:off x="0" y="3408"/>
              <a:ext cx="1152" cy="756"/>
            </a:xfrm>
            <a:prstGeom prst="rect">
              <a:avLst/>
            </a:prstGeom>
            <a:solidFill>
              <a:srgbClr val="FFFFCC"/>
            </a:solidFill>
            <a:ln w="9525">
              <a:solidFill>
                <a:schemeClr val="bg1"/>
              </a:solidFill>
              <a:miter lim="800000"/>
              <a:headEnd/>
              <a:tailEnd/>
            </a:ln>
          </p:spPr>
          <p:txBody>
            <a:bodyPr>
              <a:spAutoFit/>
            </a:bodyPr>
            <a:lstStyle/>
            <a:p>
              <a:pPr eaLnBrk="0" hangingPunct="0"/>
              <a:r>
                <a:rPr lang="zh-CN" altLang="en-US" sz="1800">
                  <a:solidFill>
                    <a:srgbClr val="000066"/>
                  </a:solidFill>
                  <a:latin typeface="Technical" charset="0"/>
                </a:rPr>
                <a:t>单击</a:t>
              </a:r>
              <a:r>
                <a:rPr lang="en-US" altLang="zh-CN" sz="1800">
                  <a:solidFill>
                    <a:srgbClr val="000066"/>
                  </a:solidFill>
                  <a:latin typeface="Technical" charset="0"/>
                </a:rPr>
                <a:t>Down</a:t>
              </a:r>
              <a:r>
                <a:rPr lang="zh-CN" altLang="zh-CN" sz="1800">
                  <a:solidFill>
                    <a:srgbClr val="000066"/>
                  </a:solidFill>
                  <a:latin typeface="Technical" charset="0"/>
                </a:rPr>
                <a:t>按钮，</a:t>
              </a:r>
              <a:r>
                <a:rPr lang="zh-CN" altLang="en-US" sz="1800">
                  <a:solidFill>
                    <a:srgbClr val="000066"/>
                  </a:solidFill>
                  <a:latin typeface="Technical" charset="0"/>
                </a:rPr>
                <a:t>滑块移到最下边，编辑框的数字变为</a:t>
              </a:r>
              <a:r>
                <a:rPr lang="en-US" altLang="zh-CN" sz="1800">
                  <a:solidFill>
                    <a:srgbClr val="000066"/>
                  </a:solidFill>
                  <a:latin typeface="Technical" charset="0"/>
                </a:rPr>
                <a:t>20</a:t>
              </a:r>
              <a:endParaRPr lang="en-US" altLang="zh-CN" sz="1800">
                <a:solidFill>
                  <a:srgbClr val="000066"/>
                </a:solidFill>
              </a:endParaRPr>
            </a:p>
          </p:txBody>
        </p:sp>
        <p:sp>
          <p:nvSpPr>
            <p:cNvPr id="20513" name="Line 33"/>
            <p:cNvSpPr>
              <a:spLocks noChangeShapeType="1"/>
            </p:cNvSpPr>
            <p:nvPr/>
          </p:nvSpPr>
          <p:spPr bwMode="auto">
            <a:xfrm flipV="1">
              <a:off x="1152" y="2677"/>
              <a:ext cx="818" cy="731"/>
            </a:xfrm>
            <a:prstGeom prst="line">
              <a:avLst/>
            </a:prstGeom>
            <a:noFill/>
            <a:ln w="57150">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0514" name="Group 34"/>
          <p:cNvGrpSpPr>
            <a:grpSpLocks/>
          </p:cNvGrpSpPr>
          <p:nvPr/>
        </p:nvGrpSpPr>
        <p:grpSpPr bwMode="auto">
          <a:xfrm>
            <a:off x="5288525" y="1960136"/>
            <a:ext cx="3823502" cy="1289051"/>
            <a:chOff x="3513" y="1446"/>
            <a:chExt cx="2247" cy="703"/>
          </a:xfrm>
        </p:grpSpPr>
        <p:sp>
          <p:nvSpPr>
            <p:cNvPr id="20515" name="Text Box 35"/>
            <p:cNvSpPr txBox="1">
              <a:spLocks noChangeArrowheads="1"/>
            </p:cNvSpPr>
            <p:nvPr/>
          </p:nvSpPr>
          <p:spPr bwMode="auto">
            <a:xfrm>
              <a:off x="4704" y="1488"/>
              <a:ext cx="1056" cy="661"/>
            </a:xfrm>
            <a:prstGeom prst="rect">
              <a:avLst/>
            </a:prstGeom>
            <a:solidFill>
              <a:srgbClr val="FFFFCC"/>
            </a:solidFill>
            <a:ln w="9525">
              <a:solidFill>
                <a:srgbClr val="990099"/>
              </a:solidFill>
              <a:miter lim="800000"/>
              <a:headEnd/>
              <a:tailEnd/>
            </a:ln>
          </p:spPr>
          <p:txBody>
            <a:bodyPr>
              <a:spAutoFit/>
            </a:bodyPr>
            <a:lstStyle/>
            <a:p>
              <a:pPr eaLnBrk="0" hangingPunct="0"/>
              <a:r>
                <a:rPr lang="zh-CN" altLang="en-US" sz="1800" dirty="0">
                  <a:solidFill>
                    <a:srgbClr val="990099"/>
                  </a:solidFill>
                  <a:latin typeface="Technical" charset="0"/>
                </a:rPr>
                <a:t>单击</a:t>
              </a:r>
              <a:r>
                <a:rPr lang="en-US" altLang="zh-CN" sz="1800" dirty="0">
                  <a:solidFill>
                    <a:srgbClr val="990099"/>
                  </a:solidFill>
                  <a:latin typeface="Technical" charset="0"/>
                </a:rPr>
                <a:t>Reset</a:t>
              </a:r>
              <a:r>
                <a:rPr lang="zh-CN" altLang="en-US" sz="1800" dirty="0">
                  <a:solidFill>
                    <a:srgbClr val="990099"/>
                  </a:solidFill>
                  <a:latin typeface="Technical" charset="0"/>
                </a:rPr>
                <a:t>按钮，滑块移到中间，编辑框的数字变为</a:t>
              </a:r>
              <a:r>
                <a:rPr lang="en-US" altLang="zh-CN" sz="1800" dirty="0">
                  <a:solidFill>
                    <a:srgbClr val="990099"/>
                  </a:solidFill>
                  <a:latin typeface="Technical" charset="0"/>
                </a:rPr>
                <a:t>10</a:t>
              </a:r>
              <a:endParaRPr lang="en-US" altLang="zh-CN" sz="1800" dirty="0">
                <a:solidFill>
                  <a:srgbClr val="990099"/>
                </a:solidFill>
              </a:endParaRPr>
            </a:p>
          </p:txBody>
        </p:sp>
        <p:sp>
          <p:nvSpPr>
            <p:cNvPr id="20516" name="Line 36"/>
            <p:cNvSpPr>
              <a:spLocks noChangeShapeType="1"/>
            </p:cNvSpPr>
            <p:nvPr/>
          </p:nvSpPr>
          <p:spPr bwMode="auto">
            <a:xfrm flipH="1" flipV="1">
              <a:off x="3513" y="1446"/>
              <a:ext cx="1239" cy="474"/>
            </a:xfrm>
            <a:prstGeom prst="line">
              <a:avLst/>
            </a:prstGeom>
            <a:noFill/>
            <a:ln w="57150">
              <a:solidFill>
                <a:srgbClr val="99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0517" name="Group 37"/>
          <p:cNvGrpSpPr>
            <a:grpSpLocks/>
          </p:cNvGrpSpPr>
          <p:nvPr/>
        </p:nvGrpSpPr>
        <p:grpSpPr bwMode="auto">
          <a:xfrm>
            <a:off x="5558518" y="3888764"/>
            <a:ext cx="3520451" cy="925024"/>
            <a:chOff x="3720" y="2443"/>
            <a:chExt cx="2003" cy="505"/>
          </a:xfrm>
        </p:grpSpPr>
        <p:sp>
          <p:nvSpPr>
            <p:cNvPr id="20518" name="Text Box 38"/>
            <p:cNvSpPr txBox="1">
              <a:spLocks noChangeArrowheads="1"/>
            </p:cNvSpPr>
            <p:nvPr/>
          </p:nvSpPr>
          <p:spPr bwMode="auto">
            <a:xfrm>
              <a:off x="4907" y="2443"/>
              <a:ext cx="816" cy="505"/>
            </a:xfrm>
            <a:prstGeom prst="rect">
              <a:avLst/>
            </a:prstGeom>
            <a:solidFill>
              <a:srgbClr val="FFFFCC"/>
            </a:solidFill>
            <a:ln w="9525">
              <a:solidFill>
                <a:srgbClr val="000000"/>
              </a:solidFill>
              <a:miter lim="800000"/>
              <a:headEnd/>
              <a:tailEnd/>
            </a:ln>
          </p:spPr>
          <p:txBody>
            <a:bodyPr>
              <a:spAutoFit/>
            </a:bodyPr>
            <a:lstStyle/>
            <a:p>
              <a:pPr eaLnBrk="0" hangingPunct="0"/>
              <a:r>
                <a:rPr lang="zh-CN" altLang="en-US" sz="1800" dirty="0">
                  <a:solidFill>
                    <a:srgbClr val="000000"/>
                  </a:solidFill>
                  <a:latin typeface="Technical" charset="0"/>
                </a:rPr>
                <a:t>单击</a:t>
              </a:r>
              <a:r>
                <a:rPr lang="en-US" altLang="zh-CN" sz="1800" dirty="0">
                  <a:solidFill>
                    <a:srgbClr val="000000"/>
                  </a:solidFill>
                  <a:latin typeface="Technical" charset="0"/>
                </a:rPr>
                <a:t>Exit</a:t>
              </a:r>
              <a:r>
                <a:rPr lang="zh-CN" altLang="en-US" sz="1800" dirty="0">
                  <a:solidFill>
                    <a:srgbClr val="000000"/>
                  </a:solidFill>
                  <a:latin typeface="Technical" charset="0"/>
                </a:rPr>
                <a:t>按钮，退出应用程序</a:t>
              </a:r>
              <a:endParaRPr lang="zh-CN" altLang="en-US" sz="1800" dirty="0">
                <a:solidFill>
                  <a:srgbClr val="000000"/>
                </a:solidFill>
              </a:endParaRPr>
            </a:p>
          </p:txBody>
        </p:sp>
        <p:sp>
          <p:nvSpPr>
            <p:cNvPr id="20519" name="Line 39"/>
            <p:cNvSpPr>
              <a:spLocks noChangeShapeType="1"/>
            </p:cNvSpPr>
            <p:nvPr/>
          </p:nvSpPr>
          <p:spPr bwMode="auto">
            <a:xfrm flipH="1" flipV="1">
              <a:off x="3720" y="2640"/>
              <a:ext cx="1224" cy="0"/>
            </a:xfrm>
            <a:prstGeom prst="line">
              <a:avLst/>
            </a:prstGeom>
            <a:noFill/>
            <a:ln w="571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04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049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049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050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050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2050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2051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2051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205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34A3DF7A-15D2-4086-A4E0-7AD54DD85CF3}" type="slidenum">
              <a:rPr lang="en-US" altLang="zh-CN"/>
              <a:pPr/>
              <a:t>37</a:t>
            </a:fld>
            <a:endParaRPr lang="en-US" altLang="zh-CN"/>
          </a:p>
        </p:txBody>
      </p:sp>
      <p:sp>
        <p:nvSpPr>
          <p:cNvPr id="21509" name="Text Box 5"/>
          <p:cNvSpPr txBox="1">
            <a:spLocks noChangeArrowheads="1"/>
          </p:cNvSpPr>
          <p:nvPr/>
        </p:nvSpPr>
        <p:spPr bwMode="auto">
          <a:xfrm>
            <a:off x="282575" y="195263"/>
            <a:ext cx="6346825" cy="641350"/>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3600">
                <a:solidFill>
                  <a:srgbClr val="00FF00"/>
                </a:solidFill>
              </a:rPr>
              <a:t>(1) </a:t>
            </a:r>
            <a:r>
              <a:rPr lang="zh-CN" altLang="en-US" sz="3600">
                <a:solidFill>
                  <a:srgbClr val="00FF00"/>
                </a:solidFill>
              </a:rPr>
              <a:t>应用程序的可视化编程部分</a:t>
            </a:r>
          </a:p>
        </p:txBody>
      </p:sp>
      <p:graphicFrame>
        <p:nvGraphicFramePr>
          <p:cNvPr id="3" name="表格 2"/>
          <p:cNvGraphicFramePr>
            <a:graphicFrameLocks noGrp="1"/>
          </p:cNvGraphicFramePr>
          <p:nvPr>
            <p:extLst>
              <p:ext uri="{D42A27DB-BD31-4B8C-83A1-F6EECF244321}">
                <p14:modId xmlns:p14="http://schemas.microsoft.com/office/powerpoint/2010/main" val="371056465"/>
              </p:ext>
            </p:extLst>
          </p:nvPr>
        </p:nvGraphicFramePr>
        <p:xfrm>
          <a:off x="107504" y="1196750"/>
          <a:ext cx="8861425" cy="5051650"/>
        </p:xfrm>
        <a:graphic>
          <a:graphicData uri="http://schemas.openxmlformats.org/drawingml/2006/table">
            <a:tbl>
              <a:tblPr>
                <a:tableStyleId>{5C22544A-7EE6-4342-B048-85BDC9FD1C3A}</a:tableStyleId>
              </a:tblPr>
              <a:tblGrid>
                <a:gridCol w="2417097">
                  <a:extLst>
                    <a:ext uri="{9D8B030D-6E8A-4147-A177-3AD203B41FA5}">
                      <a16:colId xmlns:a16="http://schemas.microsoft.com/office/drawing/2014/main" val="20000"/>
                    </a:ext>
                  </a:extLst>
                </a:gridCol>
                <a:gridCol w="3760139">
                  <a:extLst>
                    <a:ext uri="{9D8B030D-6E8A-4147-A177-3AD203B41FA5}">
                      <a16:colId xmlns:a16="http://schemas.microsoft.com/office/drawing/2014/main" val="20001"/>
                    </a:ext>
                  </a:extLst>
                </a:gridCol>
                <a:gridCol w="2684189">
                  <a:extLst>
                    <a:ext uri="{9D8B030D-6E8A-4147-A177-3AD203B41FA5}">
                      <a16:colId xmlns:a16="http://schemas.microsoft.com/office/drawing/2014/main" val="20002"/>
                    </a:ext>
                  </a:extLst>
                </a:gridCol>
              </a:tblGrid>
              <a:tr h="595608">
                <a:tc>
                  <a:txBody>
                    <a:bodyPr/>
                    <a:lstStyle/>
                    <a:p>
                      <a:pPr algn="ctr">
                        <a:spcAft>
                          <a:spcPts val="0"/>
                        </a:spcAft>
                      </a:pPr>
                      <a:r>
                        <a:rPr lang="zh-CN" sz="2800" b="1" kern="100">
                          <a:solidFill>
                            <a:srgbClr val="000000"/>
                          </a:solidFill>
                          <a:effectLst/>
                        </a:rPr>
                        <a:t>对象</a:t>
                      </a:r>
                      <a:endParaRPr lang="zh-CN" sz="28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800" b="1" kern="100">
                          <a:solidFill>
                            <a:srgbClr val="000000"/>
                          </a:solidFill>
                          <a:effectLst/>
                        </a:rPr>
                        <a:t>ID</a:t>
                      </a:r>
                      <a:endParaRPr lang="zh-CN" sz="28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800" b="1" kern="100">
                          <a:solidFill>
                            <a:srgbClr val="000000"/>
                          </a:solidFill>
                          <a:effectLst/>
                        </a:rPr>
                        <a:t>变量名及类型</a:t>
                      </a:r>
                      <a:endParaRPr lang="zh-CN" sz="2800" b="1" kern="100">
                        <a:solidFill>
                          <a:srgbClr val="000000"/>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0"/>
                  </a:ext>
                </a:extLst>
              </a:tr>
              <a:tr h="882394">
                <a:tc>
                  <a:txBody>
                    <a:bodyPr/>
                    <a:lstStyle/>
                    <a:p>
                      <a:pPr algn="l">
                        <a:spcAft>
                          <a:spcPts val="0"/>
                        </a:spcAft>
                      </a:pPr>
                      <a:r>
                        <a:rPr lang="zh-CN" sz="2800" b="1" kern="100">
                          <a:solidFill>
                            <a:srgbClr val="000000"/>
                          </a:solidFill>
                          <a:effectLst/>
                        </a:rPr>
                        <a:t>对话框</a:t>
                      </a:r>
                      <a:endParaRPr lang="zh-CN" sz="28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2800" b="1" kern="100">
                          <a:solidFill>
                            <a:srgbClr val="000000"/>
                          </a:solidFill>
                          <a:effectLst/>
                        </a:rPr>
                        <a:t>IDD_MY8_2_DIALOG</a:t>
                      </a:r>
                      <a:endParaRPr lang="zh-CN" sz="28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800" b="1" kern="100">
                          <a:solidFill>
                            <a:srgbClr val="000000"/>
                          </a:solidFill>
                          <a:effectLst/>
                        </a:rPr>
                        <a:t> </a:t>
                      </a:r>
                      <a:endParaRPr lang="zh-CN" sz="2800" b="1" kern="100">
                        <a:solidFill>
                          <a:srgbClr val="000000"/>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1"/>
                  </a:ext>
                </a:extLst>
              </a:tr>
              <a:tr h="595608">
                <a:tc>
                  <a:txBody>
                    <a:bodyPr/>
                    <a:lstStyle/>
                    <a:p>
                      <a:pPr algn="just">
                        <a:spcAft>
                          <a:spcPts val="0"/>
                        </a:spcAft>
                      </a:pPr>
                      <a:r>
                        <a:rPr lang="zh-CN" sz="2800" b="1" kern="100">
                          <a:solidFill>
                            <a:srgbClr val="000000"/>
                          </a:solidFill>
                          <a:effectLst/>
                        </a:rPr>
                        <a:t>滚动条</a:t>
                      </a:r>
                      <a:endParaRPr lang="zh-CN" sz="28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2800" b="1" kern="100">
                          <a:solidFill>
                            <a:srgbClr val="000000"/>
                          </a:solidFill>
                          <a:effectLst/>
                        </a:rPr>
                        <a:t>IDC_SCROLLBAR</a:t>
                      </a:r>
                      <a:endParaRPr lang="zh-CN" sz="28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2800" b="1" kern="100">
                          <a:solidFill>
                            <a:srgbClr val="000000"/>
                          </a:solidFill>
                          <a:effectLst/>
                        </a:rPr>
                        <a:t>m_scrollbar</a:t>
                      </a:r>
                      <a:endParaRPr lang="zh-CN" sz="2800" b="1" kern="100">
                        <a:solidFill>
                          <a:srgbClr val="000000"/>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2"/>
                  </a:ext>
                </a:extLst>
              </a:tr>
              <a:tr h="595608">
                <a:tc>
                  <a:txBody>
                    <a:bodyPr/>
                    <a:lstStyle/>
                    <a:p>
                      <a:pPr algn="just">
                        <a:spcAft>
                          <a:spcPts val="0"/>
                        </a:spcAft>
                      </a:pPr>
                      <a:r>
                        <a:rPr lang="zh-CN" sz="2800" b="1" kern="100">
                          <a:solidFill>
                            <a:srgbClr val="000000"/>
                          </a:solidFill>
                          <a:effectLst/>
                        </a:rPr>
                        <a:t>编辑框</a:t>
                      </a:r>
                      <a:endParaRPr lang="zh-CN" sz="28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2800" b="1" kern="100">
                          <a:solidFill>
                            <a:srgbClr val="000000"/>
                          </a:solidFill>
                          <a:effectLst/>
                        </a:rPr>
                        <a:t>IDC_EDIT</a:t>
                      </a:r>
                      <a:endParaRPr lang="zh-CN" sz="28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2800" b="1" kern="100">
                          <a:solidFill>
                            <a:srgbClr val="000000"/>
                          </a:solidFill>
                          <a:effectLst/>
                        </a:rPr>
                        <a:t>m_dispinfo</a:t>
                      </a:r>
                      <a:endParaRPr lang="zh-CN" sz="2800" b="1" kern="100">
                        <a:solidFill>
                          <a:srgbClr val="000000"/>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3"/>
                  </a:ext>
                </a:extLst>
              </a:tr>
              <a:tr h="595608">
                <a:tc>
                  <a:txBody>
                    <a:bodyPr/>
                    <a:lstStyle/>
                    <a:p>
                      <a:pPr algn="just">
                        <a:spcAft>
                          <a:spcPts val="0"/>
                        </a:spcAft>
                      </a:pPr>
                      <a:r>
                        <a:rPr lang="en-US" sz="2800" b="1" kern="100">
                          <a:solidFill>
                            <a:srgbClr val="000000"/>
                          </a:solidFill>
                          <a:effectLst/>
                        </a:rPr>
                        <a:t>Top</a:t>
                      </a:r>
                      <a:r>
                        <a:rPr lang="zh-CN" sz="2800" b="1" kern="100">
                          <a:solidFill>
                            <a:srgbClr val="000000"/>
                          </a:solidFill>
                          <a:effectLst/>
                        </a:rPr>
                        <a:t>按钮</a:t>
                      </a:r>
                      <a:endParaRPr lang="zh-CN" sz="28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2800" b="1" kern="100">
                          <a:solidFill>
                            <a:srgbClr val="000000"/>
                          </a:solidFill>
                          <a:effectLst/>
                        </a:rPr>
                        <a:t>IDC_TOP</a:t>
                      </a:r>
                      <a:endParaRPr lang="zh-CN" sz="28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2800" b="1" kern="100">
                          <a:solidFill>
                            <a:srgbClr val="000000"/>
                          </a:solidFill>
                          <a:effectLst/>
                        </a:rPr>
                        <a:t> </a:t>
                      </a:r>
                      <a:endParaRPr lang="zh-CN" sz="2800" b="1" kern="100">
                        <a:solidFill>
                          <a:srgbClr val="000000"/>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4"/>
                  </a:ext>
                </a:extLst>
              </a:tr>
              <a:tr h="595608">
                <a:tc>
                  <a:txBody>
                    <a:bodyPr/>
                    <a:lstStyle/>
                    <a:p>
                      <a:pPr algn="just">
                        <a:spcAft>
                          <a:spcPts val="0"/>
                        </a:spcAft>
                      </a:pPr>
                      <a:r>
                        <a:rPr lang="en-US" sz="2800" b="1" kern="100">
                          <a:solidFill>
                            <a:srgbClr val="000000"/>
                          </a:solidFill>
                          <a:effectLst/>
                        </a:rPr>
                        <a:t>Bottom</a:t>
                      </a:r>
                      <a:r>
                        <a:rPr lang="zh-CN" sz="2800" b="1" kern="100">
                          <a:solidFill>
                            <a:srgbClr val="000000"/>
                          </a:solidFill>
                          <a:effectLst/>
                        </a:rPr>
                        <a:t>按钮</a:t>
                      </a:r>
                      <a:endParaRPr lang="zh-CN" sz="28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2800" b="1" kern="100">
                          <a:solidFill>
                            <a:srgbClr val="000000"/>
                          </a:solidFill>
                          <a:effectLst/>
                        </a:rPr>
                        <a:t>IDC_BOTTOM</a:t>
                      </a:r>
                      <a:endParaRPr lang="zh-CN" sz="28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2800" b="1" kern="100">
                          <a:solidFill>
                            <a:srgbClr val="000000"/>
                          </a:solidFill>
                          <a:effectLst/>
                        </a:rPr>
                        <a:t> </a:t>
                      </a:r>
                      <a:endParaRPr lang="zh-CN" sz="2800" b="1" kern="100">
                        <a:solidFill>
                          <a:srgbClr val="000000"/>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5"/>
                  </a:ext>
                </a:extLst>
              </a:tr>
              <a:tr h="595608">
                <a:tc>
                  <a:txBody>
                    <a:bodyPr/>
                    <a:lstStyle/>
                    <a:p>
                      <a:pPr algn="just">
                        <a:spcAft>
                          <a:spcPts val="0"/>
                        </a:spcAft>
                      </a:pPr>
                      <a:r>
                        <a:rPr lang="en-US" sz="2800" b="1" kern="100">
                          <a:solidFill>
                            <a:srgbClr val="000000"/>
                          </a:solidFill>
                          <a:effectLst/>
                        </a:rPr>
                        <a:t>Reset</a:t>
                      </a:r>
                      <a:r>
                        <a:rPr lang="zh-CN" sz="2800" b="1" kern="100">
                          <a:solidFill>
                            <a:srgbClr val="000000"/>
                          </a:solidFill>
                          <a:effectLst/>
                        </a:rPr>
                        <a:t>按钮</a:t>
                      </a:r>
                      <a:endParaRPr lang="zh-CN" sz="28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2800" b="1" kern="100">
                          <a:solidFill>
                            <a:srgbClr val="000000"/>
                          </a:solidFill>
                          <a:effectLst/>
                        </a:rPr>
                        <a:t>IDC_RESET</a:t>
                      </a:r>
                      <a:endParaRPr lang="zh-CN" sz="28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2800" b="1" kern="100">
                          <a:solidFill>
                            <a:srgbClr val="000000"/>
                          </a:solidFill>
                          <a:effectLst/>
                        </a:rPr>
                        <a:t> </a:t>
                      </a:r>
                      <a:endParaRPr lang="zh-CN" sz="2800" b="1" kern="100">
                        <a:solidFill>
                          <a:srgbClr val="000000"/>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6"/>
                  </a:ext>
                </a:extLst>
              </a:tr>
              <a:tr h="595608">
                <a:tc>
                  <a:txBody>
                    <a:bodyPr/>
                    <a:lstStyle/>
                    <a:p>
                      <a:pPr algn="just">
                        <a:spcAft>
                          <a:spcPts val="0"/>
                        </a:spcAft>
                      </a:pPr>
                      <a:r>
                        <a:rPr lang="en-US" sz="2800" b="1" kern="100">
                          <a:solidFill>
                            <a:srgbClr val="000000"/>
                          </a:solidFill>
                          <a:effectLst/>
                        </a:rPr>
                        <a:t>Exit</a:t>
                      </a:r>
                      <a:r>
                        <a:rPr lang="zh-CN" sz="2800" b="1" kern="100">
                          <a:solidFill>
                            <a:srgbClr val="000000"/>
                          </a:solidFill>
                          <a:effectLst/>
                        </a:rPr>
                        <a:t>按钮</a:t>
                      </a:r>
                      <a:endParaRPr lang="zh-CN" sz="28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2800" b="1" kern="100">
                          <a:solidFill>
                            <a:srgbClr val="000000"/>
                          </a:solidFill>
                          <a:effectLst/>
                        </a:rPr>
                        <a:t>IDC_EXIT</a:t>
                      </a:r>
                      <a:endParaRPr lang="zh-CN" sz="28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2800" b="1" kern="100" dirty="0">
                          <a:solidFill>
                            <a:srgbClr val="000000"/>
                          </a:solidFill>
                          <a:effectLst/>
                        </a:rPr>
                        <a:t> </a:t>
                      </a:r>
                      <a:endParaRPr lang="zh-CN" sz="2800" b="1" kern="100" dirty="0">
                        <a:solidFill>
                          <a:srgbClr val="000000"/>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FB0A242C-3E55-46F9-8DC9-BBD1990A9E7E}" type="slidenum">
              <a:rPr lang="en-US" altLang="zh-CN"/>
              <a:pPr/>
              <a:t>38</a:t>
            </a:fld>
            <a:endParaRPr lang="en-US" altLang="zh-CN"/>
          </a:p>
        </p:txBody>
      </p:sp>
      <p:sp>
        <p:nvSpPr>
          <p:cNvPr id="22532" name="Text Box 4"/>
          <p:cNvSpPr txBox="1">
            <a:spLocks noChangeArrowheads="1"/>
          </p:cNvSpPr>
          <p:nvPr/>
        </p:nvSpPr>
        <p:spPr bwMode="auto">
          <a:xfrm>
            <a:off x="271463" y="116632"/>
            <a:ext cx="6510337" cy="701675"/>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sz="4000" dirty="0">
                <a:solidFill>
                  <a:srgbClr val="00FF00"/>
                </a:solidFill>
              </a:rPr>
              <a:t>(2) </a:t>
            </a:r>
            <a:r>
              <a:rPr lang="zh-CN" altLang="en-US" sz="4000" dirty="0">
                <a:solidFill>
                  <a:srgbClr val="00FF00"/>
                </a:solidFill>
              </a:rPr>
              <a:t>应用程序的代码编程部分</a:t>
            </a:r>
          </a:p>
        </p:txBody>
      </p:sp>
      <p:sp>
        <p:nvSpPr>
          <p:cNvPr id="22533" name="Text Box 5"/>
          <p:cNvSpPr txBox="1">
            <a:spLocks noChangeArrowheads="1"/>
          </p:cNvSpPr>
          <p:nvPr/>
        </p:nvSpPr>
        <p:spPr bwMode="auto">
          <a:xfrm>
            <a:off x="228600" y="692696"/>
            <a:ext cx="4267200" cy="579438"/>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sz="3200" dirty="0">
                <a:latin typeface="宋体" panose="02010600030101010101" pitchFamily="2" charset="-122"/>
              </a:rPr>
              <a:t>(a) </a:t>
            </a:r>
            <a:r>
              <a:rPr lang="zh-CN" altLang="en-US" sz="3200" dirty="0">
                <a:latin typeface="宋体" panose="02010600030101010101" pitchFamily="2" charset="-122"/>
              </a:rPr>
              <a:t>给滚动条连接变量</a:t>
            </a:r>
          </a:p>
        </p:txBody>
      </p:sp>
      <p:sp>
        <p:nvSpPr>
          <p:cNvPr id="22534" name="Text Box 6"/>
          <p:cNvSpPr txBox="1">
            <a:spLocks noChangeArrowheads="1"/>
          </p:cNvSpPr>
          <p:nvPr/>
        </p:nvSpPr>
        <p:spPr bwMode="auto">
          <a:xfrm>
            <a:off x="381000" y="1196752"/>
            <a:ext cx="8305800" cy="1373187"/>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0" hangingPunct="0"/>
            <a:r>
              <a:rPr lang="en-US" altLang="zh-CN" sz="2800" dirty="0">
                <a:latin typeface="Arial Narrow" panose="020B0606020202030204" pitchFamily="34" charset="0"/>
              </a:rPr>
              <a:t>ID			</a:t>
            </a:r>
            <a:r>
              <a:rPr lang="zh-CN" altLang="en-US" sz="2800" dirty="0">
                <a:latin typeface="Arial Narrow" panose="020B0606020202030204" pitchFamily="34" charset="0"/>
              </a:rPr>
              <a:t>变量名	类别	            类型	</a:t>
            </a:r>
          </a:p>
          <a:p>
            <a:pPr eaLnBrk="0" hangingPunct="0"/>
            <a:r>
              <a:rPr lang="en-US" altLang="zh-CN" sz="2800" dirty="0">
                <a:latin typeface="Arial Narrow" panose="020B0606020202030204" pitchFamily="34" charset="0"/>
              </a:rPr>
              <a:t>IDC_SCROLLBAR	</a:t>
            </a:r>
            <a:r>
              <a:rPr lang="en-US" altLang="zh-CN" sz="2800" dirty="0" err="1" smtClean="0">
                <a:latin typeface="Arial Narrow" panose="020B0606020202030204" pitchFamily="34" charset="0"/>
              </a:rPr>
              <a:t>m_Scrollbar</a:t>
            </a:r>
            <a:r>
              <a:rPr lang="en-US" altLang="zh-CN" sz="2800" dirty="0">
                <a:latin typeface="Arial Narrow" panose="020B0606020202030204" pitchFamily="34" charset="0"/>
              </a:rPr>
              <a:t>	Control	</a:t>
            </a:r>
            <a:r>
              <a:rPr lang="en-US" altLang="zh-CN" sz="2800" dirty="0" err="1">
                <a:latin typeface="Arial Narrow" panose="020B0606020202030204" pitchFamily="34" charset="0"/>
              </a:rPr>
              <a:t>CScrollbar</a:t>
            </a:r>
            <a:endParaRPr lang="en-US" altLang="zh-CN" sz="2800" dirty="0">
              <a:latin typeface="Arial Narrow" panose="020B0606020202030204" pitchFamily="34" charset="0"/>
            </a:endParaRPr>
          </a:p>
          <a:p>
            <a:pPr eaLnBrk="0" hangingPunct="0"/>
            <a:r>
              <a:rPr lang="en-US" altLang="zh-CN" sz="2800" dirty="0" smtClean="0">
                <a:latin typeface="Arial Narrow" panose="020B0606020202030204" pitchFamily="34" charset="0"/>
              </a:rPr>
              <a:t>IDC_EDIT</a:t>
            </a:r>
            <a:r>
              <a:rPr lang="en-US" altLang="zh-CN" sz="2800" dirty="0">
                <a:latin typeface="Arial Narrow" panose="020B0606020202030204" pitchFamily="34" charset="0"/>
              </a:rPr>
              <a:t>		</a:t>
            </a:r>
            <a:r>
              <a:rPr lang="en-US" altLang="zh-CN" sz="2800" i="1" dirty="0" err="1"/>
              <a:t>m_dispinfo</a:t>
            </a:r>
            <a:r>
              <a:rPr lang="en-US" altLang="zh-CN" sz="2800" dirty="0">
                <a:latin typeface="Arial Narrow" panose="020B0606020202030204" pitchFamily="34" charset="0"/>
              </a:rPr>
              <a:t>	Control	</a:t>
            </a:r>
            <a:r>
              <a:rPr lang="en-US" altLang="zh-CN" sz="2800" dirty="0" err="1">
                <a:latin typeface="Arial Narrow" panose="020B0606020202030204" pitchFamily="34" charset="0"/>
              </a:rPr>
              <a:t>CEdit</a:t>
            </a:r>
            <a:endParaRPr lang="en-US" altLang="zh-CN" sz="2800" dirty="0">
              <a:latin typeface="Arial Narrow" panose="020B0606020202030204" pitchFamily="34" charset="0"/>
            </a:endParaRPr>
          </a:p>
        </p:txBody>
      </p:sp>
      <p:pic>
        <p:nvPicPr>
          <p:cNvPr id="5" name="图片 4"/>
          <p:cNvPicPr>
            <a:picLocks noChangeAspect="1"/>
          </p:cNvPicPr>
          <p:nvPr/>
        </p:nvPicPr>
        <p:blipFill>
          <a:blip r:embed="rId2"/>
          <a:stretch>
            <a:fillRect/>
          </a:stretch>
        </p:blipFill>
        <p:spPr>
          <a:xfrm>
            <a:off x="81682" y="2567657"/>
            <a:ext cx="3429000" cy="4267200"/>
          </a:xfrm>
          <a:prstGeom prst="rect">
            <a:avLst/>
          </a:prstGeom>
        </p:spPr>
      </p:pic>
      <p:pic>
        <p:nvPicPr>
          <p:cNvPr id="8" name="图片 7"/>
          <p:cNvPicPr>
            <a:picLocks noChangeAspect="1"/>
          </p:cNvPicPr>
          <p:nvPr/>
        </p:nvPicPr>
        <p:blipFill>
          <a:blip r:embed="rId3"/>
          <a:stretch>
            <a:fillRect/>
          </a:stretch>
        </p:blipFill>
        <p:spPr>
          <a:xfrm>
            <a:off x="4860032" y="2526315"/>
            <a:ext cx="4283968" cy="4308541"/>
          </a:xfrm>
          <a:prstGeom prst="rect">
            <a:avLst/>
          </a:prstGeom>
        </p:spPr>
      </p:pic>
      <p:cxnSp>
        <p:nvCxnSpPr>
          <p:cNvPr id="10" name="直接箭头连接符 9"/>
          <p:cNvCxnSpPr>
            <a:stCxn id="5" idx="3"/>
            <a:endCxn id="8" idx="1"/>
          </p:cNvCxnSpPr>
          <p:nvPr/>
        </p:nvCxnSpPr>
        <p:spPr bwMode="auto">
          <a:xfrm flipV="1">
            <a:off x="3510682" y="4680586"/>
            <a:ext cx="1349350" cy="20671"/>
          </a:xfrm>
          <a:prstGeom prst="straightConnector1">
            <a:avLst/>
          </a:prstGeom>
          <a:solidFill>
            <a:schemeClr val="accent1"/>
          </a:solidFill>
          <a:ln w="920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22532"/>
                                        </p:tgtEl>
                                        <p:attrNameLst>
                                          <p:attrName>style.visibility</p:attrName>
                                        </p:attrNameLst>
                                      </p:cBhvr>
                                      <p:to>
                                        <p:strVal val="visible"/>
                                      </p:to>
                                    </p:set>
                                    <p:anim to="" calcmode="lin" valueType="num">
                                      <p:cBhvr>
                                        <p:cTn id="7" dur="1" fill="hold"/>
                                        <p:tgtEl>
                                          <p:spTgt spid="22532"/>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22533"/>
                                        </p:tgtEl>
                                        <p:attrNameLst>
                                          <p:attrName>style.visibility</p:attrName>
                                        </p:attrNameLst>
                                      </p:cBhvr>
                                      <p:to>
                                        <p:strVal val="visible"/>
                                      </p:to>
                                    </p:set>
                                    <p:anim to="" calcmode="lin" valueType="num">
                                      <p:cBhvr>
                                        <p:cTn id="12" dur="1" fill="hold"/>
                                        <p:tgtEl>
                                          <p:spTgt spid="22533"/>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22534"/>
                                        </p:tgtEl>
                                        <p:attrNameLst>
                                          <p:attrName>style.visibility</p:attrName>
                                        </p:attrNameLst>
                                      </p:cBhvr>
                                      <p:to>
                                        <p:strVal val="visible"/>
                                      </p:to>
                                    </p:set>
                                    <p:anim to="" calcmode="lin" valueType="num">
                                      <p:cBhvr>
                                        <p:cTn id="17" dur="1" fill="hold"/>
                                        <p:tgtEl>
                                          <p:spTgt spid="2253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autoUpdateAnimBg="0"/>
      <p:bldP spid="22533" grpId="0" autoUpdateAnimBg="0"/>
      <p:bldP spid="22534"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0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5544" y="116632"/>
            <a:ext cx="5495651" cy="518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35496" y="3645024"/>
            <a:ext cx="8851077" cy="3046988"/>
          </a:xfrm>
          <a:prstGeom prst="rect">
            <a:avLst/>
          </a:prstGeom>
          <a:noFill/>
        </p:spPr>
        <p:txBody>
          <a:bodyPr wrap="none" rtlCol="0">
            <a:spAutoFit/>
          </a:bodyPr>
          <a:lstStyle/>
          <a:p>
            <a:r>
              <a:rPr lang="en-US" altLang="zh-CN" dirty="0" err="1"/>
              <a:t>int</a:t>
            </a:r>
            <a:r>
              <a:rPr lang="en-US" altLang="zh-CN" dirty="0"/>
              <a:t> CMy8_2Dlg::</a:t>
            </a:r>
            <a:r>
              <a:rPr lang="en-US" altLang="zh-CN" dirty="0" err="1">
                <a:solidFill>
                  <a:srgbClr val="FF0000"/>
                </a:solidFill>
              </a:rPr>
              <a:t>ChangeDisplayInfo</a:t>
            </a:r>
            <a:r>
              <a:rPr lang="en-US" altLang="zh-CN" dirty="0">
                <a:solidFill>
                  <a:srgbClr val="FF0000"/>
                </a:solidFill>
              </a:rPr>
              <a:t>(</a:t>
            </a:r>
            <a:r>
              <a:rPr lang="en-US" altLang="zh-CN" dirty="0" err="1">
                <a:solidFill>
                  <a:srgbClr val="FF0000"/>
                </a:solidFill>
              </a:rPr>
              <a:t>int</a:t>
            </a:r>
            <a:r>
              <a:rPr lang="en-US" altLang="zh-CN" dirty="0">
                <a:solidFill>
                  <a:srgbClr val="FF0000"/>
                </a:solidFill>
              </a:rPr>
              <a:t> </a:t>
            </a:r>
            <a:r>
              <a:rPr lang="en-US" altLang="zh-CN" dirty="0" err="1">
                <a:solidFill>
                  <a:srgbClr val="FF0000"/>
                </a:solidFill>
              </a:rPr>
              <a:t>pos</a:t>
            </a:r>
            <a:r>
              <a:rPr lang="en-US" altLang="zh-CN" dirty="0">
                <a:solidFill>
                  <a:srgbClr val="FF0000"/>
                </a:solidFill>
              </a:rPr>
              <a:t>)</a:t>
            </a:r>
            <a:endParaRPr lang="zh-CN" altLang="zh-CN" dirty="0">
              <a:solidFill>
                <a:srgbClr val="FF0000"/>
              </a:solidFill>
            </a:endParaRPr>
          </a:p>
          <a:p>
            <a:r>
              <a:rPr lang="en-US" altLang="zh-CN" dirty="0"/>
              <a:t>{  </a:t>
            </a:r>
            <a:r>
              <a:rPr lang="en-US" altLang="zh-CN" i="1" dirty="0" smtClean="0"/>
              <a:t>TCHAR </a:t>
            </a:r>
            <a:r>
              <a:rPr lang="en-US" altLang="zh-CN" i="1" dirty="0" err="1"/>
              <a:t>sPos</a:t>
            </a:r>
            <a:r>
              <a:rPr lang="en-US" altLang="zh-CN" i="1" dirty="0"/>
              <a:t>[10];</a:t>
            </a:r>
            <a:endParaRPr lang="zh-CN" altLang="zh-CN" dirty="0"/>
          </a:p>
          <a:p>
            <a:r>
              <a:rPr lang="en-US" altLang="zh-CN" i="1" dirty="0" smtClean="0"/>
              <a:t>   _</a:t>
            </a:r>
            <a:r>
              <a:rPr lang="en-US" altLang="zh-CN" i="1" dirty="0" err="1"/>
              <a:t>itow_s</a:t>
            </a:r>
            <a:r>
              <a:rPr lang="en-US" altLang="zh-CN" i="1" dirty="0"/>
              <a:t>(pos,sPos,10);</a:t>
            </a:r>
            <a:endParaRPr lang="zh-CN" altLang="zh-CN" dirty="0"/>
          </a:p>
          <a:p>
            <a:r>
              <a:rPr lang="en-US" altLang="zh-CN" i="1" dirty="0" smtClean="0"/>
              <a:t>  </a:t>
            </a:r>
            <a:r>
              <a:rPr lang="en-US" altLang="zh-CN" i="1" dirty="0" err="1" smtClean="0"/>
              <a:t>m_dispinfo.SetSel</a:t>
            </a:r>
            <a:r>
              <a:rPr lang="en-US" altLang="zh-CN" i="1" dirty="0" smtClean="0"/>
              <a:t>(0</a:t>
            </a:r>
            <a:r>
              <a:rPr lang="en-US" altLang="zh-CN" i="1" dirty="0"/>
              <a:t>,-1);</a:t>
            </a:r>
            <a:endParaRPr lang="zh-CN" altLang="zh-CN" dirty="0"/>
          </a:p>
          <a:p>
            <a:r>
              <a:rPr lang="en-US" altLang="zh-CN" i="1" dirty="0" smtClean="0"/>
              <a:t>  </a:t>
            </a:r>
            <a:r>
              <a:rPr lang="en-US" altLang="zh-CN" i="1" dirty="0" err="1" smtClean="0"/>
              <a:t>m_dispinfo.ReplaceSel</a:t>
            </a:r>
            <a:r>
              <a:rPr lang="en-US" altLang="zh-CN" i="1" dirty="0" smtClean="0"/>
              <a:t>(</a:t>
            </a:r>
            <a:r>
              <a:rPr lang="en-US" altLang="zh-CN" i="1" dirty="0" err="1" smtClean="0"/>
              <a:t>sPos</a:t>
            </a:r>
            <a:r>
              <a:rPr lang="en-US" altLang="zh-CN" i="1" dirty="0"/>
              <a:t>);</a:t>
            </a:r>
            <a:endParaRPr lang="zh-CN" altLang="zh-CN" dirty="0"/>
          </a:p>
          <a:p>
            <a:r>
              <a:rPr lang="en-US" altLang="zh-CN" i="1" dirty="0" smtClean="0"/>
              <a:t>  </a:t>
            </a:r>
            <a:r>
              <a:rPr lang="en-US" altLang="zh-CN" i="1" dirty="0" err="1" smtClean="0"/>
              <a:t>UpdateData</a:t>
            </a:r>
            <a:r>
              <a:rPr lang="en-US" altLang="zh-CN" i="1" dirty="0" smtClean="0"/>
              <a:t>(FALSE</a:t>
            </a:r>
            <a:r>
              <a:rPr lang="en-US" altLang="zh-CN" i="1" dirty="0"/>
              <a:t>); </a:t>
            </a:r>
            <a:r>
              <a:rPr lang="en-US" altLang="zh-CN" i="1" dirty="0" smtClean="0"/>
              <a:t> //</a:t>
            </a:r>
            <a:r>
              <a:rPr lang="zh-CN" altLang="zh-CN" i="1" dirty="0"/>
              <a:t>将与控件绑定的变量内容显示到屏幕上</a:t>
            </a:r>
            <a:endParaRPr lang="zh-CN" altLang="zh-CN" dirty="0"/>
          </a:p>
          <a:p>
            <a:r>
              <a:rPr lang="en-US" altLang="zh-CN" i="1" dirty="0" smtClean="0"/>
              <a:t>  return </a:t>
            </a:r>
            <a:r>
              <a:rPr lang="en-US" altLang="zh-CN" i="1" dirty="0"/>
              <a:t>0;</a:t>
            </a:r>
            <a:endParaRPr lang="zh-CN" altLang="zh-CN" dirty="0"/>
          </a:p>
          <a:p>
            <a:r>
              <a:rPr lang="en-US" altLang="zh-CN" dirty="0"/>
              <a:t>}</a:t>
            </a:r>
            <a:endParaRPr lang="zh-CN" altLang="zh-CN" dirty="0"/>
          </a:p>
        </p:txBody>
      </p:sp>
    </p:spTree>
    <p:extLst>
      <p:ext uri="{BB962C8B-B14F-4D97-AF65-F5344CB8AC3E}">
        <p14:creationId xmlns:p14="http://schemas.microsoft.com/office/powerpoint/2010/main" val="70704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052736"/>
            <a:ext cx="8496944" cy="1656184"/>
          </a:xfrm>
        </p:spPr>
        <p:txBody>
          <a:bodyPr/>
          <a:lstStyle/>
          <a:p>
            <a:r>
              <a:rPr lang="en-US" altLang="zh-CN" b="1" dirty="0">
                <a:solidFill>
                  <a:srgbClr val="FF99FF"/>
                </a:solidFill>
              </a:rPr>
              <a:t>1.</a:t>
            </a:r>
            <a:r>
              <a:rPr lang="zh-CN" altLang="zh-CN" b="1" dirty="0">
                <a:solidFill>
                  <a:srgbClr val="FF99FF"/>
                </a:solidFill>
              </a:rPr>
              <a:t>使用类的成员函数完成控件的增加</a:t>
            </a:r>
          </a:p>
          <a:p>
            <a:pPr marL="0" indent="0">
              <a:buNone/>
            </a:pPr>
            <a:r>
              <a:rPr lang="zh-CN" altLang="zh-CN" b="1" dirty="0"/>
              <a:t>几乎所有的控件都继承了</a:t>
            </a:r>
            <a:r>
              <a:rPr lang="en-US" altLang="zh-CN" b="1" dirty="0" err="1"/>
              <a:t>CWnd</a:t>
            </a:r>
            <a:r>
              <a:rPr lang="zh-CN" altLang="zh-CN" b="1" dirty="0"/>
              <a:t>类，具有通用的窗口</a:t>
            </a:r>
            <a:r>
              <a:rPr lang="zh-CN" altLang="zh-CN" b="1" dirty="0" smtClean="0"/>
              <a:t>属</a:t>
            </a:r>
            <a:r>
              <a:rPr lang="zh-CN" altLang="en-US" b="1" dirty="0" smtClean="0"/>
              <a:t>性。</a:t>
            </a:r>
            <a:endParaRPr lang="zh-CN" altLang="en-US" b="1" dirty="0"/>
          </a:p>
        </p:txBody>
      </p:sp>
      <p:sp>
        <p:nvSpPr>
          <p:cNvPr id="4" name="灯片编号占位符 3"/>
          <p:cNvSpPr>
            <a:spLocks noGrp="1"/>
          </p:cNvSpPr>
          <p:nvPr>
            <p:ph type="sldNum" sz="quarter" idx="12"/>
          </p:nvPr>
        </p:nvSpPr>
        <p:spPr/>
        <p:txBody>
          <a:bodyPr/>
          <a:lstStyle/>
          <a:p>
            <a:fld id="{EA6790FE-3663-4280-8A87-F7847A540E1C}" type="slidenum">
              <a:rPr lang="en-US" altLang="zh-CN" smtClean="0"/>
              <a:pPr/>
              <a:t>4</a:t>
            </a:fld>
            <a:endParaRPr lang="en-US" altLang="zh-CN"/>
          </a:p>
        </p:txBody>
      </p:sp>
      <p:sp>
        <p:nvSpPr>
          <p:cNvPr id="5" name="Rectangle 1"/>
          <p:cNvSpPr>
            <a:spLocks noGrp="1" noChangeArrowheads="1"/>
          </p:cNvSpPr>
          <p:nvPr>
            <p:ph type="title"/>
          </p:nvPr>
        </p:nvSpPr>
        <p:spPr bwMode="auto">
          <a:xfrm>
            <a:off x="1106211" y="188640"/>
            <a:ext cx="6859570" cy="661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lvl="0" algn="l" eaLnBrk="0" hangingPunct="0"/>
            <a:r>
              <a:rPr kumimoji="0" lang="en-US" altLang="zh-CN" sz="4000" b="1" i="0" u="none" strike="noStrike" cap="none" normalizeH="0" baseline="0" dirty="0" smtClean="0" bmk="_Toc285133753">
                <a:ln>
                  <a:noFill/>
                </a:ln>
                <a:solidFill>
                  <a:srgbClr val="FFFF00"/>
                </a:solidFill>
                <a:effectLst/>
                <a:latin typeface="宋体" panose="02010600030101010101" pitchFamily="2" charset="-122"/>
                <a:ea typeface="宋体" panose="02010600030101010101" pitchFamily="2" charset="-122"/>
              </a:rPr>
              <a:t>8.1</a:t>
            </a:r>
            <a:r>
              <a:rPr kumimoji="0" lang="en-US" altLang="zh-CN" sz="4000" b="1" i="0" u="none" strike="noStrike" cap="none" normalizeH="0" dirty="0" smtClean="0" bmk="_Toc285133753">
                <a:ln>
                  <a:noFill/>
                </a:ln>
                <a:solidFill>
                  <a:srgbClr val="FFFF00"/>
                </a:solidFill>
                <a:effectLst/>
                <a:latin typeface="宋体" panose="02010600030101010101" pitchFamily="2" charset="-122"/>
                <a:ea typeface="宋体" panose="02010600030101010101" pitchFamily="2" charset="-122"/>
              </a:rPr>
              <a:t> </a:t>
            </a:r>
            <a:r>
              <a:rPr lang="zh-CN" altLang="zh-CN" sz="4000" dirty="0" smtClean="0"/>
              <a:t>应</a:t>
            </a:r>
            <a:r>
              <a:rPr lang="zh-CN" altLang="zh-CN" sz="4000" dirty="0"/>
              <a:t>用控件并建立消息响</a:t>
            </a:r>
            <a:r>
              <a:rPr lang="zh-CN" altLang="zh-CN" sz="4000" dirty="0" smtClean="0"/>
              <a:t>应</a:t>
            </a:r>
            <a:endParaRPr kumimoji="0" lang="zh-CN" altLang="en-US" sz="4000" b="0" i="0" u="none" strike="noStrike" cap="none" normalizeH="0" baseline="0" dirty="0" smtClean="0">
              <a:ln>
                <a:noFill/>
              </a:ln>
              <a:solidFill>
                <a:srgbClr val="FFFF00"/>
              </a:solidFill>
              <a:effectLst/>
              <a:latin typeface="Arial" panose="020B0604020202020204" pitchFamily="34"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2368412278"/>
              </p:ext>
            </p:extLst>
          </p:nvPr>
        </p:nvGraphicFramePr>
        <p:xfrm>
          <a:off x="179512" y="2911296"/>
          <a:ext cx="8712968" cy="2893968"/>
        </p:xfrm>
        <a:graphic>
          <a:graphicData uri="http://schemas.openxmlformats.org/drawingml/2006/table">
            <a:tbl>
              <a:tblPr>
                <a:tableStyleId>{073A0DAA-6AF3-43AB-8588-CEC1D06C72B9}</a:tableStyleId>
              </a:tblPr>
              <a:tblGrid>
                <a:gridCol w="2016224">
                  <a:extLst>
                    <a:ext uri="{9D8B030D-6E8A-4147-A177-3AD203B41FA5}">
                      <a16:colId xmlns:a16="http://schemas.microsoft.com/office/drawing/2014/main" val="20000"/>
                    </a:ext>
                  </a:extLst>
                </a:gridCol>
                <a:gridCol w="6696744">
                  <a:extLst>
                    <a:ext uri="{9D8B030D-6E8A-4147-A177-3AD203B41FA5}">
                      <a16:colId xmlns:a16="http://schemas.microsoft.com/office/drawing/2014/main" val="20001"/>
                    </a:ext>
                  </a:extLst>
                </a:gridCol>
              </a:tblGrid>
              <a:tr h="413424">
                <a:tc>
                  <a:txBody>
                    <a:bodyPr/>
                    <a:lstStyle/>
                    <a:p>
                      <a:pPr algn="ctr">
                        <a:spcAft>
                          <a:spcPts val="0"/>
                        </a:spcAft>
                      </a:pPr>
                      <a:r>
                        <a:rPr lang="zh-CN" sz="2400" b="1" kern="100">
                          <a:solidFill>
                            <a:srgbClr val="00FF00"/>
                          </a:solidFill>
                          <a:effectLst/>
                        </a:rPr>
                        <a:t>窗口类名</a:t>
                      </a:r>
                      <a:endParaRPr lang="zh-CN" sz="2400" b="1" kern="100">
                        <a:solidFill>
                          <a:srgbClr val="00FF00"/>
                        </a:solidFill>
                        <a:effectLst/>
                        <a:latin typeface="+mn-ea"/>
                        <a:ea typeface="+mn-ea"/>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zh-CN" sz="2400" b="1" kern="100">
                          <a:solidFill>
                            <a:srgbClr val="00FF00"/>
                          </a:solidFill>
                          <a:effectLst/>
                        </a:rPr>
                        <a:t>窗口类简介</a:t>
                      </a:r>
                      <a:endParaRPr lang="zh-CN" sz="2400" b="1" kern="100">
                        <a:solidFill>
                          <a:srgbClr val="00FF00"/>
                        </a:solidFill>
                        <a:effectLst/>
                        <a:latin typeface="+mn-ea"/>
                        <a:ea typeface="+mn-ea"/>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413424">
                <a:tc>
                  <a:txBody>
                    <a:bodyPr/>
                    <a:lstStyle/>
                    <a:p>
                      <a:pPr algn="just">
                        <a:spcAft>
                          <a:spcPts val="0"/>
                        </a:spcAft>
                      </a:pPr>
                      <a:r>
                        <a:rPr lang="en-US" sz="2400" b="1" kern="100">
                          <a:solidFill>
                            <a:srgbClr val="00FF00"/>
                          </a:solidFill>
                          <a:effectLst/>
                        </a:rPr>
                        <a:t>CButton</a:t>
                      </a:r>
                      <a:endParaRPr lang="zh-CN" sz="2400" b="1" kern="100">
                        <a:solidFill>
                          <a:srgbClr val="00FF00"/>
                        </a:solidFill>
                        <a:effectLst/>
                        <a:latin typeface="+mn-ea"/>
                        <a:ea typeface="+mn-ea"/>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zh-CN" sz="2400" b="1" kern="100" dirty="0" smtClean="0">
                          <a:solidFill>
                            <a:srgbClr val="00FF00"/>
                          </a:solidFill>
                          <a:effectLst/>
                        </a:rPr>
                        <a:t>代表按钮</a:t>
                      </a:r>
                      <a:r>
                        <a:rPr lang="zh-CN" sz="2400" b="1" kern="100" dirty="0">
                          <a:solidFill>
                            <a:srgbClr val="00FF00"/>
                          </a:solidFill>
                          <a:effectLst/>
                        </a:rPr>
                        <a:t>的小长方形的子窗口</a:t>
                      </a:r>
                      <a:r>
                        <a:rPr lang="en-US" sz="2400" b="1" kern="100" dirty="0">
                          <a:solidFill>
                            <a:srgbClr val="00FF00"/>
                          </a:solidFill>
                          <a:effectLst/>
                        </a:rPr>
                        <a:t>(</a:t>
                      </a:r>
                      <a:r>
                        <a:rPr lang="zh-CN" sz="2400" b="1" kern="100" dirty="0">
                          <a:solidFill>
                            <a:srgbClr val="00FF00"/>
                          </a:solidFill>
                          <a:effectLst/>
                        </a:rPr>
                        <a:t>按钮控件</a:t>
                      </a:r>
                      <a:r>
                        <a:rPr lang="en-US" sz="2400" b="1" kern="100" dirty="0">
                          <a:solidFill>
                            <a:srgbClr val="00FF00"/>
                          </a:solidFill>
                          <a:effectLst/>
                        </a:rPr>
                        <a:t>)</a:t>
                      </a:r>
                      <a:endParaRPr lang="zh-CN" sz="2400" b="1" kern="100" dirty="0">
                        <a:solidFill>
                          <a:srgbClr val="00FF00"/>
                        </a:solidFill>
                        <a:effectLst/>
                        <a:latin typeface="+mn-ea"/>
                        <a:ea typeface="+mn-ea"/>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13424">
                <a:tc>
                  <a:txBody>
                    <a:bodyPr/>
                    <a:lstStyle/>
                    <a:p>
                      <a:pPr algn="just">
                        <a:spcAft>
                          <a:spcPts val="0"/>
                        </a:spcAft>
                      </a:pPr>
                      <a:r>
                        <a:rPr lang="en-US" sz="2400" b="1" kern="100">
                          <a:solidFill>
                            <a:srgbClr val="00FF00"/>
                          </a:solidFill>
                          <a:effectLst/>
                        </a:rPr>
                        <a:t>CComboBox</a:t>
                      </a:r>
                      <a:endParaRPr lang="zh-CN" sz="2400" b="1" kern="100">
                        <a:solidFill>
                          <a:srgbClr val="00FF00"/>
                        </a:solidFill>
                        <a:effectLst/>
                        <a:latin typeface="+mn-ea"/>
                        <a:ea typeface="+mn-ea"/>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zh-CN" sz="2400" b="1" kern="100" dirty="0" smtClean="0">
                          <a:solidFill>
                            <a:srgbClr val="00FF00"/>
                          </a:solidFill>
                          <a:effectLst/>
                        </a:rPr>
                        <a:t>代表选择</a:t>
                      </a:r>
                      <a:r>
                        <a:rPr lang="zh-CN" sz="2400" b="1" kern="100" dirty="0">
                          <a:solidFill>
                            <a:srgbClr val="00FF00"/>
                          </a:solidFill>
                          <a:effectLst/>
                        </a:rPr>
                        <a:t>列表框的子窗口</a:t>
                      </a:r>
                      <a:r>
                        <a:rPr lang="en-US" sz="2400" b="1" kern="100" dirty="0">
                          <a:solidFill>
                            <a:srgbClr val="00FF00"/>
                          </a:solidFill>
                          <a:effectLst/>
                        </a:rPr>
                        <a:t>(</a:t>
                      </a:r>
                      <a:r>
                        <a:rPr lang="zh-CN" sz="2400" b="1" kern="100" dirty="0">
                          <a:solidFill>
                            <a:srgbClr val="00FF00"/>
                          </a:solidFill>
                          <a:effectLst/>
                        </a:rPr>
                        <a:t>组合框控件</a:t>
                      </a:r>
                      <a:r>
                        <a:rPr lang="en-US" sz="2400" b="1" kern="100" dirty="0">
                          <a:solidFill>
                            <a:srgbClr val="00FF00"/>
                          </a:solidFill>
                          <a:effectLst/>
                        </a:rPr>
                        <a:t>)</a:t>
                      </a:r>
                      <a:endParaRPr lang="zh-CN" sz="2400" b="1" kern="100" dirty="0">
                        <a:solidFill>
                          <a:srgbClr val="00FF00"/>
                        </a:solidFill>
                        <a:effectLst/>
                        <a:latin typeface="+mn-ea"/>
                        <a:ea typeface="+mn-ea"/>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13424">
                <a:tc>
                  <a:txBody>
                    <a:bodyPr/>
                    <a:lstStyle/>
                    <a:p>
                      <a:pPr algn="just">
                        <a:spcAft>
                          <a:spcPts val="0"/>
                        </a:spcAft>
                      </a:pPr>
                      <a:r>
                        <a:rPr lang="en-US" sz="2400" b="1" kern="100">
                          <a:solidFill>
                            <a:srgbClr val="00FF00"/>
                          </a:solidFill>
                          <a:effectLst/>
                        </a:rPr>
                        <a:t>CEdit</a:t>
                      </a:r>
                      <a:endParaRPr lang="zh-CN" sz="2400" b="1" kern="100">
                        <a:solidFill>
                          <a:srgbClr val="00FF00"/>
                        </a:solidFill>
                        <a:effectLst/>
                        <a:latin typeface="+mn-ea"/>
                        <a:ea typeface="+mn-ea"/>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zh-CN" sz="2400" b="1" kern="100" dirty="0" smtClean="0">
                          <a:solidFill>
                            <a:srgbClr val="00FF00"/>
                          </a:solidFill>
                          <a:effectLst/>
                        </a:rPr>
                        <a:t>代表接收用户的</a:t>
                      </a:r>
                      <a:r>
                        <a:rPr lang="zh-CN" sz="2400" b="1" kern="100" dirty="0">
                          <a:solidFill>
                            <a:srgbClr val="00FF00"/>
                          </a:solidFill>
                          <a:effectLst/>
                        </a:rPr>
                        <a:t>文本输入子窗口</a:t>
                      </a:r>
                      <a:r>
                        <a:rPr lang="en-US" sz="2400" b="1" kern="100" dirty="0">
                          <a:solidFill>
                            <a:srgbClr val="00FF00"/>
                          </a:solidFill>
                          <a:effectLst/>
                        </a:rPr>
                        <a:t>(</a:t>
                      </a:r>
                      <a:r>
                        <a:rPr lang="zh-CN" sz="2400" b="1" kern="100" dirty="0">
                          <a:solidFill>
                            <a:srgbClr val="00FF00"/>
                          </a:solidFill>
                          <a:effectLst/>
                        </a:rPr>
                        <a:t>编辑框控件</a:t>
                      </a:r>
                      <a:r>
                        <a:rPr lang="en-US" sz="2400" b="1" kern="100" dirty="0">
                          <a:solidFill>
                            <a:srgbClr val="00FF00"/>
                          </a:solidFill>
                          <a:effectLst/>
                        </a:rPr>
                        <a:t>)</a:t>
                      </a:r>
                      <a:endParaRPr lang="zh-CN" sz="2400" b="1" kern="100" dirty="0">
                        <a:solidFill>
                          <a:srgbClr val="00FF00"/>
                        </a:solidFill>
                        <a:effectLst/>
                        <a:latin typeface="+mn-ea"/>
                        <a:ea typeface="+mn-ea"/>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13424">
                <a:tc>
                  <a:txBody>
                    <a:bodyPr/>
                    <a:lstStyle/>
                    <a:p>
                      <a:pPr algn="just">
                        <a:spcAft>
                          <a:spcPts val="0"/>
                        </a:spcAft>
                      </a:pPr>
                      <a:r>
                        <a:rPr lang="en-US" sz="2400" b="1" kern="100">
                          <a:solidFill>
                            <a:srgbClr val="00FF00"/>
                          </a:solidFill>
                          <a:effectLst/>
                        </a:rPr>
                        <a:t>CListBox</a:t>
                      </a:r>
                      <a:endParaRPr lang="zh-CN" sz="2400" b="1" kern="100">
                        <a:solidFill>
                          <a:srgbClr val="00FF00"/>
                        </a:solidFill>
                        <a:effectLst/>
                        <a:latin typeface="+mn-ea"/>
                        <a:ea typeface="+mn-ea"/>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zh-CN" sz="2400" b="1" kern="100">
                          <a:solidFill>
                            <a:srgbClr val="00FF00"/>
                          </a:solidFill>
                          <a:effectLst/>
                        </a:rPr>
                        <a:t>代表字符串列表的子窗口</a:t>
                      </a:r>
                      <a:r>
                        <a:rPr lang="en-US" sz="2400" b="1" kern="100">
                          <a:solidFill>
                            <a:srgbClr val="00FF00"/>
                          </a:solidFill>
                          <a:effectLst/>
                        </a:rPr>
                        <a:t>(</a:t>
                      </a:r>
                      <a:r>
                        <a:rPr lang="zh-CN" sz="2400" b="1" kern="100">
                          <a:solidFill>
                            <a:srgbClr val="00FF00"/>
                          </a:solidFill>
                          <a:effectLst/>
                        </a:rPr>
                        <a:t>列表框控件</a:t>
                      </a:r>
                      <a:r>
                        <a:rPr lang="en-US" sz="2400" b="1" kern="100">
                          <a:solidFill>
                            <a:srgbClr val="00FF00"/>
                          </a:solidFill>
                          <a:effectLst/>
                        </a:rPr>
                        <a:t>)</a:t>
                      </a:r>
                      <a:endParaRPr lang="zh-CN" sz="2400" b="1" kern="100">
                        <a:solidFill>
                          <a:srgbClr val="00FF00"/>
                        </a:solidFill>
                        <a:effectLst/>
                        <a:latin typeface="+mn-ea"/>
                        <a:ea typeface="+mn-ea"/>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413424">
                <a:tc>
                  <a:txBody>
                    <a:bodyPr/>
                    <a:lstStyle/>
                    <a:p>
                      <a:pPr algn="just">
                        <a:spcAft>
                          <a:spcPts val="0"/>
                        </a:spcAft>
                      </a:pPr>
                      <a:r>
                        <a:rPr lang="en-US" sz="2400" b="1" kern="100">
                          <a:solidFill>
                            <a:srgbClr val="00FF00"/>
                          </a:solidFill>
                          <a:effectLst/>
                        </a:rPr>
                        <a:t>CScrollBar</a:t>
                      </a:r>
                      <a:endParaRPr lang="zh-CN" sz="2400" b="1" kern="100">
                        <a:solidFill>
                          <a:srgbClr val="00FF00"/>
                        </a:solidFill>
                        <a:effectLst/>
                        <a:latin typeface="+mn-ea"/>
                        <a:ea typeface="+mn-ea"/>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zh-CN" sz="2400" b="1" kern="100" dirty="0" smtClean="0">
                          <a:solidFill>
                            <a:srgbClr val="00FF00"/>
                          </a:solidFill>
                          <a:effectLst/>
                        </a:rPr>
                        <a:t>代表滚动条</a:t>
                      </a:r>
                      <a:r>
                        <a:rPr lang="zh-CN" sz="2400" b="1" kern="100" dirty="0">
                          <a:solidFill>
                            <a:srgbClr val="00FF00"/>
                          </a:solidFill>
                          <a:effectLst/>
                        </a:rPr>
                        <a:t>的子窗口</a:t>
                      </a:r>
                      <a:r>
                        <a:rPr lang="en-US" sz="2400" b="1" kern="100" dirty="0">
                          <a:solidFill>
                            <a:srgbClr val="00FF00"/>
                          </a:solidFill>
                          <a:effectLst/>
                        </a:rPr>
                        <a:t>(</a:t>
                      </a:r>
                      <a:r>
                        <a:rPr lang="zh-CN" sz="2400" b="1" kern="100" dirty="0">
                          <a:solidFill>
                            <a:srgbClr val="00FF00"/>
                          </a:solidFill>
                          <a:effectLst/>
                        </a:rPr>
                        <a:t>滚动条控件</a:t>
                      </a:r>
                      <a:r>
                        <a:rPr lang="en-US" sz="2400" b="1" kern="100" dirty="0">
                          <a:solidFill>
                            <a:srgbClr val="00FF00"/>
                          </a:solidFill>
                          <a:effectLst/>
                        </a:rPr>
                        <a:t>)</a:t>
                      </a:r>
                      <a:endParaRPr lang="zh-CN" sz="2400" b="1" kern="100" dirty="0">
                        <a:solidFill>
                          <a:srgbClr val="00FF00"/>
                        </a:solidFill>
                        <a:effectLst/>
                        <a:latin typeface="+mn-ea"/>
                        <a:ea typeface="+mn-ea"/>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413424">
                <a:tc>
                  <a:txBody>
                    <a:bodyPr/>
                    <a:lstStyle/>
                    <a:p>
                      <a:pPr algn="just">
                        <a:spcAft>
                          <a:spcPts val="0"/>
                        </a:spcAft>
                      </a:pPr>
                      <a:r>
                        <a:rPr lang="en-US" sz="2400" b="1" kern="100">
                          <a:solidFill>
                            <a:srgbClr val="00FF00"/>
                          </a:solidFill>
                          <a:effectLst/>
                        </a:rPr>
                        <a:t>CStaic </a:t>
                      </a:r>
                      <a:endParaRPr lang="zh-CN" sz="2400" b="1" kern="100">
                        <a:solidFill>
                          <a:srgbClr val="00FF00"/>
                        </a:solidFill>
                        <a:effectLst/>
                        <a:latin typeface="+mn-ea"/>
                        <a:ea typeface="+mn-ea"/>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zh-CN" sz="2400" b="1" kern="100" dirty="0" smtClean="0">
                          <a:solidFill>
                            <a:srgbClr val="00FF00"/>
                          </a:solidFill>
                          <a:effectLst/>
                        </a:rPr>
                        <a:t>代表显示</a:t>
                      </a:r>
                      <a:r>
                        <a:rPr lang="zh-CN" sz="2400" b="1" kern="100" dirty="0">
                          <a:solidFill>
                            <a:srgbClr val="00FF00"/>
                          </a:solidFill>
                          <a:effectLst/>
                        </a:rPr>
                        <a:t>静态文本的子窗口</a:t>
                      </a:r>
                      <a:r>
                        <a:rPr lang="en-US" sz="2400" b="1" kern="100" dirty="0">
                          <a:solidFill>
                            <a:srgbClr val="00FF00"/>
                          </a:solidFill>
                          <a:effectLst/>
                        </a:rPr>
                        <a:t>(</a:t>
                      </a:r>
                      <a:r>
                        <a:rPr lang="zh-CN" sz="2400" b="1" kern="100" dirty="0">
                          <a:solidFill>
                            <a:srgbClr val="00FF00"/>
                          </a:solidFill>
                          <a:effectLst/>
                        </a:rPr>
                        <a:t>静态控件</a:t>
                      </a:r>
                      <a:r>
                        <a:rPr lang="en-US" sz="2400" b="1" kern="100" dirty="0">
                          <a:solidFill>
                            <a:srgbClr val="00FF00"/>
                          </a:solidFill>
                          <a:effectLst/>
                        </a:rPr>
                        <a:t>)</a:t>
                      </a:r>
                      <a:endParaRPr lang="zh-CN" sz="2400" b="1" kern="100" dirty="0">
                        <a:solidFill>
                          <a:srgbClr val="00FF00"/>
                        </a:solidFill>
                        <a:effectLst/>
                        <a:latin typeface="+mn-ea"/>
                        <a:ea typeface="+mn-ea"/>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2483144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657E077F-6867-4383-AD2B-E9F97CA53F6F}" type="slidenum">
              <a:rPr lang="en-US" altLang="zh-CN"/>
              <a:pPr/>
              <a:t>40</a:t>
            </a:fld>
            <a:endParaRPr lang="en-US" altLang="zh-CN"/>
          </a:p>
        </p:txBody>
      </p:sp>
      <p:sp>
        <p:nvSpPr>
          <p:cNvPr id="23555" name="Rectangle 3"/>
          <p:cNvSpPr>
            <a:spLocks noGrp="1" noChangeArrowheads="1"/>
          </p:cNvSpPr>
          <p:nvPr>
            <p:ph type="body" idx="1"/>
          </p:nvPr>
        </p:nvSpPr>
        <p:spPr>
          <a:xfrm>
            <a:off x="107504" y="1041648"/>
            <a:ext cx="8928992" cy="5411688"/>
          </a:xfrm>
        </p:spPr>
        <p:txBody>
          <a:bodyPr/>
          <a:lstStyle/>
          <a:p>
            <a:pPr marL="0" indent="0">
              <a:spcBef>
                <a:spcPts val="0"/>
              </a:spcBef>
              <a:buNone/>
            </a:pPr>
            <a:r>
              <a:rPr lang="en-US" altLang="zh-CN" sz="2800" b="1" dirty="0"/>
              <a:t>BOOL CMy8_2Dlg::</a:t>
            </a:r>
            <a:r>
              <a:rPr lang="en-US" altLang="zh-CN" sz="2800" b="1" dirty="0" err="1"/>
              <a:t>OnInitDialog</a:t>
            </a:r>
            <a:r>
              <a:rPr lang="en-US" altLang="zh-CN" sz="2800" b="1" dirty="0"/>
              <a:t>()</a:t>
            </a:r>
            <a:endParaRPr lang="zh-CN" altLang="zh-CN" sz="2800" b="1" dirty="0"/>
          </a:p>
          <a:p>
            <a:pPr marL="0" indent="0">
              <a:spcBef>
                <a:spcPts val="0"/>
              </a:spcBef>
              <a:buNone/>
            </a:pPr>
            <a:r>
              <a:rPr lang="en-US" altLang="zh-CN" sz="2800" b="1" dirty="0" smtClean="0"/>
              <a:t>{ </a:t>
            </a:r>
            <a:r>
              <a:rPr lang="en-US" altLang="zh-CN" sz="2800" b="1" dirty="0" err="1" smtClean="0"/>
              <a:t>CDialogEx</a:t>
            </a:r>
            <a:r>
              <a:rPr lang="en-US" altLang="zh-CN" sz="2800" b="1" dirty="0"/>
              <a:t>::</a:t>
            </a:r>
            <a:r>
              <a:rPr lang="en-US" altLang="zh-CN" sz="2800" b="1" dirty="0" err="1"/>
              <a:t>OnInitDialog</a:t>
            </a:r>
            <a:r>
              <a:rPr lang="en-US" altLang="zh-CN" sz="2800" b="1" dirty="0"/>
              <a:t>();</a:t>
            </a:r>
            <a:endParaRPr lang="zh-CN" altLang="zh-CN" sz="2800" b="1" dirty="0"/>
          </a:p>
          <a:p>
            <a:pPr marL="0" indent="0">
              <a:spcBef>
                <a:spcPts val="0"/>
              </a:spcBef>
              <a:buNone/>
            </a:pPr>
            <a:r>
              <a:rPr lang="en-US" altLang="zh-CN" sz="2800" b="1" dirty="0"/>
              <a:t>	// </a:t>
            </a:r>
            <a:r>
              <a:rPr lang="zh-CN" altLang="zh-CN" sz="2800" b="1" dirty="0"/>
              <a:t>设置此对话框的图标。当应用程序主窗口不是对话框时，框架将自动执行此操作</a:t>
            </a:r>
          </a:p>
          <a:p>
            <a:pPr marL="0" indent="0">
              <a:spcBef>
                <a:spcPts val="0"/>
              </a:spcBef>
              <a:buNone/>
            </a:pPr>
            <a:r>
              <a:rPr lang="en-US" altLang="zh-CN" sz="2800" b="1" dirty="0" smtClean="0"/>
              <a:t>  </a:t>
            </a:r>
            <a:r>
              <a:rPr lang="en-US" altLang="zh-CN" sz="2800" b="1" dirty="0" err="1" smtClean="0"/>
              <a:t>SetIcon</a:t>
            </a:r>
            <a:r>
              <a:rPr lang="en-US" altLang="zh-CN" sz="2800" b="1" dirty="0" smtClean="0"/>
              <a:t>(</a:t>
            </a:r>
            <a:r>
              <a:rPr lang="en-US" altLang="zh-CN" sz="2800" b="1" dirty="0" err="1" smtClean="0"/>
              <a:t>m_hIcon</a:t>
            </a:r>
            <a:r>
              <a:rPr lang="en-US" altLang="zh-CN" sz="2800" b="1" dirty="0"/>
              <a:t>, TRUE);		</a:t>
            </a:r>
            <a:r>
              <a:rPr lang="en-US" altLang="zh-CN" sz="2800" b="1" dirty="0" smtClean="0"/>
              <a:t>// </a:t>
            </a:r>
            <a:r>
              <a:rPr lang="zh-CN" altLang="zh-CN" sz="2800" b="1" dirty="0"/>
              <a:t>设置大图标</a:t>
            </a:r>
          </a:p>
          <a:p>
            <a:pPr marL="0" indent="0">
              <a:spcBef>
                <a:spcPts val="0"/>
              </a:spcBef>
              <a:buNone/>
            </a:pPr>
            <a:r>
              <a:rPr lang="en-US" altLang="zh-CN" sz="2800" b="1" dirty="0" smtClean="0"/>
              <a:t>  </a:t>
            </a:r>
            <a:r>
              <a:rPr lang="en-US" altLang="zh-CN" sz="2800" b="1" dirty="0" err="1" smtClean="0"/>
              <a:t>SetIcon</a:t>
            </a:r>
            <a:r>
              <a:rPr lang="en-US" altLang="zh-CN" sz="2800" b="1" dirty="0" smtClean="0"/>
              <a:t>(</a:t>
            </a:r>
            <a:r>
              <a:rPr lang="en-US" altLang="zh-CN" sz="2800" b="1" dirty="0" err="1" smtClean="0"/>
              <a:t>m_hIcon</a:t>
            </a:r>
            <a:r>
              <a:rPr lang="en-US" altLang="zh-CN" sz="2800" b="1" dirty="0"/>
              <a:t>, FALSE);		</a:t>
            </a:r>
            <a:r>
              <a:rPr lang="en-US" altLang="zh-CN" sz="2800" b="1" dirty="0" smtClean="0"/>
              <a:t>// </a:t>
            </a:r>
            <a:r>
              <a:rPr lang="zh-CN" altLang="zh-CN" sz="2800" b="1" dirty="0"/>
              <a:t>设置小图标</a:t>
            </a:r>
          </a:p>
          <a:p>
            <a:pPr marL="0" indent="0">
              <a:spcBef>
                <a:spcPts val="0"/>
              </a:spcBef>
              <a:buNone/>
            </a:pPr>
            <a:r>
              <a:rPr lang="en-US" altLang="zh-CN" sz="2800" b="1" dirty="0" smtClean="0"/>
              <a:t>  // </a:t>
            </a:r>
            <a:r>
              <a:rPr lang="en-US" altLang="zh-CN" sz="2800" b="1" dirty="0"/>
              <a:t>TODO: </a:t>
            </a:r>
            <a:r>
              <a:rPr lang="zh-CN" altLang="zh-CN" sz="2800" b="1" dirty="0"/>
              <a:t>在此添加额外的初始化代码</a:t>
            </a:r>
          </a:p>
          <a:p>
            <a:pPr marL="0" indent="0">
              <a:spcBef>
                <a:spcPts val="0"/>
              </a:spcBef>
              <a:buNone/>
            </a:pPr>
            <a:r>
              <a:rPr lang="en-US" altLang="zh-CN" sz="2800" b="1" i="1" dirty="0" smtClean="0"/>
              <a:t>  </a:t>
            </a:r>
            <a:r>
              <a:rPr lang="en-US" altLang="zh-CN" sz="2800" b="1" i="1" dirty="0" err="1" smtClean="0">
                <a:solidFill>
                  <a:srgbClr val="00FF00"/>
                </a:solidFill>
              </a:rPr>
              <a:t>m_Scrollbar.SetScrollRange</a:t>
            </a:r>
            <a:r>
              <a:rPr lang="en-US" altLang="zh-CN" sz="2800" b="1" i="1" dirty="0" smtClean="0">
                <a:solidFill>
                  <a:srgbClr val="00FF00"/>
                </a:solidFill>
              </a:rPr>
              <a:t>(0,20</a:t>
            </a:r>
            <a:r>
              <a:rPr lang="en-US" altLang="zh-CN" sz="2800" b="1" i="1" dirty="0">
                <a:solidFill>
                  <a:srgbClr val="00FF00"/>
                </a:solidFill>
              </a:rPr>
              <a:t>);</a:t>
            </a:r>
            <a:endParaRPr lang="zh-CN" altLang="zh-CN" sz="2800" b="1" dirty="0">
              <a:solidFill>
                <a:srgbClr val="00FF00"/>
              </a:solidFill>
            </a:endParaRPr>
          </a:p>
          <a:p>
            <a:pPr marL="0" indent="0">
              <a:spcBef>
                <a:spcPts val="0"/>
              </a:spcBef>
              <a:buNone/>
            </a:pPr>
            <a:r>
              <a:rPr lang="en-US" altLang="zh-CN" sz="2800" b="1" i="1" dirty="0" smtClean="0">
                <a:solidFill>
                  <a:srgbClr val="00FF00"/>
                </a:solidFill>
              </a:rPr>
              <a:t>  </a:t>
            </a:r>
            <a:r>
              <a:rPr lang="en-US" altLang="zh-CN" sz="2800" b="1" i="1" dirty="0" err="1" smtClean="0">
                <a:solidFill>
                  <a:srgbClr val="00FF00"/>
                </a:solidFill>
              </a:rPr>
              <a:t>m_Scrollbar.SetScrollPos</a:t>
            </a:r>
            <a:r>
              <a:rPr lang="en-US" altLang="zh-CN" sz="2800" b="1" i="1" dirty="0" smtClean="0">
                <a:solidFill>
                  <a:srgbClr val="00FF00"/>
                </a:solidFill>
              </a:rPr>
              <a:t>(10</a:t>
            </a:r>
            <a:r>
              <a:rPr lang="en-US" altLang="zh-CN" sz="2800" b="1" i="1" dirty="0">
                <a:solidFill>
                  <a:srgbClr val="00FF00"/>
                </a:solidFill>
              </a:rPr>
              <a:t>);</a:t>
            </a:r>
            <a:endParaRPr lang="zh-CN" altLang="zh-CN" sz="2800" b="1" dirty="0">
              <a:solidFill>
                <a:srgbClr val="00FF00"/>
              </a:solidFill>
            </a:endParaRPr>
          </a:p>
          <a:p>
            <a:pPr marL="0" indent="0">
              <a:spcBef>
                <a:spcPts val="0"/>
              </a:spcBef>
              <a:buNone/>
            </a:pPr>
            <a:r>
              <a:rPr lang="en-US" altLang="zh-CN" sz="2800" b="1" i="1" dirty="0" smtClean="0">
                <a:solidFill>
                  <a:srgbClr val="00FF00"/>
                </a:solidFill>
              </a:rPr>
              <a:t> </a:t>
            </a:r>
            <a:r>
              <a:rPr lang="en-US" altLang="zh-CN" sz="2800" b="1" i="1" dirty="0" err="1" smtClean="0">
                <a:solidFill>
                  <a:srgbClr val="00FF00"/>
                </a:solidFill>
              </a:rPr>
              <a:t>ChangeDisplayInfo</a:t>
            </a:r>
            <a:r>
              <a:rPr lang="en-US" altLang="zh-CN" sz="2800" b="1" i="1" dirty="0" smtClean="0">
                <a:solidFill>
                  <a:srgbClr val="00FF00"/>
                </a:solidFill>
              </a:rPr>
              <a:t>(</a:t>
            </a:r>
            <a:r>
              <a:rPr lang="en-US" altLang="zh-CN" sz="2800" b="1" i="1" dirty="0" err="1" smtClean="0">
                <a:solidFill>
                  <a:srgbClr val="00FF00"/>
                </a:solidFill>
              </a:rPr>
              <a:t>m_Scrollbar.GetScrollPos</a:t>
            </a:r>
            <a:r>
              <a:rPr lang="en-US" altLang="zh-CN" sz="2800" b="1" i="1" dirty="0">
                <a:solidFill>
                  <a:srgbClr val="00FF00"/>
                </a:solidFill>
              </a:rPr>
              <a:t>());	</a:t>
            </a:r>
            <a:endParaRPr lang="zh-CN" altLang="zh-CN" sz="2800" b="1" dirty="0">
              <a:solidFill>
                <a:srgbClr val="00FF00"/>
              </a:solidFill>
            </a:endParaRPr>
          </a:p>
          <a:p>
            <a:pPr marL="0" indent="0">
              <a:spcBef>
                <a:spcPts val="0"/>
              </a:spcBef>
              <a:buNone/>
            </a:pPr>
            <a:r>
              <a:rPr lang="en-US" altLang="zh-CN" sz="2800" b="1" dirty="0" smtClean="0"/>
              <a:t> return </a:t>
            </a:r>
            <a:r>
              <a:rPr lang="en-US" altLang="zh-CN" sz="2800" b="1" dirty="0"/>
              <a:t>TRUE;  </a:t>
            </a:r>
            <a:r>
              <a:rPr lang="en-US" altLang="zh-CN" sz="2400" b="1" dirty="0"/>
              <a:t>// </a:t>
            </a:r>
            <a:r>
              <a:rPr lang="zh-CN" altLang="zh-CN" sz="2400" b="1" dirty="0"/>
              <a:t>除非将焦点设置到控件，否则返回</a:t>
            </a:r>
            <a:r>
              <a:rPr lang="en-US" altLang="zh-CN" sz="2400" b="1" dirty="0"/>
              <a:t> TRUE</a:t>
            </a:r>
            <a:endParaRPr lang="zh-CN" altLang="zh-CN" sz="2400" b="1" dirty="0"/>
          </a:p>
          <a:p>
            <a:pPr marL="0" indent="0">
              <a:spcBef>
                <a:spcPts val="0"/>
              </a:spcBef>
              <a:buNone/>
            </a:pPr>
            <a:r>
              <a:rPr lang="en-US" altLang="zh-CN" sz="2800" b="1" dirty="0"/>
              <a:t>}</a:t>
            </a:r>
            <a:endParaRPr lang="zh-CN" altLang="zh-CN" sz="2800" b="1" dirty="0"/>
          </a:p>
        </p:txBody>
      </p:sp>
      <p:sp>
        <p:nvSpPr>
          <p:cNvPr id="23557" name="Text Box 5"/>
          <p:cNvSpPr txBox="1">
            <a:spLocks noChangeArrowheads="1"/>
          </p:cNvSpPr>
          <p:nvPr/>
        </p:nvSpPr>
        <p:spPr bwMode="auto">
          <a:xfrm>
            <a:off x="457200" y="252413"/>
            <a:ext cx="3857625" cy="641350"/>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sz="3600">
                <a:latin typeface="宋体" panose="02010600030101010101" pitchFamily="2" charset="-122"/>
              </a:rPr>
              <a:t>(b) </a:t>
            </a:r>
            <a:r>
              <a:rPr lang="zh-CN" altLang="en-US" sz="3600">
                <a:latin typeface="宋体" panose="02010600030101010101" pitchFamily="2" charset="-122"/>
              </a:rPr>
              <a:t>初始化滚动条</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5E845A3A-F30E-4863-9565-F481C03BE09E}" type="slidenum">
              <a:rPr lang="en-US" altLang="zh-CN"/>
              <a:pPr/>
              <a:t>41</a:t>
            </a:fld>
            <a:endParaRPr lang="en-US" altLang="zh-CN"/>
          </a:p>
        </p:txBody>
      </p:sp>
      <p:sp>
        <p:nvSpPr>
          <p:cNvPr id="24579" name="Rectangle 3"/>
          <p:cNvSpPr>
            <a:spLocks noGrp="1" noChangeArrowheads="1"/>
          </p:cNvSpPr>
          <p:nvPr>
            <p:ph type="body" idx="1"/>
          </p:nvPr>
        </p:nvSpPr>
        <p:spPr>
          <a:xfrm>
            <a:off x="35496" y="404664"/>
            <a:ext cx="8686800" cy="6453336"/>
          </a:xfrm>
        </p:spPr>
        <p:txBody>
          <a:bodyPr/>
          <a:lstStyle/>
          <a:p>
            <a:pPr>
              <a:lnSpc>
                <a:spcPct val="90000"/>
              </a:lnSpc>
              <a:buFontTx/>
              <a:buNone/>
            </a:pPr>
            <a:r>
              <a:rPr lang="en-US" altLang="zh-CN" sz="2800" b="1" dirty="0">
                <a:solidFill>
                  <a:srgbClr val="00FF00"/>
                </a:solidFill>
                <a:latin typeface="Arial Narrow" panose="020B0606020202030204" pitchFamily="34" charset="0"/>
              </a:rPr>
              <a:t>(3) </a:t>
            </a:r>
            <a:r>
              <a:rPr lang="zh-CN" altLang="en-US" sz="2800" b="1" dirty="0">
                <a:solidFill>
                  <a:srgbClr val="00FF00"/>
                </a:solidFill>
                <a:latin typeface="Arial Narrow" panose="020B0606020202030204" pitchFamily="34" charset="0"/>
              </a:rPr>
              <a:t>给滚动条消息添加代码 </a:t>
            </a:r>
          </a:p>
          <a:p>
            <a:pPr algn="just">
              <a:lnSpc>
                <a:spcPct val="90000"/>
              </a:lnSpc>
              <a:buFontTx/>
              <a:buNone/>
            </a:pPr>
            <a:r>
              <a:rPr lang="en-US" altLang="zh-CN" sz="2800" b="1" dirty="0">
                <a:solidFill>
                  <a:schemeClr val="tx2"/>
                </a:solidFill>
                <a:latin typeface="Arial Narrow" panose="020B0606020202030204" pitchFamily="34" charset="0"/>
                <a:ea typeface="黑体" panose="02010609060101010101" pitchFamily="49" charset="-122"/>
              </a:rPr>
              <a:t>void </a:t>
            </a:r>
            <a:r>
              <a:rPr lang="en-US" altLang="zh-CN" sz="2800" b="1" dirty="0" smtClean="0">
                <a:solidFill>
                  <a:schemeClr val="tx2"/>
                </a:solidFill>
                <a:latin typeface="Arial Narrow" panose="020B0606020202030204" pitchFamily="34" charset="0"/>
                <a:ea typeface="黑体" panose="02010609060101010101" pitchFamily="49" charset="-122"/>
              </a:rPr>
              <a:t>CMy8_2Dlg</a:t>
            </a:r>
            <a:r>
              <a:rPr lang="en-US" altLang="zh-CN" sz="2800" b="1" dirty="0">
                <a:solidFill>
                  <a:schemeClr val="tx2"/>
                </a:solidFill>
                <a:latin typeface="Arial Narrow" panose="020B0606020202030204" pitchFamily="34" charset="0"/>
                <a:ea typeface="黑体" panose="02010609060101010101" pitchFamily="49" charset="-122"/>
              </a:rPr>
              <a:t>::</a:t>
            </a:r>
            <a:r>
              <a:rPr lang="en-US" altLang="zh-CN" sz="2800" b="1" dirty="0" err="1">
                <a:solidFill>
                  <a:schemeClr val="tx2"/>
                </a:solidFill>
                <a:latin typeface="Arial Narrow" panose="020B0606020202030204" pitchFamily="34" charset="0"/>
                <a:ea typeface="黑体" panose="02010609060101010101" pitchFamily="49" charset="-122"/>
              </a:rPr>
              <a:t>OnVScroll</a:t>
            </a:r>
            <a:r>
              <a:rPr lang="en-US" altLang="zh-CN" sz="2800" b="1" dirty="0">
                <a:solidFill>
                  <a:schemeClr val="tx2"/>
                </a:solidFill>
                <a:latin typeface="Arial Narrow" panose="020B0606020202030204" pitchFamily="34" charset="0"/>
                <a:ea typeface="黑体" panose="02010609060101010101" pitchFamily="49" charset="-122"/>
              </a:rPr>
              <a:t>(……) </a:t>
            </a:r>
            <a:endParaRPr lang="en-US" altLang="zh-CN" sz="2800" b="1" dirty="0">
              <a:solidFill>
                <a:schemeClr val="tx2"/>
              </a:solidFill>
              <a:latin typeface="Arial Narrow" panose="020B0606020202030204" pitchFamily="34" charset="0"/>
              <a:cs typeface="Times New Roman" panose="02020603050405020304" pitchFamily="18" charset="0"/>
            </a:endParaRPr>
          </a:p>
          <a:p>
            <a:pPr algn="just">
              <a:lnSpc>
                <a:spcPct val="90000"/>
              </a:lnSpc>
              <a:buFontTx/>
              <a:buNone/>
            </a:pPr>
            <a:r>
              <a:rPr lang="en-US" altLang="zh-CN" sz="2400" b="1" dirty="0">
                <a:solidFill>
                  <a:schemeClr val="tx2"/>
                </a:solidFill>
                <a:latin typeface="Arial Narrow" panose="020B0606020202030204" pitchFamily="34" charset="0"/>
                <a:ea typeface="黑体" panose="02010609060101010101" pitchFamily="49" charset="-122"/>
              </a:rPr>
              <a:t>{	// TODO: Add your message handler code here</a:t>
            </a:r>
            <a:endParaRPr lang="en-US" altLang="zh-CN" sz="2400" b="1" dirty="0">
              <a:solidFill>
                <a:schemeClr val="tx2"/>
              </a:solidFill>
              <a:latin typeface="Arial Narrow" panose="020B0606020202030204" pitchFamily="34" charset="0"/>
              <a:cs typeface="Times New Roman" panose="02020603050405020304" pitchFamily="18" charset="0"/>
            </a:endParaRPr>
          </a:p>
          <a:p>
            <a:pPr marL="0" indent="0">
              <a:spcBef>
                <a:spcPts val="0"/>
              </a:spcBef>
              <a:buNone/>
            </a:pPr>
            <a:r>
              <a:rPr lang="en-US" altLang="zh-CN" sz="2400" b="1" i="1" dirty="0">
                <a:solidFill>
                  <a:schemeClr val="tx2"/>
                </a:solidFill>
                <a:latin typeface="Arial Narrow" panose="020B0606020202030204" pitchFamily="34" charset="0"/>
                <a:ea typeface="黑体" panose="02010609060101010101" pitchFamily="49" charset="-122"/>
              </a:rPr>
              <a:t>    </a:t>
            </a:r>
            <a:r>
              <a:rPr lang="en-US" altLang="zh-CN" sz="2400" b="1" dirty="0" err="1"/>
              <a:t>int</a:t>
            </a:r>
            <a:r>
              <a:rPr lang="en-US" altLang="zh-CN" sz="2400" b="1" dirty="0"/>
              <a:t> </a:t>
            </a:r>
            <a:r>
              <a:rPr lang="en-US" altLang="zh-CN" sz="2400" b="1" dirty="0" err="1"/>
              <a:t>iNowPos</a:t>
            </a:r>
            <a:r>
              <a:rPr lang="en-US" altLang="zh-CN" sz="2400" b="1" dirty="0"/>
              <a:t>;</a:t>
            </a:r>
          </a:p>
          <a:p>
            <a:pPr marL="0" indent="0">
              <a:spcBef>
                <a:spcPts val="0"/>
              </a:spcBef>
              <a:buNone/>
            </a:pPr>
            <a:r>
              <a:rPr lang="en-US" altLang="zh-CN" sz="2400" b="1" dirty="0" smtClean="0"/>
              <a:t>    switch(</a:t>
            </a:r>
            <a:r>
              <a:rPr lang="en-US" altLang="zh-CN" sz="2400" b="1" dirty="0" err="1" smtClean="0"/>
              <a:t>nSBCode</a:t>
            </a:r>
            <a:r>
              <a:rPr lang="en-US" altLang="zh-CN" sz="2400" b="1" dirty="0"/>
              <a:t>)</a:t>
            </a:r>
          </a:p>
          <a:p>
            <a:pPr marL="0" indent="0">
              <a:spcBef>
                <a:spcPts val="0"/>
              </a:spcBef>
              <a:buNone/>
            </a:pPr>
            <a:r>
              <a:rPr lang="en-US" altLang="zh-CN" sz="2400" b="1" dirty="0" smtClean="0"/>
              <a:t>   {if(</a:t>
            </a:r>
            <a:r>
              <a:rPr lang="en-US" altLang="zh-CN" sz="2400" b="1" dirty="0" err="1" smtClean="0"/>
              <a:t>pScrollBar</a:t>
            </a:r>
            <a:r>
              <a:rPr lang="en-US" altLang="zh-CN" sz="2400" b="1" dirty="0"/>
              <a:t>==&amp;</a:t>
            </a:r>
            <a:r>
              <a:rPr lang="en-US" altLang="zh-CN" sz="2400" b="1" dirty="0" err="1"/>
              <a:t>m_Scrollbar</a:t>
            </a:r>
            <a:r>
              <a:rPr lang="en-US" altLang="zh-CN" sz="2400" b="1" dirty="0"/>
              <a:t>)</a:t>
            </a:r>
          </a:p>
          <a:p>
            <a:pPr marL="0" indent="0">
              <a:spcBef>
                <a:spcPts val="0"/>
              </a:spcBef>
              <a:buNone/>
            </a:pPr>
            <a:r>
              <a:rPr lang="en-US" altLang="zh-CN" sz="2400" b="1" dirty="0" smtClean="0"/>
              <a:t>    {case </a:t>
            </a:r>
            <a:r>
              <a:rPr lang="en-US" altLang="zh-CN" sz="2400" b="1" dirty="0"/>
              <a:t>SB_THUMBTRACK://</a:t>
            </a:r>
            <a:r>
              <a:rPr lang="zh-CN" altLang="en-US" sz="2400" b="1" dirty="0"/>
              <a:t>拖动滚动滑块时</a:t>
            </a:r>
          </a:p>
          <a:p>
            <a:pPr marL="0" indent="0">
              <a:spcBef>
                <a:spcPts val="0"/>
              </a:spcBef>
              <a:buNone/>
            </a:pPr>
            <a:r>
              <a:rPr lang="en-US" altLang="zh-CN" sz="2400" b="1" dirty="0" smtClean="0"/>
              <a:t>       </a:t>
            </a:r>
            <a:r>
              <a:rPr lang="en-US" altLang="zh-CN" sz="2400" b="1" dirty="0" err="1" smtClean="0"/>
              <a:t>m_Scrollbar.SetScrollPos</a:t>
            </a:r>
            <a:r>
              <a:rPr lang="en-US" altLang="zh-CN" sz="2400" b="1" dirty="0" smtClean="0"/>
              <a:t>(</a:t>
            </a:r>
            <a:r>
              <a:rPr lang="en-US" altLang="zh-CN" sz="2400" b="1" dirty="0" err="1" smtClean="0"/>
              <a:t>nPos</a:t>
            </a:r>
            <a:r>
              <a:rPr lang="en-US" altLang="zh-CN" sz="2400" b="1" dirty="0"/>
              <a:t>);</a:t>
            </a:r>
          </a:p>
          <a:p>
            <a:pPr marL="0" indent="0">
              <a:spcBef>
                <a:spcPts val="0"/>
              </a:spcBef>
              <a:buNone/>
            </a:pPr>
            <a:r>
              <a:rPr lang="en-US" altLang="zh-CN" sz="2400" b="1" dirty="0" smtClean="0"/>
              <a:t>       </a:t>
            </a:r>
            <a:r>
              <a:rPr lang="en-US" altLang="zh-CN" sz="2400" b="1" dirty="0" err="1" smtClean="0"/>
              <a:t>ChangeDisplayInfo</a:t>
            </a:r>
            <a:r>
              <a:rPr lang="en-US" altLang="zh-CN" sz="2400" b="1" dirty="0" smtClean="0"/>
              <a:t>(</a:t>
            </a:r>
            <a:r>
              <a:rPr lang="en-US" altLang="zh-CN" sz="2400" b="1" dirty="0" err="1" smtClean="0"/>
              <a:t>m_Scrollbar.GetScrollPos</a:t>
            </a:r>
            <a:r>
              <a:rPr lang="en-US" altLang="zh-CN" sz="2400" b="1" dirty="0" smtClean="0"/>
              <a:t>());break;</a:t>
            </a:r>
            <a:endParaRPr lang="en-US" altLang="zh-CN" sz="2400" b="1" dirty="0"/>
          </a:p>
          <a:p>
            <a:pPr marL="0" indent="0">
              <a:spcBef>
                <a:spcPts val="0"/>
              </a:spcBef>
              <a:buNone/>
            </a:pPr>
            <a:r>
              <a:rPr lang="en-US" altLang="zh-CN" sz="2400" b="1" dirty="0" smtClean="0"/>
              <a:t>     case </a:t>
            </a:r>
            <a:r>
              <a:rPr lang="en-US" altLang="zh-CN" sz="2400" b="1" dirty="0"/>
              <a:t>SB_LINEDOWN://</a:t>
            </a:r>
            <a:r>
              <a:rPr lang="zh-CN" altLang="en-US" sz="2400" b="1" dirty="0"/>
              <a:t>单击滚动条向下的箭头</a:t>
            </a:r>
          </a:p>
          <a:p>
            <a:pPr marL="0" indent="0">
              <a:spcBef>
                <a:spcPts val="0"/>
              </a:spcBef>
              <a:buNone/>
            </a:pPr>
            <a:r>
              <a:rPr lang="en-US" altLang="zh-CN" sz="2400" b="1" dirty="0" smtClean="0"/>
              <a:t>       </a:t>
            </a:r>
            <a:r>
              <a:rPr lang="en-US" altLang="zh-CN" sz="2400" b="1" dirty="0" err="1" smtClean="0"/>
              <a:t>iNowPos</a:t>
            </a:r>
            <a:r>
              <a:rPr lang="en-US" altLang="zh-CN" sz="2400" b="1" dirty="0" smtClean="0"/>
              <a:t>=</a:t>
            </a:r>
            <a:r>
              <a:rPr lang="en-US" altLang="zh-CN" sz="2400" b="1" dirty="0" err="1" smtClean="0"/>
              <a:t>m_Scrollbar.GetScrollPos</a:t>
            </a:r>
            <a:r>
              <a:rPr lang="en-US" altLang="zh-CN" sz="2400" b="1" dirty="0"/>
              <a:t>();</a:t>
            </a:r>
          </a:p>
          <a:p>
            <a:pPr marL="0" indent="0">
              <a:spcBef>
                <a:spcPts val="0"/>
              </a:spcBef>
              <a:buNone/>
            </a:pPr>
            <a:r>
              <a:rPr lang="en-US" altLang="zh-CN" sz="2400" b="1" dirty="0" smtClean="0"/>
              <a:t>       </a:t>
            </a:r>
            <a:r>
              <a:rPr lang="en-US" altLang="zh-CN" sz="2400" b="1" dirty="0" err="1" smtClean="0"/>
              <a:t>iNowPos</a:t>
            </a:r>
            <a:r>
              <a:rPr lang="en-US" altLang="zh-CN" sz="2400" b="1" dirty="0" smtClean="0"/>
              <a:t>=iNowPos+1</a:t>
            </a:r>
            <a:r>
              <a:rPr lang="en-US" altLang="zh-CN" sz="2400" b="1" dirty="0"/>
              <a:t>;</a:t>
            </a:r>
          </a:p>
          <a:p>
            <a:pPr marL="0" indent="0">
              <a:spcBef>
                <a:spcPts val="0"/>
              </a:spcBef>
              <a:buNone/>
            </a:pPr>
            <a:r>
              <a:rPr lang="en-US" altLang="zh-CN" sz="2400" b="1" dirty="0" smtClean="0"/>
              <a:t>       if(</a:t>
            </a:r>
            <a:r>
              <a:rPr lang="en-US" altLang="zh-CN" sz="2400" b="1" dirty="0" err="1" smtClean="0"/>
              <a:t>iNowPos</a:t>
            </a:r>
            <a:r>
              <a:rPr lang="en-US" altLang="zh-CN" sz="2400" b="1" dirty="0" smtClean="0"/>
              <a:t>&gt;20)           </a:t>
            </a:r>
          </a:p>
          <a:p>
            <a:pPr marL="0" indent="0">
              <a:spcBef>
                <a:spcPts val="0"/>
              </a:spcBef>
              <a:buNone/>
            </a:pPr>
            <a:r>
              <a:rPr lang="en-US" altLang="zh-CN" sz="2400" b="1" dirty="0"/>
              <a:t> </a:t>
            </a:r>
            <a:r>
              <a:rPr lang="en-US" altLang="zh-CN" sz="2400" b="1" dirty="0" smtClean="0"/>
              <a:t>           </a:t>
            </a:r>
            <a:r>
              <a:rPr lang="en-US" altLang="zh-CN" sz="2400" b="1" dirty="0" err="1" smtClean="0"/>
              <a:t>iNowPos</a:t>
            </a:r>
            <a:r>
              <a:rPr lang="en-US" altLang="zh-CN" sz="2400" b="1" dirty="0" smtClean="0"/>
              <a:t>=20</a:t>
            </a:r>
            <a:r>
              <a:rPr lang="en-US" altLang="zh-CN" sz="2400" b="1" dirty="0"/>
              <a:t>;</a:t>
            </a:r>
          </a:p>
          <a:p>
            <a:pPr marL="0" indent="0">
              <a:spcBef>
                <a:spcPts val="0"/>
              </a:spcBef>
              <a:buNone/>
            </a:pPr>
            <a:r>
              <a:rPr lang="en-US" altLang="zh-CN" sz="2400" b="1" dirty="0" smtClean="0"/>
              <a:t>       </a:t>
            </a:r>
            <a:r>
              <a:rPr lang="en-US" altLang="zh-CN" sz="2400" b="1" dirty="0" err="1" smtClean="0"/>
              <a:t>m_Scrollbar.SetScrollPos</a:t>
            </a:r>
            <a:r>
              <a:rPr lang="en-US" altLang="zh-CN" sz="2400" b="1" dirty="0" smtClean="0"/>
              <a:t>(</a:t>
            </a:r>
            <a:r>
              <a:rPr lang="en-US" altLang="zh-CN" sz="2400" b="1" dirty="0" err="1" smtClean="0"/>
              <a:t>iNowPos</a:t>
            </a:r>
            <a:r>
              <a:rPr lang="en-US" altLang="zh-CN" sz="2400" b="1" dirty="0"/>
              <a:t>);</a:t>
            </a:r>
          </a:p>
          <a:p>
            <a:pPr marL="0" indent="0">
              <a:spcBef>
                <a:spcPts val="0"/>
              </a:spcBef>
              <a:buNone/>
            </a:pPr>
            <a:r>
              <a:rPr lang="en-US" altLang="zh-CN" sz="2400" b="1" dirty="0" smtClean="0"/>
              <a:t>       </a:t>
            </a:r>
            <a:r>
              <a:rPr lang="en-US" altLang="zh-CN" sz="2400" b="1" dirty="0" err="1" smtClean="0"/>
              <a:t>ChangeDisplayInfo</a:t>
            </a:r>
            <a:r>
              <a:rPr lang="en-US" altLang="zh-CN" sz="2400" b="1" dirty="0" smtClean="0"/>
              <a:t>(</a:t>
            </a:r>
            <a:r>
              <a:rPr lang="en-US" altLang="zh-CN" sz="2400" b="1" dirty="0" err="1" smtClean="0"/>
              <a:t>m_Scrollbar.GetScrollPos</a:t>
            </a:r>
            <a:r>
              <a:rPr lang="en-US" altLang="zh-CN" sz="2400" b="1" dirty="0"/>
              <a:t>());</a:t>
            </a:r>
          </a:p>
          <a:p>
            <a:pPr marL="0" indent="0">
              <a:spcBef>
                <a:spcPts val="0"/>
              </a:spcBef>
              <a:buNone/>
            </a:pPr>
            <a:r>
              <a:rPr lang="en-US" altLang="zh-CN" sz="2400" b="1" dirty="0" smtClean="0"/>
              <a:t>       break;</a:t>
            </a:r>
            <a:endParaRPr lang="en-US" altLang="zh-CN" sz="2400" b="1" dirty="0">
              <a:solidFill>
                <a:schemeClr val="tx2"/>
              </a:solidFill>
              <a:latin typeface="Arial Narrow" panose="020B0606020202030204" pitchFamily="34" charset="0"/>
            </a:endParaRPr>
          </a:p>
        </p:txBody>
      </p:sp>
      <p:pic>
        <p:nvPicPr>
          <p:cNvPr id="1208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6272" y="16024"/>
            <a:ext cx="4403725" cy="320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9E32EDF4-73DF-41F3-9CD6-C791CF51E8FB}" type="slidenum">
              <a:rPr lang="en-US" altLang="zh-CN"/>
              <a:pPr/>
              <a:t>42</a:t>
            </a:fld>
            <a:endParaRPr lang="en-US" altLang="zh-CN"/>
          </a:p>
        </p:txBody>
      </p:sp>
      <p:sp>
        <p:nvSpPr>
          <p:cNvPr id="25604" name="Rectangle 4"/>
          <p:cNvSpPr>
            <a:spLocks noGrp="1" noChangeArrowheads="1"/>
          </p:cNvSpPr>
          <p:nvPr>
            <p:ph type="body" idx="1"/>
          </p:nvPr>
        </p:nvSpPr>
        <p:spPr>
          <a:xfrm>
            <a:off x="0" y="205208"/>
            <a:ext cx="9144000" cy="6392143"/>
          </a:xfrm>
          <a:noFill/>
          <a:ln/>
        </p:spPr>
        <p:txBody>
          <a:bodyPr/>
          <a:lstStyle/>
          <a:p>
            <a:pPr marL="0" indent="0">
              <a:spcBef>
                <a:spcPts val="0"/>
              </a:spcBef>
              <a:buNone/>
            </a:pPr>
            <a:r>
              <a:rPr lang="en-US" altLang="zh-CN" sz="2400" b="1" dirty="0" smtClean="0"/>
              <a:t>case</a:t>
            </a:r>
            <a:r>
              <a:rPr lang="zh-CN" altLang="en-US" sz="2400" b="1" dirty="0" smtClean="0"/>
              <a:t> </a:t>
            </a:r>
            <a:r>
              <a:rPr lang="en-US" altLang="zh-CN" sz="2400" b="1" dirty="0"/>
              <a:t>SB_LINEUP</a:t>
            </a:r>
            <a:r>
              <a:rPr lang="en-US" altLang="zh-CN" sz="2400" b="1" dirty="0" smtClean="0"/>
              <a:t>:	//</a:t>
            </a:r>
            <a:r>
              <a:rPr lang="zh-CN" altLang="en-US" sz="2400" b="1" dirty="0"/>
              <a:t>单击滚动条向上的箭头</a:t>
            </a:r>
          </a:p>
          <a:p>
            <a:pPr marL="0" indent="0">
              <a:spcBef>
                <a:spcPts val="0"/>
              </a:spcBef>
              <a:buNone/>
            </a:pPr>
            <a:r>
              <a:rPr lang="en-US" altLang="zh-CN" sz="2400" b="1" dirty="0" smtClean="0"/>
              <a:t>    </a:t>
            </a:r>
            <a:r>
              <a:rPr lang="en-US" altLang="zh-CN" sz="2400" b="1" dirty="0" err="1" smtClean="0"/>
              <a:t>iNowPos</a:t>
            </a:r>
            <a:r>
              <a:rPr lang="en-US" altLang="zh-CN" sz="2400" b="1" dirty="0" smtClean="0"/>
              <a:t>=</a:t>
            </a:r>
            <a:r>
              <a:rPr lang="en-US" altLang="zh-CN" sz="2400" b="1" dirty="0" err="1" smtClean="0"/>
              <a:t>m_Scrollbar.GetScrollPos</a:t>
            </a:r>
            <a:r>
              <a:rPr lang="en-US" altLang="zh-CN" sz="2400" b="1" dirty="0"/>
              <a:t>();</a:t>
            </a:r>
          </a:p>
          <a:p>
            <a:pPr marL="0" indent="0">
              <a:spcBef>
                <a:spcPts val="0"/>
              </a:spcBef>
              <a:buNone/>
            </a:pPr>
            <a:r>
              <a:rPr lang="en-US" altLang="zh-CN" sz="2400" b="1" dirty="0" smtClean="0"/>
              <a:t>    </a:t>
            </a:r>
            <a:r>
              <a:rPr lang="en-US" altLang="zh-CN" sz="2400" b="1" dirty="0" err="1" smtClean="0"/>
              <a:t>iNowPos</a:t>
            </a:r>
            <a:r>
              <a:rPr lang="en-US" altLang="zh-CN" sz="2400" b="1" dirty="0" smtClean="0"/>
              <a:t>=iNowPos-1</a:t>
            </a:r>
            <a:r>
              <a:rPr lang="en-US" altLang="zh-CN" sz="2400" b="1" dirty="0"/>
              <a:t>;</a:t>
            </a:r>
          </a:p>
          <a:p>
            <a:pPr marL="0" indent="0">
              <a:spcBef>
                <a:spcPts val="0"/>
              </a:spcBef>
              <a:buNone/>
            </a:pPr>
            <a:r>
              <a:rPr lang="en-US" altLang="zh-CN" sz="2400" b="1" dirty="0" smtClean="0"/>
              <a:t>    if(</a:t>
            </a:r>
            <a:r>
              <a:rPr lang="en-US" altLang="zh-CN" sz="2400" b="1" dirty="0" err="1" smtClean="0"/>
              <a:t>iNowPos</a:t>
            </a:r>
            <a:r>
              <a:rPr lang="en-US" altLang="zh-CN" sz="2400" b="1" dirty="0" smtClean="0"/>
              <a:t>&lt;0</a:t>
            </a:r>
            <a:r>
              <a:rPr lang="en-US" altLang="zh-CN" sz="2400" b="1" dirty="0"/>
              <a:t>)</a:t>
            </a:r>
          </a:p>
          <a:p>
            <a:pPr marL="0" indent="0">
              <a:spcBef>
                <a:spcPts val="0"/>
              </a:spcBef>
              <a:buNone/>
            </a:pPr>
            <a:r>
              <a:rPr lang="en-US" altLang="zh-CN" sz="2400" b="1" dirty="0" smtClean="0"/>
              <a:t>       </a:t>
            </a:r>
            <a:r>
              <a:rPr lang="en-US" altLang="zh-CN" sz="2400" b="1" dirty="0" err="1" smtClean="0"/>
              <a:t>iNowPos</a:t>
            </a:r>
            <a:r>
              <a:rPr lang="en-US" altLang="zh-CN" sz="2400" b="1" dirty="0" smtClean="0"/>
              <a:t>=0</a:t>
            </a:r>
            <a:r>
              <a:rPr lang="en-US" altLang="zh-CN" sz="2400" b="1" dirty="0"/>
              <a:t>;</a:t>
            </a:r>
          </a:p>
          <a:p>
            <a:pPr marL="0" indent="0">
              <a:spcBef>
                <a:spcPts val="0"/>
              </a:spcBef>
              <a:buNone/>
            </a:pPr>
            <a:r>
              <a:rPr lang="en-US" altLang="zh-CN" sz="2400" b="1" dirty="0" smtClean="0"/>
              <a:t>    </a:t>
            </a:r>
            <a:r>
              <a:rPr lang="en-US" altLang="zh-CN" sz="2400" b="1" dirty="0" err="1" smtClean="0"/>
              <a:t>m_Scrollbar.SetScrollPos</a:t>
            </a:r>
            <a:r>
              <a:rPr lang="en-US" altLang="zh-CN" sz="2400" b="1" dirty="0" smtClean="0"/>
              <a:t>(</a:t>
            </a:r>
            <a:r>
              <a:rPr lang="en-US" altLang="zh-CN" sz="2400" b="1" dirty="0" err="1" smtClean="0"/>
              <a:t>iNowPos</a:t>
            </a:r>
            <a:r>
              <a:rPr lang="en-US" altLang="zh-CN" sz="2400" b="1" dirty="0"/>
              <a:t>);</a:t>
            </a:r>
          </a:p>
          <a:p>
            <a:pPr marL="0" indent="0">
              <a:spcBef>
                <a:spcPts val="0"/>
              </a:spcBef>
              <a:buNone/>
            </a:pPr>
            <a:r>
              <a:rPr lang="en-US" altLang="zh-CN" sz="2400" b="1" dirty="0" smtClean="0"/>
              <a:t>    </a:t>
            </a:r>
            <a:r>
              <a:rPr lang="en-US" altLang="zh-CN" sz="2400" b="1" dirty="0" err="1" smtClean="0"/>
              <a:t>ChangeDisplayInfo</a:t>
            </a:r>
            <a:r>
              <a:rPr lang="en-US" altLang="zh-CN" sz="2400" b="1" dirty="0" smtClean="0"/>
              <a:t>(</a:t>
            </a:r>
            <a:r>
              <a:rPr lang="en-US" altLang="zh-CN" sz="2400" b="1" dirty="0" err="1" smtClean="0"/>
              <a:t>m_Scrollbar.GetScrollPos</a:t>
            </a:r>
            <a:r>
              <a:rPr lang="en-US" altLang="zh-CN" sz="2400" b="1" dirty="0"/>
              <a:t>());</a:t>
            </a:r>
          </a:p>
          <a:p>
            <a:pPr marL="0" indent="0">
              <a:spcBef>
                <a:spcPts val="0"/>
              </a:spcBef>
              <a:buNone/>
            </a:pPr>
            <a:r>
              <a:rPr lang="en-US" altLang="zh-CN" sz="2400" b="1" dirty="0" smtClean="0"/>
              <a:t>    break;</a:t>
            </a:r>
          </a:p>
          <a:p>
            <a:pPr marL="0" indent="0">
              <a:spcBef>
                <a:spcPts val="0"/>
              </a:spcBef>
              <a:buNone/>
            </a:pPr>
            <a:endParaRPr lang="en-US" altLang="zh-CN" sz="2400" b="1" dirty="0"/>
          </a:p>
          <a:p>
            <a:pPr marL="0" indent="0">
              <a:spcBef>
                <a:spcPts val="0"/>
              </a:spcBef>
              <a:buNone/>
            </a:pPr>
            <a:r>
              <a:rPr lang="en-US" altLang="zh-CN" sz="2400" b="1" dirty="0"/>
              <a:t>case</a:t>
            </a:r>
            <a:r>
              <a:rPr lang="zh-CN" altLang="en-US" sz="2400" b="1" dirty="0"/>
              <a:t> </a:t>
            </a:r>
            <a:r>
              <a:rPr lang="en-US" altLang="zh-CN" sz="2400" b="1" dirty="0"/>
              <a:t>SB_PAGEDOWN://</a:t>
            </a:r>
            <a:r>
              <a:rPr lang="zh-CN" altLang="en-US" sz="2400" b="1" dirty="0"/>
              <a:t>单击滚动条下面的箭头与滚动块</a:t>
            </a:r>
            <a:r>
              <a:rPr lang="zh-CN" altLang="en-US" sz="2400" b="1" dirty="0" smtClean="0"/>
              <a:t>之间区域</a:t>
            </a:r>
            <a:endParaRPr lang="zh-CN" altLang="en-US" sz="2400" b="1" dirty="0"/>
          </a:p>
          <a:p>
            <a:pPr marL="0" indent="0">
              <a:spcBef>
                <a:spcPts val="0"/>
              </a:spcBef>
              <a:buNone/>
            </a:pPr>
            <a:r>
              <a:rPr lang="en-US" altLang="zh-CN" sz="2400" b="1" dirty="0" smtClean="0"/>
              <a:t>    </a:t>
            </a:r>
            <a:r>
              <a:rPr lang="en-US" altLang="zh-CN" sz="2400" b="1" dirty="0" err="1" smtClean="0"/>
              <a:t>iNowPos</a:t>
            </a:r>
            <a:r>
              <a:rPr lang="en-US" altLang="zh-CN" sz="2400" b="1" dirty="0" smtClean="0"/>
              <a:t>=</a:t>
            </a:r>
            <a:r>
              <a:rPr lang="en-US" altLang="zh-CN" sz="2400" b="1" dirty="0" err="1" smtClean="0"/>
              <a:t>m_Scrollbar.GetScrollPos</a:t>
            </a:r>
            <a:r>
              <a:rPr lang="en-US" altLang="zh-CN" sz="2400" b="1" dirty="0"/>
              <a:t>();</a:t>
            </a:r>
          </a:p>
          <a:p>
            <a:pPr marL="0" indent="0">
              <a:spcBef>
                <a:spcPts val="0"/>
              </a:spcBef>
              <a:buNone/>
            </a:pPr>
            <a:r>
              <a:rPr lang="en-US" altLang="zh-CN" sz="2400" b="1" dirty="0" smtClean="0"/>
              <a:t>    </a:t>
            </a:r>
            <a:r>
              <a:rPr lang="en-US" altLang="zh-CN" sz="2400" b="1" dirty="0" err="1" smtClean="0"/>
              <a:t>iNowPos</a:t>
            </a:r>
            <a:r>
              <a:rPr lang="en-US" altLang="zh-CN" sz="2400" b="1" dirty="0" smtClean="0"/>
              <a:t>=iNowPos+3</a:t>
            </a:r>
            <a:r>
              <a:rPr lang="en-US" altLang="zh-CN" sz="2400" b="1" dirty="0"/>
              <a:t>;</a:t>
            </a:r>
          </a:p>
          <a:p>
            <a:pPr marL="0" indent="0">
              <a:spcBef>
                <a:spcPts val="0"/>
              </a:spcBef>
              <a:buNone/>
            </a:pPr>
            <a:r>
              <a:rPr lang="en-US" altLang="zh-CN" sz="2400" b="1" dirty="0" smtClean="0"/>
              <a:t>    if(</a:t>
            </a:r>
            <a:r>
              <a:rPr lang="en-US" altLang="zh-CN" sz="2400" b="1" dirty="0" err="1" smtClean="0"/>
              <a:t>iNowPos</a:t>
            </a:r>
            <a:r>
              <a:rPr lang="en-US" altLang="zh-CN" sz="2400" b="1" dirty="0" smtClean="0"/>
              <a:t>&gt;20</a:t>
            </a:r>
            <a:r>
              <a:rPr lang="en-US" altLang="zh-CN" sz="2400" b="1" dirty="0"/>
              <a:t>)</a:t>
            </a:r>
          </a:p>
          <a:p>
            <a:pPr marL="0" indent="0">
              <a:spcBef>
                <a:spcPts val="0"/>
              </a:spcBef>
              <a:buNone/>
            </a:pPr>
            <a:r>
              <a:rPr lang="en-US" altLang="zh-CN" sz="2400" b="1" dirty="0" smtClean="0"/>
              <a:t>          </a:t>
            </a:r>
            <a:r>
              <a:rPr lang="en-US" altLang="zh-CN" sz="2400" b="1" dirty="0" err="1" smtClean="0"/>
              <a:t>iNowPos</a:t>
            </a:r>
            <a:r>
              <a:rPr lang="en-US" altLang="zh-CN" sz="2400" b="1" dirty="0" smtClean="0"/>
              <a:t>=20</a:t>
            </a:r>
            <a:r>
              <a:rPr lang="en-US" altLang="zh-CN" sz="2400" b="1" dirty="0"/>
              <a:t>;</a:t>
            </a:r>
          </a:p>
          <a:p>
            <a:pPr marL="0" indent="0">
              <a:spcBef>
                <a:spcPts val="0"/>
              </a:spcBef>
              <a:buNone/>
            </a:pPr>
            <a:r>
              <a:rPr lang="en-US" altLang="zh-CN" sz="2400" b="1" dirty="0" smtClean="0"/>
              <a:t>    </a:t>
            </a:r>
            <a:r>
              <a:rPr lang="en-US" altLang="zh-CN" sz="2400" b="1" dirty="0" err="1" smtClean="0"/>
              <a:t>m_Scrollbar.SetScrollPos</a:t>
            </a:r>
            <a:r>
              <a:rPr lang="en-US" altLang="zh-CN" sz="2400" b="1" dirty="0" smtClean="0"/>
              <a:t>(</a:t>
            </a:r>
            <a:r>
              <a:rPr lang="en-US" altLang="zh-CN" sz="2400" b="1" dirty="0" err="1" smtClean="0"/>
              <a:t>iNowPos</a:t>
            </a:r>
            <a:r>
              <a:rPr lang="en-US" altLang="zh-CN" sz="2400" b="1" dirty="0"/>
              <a:t>);</a:t>
            </a:r>
          </a:p>
          <a:p>
            <a:pPr marL="0" indent="0">
              <a:spcBef>
                <a:spcPts val="0"/>
              </a:spcBef>
              <a:buNone/>
            </a:pPr>
            <a:r>
              <a:rPr lang="en-US" altLang="zh-CN" sz="2400" b="1" dirty="0" smtClean="0"/>
              <a:t>    </a:t>
            </a:r>
            <a:r>
              <a:rPr lang="en-US" altLang="zh-CN" sz="2400" b="1" dirty="0" err="1" smtClean="0"/>
              <a:t>ChangeDisplayInfo</a:t>
            </a:r>
            <a:r>
              <a:rPr lang="en-US" altLang="zh-CN" sz="2400" b="1" dirty="0" smtClean="0"/>
              <a:t>(</a:t>
            </a:r>
            <a:r>
              <a:rPr lang="en-US" altLang="zh-CN" sz="2400" b="1" dirty="0" err="1" smtClean="0"/>
              <a:t>m_Scrollbar.GetScrollPos</a:t>
            </a:r>
            <a:r>
              <a:rPr lang="en-US" altLang="zh-CN" sz="2400" b="1" dirty="0"/>
              <a:t>());</a:t>
            </a:r>
          </a:p>
          <a:p>
            <a:pPr marL="0" indent="0">
              <a:spcBef>
                <a:spcPts val="0"/>
              </a:spcBef>
              <a:buNone/>
            </a:pPr>
            <a:r>
              <a:rPr lang="en-US" altLang="zh-CN" sz="2400" b="1" dirty="0" smtClean="0"/>
              <a:t>    break;</a:t>
            </a:r>
            <a:endParaRPr lang="en-US" altLang="zh-CN" sz="2400" b="1"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7411E387-52E0-4676-93C5-B106691BB2B6}" type="slidenum">
              <a:rPr lang="en-US" altLang="zh-CN"/>
              <a:pPr/>
              <a:t>43</a:t>
            </a:fld>
            <a:endParaRPr lang="en-US" altLang="zh-CN"/>
          </a:p>
        </p:txBody>
      </p:sp>
      <p:sp>
        <p:nvSpPr>
          <p:cNvPr id="26628" name="Rectangle 4"/>
          <p:cNvSpPr>
            <a:spLocks noGrp="1" noChangeArrowheads="1"/>
          </p:cNvSpPr>
          <p:nvPr>
            <p:ph type="body" idx="1"/>
          </p:nvPr>
        </p:nvSpPr>
        <p:spPr>
          <a:xfrm>
            <a:off x="0" y="304800"/>
            <a:ext cx="9144000" cy="6172200"/>
          </a:xfrm>
          <a:noFill/>
          <a:ln/>
        </p:spPr>
        <p:txBody>
          <a:bodyPr/>
          <a:lstStyle/>
          <a:p>
            <a:pPr marL="0" indent="0">
              <a:spcBef>
                <a:spcPts val="0"/>
              </a:spcBef>
              <a:buNone/>
            </a:pPr>
            <a:r>
              <a:rPr lang="en-US" altLang="zh-CN" sz="2800" b="1" dirty="0"/>
              <a:t>case</a:t>
            </a:r>
            <a:r>
              <a:rPr lang="zh-CN" altLang="en-US" sz="2800" b="1" dirty="0"/>
              <a:t> </a:t>
            </a:r>
            <a:r>
              <a:rPr lang="en-US" altLang="zh-CN" sz="2800" b="1" dirty="0"/>
              <a:t>SB_PAGEUP</a:t>
            </a:r>
            <a:r>
              <a:rPr lang="en-US" altLang="zh-CN" sz="2400" b="1" dirty="0"/>
              <a:t>://</a:t>
            </a:r>
            <a:r>
              <a:rPr lang="zh-CN" altLang="en-US" sz="2400" b="1" dirty="0"/>
              <a:t>单击滚动条上面的箭头与滚动块之间的区域</a:t>
            </a:r>
          </a:p>
          <a:p>
            <a:pPr marL="0" indent="0">
              <a:spcBef>
                <a:spcPts val="0"/>
              </a:spcBef>
              <a:buNone/>
            </a:pPr>
            <a:r>
              <a:rPr lang="en-US" altLang="zh-CN" sz="2800" b="1" dirty="0" smtClean="0"/>
              <a:t>   </a:t>
            </a:r>
            <a:r>
              <a:rPr lang="en-US" altLang="zh-CN" sz="2800" b="1" dirty="0" err="1" smtClean="0"/>
              <a:t>iNowPos</a:t>
            </a:r>
            <a:r>
              <a:rPr lang="en-US" altLang="zh-CN" sz="2800" b="1" dirty="0" smtClean="0"/>
              <a:t>=</a:t>
            </a:r>
            <a:r>
              <a:rPr lang="en-US" altLang="zh-CN" sz="2800" b="1" dirty="0" err="1" smtClean="0"/>
              <a:t>m_Scrollbar.GetScrollPos</a:t>
            </a:r>
            <a:r>
              <a:rPr lang="en-US" altLang="zh-CN" sz="2800" b="1" dirty="0"/>
              <a:t>();</a:t>
            </a:r>
          </a:p>
          <a:p>
            <a:pPr marL="0" indent="0">
              <a:spcBef>
                <a:spcPts val="0"/>
              </a:spcBef>
              <a:buNone/>
            </a:pPr>
            <a:r>
              <a:rPr lang="en-US" altLang="zh-CN" sz="2800" b="1" dirty="0" smtClean="0"/>
              <a:t>   </a:t>
            </a:r>
            <a:r>
              <a:rPr lang="en-US" altLang="zh-CN" sz="2800" b="1" dirty="0" err="1" smtClean="0"/>
              <a:t>iNowPos</a:t>
            </a:r>
            <a:r>
              <a:rPr lang="en-US" altLang="zh-CN" sz="2800" b="1" dirty="0" smtClean="0"/>
              <a:t>=iNowPos-3</a:t>
            </a:r>
            <a:r>
              <a:rPr lang="en-US" altLang="zh-CN" sz="2800" b="1" dirty="0"/>
              <a:t>;</a:t>
            </a:r>
          </a:p>
          <a:p>
            <a:pPr marL="0" indent="0">
              <a:spcBef>
                <a:spcPts val="0"/>
              </a:spcBef>
              <a:buNone/>
            </a:pPr>
            <a:r>
              <a:rPr lang="en-US" altLang="zh-CN" sz="2800" b="1" dirty="0" smtClean="0"/>
              <a:t>   if(</a:t>
            </a:r>
            <a:r>
              <a:rPr lang="en-US" altLang="zh-CN" sz="2800" b="1" dirty="0" err="1" smtClean="0"/>
              <a:t>iNowPos</a:t>
            </a:r>
            <a:r>
              <a:rPr lang="en-US" altLang="zh-CN" sz="2800" b="1" dirty="0" smtClean="0"/>
              <a:t>&lt;0</a:t>
            </a:r>
            <a:r>
              <a:rPr lang="en-US" altLang="zh-CN" sz="2800" b="1" dirty="0"/>
              <a:t>)</a:t>
            </a:r>
          </a:p>
          <a:p>
            <a:pPr marL="0" indent="0">
              <a:spcBef>
                <a:spcPts val="0"/>
              </a:spcBef>
              <a:buNone/>
            </a:pPr>
            <a:r>
              <a:rPr lang="en-US" altLang="zh-CN" sz="2800" b="1" dirty="0" smtClean="0"/>
              <a:t>          </a:t>
            </a:r>
            <a:r>
              <a:rPr lang="en-US" altLang="zh-CN" sz="2800" b="1" dirty="0" err="1" smtClean="0"/>
              <a:t>iNowPos</a:t>
            </a:r>
            <a:r>
              <a:rPr lang="en-US" altLang="zh-CN" sz="2800" b="1" dirty="0" smtClean="0"/>
              <a:t>=0</a:t>
            </a:r>
            <a:r>
              <a:rPr lang="en-US" altLang="zh-CN" sz="2800" b="1" dirty="0"/>
              <a:t>;</a:t>
            </a:r>
          </a:p>
          <a:p>
            <a:pPr marL="0" indent="0">
              <a:spcBef>
                <a:spcPts val="0"/>
              </a:spcBef>
              <a:buNone/>
            </a:pPr>
            <a:r>
              <a:rPr lang="en-US" altLang="zh-CN" sz="2800" b="1" dirty="0" smtClean="0"/>
              <a:t>   </a:t>
            </a:r>
            <a:r>
              <a:rPr lang="en-US" altLang="zh-CN" sz="2800" b="1" dirty="0" err="1" smtClean="0"/>
              <a:t>m_Scrollbar.SetScrollPos</a:t>
            </a:r>
            <a:r>
              <a:rPr lang="en-US" altLang="zh-CN" sz="2800" b="1" dirty="0" smtClean="0"/>
              <a:t>(</a:t>
            </a:r>
            <a:r>
              <a:rPr lang="en-US" altLang="zh-CN" sz="2800" b="1" dirty="0" err="1" smtClean="0"/>
              <a:t>iNowPos</a:t>
            </a:r>
            <a:r>
              <a:rPr lang="en-US" altLang="zh-CN" sz="2800" b="1" dirty="0"/>
              <a:t>);</a:t>
            </a:r>
          </a:p>
          <a:p>
            <a:pPr marL="0" indent="0">
              <a:spcBef>
                <a:spcPts val="0"/>
              </a:spcBef>
              <a:buNone/>
            </a:pPr>
            <a:r>
              <a:rPr lang="en-US" altLang="zh-CN" sz="2800" b="1" dirty="0" smtClean="0"/>
              <a:t>   </a:t>
            </a:r>
            <a:r>
              <a:rPr lang="en-US" altLang="zh-CN" sz="2800" b="1" dirty="0" err="1" smtClean="0"/>
              <a:t>ChangeDisplayInfo</a:t>
            </a:r>
            <a:r>
              <a:rPr lang="en-US" altLang="zh-CN" sz="2800" b="1" dirty="0" smtClean="0"/>
              <a:t>(</a:t>
            </a:r>
            <a:r>
              <a:rPr lang="en-US" altLang="zh-CN" sz="2800" b="1" dirty="0" err="1" smtClean="0"/>
              <a:t>m_Scrollbar.GetScrollPos</a:t>
            </a:r>
            <a:r>
              <a:rPr lang="en-US" altLang="zh-CN" sz="2800" b="1" dirty="0"/>
              <a:t>());</a:t>
            </a:r>
          </a:p>
          <a:p>
            <a:pPr marL="0" indent="0">
              <a:spcBef>
                <a:spcPts val="0"/>
              </a:spcBef>
              <a:buNone/>
            </a:pPr>
            <a:r>
              <a:rPr lang="en-US" altLang="zh-CN" sz="2800" b="1" dirty="0" smtClean="0"/>
              <a:t>   break</a:t>
            </a:r>
            <a:r>
              <a:rPr lang="en-US" altLang="zh-CN" sz="2800" b="1" dirty="0"/>
              <a:t>;</a:t>
            </a:r>
          </a:p>
          <a:p>
            <a:pPr marL="0" indent="0">
              <a:spcBef>
                <a:spcPts val="0"/>
              </a:spcBef>
              <a:buNone/>
            </a:pPr>
            <a:r>
              <a:rPr lang="en-US" altLang="zh-CN" sz="2800" b="1" dirty="0" smtClean="0"/>
              <a:t>  }</a:t>
            </a:r>
            <a:endParaRPr lang="en-US" altLang="zh-CN" sz="2800" b="1" dirty="0"/>
          </a:p>
          <a:p>
            <a:pPr marL="0" indent="0">
              <a:spcBef>
                <a:spcPts val="0"/>
              </a:spcBef>
              <a:buNone/>
            </a:pPr>
            <a:r>
              <a:rPr lang="en-US" altLang="zh-CN" sz="2800" b="1" dirty="0"/>
              <a:t>}</a:t>
            </a:r>
            <a:endParaRPr lang="en-US" altLang="zh-CN" sz="2800" b="1" dirty="0">
              <a:solidFill>
                <a:schemeClr val="tx2"/>
              </a:solidFill>
              <a:latin typeface="Arial Narrow" panose="020B0606020202030204"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CF61220C-5D2C-4004-82C5-80F2513AF8DA}" type="slidenum">
              <a:rPr lang="en-US" altLang="zh-CN"/>
              <a:pPr/>
              <a:t>44</a:t>
            </a:fld>
            <a:endParaRPr lang="en-US" altLang="zh-CN"/>
          </a:p>
        </p:txBody>
      </p:sp>
      <p:sp>
        <p:nvSpPr>
          <p:cNvPr id="29699" name="Rectangle 3"/>
          <p:cNvSpPr>
            <a:spLocks noGrp="1" noChangeArrowheads="1"/>
          </p:cNvSpPr>
          <p:nvPr>
            <p:ph type="body" idx="1"/>
          </p:nvPr>
        </p:nvSpPr>
        <p:spPr>
          <a:xfrm>
            <a:off x="294696" y="188640"/>
            <a:ext cx="8784976" cy="6288360"/>
          </a:xfrm>
        </p:spPr>
        <p:txBody>
          <a:bodyPr/>
          <a:lstStyle/>
          <a:p>
            <a:pPr>
              <a:lnSpc>
                <a:spcPct val="90000"/>
              </a:lnSpc>
              <a:buFontTx/>
              <a:buNone/>
            </a:pPr>
            <a:r>
              <a:rPr lang="en-US" altLang="zh-CN" b="1" dirty="0">
                <a:solidFill>
                  <a:srgbClr val="00FF00"/>
                </a:solidFill>
                <a:latin typeface="宋体" panose="02010600030101010101" pitchFamily="2" charset="-122"/>
              </a:rPr>
              <a:t>(4) </a:t>
            </a:r>
            <a:r>
              <a:rPr lang="zh-CN" altLang="en-US" b="1" dirty="0">
                <a:solidFill>
                  <a:srgbClr val="00FF00"/>
                </a:solidFill>
                <a:latin typeface="宋体" panose="02010600030101010101" pitchFamily="2" charset="-122"/>
              </a:rPr>
              <a:t>给</a:t>
            </a:r>
            <a:r>
              <a:rPr lang="en-US" altLang="zh-CN" b="1" dirty="0">
                <a:solidFill>
                  <a:srgbClr val="00FF00"/>
                </a:solidFill>
                <a:latin typeface="宋体" panose="02010600030101010101" pitchFamily="2" charset="-122"/>
              </a:rPr>
              <a:t>Exit</a:t>
            </a:r>
            <a:r>
              <a:rPr lang="zh-CN" altLang="en-US" b="1" dirty="0">
                <a:solidFill>
                  <a:srgbClr val="00FF00"/>
                </a:solidFill>
                <a:latin typeface="宋体" panose="02010600030101010101" pitchFamily="2" charset="-122"/>
              </a:rPr>
              <a:t>按钮连接代码</a:t>
            </a:r>
            <a:r>
              <a:rPr lang="zh-CN" altLang="en-US" b="1" dirty="0"/>
              <a:t> </a:t>
            </a:r>
          </a:p>
          <a:p>
            <a:pPr algn="just">
              <a:lnSpc>
                <a:spcPct val="90000"/>
              </a:lnSpc>
              <a:buFontTx/>
              <a:buNone/>
            </a:pPr>
            <a:r>
              <a:rPr lang="en-US" altLang="zh-CN" b="1" dirty="0">
                <a:latin typeface="宋体" panose="02010600030101010101" pitchFamily="2" charset="-122"/>
                <a:cs typeface="Times New Roman" panose="02020603050405020304" pitchFamily="18" charset="0"/>
              </a:rPr>
              <a:t>void </a:t>
            </a:r>
            <a:r>
              <a:rPr lang="en-US" altLang="zh-CN" b="1" dirty="0" smtClean="0">
                <a:latin typeface="宋体" panose="02010600030101010101" pitchFamily="2" charset="-122"/>
                <a:cs typeface="Times New Roman" panose="02020603050405020304" pitchFamily="18" charset="0"/>
              </a:rPr>
              <a:t>CMy8_2Dlg::</a:t>
            </a:r>
            <a:r>
              <a:rPr lang="en-US" altLang="zh-CN" b="1" dirty="0" err="1"/>
              <a:t>OnBnClickedExieButton</a:t>
            </a:r>
            <a:r>
              <a:rPr lang="en-US" altLang="zh-CN" b="1" dirty="0" smtClean="0"/>
              <a:t>()</a:t>
            </a:r>
            <a:r>
              <a:rPr lang="en-US" altLang="zh-CN" b="1" dirty="0" smtClean="0">
                <a:latin typeface="宋体" panose="02010600030101010101" pitchFamily="2" charset="-122"/>
                <a:cs typeface="Times New Roman" panose="02020603050405020304" pitchFamily="18" charset="0"/>
              </a:rPr>
              <a:t> </a:t>
            </a:r>
            <a:endParaRPr lang="en-US" altLang="zh-CN" b="1" dirty="0">
              <a:latin typeface="宋体" panose="02010600030101010101" pitchFamily="2" charset="-122"/>
              <a:cs typeface="Times New Roman" panose="02020603050405020304" pitchFamily="18" charset="0"/>
            </a:endParaRPr>
          </a:p>
          <a:p>
            <a:pPr algn="just">
              <a:lnSpc>
                <a:spcPct val="90000"/>
              </a:lnSpc>
              <a:buFontTx/>
              <a:buNone/>
            </a:pPr>
            <a:r>
              <a:rPr lang="en-US" altLang="zh-CN" b="1" dirty="0">
                <a:latin typeface="宋体" panose="02010600030101010101" pitchFamily="2" charset="-122"/>
                <a:cs typeface="Times New Roman" panose="02020603050405020304" pitchFamily="18" charset="0"/>
              </a:rPr>
              <a:t>{		</a:t>
            </a:r>
            <a:r>
              <a:rPr lang="en-US" altLang="zh-CN" b="1" i="1" dirty="0" err="1">
                <a:solidFill>
                  <a:srgbClr val="FF99FF"/>
                </a:solidFill>
                <a:latin typeface="宋体" panose="02010600030101010101" pitchFamily="2" charset="-122"/>
                <a:cs typeface="Times New Roman" panose="02020603050405020304" pitchFamily="18" charset="0"/>
              </a:rPr>
              <a:t>OnOK</a:t>
            </a:r>
            <a:r>
              <a:rPr lang="en-US" altLang="zh-CN" b="1" i="1" dirty="0">
                <a:solidFill>
                  <a:srgbClr val="FF99FF"/>
                </a:solidFill>
                <a:latin typeface="宋体" panose="02010600030101010101" pitchFamily="2" charset="-122"/>
                <a:cs typeface="Times New Roman" panose="02020603050405020304" pitchFamily="18" charset="0"/>
              </a:rPr>
              <a:t>();  </a:t>
            </a:r>
            <a:r>
              <a:rPr lang="en-US" altLang="zh-CN" b="1" dirty="0"/>
              <a:t>} </a:t>
            </a:r>
          </a:p>
          <a:p>
            <a:pPr>
              <a:lnSpc>
                <a:spcPct val="90000"/>
              </a:lnSpc>
              <a:buFontTx/>
              <a:buNone/>
            </a:pPr>
            <a:endParaRPr lang="en-US" altLang="zh-CN" b="1" dirty="0"/>
          </a:p>
          <a:p>
            <a:pPr>
              <a:lnSpc>
                <a:spcPct val="90000"/>
              </a:lnSpc>
              <a:buFontTx/>
              <a:buNone/>
            </a:pPr>
            <a:r>
              <a:rPr lang="en-US" altLang="zh-CN" b="1" dirty="0">
                <a:solidFill>
                  <a:srgbClr val="00FF00"/>
                </a:solidFill>
                <a:latin typeface="宋体" panose="02010600030101010101" pitchFamily="2" charset="-122"/>
              </a:rPr>
              <a:t>(5) </a:t>
            </a:r>
            <a:r>
              <a:rPr lang="zh-CN" altLang="en-US" b="1" dirty="0" smtClean="0">
                <a:solidFill>
                  <a:srgbClr val="00FF00"/>
                </a:solidFill>
                <a:latin typeface="宋体" panose="02010600030101010101" pitchFamily="2" charset="-122"/>
              </a:rPr>
              <a:t>给</a:t>
            </a:r>
            <a:r>
              <a:rPr lang="en-US" altLang="zh-CN" b="1" dirty="0" smtClean="0">
                <a:solidFill>
                  <a:srgbClr val="00FF00"/>
                </a:solidFill>
                <a:latin typeface="宋体" panose="02010600030101010101" pitchFamily="2" charset="-122"/>
              </a:rPr>
              <a:t>Top</a:t>
            </a:r>
            <a:r>
              <a:rPr lang="zh-CN" altLang="en-US" b="1" dirty="0" smtClean="0">
                <a:solidFill>
                  <a:srgbClr val="00FF00"/>
                </a:solidFill>
                <a:latin typeface="宋体" panose="02010600030101010101" pitchFamily="2" charset="-122"/>
              </a:rPr>
              <a:t>按</a:t>
            </a:r>
            <a:r>
              <a:rPr lang="zh-CN" altLang="en-US" b="1" dirty="0">
                <a:solidFill>
                  <a:srgbClr val="00FF00"/>
                </a:solidFill>
                <a:latin typeface="宋体" panose="02010600030101010101" pitchFamily="2" charset="-122"/>
              </a:rPr>
              <a:t>钮添代码 </a:t>
            </a:r>
          </a:p>
          <a:p>
            <a:pPr marL="0" indent="0">
              <a:buNone/>
            </a:pPr>
            <a:r>
              <a:rPr lang="en-US" altLang="zh-CN" b="1" dirty="0">
                <a:latin typeface="+mn-ea"/>
              </a:rPr>
              <a:t>void CMy8_2Dlg::</a:t>
            </a:r>
            <a:r>
              <a:rPr lang="en-US" altLang="zh-CN" b="1" dirty="0" err="1">
                <a:latin typeface="+mn-ea"/>
              </a:rPr>
              <a:t>OnBnClickedBtnTop</a:t>
            </a:r>
            <a:r>
              <a:rPr lang="en-US" altLang="zh-CN" b="1" dirty="0">
                <a:latin typeface="+mn-ea"/>
              </a:rPr>
              <a:t>()</a:t>
            </a:r>
            <a:endParaRPr lang="zh-CN" altLang="zh-CN" b="1" dirty="0">
              <a:latin typeface="+mn-ea"/>
            </a:endParaRPr>
          </a:p>
          <a:p>
            <a:pPr marL="0" indent="0">
              <a:buNone/>
            </a:pPr>
            <a:r>
              <a:rPr lang="en-US" altLang="zh-CN" b="1" dirty="0" smtClean="0">
                <a:latin typeface="+mn-ea"/>
              </a:rPr>
              <a:t>{// </a:t>
            </a:r>
            <a:r>
              <a:rPr lang="en-US" altLang="zh-CN" b="1" dirty="0">
                <a:latin typeface="+mn-ea"/>
              </a:rPr>
              <a:t>TODO: </a:t>
            </a:r>
            <a:r>
              <a:rPr lang="zh-CN" altLang="zh-CN" b="1" dirty="0">
                <a:latin typeface="+mn-ea"/>
              </a:rPr>
              <a:t>在此添加控件通知处理程序代码</a:t>
            </a:r>
          </a:p>
          <a:p>
            <a:pPr marL="0" indent="0">
              <a:buNone/>
            </a:pPr>
            <a:r>
              <a:rPr lang="en-US" altLang="zh-CN" b="1" i="1" dirty="0" err="1" smtClean="0">
                <a:solidFill>
                  <a:srgbClr val="FF99FF"/>
                </a:solidFill>
                <a:latin typeface="+mn-ea"/>
              </a:rPr>
              <a:t>m_Scrollbar.SetScrollPos</a:t>
            </a:r>
            <a:r>
              <a:rPr lang="en-US" altLang="zh-CN" b="1" i="1" dirty="0" smtClean="0">
                <a:solidFill>
                  <a:srgbClr val="FF99FF"/>
                </a:solidFill>
                <a:latin typeface="+mn-ea"/>
              </a:rPr>
              <a:t>(0</a:t>
            </a:r>
            <a:r>
              <a:rPr lang="en-US" altLang="zh-CN" b="1" i="1" dirty="0">
                <a:solidFill>
                  <a:srgbClr val="FF99FF"/>
                </a:solidFill>
                <a:latin typeface="+mn-ea"/>
              </a:rPr>
              <a:t>);</a:t>
            </a:r>
            <a:endParaRPr lang="zh-CN" altLang="zh-CN" b="1" dirty="0">
              <a:solidFill>
                <a:srgbClr val="FF99FF"/>
              </a:solidFill>
              <a:latin typeface="+mn-ea"/>
            </a:endParaRPr>
          </a:p>
          <a:p>
            <a:pPr marL="0" indent="0">
              <a:buNone/>
            </a:pPr>
            <a:r>
              <a:rPr lang="en-US" altLang="zh-CN" sz="2800" b="1" i="1" dirty="0" err="1" smtClean="0">
                <a:solidFill>
                  <a:srgbClr val="FF99FF"/>
                </a:solidFill>
                <a:latin typeface="+mn-ea"/>
              </a:rPr>
              <a:t>ChangeDisplayInfo</a:t>
            </a:r>
            <a:r>
              <a:rPr lang="en-US" altLang="zh-CN" sz="2800" b="1" i="1" dirty="0" smtClean="0">
                <a:solidFill>
                  <a:srgbClr val="FF99FF"/>
                </a:solidFill>
                <a:latin typeface="+mn-ea"/>
              </a:rPr>
              <a:t>(</a:t>
            </a:r>
            <a:r>
              <a:rPr lang="en-US" altLang="zh-CN" sz="2800" b="1" i="1" dirty="0" err="1" smtClean="0">
                <a:solidFill>
                  <a:srgbClr val="FF99FF"/>
                </a:solidFill>
                <a:latin typeface="+mn-ea"/>
              </a:rPr>
              <a:t>m_Scrollbar.GetScrollPos</a:t>
            </a:r>
            <a:r>
              <a:rPr lang="en-US" altLang="zh-CN" sz="2800" b="1" i="1" dirty="0">
                <a:solidFill>
                  <a:srgbClr val="FF99FF"/>
                </a:solidFill>
                <a:latin typeface="+mn-ea"/>
              </a:rPr>
              <a:t>());</a:t>
            </a:r>
            <a:endParaRPr lang="zh-CN" altLang="zh-CN" sz="2800" b="1" dirty="0">
              <a:solidFill>
                <a:srgbClr val="FF99FF"/>
              </a:solidFill>
              <a:latin typeface="+mn-ea"/>
            </a:endParaRPr>
          </a:p>
          <a:p>
            <a:pPr marL="0" indent="0">
              <a:buNone/>
            </a:pPr>
            <a:r>
              <a:rPr lang="en-US" altLang="zh-CN" b="1" dirty="0">
                <a:latin typeface="+mn-ea"/>
              </a:rPr>
              <a:t>}</a:t>
            </a:r>
            <a:endParaRPr lang="zh-CN" altLang="zh-CN" b="1" dirty="0">
              <a:latin typeface="+mn-ea"/>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AA4FE6A8-0948-4577-98FB-F4625304A333}" type="slidenum">
              <a:rPr lang="en-US" altLang="zh-CN"/>
              <a:pPr/>
              <a:t>45</a:t>
            </a:fld>
            <a:endParaRPr lang="en-US" altLang="zh-CN"/>
          </a:p>
        </p:txBody>
      </p:sp>
      <p:sp>
        <p:nvSpPr>
          <p:cNvPr id="30723" name="Rectangle 3"/>
          <p:cNvSpPr>
            <a:spLocks noGrp="1" noChangeArrowheads="1"/>
          </p:cNvSpPr>
          <p:nvPr>
            <p:ph type="body" idx="1"/>
          </p:nvPr>
        </p:nvSpPr>
        <p:spPr>
          <a:xfrm>
            <a:off x="179512" y="188640"/>
            <a:ext cx="8784976" cy="6567385"/>
          </a:xfrm>
        </p:spPr>
        <p:txBody>
          <a:bodyPr/>
          <a:lstStyle/>
          <a:p>
            <a:pPr algn="just">
              <a:lnSpc>
                <a:spcPct val="90000"/>
              </a:lnSpc>
              <a:buFontTx/>
              <a:buNone/>
            </a:pPr>
            <a:r>
              <a:rPr lang="en-US" altLang="zh-CN" sz="2800" b="1" dirty="0">
                <a:solidFill>
                  <a:srgbClr val="00FF00"/>
                </a:solidFill>
                <a:latin typeface="隶书" panose="02010509060101010101" pitchFamily="49" charset="-122"/>
                <a:ea typeface="隶书" panose="02010509060101010101" pitchFamily="49" charset="-122"/>
                <a:cs typeface="Times New Roman" panose="02020603050405020304" pitchFamily="18" charset="0"/>
              </a:rPr>
              <a:t>(6) </a:t>
            </a:r>
            <a:r>
              <a:rPr lang="zh-CN" altLang="en-US" sz="2800" b="1" dirty="0" smtClean="0">
                <a:solidFill>
                  <a:srgbClr val="00FF00"/>
                </a:solidFill>
                <a:latin typeface="隶书" panose="02010509060101010101" pitchFamily="49" charset="-122"/>
                <a:ea typeface="隶书" panose="02010509060101010101" pitchFamily="49" charset="-122"/>
                <a:cs typeface="Times New Roman" panose="02020603050405020304" pitchFamily="18" charset="0"/>
              </a:rPr>
              <a:t>给</a:t>
            </a:r>
            <a:r>
              <a:rPr lang="en-US" altLang="zh-CN" sz="2800" b="1" dirty="0" smtClean="0">
                <a:solidFill>
                  <a:srgbClr val="00FF00"/>
                </a:solidFill>
                <a:latin typeface="隶书" panose="02010509060101010101" pitchFamily="49" charset="-122"/>
                <a:ea typeface="隶书" panose="02010509060101010101" pitchFamily="49" charset="-122"/>
                <a:cs typeface="Times New Roman" panose="02020603050405020304" pitchFamily="18" charset="0"/>
              </a:rPr>
              <a:t>Down</a:t>
            </a:r>
            <a:r>
              <a:rPr lang="zh-CN" altLang="en-US" sz="2800" b="1" dirty="0">
                <a:solidFill>
                  <a:srgbClr val="00FF00"/>
                </a:solidFill>
                <a:latin typeface="隶书" panose="02010509060101010101" pitchFamily="49" charset="-122"/>
                <a:ea typeface="隶书" panose="02010509060101010101" pitchFamily="49" charset="-122"/>
                <a:cs typeface="Times New Roman" panose="02020603050405020304" pitchFamily="18" charset="0"/>
              </a:rPr>
              <a:t>按钮添加代码</a:t>
            </a:r>
          </a:p>
          <a:p>
            <a:pPr marL="0" indent="0">
              <a:buNone/>
            </a:pPr>
            <a:r>
              <a:rPr lang="en-US" altLang="zh-CN" sz="2800" b="1" dirty="0">
                <a:latin typeface="+mn-ea"/>
              </a:rPr>
              <a:t>void CMy8_2Dlg::</a:t>
            </a:r>
            <a:r>
              <a:rPr lang="en-US" altLang="zh-CN" sz="2800" b="1" dirty="0" err="1">
                <a:latin typeface="+mn-ea"/>
              </a:rPr>
              <a:t>OnBnClickedBtnBottom</a:t>
            </a:r>
            <a:r>
              <a:rPr lang="en-US" altLang="zh-CN" sz="2800" b="1" dirty="0">
                <a:latin typeface="+mn-ea"/>
              </a:rPr>
              <a:t>()</a:t>
            </a:r>
            <a:endParaRPr lang="zh-CN" altLang="zh-CN" sz="2800" b="1" dirty="0">
              <a:latin typeface="+mn-ea"/>
            </a:endParaRPr>
          </a:p>
          <a:p>
            <a:pPr marL="0" indent="0">
              <a:buNone/>
            </a:pPr>
            <a:r>
              <a:rPr lang="en-US" altLang="zh-CN" sz="2800" b="1" dirty="0" smtClean="0">
                <a:latin typeface="+mn-ea"/>
              </a:rPr>
              <a:t>{ // </a:t>
            </a:r>
            <a:r>
              <a:rPr lang="en-US" altLang="zh-CN" sz="2800" b="1" dirty="0">
                <a:latin typeface="+mn-ea"/>
              </a:rPr>
              <a:t>TODO: </a:t>
            </a:r>
            <a:r>
              <a:rPr lang="zh-CN" altLang="zh-CN" sz="2800" b="1" dirty="0">
                <a:latin typeface="+mn-ea"/>
              </a:rPr>
              <a:t>在此添加控件通知处理程序代码</a:t>
            </a:r>
          </a:p>
          <a:p>
            <a:pPr marL="0" indent="0">
              <a:buNone/>
            </a:pPr>
            <a:r>
              <a:rPr lang="en-US" altLang="zh-CN" sz="2800" b="1" i="1" dirty="0" smtClean="0">
                <a:solidFill>
                  <a:srgbClr val="FF99FF"/>
                </a:solidFill>
                <a:latin typeface="+mn-ea"/>
              </a:rPr>
              <a:t>  </a:t>
            </a:r>
            <a:r>
              <a:rPr lang="en-US" altLang="zh-CN" sz="2800" b="1" i="1" dirty="0" err="1" smtClean="0">
                <a:solidFill>
                  <a:srgbClr val="FF99FF"/>
                </a:solidFill>
                <a:latin typeface="+mn-ea"/>
              </a:rPr>
              <a:t>m_Scrollbar.SetScrollPos</a:t>
            </a:r>
            <a:r>
              <a:rPr lang="en-US" altLang="zh-CN" sz="2800" b="1" i="1" dirty="0" smtClean="0">
                <a:solidFill>
                  <a:srgbClr val="FF99FF"/>
                </a:solidFill>
                <a:latin typeface="+mn-ea"/>
              </a:rPr>
              <a:t>(20</a:t>
            </a:r>
            <a:r>
              <a:rPr lang="en-US" altLang="zh-CN" sz="2800" b="1" i="1" dirty="0">
                <a:solidFill>
                  <a:srgbClr val="FF99FF"/>
                </a:solidFill>
                <a:latin typeface="+mn-ea"/>
              </a:rPr>
              <a:t>);</a:t>
            </a:r>
            <a:endParaRPr lang="zh-CN" altLang="zh-CN" sz="2800" b="1" dirty="0">
              <a:solidFill>
                <a:srgbClr val="FF99FF"/>
              </a:solidFill>
              <a:latin typeface="+mn-ea"/>
            </a:endParaRPr>
          </a:p>
          <a:p>
            <a:pPr marL="0" indent="0">
              <a:buNone/>
            </a:pPr>
            <a:r>
              <a:rPr lang="en-US" altLang="zh-CN" sz="2800" b="1" i="1" dirty="0" smtClean="0">
                <a:solidFill>
                  <a:srgbClr val="FF99FF"/>
                </a:solidFill>
                <a:latin typeface="+mn-ea"/>
              </a:rPr>
              <a:t>  </a:t>
            </a:r>
            <a:r>
              <a:rPr lang="en-US" altLang="zh-CN" sz="2800" b="1" i="1" dirty="0" err="1" smtClean="0">
                <a:solidFill>
                  <a:srgbClr val="FF99FF"/>
                </a:solidFill>
                <a:latin typeface="+mn-ea"/>
              </a:rPr>
              <a:t>ChangeDisplayInfo</a:t>
            </a:r>
            <a:r>
              <a:rPr lang="en-US" altLang="zh-CN" sz="2800" b="1" i="1" dirty="0" smtClean="0">
                <a:solidFill>
                  <a:srgbClr val="FF99FF"/>
                </a:solidFill>
                <a:latin typeface="+mn-ea"/>
              </a:rPr>
              <a:t>(</a:t>
            </a:r>
            <a:r>
              <a:rPr lang="en-US" altLang="zh-CN" sz="2800" b="1" i="1" dirty="0" err="1" smtClean="0">
                <a:solidFill>
                  <a:srgbClr val="FF99FF"/>
                </a:solidFill>
                <a:latin typeface="+mn-ea"/>
              </a:rPr>
              <a:t>m_Scrollbar.GetScrollPos</a:t>
            </a:r>
            <a:r>
              <a:rPr lang="en-US" altLang="zh-CN" sz="2800" b="1" i="1" dirty="0">
                <a:solidFill>
                  <a:srgbClr val="FF99FF"/>
                </a:solidFill>
                <a:latin typeface="+mn-ea"/>
              </a:rPr>
              <a:t>());</a:t>
            </a:r>
            <a:endParaRPr lang="zh-CN" altLang="zh-CN" sz="2800" b="1" dirty="0">
              <a:solidFill>
                <a:srgbClr val="FF99FF"/>
              </a:solidFill>
              <a:latin typeface="+mn-ea"/>
            </a:endParaRPr>
          </a:p>
          <a:p>
            <a:pPr marL="0" indent="0">
              <a:buNone/>
            </a:pPr>
            <a:r>
              <a:rPr lang="en-US" altLang="zh-CN" sz="2800" b="1" dirty="0" smtClean="0">
                <a:latin typeface="+mn-ea"/>
              </a:rPr>
              <a:t>}</a:t>
            </a:r>
            <a:endParaRPr lang="zh-CN" altLang="zh-CN" sz="2800" b="1" dirty="0">
              <a:latin typeface="+mn-ea"/>
            </a:endParaRPr>
          </a:p>
          <a:p>
            <a:pPr algn="just">
              <a:lnSpc>
                <a:spcPct val="90000"/>
              </a:lnSpc>
              <a:buFontTx/>
              <a:buNone/>
            </a:pPr>
            <a:endParaRPr lang="en-US" altLang="zh-CN" sz="2800" b="1" dirty="0">
              <a:latin typeface="隶书" panose="02010509060101010101" pitchFamily="49" charset="-122"/>
              <a:ea typeface="隶书" panose="02010509060101010101" pitchFamily="49" charset="-122"/>
              <a:cs typeface="Times New Roman" panose="02020603050405020304" pitchFamily="18" charset="0"/>
            </a:endParaRPr>
          </a:p>
          <a:p>
            <a:pPr algn="just">
              <a:lnSpc>
                <a:spcPct val="90000"/>
              </a:lnSpc>
              <a:buFontTx/>
              <a:buNone/>
            </a:pPr>
            <a:r>
              <a:rPr lang="en-US" altLang="zh-CN" sz="2800" b="1" dirty="0">
                <a:solidFill>
                  <a:srgbClr val="00FF00"/>
                </a:solidFill>
                <a:latin typeface="隶书" panose="02010509060101010101" pitchFamily="49" charset="-122"/>
                <a:ea typeface="隶书" panose="02010509060101010101" pitchFamily="49" charset="-122"/>
                <a:cs typeface="Times New Roman" panose="02020603050405020304" pitchFamily="18" charset="0"/>
              </a:rPr>
              <a:t>(7) </a:t>
            </a:r>
            <a:r>
              <a:rPr lang="zh-CN" altLang="en-US" sz="2800" b="1" dirty="0">
                <a:solidFill>
                  <a:srgbClr val="00FF00"/>
                </a:solidFill>
                <a:latin typeface="隶书" panose="02010509060101010101" pitchFamily="49" charset="-122"/>
                <a:ea typeface="隶书" panose="02010509060101010101" pitchFamily="49" charset="-122"/>
                <a:cs typeface="Times New Roman" panose="02020603050405020304" pitchFamily="18" charset="0"/>
              </a:rPr>
              <a:t>给</a:t>
            </a:r>
            <a:r>
              <a:rPr lang="en-US" altLang="zh-CN" sz="2800" b="1" dirty="0">
                <a:solidFill>
                  <a:srgbClr val="00FF00"/>
                </a:solidFill>
                <a:latin typeface="隶书" panose="02010509060101010101" pitchFamily="49" charset="-122"/>
                <a:ea typeface="隶书" panose="02010509060101010101" pitchFamily="49" charset="-122"/>
                <a:cs typeface="Times New Roman" panose="02020603050405020304" pitchFamily="18" charset="0"/>
              </a:rPr>
              <a:t>Reset</a:t>
            </a:r>
            <a:r>
              <a:rPr lang="zh-CN" altLang="en-US" sz="2800" b="1" dirty="0">
                <a:solidFill>
                  <a:srgbClr val="00FF00"/>
                </a:solidFill>
                <a:latin typeface="隶书" panose="02010509060101010101" pitchFamily="49" charset="-122"/>
                <a:ea typeface="隶书" panose="02010509060101010101" pitchFamily="49" charset="-122"/>
                <a:cs typeface="Times New Roman" panose="02020603050405020304" pitchFamily="18" charset="0"/>
              </a:rPr>
              <a:t>按钮添加代码</a:t>
            </a:r>
          </a:p>
          <a:p>
            <a:pPr marL="0" indent="0">
              <a:buNone/>
            </a:pPr>
            <a:r>
              <a:rPr lang="en-US" altLang="zh-CN" sz="2800" b="1" dirty="0">
                <a:latin typeface="+mn-ea"/>
              </a:rPr>
              <a:t>void CMy8_2Dlg::</a:t>
            </a:r>
            <a:r>
              <a:rPr lang="en-US" altLang="zh-CN" sz="2800" b="1" dirty="0" err="1">
                <a:latin typeface="+mn-ea"/>
              </a:rPr>
              <a:t>OnBnClickedBtnReset</a:t>
            </a:r>
            <a:r>
              <a:rPr lang="en-US" altLang="zh-CN" sz="2800" b="1" dirty="0">
                <a:latin typeface="+mn-ea"/>
              </a:rPr>
              <a:t>()</a:t>
            </a:r>
            <a:endParaRPr lang="zh-CN" altLang="zh-CN" sz="2800" b="1" dirty="0">
              <a:latin typeface="+mn-ea"/>
            </a:endParaRPr>
          </a:p>
          <a:p>
            <a:pPr marL="0" indent="0">
              <a:buNone/>
            </a:pPr>
            <a:r>
              <a:rPr lang="en-US" altLang="zh-CN" sz="2800" b="1" dirty="0" smtClean="0">
                <a:latin typeface="+mn-ea"/>
              </a:rPr>
              <a:t>{ // </a:t>
            </a:r>
            <a:r>
              <a:rPr lang="en-US" altLang="zh-CN" sz="2800" b="1" dirty="0">
                <a:latin typeface="+mn-ea"/>
              </a:rPr>
              <a:t>TODO: </a:t>
            </a:r>
            <a:r>
              <a:rPr lang="zh-CN" altLang="zh-CN" sz="2800" b="1" dirty="0">
                <a:latin typeface="+mn-ea"/>
              </a:rPr>
              <a:t>在此添加控件通知处理程序代码</a:t>
            </a:r>
          </a:p>
          <a:p>
            <a:pPr marL="0" indent="0">
              <a:buNone/>
            </a:pPr>
            <a:r>
              <a:rPr lang="en-US" altLang="zh-CN" sz="2800" b="1" i="1" dirty="0" smtClean="0">
                <a:solidFill>
                  <a:srgbClr val="FF99FF"/>
                </a:solidFill>
                <a:latin typeface="+mn-ea"/>
              </a:rPr>
              <a:t>  </a:t>
            </a:r>
            <a:r>
              <a:rPr lang="en-US" altLang="zh-CN" sz="2800" b="1" i="1" dirty="0" err="1" smtClean="0">
                <a:solidFill>
                  <a:srgbClr val="FF99FF"/>
                </a:solidFill>
                <a:latin typeface="+mn-ea"/>
              </a:rPr>
              <a:t>m_Scrollbar.SetScrollPos</a:t>
            </a:r>
            <a:r>
              <a:rPr lang="en-US" altLang="zh-CN" sz="2800" b="1" i="1" dirty="0" smtClean="0">
                <a:solidFill>
                  <a:srgbClr val="FF99FF"/>
                </a:solidFill>
                <a:latin typeface="+mn-ea"/>
              </a:rPr>
              <a:t>(10);</a:t>
            </a:r>
            <a:endParaRPr lang="zh-CN" altLang="zh-CN" sz="2800" b="1" dirty="0" smtClean="0">
              <a:solidFill>
                <a:srgbClr val="FF99FF"/>
              </a:solidFill>
              <a:latin typeface="+mn-ea"/>
            </a:endParaRPr>
          </a:p>
          <a:p>
            <a:pPr marL="0" indent="0">
              <a:buNone/>
            </a:pPr>
            <a:r>
              <a:rPr lang="en-US" altLang="zh-CN" sz="2800" b="1" i="1" dirty="0" smtClean="0">
                <a:solidFill>
                  <a:srgbClr val="FF99FF"/>
                </a:solidFill>
                <a:latin typeface="+mn-ea"/>
              </a:rPr>
              <a:t>  </a:t>
            </a:r>
            <a:r>
              <a:rPr lang="en-US" altLang="zh-CN" sz="2800" b="1" i="1" dirty="0" err="1" smtClean="0">
                <a:solidFill>
                  <a:srgbClr val="FF99FF"/>
                </a:solidFill>
                <a:latin typeface="+mn-ea"/>
              </a:rPr>
              <a:t>ChangeDisplayInfo</a:t>
            </a:r>
            <a:r>
              <a:rPr lang="en-US" altLang="zh-CN" sz="2800" b="1" i="1" dirty="0" smtClean="0">
                <a:solidFill>
                  <a:srgbClr val="FF99FF"/>
                </a:solidFill>
                <a:latin typeface="+mn-ea"/>
              </a:rPr>
              <a:t>(</a:t>
            </a:r>
            <a:r>
              <a:rPr lang="en-US" altLang="zh-CN" sz="2800" b="1" i="1" dirty="0" err="1" smtClean="0">
                <a:solidFill>
                  <a:srgbClr val="FF99FF"/>
                </a:solidFill>
                <a:latin typeface="+mn-ea"/>
              </a:rPr>
              <a:t>m_Scrollbar.GetScrollPos</a:t>
            </a:r>
            <a:r>
              <a:rPr lang="en-US" altLang="zh-CN" sz="2800" b="1" i="1" dirty="0" smtClean="0">
                <a:solidFill>
                  <a:srgbClr val="FF99FF"/>
                </a:solidFill>
                <a:latin typeface="+mn-ea"/>
              </a:rPr>
              <a:t>());</a:t>
            </a:r>
            <a:endParaRPr lang="zh-CN" altLang="zh-CN" sz="2800" b="1" dirty="0" smtClean="0">
              <a:solidFill>
                <a:srgbClr val="FF99FF"/>
              </a:solidFill>
              <a:latin typeface="+mn-ea"/>
            </a:endParaRPr>
          </a:p>
          <a:p>
            <a:pPr marL="0" indent="0">
              <a:buNone/>
            </a:pPr>
            <a:r>
              <a:rPr lang="en-US" altLang="zh-CN" sz="2800" b="1" dirty="0" smtClean="0">
                <a:latin typeface="+mn-ea"/>
              </a:rPr>
              <a:t>}</a:t>
            </a:r>
            <a:endParaRPr lang="zh-CN" altLang="zh-CN" sz="2800" b="1" dirty="0">
              <a:latin typeface="+mn-ea"/>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9858C857-6017-496E-95CC-C0B418BC8ACF}" type="slidenum">
              <a:rPr lang="en-US" altLang="zh-CN"/>
              <a:pPr/>
              <a:t>46</a:t>
            </a:fld>
            <a:endParaRPr lang="en-US" altLang="zh-CN"/>
          </a:p>
        </p:txBody>
      </p:sp>
      <p:sp>
        <p:nvSpPr>
          <p:cNvPr id="32770" name="Rectangle 2"/>
          <p:cNvSpPr>
            <a:spLocks noGrp="1" noChangeArrowheads="1"/>
          </p:cNvSpPr>
          <p:nvPr>
            <p:ph type="title"/>
          </p:nvPr>
        </p:nvSpPr>
        <p:spPr>
          <a:xfrm>
            <a:off x="533400" y="2209800"/>
            <a:ext cx="7772400" cy="1143000"/>
          </a:xfrm>
        </p:spPr>
        <p:txBody>
          <a:bodyPr/>
          <a:lstStyle/>
          <a:p>
            <a:r>
              <a:rPr lang="en-US" altLang="zh-CN" b="1" dirty="0" smtClean="0"/>
              <a:t>8.4 </a:t>
            </a:r>
            <a:r>
              <a:rPr lang="zh-CN" altLang="en-US" b="1" dirty="0">
                <a:latin typeface="宋体" panose="02010600030101010101" pitchFamily="2" charset="-122"/>
              </a:rPr>
              <a:t>静态控件</a:t>
            </a:r>
            <a:r>
              <a:rPr lang="zh-CN" altLang="en-US" b="1" dirty="0"/>
              <a:t>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BEC4375C-E7A4-4959-8AA3-2F6EF1D5C145}" type="slidenum">
              <a:rPr lang="en-US" altLang="zh-CN"/>
              <a:pPr/>
              <a:t>47</a:t>
            </a:fld>
            <a:endParaRPr lang="en-US" altLang="zh-CN"/>
          </a:p>
        </p:txBody>
      </p:sp>
      <p:sp>
        <p:nvSpPr>
          <p:cNvPr id="33794" name="Rectangle 2"/>
          <p:cNvSpPr>
            <a:spLocks noGrp="1" noChangeArrowheads="1"/>
          </p:cNvSpPr>
          <p:nvPr>
            <p:ph type="title"/>
          </p:nvPr>
        </p:nvSpPr>
        <p:spPr>
          <a:xfrm>
            <a:off x="699298" y="110836"/>
            <a:ext cx="7772400" cy="797884"/>
          </a:xfrm>
        </p:spPr>
        <p:txBody>
          <a:bodyPr/>
          <a:lstStyle/>
          <a:p>
            <a:r>
              <a:rPr lang="en-US" altLang="zh-CN" b="1" dirty="0" smtClean="0"/>
              <a:t>8.4.1 </a:t>
            </a:r>
            <a:r>
              <a:rPr lang="zh-CN" altLang="en-US" b="1" dirty="0">
                <a:latin typeface="宋体" panose="02010600030101010101" pitchFamily="2" charset="-122"/>
              </a:rPr>
              <a:t>静态控件的特点</a:t>
            </a:r>
            <a:r>
              <a:rPr lang="zh-CN" altLang="en-US" b="1" dirty="0"/>
              <a:t> </a:t>
            </a:r>
          </a:p>
        </p:txBody>
      </p:sp>
      <p:sp>
        <p:nvSpPr>
          <p:cNvPr id="33795" name="Rectangle 3"/>
          <p:cNvSpPr>
            <a:spLocks noGrp="1" noChangeArrowheads="1"/>
          </p:cNvSpPr>
          <p:nvPr>
            <p:ph type="body" idx="1"/>
          </p:nvPr>
        </p:nvSpPr>
        <p:spPr>
          <a:xfrm>
            <a:off x="552337" y="908720"/>
            <a:ext cx="8587680" cy="1800200"/>
          </a:xfrm>
        </p:spPr>
        <p:txBody>
          <a:bodyPr/>
          <a:lstStyle/>
          <a:p>
            <a:pPr>
              <a:buFontTx/>
              <a:buNone/>
            </a:pPr>
            <a:r>
              <a:rPr lang="zh-CN" altLang="en-US" b="1" dirty="0">
                <a:solidFill>
                  <a:srgbClr val="00FF00"/>
                </a:solidFill>
                <a:latin typeface="宋体" panose="02010600030101010101" pitchFamily="2" charset="-122"/>
              </a:rPr>
              <a:t>一般情况下</a:t>
            </a:r>
            <a:r>
              <a:rPr lang="zh-CN" altLang="en-US" b="1" dirty="0">
                <a:latin typeface="宋体" panose="02010600030101010101" pitchFamily="2" charset="-122"/>
              </a:rPr>
              <a:t>静态控件不发送消息。</a:t>
            </a:r>
          </a:p>
          <a:p>
            <a:pPr>
              <a:buFontTx/>
              <a:buNone/>
            </a:pPr>
            <a:r>
              <a:rPr lang="zh-CN" altLang="en-US" b="1" dirty="0">
                <a:solidFill>
                  <a:srgbClr val="66FFFF"/>
                </a:solidFill>
                <a:latin typeface="宋体" panose="02010600030101010101" pitchFamily="2" charset="-122"/>
              </a:rPr>
              <a:t>实际应用中</a:t>
            </a:r>
            <a:r>
              <a:rPr lang="zh-CN" altLang="en-US" b="1" dirty="0">
                <a:latin typeface="宋体" panose="02010600030101010101" pitchFamily="2" charset="-122"/>
              </a:rPr>
              <a:t>，需要静态文本能够像超文本那样响应用户的输入，向应用程序发送控件消息。</a:t>
            </a:r>
            <a:endParaRPr lang="zh-CN" altLang="en-US" b="1" dirty="0"/>
          </a:p>
        </p:txBody>
      </p:sp>
      <p:sp>
        <p:nvSpPr>
          <p:cNvPr id="33796" name="AutoShape 4"/>
          <p:cNvSpPr>
            <a:spLocks noChangeArrowheads="1"/>
          </p:cNvSpPr>
          <p:nvPr/>
        </p:nvSpPr>
        <p:spPr bwMode="auto">
          <a:xfrm>
            <a:off x="26221" y="2796805"/>
            <a:ext cx="2362200" cy="1981200"/>
          </a:xfrm>
          <a:prstGeom prst="wedgeRoundRectCallout">
            <a:avLst>
              <a:gd name="adj1" fmla="val -15103"/>
              <a:gd name="adj2" fmla="val -91353"/>
              <a:gd name="adj3" fmla="val 16667"/>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zh-CN" altLang="en-US" sz="2800">
                <a:solidFill>
                  <a:srgbClr val="66FFFF"/>
                </a:solidFill>
                <a:latin typeface="Arial Narrow" panose="020B0606020202030204" pitchFamily="34" charset="0"/>
              </a:rPr>
              <a:t>要在创建静态控件时加入</a:t>
            </a:r>
            <a:r>
              <a:rPr lang="en-US" altLang="zh-CN" sz="2800">
                <a:solidFill>
                  <a:srgbClr val="66FFFF"/>
                </a:solidFill>
                <a:latin typeface="Arial Narrow" panose="020B0606020202030204" pitchFamily="34" charset="0"/>
              </a:rPr>
              <a:t>SS_NOTIFY</a:t>
            </a:r>
            <a:r>
              <a:rPr lang="zh-CN" altLang="en-US" sz="2800">
                <a:solidFill>
                  <a:srgbClr val="66FFFF"/>
                </a:solidFill>
                <a:latin typeface="Arial Narrow" panose="020B0606020202030204" pitchFamily="34" charset="0"/>
              </a:rPr>
              <a:t>样式</a:t>
            </a:r>
            <a:endParaRPr lang="zh-CN" altLang="en-US" b="0">
              <a:solidFill>
                <a:srgbClr val="66FFFF"/>
              </a:solidFill>
              <a:latin typeface="Arial Narrow" panose="020B0606020202030204" pitchFamily="34" charset="0"/>
            </a:endParaRPr>
          </a:p>
        </p:txBody>
      </p:sp>
      <p:sp>
        <p:nvSpPr>
          <p:cNvPr id="33797" name="AutoShape 5"/>
          <p:cNvSpPr>
            <a:spLocks noChangeArrowheads="1"/>
          </p:cNvSpPr>
          <p:nvPr/>
        </p:nvSpPr>
        <p:spPr bwMode="auto">
          <a:xfrm>
            <a:off x="2843807" y="2708920"/>
            <a:ext cx="6296209" cy="2232248"/>
          </a:xfrm>
          <a:prstGeom prst="wedgeRoundRectCallout">
            <a:avLst>
              <a:gd name="adj1" fmla="val -59433"/>
              <a:gd name="adj2" fmla="val 5039"/>
              <a:gd name="adj3" fmla="val 16667"/>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zh-CN" altLang="en-US" sz="3200" dirty="0">
                <a:solidFill>
                  <a:srgbClr val="66FFFF"/>
                </a:solidFill>
                <a:latin typeface="Arial Narrow" panose="020B0606020202030204" pitchFamily="34" charset="0"/>
              </a:rPr>
              <a:t>该样式允许静态控件向其父窗口发送</a:t>
            </a:r>
            <a:r>
              <a:rPr lang="en-US" altLang="zh-CN" sz="3200" dirty="0">
                <a:solidFill>
                  <a:srgbClr val="66FFFF"/>
                </a:solidFill>
                <a:latin typeface="Arial Narrow" panose="020B0606020202030204" pitchFamily="34" charset="0"/>
              </a:rPr>
              <a:t>WM_COMMAND</a:t>
            </a:r>
            <a:r>
              <a:rPr lang="zh-CN" altLang="en-US" sz="3200" dirty="0">
                <a:solidFill>
                  <a:srgbClr val="66FFFF"/>
                </a:solidFill>
                <a:latin typeface="Arial Narrow" panose="020B0606020202030204" pitchFamily="34" charset="0"/>
              </a:rPr>
              <a:t>消息</a:t>
            </a:r>
            <a:r>
              <a:rPr lang="zh-CN" altLang="en-US" sz="3200" dirty="0" smtClean="0">
                <a:solidFill>
                  <a:srgbClr val="66FFFF"/>
                </a:solidFill>
                <a:latin typeface="Arial Narrow" panose="020B0606020202030204" pitchFamily="34" charset="0"/>
              </a:rPr>
              <a:t>，该消息</a:t>
            </a:r>
            <a:r>
              <a:rPr lang="zh-CN" altLang="en-US" sz="3200" dirty="0">
                <a:solidFill>
                  <a:srgbClr val="66FFFF"/>
                </a:solidFill>
                <a:latin typeface="Arial Narrow" panose="020B0606020202030204" pitchFamily="34" charset="0"/>
              </a:rPr>
              <a:t>的字</a:t>
            </a:r>
            <a:r>
              <a:rPr lang="zh-CN" altLang="en-US" sz="3200" dirty="0" smtClean="0">
                <a:solidFill>
                  <a:srgbClr val="66FFFF"/>
                </a:solidFill>
                <a:latin typeface="Arial Narrow" panose="020B0606020202030204" pitchFamily="34" charset="0"/>
              </a:rPr>
              <a:t>参数的低</a:t>
            </a:r>
            <a:r>
              <a:rPr lang="zh-CN" altLang="en-US" sz="3200" dirty="0">
                <a:solidFill>
                  <a:srgbClr val="66FFFF"/>
                </a:solidFill>
                <a:latin typeface="Arial Narrow" panose="020B0606020202030204" pitchFamily="34" charset="0"/>
              </a:rPr>
              <a:t>字节中包含静态控件的</a:t>
            </a:r>
            <a:r>
              <a:rPr lang="en-US" altLang="zh-CN" sz="3200" dirty="0">
                <a:solidFill>
                  <a:srgbClr val="66FFFF"/>
                </a:solidFill>
                <a:latin typeface="Arial Narrow" panose="020B0606020202030204" pitchFamily="34" charset="0"/>
              </a:rPr>
              <a:t>ID</a:t>
            </a:r>
            <a:r>
              <a:rPr lang="zh-CN" altLang="en-US" sz="3200" dirty="0">
                <a:solidFill>
                  <a:srgbClr val="66FFFF"/>
                </a:solidFill>
                <a:latin typeface="Arial Narrow" panose="020B0606020202030204" pitchFamily="34" charset="0"/>
              </a:rPr>
              <a:t>，高字节中包含通知</a:t>
            </a:r>
            <a:r>
              <a:rPr lang="zh-CN" altLang="en-US" sz="3200" dirty="0" smtClean="0">
                <a:solidFill>
                  <a:srgbClr val="66FFFF"/>
                </a:solidFill>
                <a:latin typeface="Arial Narrow" panose="020B0606020202030204" pitchFamily="34" charset="0"/>
              </a:rPr>
              <a:t>码</a:t>
            </a:r>
            <a:endParaRPr lang="zh-CN" altLang="en-US" sz="3200" b="0" dirty="0">
              <a:solidFill>
                <a:srgbClr val="66FFFF"/>
              </a:solidFill>
              <a:latin typeface="Arial Narrow" panose="020B0606020202030204" pitchFamily="34"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118267580"/>
              </p:ext>
            </p:extLst>
          </p:nvPr>
        </p:nvGraphicFramePr>
        <p:xfrm>
          <a:off x="0" y="5041094"/>
          <a:ext cx="9140016" cy="1700274"/>
        </p:xfrm>
        <a:graphic>
          <a:graphicData uri="http://schemas.openxmlformats.org/drawingml/2006/table">
            <a:tbl>
              <a:tblPr>
                <a:tableStyleId>{5C22544A-7EE6-4342-B048-85BDC9FD1C3A}</a:tableStyleId>
              </a:tblPr>
              <a:tblGrid>
                <a:gridCol w="2401283">
                  <a:extLst>
                    <a:ext uri="{9D8B030D-6E8A-4147-A177-3AD203B41FA5}">
                      <a16:colId xmlns:a16="http://schemas.microsoft.com/office/drawing/2014/main" val="20000"/>
                    </a:ext>
                  </a:extLst>
                </a:gridCol>
                <a:gridCol w="2171369">
                  <a:extLst>
                    <a:ext uri="{9D8B030D-6E8A-4147-A177-3AD203B41FA5}">
                      <a16:colId xmlns:a16="http://schemas.microsoft.com/office/drawing/2014/main" val="20001"/>
                    </a:ext>
                  </a:extLst>
                </a:gridCol>
                <a:gridCol w="2282360">
                  <a:extLst>
                    <a:ext uri="{9D8B030D-6E8A-4147-A177-3AD203B41FA5}">
                      <a16:colId xmlns:a16="http://schemas.microsoft.com/office/drawing/2014/main" val="20002"/>
                    </a:ext>
                  </a:extLst>
                </a:gridCol>
                <a:gridCol w="2285004">
                  <a:extLst>
                    <a:ext uri="{9D8B030D-6E8A-4147-A177-3AD203B41FA5}">
                      <a16:colId xmlns:a16="http://schemas.microsoft.com/office/drawing/2014/main" val="20003"/>
                    </a:ext>
                  </a:extLst>
                </a:gridCol>
              </a:tblGrid>
              <a:tr h="566758">
                <a:tc>
                  <a:txBody>
                    <a:bodyPr/>
                    <a:lstStyle/>
                    <a:p>
                      <a:pPr algn="ctr">
                        <a:spcAft>
                          <a:spcPts val="0"/>
                        </a:spcAft>
                      </a:pPr>
                      <a:r>
                        <a:rPr lang="zh-CN" sz="2400" b="1" kern="100" dirty="0">
                          <a:solidFill>
                            <a:srgbClr val="FF0000"/>
                          </a:solidFill>
                          <a:effectLst/>
                          <a:latin typeface="+mn-lt"/>
                        </a:rPr>
                        <a:t>通知码</a:t>
                      </a:r>
                      <a:endParaRPr lang="zh-CN" sz="2400" b="1" kern="100" dirty="0">
                        <a:solidFill>
                          <a:srgbClr val="FF0000"/>
                        </a:solidFill>
                        <a:effectLst/>
                        <a:latin typeface="+mn-lt"/>
                        <a:ea typeface="宋体" panose="02010600030101010101" pitchFamily="2" charset="-122"/>
                      </a:endParaRPr>
                    </a:p>
                  </a:txBody>
                  <a:tcPr marL="68580" marR="68580" marT="0" marB="0" anchor="ctr">
                    <a:solidFill>
                      <a:srgbClr val="FFFFCC"/>
                    </a:solidFill>
                  </a:tcPr>
                </a:tc>
                <a:tc>
                  <a:txBody>
                    <a:bodyPr/>
                    <a:lstStyle/>
                    <a:p>
                      <a:pPr algn="ctr">
                        <a:spcAft>
                          <a:spcPts val="0"/>
                        </a:spcAft>
                      </a:pPr>
                      <a:r>
                        <a:rPr lang="zh-CN" sz="2400" b="1" kern="100">
                          <a:solidFill>
                            <a:srgbClr val="FF0000"/>
                          </a:solidFill>
                          <a:effectLst/>
                          <a:latin typeface="+mn-lt"/>
                        </a:rPr>
                        <a:t>说</a:t>
                      </a:r>
                      <a:r>
                        <a:rPr lang="en-US" sz="2400" b="1" kern="100">
                          <a:solidFill>
                            <a:srgbClr val="FF0000"/>
                          </a:solidFill>
                          <a:effectLst/>
                          <a:latin typeface="+mn-lt"/>
                        </a:rPr>
                        <a:t>  </a:t>
                      </a:r>
                      <a:r>
                        <a:rPr lang="zh-CN" sz="2400" b="1" kern="100">
                          <a:solidFill>
                            <a:srgbClr val="FF0000"/>
                          </a:solidFill>
                          <a:effectLst/>
                          <a:latin typeface="+mn-lt"/>
                        </a:rPr>
                        <a:t>明</a:t>
                      </a:r>
                      <a:endParaRPr lang="zh-CN" sz="2400" b="1" kern="100">
                        <a:solidFill>
                          <a:srgbClr val="FF0000"/>
                        </a:solidFill>
                        <a:effectLst/>
                        <a:latin typeface="+mn-lt"/>
                        <a:ea typeface="宋体" panose="02010600030101010101" pitchFamily="2" charset="-122"/>
                      </a:endParaRPr>
                    </a:p>
                  </a:txBody>
                  <a:tcPr marL="68580" marR="68580" marT="0" marB="0" anchor="ctr">
                    <a:solidFill>
                      <a:srgbClr val="FFFFCC"/>
                    </a:solidFill>
                  </a:tcPr>
                </a:tc>
                <a:tc>
                  <a:txBody>
                    <a:bodyPr/>
                    <a:lstStyle/>
                    <a:p>
                      <a:pPr algn="ctr">
                        <a:spcAft>
                          <a:spcPts val="0"/>
                        </a:spcAft>
                      </a:pPr>
                      <a:r>
                        <a:rPr lang="zh-CN" sz="2400" b="1" kern="100">
                          <a:solidFill>
                            <a:srgbClr val="FF0000"/>
                          </a:solidFill>
                          <a:effectLst/>
                          <a:latin typeface="+mn-lt"/>
                        </a:rPr>
                        <a:t>通知码</a:t>
                      </a:r>
                      <a:endParaRPr lang="zh-CN" sz="2400" b="1" kern="100">
                        <a:solidFill>
                          <a:srgbClr val="FF0000"/>
                        </a:solidFill>
                        <a:effectLst/>
                        <a:latin typeface="+mn-lt"/>
                        <a:ea typeface="宋体" panose="02010600030101010101" pitchFamily="2" charset="-122"/>
                      </a:endParaRPr>
                    </a:p>
                  </a:txBody>
                  <a:tcPr marL="68580" marR="68580" marT="0" marB="0" anchor="ctr">
                    <a:solidFill>
                      <a:srgbClr val="FFFFCC"/>
                    </a:solidFill>
                  </a:tcPr>
                </a:tc>
                <a:tc>
                  <a:txBody>
                    <a:bodyPr/>
                    <a:lstStyle/>
                    <a:p>
                      <a:pPr algn="ctr">
                        <a:spcAft>
                          <a:spcPts val="0"/>
                        </a:spcAft>
                      </a:pPr>
                      <a:r>
                        <a:rPr lang="zh-CN" sz="2400" b="1" kern="100">
                          <a:solidFill>
                            <a:srgbClr val="FF0000"/>
                          </a:solidFill>
                          <a:effectLst/>
                          <a:latin typeface="+mn-lt"/>
                        </a:rPr>
                        <a:t>说</a:t>
                      </a:r>
                      <a:r>
                        <a:rPr lang="en-US" sz="2400" b="1" kern="100">
                          <a:solidFill>
                            <a:srgbClr val="FF0000"/>
                          </a:solidFill>
                          <a:effectLst/>
                          <a:latin typeface="+mn-lt"/>
                        </a:rPr>
                        <a:t>  </a:t>
                      </a:r>
                      <a:r>
                        <a:rPr lang="zh-CN" sz="2400" b="1" kern="100">
                          <a:solidFill>
                            <a:srgbClr val="FF0000"/>
                          </a:solidFill>
                          <a:effectLst/>
                          <a:latin typeface="+mn-lt"/>
                        </a:rPr>
                        <a:t>明</a:t>
                      </a:r>
                      <a:endParaRPr lang="zh-CN" sz="2400" b="1" kern="100">
                        <a:solidFill>
                          <a:srgbClr val="FF0000"/>
                        </a:solidFill>
                        <a:effectLst/>
                        <a:latin typeface="+mn-lt"/>
                        <a:ea typeface="宋体" panose="02010600030101010101" pitchFamily="2" charset="-122"/>
                      </a:endParaRPr>
                    </a:p>
                  </a:txBody>
                  <a:tcPr marL="68580" marR="68580" marT="0" marB="0" anchor="ctr">
                    <a:solidFill>
                      <a:srgbClr val="FFFFCC"/>
                    </a:solidFill>
                  </a:tcPr>
                </a:tc>
                <a:extLst>
                  <a:ext uri="{0D108BD9-81ED-4DB2-BD59-A6C34878D82A}">
                    <a16:rowId xmlns:a16="http://schemas.microsoft.com/office/drawing/2014/main" val="10000"/>
                  </a:ext>
                </a:extLst>
              </a:tr>
              <a:tr h="566758">
                <a:tc>
                  <a:txBody>
                    <a:bodyPr/>
                    <a:lstStyle/>
                    <a:p>
                      <a:pPr marR="45720" algn="just">
                        <a:spcAft>
                          <a:spcPts val="0"/>
                        </a:spcAft>
                      </a:pPr>
                      <a:r>
                        <a:rPr lang="en-US" sz="2400" b="1" kern="100">
                          <a:solidFill>
                            <a:srgbClr val="FF0000"/>
                          </a:solidFill>
                          <a:effectLst/>
                          <a:latin typeface="+mn-lt"/>
                        </a:rPr>
                        <a:t>STN_CLICKED</a:t>
                      </a:r>
                      <a:endParaRPr lang="zh-CN" sz="2400" b="1" kern="100">
                        <a:solidFill>
                          <a:srgbClr val="FF0000"/>
                        </a:solidFill>
                        <a:effectLst/>
                        <a:latin typeface="+mn-lt"/>
                        <a:ea typeface="宋体" panose="02010600030101010101" pitchFamily="2" charset="-122"/>
                      </a:endParaRPr>
                    </a:p>
                  </a:txBody>
                  <a:tcPr marL="68580" marR="68580" marT="0" marB="0" anchor="ctr">
                    <a:solidFill>
                      <a:srgbClr val="FFFFCC"/>
                    </a:solidFill>
                  </a:tcPr>
                </a:tc>
                <a:tc>
                  <a:txBody>
                    <a:bodyPr/>
                    <a:lstStyle/>
                    <a:p>
                      <a:pPr algn="just">
                        <a:spcAft>
                          <a:spcPts val="0"/>
                        </a:spcAft>
                      </a:pPr>
                      <a:r>
                        <a:rPr lang="zh-CN" sz="2400" b="1" kern="100">
                          <a:solidFill>
                            <a:srgbClr val="FF0000"/>
                          </a:solidFill>
                          <a:effectLst/>
                          <a:latin typeface="+mn-lt"/>
                        </a:rPr>
                        <a:t>单击静态控件</a:t>
                      </a:r>
                      <a:endParaRPr lang="zh-CN" sz="2400" b="1" kern="100">
                        <a:solidFill>
                          <a:srgbClr val="FF0000"/>
                        </a:solidFill>
                        <a:effectLst/>
                        <a:latin typeface="+mn-lt"/>
                        <a:ea typeface="宋体" panose="02010600030101010101" pitchFamily="2" charset="-122"/>
                      </a:endParaRPr>
                    </a:p>
                  </a:txBody>
                  <a:tcPr marL="68580" marR="68580" marT="0" marB="0" anchor="ctr">
                    <a:solidFill>
                      <a:srgbClr val="FFFFCC"/>
                    </a:solidFill>
                  </a:tcPr>
                </a:tc>
                <a:tc>
                  <a:txBody>
                    <a:bodyPr/>
                    <a:lstStyle/>
                    <a:p>
                      <a:pPr algn="just">
                        <a:spcAft>
                          <a:spcPts val="0"/>
                        </a:spcAft>
                      </a:pPr>
                      <a:r>
                        <a:rPr lang="en-US" sz="2400" b="1" kern="100">
                          <a:solidFill>
                            <a:srgbClr val="FF0000"/>
                          </a:solidFill>
                          <a:effectLst/>
                          <a:latin typeface="+mn-lt"/>
                        </a:rPr>
                        <a:t>STN_ENABLE</a:t>
                      </a:r>
                      <a:endParaRPr lang="zh-CN" sz="2400" b="1" kern="100">
                        <a:solidFill>
                          <a:srgbClr val="FF0000"/>
                        </a:solidFill>
                        <a:effectLst/>
                        <a:latin typeface="+mn-lt"/>
                        <a:ea typeface="宋体" panose="02010600030101010101" pitchFamily="2" charset="-122"/>
                      </a:endParaRPr>
                    </a:p>
                  </a:txBody>
                  <a:tcPr marL="68580" marR="68580" marT="0" marB="0" anchor="ctr">
                    <a:solidFill>
                      <a:srgbClr val="FFFFCC"/>
                    </a:solidFill>
                  </a:tcPr>
                </a:tc>
                <a:tc>
                  <a:txBody>
                    <a:bodyPr/>
                    <a:lstStyle/>
                    <a:p>
                      <a:pPr algn="just">
                        <a:spcAft>
                          <a:spcPts val="0"/>
                        </a:spcAft>
                      </a:pPr>
                      <a:r>
                        <a:rPr lang="zh-CN" sz="2400" b="1" kern="100">
                          <a:solidFill>
                            <a:srgbClr val="FF0000"/>
                          </a:solidFill>
                          <a:effectLst/>
                          <a:latin typeface="+mn-lt"/>
                        </a:rPr>
                        <a:t>激话静态控件</a:t>
                      </a:r>
                      <a:endParaRPr lang="zh-CN" sz="2400" b="1" kern="100">
                        <a:solidFill>
                          <a:srgbClr val="FF0000"/>
                        </a:solidFill>
                        <a:effectLst/>
                        <a:latin typeface="+mn-lt"/>
                        <a:ea typeface="宋体" panose="02010600030101010101" pitchFamily="2" charset="-122"/>
                      </a:endParaRPr>
                    </a:p>
                  </a:txBody>
                  <a:tcPr marL="68580" marR="68580" marT="0" marB="0" anchor="ctr">
                    <a:solidFill>
                      <a:srgbClr val="FFFFCC"/>
                    </a:solidFill>
                  </a:tcPr>
                </a:tc>
                <a:extLst>
                  <a:ext uri="{0D108BD9-81ED-4DB2-BD59-A6C34878D82A}">
                    <a16:rowId xmlns:a16="http://schemas.microsoft.com/office/drawing/2014/main" val="10001"/>
                  </a:ext>
                </a:extLst>
              </a:tr>
              <a:tr h="566758">
                <a:tc>
                  <a:txBody>
                    <a:bodyPr/>
                    <a:lstStyle/>
                    <a:p>
                      <a:pPr algn="just">
                        <a:spcAft>
                          <a:spcPts val="0"/>
                        </a:spcAft>
                      </a:pPr>
                      <a:r>
                        <a:rPr lang="en-US" sz="2400" b="1" kern="100">
                          <a:solidFill>
                            <a:srgbClr val="FF0000"/>
                          </a:solidFill>
                          <a:effectLst/>
                          <a:latin typeface="+mn-lt"/>
                        </a:rPr>
                        <a:t>STN_DBLCLK</a:t>
                      </a:r>
                      <a:endParaRPr lang="zh-CN" sz="2400" b="1" kern="100">
                        <a:solidFill>
                          <a:srgbClr val="FF0000"/>
                        </a:solidFill>
                        <a:effectLst/>
                        <a:latin typeface="+mn-lt"/>
                        <a:ea typeface="宋体" panose="02010600030101010101" pitchFamily="2" charset="-122"/>
                      </a:endParaRPr>
                    </a:p>
                  </a:txBody>
                  <a:tcPr marL="68580" marR="68580" marT="0" marB="0" anchor="ctr">
                    <a:solidFill>
                      <a:srgbClr val="FFFFCC"/>
                    </a:solidFill>
                  </a:tcPr>
                </a:tc>
                <a:tc>
                  <a:txBody>
                    <a:bodyPr/>
                    <a:lstStyle/>
                    <a:p>
                      <a:pPr algn="just">
                        <a:spcAft>
                          <a:spcPts val="0"/>
                        </a:spcAft>
                      </a:pPr>
                      <a:r>
                        <a:rPr lang="zh-CN" sz="2400" b="1" kern="100" dirty="0">
                          <a:solidFill>
                            <a:srgbClr val="FF0000"/>
                          </a:solidFill>
                          <a:effectLst/>
                          <a:latin typeface="+mn-lt"/>
                        </a:rPr>
                        <a:t>双击静态控件</a:t>
                      </a:r>
                      <a:endParaRPr lang="zh-CN" sz="2400" b="1" kern="100" dirty="0">
                        <a:solidFill>
                          <a:srgbClr val="FF0000"/>
                        </a:solidFill>
                        <a:effectLst/>
                        <a:latin typeface="+mn-lt"/>
                        <a:ea typeface="宋体" panose="02010600030101010101" pitchFamily="2" charset="-122"/>
                      </a:endParaRPr>
                    </a:p>
                  </a:txBody>
                  <a:tcPr marL="68580" marR="68580" marT="0" marB="0" anchor="ctr">
                    <a:solidFill>
                      <a:srgbClr val="FFFFCC"/>
                    </a:solidFill>
                  </a:tcPr>
                </a:tc>
                <a:tc>
                  <a:txBody>
                    <a:bodyPr/>
                    <a:lstStyle/>
                    <a:p>
                      <a:pPr algn="just">
                        <a:spcAft>
                          <a:spcPts val="0"/>
                        </a:spcAft>
                      </a:pPr>
                      <a:r>
                        <a:rPr lang="en-US" sz="2400" b="1" kern="100">
                          <a:solidFill>
                            <a:srgbClr val="FF0000"/>
                          </a:solidFill>
                          <a:effectLst/>
                          <a:latin typeface="+mn-lt"/>
                        </a:rPr>
                        <a:t>STN_DISABLE</a:t>
                      </a:r>
                      <a:endParaRPr lang="zh-CN" sz="2400" b="1" kern="100">
                        <a:solidFill>
                          <a:srgbClr val="FF0000"/>
                        </a:solidFill>
                        <a:effectLst/>
                        <a:latin typeface="+mn-lt"/>
                        <a:ea typeface="宋体" panose="02010600030101010101" pitchFamily="2" charset="-122"/>
                      </a:endParaRPr>
                    </a:p>
                  </a:txBody>
                  <a:tcPr marL="68580" marR="68580" marT="0" marB="0" anchor="ctr">
                    <a:solidFill>
                      <a:srgbClr val="FFFFCC"/>
                    </a:solidFill>
                  </a:tcPr>
                </a:tc>
                <a:tc>
                  <a:txBody>
                    <a:bodyPr/>
                    <a:lstStyle/>
                    <a:p>
                      <a:pPr algn="just">
                        <a:spcAft>
                          <a:spcPts val="0"/>
                        </a:spcAft>
                      </a:pPr>
                      <a:r>
                        <a:rPr lang="zh-CN" sz="2400" b="1" kern="100" dirty="0">
                          <a:solidFill>
                            <a:srgbClr val="FF0000"/>
                          </a:solidFill>
                          <a:effectLst/>
                          <a:latin typeface="+mn-lt"/>
                        </a:rPr>
                        <a:t>禁止静态控件</a:t>
                      </a:r>
                      <a:endParaRPr lang="zh-CN" sz="2400" b="1" kern="100" dirty="0">
                        <a:solidFill>
                          <a:srgbClr val="FF0000"/>
                        </a:solidFill>
                        <a:effectLst/>
                        <a:latin typeface="+mn-lt"/>
                        <a:ea typeface="宋体" panose="02010600030101010101" pitchFamily="2" charset="-122"/>
                      </a:endParaRPr>
                    </a:p>
                  </a:txBody>
                  <a:tcPr marL="68580" marR="68580" marT="0" marB="0" anchor="ctr">
                    <a:solidFill>
                      <a:srgbClr val="FFFFCC"/>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796"/>
                                        </p:tgtEl>
                                        <p:attrNameLst>
                                          <p:attrName>style.visibility</p:attrName>
                                        </p:attrNameLst>
                                      </p:cBhvr>
                                      <p:to>
                                        <p:strVal val="visible"/>
                                      </p:to>
                                    </p:set>
                                    <p:anim calcmode="lin" valueType="num">
                                      <p:cBhvr additive="base">
                                        <p:cTn id="7" dur="500" fill="hold"/>
                                        <p:tgtEl>
                                          <p:spTgt spid="33796"/>
                                        </p:tgtEl>
                                        <p:attrNameLst>
                                          <p:attrName>ppt_x</p:attrName>
                                        </p:attrNameLst>
                                      </p:cBhvr>
                                      <p:tavLst>
                                        <p:tav tm="0">
                                          <p:val>
                                            <p:strVal val="#ppt_x"/>
                                          </p:val>
                                        </p:tav>
                                        <p:tav tm="100000">
                                          <p:val>
                                            <p:strVal val="#ppt_x"/>
                                          </p:val>
                                        </p:tav>
                                      </p:tavLst>
                                    </p:anim>
                                    <p:anim calcmode="lin" valueType="num">
                                      <p:cBhvr additive="base">
                                        <p:cTn id="8" dur="500" fill="hold"/>
                                        <p:tgtEl>
                                          <p:spTgt spid="3379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3797"/>
                                        </p:tgtEl>
                                        <p:attrNameLst>
                                          <p:attrName>style.visibility</p:attrName>
                                        </p:attrNameLst>
                                      </p:cBhvr>
                                      <p:to>
                                        <p:strVal val="visible"/>
                                      </p:to>
                                    </p:set>
                                    <p:animEffect transition="in" filter="barn(inVertical)">
                                      <p:cBhvr>
                                        <p:cTn id="13" dur="500"/>
                                        <p:tgtEl>
                                          <p:spTgt spid="33797"/>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circle(in)">
                                      <p:cBhvr>
                                        <p:cTn id="18"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animBg="1"/>
      <p:bldP spid="3379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2347582D-D9C5-4A87-A85F-9D3BCA26AD9E}" type="slidenum">
              <a:rPr lang="en-US" altLang="zh-CN"/>
              <a:pPr/>
              <a:t>48</a:t>
            </a:fld>
            <a:endParaRPr lang="en-US" altLang="zh-CN"/>
          </a:p>
        </p:txBody>
      </p:sp>
      <p:sp>
        <p:nvSpPr>
          <p:cNvPr id="34818" name="Rectangle 2"/>
          <p:cNvSpPr>
            <a:spLocks noGrp="1" noChangeArrowheads="1"/>
          </p:cNvSpPr>
          <p:nvPr>
            <p:ph type="title"/>
          </p:nvPr>
        </p:nvSpPr>
        <p:spPr>
          <a:xfrm>
            <a:off x="762000" y="228600"/>
            <a:ext cx="7772400" cy="914400"/>
          </a:xfrm>
        </p:spPr>
        <p:txBody>
          <a:bodyPr/>
          <a:lstStyle/>
          <a:p>
            <a:r>
              <a:rPr lang="en-US" altLang="zh-CN" b="1" dirty="0" smtClean="0"/>
              <a:t>8.4.2 </a:t>
            </a:r>
            <a:r>
              <a:rPr lang="zh-CN" altLang="en-US" b="1" dirty="0">
                <a:latin typeface="宋体" panose="02010600030101010101" pitchFamily="2" charset="-122"/>
              </a:rPr>
              <a:t>静态控件应用举例</a:t>
            </a:r>
            <a:r>
              <a:rPr lang="zh-CN" altLang="en-US" b="1" dirty="0"/>
              <a:t> </a:t>
            </a:r>
          </a:p>
        </p:txBody>
      </p:sp>
      <p:sp>
        <p:nvSpPr>
          <p:cNvPr id="34822" name="Text Box 6"/>
          <p:cNvSpPr txBox="1">
            <a:spLocks noChangeArrowheads="1"/>
          </p:cNvSpPr>
          <p:nvPr/>
        </p:nvSpPr>
        <p:spPr bwMode="auto">
          <a:xfrm>
            <a:off x="251520" y="1292562"/>
            <a:ext cx="288032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200" smtClean="0">
                <a:latin typeface="Arial Narrow" panose="020B0606020202030204" pitchFamily="34" charset="0"/>
              </a:rPr>
              <a:t>【</a:t>
            </a:r>
            <a:r>
              <a:rPr lang="zh-CN" altLang="en-US" sz="3200" smtClean="0">
                <a:latin typeface="Arial Narrow" panose="020B0606020202030204" pitchFamily="34" charset="0"/>
              </a:rPr>
              <a:t>例</a:t>
            </a:r>
            <a:r>
              <a:rPr lang="en-US" altLang="zh-CN" sz="3200" smtClean="0">
                <a:latin typeface="Arial Narrow" panose="020B0606020202030204" pitchFamily="34" charset="0"/>
              </a:rPr>
              <a:t>8-3</a:t>
            </a:r>
            <a:r>
              <a:rPr lang="en-US" altLang="zh-CN" sz="3200" dirty="0">
                <a:latin typeface="Arial Narrow" panose="020B0606020202030204" pitchFamily="34" charset="0"/>
              </a:rPr>
              <a:t>】</a:t>
            </a:r>
            <a:r>
              <a:rPr lang="zh-CN" altLang="en-US" sz="3200" dirty="0">
                <a:latin typeface="Arial Narrow" panose="020B0606020202030204" pitchFamily="34" charset="0"/>
              </a:rPr>
              <a:t>本例通过演示位图静态控件的使用方法，说明静态控件消息的强制生成与处理过程，当单击位图时，就报告该位图的尺寸。 </a:t>
            </a:r>
          </a:p>
        </p:txBody>
      </p:sp>
      <p:pic>
        <p:nvPicPr>
          <p:cNvPr id="12185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1088232"/>
            <a:ext cx="5688632" cy="5688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 y="4762"/>
            <a:ext cx="6649753" cy="3948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5"/>
          <p:cNvSpPr>
            <a:spLocks noGrp="1"/>
          </p:cNvSpPr>
          <p:nvPr>
            <p:ph type="sldNum" sz="quarter" idx="12"/>
          </p:nvPr>
        </p:nvSpPr>
        <p:spPr/>
        <p:txBody>
          <a:bodyPr/>
          <a:lstStyle/>
          <a:p>
            <a:fld id="{0CB8CDCF-4722-408F-A996-284331B831B2}" type="slidenum">
              <a:rPr lang="en-US" altLang="zh-CN"/>
              <a:pPr/>
              <a:t>49</a:t>
            </a:fld>
            <a:endParaRPr lang="en-US" altLang="zh-CN"/>
          </a:p>
        </p:txBody>
      </p:sp>
      <p:sp>
        <p:nvSpPr>
          <p:cNvPr id="35843" name="Rectangle 3"/>
          <p:cNvSpPr>
            <a:spLocks noGrp="1" noChangeArrowheads="1"/>
          </p:cNvSpPr>
          <p:nvPr>
            <p:ph type="body" idx="1"/>
          </p:nvPr>
        </p:nvSpPr>
        <p:spPr>
          <a:xfrm>
            <a:off x="185749" y="4118218"/>
            <a:ext cx="8832838" cy="1182990"/>
          </a:xfrm>
        </p:spPr>
        <p:txBody>
          <a:bodyPr/>
          <a:lstStyle/>
          <a:p>
            <a:pPr marL="0" indent="0">
              <a:lnSpc>
                <a:spcPct val="85000"/>
              </a:lnSpc>
              <a:buNone/>
            </a:pPr>
            <a:r>
              <a:rPr lang="zh-CN" altLang="en-US" sz="2800" b="1" dirty="0" smtClean="0">
                <a:latin typeface="Arial Narrow" panose="020B0606020202030204" pitchFamily="34" charset="0"/>
              </a:rPr>
              <a:t>向</a:t>
            </a:r>
            <a:r>
              <a:rPr lang="zh-CN" altLang="en-US" sz="2800" b="1" dirty="0">
                <a:latin typeface="Arial Narrow" panose="020B0606020202030204" pitchFamily="34" charset="0"/>
              </a:rPr>
              <a:t>对话框上</a:t>
            </a:r>
            <a:r>
              <a:rPr lang="zh-CN" altLang="en-US" sz="2800" b="1" dirty="0" smtClean="0">
                <a:latin typeface="Arial Narrow" panose="020B0606020202030204" pitchFamily="34" charset="0"/>
              </a:rPr>
              <a:t>放一</a:t>
            </a:r>
            <a:r>
              <a:rPr lang="zh-CN" altLang="en-US" sz="2800" b="1" dirty="0">
                <a:latin typeface="Arial Narrow" panose="020B0606020202030204" pitchFamily="34" charset="0"/>
              </a:rPr>
              <a:t>个</a:t>
            </a:r>
            <a:r>
              <a:rPr lang="en-US" altLang="zh-CN" sz="2400" b="1" dirty="0">
                <a:latin typeface="Arial Narrow" panose="020B0606020202030204" pitchFamily="34" charset="0"/>
              </a:rPr>
              <a:t>static TEXT</a:t>
            </a:r>
            <a:r>
              <a:rPr lang="zh-CN" altLang="en-US" sz="2800" b="1" dirty="0">
                <a:latin typeface="Arial Narrow" panose="020B0606020202030204" pitchFamily="34" charset="0"/>
              </a:rPr>
              <a:t>控件，其</a:t>
            </a:r>
            <a:r>
              <a:rPr lang="en-US" altLang="zh-CN" sz="2400" b="1" dirty="0">
                <a:latin typeface="Arial Narrow" panose="020B0606020202030204" pitchFamily="34" charset="0"/>
              </a:rPr>
              <a:t>ID</a:t>
            </a:r>
            <a:r>
              <a:rPr lang="zh-CN" altLang="en-US" sz="2800" b="1" dirty="0">
                <a:latin typeface="Arial Narrow" panose="020B0606020202030204" pitchFamily="34" charset="0"/>
              </a:rPr>
              <a:t>为</a:t>
            </a:r>
            <a:r>
              <a:rPr lang="en-US" altLang="zh-CN" sz="2400" b="1" dirty="0">
                <a:latin typeface="Arial Narrow" panose="020B0606020202030204" pitchFamily="34" charset="0"/>
              </a:rPr>
              <a:t>IDC_STATIC_BMP</a:t>
            </a:r>
            <a:r>
              <a:rPr lang="zh-CN" altLang="en-US" sz="2800" b="1" dirty="0">
                <a:latin typeface="Arial Narrow" panose="020B0606020202030204" pitchFamily="34" charset="0"/>
              </a:rPr>
              <a:t>，并设置控件为</a:t>
            </a:r>
            <a:r>
              <a:rPr lang="en-US" altLang="zh-CN" sz="2800" b="1" dirty="0" err="1" smtClean="0">
                <a:solidFill>
                  <a:srgbClr val="00FF00"/>
                </a:solidFill>
                <a:latin typeface="Arial Narrow" panose="020B0606020202030204" pitchFamily="34" charset="0"/>
              </a:rPr>
              <a:t>nofity</a:t>
            </a:r>
            <a:r>
              <a:rPr lang="zh-CN" altLang="en-US" sz="2800" b="1" dirty="0" smtClean="0">
                <a:solidFill>
                  <a:srgbClr val="00FF00"/>
                </a:solidFill>
                <a:latin typeface="Arial Narrow" panose="020B0606020202030204" pitchFamily="34" charset="0"/>
              </a:rPr>
              <a:t>（</a:t>
            </a:r>
            <a:r>
              <a:rPr lang="en-US" altLang="zh-CN" sz="2800" b="1" dirty="0" smtClean="0">
                <a:solidFill>
                  <a:srgbClr val="00FF00"/>
                </a:solidFill>
                <a:latin typeface="Arial Narrow" panose="020B0606020202030204" pitchFamily="34" charset="0"/>
              </a:rPr>
              <a:t>true</a:t>
            </a:r>
            <a:r>
              <a:rPr lang="zh-CN" altLang="en-US" sz="2800" b="1" dirty="0" smtClean="0">
                <a:solidFill>
                  <a:srgbClr val="00FF00"/>
                </a:solidFill>
                <a:latin typeface="Arial Narrow" panose="020B0606020202030204" pitchFamily="34" charset="0"/>
              </a:rPr>
              <a:t>）</a:t>
            </a:r>
            <a:r>
              <a:rPr lang="zh-CN" altLang="en-US" sz="2800" b="1" dirty="0" smtClean="0">
                <a:latin typeface="Arial Narrow" panose="020B0606020202030204" pitchFamily="34" charset="0"/>
              </a:rPr>
              <a:t>风格</a:t>
            </a:r>
            <a:r>
              <a:rPr lang="zh-CN" altLang="en-US" sz="2800" b="1" dirty="0">
                <a:latin typeface="Arial Narrow" panose="020B0606020202030204" pitchFamily="34" charset="0"/>
              </a:rPr>
              <a:t>，并添加</a:t>
            </a:r>
            <a:r>
              <a:rPr lang="en-US" altLang="zh-CN" sz="2800" b="1" dirty="0" err="1">
                <a:latin typeface="Arial Narrow" panose="020B0606020202030204" pitchFamily="34" charset="0"/>
                <a:cs typeface="Times New Roman" panose="02020603050405020304" pitchFamily="18" charset="0"/>
              </a:rPr>
              <a:t>CStatic</a:t>
            </a:r>
            <a:r>
              <a:rPr lang="zh-CN" altLang="en-US" sz="2800" b="1" dirty="0">
                <a:latin typeface="Arial Narrow" panose="020B0606020202030204" pitchFamily="34" charset="0"/>
              </a:rPr>
              <a:t>类型成员</a:t>
            </a:r>
            <a:r>
              <a:rPr lang="en-US" altLang="zh-CN" sz="2800" b="1" dirty="0" err="1">
                <a:latin typeface="Arial Narrow" panose="020B0606020202030204" pitchFamily="34" charset="0"/>
                <a:cs typeface="Times New Roman" panose="02020603050405020304" pitchFamily="18" charset="0"/>
              </a:rPr>
              <a:t>m_bmp</a:t>
            </a:r>
            <a:r>
              <a:rPr lang="en-US" altLang="zh-CN" sz="2800" b="1" dirty="0">
                <a:latin typeface="Arial Narrow" panose="020B0606020202030204" pitchFamily="34" charset="0"/>
              </a:rPr>
              <a:t> </a:t>
            </a:r>
          </a:p>
        </p:txBody>
      </p:sp>
      <p:sp>
        <p:nvSpPr>
          <p:cNvPr id="35844" name="AutoShape 4"/>
          <p:cNvSpPr>
            <a:spLocks noChangeArrowheads="1"/>
          </p:cNvSpPr>
          <p:nvPr/>
        </p:nvSpPr>
        <p:spPr bwMode="auto">
          <a:xfrm>
            <a:off x="188722" y="5757067"/>
            <a:ext cx="3581400" cy="972344"/>
          </a:xfrm>
          <a:prstGeom prst="wedgeRoundRectCallout">
            <a:avLst>
              <a:gd name="adj1" fmla="val 29742"/>
              <a:gd name="adj2" fmla="val -139584"/>
              <a:gd name="adj3" fmla="val 16667"/>
            </a:avLst>
          </a:prstGeom>
          <a:solidFill>
            <a:schemeClr val="accent1"/>
          </a:solidFill>
          <a:ln w="381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90000"/>
              </a:lnSpc>
            </a:pPr>
            <a:r>
              <a:rPr lang="en-US" altLang="zh-CN" dirty="0">
                <a:solidFill>
                  <a:srgbClr val="000000"/>
                </a:solidFill>
                <a:latin typeface="Arial Narrow" panose="020B0606020202030204" pitchFamily="34" charset="0"/>
              </a:rPr>
              <a:t>      </a:t>
            </a:r>
            <a:r>
              <a:rPr lang="zh-CN" altLang="en-US" dirty="0">
                <a:solidFill>
                  <a:srgbClr val="000000"/>
                </a:solidFill>
                <a:latin typeface="Arial Narrow" panose="020B0606020202030204" pitchFamily="34" charset="0"/>
              </a:rPr>
              <a:t>无此风格，静态控件无法响应鼠标消息</a:t>
            </a:r>
          </a:p>
        </p:txBody>
      </p:sp>
      <p:sp>
        <p:nvSpPr>
          <p:cNvPr id="7" name="Rectangle 3"/>
          <p:cNvSpPr txBox="1">
            <a:spLocks noChangeArrowheads="1"/>
          </p:cNvSpPr>
          <p:nvPr/>
        </p:nvSpPr>
        <p:spPr bwMode="auto">
          <a:xfrm>
            <a:off x="2483768" y="703825"/>
            <a:ext cx="3781401" cy="1645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lnSpc>
                <a:spcPct val="85000"/>
              </a:lnSpc>
              <a:buFontTx/>
              <a:buNone/>
            </a:pPr>
            <a:r>
              <a:rPr lang="zh-CN" altLang="en-US" sz="2800" b="1" dirty="0" smtClean="0">
                <a:solidFill>
                  <a:srgbClr val="FF0000"/>
                </a:solidFill>
                <a:latin typeface="Arial Narrow" panose="020B0606020202030204" pitchFamily="34" charset="0"/>
              </a:rPr>
              <a:t>主要步骤如下： </a:t>
            </a:r>
          </a:p>
          <a:p>
            <a:pPr marL="0" indent="0">
              <a:lnSpc>
                <a:spcPct val="85000"/>
              </a:lnSpc>
              <a:buNone/>
            </a:pPr>
            <a:r>
              <a:rPr lang="zh-CN" altLang="en-US" sz="2800" b="1" dirty="0" smtClean="0">
                <a:solidFill>
                  <a:srgbClr val="FF0000"/>
                </a:solidFill>
                <a:latin typeface="Arial Narrow" panose="020B0606020202030204" pitchFamily="34" charset="0"/>
              </a:rPr>
              <a:t>导入一张</a:t>
            </a:r>
            <a:r>
              <a:rPr lang="en-US" altLang="zh-CN" sz="2800" b="1" dirty="0" smtClean="0">
                <a:solidFill>
                  <a:srgbClr val="FF0000"/>
                </a:solidFill>
                <a:latin typeface="Arial Narrow" panose="020B0606020202030204" pitchFamily="34" charset="0"/>
              </a:rPr>
              <a:t>BMP</a:t>
            </a:r>
            <a:r>
              <a:rPr lang="zh-CN" altLang="en-US" sz="2800" b="1" dirty="0" smtClean="0">
                <a:solidFill>
                  <a:srgbClr val="FF0000"/>
                </a:solidFill>
                <a:latin typeface="Arial Narrow" panose="020B0606020202030204" pitchFamily="34" charset="0"/>
              </a:rPr>
              <a:t>格式图片。假设位图资源名称为</a:t>
            </a:r>
            <a:r>
              <a:rPr lang="en-US" altLang="zh-CN" sz="2800" dirty="0" smtClean="0">
                <a:solidFill>
                  <a:srgbClr val="FF0000"/>
                </a:solidFill>
                <a:latin typeface="Arial Narrow" panose="020B0606020202030204" pitchFamily="34" charset="0"/>
              </a:rPr>
              <a:t>IDB_BITMAP1 </a:t>
            </a:r>
          </a:p>
        </p:txBody>
      </p:sp>
      <p:pic>
        <p:nvPicPr>
          <p:cNvPr id="3" name="图片 2"/>
          <p:cNvPicPr>
            <a:picLocks noChangeAspect="1"/>
          </p:cNvPicPr>
          <p:nvPr/>
        </p:nvPicPr>
        <p:blipFill>
          <a:blip r:embed="rId3"/>
          <a:stretch>
            <a:fillRect/>
          </a:stretch>
        </p:blipFill>
        <p:spPr>
          <a:xfrm>
            <a:off x="6228184" y="37200"/>
            <a:ext cx="2880320" cy="3188502"/>
          </a:xfrm>
          <a:prstGeom prst="rect">
            <a:avLst/>
          </a:prstGeom>
        </p:spPr>
      </p:pic>
      <p:sp>
        <p:nvSpPr>
          <p:cNvPr id="2" name="云形标注 1"/>
          <p:cNvSpPr/>
          <p:nvPr/>
        </p:nvSpPr>
        <p:spPr bwMode="auto">
          <a:xfrm>
            <a:off x="3923929" y="5466372"/>
            <a:ext cx="5094658" cy="1239228"/>
          </a:xfrm>
          <a:prstGeom prst="cloudCallout">
            <a:avLst>
              <a:gd name="adj1" fmla="val 26057"/>
              <a:gd name="adj2" fmla="val -12965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zh-CN" altLang="en-US" dirty="0">
                <a:solidFill>
                  <a:srgbClr val="FF0000"/>
                </a:solidFill>
              </a:rPr>
              <a:t>初始</a:t>
            </a:r>
            <a:r>
              <a:rPr lang="en-US" altLang="zh-CN" dirty="0" smtClean="0">
                <a:solidFill>
                  <a:srgbClr val="FF0000"/>
                </a:solidFill>
              </a:rPr>
              <a:t>IDC_STATIC</a:t>
            </a:r>
            <a:r>
              <a:rPr lang="zh-CN" altLang="en-US" dirty="0" smtClean="0">
                <a:solidFill>
                  <a:srgbClr val="FF0000"/>
                </a:solidFill>
              </a:rPr>
              <a:t>若不</a:t>
            </a:r>
            <a:r>
              <a:rPr lang="zh-CN" altLang="en-US" dirty="0">
                <a:solidFill>
                  <a:srgbClr val="FF0000"/>
                </a:solidFill>
              </a:rPr>
              <a:t>修改</a:t>
            </a:r>
            <a:r>
              <a:rPr lang="zh-CN" altLang="en-US" dirty="0" smtClean="0">
                <a:solidFill>
                  <a:srgbClr val="FF0000"/>
                </a:solidFill>
              </a:rPr>
              <a:t>，将无法</a:t>
            </a:r>
            <a:r>
              <a:rPr lang="zh-CN" altLang="en-US" dirty="0">
                <a:solidFill>
                  <a:srgbClr val="FF0000"/>
                </a:solidFill>
              </a:rPr>
              <a:t>添加成员</a:t>
            </a: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332656"/>
            <a:ext cx="8784976" cy="2808312"/>
          </a:xfrm>
        </p:spPr>
        <p:txBody>
          <a:bodyPr/>
          <a:lstStyle/>
          <a:p>
            <a:pPr marL="0" indent="0">
              <a:buNone/>
            </a:pPr>
            <a:r>
              <a:rPr lang="zh-CN" altLang="en-US" sz="2400" b="1" dirty="0" smtClean="0"/>
              <a:t>        可以</a:t>
            </a:r>
            <a:r>
              <a:rPr lang="zh-CN" altLang="zh-CN" sz="2400" b="1" dirty="0" smtClean="0"/>
              <a:t>调用</a:t>
            </a:r>
            <a:r>
              <a:rPr lang="zh-CN" altLang="zh-CN" sz="2400" b="1" dirty="0"/>
              <a:t>该类的</a:t>
            </a:r>
            <a:r>
              <a:rPr lang="en-US" altLang="zh-CN" sz="2400" b="1" dirty="0"/>
              <a:t>Create()</a:t>
            </a:r>
            <a:r>
              <a:rPr lang="zh-CN" altLang="zh-CN" sz="2400" b="1" dirty="0"/>
              <a:t>函数创建相应的控件，使用</a:t>
            </a:r>
            <a:r>
              <a:rPr lang="en-US" altLang="zh-CN" sz="2400" b="1" dirty="0" err="1"/>
              <a:t>ShowWindow</a:t>
            </a:r>
            <a:r>
              <a:rPr lang="en-US" altLang="zh-CN" sz="2400" b="1" dirty="0"/>
              <a:t> ()</a:t>
            </a:r>
            <a:r>
              <a:rPr lang="zh-CN" altLang="zh-CN" sz="2400" b="1" dirty="0"/>
              <a:t>函数显示该控件，且调用</a:t>
            </a:r>
            <a:r>
              <a:rPr lang="en-US" altLang="zh-CN" sz="2400" b="1" dirty="0" err="1"/>
              <a:t>MoveWindow</a:t>
            </a:r>
            <a:r>
              <a:rPr lang="en-US" altLang="zh-CN" sz="2400" b="1" dirty="0"/>
              <a:t>()</a:t>
            </a:r>
            <a:r>
              <a:rPr lang="zh-CN" altLang="zh-CN" sz="2400" b="1" dirty="0"/>
              <a:t>、</a:t>
            </a:r>
            <a:r>
              <a:rPr lang="en-US" altLang="zh-CN" sz="2400" b="1" dirty="0" err="1"/>
              <a:t>SetWindowPos</a:t>
            </a:r>
            <a:r>
              <a:rPr lang="en-US" altLang="zh-CN" sz="2400" b="1" dirty="0"/>
              <a:t>()</a:t>
            </a:r>
            <a:r>
              <a:rPr lang="zh-CN" altLang="zh-CN" sz="2400" b="1" dirty="0"/>
              <a:t>、</a:t>
            </a:r>
            <a:r>
              <a:rPr lang="en-US" altLang="zh-CN" sz="2400" b="1" dirty="0" err="1"/>
              <a:t>SetWindowText</a:t>
            </a:r>
            <a:r>
              <a:rPr lang="en-US" altLang="zh-CN" sz="2400" b="1" dirty="0"/>
              <a:t>()</a:t>
            </a:r>
            <a:r>
              <a:rPr lang="zh-CN" altLang="zh-CN" sz="2400" b="1" dirty="0"/>
              <a:t>等函数等窗口管理函数来显示或隐藏控件、改变控件的位置、尺寸以及其它操作。当然，控件类虽继承了</a:t>
            </a:r>
            <a:r>
              <a:rPr lang="en-US" altLang="zh-CN" sz="2400" b="1" dirty="0" err="1"/>
              <a:t>CWnd</a:t>
            </a:r>
            <a:r>
              <a:rPr lang="zh-CN" altLang="zh-CN" sz="2400" b="1" dirty="0"/>
              <a:t>类，并非所有的</a:t>
            </a:r>
            <a:r>
              <a:rPr lang="en-US" altLang="zh-CN" sz="2400" b="1" dirty="0" err="1"/>
              <a:t>CWnd</a:t>
            </a:r>
            <a:r>
              <a:rPr lang="zh-CN" altLang="zh-CN" sz="2400" b="1" dirty="0"/>
              <a:t>类的成员函数都适合于具体的类，如设置显示文字的</a:t>
            </a:r>
            <a:r>
              <a:rPr lang="en-US" altLang="zh-CN" sz="2400" b="1" dirty="0" err="1"/>
              <a:t>SetWindowText</a:t>
            </a:r>
            <a:r>
              <a:rPr lang="en-US" altLang="zh-CN" sz="2400" b="1" dirty="0"/>
              <a:t>()</a:t>
            </a:r>
            <a:r>
              <a:rPr lang="zh-CN" altLang="zh-CN" sz="2400" b="1" dirty="0"/>
              <a:t>对</a:t>
            </a:r>
            <a:r>
              <a:rPr lang="en-US" altLang="zh-CN" sz="2400" b="1" dirty="0" err="1"/>
              <a:t>CScrollBar</a:t>
            </a:r>
            <a:r>
              <a:rPr lang="zh-CN" altLang="zh-CN" sz="2400" b="1" dirty="0"/>
              <a:t>类就没有用。</a:t>
            </a:r>
            <a:endParaRPr lang="zh-CN" altLang="en-US" sz="2400" b="1" dirty="0"/>
          </a:p>
        </p:txBody>
      </p:sp>
      <p:sp>
        <p:nvSpPr>
          <p:cNvPr id="4" name="灯片编号占位符 3"/>
          <p:cNvSpPr>
            <a:spLocks noGrp="1"/>
          </p:cNvSpPr>
          <p:nvPr>
            <p:ph type="sldNum" sz="quarter" idx="12"/>
          </p:nvPr>
        </p:nvSpPr>
        <p:spPr/>
        <p:txBody>
          <a:bodyPr/>
          <a:lstStyle/>
          <a:p>
            <a:fld id="{EA6790FE-3663-4280-8A87-F7847A540E1C}" type="slidenum">
              <a:rPr lang="en-US" altLang="zh-CN" smtClean="0"/>
              <a:pPr/>
              <a:t>5</a:t>
            </a:fld>
            <a:endParaRPr lang="en-US" altLang="zh-CN"/>
          </a:p>
        </p:txBody>
      </p:sp>
      <p:sp>
        <p:nvSpPr>
          <p:cNvPr id="5" name="文本框 4"/>
          <p:cNvSpPr txBox="1"/>
          <p:nvPr/>
        </p:nvSpPr>
        <p:spPr>
          <a:xfrm>
            <a:off x="323528" y="3430012"/>
            <a:ext cx="8496944" cy="3046988"/>
          </a:xfrm>
          <a:prstGeom prst="rect">
            <a:avLst/>
          </a:prstGeom>
          <a:noFill/>
        </p:spPr>
        <p:txBody>
          <a:bodyPr wrap="square" rtlCol="0">
            <a:spAutoFit/>
          </a:bodyPr>
          <a:lstStyle/>
          <a:p>
            <a:r>
              <a:rPr lang="zh-CN" altLang="zh-CN" dirty="0"/>
              <a:t>虚函数</a:t>
            </a:r>
            <a:r>
              <a:rPr lang="en-US" altLang="zh-CN" dirty="0" smtClean="0"/>
              <a:t>Create()</a:t>
            </a:r>
            <a:r>
              <a:rPr lang="zh-CN" altLang="zh-CN" dirty="0" smtClean="0"/>
              <a:t>的</a:t>
            </a:r>
            <a:r>
              <a:rPr lang="zh-CN" altLang="zh-CN" dirty="0"/>
              <a:t>原型如下：</a:t>
            </a:r>
          </a:p>
          <a:p>
            <a:r>
              <a:rPr lang="en-US" altLang="zh-CN" dirty="0"/>
              <a:t>virtual BOOL </a:t>
            </a:r>
            <a:r>
              <a:rPr lang="en-US" altLang="zh-CN" dirty="0" smtClean="0"/>
              <a:t>Create</a:t>
            </a:r>
          </a:p>
          <a:p>
            <a:r>
              <a:rPr lang="en-US" altLang="zh-CN" dirty="0" smtClean="0"/>
              <a:t>(</a:t>
            </a:r>
          </a:p>
          <a:p>
            <a:r>
              <a:rPr lang="en-US" altLang="zh-CN" dirty="0" smtClean="0"/>
              <a:t>DWORD </a:t>
            </a:r>
            <a:r>
              <a:rPr lang="en-US" altLang="zh-CN" dirty="0" err="1"/>
              <a:t>dwStyle</a:t>
            </a:r>
            <a:r>
              <a:rPr lang="en-US" altLang="zh-CN" dirty="0" smtClean="0"/>
              <a:t>,		//</a:t>
            </a:r>
            <a:r>
              <a:rPr lang="zh-CN" altLang="zh-CN" dirty="0"/>
              <a:t>指控件的样式</a:t>
            </a:r>
            <a:endParaRPr lang="en-US" altLang="zh-CN" dirty="0" smtClean="0"/>
          </a:p>
          <a:p>
            <a:r>
              <a:rPr lang="en-US" altLang="zh-CN" dirty="0" err="1" smtClean="0"/>
              <a:t>const</a:t>
            </a:r>
            <a:r>
              <a:rPr lang="en-US" altLang="zh-CN" dirty="0" smtClean="0"/>
              <a:t> </a:t>
            </a:r>
            <a:r>
              <a:rPr lang="en-US" altLang="zh-CN" dirty="0"/>
              <a:t>RECT&amp; </a:t>
            </a:r>
            <a:r>
              <a:rPr lang="en-US" altLang="zh-CN" dirty="0" err="1"/>
              <a:t>rect</a:t>
            </a:r>
            <a:r>
              <a:rPr lang="en-US" altLang="zh-CN" dirty="0" smtClean="0"/>
              <a:t>,		//</a:t>
            </a:r>
            <a:r>
              <a:rPr lang="zh-CN" altLang="zh-CN" dirty="0"/>
              <a:t>控件尺寸与位置</a:t>
            </a:r>
            <a:endParaRPr lang="en-US" altLang="zh-CN" dirty="0" smtClean="0"/>
          </a:p>
          <a:p>
            <a:r>
              <a:rPr lang="en-US" altLang="zh-CN" dirty="0" err="1" smtClean="0"/>
              <a:t>CWnd</a:t>
            </a:r>
            <a:r>
              <a:rPr lang="en-US" altLang="zh-CN" dirty="0"/>
              <a:t>* </a:t>
            </a:r>
            <a:r>
              <a:rPr lang="en-US" altLang="zh-CN" dirty="0" err="1"/>
              <a:t>pParentWnd</a:t>
            </a:r>
            <a:r>
              <a:rPr lang="en-US" altLang="zh-CN" dirty="0" smtClean="0"/>
              <a:t>,	//</a:t>
            </a:r>
            <a:r>
              <a:rPr lang="zh-CN" altLang="zh-CN" dirty="0"/>
              <a:t>指向控件父窗口的指针</a:t>
            </a:r>
            <a:endParaRPr lang="en-US" altLang="zh-CN" dirty="0" smtClean="0"/>
          </a:p>
          <a:p>
            <a:r>
              <a:rPr lang="en-US" altLang="zh-CN" dirty="0" smtClean="0"/>
              <a:t>UINT </a:t>
            </a:r>
            <a:r>
              <a:rPr lang="en-US" altLang="zh-CN" dirty="0" err="1"/>
              <a:t>nID</a:t>
            </a:r>
            <a:r>
              <a:rPr lang="en-US" altLang="zh-CN" dirty="0"/>
              <a:t> </a:t>
            </a:r>
            <a:r>
              <a:rPr lang="en-US" altLang="zh-CN" dirty="0" smtClean="0"/>
              <a:t>	//</a:t>
            </a:r>
            <a:r>
              <a:rPr lang="zh-CN" altLang="zh-CN" dirty="0" smtClean="0"/>
              <a:t>控件</a:t>
            </a:r>
            <a:r>
              <a:rPr lang="en-US" altLang="zh-CN" dirty="0" smtClean="0"/>
              <a:t>ID</a:t>
            </a:r>
            <a:r>
              <a:rPr lang="zh-CN" altLang="zh-CN" dirty="0"/>
              <a:t>，可以是数字，也可以的宏定义的宏名</a:t>
            </a:r>
            <a:endParaRPr lang="en-US" altLang="zh-CN" dirty="0" smtClean="0"/>
          </a:p>
          <a:p>
            <a:r>
              <a:rPr lang="en-US" altLang="zh-CN" dirty="0" smtClean="0"/>
              <a:t>)</a:t>
            </a:r>
            <a:endParaRPr lang="zh-CN" altLang="en-US" dirty="0"/>
          </a:p>
        </p:txBody>
      </p:sp>
    </p:spTree>
    <p:extLst>
      <p:ext uri="{BB962C8B-B14F-4D97-AF65-F5344CB8AC3E}">
        <p14:creationId xmlns:p14="http://schemas.microsoft.com/office/powerpoint/2010/main" val="2416402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4E36267B-377F-4C16-9499-B337063818B7}" type="slidenum">
              <a:rPr lang="en-US" altLang="zh-CN"/>
              <a:pPr/>
              <a:t>50</a:t>
            </a:fld>
            <a:endParaRPr lang="en-US" altLang="zh-CN"/>
          </a:p>
        </p:txBody>
      </p:sp>
      <p:sp>
        <p:nvSpPr>
          <p:cNvPr id="36867" name="Rectangle 3"/>
          <p:cNvSpPr>
            <a:spLocks noGrp="1" noChangeArrowheads="1"/>
          </p:cNvSpPr>
          <p:nvPr>
            <p:ph type="body" idx="1"/>
          </p:nvPr>
        </p:nvSpPr>
        <p:spPr>
          <a:xfrm>
            <a:off x="381000" y="533400"/>
            <a:ext cx="8382000" cy="5715000"/>
          </a:xfrm>
        </p:spPr>
        <p:txBody>
          <a:bodyPr/>
          <a:lstStyle/>
          <a:p>
            <a:pPr>
              <a:buFontTx/>
              <a:buNone/>
            </a:pPr>
            <a:r>
              <a:rPr lang="en-US" altLang="zh-CN" sz="2800" b="1" dirty="0">
                <a:latin typeface="Arial Narrow" panose="020B0606020202030204" pitchFamily="34" charset="0"/>
              </a:rPr>
              <a:t>(4) </a:t>
            </a:r>
            <a:r>
              <a:rPr lang="zh-CN" altLang="en-US" sz="2800" b="1" dirty="0">
                <a:latin typeface="Arial Narrow" panose="020B0606020202030204" pitchFamily="34" charset="0"/>
              </a:rPr>
              <a:t>在</a:t>
            </a:r>
            <a:r>
              <a:rPr lang="en-US" altLang="zh-CN" sz="2800" b="1" dirty="0" err="1">
                <a:latin typeface="Arial Narrow" panose="020B0606020202030204" pitchFamily="34" charset="0"/>
              </a:rPr>
              <a:t>OnInitDailog</a:t>
            </a:r>
            <a:r>
              <a:rPr lang="zh-CN" altLang="en-US" sz="2800" b="1" dirty="0">
                <a:latin typeface="Arial Narrow" panose="020B0606020202030204" pitchFamily="34" charset="0"/>
              </a:rPr>
              <a:t>函数中添加如下代码，设置控件为位图风格，并设置位图 </a:t>
            </a:r>
          </a:p>
          <a:p>
            <a:pPr algn="just">
              <a:buFontTx/>
              <a:buNone/>
            </a:pPr>
            <a:r>
              <a:rPr lang="en-US" altLang="zh-CN" sz="2800" b="1" dirty="0">
                <a:latin typeface="Arial Narrow" panose="020B0606020202030204" pitchFamily="34" charset="0"/>
                <a:cs typeface="Courier New" panose="02070309020205020404" pitchFamily="49" charset="0"/>
              </a:rPr>
              <a:t>BOOL </a:t>
            </a:r>
            <a:r>
              <a:rPr lang="en-US" altLang="zh-CN" sz="2800" b="1" dirty="0" smtClean="0">
                <a:latin typeface="Arial Narrow" panose="020B0606020202030204" pitchFamily="34" charset="0"/>
                <a:cs typeface="Courier New" panose="02070309020205020404" pitchFamily="49" charset="0"/>
              </a:rPr>
              <a:t>CMy8_3Dlg</a:t>
            </a:r>
            <a:r>
              <a:rPr lang="en-US" altLang="zh-CN" sz="2800" b="1" dirty="0">
                <a:latin typeface="Arial Narrow" panose="020B0606020202030204" pitchFamily="34" charset="0"/>
                <a:cs typeface="Courier New" panose="02070309020205020404" pitchFamily="49" charset="0"/>
              </a:rPr>
              <a:t>::</a:t>
            </a:r>
            <a:r>
              <a:rPr lang="en-US" altLang="zh-CN" sz="2800" b="1" dirty="0" err="1">
                <a:latin typeface="Arial Narrow" panose="020B0606020202030204" pitchFamily="34" charset="0"/>
                <a:cs typeface="Courier New" panose="02070309020205020404" pitchFamily="49" charset="0"/>
              </a:rPr>
              <a:t>OnInitDialog</a:t>
            </a:r>
            <a:r>
              <a:rPr lang="en-US" altLang="zh-CN" sz="2800" b="1" dirty="0">
                <a:latin typeface="Arial Narrow" panose="020B0606020202030204" pitchFamily="34" charset="0"/>
                <a:cs typeface="Courier New" panose="02070309020205020404" pitchFamily="49" charset="0"/>
              </a:rPr>
              <a:t>()</a:t>
            </a:r>
            <a:endParaRPr lang="en-US" altLang="zh-CN" sz="2800" b="1" dirty="0">
              <a:latin typeface="Arial Narrow" panose="020B0606020202030204" pitchFamily="34" charset="0"/>
            </a:endParaRPr>
          </a:p>
          <a:p>
            <a:pPr algn="just">
              <a:buFontTx/>
              <a:buNone/>
            </a:pPr>
            <a:r>
              <a:rPr lang="en-US" altLang="zh-CN" sz="2800" b="1" dirty="0">
                <a:latin typeface="Arial Narrow" panose="020B0606020202030204" pitchFamily="34" charset="0"/>
                <a:cs typeface="Courier New" panose="02070309020205020404" pitchFamily="49" charset="0"/>
              </a:rPr>
              <a:t>{	……</a:t>
            </a:r>
            <a:endParaRPr lang="en-US" altLang="zh-CN" sz="2800" b="1" dirty="0">
              <a:latin typeface="Arial Narrow" panose="020B0606020202030204" pitchFamily="34" charset="0"/>
            </a:endParaRPr>
          </a:p>
          <a:p>
            <a:pPr algn="just">
              <a:buFontTx/>
              <a:buNone/>
            </a:pPr>
            <a:r>
              <a:rPr lang="en-US" altLang="zh-CN" sz="2800" b="1" dirty="0">
                <a:latin typeface="Arial Narrow" panose="020B0606020202030204" pitchFamily="34" charset="0"/>
                <a:cs typeface="Courier New" panose="02070309020205020404" pitchFamily="49" charset="0"/>
              </a:rPr>
              <a:t>	// TODO: Add extra initialization here</a:t>
            </a:r>
            <a:endParaRPr lang="en-US" altLang="zh-CN" sz="2800" b="1" dirty="0">
              <a:latin typeface="Arial Narrow" panose="020B0606020202030204" pitchFamily="34" charset="0"/>
            </a:endParaRPr>
          </a:p>
          <a:p>
            <a:pPr algn="just">
              <a:buFontTx/>
              <a:buNone/>
            </a:pPr>
            <a:r>
              <a:rPr lang="en-US" altLang="zh-CN" sz="2800" b="1" i="1" dirty="0">
                <a:latin typeface="Arial Narrow" panose="020B0606020202030204" pitchFamily="34" charset="0"/>
                <a:cs typeface="Courier New" panose="02070309020205020404" pitchFamily="49" charset="0"/>
              </a:rPr>
              <a:t>	</a:t>
            </a:r>
            <a:r>
              <a:rPr lang="en-US" altLang="zh-CN" sz="2800" b="1" i="1" dirty="0" err="1">
                <a:latin typeface="Arial Narrow" panose="020B0606020202030204" pitchFamily="34" charset="0"/>
                <a:cs typeface="Courier New" panose="02070309020205020404" pitchFamily="49" charset="0"/>
              </a:rPr>
              <a:t>m_bmp.ModifyStyle</a:t>
            </a:r>
            <a:r>
              <a:rPr lang="en-US" altLang="zh-CN" sz="2800" b="1" i="1" dirty="0">
                <a:latin typeface="Arial Narrow" panose="020B0606020202030204" pitchFamily="34" charset="0"/>
                <a:cs typeface="Courier New" panose="02070309020205020404" pitchFamily="49" charset="0"/>
              </a:rPr>
              <a:t>(0,SS_BITMAP);</a:t>
            </a:r>
            <a:endParaRPr lang="en-US" altLang="zh-CN" sz="2800" b="1" dirty="0">
              <a:latin typeface="Arial Narrow" panose="020B0606020202030204" pitchFamily="34" charset="0"/>
            </a:endParaRPr>
          </a:p>
          <a:p>
            <a:pPr algn="just">
              <a:buFontTx/>
              <a:buNone/>
            </a:pPr>
            <a:r>
              <a:rPr lang="en-US" altLang="zh-CN" sz="2800" b="1" i="1" dirty="0">
                <a:latin typeface="Arial Narrow" panose="020B0606020202030204" pitchFamily="34" charset="0"/>
                <a:cs typeface="Courier New" panose="02070309020205020404" pitchFamily="49" charset="0"/>
              </a:rPr>
              <a:t>	</a:t>
            </a:r>
            <a:r>
              <a:rPr lang="en-US" altLang="zh-CN" sz="2800" b="1" i="1" dirty="0">
                <a:solidFill>
                  <a:srgbClr val="66FFFF"/>
                </a:solidFill>
                <a:latin typeface="Arial Narrow" panose="020B0606020202030204" pitchFamily="34" charset="0"/>
                <a:cs typeface="Courier New" panose="02070309020205020404" pitchFamily="49" charset="0"/>
              </a:rPr>
              <a:t>HBITMAP </a:t>
            </a:r>
            <a:r>
              <a:rPr lang="en-US" altLang="zh-CN" sz="2800" b="1" i="1" dirty="0" err="1">
                <a:solidFill>
                  <a:srgbClr val="66FFFF"/>
                </a:solidFill>
                <a:latin typeface="Arial Narrow" panose="020B0606020202030204" pitchFamily="34" charset="0"/>
                <a:cs typeface="Courier New" panose="02070309020205020404" pitchFamily="49" charset="0"/>
              </a:rPr>
              <a:t>hBmp</a:t>
            </a:r>
            <a:r>
              <a:rPr lang="en-US" altLang="zh-CN" sz="2800" b="1" i="1" dirty="0">
                <a:solidFill>
                  <a:srgbClr val="66FFFF"/>
                </a:solidFill>
                <a:latin typeface="Arial Narrow" panose="020B0606020202030204" pitchFamily="34" charset="0"/>
                <a:cs typeface="Courier New" panose="02070309020205020404" pitchFamily="49" charset="0"/>
              </a:rPr>
              <a:t>=</a:t>
            </a:r>
            <a:r>
              <a:rPr lang="en-US" altLang="zh-CN" sz="2800" b="1" i="1" dirty="0" err="1">
                <a:solidFill>
                  <a:srgbClr val="66FFFF"/>
                </a:solidFill>
                <a:latin typeface="Arial Narrow" panose="020B0606020202030204" pitchFamily="34" charset="0"/>
                <a:cs typeface="Courier New" panose="02070309020205020404" pitchFamily="49" charset="0"/>
              </a:rPr>
              <a:t>LoadBitmap</a:t>
            </a:r>
            <a:r>
              <a:rPr lang="en-US" altLang="zh-CN" sz="2800" b="1" i="1" dirty="0">
                <a:solidFill>
                  <a:srgbClr val="66FFFF"/>
                </a:solidFill>
                <a:latin typeface="Arial Narrow" panose="020B0606020202030204" pitchFamily="34" charset="0"/>
                <a:cs typeface="Courier New" panose="02070309020205020404" pitchFamily="49" charset="0"/>
              </a:rPr>
              <a:t>(</a:t>
            </a:r>
            <a:r>
              <a:rPr lang="en-US" altLang="zh-CN" sz="2800" b="1" i="1" dirty="0" err="1">
                <a:solidFill>
                  <a:srgbClr val="66FFFF"/>
                </a:solidFill>
                <a:latin typeface="Arial Narrow" panose="020B0606020202030204" pitchFamily="34" charset="0"/>
                <a:cs typeface="Courier New" panose="02070309020205020404" pitchFamily="49" charset="0"/>
              </a:rPr>
              <a:t>AfxGetInstanceHandle</a:t>
            </a:r>
            <a:r>
              <a:rPr lang="en-US" altLang="zh-CN" sz="2800" b="1" i="1" dirty="0">
                <a:solidFill>
                  <a:srgbClr val="66FFFF"/>
                </a:solidFill>
                <a:latin typeface="Arial Narrow" panose="020B0606020202030204" pitchFamily="34" charset="0"/>
                <a:cs typeface="Courier New" panose="02070309020205020404" pitchFamily="49" charset="0"/>
              </a:rPr>
              <a:t>(),</a:t>
            </a:r>
          </a:p>
          <a:p>
            <a:pPr algn="just">
              <a:buFontTx/>
              <a:buNone/>
            </a:pPr>
            <a:r>
              <a:rPr lang="en-US" altLang="zh-CN" sz="2800" b="1" i="1" dirty="0">
                <a:solidFill>
                  <a:srgbClr val="66FFFF"/>
                </a:solidFill>
                <a:latin typeface="Arial Narrow" panose="020B0606020202030204" pitchFamily="34" charset="0"/>
                <a:cs typeface="Courier New" panose="02070309020205020404" pitchFamily="49" charset="0"/>
              </a:rPr>
              <a:t>				</a:t>
            </a:r>
            <a:r>
              <a:rPr lang="en-US" altLang="zh-CN" sz="2800" b="1" i="1" dirty="0" smtClean="0">
                <a:solidFill>
                  <a:srgbClr val="66FFFF"/>
                </a:solidFill>
                <a:latin typeface="Arial Narrow" panose="020B0606020202030204" pitchFamily="34" charset="0"/>
                <a:cs typeface="Courier New" panose="02070309020205020404" pitchFamily="49" charset="0"/>
              </a:rPr>
              <a:t>MAKEINTRESOURCE(IDB_BITMAP1</a:t>
            </a:r>
            <a:r>
              <a:rPr lang="en-US" altLang="zh-CN" sz="2800" b="1" i="1" dirty="0">
                <a:solidFill>
                  <a:srgbClr val="66FFFF"/>
                </a:solidFill>
                <a:latin typeface="Arial Narrow" panose="020B0606020202030204" pitchFamily="34" charset="0"/>
                <a:cs typeface="Courier New" panose="02070309020205020404" pitchFamily="49" charset="0"/>
              </a:rPr>
              <a:t>));</a:t>
            </a:r>
            <a:endParaRPr lang="en-US" altLang="zh-CN" sz="2800" b="1" dirty="0">
              <a:solidFill>
                <a:srgbClr val="66FFFF"/>
              </a:solidFill>
              <a:latin typeface="Arial Narrow" panose="020B0606020202030204" pitchFamily="34" charset="0"/>
            </a:endParaRPr>
          </a:p>
          <a:p>
            <a:pPr algn="just">
              <a:buFontTx/>
              <a:buNone/>
            </a:pPr>
            <a:r>
              <a:rPr lang="en-US" altLang="zh-CN" sz="2800" b="1" i="1" dirty="0" smtClean="0">
                <a:latin typeface="Arial Narrow" panose="020B0606020202030204" pitchFamily="34" charset="0"/>
                <a:cs typeface="Courier New" panose="02070309020205020404" pitchFamily="49" charset="0"/>
              </a:rPr>
              <a:t>    </a:t>
            </a:r>
            <a:r>
              <a:rPr lang="en-US" altLang="zh-CN" sz="2800" b="1" i="1" dirty="0" err="1" smtClean="0">
                <a:latin typeface="Arial Narrow" panose="020B0606020202030204" pitchFamily="34" charset="0"/>
                <a:cs typeface="Courier New" panose="02070309020205020404" pitchFamily="49" charset="0"/>
              </a:rPr>
              <a:t>m_bmp.SetBitmap</a:t>
            </a:r>
            <a:r>
              <a:rPr lang="en-US" altLang="zh-CN" sz="2800" b="1" i="1" dirty="0" smtClean="0">
                <a:latin typeface="Arial Narrow" panose="020B0606020202030204" pitchFamily="34" charset="0"/>
                <a:cs typeface="Courier New" panose="02070309020205020404" pitchFamily="49" charset="0"/>
              </a:rPr>
              <a:t>(</a:t>
            </a:r>
            <a:r>
              <a:rPr lang="en-US" altLang="zh-CN" sz="2800" b="1" i="1" dirty="0" err="1" smtClean="0">
                <a:latin typeface="Arial Narrow" panose="020B0606020202030204" pitchFamily="34" charset="0"/>
                <a:cs typeface="Courier New" panose="02070309020205020404" pitchFamily="49" charset="0"/>
              </a:rPr>
              <a:t>hBmp</a:t>
            </a:r>
            <a:r>
              <a:rPr lang="en-US" altLang="zh-CN" sz="2800" b="1" i="1" dirty="0" smtClean="0">
                <a:latin typeface="Arial Narrow" panose="020B0606020202030204" pitchFamily="34" charset="0"/>
                <a:cs typeface="Courier New" panose="02070309020205020404" pitchFamily="49" charset="0"/>
              </a:rPr>
              <a:t>);</a:t>
            </a:r>
            <a:endParaRPr lang="en-US" altLang="zh-CN" sz="2800" b="1" dirty="0">
              <a:latin typeface="Arial Narrow" panose="020B0606020202030204" pitchFamily="34" charset="0"/>
            </a:endParaRPr>
          </a:p>
          <a:p>
            <a:pPr algn="just">
              <a:buFontTx/>
              <a:buNone/>
            </a:pPr>
            <a:r>
              <a:rPr lang="en-US" altLang="zh-CN" sz="2800" b="1" dirty="0">
                <a:latin typeface="Arial Narrow" panose="020B0606020202030204" pitchFamily="34" charset="0"/>
                <a:cs typeface="Courier New" panose="02070309020205020404" pitchFamily="49" charset="0"/>
              </a:rPr>
              <a:t>	return TRUE;</a:t>
            </a:r>
          </a:p>
          <a:p>
            <a:pPr algn="just">
              <a:buFontTx/>
              <a:buNone/>
            </a:pPr>
            <a:r>
              <a:rPr lang="en-US" altLang="zh-CN" sz="2800" b="1" dirty="0">
                <a:latin typeface="Arial Narrow" panose="020B0606020202030204" pitchFamily="34" charset="0"/>
                <a:cs typeface="Courier New" panose="02070309020205020404" pitchFamily="49" charset="0"/>
              </a:rPr>
              <a:t>}</a:t>
            </a:r>
            <a:r>
              <a:rPr lang="en-US" altLang="zh-CN" sz="2800" b="1" dirty="0">
                <a:latin typeface="Arial Narrow" panose="020B0606020202030204" pitchFamily="34" charset="0"/>
              </a:rPr>
              <a:t>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E7A140E3-3880-40DE-A099-D1040606985A}" type="slidenum">
              <a:rPr lang="en-US" altLang="zh-CN"/>
              <a:pPr/>
              <a:t>51</a:t>
            </a:fld>
            <a:endParaRPr lang="en-US" altLang="zh-CN"/>
          </a:p>
        </p:txBody>
      </p:sp>
      <p:sp>
        <p:nvSpPr>
          <p:cNvPr id="37891" name="Rectangle 3"/>
          <p:cNvSpPr>
            <a:spLocks noGrp="1" noChangeArrowheads="1"/>
          </p:cNvSpPr>
          <p:nvPr>
            <p:ph type="body" idx="1"/>
          </p:nvPr>
        </p:nvSpPr>
        <p:spPr>
          <a:xfrm>
            <a:off x="179512" y="304800"/>
            <a:ext cx="8856984" cy="6172200"/>
          </a:xfrm>
        </p:spPr>
        <p:txBody>
          <a:bodyPr/>
          <a:lstStyle/>
          <a:p>
            <a:pPr>
              <a:buFontTx/>
              <a:buNone/>
            </a:pPr>
            <a:r>
              <a:rPr lang="en-US" altLang="zh-CN" sz="2400" b="1" dirty="0">
                <a:latin typeface="Arial Narrow" panose="020B0606020202030204" pitchFamily="34" charset="0"/>
              </a:rPr>
              <a:t>(5) </a:t>
            </a:r>
            <a:r>
              <a:rPr lang="zh-CN" altLang="en-US" sz="2400" b="1" dirty="0">
                <a:latin typeface="Arial Narrow" panose="020B0606020202030204" pitchFamily="34" charset="0"/>
              </a:rPr>
              <a:t>响应鼠标单击静态控件的消息。为</a:t>
            </a:r>
            <a:r>
              <a:rPr lang="en-US" altLang="zh-CN" sz="2400" b="1" dirty="0">
                <a:latin typeface="Arial Narrow" panose="020B0606020202030204" pitchFamily="34" charset="0"/>
              </a:rPr>
              <a:t>static</a:t>
            </a:r>
            <a:r>
              <a:rPr lang="zh-CN" altLang="en-US" sz="2400" b="1" dirty="0">
                <a:latin typeface="Arial Narrow" panose="020B0606020202030204" pitchFamily="34" charset="0"/>
              </a:rPr>
              <a:t>控件添加</a:t>
            </a:r>
            <a:r>
              <a:rPr lang="en-US" altLang="zh-CN" sz="2400" b="1" dirty="0">
                <a:latin typeface="Arial Narrow" panose="020B0606020202030204" pitchFamily="34" charset="0"/>
              </a:rPr>
              <a:t>BN_CLICKED</a:t>
            </a:r>
            <a:r>
              <a:rPr lang="zh-CN" altLang="en-US" sz="2400" b="1" dirty="0">
                <a:latin typeface="Arial Narrow" panose="020B0606020202030204" pitchFamily="34" charset="0"/>
              </a:rPr>
              <a:t>消息的响应 </a:t>
            </a:r>
          </a:p>
          <a:p>
            <a:pPr marL="0" indent="0">
              <a:buNone/>
            </a:pPr>
            <a:r>
              <a:rPr lang="en-US" altLang="zh-CN" sz="2400" b="1" dirty="0"/>
              <a:t>void </a:t>
            </a:r>
            <a:r>
              <a:rPr lang="en-US" altLang="zh-CN" sz="2400" b="1" dirty="0" smtClean="0"/>
              <a:t>CMy8_3Dlg</a:t>
            </a:r>
            <a:r>
              <a:rPr lang="en-US" altLang="zh-CN" sz="2400" b="1" dirty="0"/>
              <a:t>::</a:t>
            </a:r>
            <a:r>
              <a:rPr lang="en-US" altLang="zh-CN" sz="2400" b="1" dirty="0" err="1"/>
              <a:t>OnStnClickedStaticBmp</a:t>
            </a:r>
            <a:r>
              <a:rPr lang="en-US" altLang="zh-CN" sz="2400" b="1" dirty="0"/>
              <a:t>()</a:t>
            </a:r>
          </a:p>
          <a:p>
            <a:pPr marL="0" indent="0">
              <a:buNone/>
            </a:pPr>
            <a:r>
              <a:rPr lang="en-US" altLang="zh-CN" sz="2400" b="1" dirty="0"/>
              <a:t>{</a:t>
            </a:r>
          </a:p>
          <a:p>
            <a:pPr marL="0" indent="0">
              <a:buNone/>
            </a:pPr>
            <a:r>
              <a:rPr lang="en-US" altLang="zh-CN" sz="2400" b="1" dirty="0"/>
              <a:t>// TODO: </a:t>
            </a:r>
            <a:r>
              <a:rPr lang="zh-CN" altLang="en-US" sz="2400" b="1" dirty="0"/>
              <a:t>在此添加控件通知处理程序代码</a:t>
            </a:r>
          </a:p>
          <a:p>
            <a:pPr marL="0" indent="0">
              <a:buNone/>
            </a:pPr>
            <a:r>
              <a:rPr lang="en-US" altLang="zh-CN" sz="2400" b="1" dirty="0"/>
              <a:t> </a:t>
            </a:r>
            <a:r>
              <a:rPr lang="en-US" altLang="zh-CN" sz="2400" b="1" dirty="0" smtClean="0"/>
              <a:t> BITMAP </a:t>
            </a:r>
            <a:r>
              <a:rPr lang="en-US" altLang="zh-CN" sz="2400" b="1" dirty="0"/>
              <a:t>bmp;</a:t>
            </a:r>
          </a:p>
          <a:p>
            <a:pPr marL="0" indent="0">
              <a:buNone/>
            </a:pPr>
            <a:r>
              <a:rPr lang="en-US" altLang="zh-CN" sz="2400" b="1" dirty="0" smtClean="0"/>
              <a:t>  </a:t>
            </a:r>
            <a:r>
              <a:rPr lang="en-US" altLang="zh-CN" sz="2400" b="1" dirty="0" err="1" smtClean="0"/>
              <a:t>GetObject</a:t>
            </a:r>
            <a:r>
              <a:rPr lang="en-US" altLang="zh-CN" sz="2400" b="1" dirty="0" smtClean="0"/>
              <a:t>(</a:t>
            </a:r>
            <a:r>
              <a:rPr lang="en-US" altLang="zh-CN" sz="2400" b="1" dirty="0" err="1" smtClean="0"/>
              <a:t>m_bmp.GetBitmap</a:t>
            </a:r>
            <a:r>
              <a:rPr lang="en-US" altLang="zh-CN" sz="2400" b="1" dirty="0"/>
              <a:t>(),</a:t>
            </a:r>
            <a:r>
              <a:rPr lang="en-US" altLang="zh-CN" sz="2400" b="1" dirty="0" err="1"/>
              <a:t>sizeof</a:t>
            </a:r>
            <a:r>
              <a:rPr lang="en-US" altLang="zh-CN" sz="2400" b="1" dirty="0"/>
              <a:t>(BITMAP),&amp;bmp);</a:t>
            </a:r>
          </a:p>
          <a:p>
            <a:pPr marL="0" indent="0">
              <a:buNone/>
            </a:pPr>
            <a:r>
              <a:rPr lang="en-US" altLang="zh-CN" sz="2400" b="1" dirty="0" smtClean="0"/>
              <a:t>  </a:t>
            </a:r>
            <a:r>
              <a:rPr lang="en-US" altLang="zh-CN" sz="2400" b="1" dirty="0" err="1" smtClean="0"/>
              <a:t>CString</a:t>
            </a:r>
            <a:r>
              <a:rPr lang="en-US" altLang="zh-CN" sz="2400" b="1" dirty="0" smtClean="0"/>
              <a:t> </a:t>
            </a:r>
            <a:r>
              <a:rPr lang="en-US" altLang="zh-CN" sz="2400" b="1" dirty="0" err="1"/>
              <a:t>msg</a:t>
            </a:r>
            <a:r>
              <a:rPr lang="en-US" altLang="zh-CN" sz="2400" b="1" dirty="0"/>
              <a:t>;</a:t>
            </a:r>
          </a:p>
          <a:p>
            <a:pPr marL="0" indent="0">
              <a:buNone/>
            </a:pPr>
            <a:r>
              <a:rPr lang="en-US" altLang="zh-CN" sz="2400" b="1" dirty="0" smtClean="0"/>
              <a:t>  </a:t>
            </a:r>
            <a:r>
              <a:rPr lang="en-US" altLang="zh-CN" sz="2000" b="1" dirty="0" err="1" smtClean="0"/>
              <a:t>msg.Format</a:t>
            </a:r>
            <a:r>
              <a:rPr lang="en-US" altLang="zh-CN" sz="2000" b="1" dirty="0" smtClean="0"/>
              <a:t>(</a:t>
            </a:r>
            <a:r>
              <a:rPr lang="en-US" altLang="zh-CN" sz="2000" b="1" dirty="0" err="1" smtClean="0"/>
              <a:t>L"Image</a:t>
            </a:r>
            <a:r>
              <a:rPr lang="en-US" altLang="zh-CN" sz="2000" b="1" dirty="0" smtClean="0"/>
              <a:t> </a:t>
            </a:r>
            <a:r>
              <a:rPr lang="en-US" altLang="zh-CN" sz="2000" b="1" dirty="0"/>
              <a:t>Size %d*%d",</a:t>
            </a:r>
            <a:r>
              <a:rPr lang="en-US" altLang="zh-CN" sz="2000" b="1" dirty="0" err="1"/>
              <a:t>bmp.bmWidth,bmp.bmHeight</a:t>
            </a:r>
            <a:r>
              <a:rPr lang="en-US" altLang="zh-CN" sz="2000" b="1" dirty="0"/>
              <a:t>);</a:t>
            </a:r>
          </a:p>
          <a:p>
            <a:pPr marL="0" indent="0">
              <a:buNone/>
            </a:pPr>
            <a:r>
              <a:rPr lang="en-US" altLang="zh-CN" sz="2400" b="1" dirty="0" err="1"/>
              <a:t>AfxMessageBox</a:t>
            </a:r>
            <a:r>
              <a:rPr lang="en-US" altLang="zh-CN" sz="2400" b="1" dirty="0"/>
              <a:t>(</a:t>
            </a:r>
            <a:r>
              <a:rPr lang="en-US" altLang="zh-CN" sz="2400" b="1" dirty="0" err="1"/>
              <a:t>msg</a:t>
            </a:r>
            <a:r>
              <a:rPr lang="en-US" altLang="zh-CN" sz="2400" b="1" dirty="0" smtClean="0"/>
              <a:t>);</a:t>
            </a:r>
            <a:endParaRPr lang="zh-CN" altLang="en-US" sz="2400" dirty="0"/>
          </a:p>
          <a:p>
            <a:pPr marL="0" indent="0">
              <a:buNone/>
            </a:pPr>
            <a:r>
              <a:rPr lang="en-US" altLang="zh-CN" sz="2400" dirty="0"/>
              <a:t>}</a:t>
            </a:r>
            <a:endParaRPr lang="en-US" altLang="zh-CN" sz="2400" b="1" dirty="0">
              <a:latin typeface="Arial Narrow" panose="020B0606020202030204" pitchFamily="34"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fld id="{1ABEA7DD-53F0-48CA-8ED9-3F9068C7F5ED}" type="slidenum">
              <a:rPr lang="en-US" altLang="zh-CN"/>
              <a:pPr/>
              <a:t>52</a:t>
            </a:fld>
            <a:endParaRPr lang="en-US" altLang="zh-CN"/>
          </a:p>
        </p:txBody>
      </p:sp>
      <p:sp>
        <p:nvSpPr>
          <p:cNvPr id="52226" name="Rectangle 2"/>
          <p:cNvSpPr>
            <a:spLocks noGrp="1" noChangeArrowheads="1"/>
          </p:cNvSpPr>
          <p:nvPr>
            <p:ph type="title"/>
          </p:nvPr>
        </p:nvSpPr>
        <p:spPr>
          <a:xfrm>
            <a:off x="762000" y="228600"/>
            <a:ext cx="7772400" cy="838200"/>
          </a:xfrm>
        </p:spPr>
        <p:txBody>
          <a:bodyPr/>
          <a:lstStyle/>
          <a:p>
            <a:r>
              <a:rPr lang="en-US" altLang="zh-CN" b="1" dirty="0" smtClean="0"/>
              <a:t>8.5 </a:t>
            </a:r>
            <a:r>
              <a:rPr lang="zh-CN" altLang="en-US" b="1" dirty="0">
                <a:latin typeface="宋体" panose="02010600030101010101" pitchFamily="2" charset="-122"/>
              </a:rPr>
              <a:t>编辑框控件</a:t>
            </a:r>
            <a:r>
              <a:rPr lang="zh-CN" altLang="en-US" b="1" dirty="0"/>
              <a:t> </a:t>
            </a:r>
          </a:p>
        </p:txBody>
      </p:sp>
      <p:sp>
        <p:nvSpPr>
          <p:cNvPr id="52227" name="Rectangle 3"/>
          <p:cNvSpPr>
            <a:spLocks noGrp="1" noChangeArrowheads="1"/>
          </p:cNvSpPr>
          <p:nvPr>
            <p:ph type="body" idx="1"/>
          </p:nvPr>
        </p:nvSpPr>
        <p:spPr>
          <a:xfrm>
            <a:off x="381000" y="1143000"/>
            <a:ext cx="8305800" cy="1600200"/>
          </a:xfrm>
        </p:spPr>
        <p:txBody>
          <a:bodyPr/>
          <a:lstStyle/>
          <a:p>
            <a:pPr>
              <a:buFontTx/>
              <a:buNone/>
            </a:pPr>
            <a:r>
              <a:rPr lang="en-US" altLang="zh-CN" b="1">
                <a:latin typeface="宋体" panose="02010600030101010101" pitchFamily="2" charset="-122"/>
              </a:rPr>
              <a:t>     </a:t>
            </a:r>
            <a:r>
              <a:rPr lang="zh-CN" altLang="en-US" b="1">
                <a:latin typeface="宋体" panose="02010600030101010101" pitchFamily="2" charset="-122"/>
              </a:rPr>
              <a:t>编辑框控件看起来是个非常简单的矩形窗口，但它具有许多功能，编辑框控件可以自带滚动条，显示多行文本。</a:t>
            </a:r>
            <a:endParaRPr lang="zh-CN" altLang="en-US" b="1"/>
          </a:p>
        </p:txBody>
      </p:sp>
      <p:pic>
        <p:nvPicPr>
          <p:cNvPr id="522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819400"/>
            <a:ext cx="3886200"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9" name="Rectangle 5"/>
          <p:cNvSpPr>
            <a:spLocks noChangeArrowheads="1"/>
          </p:cNvSpPr>
          <p:nvPr/>
        </p:nvSpPr>
        <p:spPr bwMode="auto">
          <a:xfrm>
            <a:off x="5334000" y="3276600"/>
            <a:ext cx="3124200" cy="2590800"/>
          </a:xfrm>
          <a:prstGeom prst="rect">
            <a:avLst/>
          </a:prstGeom>
          <a:noFill/>
          <a:ln w="9525">
            <a:solidFill>
              <a:srgbClr val="66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sz="3200" dirty="0">
                <a:latin typeface="宋体" panose="02010600030101010101" pitchFamily="2" charset="-122"/>
              </a:rPr>
              <a:t>  </a:t>
            </a:r>
            <a:r>
              <a:rPr lang="en-US" altLang="zh-CN" sz="3200" dirty="0" err="1">
                <a:latin typeface="宋体" panose="02010600030101010101" pitchFamily="2" charset="-122"/>
              </a:rPr>
              <a:t>CEdit</a:t>
            </a:r>
            <a:r>
              <a:rPr lang="zh-CN" altLang="en-US" sz="3200" dirty="0">
                <a:latin typeface="宋体" panose="02010600030101010101" pitchFamily="2" charset="-122"/>
              </a:rPr>
              <a:t>是</a:t>
            </a:r>
            <a:r>
              <a:rPr lang="en-US" altLang="zh-CN" sz="3200" dirty="0" err="1">
                <a:latin typeface="宋体" panose="02010600030101010101" pitchFamily="2" charset="-122"/>
              </a:rPr>
              <a:t>CWnd</a:t>
            </a:r>
            <a:r>
              <a:rPr lang="zh-CN" altLang="en-US" sz="3200" dirty="0">
                <a:latin typeface="宋体" panose="02010600030101010101" pitchFamily="2" charset="-122"/>
              </a:rPr>
              <a:t>类直接派生来的，这就意味着它具有</a:t>
            </a:r>
            <a:r>
              <a:rPr lang="en-US" altLang="zh-CN" sz="3200" dirty="0" err="1">
                <a:latin typeface="宋体" panose="02010600030101010101" pitchFamily="2" charset="-122"/>
              </a:rPr>
              <a:t>CWnd</a:t>
            </a:r>
            <a:r>
              <a:rPr lang="zh-CN" altLang="en-US" sz="3200" dirty="0">
                <a:latin typeface="宋体" panose="02010600030101010101" pitchFamily="2" charset="-122"/>
              </a:rPr>
              <a:t>的所有功能 </a:t>
            </a:r>
            <a:r>
              <a:rPr lang="zh-CN" altLang="en-US" sz="3200" dirty="0"/>
              <a:t> </a:t>
            </a:r>
          </a:p>
        </p:txBody>
      </p:sp>
      <p:sp>
        <p:nvSpPr>
          <p:cNvPr id="52231" name="Text Box 7"/>
          <p:cNvSpPr txBox="1">
            <a:spLocks noChangeArrowheads="1"/>
          </p:cNvSpPr>
          <p:nvPr/>
        </p:nvSpPr>
        <p:spPr bwMode="auto">
          <a:xfrm>
            <a:off x="762000" y="5014913"/>
            <a:ext cx="1295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800"/>
              <a:t>编辑框控件</a:t>
            </a:r>
          </a:p>
        </p:txBody>
      </p:sp>
      <p:sp>
        <p:nvSpPr>
          <p:cNvPr id="52232" name="Text Box 8"/>
          <p:cNvSpPr txBox="1">
            <a:spLocks noChangeArrowheads="1"/>
          </p:cNvSpPr>
          <p:nvPr/>
        </p:nvSpPr>
        <p:spPr bwMode="auto">
          <a:xfrm>
            <a:off x="2387600" y="4814888"/>
            <a:ext cx="26844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单行编辑框控件</a:t>
            </a:r>
          </a:p>
        </p:txBody>
      </p:sp>
      <p:sp>
        <p:nvSpPr>
          <p:cNvPr id="52233" name="Text Box 9"/>
          <p:cNvSpPr txBox="1">
            <a:spLocks noChangeArrowheads="1"/>
          </p:cNvSpPr>
          <p:nvPr/>
        </p:nvSpPr>
        <p:spPr bwMode="auto">
          <a:xfrm>
            <a:off x="2387600" y="5729288"/>
            <a:ext cx="26844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多行编辑框控件</a:t>
            </a:r>
          </a:p>
        </p:txBody>
      </p:sp>
      <p:sp>
        <p:nvSpPr>
          <p:cNvPr id="52234" name="AutoShape 10"/>
          <p:cNvSpPr>
            <a:spLocks/>
          </p:cNvSpPr>
          <p:nvPr/>
        </p:nvSpPr>
        <p:spPr bwMode="auto">
          <a:xfrm>
            <a:off x="2057400" y="5105400"/>
            <a:ext cx="304800" cy="914400"/>
          </a:xfrm>
          <a:prstGeom prst="leftBrace">
            <a:avLst>
              <a:gd name="adj1" fmla="val 25000"/>
              <a:gd name="adj2" fmla="val 50000"/>
            </a:avLst>
          </a:prstGeom>
          <a:noFill/>
          <a:ln w="38100">
            <a:solidFill>
              <a:srgbClr val="66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50482832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1D0F7754-E5A3-4342-99D1-CB88707B572D}" type="slidenum">
              <a:rPr lang="en-US" altLang="zh-CN"/>
              <a:pPr/>
              <a:t>53</a:t>
            </a:fld>
            <a:endParaRPr lang="en-US" altLang="zh-CN"/>
          </a:p>
        </p:txBody>
      </p:sp>
      <p:graphicFrame>
        <p:nvGraphicFramePr>
          <p:cNvPr id="53252" name="Object 4"/>
          <p:cNvGraphicFramePr>
            <a:graphicFrameLocks noGrp="1" noChangeAspect="1"/>
          </p:cNvGraphicFramePr>
          <p:nvPr>
            <p:ph type="body" idx="1"/>
          </p:nvPr>
        </p:nvGraphicFramePr>
        <p:xfrm>
          <a:off x="304800" y="76200"/>
          <a:ext cx="8610600" cy="6735763"/>
        </p:xfrm>
        <a:graphic>
          <a:graphicData uri="http://schemas.openxmlformats.org/presentationml/2006/ole">
            <mc:AlternateContent xmlns:mc="http://schemas.openxmlformats.org/markup-compatibility/2006">
              <mc:Choice xmlns:v="urn:schemas-microsoft-com:vml" Requires="v">
                <p:oleObj spid="_x0000_s116006" name="Document" r:id="rId3" imgW="5699160" imgH="4459680" progId="Word.Document.8">
                  <p:embed/>
                </p:oleObj>
              </mc:Choice>
              <mc:Fallback>
                <p:oleObj name="Document" r:id="rId3" imgW="5699160" imgH="445968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76200"/>
                        <a:ext cx="8610600" cy="6735763"/>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0471273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48DA15C1-F24F-4E5A-962F-041D7DABA97C}" type="slidenum">
              <a:rPr lang="en-US" altLang="zh-CN"/>
              <a:pPr/>
              <a:t>54</a:t>
            </a:fld>
            <a:endParaRPr lang="en-US" altLang="zh-CN"/>
          </a:p>
        </p:txBody>
      </p:sp>
      <p:graphicFrame>
        <p:nvGraphicFramePr>
          <p:cNvPr id="54276" name="Object 4"/>
          <p:cNvGraphicFramePr>
            <a:graphicFrameLocks noChangeAspect="1"/>
          </p:cNvGraphicFramePr>
          <p:nvPr/>
        </p:nvGraphicFramePr>
        <p:xfrm>
          <a:off x="357188" y="1123950"/>
          <a:ext cx="8558212" cy="3905250"/>
        </p:xfrm>
        <a:graphic>
          <a:graphicData uri="http://schemas.openxmlformats.org/presentationml/2006/ole">
            <mc:AlternateContent xmlns:mc="http://schemas.openxmlformats.org/markup-compatibility/2006">
              <mc:Choice xmlns:v="urn:schemas-microsoft-com:vml" Requires="v">
                <p:oleObj spid="_x0000_s117030" name="Document" r:id="rId3" imgW="4667760" imgH="2130480" progId="Word.Document.8">
                  <p:embed/>
                </p:oleObj>
              </mc:Choice>
              <mc:Fallback>
                <p:oleObj name="Document" r:id="rId3" imgW="4667760" imgH="213048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88" y="1123950"/>
                        <a:ext cx="8558212" cy="39052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4448968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CCDD8963-4AD3-4979-9ECF-3D3BB659B889}" type="slidenum">
              <a:rPr lang="en-US" altLang="zh-CN"/>
              <a:pPr/>
              <a:t>55</a:t>
            </a:fld>
            <a:endParaRPr lang="en-US" altLang="zh-CN"/>
          </a:p>
        </p:txBody>
      </p:sp>
      <p:sp>
        <p:nvSpPr>
          <p:cNvPr id="55298" name="Rectangle 2"/>
          <p:cNvSpPr>
            <a:spLocks noGrp="1" noChangeArrowheads="1"/>
          </p:cNvSpPr>
          <p:nvPr>
            <p:ph type="title"/>
          </p:nvPr>
        </p:nvSpPr>
        <p:spPr>
          <a:xfrm>
            <a:off x="0" y="44624"/>
            <a:ext cx="9036496" cy="576064"/>
          </a:xfrm>
        </p:spPr>
        <p:txBody>
          <a:bodyPr/>
          <a:lstStyle/>
          <a:p>
            <a:r>
              <a:rPr lang="en-US" altLang="zh-CN" sz="4000" b="1" dirty="0" smtClean="0"/>
              <a:t>8.5.2 </a:t>
            </a:r>
            <a:r>
              <a:rPr lang="zh-CN" altLang="en-US" sz="4000" b="1" dirty="0">
                <a:latin typeface="宋体" panose="02010600030101010101" pitchFamily="2" charset="-122"/>
              </a:rPr>
              <a:t>编辑框与应用程序间的消息传递</a:t>
            </a:r>
            <a:r>
              <a:rPr lang="zh-CN" altLang="en-US" sz="4000" b="1" dirty="0"/>
              <a:t> </a:t>
            </a:r>
          </a:p>
        </p:txBody>
      </p:sp>
      <p:sp>
        <p:nvSpPr>
          <p:cNvPr id="55299" name="Rectangle 3"/>
          <p:cNvSpPr>
            <a:spLocks noGrp="1" noChangeArrowheads="1"/>
          </p:cNvSpPr>
          <p:nvPr>
            <p:ph type="body" idx="1"/>
          </p:nvPr>
        </p:nvSpPr>
        <p:spPr>
          <a:xfrm>
            <a:off x="35496" y="620688"/>
            <a:ext cx="9002652" cy="3028664"/>
          </a:xfrm>
          <a:ln>
            <a:solidFill>
              <a:srgbClr val="66FFFF"/>
            </a:solidFill>
            <a:miter lim="800000"/>
            <a:headEnd/>
            <a:tailEnd/>
          </a:ln>
        </p:spPr>
        <p:txBody>
          <a:bodyPr/>
          <a:lstStyle/>
          <a:p>
            <a:pPr marL="0" indent="0">
              <a:spcBef>
                <a:spcPts val="0"/>
              </a:spcBef>
              <a:buFontTx/>
              <a:buNone/>
            </a:pPr>
            <a:r>
              <a:rPr lang="zh-CN" altLang="zh-CN" sz="2400" b="1" dirty="0"/>
              <a:t>编写基于对话框的应用程</a:t>
            </a:r>
            <a:r>
              <a:rPr lang="zh-CN" altLang="zh-CN" sz="2400" b="1" dirty="0" smtClean="0"/>
              <a:t>序</a:t>
            </a:r>
            <a:r>
              <a:rPr lang="zh-CN" altLang="en-US" sz="2400" b="1" dirty="0" smtClean="0"/>
              <a:t>：</a:t>
            </a:r>
            <a:endParaRPr lang="en-US" altLang="zh-CN" sz="2400" b="1" dirty="0" smtClean="0"/>
          </a:p>
          <a:p>
            <a:pPr marL="0" indent="0">
              <a:spcBef>
                <a:spcPts val="0"/>
              </a:spcBef>
              <a:buFontTx/>
              <a:buNone/>
            </a:pPr>
            <a:r>
              <a:rPr lang="zh-CN" altLang="zh-CN" sz="2400" b="1" dirty="0" smtClean="0"/>
              <a:t>单</a:t>
            </a:r>
            <a:r>
              <a:rPr lang="zh-CN" altLang="zh-CN" sz="2400" b="1" dirty="0"/>
              <a:t>击</a:t>
            </a:r>
            <a:r>
              <a:rPr lang="en-US" altLang="zh-CN" sz="2400" b="1" dirty="0" err="1" smtClean="0"/>
              <a:t>Showl</a:t>
            </a:r>
            <a:r>
              <a:rPr lang="zh-CN" altLang="zh-CN" sz="2400" b="1" dirty="0" smtClean="0"/>
              <a:t>，在</a:t>
            </a:r>
            <a:r>
              <a:rPr lang="en-US" altLang="zh-CN" sz="2400" b="1" dirty="0"/>
              <a:t>Edit1</a:t>
            </a:r>
            <a:r>
              <a:rPr lang="zh-CN" altLang="zh-CN" sz="2400" b="1" dirty="0"/>
              <a:t>编辑框中显</a:t>
            </a:r>
            <a:r>
              <a:rPr lang="zh-CN" altLang="zh-CN" sz="2400" b="1" dirty="0" smtClean="0"/>
              <a:t>示“</a:t>
            </a:r>
            <a:r>
              <a:rPr lang="en-US" altLang="zh-CN" sz="2400" b="1" dirty="0"/>
              <a:t>This is the first </a:t>
            </a:r>
            <a:r>
              <a:rPr lang="en-US" altLang="zh-CN" sz="2400" b="1" dirty="0" err="1"/>
              <a:t>EditBox</a:t>
            </a:r>
            <a:r>
              <a:rPr lang="en-US" altLang="zh-CN" sz="2400" b="1" dirty="0"/>
              <a:t>.</a:t>
            </a:r>
            <a:r>
              <a:rPr lang="zh-CN" altLang="zh-CN" sz="2400" b="1" dirty="0"/>
              <a:t>”；单击</a:t>
            </a:r>
            <a:r>
              <a:rPr lang="en-US" altLang="zh-CN" sz="2400" b="1" dirty="0" smtClean="0"/>
              <a:t>Clear1</a:t>
            </a:r>
            <a:r>
              <a:rPr lang="zh-CN" altLang="zh-CN" sz="2400" b="1" dirty="0" smtClean="0"/>
              <a:t>，</a:t>
            </a:r>
            <a:r>
              <a:rPr lang="en-US" altLang="zh-CN" sz="2400" b="1" dirty="0" smtClean="0"/>
              <a:t>Edit1</a:t>
            </a:r>
            <a:r>
              <a:rPr lang="zh-CN" altLang="zh-CN" sz="2400" b="1" dirty="0"/>
              <a:t>编辑框中的内容被清除</a:t>
            </a:r>
            <a:r>
              <a:rPr lang="zh-CN" altLang="zh-CN" sz="2400" b="1" dirty="0" smtClean="0"/>
              <a:t>；</a:t>
            </a:r>
            <a:endParaRPr lang="en-US" altLang="zh-CN" sz="2400" b="1" dirty="0" smtClean="0"/>
          </a:p>
          <a:p>
            <a:pPr marL="0" indent="0">
              <a:spcBef>
                <a:spcPts val="0"/>
              </a:spcBef>
              <a:buFontTx/>
              <a:buNone/>
            </a:pPr>
            <a:r>
              <a:rPr lang="zh-CN" altLang="zh-CN" sz="2400" b="1" dirty="0" smtClean="0"/>
              <a:t>单</a:t>
            </a:r>
            <a:r>
              <a:rPr lang="zh-CN" altLang="zh-CN" sz="2400" b="1" dirty="0"/>
              <a:t>击</a:t>
            </a:r>
            <a:r>
              <a:rPr lang="en-US" altLang="zh-CN" sz="2400" b="1" dirty="0" smtClean="0"/>
              <a:t>Show2</a:t>
            </a:r>
            <a:r>
              <a:rPr lang="zh-CN" altLang="zh-CN" sz="2400" b="1" dirty="0" smtClean="0"/>
              <a:t>，在</a:t>
            </a:r>
            <a:r>
              <a:rPr lang="en-US" altLang="zh-CN" sz="2400" b="1" dirty="0" smtClean="0"/>
              <a:t>Edit2</a:t>
            </a:r>
            <a:r>
              <a:rPr lang="zh-CN" altLang="zh-CN" sz="2400" b="1" dirty="0" smtClean="0"/>
              <a:t>编辑</a:t>
            </a:r>
            <a:r>
              <a:rPr lang="zh-CN" altLang="zh-CN" sz="2400" b="1" dirty="0"/>
              <a:t>框中显</a:t>
            </a:r>
            <a:r>
              <a:rPr lang="zh-CN" altLang="zh-CN" sz="2400" b="1" dirty="0" smtClean="0"/>
              <a:t>示“</a:t>
            </a:r>
            <a:r>
              <a:rPr lang="en-US" altLang="zh-CN" sz="2400" b="1" dirty="0"/>
              <a:t>This is the second  </a:t>
            </a:r>
            <a:r>
              <a:rPr lang="en-US" altLang="zh-CN" sz="2400" b="1" dirty="0" err="1"/>
              <a:t>EditBox</a:t>
            </a:r>
            <a:r>
              <a:rPr lang="en-US" altLang="zh-CN" sz="2400" b="1" dirty="0"/>
              <a:t>!</a:t>
            </a:r>
            <a:r>
              <a:rPr lang="zh-CN" altLang="zh-CN" sz="2400" b="1" dirty="0" smtClean="0"/>
              <a:t>”</a:t>
            </a:r>
            <a:endParaRPr lang="en-US" altLang="zh-CN" sz="2400" b="1" dirty="0" smtClean="0"/>
          </a:p>
          <a:p>
            <a:pPr marL="0" indent="0">
              <a:spcBef>
                <a:spcPts val="0"/>
              </a:spcBef>
              <a:buFontTx/>
              <a:buNone/>
            </a:pPr>
            <a:r>
              <a:rPr lang="zh-CN" altLang="zh-CN" sz="2400" b="1" dirty="0" smtClean="0"/>
              <a:t>单</a:t>
            </a:r>
            <a:r>
              <a:rPr lang="zh-CN" altLang="zh-CN" sz="2400" b="1" dirty="0"/>
              <a:t>击</a:t>
            </a:r>
            <a:r>
              <a:rPr lang="en-US" altLang="zh-CN" sz="2400" b="1" dirty="0" smtClean="0"/>
              <a:t>Clear2</a:t>
            </a:r>
            <a:r>
              <a:rPr lang="zh-CN" altLang="zh-CN" sz="2400" b="1" dirty="0" smtClean="0"/>
              <a:t>，</a:t>
            </a:r>
            <a:r>
              <a:rPr lang="en-US" altLang="zh-CN" sz="2400" b="1" dirty="0" smtClean="0"/>
              <a:t>Edit2</a:t>
            </a:r>
            <a:r>
              <a:rPr lang="zh-CN" altLang="zh-CN" sz="2400" b="1" dirty="0"/>
              <a:t>编辑框中的内容被清</a:t>
            </a:r>
            <a:r>
              <a:rPr lang="zh-CN" altLang="zh-CN" sz="2400" b="1" dirty="0" smtClean="0"/>
              <a:t>除</a:t>
            </a:r>
            <a:endParaRPr lang="en-US" altLang="zh-CN" sz="2400" b="1" dirty="0" smtClean="0"/>
          </a:p>
          <a:p>
            <a:pPr marL="0" indent="0">
              <a:spcBef>
                <a:spcPts val="0"/>
              </a:spcBef>
              <a:buFontTx/>
              <a:buNone/>
            </a:pPr>
            <a:r>
              <a:rPr lang="zh-CN" altLang="zh-CN" sz="2400" b="1" dirty="0" smtClean="0"/>
              <a:t>单</a:t>
            </a:r>
            <a:r>
              <a:rPr lang="zh-CN" altLang="zh-CN" sz="2400" b="1" dirty="0"/>
              <a:t>击</a:t>
            </a:r>
            <a:r>
              <a:rPr lang="en-US" altLang="zh-CN" sz="2400" b="1" dirty="0" smtClean="0"/>
              <a:t>Transfer</a:t>
            </a:r>
            <a:r>
              <a:rPr lang="zh-CN" altLang="zh-CN" sz="2400" b="1" dirty="0" smtClean="0"/>
              <a:t>，把</a:t>
            </a:r>
            <a:r>
              <a:rPr lang="en-US" altLang="zh-CN" sz="2400" b="1" dirty="0"/>
              <a:t>Edit1</a:t>
            </a:r>
            <a:r>
              <a:rPr lang="zh-CN" altLang="zh-CN" sz="2400" b="1" dirty="0"/>
              <a:t>编辑框的内容复制到</a:t>
            </a:r>
            <a:r>
              <a:rPr lang="en-US" altLang="zh-CN" sz="2400" b="1" dirty="0"/>
              <a:t>Edit2</a:t>
            </a:r>
            <a:r>
              <a:rPr lang="zh-CN" altLang="zh-CN" sz="2400" b="1" dirty="0"/>
              <a:t>的编辑框中去；单击</a:t>
            </a:r>
            <a:r>
              <a:rPr lang="en-US" altLang="zh-CN" sz="2400" b="1" dirty="0" smtClean="0"/>
              <a:t>Undo</a:t>
            </a:r>
            <a:r>
              <a:rPr lang="zh-CN" altLang="zh-CN" sz="2400" b="1" dirty="0" smtClean="0"/>
              <a:t>，取</a:t>
            </a:r>
            <a:r>
              <a:rPr lang="zh-CN" altLang="zh-CN" sz="2400" b="1" dirty="0"/>
              <a:t>消编辑框</a:t>
            </a:r>
            <a:r>
              <a:rPr lang="en-US" altLang="zh-CN" sz="2400" b="1" dirty="0"/>
              <a:t>2</a:t>
            </a:r>
            <a:r>
              <a:rPr lang="zh-CN" altLang="zh-CN" sz="2400" b="1" dirty="0"/>
              <a:t>中的上一次操作，再单击一</a:t>
            </a:r>
            <a:r>
              <a:rPr lang="zh-CN" altLang="zh-CN" sz="2400" b="1" dirty="0" smtClean="0"/>
              <a:t>次</a:t>
            </a:r>
            <a:r>
              <a:rPr lang="zh-CN" altLang="en-US" sz="2400" b="1" dirty="0" smtClean="0"/>
              <a:t>撤销</a:t>
            </a:r>
            <a:r>
              <a:rPr lang="en-US" altLang="zh-CN" sz="2400" b="1" dirty="0" smtClean="0"/>
              <a:t>Undo</a:t>
            </a:r>
            <a:r>
              <a:rPr lang="zh-CN" altLang="zh-CN" sz="2400" b="1" dirty="0" smtClean="0"/>
              <a:t>；</a:t>
            </a:r>
            <a:endParaRPr lang="en-US" altLang="zh-CN" sz="2400" b="1" dirty="0" smtClean="0"/>
          </a:p>
          <a:p>
            <a:pPr marL="0" indent="0">
              <a:spcBef>
                <a:spcPts val="0"/>
              </a:spcBef>
              <a:buFontTx/>
              <a:buNone/>
            </a:pPr>
            <a:r>
              <a:rPr lang="zh-CN" altLang="zh-CN" sz="2400" b="1" dirty="0" smtClean="0"/>
              <a:t>单</a:t>
            </a:r>
            <a:r>
              <a:rPr lang="zh-CN" altLang="zh-CN" sz="2400" b="1" dirty="0"/>
              <a:t>击</a:t>
            </a:r>
            <a:r>
              <a:rPr lang="en-US" altLang="zh-CN" sz="2400" b="1" dirty="0" smtClean="0"/>
              <a:t>Exit</a:t>
            </a:r>
            <a:r>
              <a:rPr lang="zh-CN" altLang="zh-CN" sz="2400" b="1" dirty="0" smtClean="0"/>
              <a:t>，退出运</a:t>
            </a:r>
            <a:r>
              <a:rPr lang="zh-CN" altLang="zh-CN" sz="2400" b="1" dirty="0"/>
              <a:t>行</a:t>
            </a:r>
            <a:r>
              <a:rPr lang="zh-CN" altLang="zh-CN" sz="2400" b="1" dirty="0" smtClean="0"/>
              <a:t>。</a:t>
            </a:r>
            <a:endParaRPr lang="en-US" altLang="zh-CN" sz="2400" b="1" dirty="0" smtClean="0">
              <a:latin typeface="Arial Narrow" panose="020B0606020202030204" pitchFamily="34" charset="0"/>
            </a:endParaRPr>
          </a:p>
          <a:p>
            <a:pPr>
              <a:spcBef>
                <a:spcPts val="0"/>
              </a:spcBef>
              <a:buFontTx/>
              <a:buNone/>
            </a:pPr>
            <a:endParaRPr lang="zh-CN" altLang="en-US" sz="2400" b="1" dirty="0">
              <a:latin typeface="Arial Narrow" panose="020B0606020202030204" pitchFamily="34" charset="0"/>
            </a:endParaRPr>
          </a:p>
        </p:txBody>
      </p:sp>
      <p:pic>
        <p:nvPicPr>
          <p:cNvPr id="118787"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28" y="3649353"/>
            <a:ext cx="9007415" cy="3201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365155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0DC73351-9C22-404D-A2FF-E231538BAAE3}" type="slidenum">
              <a:rPr lang="en-US" altLang="zh-CN"/>
              <a:pPr/>
              <a:t>56</a:t>
            </a:fld>
            <a:endParaRPr lang="en-US" altLang="zh-CN"/>
          </a:p>
        </p:txBody>
      </p:sp>
      <p:sp>
        <p:nvSpPr>
          <p:cNvPr id="59396" name="Text Box 4"/>
          <p:cNvSpPr txBox="1">
            <a:spLocks noChangeArrowheads="1"/>
          </p:cNvSpPr>
          <p:nvPr/>
        </p:nvSpPr>
        <p:spPr bwMode="auto">
          <a:xfrm>
            <a:off x="457200" y="381000"/>
            <a:ext cx="2971800" cy="579438"/>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0" hangingPunct="0"/>
            <a:r>
              <a:rPr lang="en-US" altLang="zh-CN" sz="3200" dirty="0" smtClean="0">
                <a:solidFill>
                  <a:srgbClr val="00CC00"/>
                </a:solidFill>
                <a:latin typeface="宋体" panose="02010600030101010101" pitchFamily="2" charset="-122"/>
              </a:rPr>
              <a:t>(1)</a:t>
            </a:r>
            <a:r>
              <a:rPr lang="zh-CN" altLang="en-US" sz="3200" dirty="0">
                <a:solidFill>
                  <a:schemeClr val="bg1"/>
                </a:solidFill>
                <a:latin typeface="宋体" panose="02010600030101010101" pitchFamily="2" charset="-122"/>
              </a:rPr>
              <a:t>设置控件</a:t>
            </a:r>
            <a:r>
              <a:rPr lang="en-US" altLang="zh-CN" sz="3200" dirty="0">
                <a:solidFill>
                  <a:schemeClr val="bg1"/>
                </a:solidFill>
                <a:latin typeface="宋体" panose="02010600030101010101" pitchFamily="2" charset="-122"/>
              </a:rPr>
              <a:t>ID</a:t>
            </a:r>
          </a:p>
        </p:txBody>
      </p:sp>
      <p:graphicFrame>
        <p:nvGraphicFramePr>
          <p:cNvPr id="59397" name="Object 5"/>
          <p:cNvGraphicFramePr>
            <a:graphicFrameLocks noChangeAspect="1"/>
          </p:cNvGraphicFramePr>
          <p:nvPr>
            <p:extLst/>
          </p:nvPr>
        </p:nvGraphicFramePr>
        <p:xfrm>
          <a:off x="457200" y="1196752"/>
          <a:ext cx="8001000" cy="5517930"/>
        </p:xfrm>
        <a:graphic>
          <a:graphicData uri="http://schemas.openxmlformats.org/presentationml/2006/ole">
            <mc:AlternateContent xmlns:mc="http://schemas.openxmlformats.org/markup-compatibility/2006">
              <mc:Choice xmlns:v="urn:schemas-microsoft-com:vml" Requires="v">
                <p:oleObj spid="_x0000_s118054" name="文档" r:id="rId3" imgW="2862720" imgH="1956600" progId="Word.Document.8">
                  <p:embed/>
                </p:oleObj>
              </mc:Choice>
              <mc:Fallback>
                <p:oleObj name="文档" r:id="rId3" imgW="2862720" imgH="195660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196752"/>
                        <a:ext cx="8001000" cy="5517930"/>
                      </a:xfrm>
                      <a:prstGeom prst="rect">
                        <a:avLst/>
                      </a:prstGeom>
                      <a:solidFill>
                        <a:srgbClr val="FFFFCC"/>
                      </a:solidFill>
                      <a:ln>
                        <a:noFill/>
                      </a:ln>
                      <a:effectLst/>
                      <a:extLst/>
                    </p:spPr>
                  </p:pic>
                </p:oleObj>
              </mc:Fallback>
            </mc:AlternateContent>
          </a:graphicData>
        </a:graphic>
      </p:graphicFrame>
    </p:spTree>
    <p:extLst>
      <p:ext uri="{BB962C8B-B14F-4D97-AF65-F5344CB8AC3E}">
        <p14:creationId xmlns:p14="http://schemas.microsoft.com/office/powerpoint/2010/main" val="112087560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fld id="{B20B223E-5961-466F-AD2A-B9EFE35E92B7}" type="slidenum">
              <a:rPr lang="en-US" altLang="zh-CN"/>
              <a:pPr/>
              <a:t>57</a:t>
            </a:fld>
            <a:endParaRPr lang="en-US" altLang="zh-CN"/>
          </a:p>
        </p:txBody>
      </p:sp>
      <p:sp>
        <p:nvSpPr>
          <p:cNvPr id="60420" name="Text Box 4"/>
          <p:cNvSpPr txBox="1">
            <a:spLocks noChangeArrowheads="1"/>
          </p:cNvSpPr>
          <p:nvPr/>
        </p:nvSpPr>
        <p:spPr bwMode="auto">
          <a:xfrm>
            <a:off x="228600" y="157163"/>
            <a:ext cx="4559300" cy="528637"/>
          </a:xfrm>
          <a:prstGeom prst="rect">
            <a:avLst/>
          </a:prstGeom>
          <a:solidFill>
            <a:srgbClr val="FFFFCC"/>
          </a:solidFill>
          <a:ln w="9525">
            <a:solidFill>
              <a:schemeClr val="bg1"/>
            </a:solidFill>
            <a:miter lim="800000"/>
            <a:headEnd/>
            <a:tailEnd/>
          </a:ln>
        </p:spPr>
        <p:txBody>
          <a:bodyPr wrap="none">
            <a:spAutoFit/>
          </a:bodyPr>
          <a:lstStyle/>
          <a:p>
            <a:r>
              <a:rPr lang="en-US" altLang="zh-CN" sz="2800" dirty="0" smtClean="0">
                <a:solidFill>
                  <a:srgbClr val="00CC00"/>
                </a:solidFill>
                <a:latin typeface="Arial Narrow" panose="020B0606020202030204" pitchFamily="34" charset="0"/>
              </a:rPr>
              <a:t>(2)</a:t>
            </a:r>
            <a:r>
              <a:rPr lang="en-US" altLang="zh-CN" sz="2800" dirty="0" smtClean="0">
                <a:solidFill>
                  <a:schemeClr val="bg1"/>
                </a:solidFill>
                <a:latin typeface="Arial Narrow" panose="020B0606020202030204" pitchFamily="34" charset="0"/>
              </a:rPr>
              <a:t> </a:t>
            </a:r>
            <a:r>
              <a:rPr lang="zh-CN" altLang="en-US" sz="2800" dirty="0">
                <a:solidFill>
                  <a:schemeClr val="bg1"/>
                </a:solidFill>
                <a:latin typeface="Arial Narrow" panose="020B0606020202030204" pitchFamily="34" charset="0"/>
              </a:rPr>
              <a:t>应用程序的代码编程部分</a:t>
            </a:r>
          </a:p>
        </p:txBody>
      </p:sp>
      <p:sp>
        <p:nvSpPr>
          <p:cNvPr id="60421" name="Text Box 5"/>
          <p:cNvSpPr txBox="1">
            <a:spLocks noChangeArrowheads="1"/>
          </p:cNvSpPr>
          <p:nvPr/>
        </p:nvSpPr>
        <p:spPr bwMode="auto">
          <a:xfrm>
            <a:off x="247650" y="846138"/>
            <a:ext cx="3251200" cy="457200"/>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dirty="0">
                <a:solidFill>
                  <a:srgbClr val="660066"/>
                </a:solidFill>
                <a:latin typeface="宋体" panose="02010600030101010101" pitchFamily="2" charset="-122"/>
              </a:rPr>
              <a:t>(a)</a:t>
            </a:r>
            <a:r>
              <a:rPr lang="en-US" altLang="zh-CN" dirty="0">
                <a:solidFill>
                  <a:schemeClr val="bg1"/>
                </a:solidFill>
                <a:latin typeface="宋体" panose="02010600030101010101" pitchFamily="2" charset="-122"/>
              </a:rPr>
              <a:t> </a:t>
            </a:r>
            <a:r>
              <a:rPr lang="zh-CN" altLang="en-US" dirty="0">
                <a:solidFill>
                  <a:schemeClr val="bg1"/>
                </a:solidFill>
                <a:latin typeface="宋体" panose="02010600030101010101" pitchFamily="2" charset="-122"/>
              </a:rPr>
              <a:t>给编辑框连接变量</a:t>
            </a:r>
            <a:endParaRPr lang="zh-CN" altLang="en-US" dirty="0">
              <a:solidFill>
                <a:schemeClr val="bg1"/>
              </a:solidFill>
            </a:endParaRPr>
          </a:p>
        </p:txBody>
      </p:sp>
      <p:graphicFrame>
        <p:nvGraphicFramePr>
          <p:cNvPr id="3" name="表格 2"/>
          <p:cNvGraphicFramePr>
            <a:graphicFrameLocks noGrp="1"/>
          </p:cNvGraphicFramePr>
          <p:nvPr>
            <p:extLst/>
          </p:nvPr>
        </p:nvGraphicFramePr>
        <p:xfrm>
          <a:off x="4863123" y="157163"/>
          <a:ext cx="4168542" cy="1097280"/>
        </p:xfrm>
        <a:graphic>
          <a:graphicData uri="http://schemas.openxmlformats.org/drawingml/2006/table">
            <a:tbl>
              <a:tblPr>
                <a:tableStyleId>{5C22544A-7EE6-4342-B048-85BDC9FD1C3A}</a:tableStyleId>
              </a:tblPr>
              <a:tblGrid>
                <a:gridCol w="1085659">
                  <a:extLst>
                    <a:ext uri="{9D8B030D-6E8A-4147-A177-3AD203B41FA5}">
                      <a16:colId xmlns:a16="http://schemas.microsoft.com/office/drawing/2014/main" val="20000"/>
                    </a:ext>
                  </a:extLst>
                </a:gridCol>
                <a:gridCol w="1725809">
                  <a:extLst>
                    <a:ext uri="{9D8B030D-6E8A-4147-A177-3AD203B41FA5}">
                      <a16:colId xmlns:a16="http://schemas.microsoft.com/office/drawing/2014/main" val="20001"/>
                    </a:ext>
                  </a:extLst>
                </a:gridCol>
                <a:gridCol w="1357074">
                  <a:extLst>
                    <a:ext uri="{9D8B030D-6E8A-4147-A177-3AD203B41FA5}">
                      <a16:colId xmlns:a16="http://schemas.microsoft.com/office/drawing/2014/main" val="20002"/>
                    </a:ext>
                  </a:extLst>
                </a:gridCol>
              </a:tblGrid>
              <a:tr h="192021">
                <a:tc>
                  <a:txBody>
                    <a:bodyPr/>
                    <a:lstStyle/>
                    <a:p>
                      <a:pPr algn="ctr">
                        <a:spcAft>
                          <a:spcPts val="0"/>
                        </a:spcAft>
                      </a:pPr>
                      <a:r>
                        <a:rPr lang="zh-CN" sz="2400" kern="100" dirty="0">
                          <a:solidFill>
                            <a:srgbClr val="000000"/>
                          </a:solidFill>
                          <a:effectLst/>
                        </a:rPr>
                        <a:t>对 象</a:t>
                      </a:r>
                      <a:endParaRPr lang="zh-CN" sz="2400" kern="100" dirty="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dirty="0">
                          <a:solidFill>
                            <a:srgbClr val="000000"/>
                          </a:solidFill>
                          <a:effectLst/>
                        </a:rPr>
                        <a:t>ID</a:t>
                      </a:r>
                      <a:endParaRPr lang="zh-CN" sz="2400" kern="100" dirty="0">
                        <a:solidFill>
                          <a:srgbClr val="00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2400" kern="100" dirty="0">
                          <a:solidFill>
                            <a:srgbClr val="000000"/>
                          </a:solidFill>
                          <a:effectLst/>
                        </a:rPr>
                        <a:t>变量名</a:t>
                      </a:r>
                      <a:endParaRPr lang="zh-CN" sz="2400" kern="100" dirty="0">
                        <a:solidFill>
                          <a:srgbClr val="000000"/>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0"/>
                  </a:ext>
                </a:extLst>
              </a:tr>
              <a:tr h="192021">
                <a:tc>
                  <a:txBody>
                    <a:bodyPr/>
                    <a:lstStyle/>
                    <a:p>
                      <a:pPr algn="just">
                        <a:spcAft>
                          <a:spcPts val="0"/>
                        </a:spcAft>
                      </a:pPr>
                      <a:r>
                        <a:rPr lang="zh-CN" sz="2400" kern="100">
                          <a:solidFill>
                            <a:srgbClr val="000000"/>
                          </a:solidFill>
                          <a:effectLst/>
                        </a:rPr>
                        <a:t>编辑框</a:t>
                      </a:r>
                      <a:endParaRPr lang="zh-CN" sz="2400"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2400" kern="100">
                          <a:solidFill>
                            <a:srgbClr val="000000"/>
                          </a:solidFill>
                          <a:effectLst/>
                        </a:rPr>
                        <a:t>IDC_EDIT1</a:t>
                      </a:r>
                      <a:endParaRPr lang="zh-CN" sz="2400"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2400" kern="100">
                          <a:solidFill>
                            <a:srgbClr val="000000"/>
                          </a:solidFill>
                          <a:effectLst/>
                        </a:rPr>
                        <a:t>m_edit1</a:t>
                      </a:r>
                      <a:endParaRPr lang="zh-CN" sz="2400" kern="100">
                        <a:solidFill>
                          <a:srgbClr val="000000"/>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1"/>
                  </a:ext>
                </a:extLst>
              </a:tr>
              <a:tr h="192021">
                <a:tc>
                  <a:txBody>
                    <a:bodyPr/>
                    <a:lstStyle/>
                    <a:p>
                      <a:pPr algn="just">
                        <a:spcAft>
                          <a:spcPts val="0"/>
                        </a:spcAft>
                      </a:pPr>
                      <a:r>
                        <a:rPr lang="zh-CN" sz="2400" kern="100" dirty="0">
                          <a:solidFill>
                            <a:srgbClr val="000000"/>
                          </a:solidFill>
                          <a:effectLst/>
                        </a:rPr>
                        <a:t>编辑框</a:t>
                      </a:r>
                      <a:endParaRPr lang="zh-CN" sz="2400" kern="100" dirty="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2400" kern="100" dirty="0">
                          <a:solidFill>
                            <a:srgbClr val="000000"/>
                          </a:solidFill>
                          <a:effectLst/>
                        </a:rPr>
                        <a:t>IDC_EDIT2</a:t>
                      </a:r>
                      <a:endParaRPr lang="zh-CN" sz="2400" kern="100" dirty="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2400" kern="100" dirty="0">
                          <a:solidFill>
                            <a:srgbClr val="000000"/>
                          </a:solidFill>
                          <a:effectLst/>
                        </a:rPr>
                        <a:t>m_edit2</a:t>
                      </a:r>
                      <a:endParaRPr lang="zh-CN" sz="2400" kern="100" dirty="0">
                        <a:solidFill>
                          <a:srgbClr val="000000"/>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2"/>
                  </a:ext>
                </a:extLst>
              </a:tr>
            </a:tbl>
          </a:graphicData>
        </a:graphic>
      </p:graphicFrame>
      <p:pic>
        <p:nvPicPr>
          <p:cNvPr id="4" name="图片 3"/>
          <p:cNvPicPr>
            <a:picLocks noChangeAspect="1"/>
          </p:cNvPicPr>
          <p:nvPr/>
        </p:nvPicPr>
        <p:blipFill>
          <a:blip r:embed="rId2"/>
          <a:stretch>
            <a:fillRect/>
          </a:stretch>
        </p:blipFill>
        <p:spPr>
          <a:xfrm>
            <a:off x="35496" y="1412776"/>
            <a:ext cx="3771900" cy="3838575"/>
          </a:xfrm>
          <a:prstGeom prst="rect">
            <a:avLst/>
          </a:prstGeom>
        </p:spPr>
      </p:pic>
      <p:pic>
        <p:nvPicPr>
          <p:cNvPr id="5" name="图片 4"/>
          <p:cNvPicPr>
            <a:picLocks noChangeAspect="1"/>
          </p:cNvPicPr>
          <p:nvPr/>
        </p:nvPicPr>
        <p:blipFill>
          <a:blip r:embed="rId3"/>
          <a:stretch>
            <a:fillRect/>
          </a:stretch>
        </p:blipFill>
        <p:spPr>
          <a:xfrm>
            <a:off x="5004048" y="1403340"/>
            <a:ext cx="3981690" cy="3848012"/>
          </a:xfrm>
          <a:prstGeom prst="rect">
            <a:avLst/>
          </a:prstGeom>
        </p:spPr>
      </p:pic>
      <p:sp>
        <p:nvSpPr>
          <p:cNvPr id="13" name="Text Box 6"/>
          <p:cNvSpPr txBox="1">
            <a:spLocks noChangeArrowheads="1"/>
          </p:cNvSpPr>
          <p:nvPr/>
        </p:nvSpPr>
        <p:spPr bwMode="auto">
          <a:xfrm>
            <a:off x="35496" y="5280649"/>
            <a:ext cx="8975973" cy="1532727"/>
          </a:xfrm>
          <a:prstGeom prst="rect">
            <a:avLst/>
          </a:prstGeom>
          <a:gradFill rotWithShape="0">
            <a:gsLst>
              <a:gs pos="0">
                <a:srgbClr val="FFFFCC"/>
              </a:gs>
              <a:gs pos="50000">
                <a:srgbClr val="FFFFFF"/>
              </a:gs>
              <a:gs pos="100000">
                <a:srgbClr val="FFFFCC"/>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nSpc>
                <a:spcPct val="130000"/>
              </a:lnSpc>
            </a:pPr>
            <a:r>
              <a:rPr lang="zh-CN" altLang="en-US" dirty="0">
                <a:solidFill>
                  <a:srgbClr val="660066"/>
                </a:solidFill>
                <a:latin typeface="Arial Narrow" panose="020B0606020202030204" pitchFamily="34" charset="0"/>
              </a:rPr>
              <a:t>注意</a:t>
            </a:r>
            <a:r>
              <a:rPr lang="zh-CN" altLang="en-US" dirty="0">
                <a:solidFill>
                  <a:srgbClr val="990099"/>
                </a:solidFill>
                <a:latin typeface="Arial Narrow" panose="020B0606020202030204" pitchFamily="34" charset="0"/>
              </a:rPr>
              <a:t>，不要将</a:t>
            </a:r>
            <a:r>
              <a:rPr lang="en-US" altLang="zh-CN" dirty="0">
                <a:solidFill>
                  <a:srgbClr val="990099"/>
                </a:solidFill>
                <a:latin typeface="Arial Narrow" panose="020B0606020202030204" pitchFamily="34" charset="0"/>
              </a:rPr>
              <a:t>m_Edit1</a:t>
            </a:r>
            <a:r>
              <a:rPr lang="zh-CN" altLang="en-US" dirty="0">
                <a:solidFill>
                  <a:srgbClr val="990099"/>
                </a:solidFill>
                <a:latin typeface="Arial Narrow" panose="020B0606020202030204" pitchFamily="34" charset="0"/>
              </a:rPr>
              <a:t>设为</a:t>
            </a:r>
            <a:r>
              <a:rPr lang="en-US" altLang="zh-CN" dirty="0" err="1">
                <a:solidFill>
                  <a:srgbClr val="990099"/>
                </a:solidFill>
                <a:latin typeface="Arial Narrow" panose="020B0606020202030204" pitchFamily="34" charset="0"/>
              </a:rPr>
              <a:t>CString</a:t>
            </a:r>
            <a:r>
              <a:rPr lang="zh-CN" altLang="en-US" dirty="0">
                <a:solidFill>
                  <a:srgbClr val="990099"/>
                </a:solidFill>
                <a:latin typeface="Arial Narrow" panose="020B0606020202030204" pitchFamily="34" charset="0"/>
              </a:rPr>
              <a:t>类型，因为只有设为</a:t>
            </a:r>
            <a:r>
              <a:rPr lang="en-US" altLang="zh-CN" dirty="0" err="1">
                <a:solidFill>
                  <a:srgbClr val="990099"/>
                </a:solidFill>
                <a:latin typeface="Arial Narrow" panose="020B0606020202030204" pitchFamily="34" charset="0"/>
              </a:rPr>
              <a:t>CEdit</a:t>
            </a:r>
            <a:r>
              <a:rPr lang="en-US" altLang="zh-CN" dirty="0">
                <a:solidFill>
                  <a:srgbClr val="990099"/>
                </a:solidFill>
                <a:latin typeface="Arial Narrow" panose="020B0606020202030204" pitchFamily="34" charset="0"/>
              </a:rPr>
              <a:t> </a:t>
            </a:r>
            <a:r>
              <a:rPr lang="zh-CN" altLang="en-US" dirty="0">
                <a:solidFill>
                  <a:srgbClr val="990099"/>
                </a:solidFill>
                <a:latin typeface="Arial Narrow" panose="020B0606020202030204" pitchFamily="34" charset="0"/>
              </a:rPr>
              <a:t>类型，才能够调用</a:t>
            </a:r>
            <a:r>
              <a:rPr lang="en-US" altLang="zh-CN" dirty="0" err="1">
                <a:solidFill>
                  <a:srgbClr val="990099"/>
                </a:solidFill>
                <a:latin typeface="Arial Narrow" panose="020B0606020202030204" pitchFamily="34" charset="0"/>
              </a:rPr>
              <a:t>CEdit</a:t>
            </a:r>
            <a:r>
              <a:rPr lang="en-US" altLang="zh-CN" dirty="0">
                <a:solidFill>
                  <a:srgbClr val="990099"/>
                </a:solidFill>
                <a:latin typeface="Arial Narrow" panose="020B0606020202030204" pitchFamily="34" charset="0"/>
              </a:rPr>
              <a:t> </a:t>
            </a:r>
            <a:r>
              <a:rPr lang="zh-CN" altLang="en-US" dirty="0">
                <a:solidFill>
                  <a:srgbClr val="990099"/>
                </a:solidFill>
                <a:latin typeface="Arial Narrow" panose="020B0606020202030204" pitchFamily="34" charset="0"/>
              </a:rPr>
              <a:t>类中的一些成员函数，如</a:t>
            </a:r>
            <a:r>
              <a:rPr lang="en-US" altLang="zh-CN" dirty="0">
                <a:solidFill>
                  <a:srgbClr val="990099"/>
                </a:solidFill>
                <a:latin typeface="Arial Narrow" panose="020B0606020202030204" pitchFamily="34" charset="0"/>
              </a:rPr>
              <a:t>Copy , Paste</a:t>
            </a:r>
            <a:r>
              <a:rPr lang="zh-CN" altLang="en-US" dirty="0">
                <a:solidFill>
                  <a:srgbClr val="990099"/>
                </a:solidFill>
                <a:latin typeface="Arial Narrow" panose="020B0606020202030204" pitchFamily="34" charset="0"/>
              </a:rPr>
              <a:t>等，这样才能完成本应用程序中对</a:t>
            </a:r>
            <a:r>
              <a:rPr lang="en-US" altLang="zh-CN" dirty="0">
                <a:solidFill>
                  <a:srgbClr val="990099"/>
                </a:solidFill>
                <a:latin typeface="Arial Narrow" panose="020B0606020202030204" pitchFamily="34" charset="0"/>
              </a:rPr>
              <a:t>Transfer</a:t>
            </a:r>
            <a:r>
              <a:rPr lang="zh-CN" altLang="en-US" dirty="0">
                <a:solidFill>
                  <a:srgbClr val="990099"/>
                </a:solidFill>
                <a:latin typeface="Arial Narrow" panose="020B0606020202030204" pitchFamily="34" charset="0"/>
              </a:rPr>
              <a:t>按钮要求复制内容的操作的响应</a:t>
            </a:r>
          </a:p>
        </p:txBody>
      </p:sp>
      <p:cxnSp>
        <p:nvCxnSpPr>
          <p:cNvPr id="7" name="直接箭头连接符 6"/>
          <p:cNvCxnSpPr/>
          <p:nvPr/>
        </p:nvCxnSpPr>
        <p:spPr bwMode="auto">
          <a:xfrm flipV="1">
            <a:off x="4283968" y="3212976"/>
            <a:ext cx="1512168" cy="2067673"/>
          </a:xfrm>
          <a:prstGeom prst="straightConnector1">
            <a:avLst/>
          </a:prstGeom>
          <a:ln w="69850">
            <a:headEnd type="none" w="med" len="med"/>
            <a:tailEnd type="triangle"/>
          </a:ln>
          <a:extLst/>
        </p:spPr>
        <p:style>
          <a:lnRef idx="1">
            <a:schemeClr val="accent4"/>
          </a:lnRef>
          <a:fillRef idx="0">
            <a:schemeClr val="accent4"/>
          </a:fillRef>
          <a:effectRef idx="0">
            <a:schemeClr val="accent4"/>
          </a:effectRef>
          <a:fontRef idx="minor">
            <a:schemeClr val="tx1"/>
          </a:fontRef>
        </p:style>
      </p:cxnSp>
      <p:cxnSp>
        <p:nvCxnSpPr>
          <p:cNvPr id="9" name="直接箭头连接符 8"/>
          <p:cNvCxnSpPr/>
          <p:nvPr/>
        </p:nvCxnSpPr>
        <p:spPr bwMode="auto">
          <a:xfrm flipV="1">
            <a:off x="4283968" y="3140968"/>
            <a:ext cx="3600400" cy="2139681"/>
          </a:xfrm>
          <a:prstGeom prst="straightConnector1">
            <a:avLst/>
          </a:prstGeom>
          <a:solidFill>
            <a:schemeClr val="accent1"/>
          </a:solidFill>
          <a:ln w="698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5192628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421"/>
                                        </p:tgtEl>
                                        <p:attrNameLst>
                                          <p:attrName>style.visibility</p:attrName>
                                        </p:attrNameLst>
                                      </p:cBhvr>
                                      <p:to>
                                        <p:strVal val="visible"/>
                                      </p:to>
                                    </p:set>
                                    <p:anim calcmode="lin" valueType="num">
                                      <p:cBhvr additive="base">
                                        <p:cTn id="7" dur="500" fill="hold"/>
                                        <p:tgtEl>
                                          <p:spTgt spid="60421"/>
                                        </p:tgtEl>
                                        <p:attrNameLst>
                                          <p:attrName>ppt_x</p:attrName>
                                        </p:attrNameLst>
                                      </p:cBhvr>
                                      <p:tavLst>
                                        <p:tav tm="0">
                                          <p:val>
                                            <p:strVal val="0-#ppt_w/2"/>
                                          </p:val>
                                        </p:tav>
                                        <p:tav tm="100000">
                                          <p:val>
                                            <p:strVal val="#ppt_x"/>
                                          </p:val>
                                        </p:tav>
                                      </p:tavLst>
                                    </p:anim>
                                    <p:anim calcmode="lin" valueType="num">
                                      <p:cBhvr additive="base">
                                        <p:cTn id="8" dur="500" fill="hold"/>
                                        <p:tgtEl>
                                          <p:spTgt spid="604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heel(1)">
                                      <p:cBhvr>
                                        <p:cTn id="13" dur="20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barn(inVertical)">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barn(inVertical)">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down)">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down)">
                                      <p:cBhvr>
                                        <p:cTn id="3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1" grpId="0" animBg="1" autoUpdateAnimBg="0"/>
      <p:bldP spid="13"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E3110A8A-E3E7-4D96-9C28-997885544C81}" type="slidenum">
              <a:rPr lang="en-US" altLang="zh-CN"/>
              <a:pPr/>
              <a:t>58</a:t>
            </a:fld>
            <a:endParaRPr lang="en-US" altLang="zh-CN"/>
          </a:p>
        </p:txBody>
      </p:sp>
      <p:sp>
        <p:nvSpPr>
          <p:cNvPr id="63496" name="Text Box 8"/>
          <p:cNvSpPr txBox="1">
            <a:spLocks noChangeArrowheads="1"/>
          </p:cNvSpPr>
          <p:nvPr/>
        </p:nvSpPr>
        <p:spPr bwMode="auto">
          <a:xfrm>
            <a:off x="304800" y="381000"/>
            <a:ext cx="8534400" cy="585946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0" hangingPunct="0">
              <a:lnSpc>
                <a:spcPct val="150000"/>
              </a:lnSpc>
            </a:pPr>
            <a:r>
              <a:rPr lang="en-US" altLang="zh-CN" sz="3600" dirty="0">
                <a:latin typeface="Arial Narrow" panose="020B0606020202030204" pitchFamily="34" charset="0"/>
              </a:rPr>
              <a:t>        </a:t>
            </a:r>
            <a:r>
              <a:rPr lang="zh-CN" altLang="en-US" sz="3600" dirty="0">
                <a:latin typeface="Arial Narrow" panose="020B0606020202030204" pitchFamily="34" charset="0"/>
              </a:rPr>
              <a:t>若此时运行该程序，在</a:t>
            </a:r>
            <a:r>
              <a:rPr lang="en-US" altLang="zh-CN" sz="3600" dirty="0">
                <a:latin typeface="Arial Narrow" panose="020B0606020202030204" pitchFamily="34" charset="0"/>
              </a:rPr>
              <a:t>Edit</a:t>
            </a:r>
            <a:r>
              <a:rPr lang="zh-CN" altLang="en-US" sz="3600" dirty="0">
                <a:latin typeface="Arial Narrow" panose="020B0606020202030204" pitchFamily="34" charset="0"/>
              </a:rPr>
              <a:t>文本框中不能进行多行输入，只能单行输入文本，而且按回车键终止应用程序，同时，文本框中也没有水平和垂直滚动条。</a:t>
            </a:r>
          </a:p>
          <a:p>
            <a:pPr eaLnBrk="0" hangingPunct="0">
              <a:lnSpc>
                <a:spcPct val="150000"/>
              </a:lnSpc>
            </a:pPr>
            <a:endParaRPr lang="zh-CN" altLang="en-US" sz="3600" dirty="0">
              <a:latin typeface="Arial Narrow" panose="020B0606020202030204" pitchFamily="34" charset="0"/>
            </a:endParaRPr>
          </a:p>
          <a:p>
            <a:pPr eaLnBrk="0" hangingPunct="0">
              <a:lnSpc>
                <a:spcPct val="150000"/>
              </a:lnSpc>
            </a:pPr>
            <a:r>
              <a:rPr lang="zh-CN" altLang="en-US" sz="3600" dirty="0">
                <a:latin typeface="Arial Narrow" panose="020B0606020202030204" pitchFamily="34" charset="0"/>
              </a:rPr>
              <a:t>    下面，我们来完善应用程序中编辑框的特性，使之能够进行多行文本的输入</a:t>
            </a:r>
          </a:p>
        </p:txBody>
      </p:sp>
    </p:spTree>
    <p:extLst>
      <p:ext uri="{BB962C8B-B14F-4D97-AF65-F5344CB8AC3E}">
        <p14:creationId xmlns:p14="http://schemas.microsoft.com/office/powerpoint/2010/main" val="23297952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5"/>
          <p:cNvSpPr>
            <a:spLocks noGrp="1"/>
          </p:cNvSpPr>
          <p:nvPr>
            <p:ph type="sldNum" sz="quarter" idx="12"/>
          </p:nvPr>
        </p:nvSpPr>
        <p:spPr/>
        <p:txBody>
          <a:bodyPr/>
          <a:lstStyle/>
          <a:p>
            <a:fld id="{3FCE682E-D2B9-4C04-8B9C-405183B2AD94}" type="slidenum">
              <a:rPr lang="en-US" altLang="zh-CN"/>
              <a:pPr/>
              <a:t>59</a:t>
            </a:fld>
            <a:endParaRPr lang="en-US" altLang="zh-CN"/>
          </a:p>
        </p:txBody>
      </p:sp>
      <p:grpSp>
        <p:nvGrpSpPr>
          <p:cNvPr id="64527" name="Group 15"/>
          <p:cNvGrpSpPr>
            <a:grpSpLocks/>
          </p:cNvGrpSpPr>
          <p:nvPr/>
        </p:nvGrpSpPr>
        <p:grpSpPr bwMode="auto">
          <a:xfrm>
            <a:off x="4343880" y="579796"/>
            <a:ext cx="4723885" cy="1552575"/>
            <a:chOff x="2492" y="613"/>
            <a:chExt cx="3213" cy="978"/>
          </a:xfrm>
        </p:grpSpPr>
        <p:sp>
          <p:nvSpPr>
            <p:cNvPr id="64528" name="Text Box 16"/>
            <p:cNvSpPr txBox="1">
              <a:spLocks noChangeArrowheads="1"/>
            </p:cNvSpPr>
            <p:nvPr/>
          </p:nvSpPr>
          <p:spPr bwMode="auto">
            <a:xfrm>
              <a:off x="4121" y="613"/>
              <a:ext cx="1584" cy="288"/>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zh-CN" altLang="en-US" dirty="0">
                  <a:solidFill>
                    <a:srgbClr val="990099"/>
                  </a:solidFill>
                </a:rPr>
                <a:t>可进行多行输入</a:t>
              </a:r>
            </a:p>
          </p:txBody>
        </p:sp>
        <p:sp>
          <p:nvSpPr>
            <p:cNvPr id="64529" name="Line 17"/>
            <p:cNvSpPr>
              <a:spLocks noChangeShapeType="1"/>
            </p:cNvSpPr>
            <p:nvPr/>
          </p:nvSpPr>
          <p:spPr bwMode="auto">
            <a:xfrm flipH="1">
              <a:off x="2492" y="901"/>
              <a:ext cx="1629" cy="690"/>
            </a:xfrm>
            <a:prstGeom prst="line">
              <a:avLst/>
            </a:prstGeom>
            <a:noFill/>
            <a:ln w="57150">
              <a:solidFill>
                <a:srgbClr val="CC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4530" name="Group 18"/>
          <p:cNvGrpSpPr>
            <a:grpSpLocks/>
          </p:cNvGrpSpPr>
          <p:nvPr/>
        </p:nvGrpSpPr>
        <p:grpSpPr bwMode="auto">
          <a:xfrm>
            <a:off x="4342816" y="4653643"/>
            <a:ext cx="4638270" cy="1861479"/>
            <a:chOff x="1438" y="3222"/>
            <a:chExt cx="3154" cy="1086"/>
          </a:xfrm>
        </p:grpSpPr>
        <p:sp>
          <p:nvSpPr>
            <p:cNvPr id="64531" name="Text Box 19"/>
            <p:cNvSpPr txBox="1">
              <a:spLocks noChangeArrowheads="1"/>
            </p:cNvSpPr>
            <p:nvPr/>
          </p:nvSpPr>
          <p:spPr bwMode="auto">
            <a:xfrm>
              <a:off x="2383" y="4041"/>
              <a:ext cx="2209" cy="267"/>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zh-CN" altLang="en-US" dirty="0">
                  <a:solidFill>
                    <a:srgbClr val="990099"/>
                  </a:solidFill>
                </a:rPr>
                <a:t>增加水平及垂直滚动条</a:t>
              </a:r>
            </a:p>
          </p:txBody>
        </p:sp>
        <p:sp>
          <p:nvSpPr>
            <p:cNvPr id="64532" name="Line 20"/>
            <p:cNvSpPr>
              <a:spLocks noChangeShapeType="1"/>
            </p:cNvSpPr>
            <p:nvPr/>
          </p:nvSpPr>
          <p:spPr bwMode="auto">
            <a:xfrm flipH="1" flipV="1">
              <a:off x="1545" y="3810"/>
              <a:ext cx="845" cy="218"/>
            </a:xfrm>
            <a:prstGeom prst="line">
              <a:avLst/>
            </a:prstGeom>
            <a:noFill/>
            <a:ln w="57150">
              <a:solidFill>
                <a:srgbClr val="CC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3" name="Line 21"/>
            <p:cNvSpPr>
              <a:spLocks noChangeShapeType="1"/>
            </p:cNvSpPr>
            <p:nvPr/>
          </p:nvSpPr>
          <p:spPr bwMode="auto">
            <a:xfrm flipH="1" flipV="1">
              <a:off x="1438" y="3222"/>
              <a:ext cx="966" cy="812"/>
            </a:xfrm>
            <a:prstGeom prst="line">
              <a:avLst/>
            </a:prstGeom>
            <a:noFill/>
            <a:ln w="57150">
              <a:solidFill>
                <a:srgbClr val="CC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4" name="Line 22"/>
            <p:cNvSpPr>
              <a:spLocks noChangeShapeType="1"/>
            </p:cNvSpPr>
            <p:nvPr/>
          </p:nvSpPr>
          <p:spPr bwMode="auto">
            <a:xfrm flipH="1">
              <a:off x="1545" y="4041"/>
              <a:ext cx="838" cy="267"/>
            </a:xfrm>
            <a:prstGeom prst="line">
              <a:avLst/>
            </a:prstGeom>
            <a:noFill/>
            <a:ln w="57150">
              <a:solidFill>
                <a:srgbClr val="CC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4536" name="Text Box 24"/>
          <p:cNvSpPr txBox="1">
            <a:spLocks noChangeArrowheads="1"/>
          </p:cNvSpPr>
          <p:nvPr/>
        </p:nvSpPr>
        <p:spPr bwMode="auto">
          <a:xfrm>
            <a:off x="6082191" y="1799691"/>
            <a:ext cx="2957323" cy="3539430"/>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zh-CN" altLang="en-US" sz="2800" dirty="0">
                <a:solidFill>
                  <a:srgbClr val="990099"/>
                </a:solidFill>
              </a:rPr>
              <a:t>若不选择此项，在编辑框中按回车键就会终止应用程序，若选此项，按回车键就可进行下一行的输入，实现多行文本的输入</a:t>
            </a:r>
          </a:p>
        </p:txBody>
      </p:sp>
      <p:sp>
        <p:nvSpPr>
          <p:cNvPr id="64537" name="Line 25"/>
          <p:cNvSpPr>
            <a:spLocks noChangeShapeType="1"/>
          </p:cNvSpPr>
          <p:nvPr/>
        </p:nvSpPr>
        <p:spPr bwMode="auto">
          <a:xfrm flipH="1">
            <a:off x="4499992" y="2589571"/>
            <a:ext cx="1539896" cy="1106032"/>
          </a:xfrm>
          <a:prstGeom prst="line">
            <a:avLst/>
          </a:prstGeom>
          <a:noFill/>
          <a:ln w="57150">
            <a:solidFill>
              <a:srgbClr val="CC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8" name="Text Box 26"/>
          <p:cNvSpPr txBox="1">
            <a:spLocks noChangeArrowheads="1"/>
          </p:cNvSpPr>
          <p:nvPr/>
        </p:nvSpPr>
        <p:spPr bwMode="auto">
          <a:xfrm>
            <a:off x="128791" y="44624"/>
            <a:ext cx="4083169" cy="584775"/>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sz="3200" dirty="0" smtClean="0">
                <a:solidFill>
                  <a:srgbClr val="006600"/>
                </a:solidFill>
              </a:rPr>
              <a:t>(b)</a:t>
            </a:r>
            <a:r>
              <a:rPr lang="en-US" altLang="zh-CN" sz="3200" dirty="0" smtClean="0">
                <a:solidFill>
                  <a:schemeClr val="bg1"/>
                </a:solidFill>
              </a:rPr>
              <a:t> </a:t>
            </a:r>
            <a:r>
              <a:rPr lang="zh-CN" altLang="en-US" sz="3200" dirty="0">
                <a:solidFill>
                  <a:schemeClr val="bg1"/>
                </a:solidFill>
              </a:rPr>
              <a:t>修改编辑框的特性</a:t>
            </a:r>
          </a:p>
        </p:txBody>
      </p:sp>
      <p:pic>
        <p:nvPicPr>
          <p:cNvPr id="2" name="图片 1"/>
          <p:cNvPicPr>
            <a:picLocks noChangeAspect="1"/>
          </p:cNvPicPr>
          <p:nvPr/>
        </p:nvPicPr>
        <p:blipFill>
          <a:blip r:embed="rId2"/>
          <a:stretch>
            <a:fillRect/>
          </a:stretch>
        </p:blipFill>
        <p:spPr>
          <a:xfrm>
            <a:off x="120506" y="896938"/>
            <a:ext cx="4592562" cy="5808662"/>
          </a:xfrm>
          <a:prstGeom prst="rect">
            <a:avLst/>
          </a:prstGeom>
        </p:spPr>
      </p:pic>
    </p:spTree>
    <p:extLst>
      <p:ext uri="{BB962C8B-B14F-4D97-AF65-F5344CB8AC3E}">
        <p14:creationId xmlns:p14="http://schemas.microsoft.com/office/powerpoint/2010/main" val="29448631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4527"/>
                                        </p:tgtEl>
                                        <p:attrNameLst>
                                          <p:attrName>style.visibility</p:attrName>
                                        </p:attrNameLst>
                                      </p:cBhvr>
                                      <p:to>
                                        <p:strVal val="visible"/>
                                      </p:to>
                                    </p:set>
                                    <p:animEffect transition="in" filter="blinds(horizontal)">
                                      <p:cBhvr>
                                        <p:cTn id="7" dur="500"/>
                                        <p:tgtEl>
                                          <p:spTgt spid="645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64530"/>
                                        </p:tgtEl>
                                        <p:attrNameLst>
                                          <p:attrName>style.visibility</p:attrName>
                                        </p:attrNameLst>
                                      </p:cBhvr>
                                      <p:to>
                                        <p:strVal val="visible"/>
                                      </p:to>
                                    </p:set>
                                    <p:animEffect transition="in" filter="blinds(vertical)">
                                      <p:cBhvr>
                                        <p:cTn id="12" dur="500"/>
                                        <p:tgtEl>
                                          <p:spTgt spid="645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64536"/>
                                        </p:tgtEl>
                                        <p:attrNameLst>
                                          <p:attrName>style.visibility</p:attrName>
                                        </p:attrNameLst>
                                      </p:cBhvr>
                                      <p:to>
                                        <p:strVal val="visible"/>
                                      </p:to>
                                    </p:set>
                                    <p:anim calcmode="lin" valueType="num">
                                      <p:cBhvr additive="base">
                                        <p:cTn id="17" dur="500" fill="hold"/>
                                        <p:tgtEl>
                                          <p:spTgt spid="64536"/>
                                        </p:tgtEl>
                                        <p:attrNameLst>
                                          <p:attrName>ppt_x</p:attrName>
                                        </p:attrNameLst>
                                      </p:cBhvr>
                                      <p:tavLst>
                                        <p:tav tm="0">
                                          <p:val>
                                            <p:strVal val="1+#ppt_w/2"/>
                                          </p:val>
                                        </p:tav>
                                        <p:tav tm="100000">
                                          <p:val>
                                            <p:strVal val="#ppt_x"/>
                                          </p:val>
                                        </p:tav>
                                      </p:tavLst>
                                    </p:anim>
                                    <p:anim calcmode="lin" valueType="num">
                                      <p:cBhvr additive="base">
                                        <p:cTn id="18" dur="500" fill="hold"/>
                                        <p:tgtEl>
                                          <p:spTgt spid="64536"/>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 fill="hold" grpId="0" nodeType="clickEffect">
                                  <p:stCondLst>
                                    <p:cond delay="0"/>
                                  </p:stCondLst>
                                  <p:childTnLst>
                                    <p:set>
                                      <p:cBhvr>
                                        <p:cTn id="22" dur="1" fill="hold">
                                          <p:stCondLst>
                                            <p:cond delay="0"/>
                                          </p:stCondLst>
                                        </p:cTn>
                                        <p:tgtEl>
                                          <p:spTgt spid="64537"/>
                                        </p:tgtEl>
                                        <p:attrNameLst>
                                          <p:attrName>style.visibility</p:attrName>
                                        </p:attrNameLst>
                                      </p:cBhvr>
                                      <p:to>
                                        <p:strVal val="visible"/>
                                      </p:to>
                                    </p:set>
                                    <p:anim calcmode="lin" valueType="num">
                                      <p:cBhvr>
                                        <p:cTn id="23" dur="500" fill="hold"/>
                                        <p:tgtEl>
                                          <p:spTgt spid="64537"/>
                                        </p:tgtEl>
                                        <p:attrNameLst>
                                          <p:attrName>ppt_x</p:attrName>
                                        </p:attrNameLst>
                                      </p:cBhvr>
                                      <p:tavLst>
                                        <p:tav tm="0">
                                          <p:val>
                                            <p:strVal val="#ppt_x"/>
                                          </p:val>
                                        </p:tav>
                                        <p:tav tm="100000">
                                          <p:val>
                                            <p:strVal val="#ppt_x"/>
                                          </p:val>
                                        </p:tav>
                                      </p:tavLst>
                                    </p:anim>
                                    <p:anim calcmode="lin" valueType="num">
                                      <p:cBhvr>
                                        <p:cTn id="24" dur="500" fill="hold"/>
                                        <p:tgtEl>
                                          <p:spTgt spid="64537"/>
                                        </p:tgtEl>
                                        <p:attrNameLst>
                                          <p:attrName>ppt_y</p:attrName>
                                        </p:attrNameLst>
                                      </p:cBhvr>
                                      <p:tavLst>
                                        <p:tav tm="0">
                                          <p:val>
                                            <p:strVal val="#ppt_y-#ppt_h/2"/>
                                          </p:val>
                                        </p:tav>
                                        <p:tav tm="100000">
                                          <p:val>
                                            <p:strVal val="#ppt_y"/>
                                          </p:val>
                                        </p:tav>
                                      </p:tavLst>
                                    </p:anim>
                                    <p:anim calcmode="lin" valueType="num">
                                      <p:cBhvr>
                                        <p:cTn id="25" dur="500" fill="hold"/>
                                        <p:tgtEl>
                                          <p:spTgt spid="64537"/>
                                        </p:tgtEl>
                                        <p:attrNameLst>
                                          <p:attrName>ppt_w</p:attrName>
                                        </p:attrNameLst>
                                      </p:cBhvr>
                                      <p:tavLst>
                                        <p:tav tm="0">
                                          <p:val>
                                            <p:strVal val="#ppt_w"/>
                                          </p:val>
                                        </p:tav>
                                        <p:tav tm="100000">
                                          <p:val>
                                            <p:strVal val="#ppt_w"/>
                                          </p:val>
                                        </p:tav>
                                      </p:tavLst>
                                    </p:anim>
                                    <p:anim calcmode="lin" valueType="num">
                                      <p:cBhvr>
                                        <p:cTn id="26" dur="500" fill="hold"/>
                                        <p:tgtEl>
                                          <p:spTgt spid="645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36" grpId="0" animBg="1" autoUpdateAnimBg="0"/>
      <p:bldP spid="6453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576" y="3810000"/>
            <a:ext cx="3790950" cy="3048000"/>
          </a:xfrm>
          <a:prstGeom prst="rect">
            <a:avLst/>
          </a:prstGeom>
        </p:spPr>
      </p:pic>
      <p:sp>
        <p:nvSpPr>
          <p:cNvPr id="2" name="标题 1"/>
          <p:cNvSpPr>
            <a:spLocks noGrp="1"/>
          </p:cNvSpPr>
          <p:nvPr>
            <p:ph type="title"/>
          </p:nvPr>
        </p:nvSpPr>
        <p:spPr>
          <a:xfrm>
            <a:off x="107504" y="116632"/>
            <a:ext cx="7956376" cy="502196"/>
          </a:xfrm>
        </p:spPr>
        <p:txBody>
          <a:bodyPr/>
          <a:lstStyle/>
          <a:p>
            <a:r>
              <a:rPr lang="en-US" altLang="zh-CN" sz="2400" b="1" dirty="0">
                <a:solidFill>
                  <a:srgbClr val="FF99FF"/>
                </a:solidFill>
              </a:rPr>
              <a:t>2.</a:t>
            </a:r>
            <a:r>
              <a:rPr lang="zh-CN" altLang="zh-CN" sz="2400" b="1" dirty="0">
                <a:solidFill>
                  <a:srgbClr val="FF99FF"/>
                </a:solidFill>
              </a:rPr>
              <a:t>使用可视化工具在基于对话框的应用程序中添加</a:t>
            </a:r>
            <a:r>
              <a:rPr lang="zh-CN" altLang="zh-CN" sz="2400" b="1" dirty="0" smtClean="0">
                <a:solidFill>
                  <a:srgbClr val="FF99FF"/>
                </a:solidFill>
              </a:rPr>
              <a:t>控件</a:t>
            </a:r>
            <a:endParaRPr lang="zh-CN" altLang="en-US" sz="2400" b="1" dirty="0">
              <a:solidFill>
                <a:srgbClr val="FF99FF"/>
              </a:solidFill>
            </a:endParaRPr>
          </a:p>
        </p:txBody>
      </p:sp>
      <p:sp>
        <p:nvSpPr>
          <p:cNvPr id="3" name="内容占位符 2"/>
          <p:cNvSpPr>
            <a:spLocks noGrp="1"/>
          </p:cNvSpPr>
          <p:nvPr>
            <p:ph idx="1"/>
          </p:nvPr>
        </p:nvSpPr>
        <p:spPr>
          <a:xfrm>
            <a:off x="251520" y="698052"/>
            <a:ext cx="5400600" cy="2298899"/>
          </a:xfrm>
        </p:spPr>
        <p:txBody>
          <a:bodyPr/>
          <a:lstStyle/>
          <a:p>
            <a:r>
              <a:rPr lang="zh-CN" altLang="zh-CN" sz="2800" b="1" dirty="0"/>
              <a:t>一般来讲，控件都是出现在对话框中，因此，可使用可视化工具，在对话框中完成对控件的添加。并使用布局工具栏对控件的尺寸和位置进行调整。</a:t>
            </a:r>
            <a:endParaRPr lang="zh-CN" altLang="en-US" sz="2800" b="1" dirty="0"/>
          </a:p>
        </p:txBody>
      </p:sp>
      <p:sp>
        <p:nvSpPr>
          <p:cNvPr id="4" name="灯片编号占位符 3"/>
          <p:cNvSpPr>
            <a:spLocks noGrp="1"/>
          </p:cNvSpPr>
          <p:nvPr>
            <p:ph type="sldNum" sz="quarter" idx="12"/>
          </p:nvPr>
        </p:nvSpPr>
        <p:spPr/>
        <p:txBody>
          <a:bodyPr/>
          <a:lstStyle/>
          <a:p>
            <a:fld id="{EA6790FE-3663-4280-8A87-F7847A540E1C}" type="slidenum">
              <a:rPr lang="en-US" altLang="zh-CN" smtClean="0"/>
              <a:pPr/>
              <a:t>6</a:t>
            </a:fld>
            <a:endParaRPr lang="en-US" altLang="zh-CN"/>
          </a:p>
        </p:txBody>
      </p:sp>
      <p:pic>
        <p:nvPicPr>
          <p:cNvPr id="6" name="图片 5"/>
          <p:cNvPicPr>
            <a:picLocks noChangeAspect="1"/>
          </p:cNvPicPr>
          <p:nvPr/>
        </p:nvPicPr>
        <p:blipFill>
          <a:blip r:embed="rId3"/>
          <a:stretch>
            <a:fillRect/>
          </a:stretch>
        </p:blipFill>
        <p:spPr>
          <a:xfrm>
            <a:off x="5767095" y="1592099"/>
            <a:ext cx="3376905" cy="5265901"/>
          </a:xfrm>
          <a:prstGeom prst="rect">
            <a:avLst/>
          </a:prstGeom>
        </p:spPr>
      </p:pic>
      <p:sp>
        <p:nvSpPr>
          <p:cNvPr id="7" name="AutoShape 5"/>
          <p:cNvSpPr>
            <a:spLocks noChangeArrowheads="1"/>
          </p:cNvSpPr>
          <p:nvPr/>
        </p:nvSpPr>
        <p:spPr bwMode="auto">
          <a:xfrm>
            <a:off x="1997405" y="2920995"/>
            <a:ext cx="1494475" cy="889006"/>
          </a:xfrm>
          <a:prstGeom prst="wedgeRoundRectCallout">
            <a:avLst>
              <a:gd name="adj1" fmla="val -140500"/>
              <a:gd name="adj2" fmla="val 66702"/>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dirty="0">
                <a:solidFill>
                  <a:schemeClr val="bg1"/>
                </a:solidFill>
              </a:rPr>
              <a:t>控件</a:t>
            </a:r>
            <a:r>
              <a:rPr lang="zh-CN" altLang="en-US" dirty="0" smtClean="0">
                <a:solidFill>
                  <a:schemeClr val="bg1"/>
                </a:solidFill>
              </a:rPr>
              <a:t>工具箱</a:t>
            </a:r>
            <a:endParaRPr lang="zh-CN" altLang="en-US" dirty="0">
              <a:solidFill>
                <a:schemeClr val="bg1"/>
              </a:solidFill>
            </a:endParaRPr>
          </a:p>
        </p:txBody>
      </p:sp>
      <p:sp>
        <p:nvSpPr>
          <p:cNvPr id="8" name="AutoShape 6"/>
          <p:cNvSpPr>
            <a:spLocks noChangeArrowheads="1"/>
          </p:cNvSpPr>
          <p:nvPr/>
        </p:nvSpPr>
        <p:spPr bwMode="auto">
          <a:xfrm>
            <a:off x="2591616" y="3284984"/>
            <a:ext cx="3060504" cy="3573016"/>
          </a:xfrm>
          <a:prstGeom prst="irregularSeal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solidFill>
                  <a:srgbClr val="663300"/>
                </a:solidFill>
              </a:rPr>
              <a:t>控件接受的</a:t>
            </a:r>
            <a:r>
              <a:rPr lang="zh-CN" altLang="en-US" dirty="0" smtClean="0">
                <a:solidFill>
                  <a:srgbClr val="663300"/>
                </a:solidFill>
              </a:rPr>
              <a:t>消</a:t>
            </a:r>
            <a:endParaRPr lang="en-US" altLang="zh-CN" dirty="0" smtClean="0">
              <a:solidFill>
                <a:srgbClr val="663300"/>
              </a:solidFill>
            </a:endParaRPr>
          </a:p>
          <a:p>
            <a:pPr algn="ctr"/>
            <a:r>
              <a:rPr lang="zh-CN" altLang="en-US" dirty="0" smtClean="0">
                <a:solidFill>
                  <a:srgbClr val="663300"/>
                </a:solidFill>
              </a:rPr>
              <a:t>息主要</a:t>
            </a:r>
            <a:r>
              <a:rPr lang="zh-CN" altLang="en-US" dirty="0">
                <a:solidFill>
                  <a:srgbClr val="663300"/>
                </a:solidFill>
              </a:rPr>
              <a:t>有</a:t>
            </a:r>
            <a:r>
              <a:rPr lang="zh-CN" altLang="en-US" dirty="0" smtClean="0">
                <a:solidFill>
                  <a:srgbClr val="663300"/>
                </a:solidFill>
              </a:rPr>
              <a:t>单击、</a:t>
            </a:r>
            <a:endParaRPr lang="en-US" altLang="zh-CN" dirty="0" smtClean="0">
              <a:solidFill>
                <a:srgbClr val="663300"/>
              </a:solidFill>
            </a:endParaRPr>
          </a:p>
          <a:p>
            <a:pPr algn="ctr"/>
            <a:r>
              <a:rPr lang="zh-CN" altLang="en-US" dirty="0" smtClean="0">
                <a:solidFill>
                  <a:srgbClr val="663300"/>
                </a:solidFill>
              </a:rPr>
              <a:t>双击和字符</a:t>
            </a:r>
            <a:endParaRPr lang="en-US" altLang="zh-CN" dirty="0" smtClean="0">
              <a:solidFill>
                <a:srgbClr val="663300"/>
              </a:solidFill>
            </a:endParaRPr>
          </a:p>
          <a:p>
            <a:pPr algn="ctr"/>
            <a:r>
              <a:rPr lang="zh-CN" altLang="en-US" dirty="0" smtClean="0">
                <a:solidFill>
                  <a:srgbClr val="663300"/>
                </a:solidFill>
              </a:rPr>
              <a:t>输入</a:t>
            </a:r>
            <a:r>
              <a:rPr lang="zh-CN" altLang="en-US" dirty="0">
                <a:solidFill>
                  <a:srgbClr val="663300"/>
                </a:solidFill>
              </a:rPr>
              <a:t>等</a:t>
            </a:r>
          </a:p>
        </p:txBody>
      </p:sp>
    </p:spTree>
    <p:extLst>
      <p:ext uri="{BB962C8B-B14F-4D97-AF65-F5344CB8AC3E}">
        <p14:creationId xmlns:p14="http://schemas.microsoft.com/office/powerpoint/2010/main" val="281462088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D57BC08E-35EE-4EE4-803F-974633707636}" type="slidenum">
              <a:rPr lang="en-US" altLang="zh-CN"/>
              <a:pPr/>
              <a:t>60</a:t>
            </a:fld>
            <a:endParaRPr lang="en-US" altLang="zh-CN"/>
          </a:p>
        </p:txBody>
      </p:sp>
      <p:sp>
        <p:nvSpPr>
          <p:cNvPr id="65540" name="Text Box 4"/>
          <p:cNvSpPr txBox="1">
            <a:spLocks noGrp="1" noChangeArrowheads="1"/>
          </p:cNvSpPr>
          <p:nvPr>
            <p:ph type="body" idx="1"/>
          </p:nvPr>
        </p:nvSpPr>
        <p:spPr>
          <a:xfrm>
            <a:off x="304800" y="228600"/>
            <a:ext cx="2438400" cy="685800"/>
          </a:xfrm>
          <a:solidFill>
            <a:schemeClr val="bg1"/>
          </a:solid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0"/>
              </a:spcBef>
              <a:buFontTx/>
              <a:buNone/>
            </a:pPr>
            <a:r>
              <a:rPr lang="en-US" altLang="zh-CN" b="1" dirty="0" smtClean="0">
                <a:solidFill>
                  <a:srgbClr val="00FF00"/>
                </a:solidFill>
              </a:rPr>
              <a:t>(3)</a:t>
            </a:r>
            <a:r>
              <a:rPr lang="en-US" altLang="zh-CN" b="1" dirty="0" smtClean="0">
                <a:solidFill>
                  <a:srgbClr val="00FFFF"/>
                </a:solidFill>
              </a:rPr>
              <a:t> </a:t>
            </a:r>
            <a:r>
              <a:rPr lang="zh-CN" altLang="en-US" b="1" dirty="0">
                <a:solidFill>
                  <a:srgbClr val="00FFFF"/>
                </a:solidFill>
              </a:rPr>
              <a:t>添加代码</a:t>
            </a:r>
            <a:endParaRPr lang="zh-CN" altLang="en-US" b="1" dirty="0"/>
          </a:p>
        </p:txBody>
      </p:sp>
      <p:sp>
        <p:nvSpPr>
          <p:cNvPr id="65541" name="Text Box 5"/>
          <p:cNvSpPr txBox="1">
            <a:spLocks noChangeArrowheads="1"/>
          </p:cNvSpPr>
          <p:nvPr/>
        </p:nvSpPr>
        <p:spPr bwMode="auto">
          <a:xfrm>
            <a:off x="1" y="1870075"/>
            <a:ext cx="9144000" cy="2308324"/>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en-US" altLang="zh-CN" dirty="0">
                <a:solidFill>
                  <a:srgbClr val="000000"/>
                </a:solidFill>
              </a:rPr>
              <a:t>void CMy8_4Dlg::OnBnClickedBtnShow1()</a:t>
            </a:r>
            <a:endParaRPr lang="zh-CN" altLang="zh-CN" dirty="0">
              <a:solidFill>
                <a:srgbClr val="000000"/>
              </a:solidFill>
            </a:endParaRPr>
          </a:p>
          <a:p>
            <a:r>
              <a:rPr lang="en-US" altLang="zh-CN" dirty="0" smtClean="0">
                <a:solidFill>
                  <a:srgbClr val="000000"/>
                </a:solidFill>
              </a:rPr>
              <a:t>{// </a:t>
            </a:r>
            <a:r>
              <a:rPr lang="en-US" altLang="zh-CN" dirty="0">
                <a:solidFill>
                  <a:srgbClr val="000000"/>
                </a:solidFill>
              </a:rPr>
              <a:t>TODO: </a:t>
            </a:r>
            <a:r>
              <a:rPr lang="zh-CN" altLang="zh-CN" dirty="0">
                <a:solidFill>
                  <a:srgbClr val="000000"/>
                </a:solidFill>
              </a:rPr>
              <a:t>在此添加控件通知处理程序代码</a:t>
            </a:r>
          </a:p>
          <a:p>
            <a:r>
              <a:rPr lang="en-US" altLang="zh-CN" dirty="0" smtClean="0">
                <a:solidFill>
                  <a:srgbClr val="000000"/>
                </a:solidFill>
              </a:rPr>
              <a:t>  m_edit1.SetSel(0</a:t>
            </a:r>
            <a:r>
              <a:rPr lang="en-US" altLang="zh-CN" dirty="0">
                <a:solidFill>
                  <a:srgbClr val="000000"/>
                </a:solidFill>
              </a:rPr>
              <a:t>,-1); 	// </a:t>
            </a:r>
            <a:r>
              <a:rPr lang="zh-CN" altLang="zh-CN" dirty="0">
                <a:solidFill>
                  <a:srgbClr val="000000"/>
                </a:solidFill>
              </a:rPr>
              <a:t>选中编辑框</a:t>
            </a:r>
            <a:r>
              <a:rPr lang="en-US" altLang="zh-CN" dirty="0">
                <a:solidFill>
                  <a:srgbClr val="000000"/>
                </a:solidFill>
              </a:rPr>
              <a:t>IDC_EDIT1</a:t>
            </a:r>
            <a:r>
              <a:rPr lang="zh-CN" altLang="zh-CN" dirty="0">
                <a:solidFill>
                  <a:srgbClr val="000000"/>
                </a:solidFill>
              </a:rPr>
              <a:t>中的全部内容</a:t>
            </a:r>
          </a:p>
          <a:p>
            <a:r>
              <a:rPr lang="en-US" altLang="zh-CN" dirty="0">
                <a:solidFill>
                  <a:srgbClr val="000000"/>
                </a:solidFill>
              </a:rPr>
              <a:t> </a:t>
            </a:r>
            <a:r>
              <a:rPr lang="en-US" altLang="zh-CN" dirty="0" smtClean="0">
                <a:solidFill>
                  <a:srgbClr val="000000"/>
                </a:solidFill>
              </a:rPr>
              <a:t> m_edit1.ReplaceSel(</a:t>
            </a:r>
            <a:r>
              <a:rPr lang="en-US" altLang="zh-CN" dirty="0" err="1" smtClean="0">
                <a:solidFill>
                  <a:srgbClr val="000000"/>
                </a:solidFill>
              </a:rPr>
              <a:t>L"This</a:t>
            </a:r>
            <a:r>
              <a:rPr lang="en-US" altLang="zh-CN" dirty="0" smtClean="0">
                <a:solidFill>
                  <a:srgbClr val="000000"/>
                </a:solidFill>
              </a:rPr>
              <a:t> </a:t>
            </a:r>
            <a:r>
              <a:rPr lang="en-US" altLang="zh-CN" dirty="0">
                <a:solidFill>
                  <a:srgbClr val="000000"/>
                </a:solidFill>
              </a:rPr>
              <a:t>is the first </a:t>
            </a:r>
            <a:r>
              <a:rPr lang="en-US" altLang="zh-CN" dirty="0" err="1">
                <a:solidFill>
                  <a:srgbClr val="000000"/>
                </a:solidFill>
              </a:rPr>
              <a:t>EditBox</a:t>
            </a:r>
            <a:r>
              <a:rPr lang="en-US" altLang="zh-CN" dirty="0">
                <a:solidFill>
                  <a:srgbClr val="000000"/>
                </a:solidFill>
              </a:rPr>
              <a:t>.");	</a:t>
            </a:r>
            <a:endParaRPr lang="en-US" altLang="zh-CN" dirty="0" smtClean="0">
              <a:solidFill>
                <a:srgbClr val="000000"/>
              </a:solidFill>
            </a:endParaRPr>
          </a:p>
          <a:p>
            <a:r>
              <a:rPr lang="en-US" altLang="zh-CN" dirty="0">
                <a:solidFill>
                  <a:srgbClr val="000000"/>
                </a:solidFill>
              </a:rPr>
              <a:t>	</a:t>
            </a:r>
            <a:r>
              <a:rPr lang="en-US" altLang="zh-CN" dirty="0" smtClean="0">
                <a:solidFill>
                  <a:srgbClr val="000000"/>
                </a:solidFill>
              </a:rPr>
              <a:t>			//</a:t>
            </a:r>
            <a:r>
              <a:rPr lang="zh-CN" altLang="zh-CN" dirty="0">
                <a:solidFill>
                  <a:srgbClr val="000000"/>
                </a:solidFill>
              </a:rPr>
              <a:t>用新的文件代替原有的文本</a:t>
            </a:r>
          </a:p>
          <a:p>
            <a:r>
              <a:rPr lang="en-US" altLang="zh-CN" dirty="0">
                <a:solidFill>
                  <a:srgbClr val="000000"/>
                </a:solidFill>
              </a:rPr>
              <a:t>}</a:t>
            </a:r>
            <a:endParaRPr lang="zh-CN" altLang="zh-CN" dirty="0">
              <a:solidFill>
                <a:srgbClr val="000000"/>
              </a:solidFill>
            </a:endParaRPr>
          </a:p>
        </p:txBody>
      </p:sp>
      <p:sp>
        <p:nvSpPr>
          <p:cNvPr id="65542" name="Text Box 6"/>
          <p:cNvSpPr txBox="1">
            <a:spLocks noChangeArrowheads="1"/>
          </p:cNvSpPr>
          <p:nvPr/>
        </p:nvSpPr>
        <p:spPr bwMode="auto">
          <a:xfrm>
            <a:off x="141288" y="4648200"/>
            <a:ext cx="8850312" cy="1630363"/>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120000"/>
              </a:lnSpc>
            </a:pPr>
            <a:r>
              <a:rPr lang="zh-CN" altLang="en-US" sz="2800" dirty="0">
                <a:solidFill>
                  <a:schemeClr val="bg1"/>
                </a:solidFill>
                <a:latin typeface="Arial Narrow" panose="020B0606020202030204" pitchFamily="34" charset="0"/>
              </a:rPr>
              <a:t>程序中</a:t>
            </a:r>
            <a:r>
              <a:rPr lang="en-US" altLang="zh-CN" sz="2800" dirty="0" err="1">
                <a:solidFill>
                  <a:srgbClr val="990099"/>
                </a:solidFill>
                <a:latin typeface="Arial Narrow" panose="020B0606020202030204" pitchFamily="34" charset="0"/>
              </a:rPr>
              <a:t>SetSel</a:t>
            </a:r>
            <a:r>
              <a:rPr lang="en-US" altLang="zh-CN" sz="2800" dirty="0">
                <a:solidFill>
                  <a:srgbClr val="990099"/>
                </a:solidFill>
                <a:latin typeface="Arial Narrow" panose="020B0606020202030204" pitchFamily="34" charset="0"/>
              </a:rPr>
              <a:t>()</a:t>
            </a:r>
            <a:r>
              <a:rPr lang="zh-CN" altLang="en-US" sz="2800" dirty="0">
                <a:solidFill>
                  <a:schemeClr val="bg1"/>
                </a:solidFill>
                <a:latin typeface="Arial Narrow" panose="020B0606020202030204" pitchFamily="34" charset="0"/>
              </a:rPr>
              <a:t>函数是</a:t>
            </a:r>
            <a:r>
              <a:rPr lang="en-US" altLang="zh-CN" sz="2800" dirty="0" err="1">
                <a:solidFill>
                  <a:srgbClr val="990099"/>
                </a:solidFill>
                <a:latin typeface="Arial Narrow" panose="020B0606020202030204" pitchFamily="34" charset="0"/>
              </a:rPr>
              <a:t>CEdit</a:t>
            </a:r>
            <a:r>
              <a:rPr lang="zh-CN" altLang="en-US" sz="2800" dirty="0">
                <a:solidFill>
                  <a:schemeClr val="bg1"/>
                </a:solidFill>
                <a:latin typeface="Arial Narrow" panose="020B0606020202030204" pitchFamily="34" charset="0"/>
              </a:rPr>
              <a:t>类中的成员函数，因为</a:t>
            </a:r>
            <a:r>
              <a:rPr lang="en-US" altLang="zh-CN" sz="2800" dirty="0">
                <a:solidFill>
                  <a:srgbClr val="990099"/>
                </a:solidFill>
                <a:latin typeface="Arial Narrow" panose="020B0606020202030204" pitchFamily="34" charset="0"/>
              </a:rPr>
              <a:t>m_Edit1</a:t>
            </a:r>
            <a:r>
              <a:rPr lang="zh-CN" altLang="en-US" sz="2800" dirty="0">
                <a:solidFill>
                  <a:schemeClr val="bg1"/>
                </a:solidFill>
                <a:latin typeface="Arial Narrow" panose="020B0606020202030204" pitchFamily="34" charset="0"/>
              </a:rPr>
              <a:t>是属于</a:t>
            </a:r>
            <a:r>
              <a:rPr lang="en-US" altLang="zh-CN" sz="2800" dirty="0" err="1">
                <a:solidFill>
                  <a:srgbClr val="990099"/>
                </a:solidFill>
                <a:latin typeface="Arial Narrow" panose="020B0606020202030204" pitchFamily="34" charset="0"/>
              </a:rPr>
              <a:t>CEdit</a:t>
            </a:r>
            <a:r>
              <a:rPr lang="zh-CN" altLang="en-US" sz="2800" dirty="0">
                <a:solidFill>
                  <a:schemeClr val="bg1"/>
                </a:solidFill>
                <a:latin typeface="Arial Narrow" panose="020B0606020202030204" pitchFamily="34" charset="0"/>
              </a:rPr>
              <a:t>类的对象，故可以调用该类所有的成员函数。</a:t>
            </a:r>
            <a:r>
              <a:rPr lang="en-US" altLang="zh-CN" sz="2800" dirty="0" err="1">
                <a:solidFill>
                  <a:srgbClr val="990099"/>
                </a:solidFill>
                <a:latin typeface="Arial Narrow" panose="020B0606020202030204" pitchFamily="34" charset="0"/>
              </a:rPr>
              <a:t>ReplaceSel</a:t>
            </a:r>
            <a:r>
              <a:rPr lang="zh-CN" altLang="en-US" sz="2800" dirty="0">
                <a:solidFill>
                  <a:srgbClr val="990099"/>
                </a:solidFill>
                <a:latin typeface="Arial Narrow" panose="020B0606020202030204" pitchFamily="34" charset="0"/>
              </a:rPr>
              <a:t>（）</a:t>
            </a:r>
            <a:r>
              <a:rPr lang="zh-CN" altLang="en-US" sz="2800" dirty="0">
                <a:solidFill>
                  <a:schemeClr val="bg1"/>
                </a:solidFill>
                <a:latin typeface="Arial Narrow" panose="020B0606020202030204" pitchFamily="34" charset="0"/>
              </a:rPr>
              <a:t>函数也是</a:t>
            </a:r>
            <a:r>
              <a:rPr lang="en-US" altLang="zh-CN" sz="2800" dirty="0" err="1">
                <a:solidFill>
                  <a:srgbClr val="990099"/>
                </a:solidFill>
                <a:latin typeface="Arial Narrow" panose="020B0606020202030204" pitchFamily="34" charset="0"/>
              </a:rPr>
              <a:t>CEdit</a:t>
            </a:r>
            <a:r>
              <a:rPr lang="zh-CN" altLang="en-US" sz="2800" dirty="0">
                <a:solidFill>
                  <a:schemeClr val="bg1"/>
                </a:solidFill>
                <a:latin typeface="Arial Narrow" panose="020B0606020202030204" pitchFamily="34" charset="0"/>
              </a:rPr>
              <a:t>类中成员函数。</a:t>
            </a:r>
          </a:p>
        </p:txBody>
      </p:sp>
      <p:sp>
        <p:nvSpPr>
          <p:cNvPr id="65543" name="Text Box 7"/>
          <p:cNvSpPr txBox="1">
            <a:spLocks noChangeArrowheads="1"/>
          </p:cNvSpPr>
          <p:nvPr/>
        </p:nvSpPr>
        <p:spPr bwMode="auto">
          <a:xfrm>
            <a:off x="374650" y="1020763"/>
            <a:ext cx="4883150" cy="579437"/>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sz="3200">
                <a:solidFill>
                  <a:srgbClr val="CC3300"/>
                </a:solidFill>
                <a:latin typeface="宋体" panose="02010600030101010101" pitchFamily="2" charset="-122"/>
              </a:rPr>
              <a:t>(a) </a:t>
            </a:r>
            <a:r>
              <a:rPr lang="zh-CN" altLang="en-US" sz="3200">
                <a:solidFill>
                  <a:srgbClr val="CC3300"/>
                </a:solidFill>
                <a:latin typeface="宋体" panose="02010600030101010101" pitchFamily="2" charset="-122"/>
              </a:rPr>
              <a:t>给</a:t>
            </a:r>
            <a:r>
              <a:rPr lang="en-US" altLang="zh-CN" sz="3200">
                <a:solidFill>
                  <a:srgbClr val="CC3300"/>
                </a:solidFill>
                <a:latin typeface="宋体" panose="02010600030101010101" pitchFamily="2" charset="-122"/>
              </a:rPr>
              <a:t>Showl</a:t>
            </a:r>
            <a:r>
              <a:rPr lang="zh-CN" altLang="en-US" sz="3200">
                <a:solidFill>
                  <a:srgbClr val="CC3300"/>
                </a:solidFill>
                <a:latin typeface="宋体" panose="02010600030101010101" pitchFamily="2" charset="-122"/>
              </a:rPr>
              <a:t>按钮连接代码</a:t>
            </a:r>
            <a:endParaRPr lang="zh-CN" altLang="en-US" sz="3200">
              <a:solidFill>
                <a:srgbClr val="CC3300"/>
              </a:solidFill>
            </a:endParaRPr>
          </a:p>
        </p:txBody>
      </p:sp>
    </p:spTree>
    <p:extLst>
      <p:ext uri="{BB962C8B-B14F-4D97-AF65-F5344CB8AC3E}">
        <p14:creationId xmlns:p14="http://schemas.microsoft.com/office/powerpoint/2010/main" val="46514511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2BD7503-8CE1-49B2-A8ED-AEA8299E92D4}" type="slidenum">
              <a:rPr lang="en-US" altLang="zh-CN"/>
              <a:pPr/>
              <a:t>61</a:t>
            </a:fld>
            <a:endParaRPr lang="en-US" altLang="zh-CN"/>
          </a:p>
        </p:txBody>
      </p:sp>
      <p:sp>
        <p:nvSpPr>
          <p:cNvPr id="66564" name="Text Box 4"/>
          <p:cNvSpPr txBox="1">
            <a:spLocks noChangeArrowheads="1"/>
          </p:cNvSpPr>
          <p:nvPr/>
        </p:nvSpPr>
        <p:spPr bwMode="auto">
          <a:xfrm>
            <a:off x="230188" y="320675"/>
            <a:ext cx="5984331" cy="646331"/>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sz="3600" dirty="0" smtClean="0">
                <a:solidFill>
                  <a:srgbClr val="CC3300"/>
                </a:solidFill>
                <a:latin typeface="宋体" panose="02010600030101010101" pitchFamily="2" charset="-122"/>
              </a:rPr>
              <a:t>(b) </a:t>
            </a:r>
            <a:r>
              <a:rPr lang="zh-CN" altLang="en-US" sz="3600" dirty="0">
                <a:solidFill>
                  <a:srgbClr val="CC3300"/>
                </a:solidFill>
                <a:latin typeface="宋体" panose="02010600030101010101" pitchFamily="2" charset="-122"/>
              </a:rPr>
              <a:t>给 </a:t>
            </a:r>
            <a:r>
              <a:rPr lang="en-US" altLang="zh-CN" sz="3600" dirty="0">
                <a:solidFill>
                  <a:srgbClr val="CC3300"/>
                </a:solidFill>
                <a:latin typeface="宋体" panose="02010600030101010101" pitchFamily="2" charset="-122"/>
              </a:rPr>
              <a:t>Clear1</a:t>
            </a:r>
            <a:r>
              <a:rPr lang="zh-CN" altLang="en-US" sz="3600" dirty="0">
                <a:solidFill>
                  <a:srgbClr val="CC3300"/>
                </a:solidFill>
                <a:latin typeface="宋体" panose="02010600030101010101" pitchFamily="2" charset="-122"/>
              </a:rPr>
              <a:t>按钮连接代码</a:t>
            </a:r>
            <a:endParaRPr lang="zh-CN" altLang="en-US" sz="3600" dirty="0">
              <a:solidFill>
                <a:srgbClr val="CC3300"/>
              </a:solidFill>
            </a:endParaRPr>
          </a:p>
        </p:txBody>
      </p:sp>
      <p:sp>
        <p:nvSpPr>
          <p:cNvPr id="66565" name="Text Box 5"/>
          <p:cNvSpPr txBox="1">
            <a:spLocks noChangeArrowheads="1"/>
          </p:cNvSpPr>
          <p:nvPr/>
        </p:nvSpPr>
        <p:spPr bwMode="auto">
          <a:xfrm>
            <a:off x="230188" y="967006"/>
            <a:ext cx="837426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dirty="0"/>
              <a:t>void CMy8_4Dlg::OnBnClickedBtnClear1()</a:t>
            </a:r>
            <a:endParaRPr lang="zh-CN" altLang="zh-CN" dirty="0"/>
          </a:p>
          <a:p>
            <a:r>
              <a:rPr lang="en-US" altLang="zh-CN" dirty="0" smtClean="0"/>
              <a:t>{  m_edit1.SetSel(0</a:t>
            </a:r>
            <a:r>
              <a:rPr lang="en-US" altLang="zh-CN" dirty="0"/>
              <a:t>,-1);		</a:t>
            </a:r>
            <a:endParaRPr lang="zh-CN" altLang="zh-CN" dirty="0"/>
          </a:p>
          <a:p>
            <a:r>
              <a:rPr lang="en-US" altLang="zh-CN" dirty="0" smtClean="0"/>
              <a:t>    m_edit1.ReplaceSel(L"");</a:t>
            </a:r>
            <a:endParaRPr lang="zh-CN" altLang="zh-CN" dirty="0"/>
          </a:p>
          <a:p>
            <a:r>
              <a:rPr lang="en-US" altLang="zh-CN" dirty="0"/>
              <a:t>}</a:t>
            </a:r>
            <a:endParaRPr lang="zh-CN" altLang="zh-CN" dirty="0"/>
          </a:p>
        </p:txBody>
      </p:sp>
      <p:sp>
        <p:nvSpPr>
          <p:cNvPr id="8" name="Rectangle 4"/>
          <p:cNvSpPr>
            <a:spLocks noChangeArrowheads="1"/>
          </p:cNvSpPr>
          <p:nvPr/>
        </p:nvSpPr>
        <p:spPr bwMode="auto">
          <a:xfrm>
            <a:off x="112018" y="3356992"/>
            <a:ext cx="86106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6987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indent="0"/>
            <a:r>
              <a:rPr lang="en-US" altLang="zh-CN" dirty="0">
                <a:latin typeface="+mn-ea"/>
                <a:ea typeface="+mn-ea"/>
              </a:rPr>
              <a:t>void CMy8_4Dlg::OnBnClickedBtnShow2()</a:t>
            </a:r>
            <a:endParaRPr lang="zh-CN" altLang="zh-CN" dirty="0">
              <a:latin typeface="+mn-ea"/>
              <a:ea typeface="+mn-ea"/>
            </a:endParaRPr>
          </a:p>
          <a:p>
            <a:pPr indent="0"/>
            <a:r>
              <a:rPr lang="en-US" altLang="zh-CN" dirty="0" smtClean="0">
                <a:latin typeface="+mn-ea"/>
                <a:ea typeface="+mn-ea"/>
              </a:rPr>
              <a:t>{ m_edit2.SetSel(0</a:t>
            </a:r>
            <a:r>
              <a:rPr lang="en-US" altLang="zh-CN" dirty="0">
                <a:latin typeface="+mn-ea"/>
                <a:ea typeface="+mn-ea"/>
              </a:rPr>
              <a:t>,-1);	</a:t>
            </a:r>
            <a:endParaRPr lang="zh-CN" altLang="zh-CN" dirty="0">
              <a:latin typeface="+mn-ea"/>
              <a:ea typeface="+mn-ea"/>
            </a:endParaRPr>
          </a:p>
          <a:p>
            <a:r>
              <a:rPr lang="en-US" altLang="zh-CN" dirty="0" smtClean="0">
                <a:latin typeface="+mn-ea"/>
                <a:ea typeface="+mn-ea"/>
              </a:rPr>
              <a:t>m_edit2.ReplaceSel(</a:t>
            </a:r>
            <a:r>
              <a:rPr lang="en-US" altLang="zh-CN" dirty="0" err="1" smtClean="0">
                <a:latin typeface="+mn-ea"/>
                <a:ea typeface="+mn-ea"/>
              </a:rPr>
              <a:t>L"This</a:t>
            </a:r>
            <a:r>
              <a:rPr lang="en-US" altLang="zh-CN" dirty="0" smtClean="0">
                <a:latin typeface="+mn-ea"/>
                <a:ea typeface="+mn-ea"/>
              </a:rPr>
              <a:t> </a:t>
            </a:r>
            <a:r>
              <a:rPr lang="en-US" altLang="zh-CN" dirty="0">
                <a:latin typeface="+mn-ea"/>
                <a:ea typeface="+mn-ea"/>
              </a:rPr>
              <a:t>is the second </a:t>
            </a:r>
            <a:r>
              <a:rPr lang="en-US" altLang="zh-CN" dirty="0" err="1">
                <a:latin typeface="+mn-ea"/>
                <a:ea typeface="+mn-ea"/>
              </a:rPr>
              <a:t>EditBox</a:t>
            </a:r>
            <a:r>
              <a:rPr lang="en-US" altLang="zh-CN" dirty="0">
                <a:latin typeface="+mn-ea"/>
                <a:ea typeface="+mn-ea"/>
              </a:rPr>
              <a:t>.");</a:t>
            </a:r>
            <a:endParaRPr lang="zh-CN" altLang="zh-CN" dirty="0">
              <a:latin typeface="+mn-ea"/>
              <a:ea typeface="+mn-ea"/>
            </a:endParaRPr>
          </a:p>
          <a:p>
            <a:pPr indent="0"/>
            <a:r>
              <a:rPr lang="en-US" altLang="zh-CN" dirty="0">
                <a:latin typeface="+mn-ea"/>
                <a:ea typeface="+mn-ea"/>
              </a:rPr>
              <a:t>}</a:t>
            </a:r>
            <a:endParaRPr lang="zh-CN" altLang="zh-CN" dirty="0">
              <a:latin typeface="+mn-ea"/>
              <a:ea typeface="+mn-ea"/>
            </a:endParaRPr>
          </a:p>
          <a:p>
            <a:r>
              <a:rPr lang="en-US" altLang="zh-CN" dirty="0">
                <a:latin typeface="+mn-ea"/>
                <a:ea typeface="+mn-ea"/>
              </a:rPr>
              <a:t> </a:t>
            </a:r>
            <a:endParaRPr lang="zh-CN" altLang="zh-CN" dirty="0">
              <a:latin typeface="+mn-ea"/>
              <a:ea typeface="+mn-ea"/>
            </a:endParaRPr>
          </a:p>
          <a:p>
            <a:pPr indent="0"/>
            <a:r>
              <a:rPr lang="en-US" altLang="zh-CN" dirty="0">
                <a:latin typeface="+mn-ea"/>
                <a:ea typeface="+mn-ea"/>
              </a:rPr>
              <a:t>void CMy8_4Dlg::OnBnClickedBtnClear2()</a:t>
            </a:r>
            <a:endParaRPr lang="zh-CN" altLang="zh-CN" dirty="0">
              <a:latin typeface="+mn-ea"/>
              <a:ea typeface="+mn-ea"/>
            </a:endParaRPr>
          </a:p>
          <a:p>
            <a:pPr indent="0"/>
            <a:r>
              <a:rPr lang="en-US" altLang="zh-CN" dirty="0" smtClean="0">
                <a:latin typeface="+mn-ea"/>
                <a:ea typeface="+mn-ea"/>
              </a:rPr>
              <a:t>{ m_edit2.SetSel(0</a:t>
            </a:r>
            <a:r>
              <a:rPr lang="en-US" altLang="zh-CN" dirty="0">
                <a:latin typeface="+mn-ea"/>
                <a:ea typeface="+mn-ea"/>
              </a:rPr>
              <a:t>,-1);	</a:t>
            </a:r>
            <a:endParaRPr lang="zh-CN" altLang="zh-CN" dirty="0">
              <a:latin typeface="+mn-ea"/>
              <a:ea typeface="+mn-ea"/>
            </a:endParaRPr>
          </a:p>
          <a:p>
            <a:pPr indent="0"/>
            <a:r>
              <a:rPr lang="en-US" altLang="zh-CN" dirty="0" smtClean="0">
                <a:latin typeface="+mn-ea"/>
                <a:ea typeface="+mn-ea"/>
              </a:rPr>
              <a:t>  m_edit2.ReplaceSel(L"");</a:t>
            </a:r>
            <a:endParaRPr lang="en-US" altLang="zh-CN" dirty="0">
              <a:latin typeface="+mn-ea"/>
              <a:ea typeface="+mn-ea"/>
            </a:endParaRPr>
          </a:p>
          <a:p>
            <a:pPr indent="0"/>
            <a:r>
              <a:rPr lang="en-US" altLang="zh-CN" dirty="0" smtClean="0">
                <a:latin typeface="+mn-ea"/>
                <a:ea typeface="+mn-ea"/>
              </a:rPr>
              <a:t>}</a:t>
            </a:r>
            <a:endParaRPr lang="zh-CN" altLang="zh-CN" dirty="0">
              <a:latin typeface="+mn-ea"/>
              <a:ea typeface="+mn-ea"/>
            </a:endParaRPr>
          </a:p>
        </p:txBody>
      </p:sp>
      <p:sp>
        <p:nvSpPr>
          <p:cNvPr id="9" name="Text Box 5"/>
          <p:cNvSpPr txBox="1">
            <a:spLocks noChangeArrowheads="1"/>
          </p:cNvSpPr>
          <p:nvPr/>
        </p:nvSpPr>
        <p:spPr bwMode="auto">
          <a:xfrm>
            <a:off x="230188" y="2777554"/>
            <a:ext cx="6042025" cy="579438"/>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sz="3200" dirty="0" smtClean="0">
                <a:solidFill>
                  <a:srgbClr val="660066"/>
                </a:solidFill>
                <a:latin typeface="Arial Narrow" panose="020B0606020202030204" pitchFamily="34" charset="0"/>
                <a:cs typeface="Times New Roman" panose="02020603050405020304" pitchFamily="18" charset="0"/>
              </a:rPr>
              <a:t>(c) </a:t>
            </a:r>
            <a:r>
              <a:rPr lang="zh-CN" altLang="en-US" sz="3200" dirty="0">
                <a:solidFill>
                  <a:srgbClr val="660066"/>
                </a:solidFill>
                <a:latin typeface="Arial Narrow" panose="020B0606020202030204" pitchFamily="34" charset="0"/>
              </a:rPr>
              <a:t>给</a:t>
            </a:r>
            <a:r>
              <a:rPr lang="en-US" altLang="zh-CN" sz="3200" dirty="0">
                <a:solidFill>
                  <a:srgbClr val="660066"/>
                </a:solidFill>
                <a:latin typeface="Arial Narrow" panose="020B0606020202030204" pitchFamily="34" charset="0"/>
                <a:cs typeface="Times New Roman" panose="02020603050405020304" pitchFamily="18" charset="0"/>
              </a:rPr>
              <a:t>Show2</a:t>
            </a:r>
            <a:r>
              <a:rPr lang="zh-CN" altLang="en-US" sz="3200" dirty="0">
                <a:solidFill>
                  <a:srgbClr val="660066"/>
                </a:solidFill>
                <a:latin typeface="Arial Narrow" panose="020B0606020202030204" pitchFamily="34" charset="0"/>
              </a:rPr>
              <a:t>和</a:t>
            </a:r>
            <a:r>
              <a:rPr lang="en-US" altLang="zh-CN" sz="3200" dirty="0">
                <a:solidFill>
                  <a:srgbClr val="660066"/>
                </a:solidFill>
                <a:latin typeface="Arial Narrow" panose="020B0606020202030204" pitchFamily="34" charset="0"/>
                <a:cs typeface="Times New Roman" panose="02020603050405020304" pitchFamily="18" charset="0"/>
              </a:rPr>
              <a:t>Clear2</a:t>
            </a:r>
            <a:r>
              <a:rPr lang="zh-CN" altLang="en-US" sz="3200" dirty="0">
                <a:solidFill>
                  <a:srgbClr val="660066"/>
                </a:solidFill>
                <a:latin typeface="Arial Narrow" panose="020B0606020202030204" pitchFamily="34" charset="0"/>
              </a:rPr>
              <a:t>按钮连接代码</a:t>
            </a:r>
            <a:endParaRPr lang="zh-CN" altLang="en-US" sz="3200" dirty="0">
              <a:solidFill>
                <a:srgbClr val="660066"/>
              </a:solidFill>
            </a:endParaRPr>
          </a:p>
        </p:txBody>
      </p:sp>
    </p:spTree>
    <p:extLst>
      <p:ext uri="{BB962C8B-B14F-4D97-AF65-F5344CB8AC3E}">
        <p14:creationId xmlns:p14="http://schemas.microsoft.com/office/powerpoint/2010/main" val="45056406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FF4EA4E-CAB6-4FA7-ACBD-899853A4DA47}" type="slidenum">
              <a:rPr lang="en-US" altLang="zh-CN"/>
              <a:pPr/>
              <a:t>62</a:t>
            </a:fld>
            <a:endParaRPr lang="en-US" altLang="zh-CN"/>
          </a:p>
        </p:txBody>
      </p:sp>
      <p:sp>
        <p:nvSpPr>
          <p:cNvPr id="68613" name="Text Box 5"/>
          <p:cNvSpPr txBox="1">
            <a:spLocks noChangeArrowheads="1"/>
          </p:cNvSpPr>
          <p:nvPr/>
        </p:nvSpPr>
        <p:spPr bwMode="auto">
          <a:xfrm>
            <a:off x="107504" y="44624"/>
            <a:ext cx="6546600" cy="523220"/>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sz="2800" dirty="0" smtClean="0">
                <a:solidFill>
                  <a:srgbClr val="660066"/>
                </a:solidFill>
                <a:latin typeface="Arial Narrow" panose="020B0606020202030204" pitchFamily="34" charset="0"/>
                <a:cs typeface="Times New Roman" panose="02020603050405020304" pitchFamily="18" charset="0"/>
              </a:rPr>
              <a:t>(d) </a:t>
            </a:r>
            <a:r>
              <a:rPr lang="en-US" altLang="zh-CN" sz="2800" dirty="0" smtClean="0">
                <a:solidFill>
                  <a:srgbClr val="660066"/>
                </a:solidFill>
                <a:latin typeface="Arial Narrow" panose="020B0606020202030204" pitchFamily="34" charset="0"/>
              </a:rPr>
              <a:t> </a:t>
            </a:r>
            <a:r>
              <a:rPr lang="zh-CN" altLang="en-US" sz="2800" dirty="0">
                <a:solidFill>
                  <a:srgbClr val="660066"/>
                </a:solidFill>
                <a:latin typeface="Arial Narrow" panose="020B0606020202030204" pitchFamily="34" charset="0"/>
              </a:rPr>
              <a:t>给按钮</a:t>
            </a:r>
            <a:r>
              <a:rPr lang="en-US" altLang="zh-CN" sz="2800" dirty="0" err="1">
                <a:solidFill>
                  <a:srgbClr val="660066"/>
                </a:solidFill>
                <a:latin typeface="Arial Narrow" panose="020B0606020202030204" pitchFamily="34" charset="0"/>
              </a:rPr>
              <a:t>IDC_Transfer_BUTTON</a:t>
            </a:r>
            <a:r>
              <a:rPr lang="zh-CN" altLang="en-US" sz="2800" dirty="0">
                <a:solidFill>
                  <a:srgbClr val="660066"/>
                </a:solidFill>
                <a:latin typeface="Arial Narrow" panose="020B0606020202030204" pitchFamily="34" charset="0"/>
              </a:rPr>
              <a:t>连接代码 </a:t>
            </a:r>
          </a:p>
        </p:txBody>
      </p:sp>
      <p:sp>
        <p:nvSpPr>
          <p:cNvPr id="68614" name="Text Box 6"/>
          <p:cNvSpPr txBox="1">
            <a:spLocks noChangeArrowheads="1"/>
          </p:cNvSpPr>
          <p:nvPr/>
        </p:nvSpPr>
        <p:spPr bwMode="auto">
          <a:xfrm>
            <a:off x="179512" y="548680"/>
            <a:ext cx="624042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t>void CMy8_4Dlg::</a:t>
            </a:r>
            <a:r>
              <a:rPr lang="en-US" altLang="zh-CN" dirty="0" err="1"/>
              <a:t>OnBnClickedBtnTransfer</a:t>
            </a:r>
            <a:r>
              <a:rPr lang="en-US" altLang="zh-CN" dirty="0"/>
              <a:t>()</a:t>
            </a:r>
            <a:endParaRPr lang="zh-CN" altLang="zh-CN" dirty="0"/>
          </a:p>
          <a:p>
            <a:r>
              <a:rPr lang="en-US" altLang="zh-CN" dirty="0" smtClean="0"/>
              <a:t>{ m_edit1.SetSel(0</a:t>
            </a:r>
            <a:r>
              <a:rPr lang="en-US" altLang="zh-CN" dirty="0"/>
              <a:t>,-1);  </a:t>
            </a:r>
            <a:endParaRPr lang="zh-CN" altLang="en-US" dirty="0"/>
          </a:p>
          <a:p>
            <a:r>
              <a:rPr lang="en-US" altLang="zh-CN" dirty="0" smtClean="0"/>
              <a:t>  m_edit1.Copy();</a:t>
            </a:r>
            <a:endParaRPr lang="zh-CN" altLang="en-US" dirty="0"/>
          </a:p>
          <a:p>
            <a:r>
              <a:rPr lang="en-US" altLang="zh-CN" dirty="0" smtClean="0"/>
              <a:t>  m_edit2.SetSel(0</a:t>
            </a:r>
            <a:r>
              <a:rPr lang="en-US" altLang="zh-CN" dirty="0"/>
              <a:t>,-1);</a:t>
            </a:r>
          </a:p>
          <a:p>
            <a:r>
              <a:rPr lang="en-US" altLang="zh-CN" dirty="0" smtClean="0"/>
              <a:t>  m_edit2.ReplaceSel(L</a:t>
            </a:r>
            <a:r>
              <a:rPr lang="en-US" altLang="zh-CN" dirty="0"/>
              <a:t>"");</a:t>
            </a:r>
          </a:p>
          <a:p>
            <a:r>
              <a:rPr lang="en-US" altLang="zh-CN" dirty="0" smtClean="0"/>
              <a:t>  m_edit2.Paste();</a:t>
            </a:r>
            <a:endParaRPr lang="zh-CN" altLang="en-US" dirty="0"/>
          </a:p>
          <a:p>
            <a:r>
              <a:rPr lang="en-US" altLang="zh-CN" dirty="0"/>
              <a:t>}</a:t>
            </a:r>
            <a:endParaRPr lang="en-US" altLang="zh-CN" dirty="0">
              <a:latin typeface="Arial Narrow" panose="020B0606020202030204" pitchFamily="34" charset="0"/>
            </a:endParaRPr>
          </a:p>
        </p:txBody>
      </p:sp>
      <p:sp>
        <p:nvSpPr>
          <p:cNvPr id="2" name="云形标注 1"/>
          <p:cNvSpPr/>
          <p:nvPr/>
        </p:nvSpPr>
        <p:spPr bwMode="auto">
          <a:xfrm>
            <a:off x="4602992" y="1057870"/>
            <a:ext cx="4102224" cy="1584176"/>
          </a:xfrm>
          <a:prstGeom prst="cloudCallout">
            <a:avLst>
              <a:gd name="adj1" fmla="val -41409"/>
              <a:gd name="adj2" fmla="val 12549"/>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如果把</a:t>
            </a:r>
            <a:r>
              <a:rPr kumimoji="1" lang="en-US" altLang="zh-CN" sz="24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EDIT2</a:t>
            </a:r>
            <a:r>
              <a:rPr kumimoji="1" lang="zh-CN" altLang="en-US" sz="2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设成只读属</a:t>
            </a:r>
            <a:r>
              <a:rPr kumimoji="1" lang="zh-CN" altLang="en-US" sz="24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性，将会怎样？</a:t>
            </a:r>
          </a:p>
        </p:txBody>
      </p:sp>
      <p:sp>
        <p:nvSpPr>
          <p:cNvPr id="7" name="Text Box 5"/>
          <p:cNvSpPr txBox="1">
            <a:spLocks noChangeArrowheads="1"/>
          </p:cNvSpPr>
          <p:nvPr/>
        </p:nvSpPr>
        <p:spPr bwMode="auto">
          <a:xfrm>
            <a:off x="230188" y="3212976"/>
            <a:ext cx="4391025" cy="579438"/>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sz="3200" dirty="0" smtClean="0">
                <a:solidFill>
                  <a:srgbClr val="660066"/>
                </a:solidFill>
                <a:latin typeface="Arial Narrow" panose="020B0606020202030204" pitchFamily="34" charset="0"/>
                <a:cs typeface="Times New Roman" panose="02020603050405020304" pitchFamily="18" charset="0"/>
              </a:rPr>
              <a:t>(e)</a:t>
            </a:r>
            <a:r>
              <a:rPr lang="zh-CN" altLang="en-US" sz="3200" dirty="0">
                <a:solidFill>
                  <a:srgbClr val="660066"/>
                </a:solidFill>
                <a:latin typeface="Arial Narrow" panose="020B0606020202030204" pitchFamily="34" charset="0"/>
              </a:rPr>
              <a:t>给</a:t>
            </a:r>
            <a:r>
              <a:rPr lang="zh-CN" altLang="en-US" sz="3200" dirty="0">
                <a:solidFill>
                  <a:srgbClr val="660066"/>
                </a:solidFill>
                <a:latin typeface="Arial Narrow" panose="020B0606020202030204" pitchFamily="34" charset="0"/>
                <a:cs typeface="Times New Roman" panose="02020603050405020304" pitchFamily="18" charset="0"/>
              </a:rPr>
              <a:t> </a:t>
            </a:r>
            <a:r>
              <a:rPr lang="en-US" altLang="zh-CN" sz="3200" dirty="0">
                <a:solidFill>
                  <a:srgbClr val="660066"/>
                </a:solidFill>
                <a:latin typeface="Arial Narrow" panose="020B0606020202030204" pitchFamily="34" charset="0"/>
                <a:cs typeface="Times New Roman" panose="02020603050405020304" pitchFamily="18" charset="0"/>
              </a:rPr>
              <a:t>Undo</a:t>
            </a:r>
            <a:r>
              <a:rPr lang="zh-CN" altLang="en-US" sz="3200" dirty="0">
                <a:solidFill>
                  <a:srgbClr val="660066"/>
                </a:solidFill>
                <a:latin typeface="Arial Narrow" panose="020B0606020202030204" pitchFamily="34" charset="0"/>
              </a:rPr>
              <a:t>按钮连接代码</a:t>
            </a:r>
          </a:p>
        </p:txBody>
      </p:sp>
      <p:sp>
        <p:nvSpPr>
          <p:cNvPr id="8" name="矩形 7"/>
          <p:cNvSpPr/>
          <p:nvPr/>
        </p:nvSpPr>
        <p:spPr>
          <a:xfrm>
            <a:off x="230188" y="3717032"/>
            <a:ext cx="8374260" cy="1200329"/>
          </a:xfrm>
          <a:prstGeom prst="rect">
            <a:avLst/>
          </a:prstGeom>
        </p:spPr>
        <p:txBody>
          <a:bodyPr wrap="square">
            <a:spAutoFit/>
          </a:bodyPr>
          <a:lstStyle/>
          <a:p>
            <a:r>
              <a:rPr lang="en-US" altLang="zh-CN" dirty="0"/>
              <a:t>void CMy8_4Dlg::</a:t>
            </a:r>
            <a:r>
              <a:rPr lang="en-US" altLang="zh-CN" dirty="0" err="1"/>
              <a:t>OnBnClickedBtnUndo</a:t>
            </a:r>
            <a:r>
              <a:rPr lang="en-US" altLang="zh-CN" dirty="0"/>
              <a:t>()</a:t>
            </a:r>
            <a:endParaRPr lang="zh-CN" altLang="zh-CN" dirty="0"/>
          </a:p>
          <a:p>
            <a:r>
              <a:rPr lang="zh-CN" altLang="en-US" dirty="0" smtClean="0"/>
              <a:t>{ m_edit2.Undo</a:t>
            </a:r>
            <a:r>
              <a:rPr lang="zh-CN" altLang="en-US" dirty="0"/>
              <a:t>();    </a:t>
            </a:r>
            <a:r>
              <a:rPr lang="zh-CN" altLang="en-US" dirty="0" smtClean="0"/>
              <a:t> //</a:t>
            </a:r>
            <a:r>
              <a:rPr lang="zh-CN" altLang="en-US" dirty="0"/>
              <a:t>取消m_edit2编辑框中上一次操作 </a:t>
            </a:r>
          </a:p>
          <a:p>
            <a:r>
              <a:rPr lang="zh-CN" altLang="en-US" dirty="0" smtClean="0"/>
              <a:t>}</a:t>
            </a:r>
            <a:endParaRPr lang="zh-CN" altLang="en-US" dirty="0"/>
          </a:p>
        </p:txBody>
      </p:sp>
      <p:sp>
        <p:nvSpPr>
          <p:cNvPr id="11" name="Text Box 8"/>
          <p:cNvSpPr txBox="1">
            <a:spLocks noChangeArrowheads="1"/>
          </p:cNvSpPr>
          <p:nvPr/>
        </p:nvSpPr>
        <p:spPr bwMode="auto">
          <a:xfrm>
            <a:off x="257175" y="5297834"/>
            <a:ext cx="4151313" cy="579438"/>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sz="3200" dirty="0">
                <a:solidFill>
                  <a:srgbClr val="660066"/>
                </a:solidFill>
                <a:latin typeface="Arial Narrow" panose="020B0606020202030204" pitchFamily="34" charset="0"/>
                <a:cs typeface="Times New Roman" panose="02020603050405020304" pitchFamily="18" charset="0"/>
              </a:rPr>
              <a:t>(6)</a:t>
            </a:r>
            <a:r>
              <a:rPr lang="zh-CN" altLang="en-US" sz="3200" dirty="0">
                <a:solidFill>
                  <a:srgbClr val="660066"/>
                </a:solidFill>
                <a:latin typeface="Arial Narrow" panose="020B0606020202030204" pitchFamily="34" charset="0"/>
              </a:rPr>
              <a:t>给</a:t>
            </a:r>
            <a:r>
              <a:rPr lang="en-US" altLang="zh-CN" sz="3200" dirty="0">
                <a:solidFill>
                  <a:srgbClr val="660066"/>
                </a:solidFill>
                <a:latin typeface="Arial Narrow" panose="020B0606020202030204" pitchFamily="34" charset="0"/>
              </a:rPr>
              <a:t>Exit</a:t>
            </a:r>
            <a:r>
              <a:rPr lang="zh-CN" altLang="en-US" sz="3200" dirty="0">
                <a:solidFill>
                  <a:srgbClr val="660066"/>
                </a:solidFill>
                <a:latin typeface="Arial Narrow" panose="020B0606020202030204" pitchFamily="34" charset="0"/>
              </a:rPr>
              <a:t>按钮连接代码 </a:t>
            </a:r>
          </a:p>
        </p:txBody>
      </p:sp>
      <p:sp>
        <p:nvSpPr>
          <p:cNvPr id="9" name="矩形 8"/>
          <p:cNvSpPr/>
          <p:nvPr/>
        </p:nvSpPr>
        <p:spPr>
          <a:xfrm>
            <a:off x="251520" y="5982379"/>
            <a:ext cx="8136904" cy="830997"/>
          </a:xfrm>
          <a:prstGeom prst="rect">
            <a:avLst/>
          </a:prstGeom>
        </p:spPr>
        <p:txBody>
          <a:bodyPr wrap="square">
            <a:spAutoFit/>
          </a:bodyPr>
          <a:lstStyle/>
          <a:p>
            <a:r>
              <a:rPr lang="en-US" altLang="zh-CN" dirty="0"/>
              <a:t>void CMy8_4Dlg::</a:t>
            </a:r>
            <a:r>
              <a:rPr lang="en-US" altLang="zh-CN" dirty="0" err="1"/>
              <a:t>OnBnClickedBtnExit</a:t>
            </a:r>
            <a:r>
              <a:rPr lang="en-US" altLang="zh-CN" dirty="0"/>
              <a:t>()</a:t>
            </a:r>
            <a:endParaRPr lang="zh-CN" altLang="zh-CN" dirty="0"/>
          </a:p>
          <a:p>
            <a:r>
              <a:rPr lang="zh-CN" altLang="en-US" dirty="0" smtClean="0"/>
              <a:t>{ </a:t>
            </a:r>
            <a:r>
              <a:rPr lang="zh-CN" altLang="en-US" dirty="0"/>
              <a:t>OnOK(); }</a:t>
            </a:r>
          </a:p>
        </p:txBody>
      </p:sp>
    </p:spTree>
    <p:extLst>
      <p:ext uri="{BB962C8B-B14F-4D97-AF65-F5344CB8AC3E}">
        <p14:creationId xmlns:p14="http://schemas.microsoft.com/office/powerpoint/2010/main" val="163549412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91902F23-EA92-4071-B154-244052E647E4}" type="slidenum">
              <a:rPr lang="en-US" altLang="zh-CN"/>
              <a:pPr/>
              <a:t>63</a:t>
            </a:fld>
            <a:endParaRPr lang="en-US" altLang="zh-CN"/>
          </a:p>
        </p:txBody>
      </p:sp>
      <p:sp>
        <p:nvSpPr>
          <p:cNvPr id="70662" name="Text Box 6"/>
          <p:cNvSpPr txBox="1">
            <a:spLocks noChangeArrowheads="1"/>
          </p:cNvSpPr>
          <p:nvPr/>
        </p:nvSpPr>
        <p:spPr bwMode="auto">
          <a:xfrm>
            <a:off x="107504" y="116632"/>
            <a:ext cx="885698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200" dirty="0" smtClean="0">
                <a:solidFill>
                  <a:schemeClr val="tx2"/>
                </a:solidFill>
                <a:latin typeface="Arial Narrow" panose="020B0606020202030204" pitchFamily="34" charset="0"/>
              </a:rPr>
              <a:t>【</a:t>
            </a:r>
            <a:r>
              <a:rPr lang="zh-CN" altLang="en-US" sz="3200" dirty="0" smtClean="0">
                <a:solidFill>
                  <a:schemeClr val="tx2"/>
                </a:solidFill>
                <a:latin typeface="Arial Narrow" panose="020B0606020202030204" pitchFamily="34" charset="0"/>
              </a:rPr>
              <a:t>例</a:t>
            </a:r>
            <a:r>
              <a:rPr lang="en-US" altLang="zh-CN" sz="3200" dirty="0" smtClean="0">
                <a:solidFill>
                  <a:schemeClr val="tx2"/>
                </a:solidFill>
                <a:latin typeface="Arial Narrow" panose="020B0606020202030204" pitchFamily="34" charset="0"/>
              </a:rPr>
              <a:t>8-5】 </a:t>
            </a:r>
            <a:r>
              <a:rPr lang="zh-CN" altLang="en-US" sz="3200" dirty="0" smtClean="0">
                <a:solidFill>
                  <a:schemeClr val="tx2"/>
                </a:solidFill>
                <a:latin typeface="Arial Narrow" panose="020B0606020202030204" pitchFamily="34" charset="0"/>
              </a:rPr>
              <a:t>编写加减乘除四功能计算器</a:t>
            </a:r>
            <a:endParaRPr lang="zh-CN" altLang="en-US" sz="3200" dirty="0">
              <a:solidFill>
                <a:schemeClr val="tx2"/>
              </a:solidFill>
              <a:latin typeface="Arial Narrow" panose="020B0606020202030204" pitchFamily="34" charset="0"/>
            </a:endParaRPr>
          </a:p>
        </p:txBody>
      </p:sp>
      <p:sp>
        <p:nvSpPr>
          <p:cNvPr id="3" name="文本框 2"/>
          <p:cNvSpPr txBox="1"/>
          <p:nvPr/>
        </p:nvSpPr>
        <p:spPr>
          <a:xfrm>
            <a:off x="251521" y="715745"/>
            <a:ext cx="5156052" cy="3416320"/>
          </a:xfrm>
          <a:prstGeom prst="rect">
            <a:avLst/>
          </a:prstGeom>
          <a:noFill/>
        </p:spPr>
        <p:txBody>
          <a:bodyPr wrap="square" rtlCol="0">
            <a:spAutoFit/>
          </a:bodyPr>
          <a:lstStyle/>
          <a:p>
            <a:r>
              <a:rPr lang="en-US" altLang="zh-CN" dirty="0" smtClean="0"/>
              <a:t>IDC_NUM1		double </a:t>
            </a:r>
            <a:r>
              <a:rPr lang="en-US" altLang="zh-CN" dirty="0"/>
              <a:t>m_num1</a:t>
            </a:r>
            <a:r>
              <a:rPr lang="en-US" altLang="zh-CN" dirty="0" smtClean="0"/>
              <a:t>;</a:t>
            </a:r>
          </a:p>
          <a:p>
            <a:r>
              <a:rPr lang="en-US" altLang="zh-CN" dirty="0" smtClean="0"/>
              <a:t>IDC_NUM2		double </a:t>
            </a:r>
            <a:r>
              <a:rPr lang="en-US" altLang="zh-CN" dirty="0"/>
              <a:t>m_num2</a:t>
            </a:r>
            <a:r>
              <a:rPr lang="en-US" altLang="zh-CN" dirty="0" smtClean="0"/>
              <a:t>;</a:t>
            </a:r>
          </a:p>
          <a:p>
            <a:r>
              <a:rPr lang="en-US" altLang="zh-CN" dirty="0" smtClean="0"/>
              <a:t>IDC_RESULT	</a:t>
            </a:r>
            <a:r>
              <a:rPr lang="en-US" altLang="zh-CN" dirty="0"/>
              <a:t>double </a:t>
            </a:r>
            <a:r>
              <a:rPr lang="en-US" altLang="zh-CN" dirty="0" err="1"/>
              <a:t>m_result</a:t>
            </a:r>
            <a:r>
              <a:rPr lang="en-US" altLang="zh-CN" dirty="0"/>
              <a:t>;</a:t>
            </a:r>
          </a:p>
          <a:p>
            <a:r>
              <a:rPr lang="en-US" altLang="zh-CN" dirty="0" smtClean="0"/>
              <a:t>IDC_RESET</a:t>
            </a:r>
          </a:p>
          <a:p>
            <a:r>
              <a:rPr lang="en-US" altLang="zh-CN" dirty="0" smtClean="0"/>
              <a:t>IDC_ADD		</a:t>
            </a:r>
            <a:r>
              <a:rPr lang="en-US" altLang="zh-CN" dirty="0" err="1" smtClean="0"/>
              <a:t>m_operator</a:t>
            </a:r>
            <a:endParaRPr lang="en-US" altLang="zh-CN" dirty="0" smtClean="0"/>
          </a:p>
          <a:p>
            <a:r>
              <a:rPr lang="en-US" altLang="zh-CN" dirty="0" smtClean="0"/>
              <a:t>IDC_SUB</a:t>
            </a:r>
          </a:p>
          <a:p>
            <a:r>
              <a:rPr lang="en-US" altLang="zh-CN" dirty="0" smtClean="0"/>
              <a:t>IDC_MUL</a:t>
            </a:r>
          </a:p>
          <a:p>
            <a:r>
              <a:rPr lang="en-US" altLang="zh-CN" dirty="0" smtClean="0"/>
              <a:t>IDC_DIV</a:t>
            </a:r>
          </a:p>
          <a:p>
            <a:endParaRPr lang="en-US" altLang="zh-CN" dirty="0"/>
          </a:p>
        </p:txBody>
      </p:sp>
      <p:sp>
        <p:nvSpPr>
          <p:cNvPr id="4" name="文本框 3"/>
          <p:cNvSpPr txBox="1"/>
          <p:nvPr/>
        </p:nvSpPr>
        <p:spPr>
          <a:xfrm>
            <a:off x="221614" y="6057007"/>
            <a:ext cx="5969904" cy="461665"/>
          </a:xfrm>
          <a:prstGeom prst="rect">
            <a:avLst/>
          </a:prstGeom>
          <a:noFill/>
        </p:spPr>
        <p:txBody>
          <a:bodyPr wrap="none" rtlCol="0">
            <a:spAutoFit/>
          </a:bodyPr>
          <a:lstStyle/>
          <a:p>
            <a:r>
              <a:rPr lang="en-US" altLang="zh-CN" dirty="0" err="1"/>
              <a:t>DDX_Radio</a:t>
            </a:r>
            <a:r>
              <a:rPr lang="en-US" altLang="zh-CN" dirty="0"/>
              <a:t>(</a:t>
            </a:r>
            <a:r>
              <a:rPr lang="en-US" altLang="zh-CN" dirty="0" err="1"/>
              <a:t>pDX</a:t>
            </a:r>
            <a:r>
              <a:rPr lang="en-US" altLang="zh-CN" dirty="0"/>
              <a:t>, IDC_ADD, </a:t>
            </a:r>
            <a:r>
              <a:rPr lang="en-US" altLang="zh-CN" dirty="0" err="1"/>
              <a:t>m_operator</a:t>
            </a:r>
            <a:r>
              <a:rPr lang="en-US" altLang="zh-CN" dirty="0"/>
              <a:t>);</a:t>
            </a:r>
            <a:endParaRPr lang="zh-CN" altLang="en-US" dirty="0"/>
          </a:p>
        </p:txBody>
      </p:sp>
      <p:pic>
        <p:nvPicPr>
          <p:cNvPr id="1198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9" y="2756849"/>
            <a:ext cx="4860032" cy="336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132842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A6790FE-3663-4280-8A87-F7847A540E1C}" type="slidenum">
              <a:rPr lang="en-US" altLang="zh-CN" smtClean="0"/>
              <a:pPr/>
              <a:t>64</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3286321192"/>
              </p:ext>
            </p:extLst>
          </p:nvPr>
        </p:nvGraphicFramePr>
        <p:xfrm>
          <a:off x="75014" y="648069"/>
          <a:ext cx="8961482" cy="4941171"/>
        </p:xfrm>
        <a:graphic>
          <a:graphicData uri="http://schemas.openxmlformats.org/drawingml/2006/table">
            <a:tbl>
              <a:tblPr>
                <a:tableStyleId>{5C22544A-7EE6-4342-B048-85BDC9FD1C3A}</a:tableStyleId>
              </a:tblPr>
              <a:tblGrid>
                <a:gridCol w="2264738">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800200">
                  <a:extLst>
                    <a:ext uri="{9D8B030D-6E8A-4147-A177-3AD203B41FA5}">
                      <a16:colId xmlns:a16="http://schemas.microsoft.com/office/drawing/2014/main" val="20002"/>
                    </a:ext>
                  </a:extLst>
                </a:gridCol>
                <a:gridCol w="1296144">
                  <a:extLst>
                    <a:ext uri="{9D8B030D-6E8A-4147-A177-3AD203B41FA5}">
                      <a16:colId xmlns:a16="http://schemas.microsoft.com/office/drawing/2014/main" val="20003"/>
                    </a:ext>
                  </a:extLst>
                </a:gridCol>
                <a:gridCol w="1512168">
                  <a:extLst>
                    <a:ext uri="{9D8B030D-6E8A-4147-A177-3AD203B41FA5}">
                      <a16:colId xmlns:a16="http://schemas.microsoft.com/office/drawing/2014/main" val="20004"/>
                    </a:ext>
                  </a:extLst>
                </a:gridCol>
                <a:gridCol w="1008112">
                  <a:extLst>
                    <a:ext uri="{9D8B030D-6E8A-4147-A177-3AD203B41FA5}">
                      <a16:colId xmlns:a16="http://schemas.microsoft.com/office/drawing/2014/main" val="20005"/>
                    </a:ext>
                  </a:extLst>
                </a:gridCol>
              </a:tblGrid>
              <a:tr h="549019">
                <a:tc>
                  <a:txBody>
                    <a:bodyPr/>
                    <a:lstStyle/>
                    <a:p>
                      <a:pPr algn="ctr">
                        <a:spcAft>
                          <a:spcPts val="0"/>
                        </a:spcAft>
                      </a:pPr>
                      <a:r>
                        <a:rPr lang="en-US" sz="2400" b="1" kern="100" dirty="0">
                          <a:effectLst/>
                          <a:latin typeface="+mn-lt"/>
                          <a:ea typeface="+mn-ea"/>
                        </a:rPr>
                        <a:t>ID</a:t>
                      </a:r>
                      <a:endParaRPr lang="zh-CN" sz="2400" b="1" kern="100" dirty="0">
                        <a:effectLst/>
                        <a:latin typeface="+mn-lt"/>
                        <a:ea typeface="+mn-ea"/>
                      </a:endParaRPr>
                    </a:p>
                  </a:txBody>
                  <a:tcPr marL="68580" marR="68580" marT="0" marB="0"/>
                </a:tc>
                <a:tc>
                  <a:txBody>
                    <a:bodyPr/>
                    <a:lstStyle/>
                    <a:p>
                      <a:pPr algn="ctr">
                        <a:spcAft>
                          <a:spcPts val="0"/>
                        </a:spcAft>
                      </a:pPr>
                      <a:r>
                        <a:rPr lang="en-US" sz="2400" b="1" kern="100">
                          <a:effectLst/>
                          <a:latin typeface="+mn-lt"/>
                          <a:ea typeface="+mn-ea"/>
                        </a:rPr>
                        <a:t>Type</a:t>
                      </a:r>
                      <a:endParaRPr lang="zh-CN" sz="2400" b="1" kern="100">
                        <a:effectLst/>
                        <a:latin typeface="+mn-lt"/>
                        <a:ea typeface="+mn-ea"/>
                      </a:endParaRPr>
                    </a:p>
                  </a:txBody>
                  <a:tcPr marL="68580" marR="68580" marT="0" marB="0"/>
                </a:tc>
                <a:tc>
                  <a:txBody>
                    <a:bodyPr/>
                    <a:lstStyle/>
                    <a:p>
                      <a:pPr algn="ctr">
                        <a:spcAft>
                          <a:spcPts val="0"/>
                        </a:spcAft>
                      </a:pPr>
                      <a:r>
                        <a:rPr lang="en-US" sz="2400" b="1" kern="100">
                          <a:effectLst/>
                          <a:latin typeface="+mn-lt"/>
                          <a:ea typeface="+mn-ea"/>
                        </a:rPr>
                        <a:t>Member</a:t>
                      </a:r>
                      <a:endParaRPr lang="zh-CN" sz="2400" b="1" kern="100">
                        <a:effectLst/>
                        <a:latin typeface="+mn-lt"/>
                        <a:ea typeface="+mn-ea"/>
                      </a:endParaRPr>
                    </a:p>
                  </a:txBody>
                  <a:tcPr marL="68580" marR="68580" marT="0" marB="0"/>
                </a:tc>
                <a:tc>
                  <a:txBody>
                    <a:bodyPr/>
                    <a:lstStyle/>
                    <a:p>
                      <a:pPr algn="ctr">
                        <a:spcAft>
                          <a:spcPts val="0"/>
                        </a:spcAft>
                      </a:pPr>
                      <a:r>
                        <a:rPr lang="en-US" sz="2400" b="1" kern="100">
                          <a:effectLst/>
                          <a:latin typeface="+mn-lt"/>
                          <a:ea typeface="+mn-ea"/>
                        </a:rPr>
                        <a:t>Caption</a:t>
                      </a:r>
                      <a:endParaRPr lang="zh-CN" sz="2400" b="1" kern="100">
                        <a:effectLst/>
                        <a:latin typeface="+mn-lt"/>
                        <a:ea typeface="+mn-ea"/>
                      </a:endParaRPr>
                    </a:p>
                  </a:txBody>
                  <a:tcPr marL="68580" marR="68580" marT="0" marB="0"/>
                </a:tc>
                <a:tc>
                  <a:txBody>
                    <a:bodyPr/>
                    <a:lstStyle/>
                    <a:p>
                      <a:pPr algn="ctr">
                        <a:spcAft>
                          <a:spcPts val="0"/>
                        </a:spcAft>
                      </a:pPr>
                      <a:r>
                        <a:rPr lang="en-US" sz="2400" b="1" kern="100">
                          <a:effectLst/>
                          <a:latin typeface="+mn-lt"/>
                          <a:ea typeface="+mn-ea"/>
                        </a:rPr>
                        <a:t>Read-only</a:t>
                      </a:r>
                      <a:endParaRPr lang="zh-CN" sz="2400" b="1" kern="100">
                        <a:effectLst/>
                        <a:latin typeface="+mn-lt"/>
                        <a:ea typeface="+mn-ea"/>
                      </a:endParaRPr>
                    </a:p>
                  </a:txBody>
                  <a:tcPr marL="68580" marR="68580" marT="0" marB="0"/>
                </a:tc>
                <a:tc>
                  <a:txBody>
                    <a:bodyPr/>
                    <a:lstStyle/>
                    <a:p>
                      <a:pPr algn="ctr">
                        <a:spcAft>
                          <a:spcPts val="0"/>
                        </a:spcAft>
                      </a:pPr>
                      <a:r>
                        <a:rPr lang="en-US" sz="2400" b="1" kern="100">
                          <a:effectLst/>
                          <a:latin typeface="+mn-lt"/>
                          <a:ea typeface="+mn-ea"/>
                        </a:rPr>
                        <a:t>Group</a:t>
                      </a:r>
                      <a:endParaRPr lang="zh-CN" sz="2400" b="1" kern="100">
                        <a:effectLst/>
                        <a:latin typeface="+mn-lt"/>
                        <a:ea typeface="+mn-ea"/>
                      </a:endParaRPr>
                    </a:p>
                  </a:txBody>
                  <a:tcPr marL="68580" marR="68580" marT="0" marB="0"/>
                </a:tc>
                <a:extLst>
                  <a:ext uri="{0D108BD9-81ED-4DB2-BD59-A6C34878D82A}">
                    <a16:rowId xmlns:a16="http://schemas.microsoft.com/office/drawing/2014/main" val="10000"/>
                  </a:ext>
                </a:extLst>
              </a:tr>
              <a:tr h="549019">
                <a:tc>
                  <a:txBody>
                    <a:bodyPr/>
                    <a:lstStyle/>
                    <a:p>
                      <a:pPr algn="just">
                        <a:spcAft>
                          <a:spcPts val="0"/>
                        </a:spcAft>
                      </a:pPr>
                      <a:r>
                        <a:rPr lang="en-US" sz="2400" b="1" kern="100">
                          <a:effectLst/>
                          <a:latin typeface="+mn-lt"/>
                          <a:ea typeface="+mn-ea"/>
                        </a:rPr>
                        <a:t>IDC_NUM1</a:t>
                      </a:r>
                      <a:endParaRPr lang="zh-CN" sz="2400" b="1" kern="100">
                        <a:effectLst/>
                        <a:latin typeface="+mn-lt"/>
                        <a:ea typeface="+mn-ea"/>
                      </a:endParaRPr>
                    </a:p>
                  </a:txBody>
                  <a:tcPr marL="68580" marR="68580" marT="0" marB="0"/>
                </a:tc>
                <a:tc>
                  <a:txBody>
                    <a:bodyPr/>
                    <a:lstStyle/>
                    <a:p>
                      <a:pPr algn="just">
                        <a:spcAft>
                          <a:spcPts val="0"/>
                        </a:spcAft>
                      </a:pPr>
                      <a:r>
                        <a:rPr lang="en-US" sz="2400" b="1" kern="100">
                          <a:effectLst/>
                          <a:latin typeface="+mn-lt"/>
                          <a:ea typeface="+mn-ea"/>
                        </a:rPr>
                        <a:t>double</a:t>
                      </a:r>
                      <a:endParaRPr lang="zh-CN" sz="2400" b="1" kern="100">
                        <a:effectLst/>
                        <a:latin typeface="+mn-lt"/>
                        <a:ea typeface="+mn-ea"/>
                      </a:endParaRPr>
                    </a:p>
                  </a:txBody>
                  <a:tcPr marL="68580" marR="68580" marT="0" marB="0"/>
                </a:tc>
                <a:tc>
                  <a:txBody>
                    <a:bodyPr/>
                    <a:lstStyle/>
                    <a:p>
                      <a:pPr algn="just">
                        <a:spcAft>
                          <a:spcPts val="0"/>
                        </a:spcAft>
                      </a:pPr>
                      <a:r>
                        <a:rPr lang="en-US" sz="2400" b="1" kern="100">
                          <a:effectLst/>
                          <a:latin typeface="+mn-lt"/>
                          <a:ea typeface="+mn-ea"/>
                        </a:rPr>
                        <a:t>m_num1</a:t>
                      </a:r>
                      <a:endParaRPr lang="zh-CN" sz="2400" b="1" kern="100">
                        <a:effectLst/>
                        <a:latin typeface="+mn-lt"/>
                        <a:ea typeface="+mn-ea"/>
                      </a:endParaRPr>
                    </a:p>
                  </a:txBody>
                  <a:tcPr marL="68580" marR="68580" marT="0" marB="0"/>
                </a:tc>
                <a:tc>
                  <a:txBody>
                    <a:bodyPr/>
                    <a:lstStyle/>
                    <a:p>
                      <a:pPr algn="just">
                        <a:spcAft>
                          <a:spcPts val="0"/>
                        </a:spcAft>
                      </a:pPr>
                      <a:r>
                        <a:rPr lang="zh-CN" sz="2400" b="1" kern="100">
                          <a:effectLst/>
                          <a:latin typeface="+mn-lt"/>
                          <a:ea typeface="+mn-ea"/>
                        </a:rPr>
                        <a:t>运算数</a:t>
                      </a:r>
                    </a:p>
                  </a:txBody>
                  <a:tcPr marL="68580" marR="68580" marT="0" marB="0"/>
                </a:tc>
                <a:tc>
                  <a:txBody>
                    <a:bodyPr/>
                    <a:lstStyle/>
                    <a:p>
                      <a:pPr algn="just">
                        <a:spcAft>
                          <a:spcPts val="0"/>
                        </a:spcAft>
                      </a:pPr>
                      <a:r>
                        <a:rPr lang="en-US" sz="2400" b="1" kern="100">
                          <a:effectLst/>
                          <a:latin typeface="+mn-lt"/>
                          <a:ea typeface="+mn-ea"/>
                        </a:rPr>
                        <a:t> </a:t>
                      </a:r>
                      <a:endParaRPr lang="zh-CN" sz="2400" b="1" kern="100">
                        <a:effectLst/>
                        <a:latin typeface="+mn-lt"/>
                        <a:ea typeface="+mn-ea"/>
                      </a:endParaRPr>
                    </a:p>
                  </a:txBody>
                  <a:tcPr marL="68580" marR="68580" marT="0" marB="0"/>
                </a:tc>
                <a:tc>
                  <a:txBody>
                    <a:bodyPr/>
                    <a:lstStyle/>
                    <a:p>
                      <a:pPr algn="just">
                        <a:spcAft>
                          <a:spcPts val="0"/>
                        </a:spcAft>
                      </a:pPr>
                      <a:r>
                        <a:rPr lang="en-US" sz="2400" b="1" kern="100">
                          <a:effectLst/>
                          <a:latin typeface="+mn-lt"/>
                          <a:ea typeface="+mn-ea"/>
                        </a:rPr>
                        <a:t> </a:t>
                      </a:r>
                      <a:endParaRPr lang="zh-CN" sz="2400" b="1" kern="100">
                        <a:effectLst/>
                        <a:latin typeface="+mn-lt"/>
                        <a:ea typeface="+mn-ea"/>
                      </a:endParaRPr>
                    </a:p>
                  </a:txBody>
                  <a:tcPr marL="68580" marR="68580" marT="0" marB="0"/>
                </a:tc>
                <a:extLst>
                  <a:ext uri="{0D108BD9-81ED-4DB2-BD59-A6C34878D82A}">
                    <a16:rowId xmlns:a16="http://schemas.microsoft.com/office/drawing/2014/main" val="10001"/>
                  </a:ext>
                </a:extLst>
              </a:tr>
              <a:tr h="549019">
                <a:tc>
                  <a:txBody>
                    <a:bodyPr/>
                    <a:lstStyle/>
                    <a:p>
                      <a:pPr algn="just">
                        <a:spcAft>
                          <a:spcPts val="0"/>
                        </a:spcAft>
                      </a:pPr>
                      <a:r>
                        <a:rPr lang="en-US" sz="2400" b="1" kern="100">
                          <a:effectLst/>
                          <a:latin typeface="+mn-lt"/>
                          <a:ea typeface="+mn-ea"/>
                        </a:rPr>
                        <a:t>IDC_ADD</a:t>
                      </a:r>
                      <a:endParaRPr lang="zh-CN" sz="2400" b="1" kern="100">
                        <a:effectLst/>
                        <a:latin typeface="+mn-lt"/>
                        <a:ea typeface="+mn-ea"/>
                      </a:endParaRPr>
                    </a:p>
                  </a:txBody>
                  <a:tcPr marL="68580" marR="68580" marT="0" marB="0"/>
                </a:tc>
                <a:tc>
                  <a:txBody>
                    <a:bodyPr/>
                    <a:lstStyle/>
                    <a:p>
                      <a:pPr algn="just">
                        <a:spcAft>
                          <a:spcPts val="0"/>
                        </a:spcAft>
                      </a:pPr>
                      <a:r>
                        <a:rPr lang="en-US" sz="2400" b="1" kern="100" dirty="0" err="1">
                          <a:effectLst/>
                          <a:latin typeface="+mn-lt"/>
                          <a:ea typeface="+mn-ea"/>
                        </a:rPr>
                        <a:t>int</a:t>
                      </a:r>
                      <a:endParaRPr lang="zh-CN" sz="2400" b="1" kern="100" dirty="0">
                        <a:effectLst/>
                        <a:latin typeface="+mn-lt"/>
                        <a:ea typeface="+mn-ea"/>
                      </a:endParaRPr>
                    </a:p>
                  </a:txBody>
                  <a:tcPr marL="68580" marR="68580" marT="0" marB="0"/>
                </a:tc>
                <a:tc>
                  <a:txBody>
                    <a:bodyPr/>
                    <a:lstStyle/>
                    <a:p>
                      <a:pPr algn="just">
                        <a:spcAft>
                          <a:spcPts val="0"/>
                        </a:spcAft>
                      </a:pPr>
                      <a:r>
                        <a:rPr lang="en-US" sz="2400" b="1" kern="100">
                          <a:effectLst/>
                          <a:latin typeface="+mn-lt"/>
                          <a:ea typeface="+mn-ea"/>
                        </a:rPr>
                        <a:t>m_operator</a:t>
                      </a:r>
                      <a:endParaRPr lang="zh-CN" sz="2400" b="1" kern="100">
                        <a:effectLst/>
                        <a:latin typeface="+mn-lt"/>
                        <a:ea typeface="+mn-ea"/>
                      </a:endParaRPr>
                    </a:p>
                  </a:txBody>
                  <a:tcPr marL="68580" marR="68580" marT="0" marB="0"/>
                </a:tc>
                <a:tc>
                  <a:txBody>
                    <a:bodyPr/>
                    <a:lstStyle/>
                    <a:p>
                      <a:pPr algn="just">
                        <a:spcAft>
                          <a:spcPts val="0"/>
                        </a:spcAft>
                      </a:pPr>
                      <a:r>
                        <a:rPr lang="zh-CN" sz="2400" b="1" kern="100">
                          <a:effectLst/>
                          <a:latin typeface="+mn-lt"/>
                          <a:ea typeface="+mn-ea"/>
                        </a:rPr>
                        <a:t>加</a:t>
                      </a:r>
                    </a:p>
                  </a:txBody>
                  <a:tcPr marL="68580" marR="68580" marT="0" marB="0"/>
                </a:tc>
                <a:tc>
                  <a:txBody>
                    <a:bodyPr/>
                    <a:lstStyle/>
                    <a:p>
                      <a:pPr algn="just">
                        <a:spcAft>
                          <a:spcPts val="0"/>
                        </a:spcAft>
                      </a:pPr>
                      <a:r>
                        <a:rPr lang="en-US" sz="2400" b="1" kern="100">
                          <a:effectLst/>
                          <a:latin typeface="+mn-lt"/>
                          <a:ea typeface="+mn-ea"/>
                        </a:rPr>
                        <a:t> </a:t>
                      </a:r>
                      <a:endParaRPr lang="zh-CN" sz="2400" b="1" kern="100">
                        <a:effectLst/>
                        <a:latin typeface="+mn-lt"/>
                        <a:ea typeface="+mn-ea"/>
                      </a:endParaRPr>
                    </a:p>
                  </a:txBody>
                  <a:tcPr marL="68580" marR="68580" marT="0" marB="0"/>
                </a:tc>
                <a:tc>
                  <a:txBody>
                    <a:bodyPr/>
                    <a:lstStyle/>
                    <a:p>
                      <a:pPr algn="just">
                        <a:spcAft>
                          <a:spcPts val="0"/>
                        </a:spcAft>
                      </a:pPr>
                      <a:r>
                        <a:rPr lang="zh-CN" sz="2400" b="1" kern="100">
                          <a:effectLst/>
                          <a:latin typeface="+mn-lt"/>
                          <a:ea typeface="+mn-ea"/>
                        </a:rPr>
                        <a:t>√</a:t>
                      </a:r>
                    </a:p>
                  </a:txBody>
                  <a:tcPr marL="68580" marR="68580" marT="0" marB="0"/>
                </a:tc>
                <a:extLst>
                  <a:ext uri="{0D108BD9-81ED-4DB2-BD59-A6C34878D82A}">
                    <a16:rowId xmlns:a16="http://schemas.microsoft.com/office/drawing/2014/main" val="10002"/>
                  </a:ext>
                </a:extLst>
              </a:tr>
              <a:tr h="549019">
                <a:tc>
                  <a:txBody>
                    <a:bodyPr/>
                    <a:lstStyle/>
                    <a:p>
                      <a:pPr algn="just">
                        <a:spcAft>
                          <a:spcPts val="0"/>
                        </a:spcAft>
                      </a:pPr>
                      <a:r>
                        <a:rPr lang="en-US" sz="2400" b="1" kern="100">
                          <a:effectLst/>
                          <a:latin typeface="+mn-lt"/>
                          <a:ea typeface="+mn-ea"/>
                        </a:rPr>
                        <a:t>IDC_SUB</a:t>
                      </a:r>
                      <a:endParaRPr lang="zh-CN" sz="2400" b="1" kern="100">
                        <a:effectLst/>
                        <a:latin typeface="+mn-lt"/>
                        <a:ea typeface="+mn-ea"/>
                      </a:endParaRPr>
                    </a:p>
                  </a:txBody>
                  <a:tcPr marL="68580" marR="68580" marT="0" marB="0"/>
                </a:tc>
                <a:tc>
                  <a:txBody>
                    <a:bodyPr/>
                    <a:lstStyle/>
                    <a:p>
                      <a:pPr algn="just">
                        <a:spcAft>
                          <a:spcPts val="0"/>
                        </a:spcAft>
                      </a:pPr>
                      <a:r>
                        <a:rPr lang="en-US" sz="2400" b="1" kern="100">
                          <a:effectLst/>
                          <a:latin typeface="+mn-lt"/>
                          <a:ea typeface="+mn-ea"/>
                        </a:rPr>
                        <a:t> </a:t>
                      </a:r>
                      <a:endParaRPr lang="zh-CN" sz="2400" b="1" kern="100">
                        <a:effectLst/>
                        <a:latin typeface="+mn-lt"/>
                        <a:ea typeface="+mn-ea"/>
                      </a:endParaRPr>
                    </a:p>
                  </a:txBody>
                  <a:tcPr marL="68580" marR="68580" marT="0" marB="0"/>
                </a:tc>
                <a:tc>
                  <a:txBody>
                    <a:bodyPr/>
                    <a:lstStyle/>
                    <a:p>
                      <a:pPr algn="just">
                        <a:spcAft>
                          <a:spcPts val="0"/>
                        </a:spcAft>
                      </a:pPr>
                      <a:r>
                        <a:rPr lang="en-US" sz="2400" b="1" kern="100">
                          <a:effectLst/>
                          <a:latin typeface="+mn-lt"/>
                          <a:ea typeface="+mn-ea"/>
                        </a:rPr>
                        <a:t> </a:t>
                      </a:r>
                      <a:endParaRPr lang="zh-CN" sz="2400" b="1" kern="100">
                        <a:effectLst/>
                        <a:latin typeface="+mn-lt"/>
                        <a:ea typeface="+mn-ea"/>
                      </a:endParaRPr>
                    </a:p>
                  </a:txBody>
                  <a:tcPr marL="68580" marR="68580" marT="0" marB="0"/>
                </a:tc>
                <a:tc>
                  <a:txBody>
                    <a:bodyPr/>
                    <a:lstStyle/>
                    <a:p>
                      <a:pPr algn="just">
                        <a:spcAft>
                          <a:spcPts val="0"/>
                        </a:spcAft>
                      </a:pPr>
                      <a:r>
                        <a:rPr lang="zh-CN" sz="2400" b="1" kern="100">
                          <a:effectLst/>
                          <a:latin typeface="+mn-lt"/>
                          <a:ea typeface="+mn-ea"/>
                        </a:rPr>
                        <a:t>减</a:t>
                      </a:r>
                    </a:p>
                  </a:txBody>
                  <a:tcPr marL="68580" marR="68580" marT="0" marB="0"/>
                </a:tc>
                <a:tc>
                  <a:txBody>
                    <a:bodyPr/>
                    <a:lstStyle/>
                    <a:p>
                      <a:pPr algn="just">
                        <a:spcAft>
                          <a:spcPts val="0"/>
                        </a:spcAft>
                      </a:pPr>
                      <a:r>
                        <a:rPr lang="en-US" sz="2400" b="1" kern="100">
                          <a:effectLst/>
                          <a:latin typeface="+mn-lt"/>
                          <a:ea typeface="+mn-ea"/>
                        </a:rPr>
                        <a:t> </a:t>
                      </a:r>
                      <a:endParaRPr lang="zh-CN" sz="2400" b="1" kern="100">
                        <a:effectLst/>
                        <a:latin typeface="+mn-lt"/>
                        <a:ea typeface="+mn-ea"/>
                      </a:endParaRPr>
                    </a:p>
                  </a:txBody>
                  <a:tcPr marL="68580" marR="68580" marT="0" marB="0"/>
                </a:tc>
                <a:tc>
                  <a:txBody>
                    <a:bodyPr/>
                    <a:lstStyle/>
                    <a:p>
                      <a:pPr algn="just">
                        <a:spcAft>
                          <a:spcPts val="0"/>
                        </a:spcAft>
                      </a:pPr>
                      <a:r>
                        <a:rPr lang="en-US" sz="2400" b="1" kern="100">
                          <a:effectLst/>
                          <a:latin typeface="+mn-lt"/>
                          <a:ea typeface="+mn-ea"/>
                        </a:rPr>
                        <a:t> </a:t>
                      </a:r>
                      <a:endParaRPr lang="zh-CN" sz="2400" b="1" kern="100">
                        <a:effectLst/>
                        <a:latin typeface="+mn-lt"/>
                        <a:ea typeface="+mn-ea"/>
                      </a:endParaRPr>
                    </a:p>
                  </a:txBody>
                  <a:tcPr marL="68580" marR="68580" marT="0" marB="0"/>
                </a:tc>
                <a:extLst>
                  <a:ext uri="{0D108BD9-81ED-4DB2-BD59-A6C34878D82A}">
                    <a16:rowId xmlns:a16="http://schemas.microsoft.com/office/drawing/2014/main" val="10003"/>
                  </a:ext>
                </a:extLst>
              </a:tr>
              <a:tr h="549019">
                <a:tc>
                  <a:txBody>
                    <a:bodyPr/>
                    <a:lstStyle/>
                    <a:p>
                      <a:pPr algn="just">
                        <a:spcAft>
                          <a:spcPts val="0"/>
                        </a:spcAft>
                      </a:pPr>
                      <a:r>
                        <a:rPr lang="en-US" sz="2400" b="1" kern="100">
                          <a:effectLst/>
                          <a:latin typeface="+mn-lt"/>
                          <a:ea typeface="+mn-ea"/>
                        </a:rPr>
                        <a:t>IDC_MUL</a:t>
                      </a:r>
                      <a:endParaRPr lang="zh-CN" sz="2400" b="1" kern="100">
                        <a:effectLst/>
                        <a:latin typeface="+mn-lt"/>
                        <a:ea typeface="+mn-ea"/>
                      </a:endParaRPr>
                    </a:p>
                  </a:txBody>
                  <a:tcPr marL="68580" marR="68580" marT="0" marB="0"/>
                </a:tc>
                <a:tc>
                  <a:txBody>
                    <a:bodyPr/>
                    <a:lstStyle/>
                    <a:p>
                      <a:pPr algn="just">
                        <a:spcAft>
                          <a:spcPts val="0"/>
                        </a:spcAft>
                      </a:pPr>
                      <a:r>
                        <a:rPr lang="en-US" sz="2400" b="1" kern="100" dirty="0">
                          <a:effectLst/>
                          <a:latin typeface="+mn-lt"/>
                          <a:ea typeface="+mn-ea"/>
                        </a:rPr>
                        <a:t> </a:t>
                      </a:r>
                      <a:endParaRPr lang="zh-CN" sz="2400" b="1" kern="100" dirty="0">
                        <a:effectLst/>
                        <a:latin typeface="+mn-lt"/>
                        <a:ea typeface="+mn-ea"/>
                      </a:endParaRPr>
                    </a:p>
                  </a:txBody>
                  <a:tcPr marL="68580" marR="68580" marT="0" marB="0"/>
                </a:tc>
                <a:tc>
                  <a:txBody>
                    <a:bodyPr/>
                    <a:lstStyle/>
                    <a:p>
                      <a:pPr algn="just">
                        <a:spcAft>
                          <a:spcPts val="0"/>
                        </a:spcAft>
                      </a:pPr>
                      <a:r>
                        <a:rPr lang="en-US" sz="2400" b="1" kern="100">
                          <a:effectLst/>
                          <a:latin typeface="+mn-lt"/>
                          <a:ea typeface="+mn-ea"/>
                        </a:rPr>
                        <a:t> </a:t>
                      </a:r>
                      <a:endParaRPr lang="zh-CN" sz="2400" b="1" kern="100">
                        <a:effectLst/>
                        <a:latin typeface="+mn-lt"/>
                        <a:ea typeface="+mn-ea"/>
                      </a:endParaRPr>
                    </a:p>
                  </a:txBody>
                  <a:tcPr marL="68580" marR="68580" marT="0" marB="0"/>
                </a:tc>
                <a:tc>
                  <a:txBody>
                    <a:bodyPr/>
                    <a:lstStyle/>
                    <a:p>
                      <a:pPr algn="just">
                        <a:spcAft>
                          <a:spcPts val="0"/>
                        </a:spcAft>
                      </a:pPr>
                      <a:r>
                        <a:rPr lang="zh-CN" sz="2400" b="1" kern="100">
                          <a:effectLst/>
                          <a:latin typeface="+mn-lt"/>
                          <a:ea typeface="+mn-ea"/>
                        </a:rPr>
                        <a:t>乘</a:t>
                      </a:r>
                    </a:p>
                  </a:txBody>
                  <a:tcPr marL="68580" marR="68580" marT="0" marB="0"/>
                </a:tc>
                <a:tc>
                  <a:txBody>
                    <a:bodyPr/>
                    <a:lstStyle/>
                    <a:p>
                      <a:pPr algn="just">
                        <a:spcAft>
                          <a:spcPts val="0"/>
                        </a:spcAft>
                      </a:pPr>
                      <a:r>
                        <a:rPr lang="en-US" sz="2400" b="1" kern="100">
                          <a:effectLst/>
                          <a:latin typeface="+mn-lt"/>
                          <a:ea typeface="+mn-ea"/>
                        </a:rPr>
                        <a:t> </a:t>
                      </a:r>
                      <a:endParaRPr lang="zh-CN" sz="2400" b="1" kern="100">
                        <a:effectLst/>
                        <a:latin typeface="+mn-lt"/>
                        <a:ea typeface="+mn-ea"/>
                      </a:endParaRPr>
                    </a:p>
                  </a:txBody>
                  <a:tcPr marL="68580" marR="68580" marT="0" marB="0"/>
                </a:tc>
                <a:tc>
                  <a:txBody>
                    <a:bodyPr/>
                    <a:lstStyle/>
                    <a:p>
                      <a:pPr algn="just">
                        <a:spcAft>
                          <a:spcPts val="0"/>
                        </a:spcAft>
                      </a:pPr>
                      <a:r>
                        <a:rPr lang="en-US" sz="2400" b="1" kern="100">
                          <a:effectLst/>
                          <a:latin typeface="+mn-lt"/>
                          <a:ea typeface="+mn-ea"/>
                        </a:rPr>
                        <a:t> </a:t>
                      </a:r>
                      <a:endParaRPr lang="zh-CN" sz="2400" b="1" kern="100">
                        <a:effectLst/>
                        <a:latin typeface="+mn-lt"/>
                        <a:ea typeface="+mn-ea"/>
                      </a:endParaRPr>
                    </a:p>
                  </a:txBody>
                  <a:tcPr marL="68580" marR="68580" marT="0" marB="0"/>
                </a:tc>
                <a:extLst>
                  <a:ext uri="{0D108BD9-81ED-4DB2-BD59-A6C34878D82A}">
                    <a16:rowId xmlns:a16="http://schemas.microsoft.com/office/drawing/2014/main" val="10004"/>
                  </a:ext>
                </a:extLst>
              </a:tr>
              <a:tr h="549019">
                <a:tc>
                  <a:txBody>
                    <a:bodyPr/>
                    <a:lstStyle/>
                    <a:p>
                      <a:pPr algn="just">
                        <a:spcAft>
                          <a:spcPts val="0"/>
                        </a:spcAft>
                      </a:pPr>
                      <a:r>
                        <a:rPr lang="en-US" sz="2400" b="1" kern="100">
                          <a:effectLst/>
                          <a:latin typeface="+mn-lt"/>
                          <a:ea typeface="+mn-ea"/>
                        </a:rPr>
                        <a:t>IDC_DIV</a:t>
                      </a:r>
                      <a:endParaRPr lang="zh-CN" sz="2400" b="1" kern="100">
                        <a:effectLst/>
                        <a:latin typeface="+mn-lt"/>
                        <a:ea typeface="+mn-ea"/>
                      </a:endParaRPr>
                    </a:p>
                  </a:txBody>
                  <a:tcPr marL="68580" marR="68580" marT="0" marB="0"/>
                </a:tc>
                <a:tc>
                  <a:txBody>
                    <a:bodyPr/>
                    <a:lstStyle/>
                    <a:p>
                      <a:pPr algn="just">
                        <a:spcAft>
                          <a:spcPts val="0"/>
                        </a:spcAft>
                      </a:pPr>
                      <a:r>
                        <a:rPr lang="en-US" sz="2400" b="1" kern="100">
                          <a:effectLst/>
                          <a:latin typeface="+mn-lt"/>
                          <a:ea typeface="+mn-ea"/>
                        </a:rPr>
                        <a:t> </a:t>
                      </a:r>
                      <a:endParaRPr lang="zh-CN" sz="2400" b="1" kern="100">
                        <a:effectLst/>
                        <a:latin typeface="+mn-lt"/>
                        <a:ea typeface="+mn-ea"/>
                      </a:endParaRPr>
                    </a:p>
                  </a:txBody>
                  <a:tcPr marL="68580" marR="68580" marT="0" marB="0"/>
                </a:tc>
                <a:tc>
                  <a:txBody>
                    <a:bodyPr/>
                    <a:lstStyle/>
                    <a:p>
                      <a:pPr algn="just">
                        <a:spcAft>
                          <a:spcPts val="0"/>
                        </a:spcAft>
                      </a:pPr>
                      <a:r>
                        <a:rPr lang="en-US" sz="2400" b="1" kern="100">
                          <a:effectLst/>
                          <a:latin typeface="+mn-lt"/>
                          <a:ea typeface="+mn-ea"/>
                        </a:rPr>
                        <a:t> </a:t>
                      </a:r>
                      <a:endParaRPr lang="zh-CN" sz="2400" b="1" kern="100">
                        <a:effectLst/>
                        <a:latin typeface="+mn-lt"/>
                        <a:ea typeface="+mn-ea"/>
                      </a:endParaRPr>
                    </a:p>
                  </a:txBody>
                  <a:tcPr marL="68580" marR="68580" marT="0" marB="0"/>
                </a:tc>
                <a:tc>
                  <a:txBody>
                    <a:bodyPr/>
                    <a:lstStyle/>
                    <a:p>
                      <a:pPr algn="just">
                        <a:spcAft>
                          <a:spcPts val="0"/>
                        </a:spcAft>
                      </a:pPr>
                      <a:r>
                        <a:rPr lang="zh-CN" sz="2400" b="1" kern="100">
                          <a:effectLst/>
                          <a:latin typeface="+mn-lt"/>
                          <a:ea typeface="+mn-ea"/>
                        </a:rPr>
                        <a:t>除</a:t>
                      </a:r>
                    </a:p>
                  </a:txBody>
                  <a:tcPr marL="68580" marR="68580" marT="0" marB="0"/>
                </a:tc>
                <a:tc>
                  <a:txBody>
                    <a:bodyPr/>
                    <a:lstStyle/>
                    <a:p>
                      <a:pPr algn="just">
                        <a:spcAft>
                          <a:spcPts val="0"/>
                        </a:spcAft>
                      </a:pPr>
                      <a:r>
                        <a:rPr lang="en-US" sz="2400" b="1" kern="100">
                          <a:effectLst/>
                          <a:latin typeface="+mn-lt"/>
                          <a:ea typeface="+mn-ea"/>
                        </a:rPr>
                        <a:t> </a:t>
                      </a:r>
                      <a:endParaRPr lang="zh-CN" sz="2400" b="1" kern="100">
                        <a:effectLst/>
                        <a:latin typeface="+mn-lt"/>
                        <a:ea typeface="+mn-ea"/>
                      </a:endParaRPr>
                    </a:p>
                  </a:txBody>
                  <a:tcPr marL="68580" marR="68580" marT="0" marB="0"/>
                </a:tc>
                <a:tc>
                  <a:txBody>
                    <a:bodyPr/>
                    <a:lstStyle/>
                    <a:p>
                      <a:pPr algn="just">
                        <a:spcAft>
                          <a:spcPts val="0"/>
                        </a:spcAft>
                      </a:pPr>
                      <a:r>
                        <a:rPr lang="en-US" sz="2400" b="1" kern="100">
                          <a:effectLst/>
                          <a:latin typeface="+mn-lt"/>
                          <a:ea typeface="+mn-ea"/>
                        </a:rPr>
                        <a:t> </a:t>
                      </a:r>
                      <a:endParaRPr lang="zh-CN" sz="2400" b="1" kern="100">
                        <a:effectLst/>
                        <a:latin typeface="+mn-lt"/>
                        <a:ea typeface="+mn-ea"/>
                      </a:endParaRPr>
                    </a:p>
                  </a:txBody>
                  <a:tcPr marL="68580" marR="68580" marT="0" marB="0"/>
                </a:tc>
                <a:extLst>
                  <a:ext uri="{0D108BD9-81ED-4DB2-BD59-A6C34878D82A}">
                    <a16:rowId xmlns:a16="http://schemas.microsoft.com/office/drawing/2014/main" val="10005"/>
                  </a:ext>
                </a:extLst>
              </a:tr>
              <a:tr h="549019">
                <a:tc>
                  <a:txBody>
                    <a:bodyPr/>
                    <a:lstStyle/>
                    <a:p>
                      <a:pPr algn="just">
                        <a:spcAft>
                          <a:spcPts val="0"/>
                        </a:spcAft>
                      </a:pPr>
                      <a:r>
                        <a:rPr lang="en-US" sz="2400" b="1" kern="100">
                          <a:effectLst/>
                          <a:latin typeface="+mn-lt"/>
                          <a:ea typeface="+mn-ea"/>
                        </a:rPr>
                        <a:t>IDC_ NUM2</a:t>
                      </a:r>
                      <a:endParaRPr lang="zh-CN" sz="2400" b="1" kern="100">
                        <a:effectLst/>
                        <a:latin typeface="+mn-lt"/>
                        <a:ea typeface="+mn-ea"/>
                      </a:endParaRPr>
                    </a:p>
                  </a:txBody>
                  <a:tcPr marL="68580" marR="68580" marT="0" marB="0"/>
                </a:tc>
                <a:tc>
                  <a:txBody>
                    <a:bodyPr/>
                    <a:lstStyle/>
                    <a:p>
                      <a:pPr algn="just">
                        <a:spcAft>
                          <a:spcPts val="0"/>
                        </a:spcAft>
                      </a:pPr>
                      <a:r>
                        <a:rPr lang="en-US" sz="2400" b="1" kern="100">
                          <a:effectLst/>
                          <a:latin typeface="+mn-lt"/>
                          <a:ea typeface="+mn-ea"/>
                        </a:rPr>
                        <a:t>double</a:t>
                      </a:r>
                      <a:endParaRPr lang="zh-CN" sz="2400" b="1" kern="100">
                        <a:effectLst/>
                        <a:latin typeface="+mn-lt"/>
                        <a:ea typeface="+mn-ea"/>
                      </a:endParaRPr>
                    </a:p>
                  </a:txBody>
                  <a:tcPr marL="68580" marR="68580" marT="0" marB="0"/>
                </a:tc>
                <a:tc>
                  <a:txBody>
                    <a:bodyPr/>
                    <a:lstStyle/>
                    <a:p>
                      <a:pPr algn="just">
                        <a:spcAft>
                          <a:spcPts val="0"/>
                        </a:spcAft>
                      </a:pPr>
                      <a:r>
                        <a:rPr lang="en-US" sz="2400" b="1" kern="100">
                          <a:effectLst/>
                          <a:latin typeface="+mn-lt"/>
                          <a:ea typeface="+mn-ea"/>
                        </a:rPr>
                        <a:t>m_num2</a:t>
                      </a:r>
                      <a:endParaRPr lang="zh-CN" sz="2400" b="1" kern="100">
                        <a:effectLst/>
                        <a:latin typeface="+mn-lt"/>
                        <a:ea typeface="+mn-ea"/>
                      </a:endParaRPr>
                    </a:p>
                  </a:txBody>
                  <a:tcPr marL="68580" marR="68580" marT="0" marB="0"/>
                </a:tc>
                <a:tc>
                  <a:txBody>
                    <a:bodyPr/>
                    <a:lstStyle/>
                    <a:p>
                      <a:pPr algn="just">
                        <a:spcAft>
                          <a:spcPts val="0"/>
                        </a:spcAft>
                      </a:pPr>
                      <a:r>
                        <a:rPr lang="zh-CN" sz="2400" b="1" kern="100">
                          <a:effectLst/>
                          <a:latin typeface="+mn-lt"/>
                          <a:ea typeface="+mn-ea"/>
                        </a:rPr>
                        <a:t>运算数</a:t>
                      </a:r>
                    </a:p>
                  </a:txBody>
                  <a:tcPr marL="68580" marR="68580" marT="0" marB="0"/>
                </a:tc>
                <a:tc>
                  <a:txBody>
                    <a:bodyPr/>
                    <a:lstStyle/>
                    <a:p>
                      <a:pPr algn="just">
                        <a:spcAft>
                          <a:spcPts val="0"/>
                        </a:spcAft>
                      </a:pPr>
                      <a:r>
                        <a:rPr lang="en-US" sz="2400" b="1" kern="100">
                          <a:effectLst/>
                          <a:latin typeface="+mn-lt"/>
                          <a:ea typeface="+mn-ea"/>
                        </a:rPr>
                        <a:t> </a:t>
                      </a:r>
                      <a:endParaRPr lang="zh-CN" sz="2400" b="1" kern="100">
                        <a:effectLst/>
                        <a:latin typeface="+mn-lt"/>
                        <a:ea typeface="+mn-ea"/>
                      </a:endParaRPr>
                    </a:p>
                  </a:txBody>
                  <a:tcPr marL="68580" marR="68580" marT="0" marB="0"/>
                </a:tc>
                <a:tc>
                  <a:txBody>
                    <a:bodyPr/>
                    <a:lstStyle/>
                    <a:p>
                      <a:pPr algn="just">
                        <a:spcAft>
                          <a:spcPts val="0"/>
                        </a:spcAft>
                      </a:pPr>
                      <a:r>
                        <a:rPr lang="en-US" sz="2400" b="1" kern="100">
                          <a:effectLst/>
                          <a:latin typeface="+mn-lt"/>
                          <a:ea typeface="+mn-ea"/>
                        </a:rPr>
                        <a:t> </a:t>
                      </a:r>
                      <a:endParaRPr lang="zh-CN" sz="2400" b="1" kern="100">
                        <a:effectLst/>
                        <a:latin typeface="+mn-lt"/>
                        <a:ea typeface="+mn-ea"/>
                      </a:endParaRPr>
                    </a:p>
                  </a:txBody>
                  <a:tcPr marL="68580" marR="68580" marT="0" marB="0"/>
                </a:tc>
                <a:extLst>
                  <a:ext uri="{0D108BD9-81ED-4DB2-BD59-A6C34878D82A}">
                    <a16:rowId xmlns:a16="http://schemas.microsoft.com/office/drawing/2014/main" val="10006"/>
                  </a:ext>
                </a:extLst>
              </a:tr>
              <a:tr h="549019">
                <a:tc>
                  <a:txBody>
                    <a:bodyPr/>
                    <a:lstStyle/>
                    <a:p>
                      <a:pPr algn="just">
                        <a:spcAft>
                          <a:spcPts val="0"/>
                        </a:spcAft>
                      </a:pPr>
                      <a:r>
                        <a:rPr lang="en-US" sz="2400" b="1" kern="100">
                          <a:effectLst/>
                          <a:latin typeface="+mn-lt"/>
                          <a:ea typeface="+mn-ea"/>
                        </a:rPr>
                        <a:t>IDC_ RESULT</a:t>
                      </a:r>
                      <a:endParaRPr lang="zh-CN" sz="2400" b="1" kern="100">
                        <a:effectLst/>
                        <a:latin typeface="+mn-lt"/>
                        <a:ea typeface="+mn-ea"/>
                      </a:endParaRPr>
                    </a:p>
                  </a:txBody>
                  <a:tcPr marL="68580" marR="68580" marT="0" marB="0"/>
                </a:tc>
                <a:tc>
                  <a:txBody>
                    <a:bodyPr/>
                    <a:lstStyle/>
                    <a:p>
                      <a:pPr algn="just">
                        <a:spcAft>
                          <a:spcPts val="0"/>
                        </a:spcAft>
                      </a:pPr>
                      <a:r>
                        <a:rPr lang="en-US" sz="2400" b="1" kern="100">
                          <a:effectLst/>
                          <a:latin typeface="+mn-lt"/>
                          <a:ea typeface="+mn-ea"/>
                        </a:rPr>
                        <a:t>double</a:t>
                      </a:r>
                      <a:endParaRPr lang="zh-CN" sz="2400" b="1" kern="100">
                        <a:effectLst/>
                        <a:latin typeface="+mn-lt"/>
                        <a:ea typeface="+mn-ea"/>
                      </a:endParaRPr>
                    </a:p>
                  </a:txBody>
                  <a:tcPr marL="68580" marR="68580" marT="0" marB="0"/>
                </a:tc>
                <a:tc>
                  <a:txBody>
                    <a:bodyPr/>
                    <a:lstStyle/>
                    <a:p>
                      <a:pPr algn="just">
                        <a:spcAft>
                          <a:spcPts val="0"/>
                        </a:spcAft>
                      </a:pPr>
                      <a:r>
                        <a:rPr lang="en-US" sz="2400" b="1" kern="100">
                          <a:effectLst/>
                          <a:latin typeface="+mn-lt"/>
                          <a:ea typeface="+mn-ea"/>
                        </a:rPr>
                        <a:t>m_result</a:t>
                      </a:r>
                      <a:endParaRPr lang="zh-CN" sz="2400" b="1" kern="100">
                        <a:effectLst/>
                        <a:latin typeface="+mn-lt"/>
                        <a:ea typeface="+mn-ea"/>
                      </a:endParaRPr>
                    </a:p>
                  </a:txBody>
                  <a:tcPr marL="68580" marR="68580" marT="0" marB="0"/>
                </a:tc>
                <a:tc>
                  <a:txBody>
                    <a:bodyPr/>
                    <a:lstStyle/>
                    <a:p>
                      <a:pPr algn="just">
                        <a:spcAft>
                          <a:spcPts val="0"/>
                        </a:spcAft>
                      </a:pPr>
                      <a:r>
                        <a:rPr lang="zh-CN" sz="2400" b="1" kern="100">
                          <a:effectLst/>
                          <a:latin typeface="+mn-lt"/>
                          <a:ea typeface="+mn-ea"/>
                        </a:rPr>
                        <a:t>结果</a:t>
                      </a:r>
                    </a:p>
                  </a:txBody>
                  <a:tcPr marL="68580" marR="68580" marT="0" marB="0"/>
                </a:tc>
                <a:tc>
                  <a:txBody>
                    <a:bodyPr/>
                    <a:lstStyle/>
                    <a:p>
                      <a:pPr algn="just">
                        <a:spcAft>
                          <a:spcPts val="0"/>
                        </a:spcAft>
                      </a:pPr>
                      <a:r>
                        <a:rPr lang="zh-CN" sz="2400" b="1" kern="100">
                          <a:effectLst/>
                          <a:latin typeface="+mn-lt"/>
                          <a:ea typeface="+mn-ea"/>
                        </a:rPr>
                        <a:t>√</a:t>
                      </a:r>
                    </a:p>
                  </a:txBody>
                  <a:tcPr marL="68580" marR="68580" marT="0" marB="0"/>
                </a:tc>
                <a:tc>
                  <a:txBody>
                    <a:bodyPr/>
                    <a:lstStyle/>
                    <a:p>
                      <a:pPr algn="just">
                        <a:spcAft>
                          <a:spcPts val="0"/>
                        </a:spcAft>
                      </a:pPr>
                      <a:r>
                        <a:rPr lang="en-US" sz="2400" b="1" kern="100">
                          <a:effectLst/>
                          <a:latin typeface="+mn-lt"/>
                          <a:ea typeface="+mn-ea"/>
                        </a:rPr>
                        <a:t> </a:t>
                      </a:r>
                      <a:endParaRPr lang="zh-CN" sz="2400" b="1" kern="100">
                        <a:effectLst/>
                        <a:latin typeface="+mn-lt"/>
                        <a:ea typeface="+mn-ea"/>
                      </a:endParaRPr>
                    </a:p>
                  </a:txBody>
                  <a:tcPr marL="68580" marR="68580" marT="0" marB="0"/>
                </a:tc>
                <a:extLst>
                  <a:ext uri="{0D108BD9-81ED-4DB2-BD59-A6C34878D82A}">
                    <a16:rowId xmlns:a16="http://schemas.microsoft.com/office/drawing/2014/main" val="10007"/>
                  </a:ext>
                </a:extLst>
              </a:tr>
              <a:tr h="549019">
                <a:tc>
                  <a:txBody>
                    <a:bodyPr/>
                    <a:lstStyle/>
                    <a:p>
                      <a:pPr algn="just">
                        <a:spcAft>
                          <a:spcPts val="0"/>
                        </a:spcAft>
                      </a:pPr>
                      <a:r>
                        <a:rPr lang="en-US" sz="2400" b="1" kern="100">
                          <a:effectLst/>
                          <a:latin typeface="+mn-lt"/>
                          <a:ea typeface="+mn-ea"/>
                        </a:rPr>
                        <a:t>IDC_RESET</a:t>
                      </a:r>
                      <a:endParaRPr lang="zh-CN" sz="2400" b="1" kern="100">
                        <a:effectLst/>
                        <a:latin typeface="+mn-lt"/>
                        <a:ea typeface="+mn-ea"/>
                      </a:endParaRPr>
                    </a:p>
                  </a:txBody>
                  <a:tcPr marL="68580" marR="68580" marT="0" marB="0"/>
                </a:tc>
                <a:tc>
                  <a:txBody>
                    <a:bodyPr/>
                    <a:lstStyle/>
                    <a:p>
                      <a:pPr algn="just">
                        <a:spcAft>
                          <a:spcPts val="0"/>
                        </a:spcAft>
                      </a:pPr>
                      <a:r>
                        <a:rPr lang="en-US" sz="2400" b="1" kern="100">
                          <a:effectLst/>
                          <a:latin typeface="+mn-lt"/>
                          <a:ea typeface="+mn-ea"/>
                        </a:rPr>
                        <a:t> </a:t>
                      </a:r>
                      <a:endParaRPr lang="zh-CN" sz="2400" b="1" kern="100">
                        <a:effectLst/>
                        <a:latin typeface="+mn-lt"/>
                        <a:ea typeface="+mn-ea"/>
                      </a:endParaRPr>
                    </a:p>
                  </a:txBody>
                  <a:tcPr marL="68580" marR="68580" marT="0" marB="0"/>
                </a:tc>
                <a:tc>
                  <a:txBody>
                    <a:bodyPr/>
                    <a:lstStyle/>
                    <a:p>
                      <a:pPr algn="just">
                        <a:spcAft>
                          <a:spcPts val="0"/>
                        </a:spcAft>
                      </a:pPr>
                      <a:r>
                        <a:rPr lang="en-US" sz="2400" b="1" kern="100">
                          <a:effectLst/>
                          <a:latin typeface="+mn-lt"/>
                          <a:ea typeface="+mn-ea"/>
                        </a:rPr>
                        <a:t> </a:t>
                      </a:r>
                      <a:endParaRPr lang="zh-CN" sz="2400" b="1" kern="100">
                        <a:effectLst/>
                        <a:latin typeface="+mn-lt"/>
                        <a:ea typeface="+mn-ea"/>
                      </a:endParaRPr>
                    </a:p>
                  </a:txBody>
                  <a:tcPr marL="68580" marR="68580" marT="0" marB="0"/>
                </a:tc>
                <a:tc>
                  <a:txBody>
                    <a:bodyPr/>
                    <a:lstStyle/>
                    <a:p>
                      <a:pPr algn="just">
                        <a:spcAft>
                          <a:spcPts val="0"/>
                        </a:spcAft>
                      </a:pPr>
                      <a:r>
                        <a:rPr lang="zh-CN" sz="2400" b="1" kern="100">
                          <a:effectLst/>
                          <a:latin typeface="+mn-lt"/>
                          <a:ea typeface="+mn-ea"/>
                        </a:rPr>
                        <a:t>重置</a:t>
                      </a:r>
                    </a:p>
                  </a:txBody>
                  <a:tcPr marL="68580" marR="68580" marT="0" marB="0"/>
                </a:tc>
                <a:tc>
                  <a:txBody>
                    <a:bodyPr/>
                    <a:lstStyle/>
                    <a:p>
                      <a:pPr algn="just">
                        <a:spcAft>
                          <a:spcPts val="0"/>
                        </a:spcAft>
                      </a:pPr>
                      <a:r>
                        <a:rPr lang="en-US" sz="2400" b="1" kern="100">
                          <a:effectLst/>
                          <a:latin typeface="+mn-lt"/>
                          <a:ea typeface="+mn-ea"/>
                        </a:rPr>
                        <a:t> </a:t>
                      </a:r>
                      <a:endParaRPr lang="zh-CN" sz="2400" b="1" kern="100">
                        <a:effectLst/>
                        <a:latin typeface="+mn-lt"/>
                        <a:ea typeface="+mn-ea"/>
                      </a:endParaRPr>
                    </a:p>
                  </a:txBody>
                  <a:tcPr marL="68580" marR="68580" marT="0" marB="0"/>
                </a:tc>
                <a:tc>
                  <a:txBody>
                    <a:bodyPr/>
                    <a:lstStyle/>
                    <a:p>
                      <a:pPr algn="just">
                        <a:spcAft>
                          <a:spcPts val="0"/>
                        </a:spcAft>
                      </a:pPr>
                      <a:r>
                        <a:rPr lang="en-US" sz="2400" b="1" kern="100" dirty="0">
                          <a:effectLst/>
                          <a:latin typeface="+mn-lt"/>
                          <a:ea typeface="+mn-ea"/>
                        </a:rPr>
                        <a:t> </a:t>
                      </a:r>
                      <a:endParaRPr lang="zh-CN" sz="2400" b="1" kern="100" dirty="0">
                        <a:effectLst/>
                        <a:latin typeface="+mn-lt"/>
                        <a:ea typeface="+mn-ea"/>
                      </a:endParaRPr>
                    </a:p>
                  </a:txBody>
                  <a:tcPr marL="68580" marR="68580" marT="0" marB="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4911816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EDAB0165-13BF-489D-8FA3-8D3712C239A0}" type="slidenum">
              <a:rPr lang="en-US" altLang="zh-CN"/>
              <a:pPr/>
              <a:t>65</a:t>
            </a:fld>
            <a:endParaRPr lang="en-US" altLang="zh-CN"/>
          </a:p>
        </p:txBody>
      </p:sp>
      <p:sp>
        <p:nvSpPr>
          <p:cNvPr id="71683" name="Rectangle 3"/>
          <p:cNvSpPr>
            <a:spLocks noGrp="1" noChangeArrowheads="1"/>
          </p:cNvSpPr>
          <p:nvPr>
            <p:ph type="body" idx="1"/>
          </p:nvPr>
        </p:nvSpPr>
        <p:spPr>
          <a:xfrm>
            <a:off x="251520" y="228600"/>
            <a:ext cx="8712968" cy="6400800"/>
          </a:xfrm>
        </p:spPr>
        <p:txBody>
          <a:bodyPr/>
          <a:lstStyle/>
          <a:p>
            <a:pPr marL="0" indent="0">
              <a:spcBef>
                <a:spcPts val="0"/>
              </a:spcBef>
              <a:buNone/>
            </a:pPr>
            <a:r>
              <a:rPr lang="en-US" altLang="zh-CN" sz="2400" b="1" dirty="0"/>
              <a:t>void CMy8_5Dlg::OnEnChangeNum1()</a:t>
            </a:r>
            <a:endParaRPr lang="zh-CN" altLang="zh-CN" sz="2400" b="1" dirty="0"/>
          </a:p>
          <a:p>
            <a:pPr marL="0" indent="0">
              <a:spcBef>
                <a:spcPts val="0"/>
              </a:spcBef>
              <a:buNone/>
            </a:pPr>
            <a:r>
              <a:rPr lang="en-US" altLang="zh-CN" sz="2400" b="1" dirty="0" smtClean="0"/>
              <a:t>{ </a:t>
            </a:r>
            <a:r>
              <a:rPr lang="en-US" altLang="zh-CN" sz="2400" b="1" dirty="0" err="1" smtClean="0"/>
              <a:t>UpdateData</a:t>
            </a:r>
            <a:r>
              <a:rPr lang="en-US" altLang="zh-CN" sz="2400" b="1" dirty="0" smtClean="0"/>
              <a:t>(TRUE</a:t>
            </a:r>
            <a:r>
              <a:rPr lang="en-US" altLang="zh-CN" sz="2400" b="1" dirty="0"/>
              <a:t>); //</a:t>
            </a:r>
            <a:r>
              <a:rPr lang="zh-CN" altLang="zh-CN" sz="2400" b="1" dirty="0"/>
              <a:t>使用</a:t>
            </a:r>
            <a:r>
              <a:rPr lang="en-US" altLang="zh-CN" sz="2400" b="1" dirty="0" err="1"/>
              <a:t>UpdateData</a:t>
            </a:r>
            <a:r>
              <a:rPr lang="en-US" altLang="zh-CN" sz="2400" b="1" dirty="0"/>
              <a:t>(TRUE)</a:t>
            </a:r>
            <a:r>
              <a:rPr lang="zh-CN" altLang="zh-CN" sz="2400" b="1" dirty="0"/>
              <a:t>是将对话框各控件的内容更新到所对应的成员变量</a:t>
            </a:r>
          </a:p>
          <a:p>
            <a:pPr marL="0" indent="0">
              <a:spcBef>
                <a:spcPts val="0"/>
              </a:spcBef>
              <a:buNone/>
            </a:pPr>
            <a:r>
              <a:rPr lang="en-US" altLang="zh-CN" sz="2400" b="1" dirty="0"/>
              <a:t> </a:t>
            </a:r>
            <a:r>
              <a:rPr lang="en-US" altLang="zh-CN" sz="2400" b="1" dirty="0" smtClean="0"/>
              <a:t> switch(</a:t>
            </a:r>
            <a:r>
              <a:rPr lang="en-US" altLang="zh-CN" sz="2400" b="1" dirty="0" err="1" smtClean="0"/>
              <a:t>m_operator</a:t>
            </a:r>
            <a:r>
              <a:rPr lang="en-US" altLang="zh-CN" sz="2400" b="1" dirty="0" smtClean="0"/>
              <a:t>)   </a:t>
            </a:r>
            <a:r>
              <a:rPr lang="en-US" altLang="zh-CN" sz="2400" b="1" dirty="0"/>
              <a:t>//</a:t>
            </a:r>
            <a:r>
              <a:rPr lang="zh-CN" altLang="zh-CN" sz="2400" b="1" dirty="0"/>
              <a:t>设为组的单选框若对应的成员变量为整型，选中后变量的值按</a:t>
            </a:r>
            <a:r>
              <a:rPr lang="en-US" altLang="zh-CN" sz="2400" b="1" dirty="0"/>
              <a:t>ID</a:t>
            </a:r>
            <a:r>
              <a:rPr lang="zh-CN" altLang="zh-CN" sz="2400" b="1" dirty="0"/>
              <a:t>从低到高的顺序对应的值从递增</a:t>
            </a:r>
          </a:p>
          <a:p>
            <a:pPr marL="0" indent="0">
              <a:spcBef>
                <a:spcPts val="0"/>
              </a:spcBef>
              <a:buNone/>
            </a:pPr>
            <a:r>
              <a:rPr lang="en-US" altLang="zh-CN" sz="2400" b="1" dirty="0"/>
              <a:t> </a:t>
            </a:r>
            <a:r>
              <a:rPr lang="en-US" altLang="zh-CN" sz="2400" b="1" dirty="0" smtClean="0"/>
              <a:t>{ case </a:t>
            </a:r>
            <a:r>
              <a:rPr lang="en-US" altLang="zh-CN" sz="2400" b="1" dirty="0"/>
              <a:t>0</a:t>
            </a:r>
            <a:r>
              <a:rPr lang="en-US" altLang="zh-CN" sz="2400" b="1" dirty="0" smtClean="0"/>
              <a:t>:</a:t>
            </a:r>
            <a:r>
              <a:rPr lang="en-US" altLang="zh-CN" sz="2400" b="1" dirty="0"/>
              <a:t>	</a:t>
            </a:r>
            <a:r>
              <a:rPr lang="en-US" altLang="zh-CN" sz="2400" b="1" dirty="0" err="1"/>
              <a:t>m_result</a:t>
            </a:r>
            <a:r>
              <a:rPr lang="en-US" altLang="zh-CN" sz="2400" b="1" dirty="0"/>
              <a:t>=m_num1+m_num2</a:t>
            </a:r>
            <a:r>
              <a:rPr lang="en-US" altLang="zh-CN" sz="2400" b="1" dirty="0" smtClean="0"/>
              <a:t>;</a:t>
            </a:r>
            <a:r>
              <a:rPr lang="en-US" altLang="zh-CN" sz="2400" b="1" dirty="0"/>
              <a:t>	break;</a:t>
            </a:r>
            <a:endParaRPr lang="zh-CN" altLang="zh-CN" sz="2400" b="1" dirty="0"/>
          </a:p>
          <a:p>
            <a:pPr marL="0" indent="0">
              <a:spcBef>
                <a:spcPts val="0"/>
              </a:spcBef>
              <a:buNone/>
            </a:pPr>
            <a:r>
              <a:rPr lang="en-US" altLang="zh-CN" sz="2400" b="1" dirty="0" smtClean="0"/>
              <a:t>   case </a:t>
            </a:r>
            <a:r>
              <a:rPr lang="en-US" altLang="zh-CN" sz="2400" b="1" dirty="0"/>
              <a:t>1</a:t>
            </a:r>
            <a:r>
              <a:rPr lang="en-US" altLang="zh-CN" sz="2400" b="1" dirty="0" smtClean="0"/>
              <a:t>:</a:t>
            </a:r>
            <a:r>
              <a:rPr lang="en-US" altLang="zh-CN" sz="2400" b="1" dirty="0"/>
              <a:t>	</a:t>
            </a:r>
            <a:r>
              <a:rPr lang="en-US" altLang="zh-CN" sz="2400" b="1" dirty="0" err="1"/>
              <a:t>m_result</a:t>
            </a:r>
            <a:r>
              <a:rPr lang="en-US" altLang="zh-CN" sz="2400" b="1" dirty="0"/>
              <a:t>=m_num1-m_num2</a:t>
            </a:r>
            <a:r>
              <a:rPr lang="en-US" altLang="zh-CN" sz="2400" b="1" dirty="0" smtClean="0"/>
              <a:t>;</a:t>
            </a:r>
            <a:r>
              <a:rPr lang="en-US" altLang="zh-CN" sz="2400" b="1" dirty="0"/>
              <a:t>	break;</a:t>
            </a:r>
            <a:endParaRPr lang="zh-CN" altLang="zh-CN" sz="2400" b="1" dirty="0"/>
          </a:p>
          <a:p>
            <a:pPr marL="0" indent="0">
              <a:spcBef>
                <a:spcPts val="0"/>
              </a:spcBef>
              <a:buNone/>
            </a:pPr>
            <a:r>
              <a:rPr lang="en-US" altLang="zh-CN" sz="2400" b="1" dirty="0" smtClean="0"/>
              <a:t>   case </a:t>
            </a:r>
            <a:r>
              <a:rPr lang="en-US" altLang="zh-CN" sz="2400" b="1" dirty="0"/>
              <a:t>2</a:t>
            </a:r>
            <a:r>
              <a:rPr lang="en-US" altLang="zh-CN" sz="2400" b="1" dirty="0" smtClean="0"/>
              <a:t>:</a:t>
            </a:r>
            <a:r>
              <a:rPr lang="en-US" altLang="zh-CN" sz="2400" b="1" dirty="0"/>
              <a:t>	</a:t>
            </a:r>
            <a:r>
              <a:rPr lang="en-US" altLang="zh-CN" sz="2400" b="1" dirty="0" err="1"/>
              <a:t>m_result</a:t>
            </a:r>
            <a:r>
              <a:rPr lang="en-US" altLang="zh-CN" sz="2400" b="1" dirty="0"/>
              <a:t>=m_num1*m_num2</a:t>
            </a:r>
            <a:r>
              <a:rPr lang="en-US" altLang="zh-CN" sz="2400" b="1" dirty="0" smtClean="0"/>
              <a:t>;</a:t>
            </a:r>
            <a:r>
              <a:rPr lang="en-US" altLang="zh-CN" sz="2400" b="1" dirty="0"/>
              <a:t>	break;</a:t>
            </a:r>
            <a:endParaRPr lang="zh-CN" altLang="zh-CN" sz="2400" b="1" dirty="0"/>
          </a:p>
          <a:p>
            <a:pPr marL="0" indent="0">
              <a:spcBef>
                <a:spcPts val="0"/>
              </a:spcBef>
              <a:buNone/>
            </a:pPr>
            <a:r>
              <a:rPr lang="en-US" altLang="zh-CN" sz="2400" b="1" dirty="0" smtClean="0"/>
              <a:t>   case </a:t>
            </a:r>
            <a:r>
              <a:rPr lang="en-US" altLang="zh-CN" sz="2400" b="1" dirty="0"/>
              <a:t>3</a:t>
            </a:r>
            <a:r>
              <a:rPr lang="en-US" altLang="zh-CN" sz="2400" b="1" dirty="0" smtClean="0"/>
              <a:t>:</a:t>
            </a:r>
            <a:r>
              <a:rPr lang="en-US" altLang="zh-CN" sz="2400" b="1" dirty="0"/>
              <a:t>	</a:t>
            </a:r>
            <a:endParaRPr lang="en-US" altLang="zh-CN" sz="2400" b="1" dirty="0" smtClean="0"/>
          </a:p>
          <a:p>
            <a:pPr marL="0" indent="0">
              <a:spcBef>
                <a:spcPts val="0"/>
              </a:spcBef>
              <a:buNone/>
            </a:pPr>
            <a:r>
              <a:rPr lang="en-US" altLang="zh-CN" sz="2400" b="1" dirty="0"/>
              <a:t> </a:t>
            </a:r>
            <a:r>
              <a:rPr lang="en-US" altLang="zh-CN" sz="2400" b="1" dirty="0" smtClean="0"/>
              <a:t>     if(m_num2</a:t>
            </a:r>
            <a:r>
              <a:rPr lang="en-US" altLang="zh-CN" sz="2400" b="1" dirty="0"/>
              <a:t>==0)</a:t>
            </a:r>
            <a:endParaRPr lang="zh-CN" altLang="zh-CN" sz="2400" b="1" dirty="0"/>
          </a:p>
          <a:p>
            <a:pPr marL="0" indent="0">
              <a:spcBef>
                <a:spcPts val="0"/>
              </a:spcBef>
              <a:buNone/>
            </a:pPr>
            <a:r>
              <a:rPr lang="en-US" altLang="zh-CN" sz="2400" b="1" dirty="0"/>
              <a:t>	</a:t>
            </a:r>
            <a:r>
              <a:rPr lang="en-US" altLang="zh-CN" sz="2400" b="1" dirty="0" smtClean="0"/>
              <a:t>  </a:t>
            </a:r>
            <a:r>
              <a:rPr lang="en-US" altLang="zh-CN" sz="2000" b="1" dirty="0" err="1"/>
              <a:t>AfxMessageBox</a:t>
            </a:r>
            <a:r>
              <a:rPr lang="en-US" altLang="zh-CN" sz="2000" b="1" dirty="0"/>
              <a:t>(</a:t>
            </a:r>
            <a:r>
              <a:rPr lang="en-US" altLang="zh-CN" sz="2000" b="1" dirty="0" err="1"/>
              <a:t>L"Error",MB_YESNO|MB_ICONQUESTION</a:t>
            </a:r>
            <a:r>
              <a:rPr lang="en-US" altLang="zh-CN" sz="2000" b="1" dirty="0"/>
              <a:t>);</a:t>
            </a:r>
            <a:endParaRPr lang="zh-CN" altLang="zh-CN" sz="2000" b="1" dirty="0"/>
          </a:p>
          <a:p>
            <a:pPr marL="0" indent="0">
              <a:spcBef>
                <a:spcPts val="0"/>
              </a:spcBef>
              <a:buNone/>
            </a:pPr>
            <a:r>
              <a:rPr lang="en-US" altLang="zh-CN" sz="2400" b="1" dirty="0" smtClean="0"/>
              <a:t>      </a:t>
            </a:r>
            <a:r>
              <a:rPr lang="en-US" altLang="zh-CN" sz="2400" b="1" dirty="0"/>
              <a:t>else</a:t>
            </a:r>
            <a:endParaRPr lang="zh-CN" altLang="zh-CN" sz="2400" b="1" dirty="0"/>
          </a:p>
          <a:p>
            <a:pPr marL="0" indent="0">
              <a:spcBef>
                <a:spcPts val="0"/>
              </a:spcBef>
              <a:buNone/>
            </a:pPr>
            <a:r>
              <a:rPr lang="en-US" altLang="zh-CN" sz="2400" b="1" dirty="0"/>
              <a:t>	  </a:t>
            </a:r>
            <a:r>
              <a:rPr lang="en-US" altLang="zh-CN" sz="2400" b="1" dirty="0" err="1"/>
              <a:t>m_result</a:t>
            </a:r>
            <a:r>
              <a:rPr lang="en-US" altLang="zh-CN" sz="2400" b="1" dirty="0"/>
              <a:t>=m_num1/m_num2;</a:t>
            </a:r>
            <a:endParaRPr lang="zh-CN" altLang="zh-CN" sz="2400" b="1" dirty="0"/>
          </a:p>
          <a:p>
            <a:pPr marL="0" indent="0">
              <a:spcBef>
                <a:spcPts val="0"/>
              </a:spcBef>
              <a:buNone/>
            </a:pPr>
            <a:r>
              <a:rPr lang="en-US" altLang="zh-CN" sz="2400" b="1" dirty="0" smtClean="0"/>
              <a:t> }</a:t>
            </a:r>
            <a:endParaRPr lang="zh-CN" altLang="zh-CN" sz="2400" b="1" dirty="0"/>
          </a:p>
          <a:p>
            <a:pPr marL="0" indent="0">
              <a:spcBef>
                <a:spcPts val="0"/>
              </a:spcBef>
              <a:buNone/>
            </a:pPr>
            <a:r>
              <a:rPr lang="en-US" altLang="zh-CN" sz="2400" b="1" dirty="0" smtClean="0"/>
              <a:t> </a:t>
            </a:r>
            <a:r>
              <a:rPr lang="en-US" altLang="zh-CN" sz="2400" b="1" dirty="0" err="1" smtClean="0"/>
              <a:t>UpdateData</a:t>
            </a:r>
            <a:r>
              <a:rPr lang="en-US" altLang="zh-CN" sz="2400" b="1" dirty="0" smtClean="0"/>
              <a:t>(FALSE</a:t>
            </a:r>
            <a:r>
              <a:rPr lang="en-US" altLang="zh-CN" sz="2400" b="1" dirty="0"/>
              <a:t>); //</a:t>
            </a:r>
            <a:r>
              <a:rPr lang="zh-CN" altLang="zh-CN" sz="2400" b="1" dirty="0"/>
              <a:t>将成员变量的值更新到对话框中的控件</a:t>
            </a:r>
          </a:p>
          <a:p>
            <a:pPr marL="0" indent="0">
              <a:spcBef>
                <a:spcPts val="0"/>
              </a:spcBef>
              <a:buNone/>
            </a:pPr>
            <a:r>
              <a:rPr lang="en-US" altLang="zh-CN" sz="2400" b="1" dirty="0"/>
              <a:t>}</a:t>
            </a:r>
            <a:endParaRPr lang="en-US" altLang="zh-CN" sz="2400" b="1" dirty="0">
              <a:solidFill>
                <a:schemeClr val="tx2"/>
              </a:solidFill>
              <a:latin typeface="Arial Narrow" panose="020B0606020202030204" pitchFamily="34" charset="0"/>
            </a:endParaRPr>
          </a:p>
        </p:txBody>
      </p:sp>
    </p:spTree>
    <p:extLst>
      <p:ext uri="{BB962C8B-B14F-4D97-AF65-F5344CB8AC3E}">
        <p14:creationId xmlns:p14="http://schemas.microsoft.com/office/powerpoint/2010/main" val="49105021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251520" y="116632"/>
            <a:ext cx="8568952" cy="6552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600"/>
              </a:lnSpc>
              <a:spcBef>
                <a:spcPts val="0"/>
              </a:spcBef>
              <a:buNone/>
            </a:pPr>
            <a:r>
              <a:rPr lang="en-US" altLang="zh-CN" sz="2400" dirty="0"/>
              <a:t>void CMy8_5Dlg::</a:t>
            </a:r>
            <a:r>
              <a:rPr lang="en-US" altLang="zh-CN" sz="2400" dirty="0" err="1"/>
              <a:t>OnBnClickedAdd</a:t>
            </a:r>
            <a:r>
              <a:rPr lang="en-US" altLang="zh-CN" sz="2400" dirty="0"/>
              <a:t>()</a:t>
            </a:r>
            <a:endParaRPr lang="zh-CN" altLang="zh-CN" sz="2400" dirty="0"/>
          </a:p>
          <a:p>
            <a:pPr marL="0" indent="0">
              <a:lnSpc>
                <a:spcPts val="2600"/>
              </a:lnSpc>
              <a:spcBef>
                <a:spcPts val="0"/>
              </a:spcBef>
              <a:buNone/>
            </a:pPr>
            <a:r>
              <a:rPr lang="en-US" altLang="zh-CN" sz="2400" dirty="0" smtClean="0"/>
              <a:t>{</a:t>
            </a:r>
            <a:r>
              <a:rPr lang="en-US" altLang="zh-CN" sz="2400" dirty="0"/>
              <a:t>	OnEnChangeNum1</a:t>
            </a:r>
            <a:r>
              <a:rPr lang="en-US" altLang="zh-CN" sz="2400" dirty="0" smtClean="0"/>
              <a:t>();	}</a:t>
            </a:r>
            <a:endParaRPr lang="zh-CN" altLang="zh-CN" sz="2400" dirty="0"/>
          </a:p>
          <a:p>
            <a:pPr marL="0" indent="0">
              <a:lnSpc>
                <a:spcPts val="2600"/>
              </a:lnSpc>
              <a:spcBef>
                <a:spcPts val="0"/>
              </a:spcBef>
              <a:buNone/>
            </a:pPr>
            <a:r>
              <a:rPr lang="en-US" altLang="zh-CN" sz="2400" dirty="0"/>
              <a:t>  </a:t>
            </a:r>
            <a:endParaRPr lang="zh-CN" altLang="zh-CN" sz="2400" dirty="0"/>
          </a:p>
          <a:p>
            <a:pPr marL="0" indent="0">
              <a:lnSpc>
                <a:spcPts val="2600"/>
              </a:lnSpc>
              <a:spcBef>
                <a:spcPts val="0"/>
              </a:spcBef>
              <a:buNone/>
            </a:pPr>
            <a:r>
              <a:rPr lang="en-US" altLang="zh-CN" sz="2400" dirty="0"/>
              <a:t>void CMy8_5Dlg::</a:t>
            </a:r>
            <a:r>
              <a:rPr lang="en-US" altLang="zh-CN" sz="2400" dirty="0" err="1"/>
              <a:t>OnBnClickedSub</a:t>
            </a:r>
            <a:r>
              <a:rPr lang="en-US" altLang="zh-CN" sz="2400" dirty="0"/>
              <a:t>()</a:t>
            </a:r>
            <a:endParaRPr lang="zh-CN" altLang="zh-CN" sz="2400" dirty="0"/>
          </a:p>
          <a:p>
            <a:pPr marL="0" indent="0">
              <a:lnSpc>
                <a:spcPts val="2600"/>
              </a:lnSpc>
              <a:spcBef>
                <a:spcPts val="0"/>
              </a:spcBef>
              <a:buNone/>
            </a:pPr>
            <a:r>
              <a:rPr lang="en-US" altLang="zh-CN" sz="2400" dirty="0" smtClean="0"/>
              <a:t>{</a:t>
            </a:r>
            <a:r>
              <a:rPr lang="en-US" altLang="zh-CN" sz="2400" dirty="0"/>
              <a:t>	OnEnChangeNum1</a:t>
            </a:r>
            <a:r>
              <a:rPr lang="en-US" altLang="zh-CN" sz="2400" dirty="0" smtClean="0"/>
              <a:t>();	}</a:t>
            </a:r>
            <a:endParaRPr lang="zh-CN" altLang="zh-CN" sz="2400" dirty="0"/>
          </a:p>
          <a:p>
            <a:pPr marL="0" indent="0">
              <a:lnSpc>
                <a:spcPts val="2600"/>
              </a:lnSpc>
              <a:spcBef>
                <a:spcPts val="0"/>
              </a:spcBef>
              <a:buNone/>
            </a:pPr>
            <a:r>
              <a:rPr lang="en-US" altLang="zh-CN" sz="2400" dirty="0"/>
              <a:t>  </a:t>
            </a:r>
            <a:endParaRPr lang="zh-CN" altLang="zh-CN" sz="2400" dirty="0"/>
          </a:p>
          <a:p>
            <a:pPr marL="0" indent="0">
              <a:lnSpc>
                <a:spcPts val="2600"/>
              </a:lnSpc>
              <a:spcBef>
                <a:spcPts val="0"/>
              </a:spcBef>
              <a:buNone/>
            </a:pPr>
            <a:r>
              <a:rPr lang="en-US" altLang="zh-CN" sz="2400" dirty="0"/>
              <a:t>void CMy8_5Dlg::</a:t>
            </a:r>
            <a:r>
              <a:rPr lang="en-US" altLang="zh-CN" sz="2400" dirty="0" err="1"/>
              <a:t>OnBnClickedMul</a:t>
            </a:r>
            <a:r>
              <a:rPr lang="en-US" altLang="zh-CN" sz="2400" dirty="0"/>
              <a:t>()</a:t>
            </a:r>
            <a:endParaRPr lang="zh-CN" altLang="zh-CN" sz="2400" dirty="0"/>
          </a:p>
          <a:p>
            <a:pPr marL="0" indent="0">
              <a:lnSpc>
                <a:spcPts val="2600"/>
              </a:lnSpc>
              <a:spcBef>
                <a:spcPts val="0"/>
              </a:spcBef>
              <a:buNone/>
            </a:pPr>
            <a:r>
              <a:rPr lang="en-US" altLang="zh-CN" sz="2400" dirty="0" smtClean="0"/>
              <a:t>{</a:t>
            </a:r>
            <a:r>
              <a:rPr lang="en-US" altLang="zh-CN" sz="2400" dirty="0"/>
              <a:t>	OnEnChangeNum1</a:t>
            </a:r>
            <a:r>
              <a:rPr lang="en-US" altLang="zh-CN" sz="2400" dirty="0" smtClean="0"/>
              <a:t>();	}</a:t>
            </a:r>
            <a:endParaRPr lang="zh-CN" altLang="zh-CN" sz="2400" dirty="0"/>
          </a:p>
          <a:p>
            <a:pPr marL="0" indent="0">
              <a:lnSpc>
                <a:spcPts val="2600"/>
              </a:lnSpc>
              <a:spcBef>
                <a:spcPts val="0"/>
              </a:spcBef>
              <a:buNone/>
            </a:pPr>
            <a:r>
              <a:rPr lang="en-US" altLang="zh-CN" sz="2400" dirty="0"/>
              <a:t> </a:t>
            </a:r>
            <a:endParaRPr lang="zh-CN" altLang="zh-CN" sz="2400" dirty="0"/>
          </a:p>
          <a:p>
            <a:pPr marL="0" indent="0">
              <a:lnSpc>
                <a:spcPts val="2600"/>
              </a:lnSpc>
              <a:spcBef>
                <a:spcPts val="0"/>
              </a:spcBef>
              <a:buNone/>
            </a:pPr>
            <a:r>
              <a:rPr lang="en-US" altLang="zh-CN" sz="2400" dirty="0"/>
              <a:t>void CMy8_5Dlg::</a:t>
            </a:r>
            <a:r>
              <a:rPr lang="en-US" altLang="zh-CN" sz="2400" dirty="0" err="1"/>
              <a:t>OnBnClickedDiv</a:t>
            </a:r>
            <a:r>
              <a:rPr lang="en-US" altLang="zh-CN" sz="2400" dirty="0"/>
              <a:t>()</a:t>
            </a:r>
            <a:endParaRPr lang="zh-CN" altLang="zh-CN" sz="2400" dirty="0"/>
          </a:p>
          <a:p>
            <a:pPr marL="0" indent="0">
              <a:lnSpc>
                <a:spcPts val="2600"/>
              </a:lnSpc>
              <a:spcBef>
                <a:spcPts val="0"/>
              </a:spcBef>
              <a:buNone/>
            </a:pPr>
            <a:r>
              <a:rPr lang="en-US" altLang="zh-CN" sz="2400" dirty="0" smtClean="0"/>
              <a:t>{</a:t>
            </a:r>
            <a:r>
              <a:rPr lang="en-US" altLang="zh-CN" sz="2400" dirty="0"/>
              <a:t>	OnEnChangeNum1</a:t>
            </a:r>
            <a:r>
              <a:rPr lang="en-US" altLang="zh-CN" sz="2400" dirty="0" smtClean="0"/>
              <a:t>();	}</a:t>
            </a:r>
          </a:p>
          <a:p>
            <a:pPr marL="0" indent="0">
              <a:lnSpc>
                <a:spcPts val="2600"/>
              </a:lnSpc>
              <a:spcBef>
                <a:spcPts val="0"/>
              </a:spcBef>
              <a:buNone/>
            </a:pPr>
            <a:endParaRPr lang="en-US" altLang="zh-CN" sz="2400" b="1" dirty="0">
              <a:solidFill>
                <a:schemeClr val="tx2"/>
              </a:solidFill>
            </a:endParaRPr>
          </a:p>
          <a:p>
            <a:pPr marL="0" indent="0">
              <a:lnSpc>
                <a:spcPts val="2600"/>
              </a:lnSpc>
              <a:spcBef>
                <a:spcPts val="0"/>
              </a:spcBef>
              <a:buNone/>
            </a:pPr>
            <a:r>
              <a:rPr lang="en-US" altLang="zh-CN" sz="2400" dirty="0"/>
              <a:t>void CMy8_5Dlg::OnEnChangeNum2()</a:t>
            </a:r>
            <a:endParaRPr lang="zh-CN" altLang="zh-CN" sz="2400" dirty="0"/>
          </a:p>
          <a:p>
            <a:pPr marL="0" indent="0">
              <a:lnSpc>
                <a:spcPts val="2600"/>
              </a:lnSpc>
              <a:spcBef>
                <a:spcPts val="0"/>
              </a:spcBef>
              <a:buNone/>
            </a:pPr>
            <a:r>
              <a:rPr lang="en-US" altLang="zh-CN" sz="2400" dirty="0" smtClean="0"/>
              <a:t>{</a:t>
            </a:r>
            <a:r>
              <a:rPr lang="en-US" altLang="zh-CN" sz="2400" dirty="0"/>
              <a:t>	OnEnChangeNum1</a:t>
            </a:r>
            <a:r>
              <a:rPr lang="en-US" altLang="zh-CN" sz="2400" dirty="0" smtClean="0"/>
              <a:t>();	}</a:t>
            </a:r>
            <a:endParaRPr lang="zh-CN" altLang="zh-CN" sz="2400" dirty="0"/>
          </a:p>
          <a:p>
            <a:pPr marL="0" indent="0">
              <a:lnSpc>
                <a:spcPts val="2600"/>
              </a:lnSpc>
              <a:spcBef>
                <a:spcPts val="0"/>
              </a:spcBef>
              <a:buNone/>
            </a:pPr>
            <a:r>
              <a:rPr lang="en-US" altLang="zh-CN" sz="2400" dirty="0"/>
              <a:t> </a:t>
            </a:r>
            <a:endParaRPr lang="en-US" altLang="zh-CN" sz="2400" dirty="0" smtClean="0"/>
          </a:p>
          <a:p>
            <a:pPr marL="0" indent="0">
              <a:lnSpc>
                <a:spcPts val="2600"/>
              </a:lnSpc>
              <a:spcBef>
                <a:spcPts val="0"/>
              </a:spcBef>
              <a:buNone/>
            </a:pPr>
            <a:r>
              <a:rPr lang="en-US" altLang="zh-CN" sz="2400" dirty="0" smtClean="0"/>
              <a:t>void </a:t>
            </a:r>
            <a:r>
              <a:rPr lang="en-US" altLang="zh-CN" sz="2400" dirty="0"/>
              <a:t>CMy8_5Dlg::</a:t>
            </a:r>
            <a:r>
              <a:rPr lang="en-US" altLang="zh-CN" sz="2400" dirty="0" err="1"/>
              <a:t>OnBnClickedReset</a:t>
            </a:r>
            <a:r>
              <a:rPr lang="en-US" altLang="zh-CN" sz="2400" dirty="0"/>
              <a:t>()</a:t>
            </a:r>
            <a:endParaRPr lang="zh-CN" altLang="zh-CN" sz="2400" dirty="0"/>
          </a:p>
          <a:p>
            <a:pPr marL="0" indent="0">
              <a:lnSpc>
                <a:spcPts val="2600"/>
              </a:lnSpc>
              <a:spcBef>
                <a:spcPts val="0"/>
              </a:spcBef>
              <a:buNone/>
            </a:pPr>
            <a:r>
              <a:rPr lang="en-US" altLang="zh-CN" sz="2400" dirty="0" smtClean="0"/>
              <a:t>{</a:t>
            </a:r>
            <a:r>
              <a:rPr lang="en-US" altLang="zh-CN" sz="2400" dirty="0"/>
              <a:t>	</a:t>
            </a:r>
            <a:r>
              <a:rPr lang="en-US" altLang="zh-CN" sz="2400" dirty="0" err="1"/>
              <a:t>m_result</a:t>
            </a:r>
            <a:r>
              <a:rPr lang="en-US" altLang="zh-CN" sz="2400" dirty="0"/>
              <a:t>=m_num1=m_num2=</a:t>
            </a:r>
            <a:r>
              <a:rPr lang="en-US" altLang="zh-CN" sz="2400" dirty="0" err="1"/>
              <a:t>m_operator</a:t>
            </a:r>
            <a:r>
              <a:rPr lang="en-US" altLang="zh-CN" sz="2400" dirty="0"/>
              <a:t>=0;</a:t>
            </a:r>
            <a:endParaRPr lang="zh-CN" altLang="zh-CN" sz="2400" dirty="0"/>
          </a:p>
          <a:p>
            <a:pPr marL="0" indent="0">
              <a:lnSpc>
                <a:spcPts val="2600"/>
              </a:lnSpc>
              <a:spcBef>
                <a:spcPts val="0"/>
              </a:spcBef>
              <a:buNone/>
            </a:pPr>
            <a:r>
              <a:rPr lang="en-US" altLang="zh-CN" sz="2400" dirty="0"/>
              <a:t>	</a:t>
            </a:r>
            <a:r>
              <a:rPr lang="en-US" altLang="zh-CN" sz="2400" dirty="0" err="1"/>
              <a:t>UpdateData</a:t>
            </a:r>
            <a:r>
              <a:rPr lang="en-US" altLang="zh-CN" sz="2400" dirty="0"/>
              <a:t>(FALSE);</a:t>
            </a:r>
            <a:endParaRPr lang="zh-CN" altLang="zh-CN" sz="2400" dirty="0"/>
          </a:p>
          <a:p>
            <a:pPr marL="0" indent="0">
              <a:lnSpc>
                <a:spcPts val="2600"/>
              </a:lnSpc>
              <a:spcBef>
                <a:spcPts val="0"/>
              </a:spcBef>
              <a:buNone/>
            </a:pPr>
            <a:r>
              <a:rPr lang="en-US" altLang="zh-CN" sz="2400" dirty="0"/>
              <a:t>}</a:t>
            </a:r>
            <a:endParaRPr lang="en-US" altLang="zh-CN" sz="2400" b="1" dirty="0">
              <a:solidFill>
                <a:schemeClr val="tx2"/>
              </a:solidFill>
            </a:endParaRPr>
          </a:p>
        </p:txBody>
      </p:sp>
    </p:spTree>
    <p:extLst>
      <p:ext uri="{BB962C8B-B14F-4D97-AF65-F5344CB8AC3E}">
        <p14:creationId xmlns:p14="http://schemas.microsoft.com/office/powerpoint/2010/main" val="391620787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EBE39A43-E63F-4E1C-917F-39A0A6D15D6D}" type="slidenum">
              <a:rPr lang="en-US" altLang="zh-CN"/>
              <a:pPr/>
              <a:t>67</a:t>
            </a:fld>
            <a:endParaRPr lang="en-US" altLang="zh-CN"/>
          </a:p>
        </p:txBody>
      </p:sp>
      <p:sp>
        <p:nvSpPr>
          <p:cNvPr id="38914" name="Rectangle 2"/>
          <p:cNvSpPr>
            <a:spLocks noGrp="1" noChangeArrowheads="1"/>
          </p:cNvSpPr>
          <p:nvPr>
            <p:ph type="title"/>
          </p:nvPr>
        </p:nvSpPr>
        <p:spPr>
          <a:xfrm>
            <a:off x="762000" y="228600"/>
            <a:ext cx="7772400" cy="1066800"/>
          </a:xfrm>
        </p:spPr>
        <p:txBody>
          <a:bodyPr/>
          <a:lstStyle/>
          <a:p>
            <a:r>
              <a:rPr lang="en-US" altLang="zh-CN" sz="6000" b="1" dirty="0" smtClean="0"/>
              <a:t>8.6  </a:t>
            </a:r>
            <a:r>
              <a:rPr lang="zh-CN" altLang="en-US" sz="6000" b="1" dirty="0">
                <a:latin typeface="宋体" panose="02010600030101010101" pitchFamily="2" charset="-122"/>
              </a:rPr>
              <a:t>列表框控件</a:t>
            </a:r>
            <a:r>
              <a:rPr lang="zh-CN" altLang="en-US" sz="6000" b="1" dirty="0"/>
              <a:t> </a:t>
            </a:r>
          </a:p>
        </p:txBody>
      </p:sp>
      <p:sp>
        <p:nvSpPr>
          <p:cNvPr id="38919" name="Text Box 7"/>
          <p:cNvSpPr txBox="1">
            <a:spLocks noChangeArrowheads="1"/>
          </p:cNvSpPr>
          <p:nvPr/>
        </p:nvSpPr>
        <p:spPr bwMode="auto">
          <a:xfrm>
            <a:off x="609600" y="2590800"/>
            <a:ext cx="8093075" cy="3387725"/>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3600">
                <a:solidFill>
                  <a:srgbClr val="66FFFF"/>
                </a:solidFill>
                <a:latin typeface="Arial Narrow" panose="020B0606020202030204" pitchFamily="34" charset="0"/>
              </a:rPr>
              <a:t>    </a:t>
            </a:r>
            <a:r>
              <a:rPr lang="zh-CN" altLang="en-US" sz="3600">
                <a:solidFill>
                  <a:srgbClr val="66FFFF"/>
                </a:solidFill>
                <a:latin typeface="Arial Narrow" panose="020B0606020202030204" pitchFamily="34" charset="0"/>
              </a:rPr>
              <a:t>列表框经常用在对话框里，如用列表框选择文件名、目录等。列表框有一个预定义的键盘接口，用户可以用键盘上的箭头和</a:t>
            </a:r>
            <a:r>
              <a:rPr lang="en-US" altLang="zh-CN" sz="3600">
                <a:solidFill>
                  <a:srgbClr val="66FFFF"/>
                </a:solidFill>
                <a:latin typeface="Arial Narrow" panose="020B0606020202030204" pitchFamily="34" charset="0"/>
              </a:rPr>
              <a:t>PageUp</a:t>
            </a:r>
            <a:r>
              <a:rPr lang="zh-CN" altLang="en-US" sz="3600">
                <a:solidFill>
                  <a:srgbClr val="66FFFF"/>
                </a:solidFill>
                <a:latin typeface="Arial Narrow" panose="020B0606020202030204" pitchFamily="34" charset="0"/>
              </a:rPr>
              <a:t>或</a:t>
            </a:r>
            <a:r>
              <a:rPr lang="en-US" altLang="zh-CN" sz="3600">
                <a:solidFill>
                  <a:srgbClr val="66FFFF"/>
                </a:solidFill>
                <a:latin typeface="Arial Narrow" panose="020B0606020202030204" pitchFamily="34" charset="0"/>
              </a:rPr>
              <a:t>PageDown</a:t>
            </a:r>
            <a:r>
              <a:rPr lang="zh-CN" altLang="en-US" sz="3600">
                <a:solidFill>
                  <a:srgbClr val="66FFFF"/>
                </a:solidFill>
                <a:latin typeface="Arial Narrow" panose="020B0606020202030204" pitchFamily="34" charset="0"/>
              </a:rPr>
              <a:t>键在列表框中进行数据的选择，或通过适当的样式设置，允许与</a:t>
            </a:r>
            <a:r>
              <a:rPr lang="en-US" altLang="zh-CN" sz="3600">
                <a:solidFill>
                  <a:srgbClr val="66FFFF"/>
                </a:solidFill>
                <a:latin typeface="Arial Narrow" panose="020B0606020202030204" pitchFamily="34" charset="0"/>
              </a:rPr>
              <a:t>Shift</a:t>
            </a:r>
            <a:r>
              <a:rPr lang="zh-CN" altLang="en-US" sz="3600">
                <a:solidFill>
                  <a:srgbClr val="66FFFF"/>
                </a:solidFill>
                <a:latin typeface="Arial Narrow" panose="020B0606020202030204" pitchFamily="34" charset="0"/>
              </a:rPr>
              <a:t>或</a:t>
            </a:r>
            <a:r>
              <a:rPr lang="en-US" altLang="zh-CN" sz="3600">
                <a:solidFill>
                  <a:srgbClr val="66FFFF"/>
                </a:solidFill>
                <a:latin typeface="Arial Narrow" panose="020B0606020202030204" pitchFamily="34" charset="0"/>
              </a:rPr>
              <a:t>Ctrl</a:t>
            </a:r>
            <a:r>
              <a:rPr lang="zh-CN" altLang="en-US" sz="3600">
                <a:solidFill>
                  <a:srgbClr val="66FFFF"/>
                </a:solidFill>
                <a:latin typeface="Arial Narrow" panose="020B0606020202030204" pitchFamily="34" charset="0"/>
              </a:rPr>
              <a:t>键组合使用。</a:t>
            </a:r>
          </a:p>
        </p:txBody>
      </p:sp>
      <p:sp useBgFill="1">
        <p:nvSpPr>
          <p:cNvPr id="38920" name="Text Box 8"/>
          <p:cNvSpPr txBox="1">
            <a:spLocks noChangeArrowheads="1"/>
          </p:cNvSpPr>
          <p:nvPr/>
        </p:nvSpPr>
        <p:spPr bwMode="auto">
          <a:xfrm>
            <a:off x="609600" y="1600200"/>
            <a:ext cx="8229600" cy="641350"/>
          </a:xfrm>
          <a:prstGeom prst="rect">
            <a:avLst/>
          </a:prstGeom>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sz="3600">
                <a:latin typeface="Technical" charset="0"/>
              </a:rPr>
              <a:t>列表框常应用于从众多数据中选某一项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38920"/>
                                        </p:tgtEl>
                                        <p:attrNameLst>
                                          <p:attrName>style.visibility</p:attrName>
                                        </p:attrNameLst>
                                      </p:cBhvr>
                                      <p:to>
                                        <p:strVal val="visible"/>
                                      </p:to>
                                    </p:set>
                                    <p:anim to="" calcmode="lin" valueType="num">
                                      <p:cBhvr>
                                        <p:cTn id="7" dur="1" fill="hold"/>
                                        <p:tgtEl>
                                          <p:spTgt spid="38920"/>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38919"/>
                                        </p:tgtEl>
                                        <p:attrNameLst>
                                          <p:attrName>style.visibility</p:attrName>
                                        </p:attrNameLst>
                                      </p:cBhvr>
                                      <p:to>
                                        <p:strVal val="visible"/>
                                      </p:to>
                                    </p:set>
                                    <p:anim to="" calcmode="lin" valueType="num">
                                      <p:cBhvr>
                                        <p:cTn id="12" dur="1" fill="hold"/>
                                        <p:tgtEl>
                                          <p:spTgt spid="3891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9" grpId="0" animBg="1" autoUpdateAnimBg="0"/>
      <p:bldP spid="38920" grpId="0" animBg="1"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CC66A324-F43B-4DA2-93D6-3940A60A9A7D}" type="slidenum">
              <a:rPr lang="en-US" altLang="zh-CN"/>
              <a:pPr/>
              <a:t>68</a:t>
            </a:fld>
            <a:endParaRPr lang="en-US" altLang="zh-CN"/>
          </a:p>
        </p:txBody>
      </p:sp>
      <p:sp>
        <p:nvSpPr>
          <p:cNvPr id="39938" name="Rectangle 2"/>
          <p:cNvSpPr>
            <a:spLocks noGrp="1" noChangeArrowheads="1"/>
          </p:cNvSpPr>
          <p:nvPr>
            <p:ph type="title"/>
          </p:nvPr>
        </p:nvSpPr>
        <p:spPr>
          <a:xfrm>
            <a:off x="762000" y="116632"/>
            <a:ext cx="7772400" cy="824136"/>
          </a:xfrm>
        </p:spPr>
        <p:txBody>
          <a:bodyPr/>
          <a:lstStyle/>
          <a:p>
            <a:r>
              <a:rPr lang="en-US" altLang="zh-CN" b="1" dirty="0" smtClean="0"/>
              <a:t>8.6.1 </a:t>
            </a:r>
            <a:r>
              <a:rPr lang="zh-CN" altLang="en-US" b="1" dirty="0">
                <a:latin typeface="宋体" panose="02010600030101010101" pitchFamily="2" charset="-122"/>
              </a:rPr>
              <a:t>列表框控件的类结构</a:t>
            </a:r>
            <a:r>
              <a:rPr lang="zh-CN" altLang="en-US" b="1" dirty="0"/>
              <a:t> </a:t>
            </a:r>
          </a:p>
        </p:txBody>
      </p:sp>
      <p:sp>
        <p:nvSpPr>
          <p:cNvPr id="2" name="矩形 1"/>
          <p:cNvSpPr/>
          <p:nvPr/>
        </p:nvSpPr>
        <p:spPr>
          <a:xfrm>
            <a:off x="219708" y="1196752"/>
            <a:ext cx="8856984" cy="3539430"/>
          </a:xfrm>
          <a:prstGeom prst="rect">
            <a:avLst/>
          </a:prstGeom>
        </p:spPr>
        <p:txBody>
          <a:bodyPr wrap="square">
            <a:spAutoFit/>
          </a:bodyPr>
          <a:lstStyle/>
          <a:p>
            <a:pPr algn="just">
              <a:spcAft>
                <a:spcPts val="0"/>
              </a:spcAft>
            </a:pPr>
            <a:r>
              <a:rPr lang="zh-CN" altLang="zh-CN" sz="3200" kern="100" dirty="0">
                <a:solidFill>
                  <a:srgbClr val="FFFF00"/>
                </a:solidFill>
                <a:latin typeface="+mn-ea"/>
                <a:ea typeface="+mn-ea"/>
              </a:rPr>
              <a:t>列表框一般具有如下特点</a:t>
            </a:r>
            <a:r>
              <a:rPr lang="en-US" altLang="zh-CN" sz="3200" kern="100" dirty="0">
                <a:solidFill>
                  <a:srgbClr val="FFFF00"/>
                </a:solidFill>
                <a:latin typeface="+mn-ea"/>
                <a:ea typeface="+mn-ea"/>
              </a:rPr>
              <a:t>:</a:t>
            </a:r>
            <a:endParaRPr lang="zh-CN" altLang="zh-CN" sz="3200" kern="100" dirty="0">
              <a:solidFill>
                <a:srgbClr val="FFFF00"/>
              </a:solidFill>
              <a:latin typeface="+mn-ea"/>
              <a:ea typeface="+mn-ea"/>
            </a:endParaRPr>
          </a:p>
          <a:p>
            <a:pPr marL="457200" lvl="0" indent="-457200" algn="just">
              <a:spcAft>
                <a:spcPts val="0"/>
              </a:spcAft>
              <a:buFont typeface="Arial" panose="020B0604020202020204" pitchFamily="34" charset="0"/>
              <a:buChar char="•"/>
              <a:tabLst>
                <a:tab pos="266700" algn="l"/>
              </a:tabLst>
            </a:pPr>
            <a:r>
              <a:rPr lang="zh-CN" altLang="zh-CN" sz="3200" kern="100" dirty="0">
                <a:solidFill>
                  <a:srgbClr val="FFFF00"/>
                </a:solidFill>
                <a:latin typeface="+mn-ea"/>
                <a:ea typeface="+mn-ea"/>
              </a:rPr>
              <a:t>可提供大量的可选项（需要时自动显示滚动条）；</a:t>
            </a:r>
          </a:p>
          <a:p>
            <a:pPr marL="457200" lvl="0" indent="-457200" algn="just">
              <a:spcAft>
                <a:spcPts val="0"/>
              </a:spcAft>
              <a:buFont typeface="Arial" panose="020B0604020202020204" pitchFamily="34" charset="0"/>
              <a:buChar char="•"/>
              <a:tabLst>
                <a:tab pos="266700" algn="l"/>
              </a:tabLst>
            </a:pPr>
            <a:r>
              <a:rPr lang="zh-CN" altLang="zh-CN" sz="3200" kern="100" dirty="0">
                <a:solidFill>
                  <a:srgbClr val="FFFF00"/>
                </a:solidFill>
                <a:latin typeface="+mn-ea"/>
                <a:ea typeface="+mn-ea"/>
              </a:rPr>
              <a:t>可设置单选（单个选项）或多选（多项选择）功能</a:t>
            </a:r>
            <a:r>
              <a:rPr lang="zh-CN" altLang="zh-CN" sz="3200" kern="100" dirty="0" smtClean="0">
                <a:solidFill>
                  <a:srgbClr val="FFFF00"/>
                </a:solidFill>
                <a:latin typeface="+mn-ea"/>
                <a:ea typeface="+mn-ea"/>
              </a:rPr>
              <a:t>；</a:t>
            </a:r>
            <a:r>
              <a:rPr lang="zh-CN" altLang="zh-CN" sz="3200" kern="100" dirty="0" smtClean="0">
                <a:solidFill>
                  <a:srgbClr val="FFFF00"/>
                </a:solidFill>
                <a:latin typeface="+mn-ea"/>
                <a:ea typeface="+mn-ea"/>
                <a:cs typeface="Times New Roman" panose="02020603050405020304" pitchFamily="18" charset="0"/>
              </a:rPr>
              <a:t>单选</a:t>
            </a:r>
            <a:r>
              <a:rPr lang="zh-CN" altLang="zh-CN" sz="3200" kern="100" dirty="0">
                <a:solidFill>
                  <a:srgbClr val="FFFF00"/>
                </a:solidFill>
                <a:latin typeface="+mn-ea"/>
                <a:ea typeface="+mn-ea"/>
                <a:cs typeface="Times New Roman" panose="02020603050405020304" pitchFamily="18" charset="0"/>
              </a:rPr>
              <a:t>时，单击列表项，被选的项以</a:t>
            </a:r>
            <a:r>
              <a:rPr lang="zh-CN" altLang="zh-CN" sz="3200" kern="100" dirty="0">
                <a:solidFill>
                  <a:srgbClr val="FFFF00"/>
                </a:solidFill>
                <a:latin typeface="+mn-ea"/>
                <a:ea typeface="+mn-ea"/>
              </a:rPr>
              <a:t> </a:t>
            </a:r>
            <a:r>
              <a:rPr lang="zh-CN" altLang="zh-CN" sz="3200" kern="100" dirty="0">
                <a:solidFill>
                  <a:srgbClr val="FFFF00"/>
                </a:solidFill>
                <a:latin typeface="+mn-ea"/>
                <a:ea typeface="+mn-ea"/>
                <a:cs typeface="Times New Roman" panose="02020603050405020304" pitchFamily="18" charset="0"/>
              </a:rPr>
              <a:t>“反相”显示表示被选中；再次单击该选项，恢复为非选中状态。</a:t>
            </a:r>
            <a:endParaRPr lang="zh-CN" altLang="en-US" sz="3200" dirty="0">
              <a:solidFill>
                <a:srgbClr val="FFFF00"/>
              </a:solidFill>
              <a:latin typeface="+mn-ea"/>
              <a:ea typeface="+mn-ea"/>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008" y="116632"/>
            <a:ext cx="8964488" cy="2232248"/>
          </a:xfrm>
        </p:spPr>
        <p:txBody>
          <a:bodyPr/>
          <a:lstStyle/>
          <a:p>
            <a:pPr marL="0" indent="0">
              <a:buNone/>
            </a:pPr>
            <a:r>
              <a:rPr lang="en-US" altLang="zh-CN" sz="2800" b="1" dirty="0" smtClean="0"/>
              <a:t>    </a:t>
            </a:r>
            <a:r>
              <a:rPr lang="zh-CN" altLang="zh-CN" sz="2800" b="1" dirty="0" smtClean="0"/>
              <a:t>列表框</a:t>
            </a:r>
            <a:r>
              <a:rPr lang="zh-CN" altLang="zh-CN" sz="2800" b="1" dirty="0"/>
              <a:t>经常用在对话框里，如用列表框选择文件名、目录等。列表框有一个预定义的键盘接口，用户可以用键盘上的箭头和</a:t>
            </a:r>
            <a:r>
              <a:rPr lang="en-US" altLang="zh-CN" sz="2800" b="1" dirty="0" err="1"/>
              <a:t>PageUp</a:t>
            </a:r>
            <a:r>
              <a:rPr lang="zh-CN" altLang="zh-CN" sz="2800" b="1" dirty="0"/>
              <a:t>或</a:t>
            </a:r>
            <a:r>
              <a:rPr lang="en-US" altLang="zh-CN" sz="2800" b="1" dirty="0" err="1"/>
              <a:t>PageDown</a:t>
            </a:r>
            <a:r>
              <a:rPr lang="zh-CN" altLang="zh-CN" sz="2800" b="1" dirty="0"/>
              <a:t>键在列表框中进行数据的选择，或通过适当的样式设置，允许与</a:t>
            </a:r>
            <a:r>
              <a:rPr lang="en-US" altLang="zh-CN" sz="2800" b="1" dirty="0"/>
              <a:t>Shift</a:t>
            </a:r>
            <a:r>
              <a:rPr lang="zh-CN" altLang="zh-CN" sz="2800" b="1" dirty="0"/>
              <a:t>或</a:t>
            </a:r>
            <a:r>
              <a:rPr lang="en-US" altLang="zh-CN" sz="2800" b="1" dirty="0"/>
              <a:t>Ctrl</a:t>
            </a:r>
            <a:r>
              <a:rPr lang="zh-CN" altLang="zh-CN" sz="2800" b="1" dirty="0"/>
              <a:t>键组合使用</a:t>
            </a:r>
            <a:r>
              <a:rPr lang="zh-CN" altLang="zh-CN" sz="2800" b="1" dirty="0" smtClean="0"/>
              <a:t>。</a:t>
            </a:r>
            <a:endParaRPr lang="zh-CN" altLang="en-US" sz="2800" b="1" dirty="0"/>
          </a:p>
        </p:txBody>
      </p:sp>
      <p:sp>
        <p:nvSpPr>
          <p:cNvPr id="4" name="灯片编号占位符 3"/>
          <p:cNvSpPr>
            <a:spLocks noGrp="1"/>
          </p:cNvSpPr>
          <p:nvPr>
            <p:ph type="sldNum" sz="quarter" idx="12"/>
          </p:nvPr>
        </p:nvSpPr>
        <p:spPr/>
        <p:txBody>
          <a:bodyPr/>
          <a:lstStyle/>
          <a:p>
            <a:fld id="{EA6790FE-3663-4280-8A87-F7847A540E1C}" type="slidenum">
              <a:rPr lang="en-US" altLang="zh-CN" smtClean="0"/>
              <a:pPr/>
              <a:t>69</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775356981"/>
              </p:ext>
            </p:extLst>
          </p:nvPr>
        </p:nvGraphicFramePr>
        <p:xfrm>
          <a:off x="144016" y="4238352"/>
          <a:ext cx="8820472" cy="2438400"/>
        </p:xfrm>
        <a:graphic>
          <a:graphicData uri="http://schemas.openxmlformats.org/drawingml/2006/table">
            <a:tbl>
              <a:tblPr>
                <a:tableStyleId>{5C22544A-7EE6-4342-B048-85BDC9FD1C3A}</a:tableStyleId>
              </a:tblPr>
              <a:tblGrid>
                <a:gridCol w="3442135">
                  <a:extLst>
                    <a:ext uri="{9D8B030D-6E8A-4147-A177-3AD203B41FA5}">
                      <a16:colId xmlns:a16="http://schemas.microsoft.com/office/drawing/2014/main" val="20000"/>
                    </a:ext>
                  </a:extLst>
                </a:gridCol>
                <a:gridCol w="5378337">
                  <a:extLst>
                    <a:ext uri="{9D8B030D-6E8A-4147-A177-3AD203B41FA5}">
                      <a16:colId xmlns:a16="http://schemas.microsoft.com/office/drawing/2014/main" val="20001"/>
                    </a:ext>
                  </a:extLst>
                </a:gridCol>
              </a:tblGrid>
              <a:tr h="245436">
                <a:tc>
                  <a:txBody>
                    <a:bodyPr/>
                    <a:lstStyle/>
                    <a:p>
                      <a:pPr algn="ctr">
                        <a:spcAft>
                          <a:spcPts val="0"/>
                        </a:spcAft>
                      </a:pPr>
                      <a:r>
                        <a:rPr lang="zh-CN" sz="2000" b="1" kern="100" dirty="0">
                          <a:solidFill>
                            <a:srgbClr val="000000"/>
                          </a:solidFill>
                          <a:effectLst/>
                        </a:rPr>
                        <a:t>样式</a:t>
                      </a:r>
                      <a:endParaRPr lang="zh-CN" sz="2000" b="1" kern="100" dirty="0">
                        <a:solidFill>
                          <a:srgbClr val="000000"/>
                        </a:solidFill>
                        <a:effectLst/>
                        <a:latin typeface="Times New Roman" panose="02020603050405020304" pitchFamily="18" charset="0"/>
                        <a:ea typeface="宋体" panose="02010600030101010101" pitchFamily="2" charset="-122"/>
                      </a:endParaRPr>
                    </a:p>
                  </a:txBody>
                  <a:tcPr marL="67826" marR="67826" marT="0" marB="0"/>
                </a:tc>
                <a:tc>
                  <a:txBody>
                    <a:bodyPr/>
                    <a:lstStyle/>
                    <a:p>
                      <a:pPr algn="ctr">
                        <a:spcAft>
                          <a:spcPts val="0"/>
                        </a:spcAft>
                      </a:pPr>
                      <a:r>
                        <a:rPr lang="zh-CN" sz="2000" b="1" kern="100">
                          <a:solidFill>
                            <a:srgbClr val="000000"/>
                          </a:solidFill>
                          <a:effectLst/>
                        </a:rPr>
                        <a:t>说明</a:t>
                      </a:r>
                      <a:endParaRPr lang="zh-CN" sz="2000" b="1" kern="100">
                        <a:solidFill>
                          <a:srgbClr val="000000"/>
                        </a:solidFill>
                        <a:effectLst/>
                        <a:latin typeface="Times New Roman" panose="02020603050405020304" pitchFamily="18" charset="0"/>
                        <a:ea typeface="宋体" panose="02010600030101010101" pitchFamily="2" charset="-122"/>
                      </a:endParaRPr>
                    </a:p>
                  </a:txBody>
                  <a:tcPr marL="67826" marR="67826" marT="0" marB="0"/>
                </a:tc>
                <a:extLst>
                  <a:ext uri="{0D108BD9-81ED-4DB2-BD59-A6C34878D82A}">
                    <a16:rowId xmlns:a16="http://schemas.microsoft.com/office/drawing/2014/main" val="10000"/>
                  </a:ext>
                </a:extLst>
              </a:tr>
              <a:tr h="245436">
                <a:tc>
                  <a:txBody>
                    <a:bodyPr/>
                    <a:lstStyle/>
                    <a:p>
                      <a:pPr algn="just">
                        <a:spcAft>
                          <a:spcPts val="0"/>
                        </a:spcAft>
                      </a:pPr>
                      <a:r>
                        <a:rPr lang="en-US" sz="2000" b="1" kern="100">
                          <a:solidFill>
                            <a:srgbClr val="000000"/>
                          </a:solidFill>
                          <a:effectLst/>
                        </a:rPr>
                        <a:t>LBS_DISABLENOSCROLL</a:t>
                      </a:r>
                      <a:endParaRPr lang="zh-CN" sz="2000" b="1" kern="100">
                        <a:solidFill>
                          <a:srgbClr val="000000"/>
                        </a:solidFill>
                        <a:effectLst/>
                        <a:latin typeface="Times New Roman" panose="02020603050405020304" pitchFamily="18" charset="0"/>
                        <a:ea typeface="宋体" panose="02010600030101010101" pitchFamily="2" charset="-122"/>
                      </a:endParaRPr>
                    </a:p>
                  </a:txBody>
                  <a:tcPr marL="67826" marR="67826" marT="0" marB="0" anchor="ctr"/>
                </a:tc>
                <a:tc>
                  <a:txBody>
                    <a:bodyPr/>
                    <a:lstStyle/>
                    <a:p>
                      <a:pPr algn="just">
                        <a:spcAft>
                          <a:spcPts val="0"/>
                        </a:spcAft>
                      </a:pPr>
                      <a:r>
                        <a:rPr lang="zh-CN" sz="2000" b="1" kern="100" dirty="0">
                          <a:solidFill>
                            <a:srgbClr val="000000"/>
                          </a:solidFill>
                          <a:effectLst/>
                        </a:rPr>
                        <a:t>当列表框不需要滚动条时，滚动条无效</a:t>
                      </a:r>
                      <a:endParaRPr lang="zh-CN" sz="2000" b="1" kern="100" dirty="0">
                        <a:solidFill>
                          <a:srgbClr val="000000"/>
                        </a:solidFill>
                        <a:effectLst/>
                        <a:latin typeface="Times New Roman" panose="02020603050405020304" pitchFamily="18" charset="0"/>
                        <a:ea typeface="宋体" panose="02010600030101010101" pitchFamily="2" charset="-122"/>
                      </a:endParaRPr>
                    </a:p>
                  </a:txBody>
                  <a:tcPr marL="67826" marR="67826" marT="0" marB="0" anchor="ctr"/>
                </a:tc>
                <a:extLst>
                  <a:ext uri="{0D108BD9-81ED-4DB2-BD59-A6C34878D82A}">
                    <a16:rowId xmlns:a16="http://schemas.microsoft.com/office/drawing/2014/main" val="10001"/>
                  </a:ext>
                </a:extLst>
              </a:tr>
              <a:tr h="245436">
                <a:tc>
                  <a:txBody>
                    <a:bodyPr/>
                    <a:lstStyle/>
                    <a:p>
                      <a:pPr algn="just">
                        <a:spcAft>
                          <a:spcPts val="0"/>
                        </a:spcAft>
                      </a:pPr>
                      <a:r>
                        <a:rPr lang="en-US" sz="2000" b="1" kern="100">
                          <a:solidFill>
                            <a:srgbClr val="000000"/>
                          </a:solidFill>
                          <a:effectLst/>
                        </a:rPr>
                        <a:t>LBS_EXTENDSEL</a:t>
                      </a:r>
                      <a:endParaRPr lang="zh-CN" sz="2000" b="1" kern="100">
                        <a:solidFill>
                          <a:srgbClr val="000000"/>
                        </a:solidFill>
                        <a:effectLst/>
                        <a:latin typeface="Times New Roman" panose="02020603050405020304" pitchFamily="18" charset="0"/>
                        <a:ea typeface="宋体" panose="02010600030101010101" pitchFamily="2" charset="-122"/>
                      </a:endParaRPr>
                    </a:p>
                  </a:txBody>
                  <a:tcPr marL="67826" marR="67826" marT="0" marB="0" anchor="ctr"/>
                </a:tc>
                <a:tc>
                  <a:txBody>
                    <a:bodyPr/>
                    <a:lstStyle/>
                    <a:p>
                      <a:pPr algn="just">
                        <a:spcAft>
                          <a:spcPts val="0"/>
                        </a:spcAft>
                      </a:pPr>
                      <a:r>
                        <a:rPr lang="zh-CN" sz="2000" b="1" kern="100">
                          <a:solidFill>
                            <a:srgbClr val="000000"/>
                          </a:solidFill>
                          <a:effectLst/>
                        </a:rPr>
                        <a:t>允许使用鼠标及特殊键组合进行多项选择</a:t>
                      </a:r>
                      <a:endParaRPr lang="zh-CN" sz="2000" b="1" kern="100">
                        <a:solidFill>
                          <a:srgbClr val="000000"/>
                        </a:solidFill>
                        <a:effectLst/>
                        <a:latin typeface="Times New Roman" panose="02020603050405020304" pitchFamily="18" charset="0"/>
                        <a:ea typeface="宋体" panose="02010600030101010101" pitchFamily="2" charset="-122"/>
                      </a:endParaRPr>
                    </a:p>
                  </a:txBody>
                  <a:tcPr marL="67826" marR="67826" marT="0" marB="0" anchor="ctr"/>
                </a:tc>
                <a:extLst>
                  <a:ext uri="{0D108BD9-81ED-4DB2-BD59-A6C34878D82A}">
                    <a16:rowId xmlns:a16="http://schemas.microsoft.com/office/drawing/2014/main" val="10002"/>
                  </a:ext>
                </a:extLst>
              </a:tr>
              <a:tr h="245436">
                <a:tc>
                  <a:txBody>
                    <a:bodyPr/>
                    <a:lstStyle/>
                    <a:p>
                      <a:pPr algn="just">
                        <a:spcAft>
                          <a:spcPts val="0"/>
                        </a:spcAft>
                      </a:pPr>
                      <a:r>
                        <a:rPr lang="en-US" sz="2000" b="1" kern="100" dirty="0">
                          <a:solidFill>
                            <a:srgbClr val="000000"/>
                          </a:solidFill>
                          <a:effectLst/>
                        </a:rPr>
                        <a:t>LBS_MULTIPLESEL</a:t>
                      </a:r>
                      <a:endParaRPr lang="zh-CN" sz="2000" b="1" kern="100" dirty="0">
                        <a:solidFill>
                          <a:srgbClr val="000000"/>
                        </a:solidFill>
                        <a:effectLst/>
                        <a:latin typeface="Times New Roman" panose="02020603050405020304" pitchFamily="18" charset="0"/>
                        <a:ea typeface="宋体" panose="02010600030101010101" pitchFamily="2" charset="-122"/>
                      </a:endParaRPr>
                    </a:p>
                  </a:txBody>
                  <a:tcPr marL="67826" marR="67826" marT="0" marB="0" anchor="ctr"/>
                </a:tc>
                <a:tc>
                  <a:txBody>
                    <a:bodyPr/>
                    <a:lstStyle/>
                    <a:p>
                      <a:pPr algn="just">
                        <a:spcAft>
                          <a:spcPts val="0"/>
                        </a:spcAft>
                      </a:pPr>
                      <a:r>
                        <a:rPr lang="zh-CN" sz="2000" b="1" kern="100">
                          <a:solidFill>
                            <a:srgbClr val="000000"/>
                          </a:solidFill>
                          <a:effectLst/>
                        </a:rPr>
                        <a:t>用户通过单击或双击一项进行选择或取消选择</a:t>
                      </a:r>
                      <a:endParaRPr lang="zh-CN" sz="2000" b="1" kern="100">
                        <a:solidFill>
                          <a:srgbClr val="000000"/>
                        </a:solidFill>
                        <a:effectLst/>
                        <a:latin typeface="Times New Roman" panose="02020603050405020304" pitchFamily="18" charset="0"/>
                        <a:ea typeface="宋体" panose="02010600030101010101" pitchFamily="2" charset="-122"/>
                      </a:endParaRPr>
                    </a:p>
                  </a:txBody>
                  <a:tcPr marL="67826" marR="67826" marT="0" marB="0" anchor="ctr"/>
                </a:tc>
                <a:extLst>
                  <a:ext uri="{0D108BD9-81ED-4DB2-BD59-A6C34878D82A}">
                    <a16:rowId xmlns:a16="http://schemas.microsoft.com/office/drawing/2014/main" val="10003"/>
                  </a:ext>
                </a:extLst>
              </a:tr>
              <a:tr h="245436">
                <a:tc>
                  <a:txBody>
                    <a:bodyPr/>
                    <a:lstStyle/>
                    <a:p>
                      <a:pPr algn="just">
                        <a:spcAft>
                          <a:spcPts val="0"/>
                        </a:spcAft>
                      </a:pPr>
                      <a:r>
                        <a:rPr lang="en-US" sz="2000" b="1" kern="100" dirty="0">
                          <a:solidFill>
                            <a:srgbClr val="000000"/>
                          </a:solidFill>
                          <a:effectLst/>
                        </a:rPr>
                        <a:t>LBS_NOTIFY</a:t>
                      </a:r>
                      <a:endParaRPr lang="zh-CN" sz="2000" b="1" kern="100" dirty="0">
                        <a:solidFill>
                          <a:srgbClr val="000000"/>
                        </a:solidFill>
                        <a:effectLst/>
                        <a:latin typeface="Times New Roman" panose="02020603050405020304" pitchFamily="18" charset="0"/>
                        <a:ea typeface="宋体" panose="02010600030101010101" pitchFamily="2" charset="-122"/>
                      </a:endParaRPr>
                    </a:p>
                  </a:txBody>
                  <a:tcPr marL="67826" marR="67826" marT="0" marB="0" anchor="ctr"/>
                </a:tc>
                <a:tc>
                  <a:txBody>
                    <a:bodyPr/>
                    <a:lstStyle/>
                    <a:p>
                      <a:pPr algn="just">
                        <a:spcAft>
                          <a:spcPts val="0"/>
                        </a:spcAft>
                      </a:pPr>
                      <a:r>
                        <a:rPr lang="zh-CN" sz="2000" b="1" kern="100">
                          <a:solidFill>
                            <a:srgbClr val="000000"/>
                          </a:solidFill>
                          <a:effectLst/>
                        </a:rPr>
                        <a:t>当用户单击或双击时向父窗口发送消息</a:t>
                      </a:r>
                      <a:endParaRPr lang="zh-CN" sz="2000" b="1" kern="100">
                        <a:solidFill>
                          <a:srgbClr val="000000"/>
                        </a:solidFill>
                        <a:effectLst/>
                        <a:latin typeface="Times New Roman" panose="02020603050405020304" pitchFamily="18" charset="0"/>
                        <a:ea typeface="宋体" panose="02010600030101010101" pitchFamily="2" charset="-122"/>
                      </a:endParaRPr>
                    </a:p>
                  </a:txBody>
                  <a:tcPr marL="67826" marR="67826" marT="0" marB="0" anchor="ctr"/>
                </a:tc>
                <a:extLst>
                  <a:ext uri="{0D108BD9-81ED-4DB2-BD59-A6C34878D82A}">
                    <a16:rowId xmlns:a16="http://schemas.microsoft.com/office/drawing/2014/main" val="10004"/>
                  </a:ext>
                </a:extLst>
              </a:tr>
              <a:tr h="245436">
                <a:tc>
                  <a:txBody>
                    <a:bodyPr/>
                    <a:lstStyle/>
                    <a:p>
                      <a:pPr algn="just">
                        <a:spcAft>
                          <a:spcPts val="0"/>
                        </a:spcAft>
                      </a:pPr>
                      <a:r>
                        <a:rPr lang="en-US" sz="2000" b="1" kern="100" dirty="0">
                          <a:solidFill>
                            <a:srgbClr val="000000"/>
                          </a:solidFill>
                          <a:effectLst/>
                        </a:rPr>
                        <a:t>LBS_SORT</a:t>
                      </a:r>
                      <a:endParaRPr lang="zh-CN" sz="2000" b="1" kern="100" dirty="0">
                        <a:solidFill>
                          <a:srgbClr val="000000"/>
                        </a:solidFill>
                        <a:effectLst/>
                        <a:latin typeface="Times New Roman" panose="02020603050405020304" pitchFamily="18" charset="0"/>
                        <a:ea typeface="宋体" panose="02010600030101010101" pitchFamily="2" charset="-122"/>
                      </a:endParaRPr>
                    </a:p>
                  </a:txBody>
                  <a:tcPr marL="67826" marR="67826" marT="0" marB="0" anchor="ctr"/>
                </a:tc>
                <a:tc>
                  <a:txBody>
                    <a:bodyPr/>
                    <a:lstStyle/>
                    <a:p>
                      <a:pPr algn="just">
                        <a:spcAft>
                          <a:spcPts val="0"/>
                        </a:spcAft>
                      </a:pPr>
                      <a:r>
                        <a:rPr lang="zh-CN" sz="2000" b="1" kern="100">
                          <a:solidFill>
                            <a:srgbClr val="000000"/>
                          </a:solidFill>
                          <a:effectLst/>
                        </a:rPr>
                        <a:t>列表项按字母顺序排列</a:t>
                      </a:r>
                      <a:endParaRPr lang="zh-CN" sz="2000" b="1" kern="100">
                        <a:solidFill>
                          <a:srgbClr val="000000"/>
                        </a:solidFill>
                        <a:effectLst/>
                        <a:latin typeface="Times New Roman" panose="02020603050405020304" pitchFamily="18" charset="0"/>
                        <a:ea typeface="宋体" panose="02010600030101010101" pitchFamily="2" charset="-122"/>
                      </a:endParaRPr>
                    </a:p>
                  </a:txBody>
                  <a:tcPr marL="67826" marR="67826" marT="0" marB="0" anchor="ctr"/>
                </a:tc>
                <a:extLst>
                  <a:ext uri="{0D108BD9-81ED-4DB2-BD59-A6C34878D82A}">
                    <a16:rowId xmlns:a16="http://schemas.microsoft.com/office/drawing/2014/main" val="10005"/>
                  </a:ext>
                </a:extLst>
              </a:tr>
              <a:tr h="490870">
                <a:tc>
                  <a:txBody>
                    <a:bodyPr/>
                    <a:lstStyle/>
                    <a:p>
                      <a:pPr algn="just">
                        <a:spcAft>
                          <a:spcPts val="0"/>
                        </a:spcAft>
                      </a:pPr>
                      <a:r>
                        <a:rPr lang="en-US" sz="2000" b="1" kern="100" dirty="0">
                          <a:solidFill>
                            <a:srgbClr val="000000"/>
                          </a:solidFill>
                          <a:effectLst/>
                        </a:rPr>
                        <a:t>LBS_STANDARD</a:t>
                      </a:r>
                      <a:endParaRPr lang="zh-CN" sz="2000" b="1" kern="100" dirty="0">
                        <a:solidFill>
                          <a:srgbClr val="000000"/>
                        </a:solidFill>
                        <a:effectLst/>
                        <a:latin typeface="Times New Roman" panose="02020603050405020304" pitchFamily="18" charset="0"/>
                        <a:ea typeface="宋体" panose="02010600030101010101" pitchFamily="2" charset="-122"/>
                      </a:endParaRPr>
                    </a:p>
                  </a:txBody>
                  <a:tcPr marL="67826" marR="67826" marT="0" marB="0" anchor="ctr"/>
                </a:tc>
                <a:tc>
                  <a:txBody>
                    <a:bodyPr/>
                    <a:lstStyle/>
                    <a:p>
                      <a:pPr algn="just">
                        <a:spcAft>
                          <a:spcPts val="0"/>
                        </a:spcAft>
                      </a:pPr>
                      <a:r>
                        <a:rPr lang="zh-CN" sz="2000" b="1" kern="100" dirty="0">
                          <a:solidFill>
                            <a:srgbClr val="000000"/>
                          </a:solidFill>
                          <a:effectLst/>
                        </a:rPr>
                        <a:t>此样式是</a:t>
                      </a:r>
                      <a:r>
                        <a:rPr lang="en-US" sz="2000" b="1" kern="100" dirty="0">
                          <a:solidFill>
                            <a:srgbClr val="000000"/>
                          </a:solidFill>
                          <a:effectLst/>
                        </a:rPr>
                        <a:t>LBS_NOTIFY</a:t>
                      </a:r>
                      <a:r>
                        <a:rPr lang="zh-CN" sz="2000" b="1" kern="100" dirty="0">
                          <a:solidFill>
                            <a:srgbClr val="000000"/>
                          </a:solidFill>
                          <a:effectLst/>
                        </a:rPr>
                        <a:t>、</a:t>
                      </a:r>
                      <a:r>
                        <a:rPr lang="en-US" sz="2000" b="1" kern="100" dirty="0">
                          <a:solidFill>
                            <a:srgbClr val="000000"/>
                          </a:solidFill>
                          <a:effectLst/>
                        </a:rPr>
                        <a:t>LBS_SORT</a:t>
                      </a:r>
                      <a:r>
                        <a:rPr lang="zh-CN" sz="2000" b="1" kern="100" dirty="0">
                          <a:solidFill>
                            <a:srgbClr val="000000"/>
                          </a:solidFill>
                          <a:effectLst/>
                        </a:rPr>
                        <a:t>、</a:t>
                      </a:r>
                      <a:r>
                        <a:rPr lang="en-US" sz="2000" b="1" kern="100" dirty="0">
                          <a:solidFill>
                            <a:srgbClr val="000000"/>
                          </a:solidFill>
                          <a:effectLst/>
                        </a:rPr>
                        <a:t>WS_VSCROLL</a:t>
                      </a:r>
                      <a:r>
                        <a:rPr lang="zh-CN" sz="2000" b="1" kern="100" dirty="0">
                          <a:solidFill>
                            <a:srgbClr val="000000"/>
                          </a:solidFill>
                          <a:effectLst/>
                        </a:rPr>
                        <a:t>和</a:t>
                      </a:r>
                      <a:r>
                        <a:rPr lang="en-US" sz="2000" b="1" kern="100" dirty="0">
                          <a:solidFill>
                            <a:srgbClr val="000000"/>
                          </a:solidFill>
                          <a:effectLst/>
                        </a:rPr>
                        <a:t>WS_BORDER</a:t>
                      </a:r>
                      <a:r>
                        <a:rPr lang="zh-CN" sz="2000" b="1" kern="100" dirty="0">
                          <a:solidFill>
                            <a:srgbClr val="000000"/>
                          </a:solidFill>
                          <a:effectLst/>
                        </a:rPr>
                        <a:t>的组合</a:t>
                      </a:r>
                      <a:endParaRPr lang="zh-CN" sz="2000" b="1" kern="100" dirty="0">
                        <a:solidFill>
                          <a:srgbClr val="000000"/>
                        </a:solidFill>
                        <a:effectLst/>
                        <a:latin typeface="Times New Roman" panose="02020603050405020304" pitchFamily="18" charset="0"/>
                        <a:ea typeface="宋体" panose="02010600030101010101" pitchFamily="2" charset="-122"/>
                      </a:endParaRPr>
                    </a:p>
                  </a:txBody>
                  <a:tcPr marL="67826" marR="67826" marT="0" marB="0" anchor="ctr"/>
                </a:tc>
                <a:extLst>
                  <a:ext uri="{0D108BD9-81ED-4DB2-BD59-A6C34878D82A}">
                    <a16:rowId xmlns:a16="http://schemas.microsoft.com/office/drawing/2014/main" val="10006"/>
                  </a:ext>
                </a:extLst>
              </a:tr>
            </a:tbl>
          </a:graphicData>
        </a:graphic>
      </p:graphicFrame>
      <p:sp>
        <p:nvSpPr>
          <p:cNvPr id="6" name="圆角矩形标注 5"/>
          <p:cNvSpPr/>
          <p:nvPr/>
        </p:nvSpPr>
        <p:spPr bwMode="auto">
          <a:xfrm>
            <a:off x="4355976" y="2348880"/>
            <a:ext cx="2736304" cy="1008112"/>
          </a:xfrm>
          <a:prstGeom prst="wedgeRoundRectCallout">
            <a:avLst>
              <a:gd name="adj1" fmla="val -40160"/>
              <a:gd name="adj2" fmla="val 133048"/>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8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部分样式</a:t>
            </a:r>
            <a:endParaRPr kumimoji="1" lang="en-US" altLang="zh-CN" sz="28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8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a:t>
            </a:r>
            <a:r>
              <a:rPr kumimoji="1" lang="zh-CN" altLang="en-US" sz="28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教材列出很多</a:t>
            </a:r>
            <a:r>
              <a:rPr kumimoji="1" lang="en-US" altLang="zh-CN" sz="28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a:t>
            </a:r>
            <a:endParaRPr kumimoji="1" lang="zh-CN" altLang="en-US" sz="28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9748934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A6790FE-3663-4280-8A87-F7847A540E1C}" type="slidenum">
              <a:rPr lang="en-US" altLang="zh-CN" smtClean="0"/>
              <a:pPr/>
              <a:t>7</a:t>
            </a:fld>
            <a:endParaRPr lang="en-US" altLang="zh-CN"/>
          </a:p>
        </p:txBody>
      </p:sp>
      <p:pic>
        <p:nvPicPr>
          <p:cNvPr id="5" name="图片 4"/>
          <p:cNvPicPr>
            <a:picLocks noChangeAspect="1"/>
          </p:cNvPicPr>
          <p:nvPr/>
        </p:nvPicPr>
        <p:blipFill>
          <a:blip r:embed="rId2"/>
          <a:stretch>
            <a:fillRect/>
          </a:stretch>
        </p:blipFill>
        <p:spPr>
          <a:xfrm>
            <a:off x="1907704" y="-751"/>
            <a:ext cx="5438775" cy="6657975"/>
          </a:xfrm>
          <a:prstGeom prst="rect">
            <a:avLst/>
          </a:prstGeom>
        </p:spPr>
      </p:pic>
    </p:spTree>
    <p:extLst>
      <p:ext uri="{BB962C8B-B14F-4D97-AF65-F5344CB8AC3E}">
        <p14:creationId xmlns:p14="http://schemas.microsoft.com/office/powerpoint/2010/main" val="16533526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07DDBDE4-A2AF-45F1-A389-61D8397DBAFA}" type="slidenum">
              <a:rPr lang="en-US" altLang="zh-CN"/>
              <a:pPr/>
              <a:t>70</a:t>
            </a:fld>
            <a:endParaRPr lang="en-US" altLang="zh-CN"/>
          </a:p>
        </p:txBody>
      </p:sp>
      <p:graphicFrame>
        <p:nvGraphicFramePr>
          <p:cNvPr id="112642" name="Object 2"/>
          <p:cNvGraphicFramePr>
            <a:graphicFrameLocks noChangeAspect="1"/>
          </p:cNvGraphicFramePr>
          <p:nvPr/>
        </p:nvGraphicFramePr>
        <p:xfrm>
          <a:off x="152400" y="798513"/>
          <a:ext cx="8856663" cy="5297487"/>
        </p:xfrm>
        <a:graphic>
          <a:graphicData uri="http://schemas.openxmlformats.org/presentationml/2006/ole">
            <mc:AlternateContent xmlns:mc="http://schemas.openxmlformats.org/markup-compatibility/2006">
              <mc:Choice xmlns:v="urn:schemas-microsoft-com:vml" Requires="v">
                <p:oleObj spid="_x0000_s113205" name="Document" r:id="rId3" imgW="5151600" imgH="3087000" progId="Word.Document.8">
                  <p:embed/>
                </p:oleObj>
              </mc:Choice>
              <mc:Fallback>
                <p:oleObj name="Document" r:id="rId3" imgW="5151600" imgH="308700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798513"/>
                        <a:ext cx="8856663" cy="529748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499"/>
                                          </p:stCondLst>
                                        </p:cTn>
                                        <p:tgtEl>
                                          <p:spTgt spid="112642"/>
                                        </p:tgtEl>
                                        <p:attrNameLst>
                                          <p:attrName>style.visibility</p:attrName>
                                        </p:attrNameLst>
                                      </p:cBhvr>
                                      <p:to>
                                        <p:strVal val="visible"/>
                                      </p:to>
                                    </p:set>
                                    <p:anim to="" calcmode="lin" valueType="num">
                                      <p:cBhvr>
                                        <p:cTn id="7" dur="1" fill="hold"/>
                                        <p:tgtEl>
                                          <p:spTgt spid="11264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0447939B-2A3C-4783-8A20-4EE8EA9FC6D9}" type="slidenum">
              <a:rPr lang="en-US" altLang="zh-CN"/>
              <a:pPr/>
              <a:t>71</a:t>
            </a:fld>
            <a:endParaRPr lang="en-US" altLang="zh-CN"/>
          </a:p>
        </p:txBody>
      </p:sp>
      <p:sp>
        <p:nvSpPr>
          <p:cNvPr id="40966" name="Text Box 6"/>
          <p:cNvSpPr txBox="1">
            <a:spLocks noChangeArrowheads="1"/>
          </p:cNvSpPr>
          <p:nvPr/>
        </p:nvSpPr>
        <p:spPr bwMode="auto">
          <a:xfrm>
            <a:off x="533400" y="457200"/>
            <a:ext cx="8115300" cy="1076325"/>
          </a:xfrm>
          <a:prstGeom prst="rect">
            <a:avLst/>
          </a:prstGeom>
          <a:solidFill>
            <a:schemeClr val="bg1"/>
          </a:solidFill>
          <a:ln w="9525">
            <a:solidFill>
              <a:schemeClr val="tx1"/>
            </a:solidFill>
            <a:miter lim="800000"/>
            <a:headEnd/>
            <a:tailEnd/>
          </a:ln>
        </p:spPr>
        <p:txBody>
          <a:bodyPr>
            <a:spAutoFit/>
          </a:bodyPr>
          <a:lstStyle/>
          <a:p>
            <a:pPr eaLnBrk="0" hangingPunct="0"/>
            <a:r>
              <a:rPr lang="zh-CN" altLang="en-US" sz="3200">
                <a:solidFill>
                  <a:srgbClr val="66FFFF"/>
                </a:solidFill>
              </a:rPr>
              <a:t>消息映像项使用下面的基本格式：</a:t>
            </a:r>
          </a:p>
          <a:p>
            <a:pPr eaLnBrk="0" hangingPunct="0"/>
            <a:r>
              <a:rPr lang="en-US" altLang="zh-CN" sz="3200">
                <a:solidFill>
                  <a:srgbClr val="66FFFF"/>
                </a:solidFill>
              </a:rPr>
              <a:t>ON_Message</a:t>
            </a:r>
            <a:r>
              <a:rPr lang="zh-CN" altLang="en-US" sz="3200">
                <a:solidFill>
                  <a:srgbClr val="66FFFF"/>
                </a:solidFill>
              </a:rPr>
              <a:t>（</a:t>
            </a:r>
            <a:r>
              <a:rPr lang="en-US" altLang="zh-CN" sz="3200" u="sng">
                <a:solidFill>
                  <a:schemeClr val="tx2"/>
                </a:solidFill>
              </a:rPr>
              <a:t>Control ID</a:t>
            </a:r>
            <a:r>
              <a:rPr lang="zh-CN" altLang="en-US" sz="3200">
                <a:solidFill>
                  <a:srgbClr val="66FFFF"/>
                </a:solidFill>
              </a:rPr>
              <a:t>，</a:t>
            </a:r>
            <a:r>
              <a:rPr lang="en-US" altLang="zh-CN" sz="3200" u="sng">
                <a:solidFill>
                  <a:schemeClr val="accent1"/>
                </a:solidFill>
              </a:rPr>
              <a:t>ClassMethod</a:t>
            </a:r>
            <a:r>
              <a:rPr lang="zh-CN" altLang="en-US" sz="3200">
                <a:solidFill>
                  <a:srgbClr val="66FFFF"/>
                </a:solidFill>
              </a:rPr>
              <a:t>）</a:t>
            </a:r>
          </a:p>
        </p:txBody>
      </p:sp>
      <p:sp>
        <p:nvSpPr>
          <p:cNvPr id="40967" name="Text Box 7"/>
          <p:cNvSpPr txBox="1">
            <a:spLocks noChangeArrowheads="1"/>
          </p:cNvSpPr>
          <p:nvPr/>
        </p:nvSpPr>
        <p:spPr bwMode="auto">
          <a:xfrm>
            <a:off x="1447800" y="4953000"/>
            <a:ext cx="6400800" cy="1076325"/>
          </a:xfrm>
          <a:prstGeom prst="rect">
            <a:avLst/>
          </a:prstGeom>
          <a:solidFill>
            <a:schemeClr val="bg1"/>
          </a:solidFill>
          <a:ln w="9525">
            <a:solidFill>
              <a:schemeClr val="tx1"/>
            </a:solidFill>
            <a:miter lim="800000"/>
            <a:headEnd/>
            <a:tailEnd/>
          </a:ln>
        </p:spPr>
        <p:txBody>
          <a:bodyPr>
            <a:spAutoFit/>
          </a:bodyPr>
          <a:lstStyle/>
          <a:p>
            <a:pPr algn="ctr" eaLnBrk="0" hangingPunct="0"/>
            <a:r>
              <a:rPr lang="zh-CN" altLang="en-US" sz="3200">
                <a:solidFill>
                  <a:srgbClr val="66FFFF"/>
                </a:solidFill>
              </a:rPr>
              <a:t>所有者类声明中的方法原型</a:t>
            </a:r>
          </a:p>
          <a:p>
            <a:pPr algn="ctr" eaLnBrk="0" hangingPunct="0"/>
            <a:r>
              <a:rPr lang="en-US" altLang="zh-CN" sz="3200">
                <a:solidFill>
                  <a:srgbClr val="66FFFF"/>
                </a:solidFill>
              </a:rPr>
              <a:t>afx_msg void ClassMethod</a:t>
            </a:r>
            <a:r>
              <a:rPr lang="zh-CN" altLang="en-US" sz="3200">
                <a:solidFill>
                  <a:srgbClr val="66FFFF"/>
                </a:solidFill>
              </a:rPr>
              <a:t>（）；</a:t>
            </a:r>
          </a:p>
        </p:txBody>
      </p:sp>
      <p:sp>
        <p:nvSpPr>
          <p:cNvPr id="40968" name="AutoShape 8"/>
          <p:cNvSpPr>
            <a:spLocks noChangeArrowheads="1"/>
          </p:cNvSpPr>
          <p:nvPr/>
        </p:nvSpPr>
        <p:spPr bwMode="auto">
          <a:xfrm>
            <a:off x="685800" y="2133600"/>
            <a:ext cx="3657600" cy="1716088"/>
          </a:xfrm>
          <a:prstGeom prst="wedgeRoundRectCallout">
            <a:avLst>
              <a:gd name="adj1" fmla="val 45356"/>
              <a:gd name="adj2" fmla="val -91167"/>
              <a:gd name="adj3" fmla="val 16667"/>
            </a:avLst>
          </a:prstGeom>
          <a:noFill/>
          <a:ln w="381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3200">
                <a:solidFill>
                  <a:schemeClr val="tx2"/>
                </a:solidFill>
              </a:rPr>
              <a:t>发送消息的列表框</a:t>
            </a:r>
          </a:p>
          <a:p>
            <a:pPr algn="ctr"/>
            <a:r>
              <a:rPr lang="zh-CN" altLang="en-US" sz="3200">
                <a:solidFill>
                  <a:schemeClr val="tx2"/>
                </a:solidFill>
              </a:rPr>
              <a:t>控件的子窗口标识</a:t>
            </a:r>
          </a:p>
        </p:txBody>
      </p:sp>
      <p:sp>
        <p:nvSpPr>
          <p:cNvPr id="40969" name="AutoShape 9"/>
          <p:cNvSpPr>
            <a:spLocks noChangeArrowheads="1"/>
          </p:cNvSpPr>
          <p:nvPr/>
        </p:nvSpPr>
        <p:spPr bwMode="auto">
          <a:xfrm>
            <a:off x="5486400" y="2133600"/>
            <a:ext cx="2727325" cy="1792288"/>
          </a:xfrm>
          <a:prstGeom prst="wedgeRoundRectCallout">
            <a:avLst>
              <a:gd name="adj1" fmla="val -19032"/>
              <a:gd name="adj2" fmla="val -88352"/>
              <a:gd name="adj3" fmla="val 16667"/>
            </a:avLst>
          </a:prstGeom>
          <a:noFill/>
          <a:ln w="381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3200">
                <a:solidFill>
                  <a:schemeClr val="accent1"/>
                </a:solidFill>
              </a:rPr>
              <a:t>处理消息的父</a:t>
            </a:r>
          </a:p>
          <a:p>
            <a:pPr algn="ctr"/>
            <a:r>
              <a:rPr lang="zh-CN" altLang="en-US" sz="3200">
                <a:solidFill>
                  <a:schemeClr val="accent1"/>
                </a:solidFill>
              </a:rPr>
              <a:t>类</a:t>
            </a:r>
            <a:r>
              <a:rPr lang="zh-CN" altLang="en-US" sz="3200" u="sng">
                <a:solidFill>
                  <a:schemeClr val="accent1"/>
                </a:solidFill>
              </a:rPr>
              <a:t>方法</a:t>
            </a:r>
            <a:r>
              <a:rPr lang="zh-CN" altLang="en-US" sz="3200">
                <a:solidFill>
                  <a:schemeClr val="accent1"/>
                </a:solidFill>
              </a:rPr>
              <a:t>的名字</a:t>
            </a:r>
          </a:p>
        </p:txBody>
      </p:sp>
      <p:sp>
        <p:nvSpPr>
          <p:cNvPr id="40970" name="Line 10"/>
          <p:cNvSpPr>
            <a:spLocks noChangeShapeType="1"/>
          </p:cNvSpPr>
          <p:nvPr/>
        </p:nvSpPr>
        <p:spPr bwMode="auto">
          <a:xfrm flipH="1">
            <a:off x="4648200" y="3810000"/>
            <a:ext cx="990600" cy="114300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C62A23AC-5484-406E-8948-0E0471319579}" type="slidenum">
              <a:rPr lang="en-US" altLang="zh-CN"/>
              <a:pPr/>
              <a:t>72</a:t>
            </a:fld>
            <a:endParaRPr lang="en-US" altLang="zh-CN"/>
          </a:p>
        </p:txBody>
      </p:sp>
      <p:sp>
        <p:nvSpPr>
          <p:cNvPr id="41986" name="Rectangle 2"/>
          <p:cNvSpPr>
            <a:spLocks noGrp="1" noChangeArrowheads="1"/>
          </p:cNvSpPr>
          <p:nvPr>
            <p:ph type="title"/>
          </p:nvPr>
        </p:nvSpPr>
        <p:spPr>
          <a:xfrm>
            <a:off x="762000" y="2209800"/>
            <a:ext cx="7772400" cy="1143000"/>
          </a:xfrm>
        </p:spPr>
        <p:txBody>
          <a:bodyPr/>
          <a:lstStyle/>
          <a:p>
            <a:r>
              <a:rPr lang="en-US" altLang="zh-CN" b="1" dirty="0" smtClean="0"/>
              <a:t>8.6.2 </a:t>
            </a:r>
            <a:r>
              <a:rPr lang="zh-CN" altLang="en-US" b="1" dirty="0">
                <a:latin typeface="宋体" panose="02010600030101010101" pitchFamily="2" charset="-122"/>
              </a:rPr>
              <a:t>列表框类的方法</a:t>
            </a:r>
            <a:r>
              <a:rPr lang="zh-CN" altLang="en-US" b="1" dirty="0"/>
              <a:t> </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fld id="{FD229F8A-2DD5-4D3D-AA08-040941D862E9}" type="slidenum">
              <a:rPr lang="en-US" altLang="zh-CN"/>
              <a:pPr/>
              <a:t>73</a:t>
            </a:fld>
            <a:endParaRPr lang="en-US" altLang="zh-CN"/>
          </a:p>
        </p:txBody>
      </p:sp>
      <p:graphicFrame>
        <p:nvGraphicFramePr>
          <p:cNvPr id="114690" name="Object 2"/>
          <p:cNvGraphicFramePr>
            <a:graphicFrameLocks noChangeAspect="1"/>
          </p:cNvGraphicFramePr>
          <p:nvPr/>
        </p:nvGraphicFramePr>
        <p:xfrm>
          <a:off x="0" y="3314700"/>
          <a:ext cx="9144000" cy="3238500"/>
        </p:xfrm>
        <a:graphic>
          <a:graphicData uri="http://schemas.openxmlformats.org/presentationml/2006/ole">
            <mc:AlternateContent xmlns:mc="http://schemas.openxmlformats.org/markup-compatibility/2006">
              <mc:Choice xmlns:v="urn:schemas-microsoft-com:vml" Requires="v">
                <p:oleObj spid="_x0000_s115256" name="Document" r:id="rId3" imgW="3895200" imgH="1544760" progId="Word.Document.8">
                  <p:embed/>
                </p:oleObj>
              </mc:Choice>
              <mc:Fallback>
                <p:oleObj name="Document" r:id="rId3" imgW="3895200" imgH="154476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314700"/>
                        <a:ext cx="9144000" cy="32385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4691" name="Text Box 3"/>
          <p:cNvSpPr txBox="1">
            <a:spLocks noChangeArrowheads="1"/>
          </p:cNvSpPr>
          <p:nvPr/>
        </p:nvSpPr>
        <p:spPr bwMode="auto">
          <a:xfrm>
            <a:off x="381000" y="188640"/>
            <a:ext cx="2665413" cy="64135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sz="3600" dirty="0">
                <a:solidFill>
                  <a:schemeClr val="tx2"/>
                </a:solidFill>
              </a:rPr>
              <a:t>(1) </a:t>
            </a:r>
            <a:r>
              <a:rPr lang="zh-CN" altLang="en-US" sz="3600" dirty="0">
                <a:solidFill>
                  <a:schemeClr val="tx2"/>
                </a:solidFill>
              </a:rPr>
              <a:t>通用方法</a:t>
            </a:r>
          </a:p>
        </p:txBody>
      </p:sp>
      <p:sp>
        <p:nvSpPr>
          <p:cNvPr id="114692" name="Text Box 4"/>
          <p:cNvSpPr txBox="1">
            <a:spLocks noChangeArrowheads="1"/>
          </p:cNvSpPr>
          <p:nvPr/>
        </p:nvSpPr>
        <p:spPr bwMode="auto">
          <a:xfrm>
            <a:off x="107504" y="869950"/>
            <a:ext cx="8973144" cy="2062103"/>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en-US" altLang="zh-CN" sz="3200" dirty="0">
                <a:solidFill>
                  <a:srgbClr val="66FFFF"/>
                </a:solidFill>
              </a:rPr>
              <a:t>       </a:t>
            </a:r>
            <a:r>
              <a:rPr lang="en-US" altLang="zh-CN" sz="3200" dirty="0" smtClean="0">
                <a:solidFill>
                  <a:srgbClr val="66FFFF"/>
                </a:solidFill>
              </a:rPr>
              <a:t> </a:t>
            </a:r>
            <a:r>
              <a:rPr lang="zh-CN" altLang="en-US" sz="3200" dirty="0">
                <a:solidFill>
                  <a:srgbClr val="66FFFF"/>
                </a:solidFill>
              </a:rPr>
              <a:t>通用方法用来获得和设置列表框数据的值和属性，所有的</a:t>
            </a:r>
            <a:r>
              <a:rPr lang="en-US" altLang="zh-CN" sz="3200" dirty="0" err="1">
                <a:solidFill>
                  <a:srgbClr val="66FFFF"/>
                </a:solidFill>
              </a:rPr>
              <a:t>CListBox</a:t>
            </a:r>
            <a:r>
              <a:rPr lang="zh-CN" altLang="en-US" sz="3200" dirty="0">
                <a:solidFill>
                  <a:srgbClr val="66FFFF"/>
                </a:solidFill>
              </a:rPr>
              <a:t>列表框都有这些方法，包括单选列表框、多选列表框和自绘列表框</a:t>
            </a:r>
            <a:r>
              <a:rPr lang="zh-CN" altLang="en-US" sz="3200" dirty="0" smtClean="0">
                <a:solidFill>
                  <a:srgbClr val="66FFFF"/>
                </a:solidFill>
              </a:rPr>
              <a:t>等（下面列出几个方法，其他详见教材及</a:t>
            </a:r>
            <a:r>
              <a:rPr lang="en-US" altLang="zh-CN" sz="3200" dirty="0" smtClean="0">
                <a:solidFill>
                  <a:srgbClr val="66FFFF"/>
                </a:solidFill>
              </a:rPr>
              <a:t>MSDN</a:t>
            </a:r>
            <a:r>
              <a:rPr lang="zh-CN" altLang="en-US" sz="3200" dirty="0" smtClean="0">
                <a:solidFill>
                  <a:srgbClr val="66FFFF"/>
                </a:solidFill>
              </a:rPr>
              <a:t>）</a:t>
            </a:r>
            <a:endParaRPr lang="zh-CN" altLang="en-US" sz="3200" dirty="0">
              <a:solidFill>
                <a:srgbClr val="66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14692"/>
                                        </p:tgtEl>
                                        <p:attrNameLst>
                                          <p:attrName>style.visibility</p:attrName>
                                        </p:attrNameLst>
                                      </p:cBhvr>
                                      <p:to>
                                        <p:strVal val="visible"/>
                                      </p:to>
                                    </p:set>
                                    <p:anim to="" calcmode="lin" valueType="num">
                                      <p:cBhvr>
                                        <p:cTn id="7" dur="1" fill="hold"/>
                                        <p:tgtEl>
                                          <p:spTgt spid="114692"/>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499"/>
                                          </p:stCondLst>
                                        </p:cTn>
                                        <p:tgtEl>
                                          <p:spTgt spid="114690"/>
                                        </p:tgtEl>
                                        <p:attrNameLst>
                                          <p:attrName>style.visibility</p:attrName>
                                        </p:attrNameLst>
                                      </p:cBhvr>
                                      <p:to>
                                        <p:strVal val="visible"/>
                                      </p:to>
                                    </p:set>
                                    <p:anim to="" calcmode="lin" valueType="num">
                                      <p:cBhvr>
                                        <p:cTn id="12" dur="1" fill="hold"/>
                                        <p:tgtEl>
                                          <p:spTgt spid="11469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2" grpId="0" animBg="1"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3"/>
          <p:cNvSpPr>
            <a:spLocks noGrp="1"/>
          </p:cNvSpPr>
          <p:nvPr>
            <p:ph type="sldNum" sz="quarter" idx="12"/>
          </p:nvPr>
        </p:nvSpPr>
        <p:spPr/>
        <p:txBody>
          <a:bodyPr/>
          <a:lstStyle/>
          <a:p>
            <a:fld id="{B0948C23-32AB-4334-95FA-20F264FF9955}" type="slidenum">
              <a:rPr lang="en-US" altLang="zh-CN"/>
              <a:pPr/>
              <a:t>74</a:t>
            </a:fld>
            <a:endParaRPr lang="en-US" altLang="zh-CN"/>
          </a:p>
        </p:txBody>
      </p:sp>
      <p:sp>
        <p:nvSpPr>
          <p:cNvPr id="115714" name="Text Box 2"/>
          <p:cNvSpPr txBox="1">
            <a:spLocks noChangeArrowheads="1"/>
          </p:cNvSpPr>
          <p:nvPr/>
        </p:nvSpPr>
        <p:spPr bwMode="auto">
          <a:xfrm>
            <a:off x="304800" y="304800"/>
            <a:ext cx="4502150" cy="64135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sz="3600"/>
              <a:t>(2) </a:t>
            </a:r>
            <a:r>
              <a:rPr lang="zh-CN" altLang="en-US" sz="3600"/>
              <a:t>单项选择特定方法</a:t>
            </a:r>
          </a:p>
        </p:txBody>
      </p:sp>
      <p:sp>
        <p:nvSpPr>
          <p:cNvPr id="115715" name="Text Box 3"/>
          <p:cNvSpPr txBox="1">
            <a:spLocks noChangeArrowheads="1"/>
          </p:cNvSpPr>
          <p:nvPr/>
        </p:nvSpPr>
        <p:spPr bwMode="auto">
          <a:xfrm>
            <a:off x="457200" y="1143000"/>
            <a:ext cx="8093075" cy="1200150"/>
          </a:xfrm>
          <a:prstGeom prst="rect">
            <a:avLst/>
          </a:prstGeom>
          <a:solidFill>
            <a:schemeClr val="bg1"/>
          </a:solidFill>
          <a:ln w="9525">
            <a:solidFill>
              <a:schemeClr val="tx2"/>
            </a:solidFill>
            <a:miter lim="800000"/>
            <a:headEnd/>
            <a:tailEnd/>
          </a:ln>
        </p:spPr>
        <p:txBody>
          <a:bodyPr>
            <a:spAutoFit/>
          </a:bodyPr>
          <a:lstStyle/>
          <a:p>
            <a:pPr eaLnBrk="0" hangingPunct="0"/>
            <a:r>
              <a:rPr lang="en-US" altLang="zh-CN" sz="3600"/>
              <a:t>        </a:t>
            </a:r>
            <a:r>
              <a:rPr lang="zh-CN" altLang="en-US" sz="3600"/>
              <a:t>列表框的默认模式是单选项模式；所有的通用方法均适用于单选项列表框</a:t>
            </a:r>
          </a:p>
        </p:txBody>
      </p:sp>
      <p:grpSp>
        <p:nvGrpSpPr>
          <p:cNvPr id="115716" name="Group 4"/>
          <p:cNvGrpSpPr>
            <a:grpSpLocks/>
          </p:cNvGrpSpPr>
          <p:nvPr/>
        </p:nvGrpSpPr>
        <p:grpSpPr bwMode="auto">
          <a:xfrm>
            <a:off x="698500" y="2819400"/>
            <a:ext cx="7988300" cy="2660650"/>
            <a:chOff x="440" y="1776"/>
            <a:chExt cx="4696" cy="1676"/>
          </a:xfrm>
        </p:grpSpPr>
        <p:sp>
          <p:nvSpPr>
            <p:cNvPr id="115717" name="Text Box 5"/>
            <p:cNvSpPr txBox="1">
              <a:spLocks noChangeArrowheads="1"/>
            </p:cNvSpPr>
            <p:nvPr/>
          </p:nvSpPr>
          <p:spPr bwMode="auto">
            <a:xfrm>
              <a:off x="440" y="2276"/>
              <a:ext cx="1288" cy="754"/>
            </a:xfrm>
            <a:prstGeom prst="rect">
              <a:avLst/>
            </a:prstGeom>
            <a:solidFill>
              <a:schemeClr val="bg1"/>
            </a:solidFill>
            <a:ln w="9525">
              <a:solidFill>
                <a:schemeClr val="tx2"/>
              </a:solidFill>
              <a:miter lim="800000"/>
              <a:headEnd/>
              <a:tailEnd/>
            </a:ln>
          </p:spPr>
          <p:txBody>
            <a:bodyPr>
              <a:spAutoFit/>
            </a:bodyPr>
            <a:lstStyle/>
            <a:p>
              <a:pPr eaLnBrk="0" hangingPunct="0"/>
              <a:r>
                <a:rPr lang="zh-CN" altLang="en-US">
                  <a:solidFill>
                    <a:srgbClr val="00FF00"/>
                  </a:solidFill>
                </a:rPr>
                <a:t>只有</a:t>
              </a:r>
              <a:r>
                <a:rPr lang="zh-CN" altLang="en-US"/>
                <a:t>两个类方法专门处理单选项列表框</a:t>
              </a:r>
            </a:p>
          </p:txBody>
        </p:sp>
        <p:sp>
          <p:nvSpPr>
            <p:cNvPr id="115718" name="Text Box 6"/>
            <p:cNvSpPr txBox="1">
              <a:spLocks noChangeArrowheads="1"/>
            </p:cNvSpPr>
            <p:nvPr/>
          </p:nvSpPr>
          <p:spPr bwMode="auto">
            <a:xfrm>
              <a:off x="1979" y="1891"/>
              <a:ext cx="1166" cy="275"/>
            </a:xfrm>
            <a:prstGeom prst="rect">
              <a:avLst/>
            </a:prstGeom>
            <a:solidFill>
              <a:schemeClr val="bg1"/>
            </a:solidFill>
            <a:ln w="9525">
              <a:solidFill>
                <a:schemeClr val="tx2"/>
              </a:solidFill>
              <a:miter lim="800000"/>
              <a:headEnd/>
              <a:tailEnd/>
            </a:ln>
          </p:spPr>
          <p:txBody>
            <a:bodyPr>
              <a:spAutoFit/>
            </a:bodyPr>
            <a:lstStyle/>
            <a:p>
              <a:pPr eaLnBrk="0" hangingPunct="0"/>
              <a:r>
                <a:rPr lang="en-US" altLang="zh-CN" sz="2200">
                  <a:solidFill>
                    <a:srgbClr val="00FF00"/>
                  </a:solidFill>
                  <a:latin typeface="宋体" panose="02010600030101010101" pitchFamily="2" charset="-122"/>
                </a:rPr>
                <a:t>GetCurSel()</a:t>
              </a:r>
              <a:endParaRPr lang="en-US" altLang="zh-CN" sz="2200">
                <a:solidFill>
                  <a:srgbClr val="00FF00"/>
                </a:solidFill>
              </a:endParaRPr>
            </a:p>
          </p:txBody>
        </p:sp>
        <p:sp>
          <p:nvSpPr>
            <p:cNvPr id="115719" name="Text Box 7"/>
            <p:cNvSpPr txBox="1">
              <a:spLocks noChangeArrowheads="1"/>
            </p:cNvSpPr>
            <p:nvPr/>
          </p:nvSpPr>
          <p:spPr bwMode="auto">
            <a:xfrm>
              <a:off x="1968" y="3139"/>
              <a:ext cx="1166" cy="275"/>
            </a:xfrm>
            <a:prstGeom prst="rect">
              <a:avLst/>
            </a:prstGeom>
            <a:solidFill>
              <a:schemeClr val="bg1"/>
            </a:solidFill>
            <a:ln w="9525">
              <a:solidFill>
                <a:schemeClr val="tx2"/>
              </a:solidFill>
              <a:miter lim="800000"/>
              <a:headEnd/>
              <a:tailEnd/>
            </a:ln>
          </p:spPr>
          <p:txBody>
            <a:bodyPr>
              <a:spAutoFit/>
            </a:bodyPr>
            <a:lstStyle/>
            <a:p>
              <a:pPr eaLnBrk="0" hangingPunct="0"/>
              <a:r>
                <a:rPr lang="en-US" altLang="zh-CN" sz="2200">
                  <a:solidFill>
                    <a:srgbClr val="00FF00"/>
                  </a:solidFill>
                  <a:latin typeface="宋体" panose="02010600030101010101" pitchFamily="2" charset="-122"/>
                </a:rPr>
                <a:t>SetCurSel()</a:t>
              </a:r>
              <a:endParaRPr lang="en-US" altLang="zh-CN" sz="2200">
                <a:solidFill>
                  <a:srgbClr val="00FF00"/>
                </a:solidFill>
              </a:endParaRPr>
            </a:p>
          </p:txBody>
        </p:sp>
        <p:sp>
          <p:nvSpPr>
            <p:cNvPr id="115720" name="AutoShape 8"/>
            <p:cNvSpPr>
              <a:spLocks/>
            </p:cNvSpPr>
            <p:nvPr/>
          </p:nvSpPr>
          <p:spPr bwMode="auto">
            <a:xfrm>
              <a:off x="1757" y="2032"/>
              <a:ext cx="222" cy="1230"/>
            </a:xfrm>
            <a:prstGeom prst="leftBrace">
              <a:avLst>
                <a:gd name="adj1" fmla="val 46171"/>
                <a:gd name="adj2" fmla="val 50000"/>
              </a:avLst>
            </a:prstGeom>
            <a:noFill/>
            <a:ln w="571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21" name="Text Box 9"/>
            <p:cNvSpPr txBox="1">
              <a:spLocks noChangeArrowheads="1"/>
            </p:cNvSpPr>
            <p:nvPr/>
          </p:nvSpPr>
          <p:spPr bwMode="auto">
            <a:xfrm>
              <a:off x="3422" y="1776"/>
              <a:ext cx="1714" cy="524"/>
            </a:xfrm>
            <a:prstGeom prst="rect">
              <a:avLst/>
            </a:prstGeom>
            <a:solidFill>
              <a:schemeClr val="bg1"/>
            </a:solidFill>
            <a:ln w="9525">
              <a:solidFill>
                <a:schemeClr val="tx2"/>
              </a:solidFill>
              <a:miter lim="800000"/>
              <a:headEnd/>
              <a:tailEnd/>
            </a:ln>
          </p:spPr>
          <p:txBody>
            <a:bodyPr>
              <a:spAutoFit/>
            </a:bodyPr>
            <a:lstStyle/>
            <a:p>
              <a:pPr eaLnBrk="0" hangingPunct="0"/>
              <a:r>
                <a:rPr lang="zh-CN" altLang="en-US"/>
                <a:t>获得当前选择列表框项的下标</a:t>
              </a:r>
              <a:r>
                <a:rPr lang="en-US" altLang="zh-CN"/>
                <a:t>(</a:t>
              </a:r>
              <a:r>
                <a:rPr lang="zh-CN" altLang="en-US"/>
                <a:t>基于</a:t>
              </a:r>
              <a:r>
                <a:rPr lang="en-US" altLang="zh-CN"/>
                <a:t>0)</a:t>
              </a:r>
            </a:p>
          </p:txBody>
        </p:sp>
        <p:sp>
          <p:nvSpPr>
            <p:cNvPr id="115722" name="Text Box 10"/>
            <p:cNvSpPr txBox="1">
              <a:spLocks noChangeArrowheads="1"/>
            </p:cNvSpPr>
            <p:nvPr/>
          </p:nvSpPr>
          <p:spPr bwMode="auto">
            <a:xfrm>
              <a:off x="3422" y="3158"/>
              <a:ext cx="1666" cy="294"/>
            </a:xfrm>
            <a:prstGeom prst="rect">
              <a:avLst/>
            </a:prstGeom>
            <a:solidFill>
              <a:schemeClr val="bg1"/>
            </a:solidFill>
            <a:ln w="9525">
              <a:solidFill>
                <a:schemeClr val="tx2"/>
              </a:solidFill>
              <a:miter lim="800000"/>
              <a:headEnd/>
              <a:tailEnd/>
            </a:ln>
          </p:spPr>
          <p:txBody>
            <a:bodyPr>
              <a:spAutoFit/>
            </a:bodyPr>
            <a:lstStyle/>
            <a:p>
              <a:pPr eaLnBrk="0" hangingPunct="0"/>
              <a:r>
                <a:rPr lang="zh-CN" altLang="en-US"/>
                <a:t>选择列表框字符串</a:t>
              </a:r>
            </a:p>
          </p:txBody>
        </p:sp>
        <p:sp>
          <p:nvSpPr>
            <p:cNvPr id="115723" name="Line 11"/>
            <p:cNvSpPr>
              <a:spLocks noChangeShapeType="1"/>
            </p:cNvSpPr>
            <p:nvPr/>
          </p:nvSpPr>
          <p:spPr bwMode="auto">
            <a:xfrm>
              <a:off x="3145" y="2032"/>
              <a:ext cx="277" cy="0"/>
            </a:xfrm>
            <a:prstGeom prst="line">
              <a:avLst/>
            </a:prstGeom>
            <a:noFill/>
            <a:ln w="571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24" name="Line 12"/>
            <p:cNvSpPr>
              <a:spLocks noChangeShapeType="1"/>
            </p:cNvSpPr>
            <p:nvPr/>
          </p:nvSpPr>
          <p:spPr bwMode="auto">
            <a:xfrm>
              <a:off x="3131" y="3264"/>
              <a:ext cx="277" cy="0"/>
            </a:xfrm>
            <a:prstGeom prst="line">
              <a:avLst/>
            </a:prstGeom>
            <a:noFill/>
            <a:ln w="571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15715"/>
                                        </p:tgtEl>
                                        <p:attrNameLst>
                                          <p:attrName>style.visibility</p:attrName>
                                        </p:attrNameLst>
                                      </p:cBhvr>
                                      <p:to>
                                        <p:strVal val="visible"/>
                                      </p:to>
                                    </p:set>
                                    <p:anim to="" calcmode="lin" valueType="num">
                                      <p:cBhvr>
                                        <p:cTn id="7" dur="1" fill="hold"/>
                                        <p:tgtEl>
                                          <p:spTgt spid="115715"/>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115716"/>
                                        </p:tgtEl>
                                        <p:attrNameLst>
                                          <p:attrName>style.visibility</p:attrName>
                                        </p:attrNameLst>
                                      </p:cBhvr>
                                      <p:to>
                                        <p:strVal val="visible"/>
                                      </p:to>
                                    </p:set>
                                    <p:anim calcmode="lin" valueType="num">
                                      <p:cBhvr additive="base">
                                        <p:cTn id="12" dur="500" fill="hold"/>
                                        <p:tgtEl>
                                          <p:spTgt spid="115716"/>
                                        </p:tgtEl>
                                        <p:attrNameLst>
                                          <p:attrName>ppt_x</p:attrName>
                                        </p:attrNameLst>
                                      </p:cBhvr>
                                      <p:tavLst>
                                        <p:tav tm="0">
                                          <p:val>
                                            <p:strVal val="0-#ppt_w/2"/>
                                          </p:val>
                                        </p:tav>
                                        <p:tav tm="100000">
                                          <p:val>
                                            <p:strVal val="#ppt_x"/>
                                          </p:val>
                                        </p:tav>
                                      </p:tavLst>
                                    </p:anim>
                                    <p:anim calcmode="lin" valueType="num">
                                      <p:cBhvr additive="base">
                                        <p:cTn id="13" dur="500" fill="hold"/>
                                        <p:tgtEl>
                                          <p:spTgt spid="1157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animBg="1"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fld id="{0D190BCB-ABCA-46BA-89DC-D07954350AD3}" type="slidenum">
              <a:rPr lang="en-US" altLang="zh-CN"/>
              <a:pPr/>
              <a:t>75</a:t>
            </a:fld>
            <a:endParaRPr lang="en-US" altLang="zh-CN"/>
          </a:p>
        </p:txBody>
      </p:sp>
      <p:sp>
        <p:nvSpPr>
          <p:cNvPr id="116738" name="Text Box 2"/>
          <p:cNvSpPr txBox="1">
            <a:spLocks noChangeArrowheads="1"/>
          </p:cNvSpPr>
          <p:nvPr/>
        </p:nvSpPr>
        <p:spPr bwMode="auto">
          <a:xfrm>
            <a:off x="152400" y="3657600"/>
            <a:ext cx="8839200" cy="3116263"/>
          </a:xfrm>
          <a:prstGeom prst="rect">
            <a:avLst/>
          </a:prstGeom>
          <a:solidFill>
            <a:schemeClr val="bg1"/>
          </a:solidFill>
          <a:ln w="9525">
            <a:solidFill>
              <a:srgbClr val="00CC00"/>
            </a:solidFill>
            <a:miter lim="800000"/>
            <a:headEnd/>
            <a:tailEnd/>
          </a:ln>
        </p:spPr>
        <p:txBody>
          <a:bodyPr>
            <a:spAutoFit/>
          </a:bodyPr>
          <a:lstStyle/>
          <a:p>
            <a:pPr eaLnBrk="0" hangingPunct="0">
              <a:lnSpc>
                <a:spcPct val="110000"/>
              </a:lnSpc>
            </a:pPr>
            <a:r>
              <a:rPr lang="en-US" altLang="zh-CN" sz="2000" u="sng">
                <a:solidFill>
                  <a:schemeClr val="accent1"/>
                </a:solidFill>
              </a:rPr>
              <a:t>           </a:t>
            </a:r>
            <a:r>
              <a:rPr lang="zh-CN" altLang="en-US" sz="2000" u="sng">
                <a:solidFill>
                  <a:schemeClr val="accent1"/>
                </a:solidFill>
              </a:rPr>
              <a:t>方法                                                          说明                                            	</a:t>
            </a:r>
            <a:endParaRPr lang="zh-CN" altLang="en-US" sz="2000">
              <a:solidFill>
                <a:schemeClr val="accent1"/>
              </a:solidFill>
            </a:endParaRPr>
          </a:p>
          <a:p>
            <a:pPr eaLnBrk="0" hangingPunct="0">
              <a:lnSpc>
                <a:spcPct val="110000"/>
              </a:lnSpc>
            </a:pPr>
            <a:r>
              <a:rPr lang="en-US" altLang="zh-CN" sz="2000">
                <a:solidFill>
                  <a:schemeClr val="accent1"/>
                </a:solidFill>
              </a:rPr>
              <a:t>GetAnchorIndex()	</a:t>
            </a:r>
            <a:r>
              <a:rPr lang="zh-CN" altLang="en-US" sz="2000">
                <a:solidFill>
                  <a:schemeClr val="accent1"/>
                </a:solidFill>
              </a:rPr>
              <a:t>获得多项选择列表框中当前定位项的下标	</a:t>
            </a:r>
          </a:p>
          <a:p>
            <a:pPr eaLnBrk="0" hangingPunct="0">
              <a:lnSpc>
                <a:spcPct val="110000"/>
              </a:lnSpc>
            </a:pPr>
            <a:r>
              <a:rPr lang="en-US" altLang="zh-CN" sz="2000">
                <a:solidFill>
                  <a:schemeClr val="accent1"/>
                </a:solidFill>
              </a:rPr>
              <a:t>GetCaretIndex()	               </a:t>
            </a:r>
            <a:r>
              <a:rPr lang="zh-CN" altLang="en-US" sz="2000">
                <a:solidFill>
                  <a:schemeClr val="accent1"/>
                </a:solidFill>
              </a:rPr>
              <a:t>获得多项选择列表框中具有光标矩形的项的下标	</a:t>
            </a:r>
          </a:p>
          <a:p>
            <a:pPr eaLnBrk="0" hangingPunct="0">
              <a:lnSpc>
                <a:spcPct val="110000"/>
              </a:lnSpc>
            </a:pPr>
            <a:r>
              <a:rPr lang="en-US" altLang="zh-CN" sz="2000">
                <a:solidFill>
                  <a:schemeClr val="accent1"/>
                </a:solidFill>
              </a:rPr>
              <a:t>GetSelCount()		</a:t>
            </a:r>
            <a:r>
              <a:rPr lang="zh-CN" altLang="en-US" sz="2000">
                <a:solidFill>
                  <a:schemeClr val="accent1"/>
                </a:solidFill>
              </a:rPr>
              <a:t>获得多项选择列表框中当前所选的项的数目	</a:t>
            </a:r>
          </a:p>
          <a:p>
            <a:pPr eaLnBrk="0" hangingPunct="0">
              <a:lnSpc>
                <a:spcPct val="110000"/>
              </a:lnSpc>
            </a:pPr>
            <a:r>
              <a:rPr lang="en-US" altLang="zh-CN" sz="2000">
                <a:solidFill>
                  <a:schemeClr val="accent1"/>
                </a:solidFill>
              </a:rPr>
              <a:t>GetSelItems()		</a:t>
            </a:r>
            <a:r>
              <a:rPr lang="zh-CN" altLang="en-US" sz="2000">
                <a:solidFill>
                  <a:schemeClr val="accent1"/>
                </a:solidFill>
              </a:rPr>
              <a:t>将所有当前被选列表框项下标放入一整型数组缓冲区</a:t>
            </a:r>
          </a:p>
          <a:p>
            <a:pPr eaLnBrk="0" hangingPunct="0">
              <a:lnSpc>
                <a:spcPct val="110000"/>
              </a:lnSpc>
            </a:pPr>
            <a:r>
              <a:rPr lang="en-US" altLang="zh-CN" sz="2000">
                <a:solidFill>
                  <a:schemeClr val="accent1"/>
                </a:solidFill>
              </a:rPr>
              <a:t>SelItemRange()	              </a:t>
            </a:r>
            <a:r>
              <a:rPr lang="zh-CN" altLang="en-US" sz="2000">
                <a:solidFill>
                  <a:schemeClr val="accent1"/>
                </a:solidFill>
              </a:rPr>
              <a:t>切换多选择列表框项范围的选择状态	</a:t>
            </a:r>
          </a:p>
          <a:p>
            <a:pPr eaLnBrk="0" hangingPunct="0">
              <a:lnSpc>
                <a:spcPct val="110000"/>
              </a:lnSpc>
            </a:pPr>
            <a:r>
              <a:rPr lang="en-US" altLang="zh-CN" sz="2000">
                <a:solidFill>
                  <a:schemeClr val="accent1"/>
                </a:solidFill>
              </a:rPr>
              <a:t>SetAnchorIndex()	</a:t>
            </a:r>
            <a:r>
              <a:rPr lang="zh-CN" altLang="en-US" sz="2000">
                <a:solidFill>
                  <a:schemeClr val="accent1"/>
                </a:solidFill>
              </a:rPr>
              <a:t>在多项选择列表框中扩充选择设置开始</a:t>
            </a:r>
            <a:r>
              <a:rPr lang="en-US" altLang="zh-CN" sz="2000">
                <a:solidFill>
                  <a:schemeClr val="accent1"/>
                </a:solidFill>
              </a:rPr>
              <a:t>(</a:t>
            </a:r>
            <a:r>
              <a:rPr lang="zh-CN" altLang="en-US" sz="2000">
                <a:solidFill>
                  <a:schemeClr val="accent1"/>
                </a:solidFill>
              </a:rPr>
              <a:t>定位</a:t>
            </a:r>
            <a:r>
              <a:rPr lang="en-US" altLang="zh-CN" sz="2000">
                <a:solidFill>
                  <a:schemeClr val="accent1"/>
                </a:solidFill>
              </a:rPr>
              <a:t>)</a:t>
            </a:r>
            <a:r>
              <a:rPr lang="zh-CN" altLang="en-US" sz="2000">
                <a:solidFill>
                  <a:schemeClr val="accent1"/>
                </a:solidFill>
              </a:rPr>
              <a:t>项	</a:t>
            </a:r>
          </a:p>
          <a:p>
            <a:pPr eaLnBrk="0" hangingPunct="0">
              <a:lnSpc>
                <a:spcPct val="110000"/>
              </a:lnSpc>
            </a:pPr>
            <a:r>
              <a:rPr lang="en-US" altLang="zh-CN" sz="2000">
                <a:solidFill>
                  <a:schemeClr val="accent1"/>
                </a:solidFill>
              </a:rPr>
              <a:t>SetCaretIndex()	              </a:t>
            </a:r>
            <a:r>
              <a:rPr lang="zh-CN" altLang="en-US" sz="2000">
                <a:solidFill>
                  <a:schemeClr val="accent1"/>
                </a:solidFill>
              </a:rPr>
              <a:t>在多项选择列表框中指定下标项设置光标矩形	</a:t>
            </a:r>
          </a:p>
          <a:p>
            <a:pPr eaLnBrk="0" hangingPunct="0">
              <a:lnSpc>
                <a:spcPct val="110000"/>
              </a:lnSpc>
            </a:pPr>
            <a:r>
              <a:rPr lang="en-US" altLang="zh-CN" sz="2000">
                <a:solidFill>
                  <a:schemeClr val="accent1"/>
                </a:solidFill>
              </a:rPr>
              <a:t>SetSel()		              </a:t>
            </a:r>
            <a:r>
              <a:rPr lang="zh-CN" altLang="en-US" sz="2000">
                <a:solidFill>
                  <a:schemeClr val="accent1"/>
                </a:solidFill>
              </a:rPr>
              <a:t>在多项选择列表框中切换项目的选择状态</a:t>
            </a:r>
          </a:p>
        </p:txBody>
      </p:sp>
      <p:sp>
        <p:nvSpPr>
          <p:cNvPr id="116739" name="Text Box 3"/>
          <p:cNvSpPr txBox="1">
            <a:spLocks noChangeArrowheads="1"/>
          </p:cNvSpPr>
          <p:nvPr/>
        </p:nvSpPr>
        <p:spPr bwMode="auto">
          <a:xfrm>
            <a:off x="76200" y="31750"/>
            <a:ext cx="4022725" cy="579438"/>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sz="3200"/>
              <a:t>(3) </a:t>
            </a:r>
            <a:r>
              <a:rPr lang="zh-CN" altLang="en-US" sz="3200"/>
              <a:t>多项选择特定方法</a:t>
            </a:r>
          </a:p>
        </p:txBody>
      </p:sp>
      <p:pic>
        <p:nvPicPr>
          <p:cNvPr id="1167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0"/>
            <a:ext cx="4953000" cy="256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6741" name="AutoShape 5"/>
          <p:cNvSpPr>
            <a:spLocks noChangeArrowheads="1"/>
          </p:cNvSpPr>
          <p:nvPr/>
        </p:nvSpPr>
        <p:spPr bwMode="auto">
          <a:xfrm>
            <a:off x="228600" y="762000"/>
            <a:ext cx="2819400" cy="1981200"/>
          </a:xfrm>
          <a:prstGeom prst="wedgeRoundRectCallout">
            <a:avLst>
              <a:gd name="adj1" fmla="val 91384"/>
              <a:gd name="adj2" fmla="val -7852"/>
              <a:gd name="adj3" fmla="val 16667"/>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zh-CN" altLang="en-US" sz="2200">
                <a:solidFill>
                  <a:srgbClr val="000000"/>
                </a:solidFill>
              </a:rPr>
              <a:t>多选项列表框扩展了</a:t>
            </a:r>
          </a:p>
          <a:p>
            <a:r>
              <a:rPr lang="zh-CN" altLang="en-US" sz="2200">
                <a:solidFill>
                  <a:srgbClr val="000000"/>
                </a:solidFill>
              </a:rPr>
              <a:t>标准单项选择列表框</a:t>
            </a:r>
          </a:p>
          <a:p>
            <a:r>
              <a:rPr lang="zh-CN" altLang="en-US" sz="2200">
                <a:solidFill>
                  <a:srgbClr val="000000"/>
                </a:solidFill>
              </a:rPr>
              <a:t>的能力，可以解决在</a:t>
            </a:r>
          </a:p>
          <a:p>
            <a:r>
              <a:rPr lang="zh-CN" altLang="en-US" sz="2200">
                <a:solidFill>
                  <a:srgbClr val="000000"/>
                </a:solidFill>
              </a:rPr>
              <a:t>一个列表框中选择多</a:t>
            </a:r>
          </a:p>
          <a:p>
            <a:r>
              <a:rPr lang="zh-CN" altLang="en-US" sz="2200">
                <a:solidFill>
                  <a:srgbClr val="000000"/>
                </a:solidFill>
              </a:rPr>
              <a:t>项带来的复杂性</a:t>
            </a:r>
            <a:endParaRPr lang="zh-CN" altLang="en-US">
              <a:solidFill>
                <a:srgbClr val="000000"/>
              </a:solidFill>
            </a:endParaRPr>
          </a:p>
        </p:txBody>
      </p:sp>
      <p:sp>
        <p:nvSpPr>
          <p:cNvPr id="116742" name="AutoShape 6"/>
          <p:cNvSpPr>
            <a:spLocks noChangeArrowheads="1"/>
          </p:cNvSpPr>
          <p:nvPr/>
        </p:nvSpPr>
        <p:spPr bwMode="auto">
          <a:xfrm>
            <a:off x="6400800" y="2133600"/>
            <a:ext cx="2743200" cy="990600"/>
          </a:xfrm>
          <a:prstGeom prst="wedgeEllipseCallout">
            <a:avLst>
              <a:gd name="adj1" fmla="val -87153"/>
              <a:gd name="adj2" fmla="val 104968"/>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zh-CN" altLang="en-US" sz="2000">
                <a:solidFill>
                  <a:srgbClr val="000000"/>
                </a:solidFill>
              </a:rPr>
              <a:t>特定多项选择列表</a:t>
            </a:r>
          </a:p>
          <a:p>
            <a:pPr algn="ctr" eaLnBrk="0" hangingPunct="0"/>
            <a:r>
              <a:rPr lang="zh-CN" altLang="en-US" sz="2000">
                <a:solidFill>
                  <a:srgbClr val="000000"/>
                </a:solidFill>
              </a:rPr>
              <a:t>框的</a:t>
            </a:r>
            <a:r>
              <a:rPr lang="en-US" altLang="zh-CN" sz="2000">
                <a:solidFill>
                  <a:srgbClr val="000000"/>
                </a:solidFill>
                <a:latin typeface="宋体" panose="02010600030101010101" pitchFamily="2" charset="-122"/>
              </a:rPr>
              <a:t>CListBox</a:t>
            </a:r>
            <a:r>
              <a:rPr lang="zh-CN" altLang="en-US" sz="2000">
                <a:solidFill>
                  <a:srgbClr val="000000"/>
                </a:solidFill>
              </a:rPr>
              <a:t>类方法</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fld id="{14C7C05D-7FC3-4FD9-8D96-9D12148AC162}" type="slidenum">
              <a:rPr lang="en-US" altLang="zh-CN"/>
              <a:pPr/>
              <a:t>76</a:t>
            </a:fld>
            <a:endParaRPr lang="en-US" altLang="zh-CN"/>
          </a:p>
        </p:txBody>
      </p:sp>
      <p:sp>
        <p:nvSpPr>
          <p:cNvPr id="117762" name="Text Box 2"/>
          <p:cNvSpPr txBox="1">
            <a:spLocks noChangeArrowheads="1"/>
          </p:cNvSpPr>
          <p:nvPr/>
        </p:nvSpPr>
        <p:spPr bwMode="auto">
          <a:xfrm>
            <a:off x="228600" y="304800"/>
            <a:ext cx="4022725" cy="579438"/>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sz="3200">
                <a:solidFill>
                  <a:schemeClr val="tx2"/>
                </a:solidFill>
              </a:rPr>
              <a:t>(4) </a:t>
            </a:r>
            <a:r>
              <a:rPr lang="zh-CN" altLang="en-US" sz="3200">
                <a:solidFill>
                  <a:schemeClr val="tx2"/>
                </a:solidFill>
              </a:rPr>
              <a:t>字符串指定的方法</a:t>
            </a:r>
          </a:p>
        </p:txBody>
      </p:sp>
      <p:sp>
        <p:nvSpPr>
          <p:cNvPr id="117763" name="Text Box 3"/>
          <p:cNvSpPr txBox="1">
            <a:spLocks noChangeArrowheads="1"/>
          </p:cNvSpPr>
          <p:nvPr/>
        </p:nvSpPr>
        <p:spPr bwMode="auto">
          <a:xfrm>
            <a:off x="152400" y="2346325"/>
            <a:ext cx="8839200" cy="3673475"/>
          </a:xfrm>
          <a:prstGeom prst="rect">
            <a:avLst/>
          </a:prstGeom>
          <a:solidFill>
            <a:schemeClr val="bg1"/>
          </a:solidFill>
          <a:ln w="9525">
            <a:solidFill>
              <a:srgbClr val="00CC00"/>
            </a:solidFill>
            <a:miter lim="800000"/>
            <a:headEnd/>
            <a:tailEnd/>
          </a:ln>
        </p:spPr>
        <p:txBody>
          <a:bodyPr>
            <a:spAutoFit/>
          </a:bodyPr>
          <a:lstStyle/>
          <a:p>
            <a:pPr eaLnBrk="0" hangingPunct="0">
              <a:lnSpc>
                <a:spcPct val="130000"/>
              </a:lnSpc>
            </a:pPr>
            <a:r>
              <a:rPr lang="en-US" altLang="zh-CN" sz="2000" u="sng" dirty="0">
                <a:solidFill>
                  <a:schemeClr val="tx2"/>
                </a:solidFill>
              </a:rPr>
              <a:t>         </a:t>
            </a:r>
            <a:r>
              <a:rPr lang="zh-CN" altLang="en-US" sz="2000" u="sng" dirty="0">
                <a:solidFill>
                  <a:schemeClr val="tx2"/>
                </a:solidFill>
              </a:rPr>
              <a:t>方法                                          说明                                                              	</a:t>
            </a:r>
            <a:endParaRPr lang="zh-CN" altLang="en-US" sz="2000" dirty="0">
              <a:solidFill>
                <a:schemeClr val="tx2"/>
              </a:solidFill>
            </a:endParaRPr>
          </a:p>
          <a:p>
            <a:pPr eaLnBrk="0" hangingPunct="0">
              <a:lnSpc>
                <a:spcPct val="130000"/>
              </a:lnSpc>
            </a:pPr>
            <a:r>
              <a:rPr lang="en-US" altLang="zh-CN" sz="2000" dirty="0" err="1">
                <a:solidFill>
                  <a:schemeClr val="tx2"/>
                </a:solidFill>
              </a:rPr>
              <a:t>AddString</a:t>
            </a:r>
            <a:r>
              <a:rPr lang="en-US" altLang="zh-CN" sz="2000" dirty="0">
                <a:solidFill>
                  <a:schemeClr val="tx2"/>
                </a:solidFill>
              </a:rPr>
              <a:t>()	     </a:t>
            </a:r>
            <a:r>
              <a:rPr lang="zh-CN" altLang="en-US" sz="2000" dirty="0">
                <a:solidFill>
                  <a:schemeClr val="tx2"/>
                </a:solidFill>
              </a:rPr>
              <a:t>在列表框中加入一个字符串	</a:t>
            </a:r>
          </a:p>
          <a:p>
            <a:pPr eaLnBrk="0" hangingPunct="0">
              <a:lnSpc>
                <a:spcPct val="130000"/>
              </a:lnSpc>
            </a:pPr>
            <a:r>
              <a:rPr lang="en-US" altLang="zh-CN" sz="2000" dirty="0" err="1">
                <a:solidFill>
                  <a:schemeClr val="tx2"/>
                </a:solidFill>
              </a:rPr>
              <a:t>DeleteString</a:t>
            </a:r>
            <a:r>
              <a:rPr lang="en-US" altLang="zh-CN" sz="2000" dirty="0">
                <a:solidFill>
                  <a:schemeClr val="tx2"/>
                </a:solidFill>
              </a:rPr>
              <a:t>()	     </a:t>
            </a:r>
            <a:r>
              <a:rPr lang="zh-CN" altLang="en-US" sz="2000" dirty="0">
                <a:solidFill>
                  <a:schemeClr val="tx2"/>
                </a:solidFill>
              </a:rPr>
              <a:t>从列表框中删除一个字符串	</a:t>
            </a:r>
          </a:p>
          <a:p>
            <a:pPr eaLnBrk="0" hangingPunct="0">
              <a:lnSpc>
                <a:spcPct val="130000"/>
              </a:lnSpc>
            </a:pPr>
            <a:r>
              <a:rPr lang="en-US" altLang="zh-CN" sz="2000" dirty="0">
                <a:solidFill>
                  <a:schemeClr val="tx2"/>
                </a:solidFill>
              </a:rPr>
              <a:t>Dir()		     </a:t>
            </a:r>
            <a:r>
              <a:rPr lang="zh-CN" altLang="en-US" sz="2000" dirty="0">
                <a:solidFill>
                  <a:schemeClr val="tx2"/>
                </a:solidFill>
              </a:rPr>
              <a:t>从当前目录加文件名放入列表框	</a:t>
            </a:r>
          </a:p>
          <a:p>
            <a:pPr eaLnBrk="0" hangingPunct="0">
              <a:lnSpc>
                <a:spcPct val="130000"/>
              </a:lnSpc>
            </a:pPr>
            <a:r>
              <a:rPr lang="en-US" altLang="zh-CN" sz="2000" dirty="0" err="1">
                <a:solidFill>
                  <a:schemeClr val="tx2"/>
                </a:solidFill>
              </a:rPr>
              <a:t>FindString</a:t>
            </a:r>
            <a:r>
              <a:rPr lang="en-US" altLang="zh-CN" sz="2000" dirty="0">
                <a:solidFill>
                  <a:schemeClr val="tx2"/>
                </a:solidFill>
              </a:rPr>
              <a:t>()	     </a:t>
            </a:r>
            <a:r>
              <a:rPr lang="zh-CN" altLang="en-US" sz="2000" dirty="0">
                <a:solidFill>
                  <a:schemeClr val="tx2"/>
                </a:solidFill>
              </a:rPr>
              <a:t>在列表框中搜索一字符串	</a:t>
            </a:r>
          </a:p>
          <a:p>
            <a:pPr eaLnBrk="0" hangingPunct="0">
              <a:lnSpc>
                <a:spcPct val="130000"/>
              </a:lnSpc>
            </a:pPr>
            <a:r>
              <a:rPr lang="en-US" altLang="zh-CN" sz="2000" dirty="0" err="1">
                <a:solidFill>
                  <a:schemeClr val="tx2"/>
                </a:solidFill>
              </a:rPr>
              <a:t>FindStringExact</a:t>
            </a:r>
            <a:r>
              <a:rPr lang="en-US" altLang="zh-CN" sz="2000" dirty="0">
                <a:solidFill>
                  <a:schemeClr val="tx2"/>
                </a:solidFill>
              </a:rPr>
              <a:t>()  </a:t>
            </a:r>
            <a:r>
              <a:rPr lang="en-US" altLang="zh-CN" sz="2000" dirty="0" smtClean="0">
                <a:solidFill>
                  <a:schemeClr val="tx2"/>
                </a:solidFill>
              </a:rPr>
              <a:t> </a:t>
            </a:r>
            <a:r>
              <a:rPr lang="zh-CN" altLang="en-US" sz="2000" dirty="0">
                <a:solidFill>
                  <a:schemeClr val="tx2"/>
                </a:solidFill>
              </a:rPr>
              <a:t>在列表框中搜索第一个与指定搜索字符串匹配的字符串</a:t>
            </a:r>
          </a:p>
          <a:p>
            <a:pPr eaLnBrk="0" hangingPunct="0">
              <a:lnSpc>
                <a:spcPct val="130000"/>
              </a:lnSpc>
            </a:pPr>
            <a:r>
              <a:rPr lang="en-US" altLang="zh-CN" sz="2000" dirty="0" err="1">
                <a:solidFill>
                  <a:schemeClr val="tx2"/>
                </a:solidFill>
              </a:rPr>
              <a:t>InsertString</a:t>
            </a:r>
            <a:r>
              <a:rPr lang="en-US" altLang="zh-CN" sz="2000" dirty="0">
                <a:solidFill>
                  <a:schemeClr val="tx2"/>
                </a:solidFill>
              </a:rPr>
              <a:t>()	     </a:t>
            </a:r>
            <a:r>
              <a:rPr lang="zh-CN" altLang="en-US" sz="2000" dirty="0">
                <a:solidFill>
                  <a:schemeClr val="tx2"/>
                </a:solidFill>
              </a:rPr>
              <a:t>在列表框指定下标处插入一字符串	</a:t>
            </a:r>
          </a:p>
          <a:p>
            <a:pPr eaLnBrk="0" hangingPunct="0">
              <a:lnSpc>
                <a:spcPct val="130000"/>
              </a:lnSpc>
            </a:pPr>
            <a:r>
              <a:rPr lang="en-US" altLang="zh-CN" sz="2000" dirty="0" err="1">
                <a:solidFill>
                  <a:schemeClr val="tx2"/>
                </a:solidFill>
              </a:rPr>
              <a:t>ResetContent</a:t>
            </a:r>
            <a:r>
              <a:rPr lang="en-US" altLang="zh-CN" sz="2000" dirty="0">
                <a:solidFill>
                  <a:schemeClr val="tx2"/>
                </a:solidFill>
              </a:rPr>
              <a:t>()	     </a:t>
            </a:r>
            <a:r>
              <a:rPr lang="zh-CN" altLang="en-US" sz="2000" dirty="0">
                <a:solidFill>
                  <a:schemeClr val="tx2"/>
                </a:solidFill>
              </a:rPr>
              <a:t>清除列表框中的所有项	</a:t>
            </a:r>
          </a:p>
          <a:p>
            <a:pPr eaLnBrk="0" hangingPunct="0">
              <a:lnSpc>
                <a:spcPct val="130000"/>
              </a:lnSpc>
            </a:pPr>
            <a:r>
              <a:rPr lang="en-US" altLang="zh-CN" sz="2000" dirty="0" err="1">
                <a:solidFill>
                  <a:schemeClr val="tx2"/>
                </a:solidFill>
              </a:rPr>
              <a:t>SelectString</a:t>
            </a:r>
            <a:r>
              <a:rPr lang="en-US" altLang="zh-CN" sz="2000" dirty="0">
                <a:solidFill>
                  <a:schemeClr val="tx2"/>
                </a:solidFill>
              </a:rPr>
              <a:t>()	     </a:t>
            </a:r>
            <a:r>
              <a:rPr lang="zh-CN" altLang="en-US" sz="2000" dirty="0">
                <a:solidFill>
                  <a:schemeClr val="tx2"/>
                </a:solidFill>
              </a:rPr>
              <a:t>在单选列表框中搜索并选择一字符串</a:t>
            </a:r>
          </a:p>
        </p:txBody>
      </p:sp>
      <p:sp>
        <p:nvSpPr>
          <p:cNvPr id="117764" name="AutoShape 4"/>
          <p:cNvSpPr>
            <a:spLocks noChangeArrowheads="1"/>
          </p:cNvSpPr>
          <p:nvPr/>
        </p:nvSpPr>
        <p:spPr bwMode="auto">
          <a:xfrm>
            <a:off x="5257800" y="381000"/>
            <a:ext cx="3581400" cy="1447800"/>
          </a:xfrm>
          <a:prstGeom prst="wedgeRoundRectCallout">
            <a:avLst>
              <a:gd name="adj1" fmla="val -80319"/>
              <a:gd name="adj2" fmla="val 80593"/>
              <a:gd name="adj3" fmla="val 16667"/>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zh-CN" sz="3200">
                <a:solidFill>
                  <a:srgbClr val="000000"/>
                </a:solidFill>
              </a:rPr>
              <a:t>CListBox</a:t>
            </a:r>
            <a:r>
              <a:rPr lang="zh-CN" altLang="en-US" sz="3200">
                <a:solidFill>
                  <a:srgbClr val="000000"/>
                </a:solidFill>
              </a:rPr>
              <a:t>指定列表</a:t>
            </a:r>
          </a:p>
          <a:p>
            <a:pPr algn="ctr" eaLnBrk="0" hangingPunct="0"/>
            <a:r>
              <a:rPr lang="zh-CN" altLang="en-US" sz="3200">
                <a:solidFill>
                  <a:srgbClr val="000000"/>
                </a:solidFill>
              </a:rPr>
              <a:t>框中字符串的方法</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fld id="{6B1517D7-D8BB-492A-8428-ADA2F6472DA8}" type="slidenum">
              <a:rPr lang="en-US" altLang="zh-CN"/>
              <a:pPr/>
              <a:t>77</a:t>
            </a:fld>
            <a:endParaRPr lang="en-US" altLang="zh-CN"/>
          </a:p>
        </p:txBody>
      </p:sp>
      <p:sp>
        <p:nvSpPr>
          <p:cNvPr id="118786" name="Text Box 2"/>
          <p:cNvSpPr txBox="1">
            <a:spLocks noChangeArrowheads="1"/>
          </p:cNvSpPr>
          <p:nvPr/>
        </p:nvSpPr>
        <p:spPr bwMode="auto">
          <a:xfrm>
            <a:off x="457200" y="177800"/>
            <a:ext cx="2667000" cy="64135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sz="3600">
                <a:solidFill>
                  <a:schemeClr val="tx2"/>
                </a:solidFill>
              </a:rPr>
              <a:t>(5) </a:t>
            </a:r>
            <a:r>
              <a:rPr lang="zh-CN" altLang="en-US" sz="3600">
                <a:solidFill>
                  <a:schemeClr val="tx2"/>
                </a:solidFill>
              </a:rPr>
              <a:t>虚拟方法</a:t>
            </a:r>
          </a:p>
        </p:txBody>
      </p:sp>
      <p:sp>
        <p:nvSpPr>
          <p:cNvPr id="118787" name="Text Box 3"/>
          <p:cNvSpPr txBox="1">
            <a:spLocks noChangeArrowheads="1"/>
          </p:cNvSpPr>
          <p:nvPr/>
        </p:nvSpPr>
        <p:spPr bwMode="auto">
          <a:xfrm>
            <a:off x="457200" y="914400"/>
            <a:ext cx="8016875" cy="1165225"/>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110000"/>
              </a:lnSpc>
            </a:pPr>
            <a:r>
              <a:rPr lang="en-US" altLang="zh-CN" sz="3200" dirty="0" err="1">
                <a:solidFill>
                  <a:srgbClr val="00FF00"/>
                </a:solidFill>
                <a:latin typeface="Arial Narrow" panose="020B0606020202030204" pitchFamily="34" charset="0"/>
              </a:rPr>
              <a:t>CListBox</a:t>
            </a:r>
            <a:r>
              <a:rPr lang="zh-CN" altLang="en-US" sz="3200" dirty="0">
                <a:latin typeface="Arial Narrow" panose="020B0606020202030204" pitchFamily="34" charset="0"/>
              </a:rPr>
              <a:t>类还声明了几个虚拟方法，你可以从</a:t>
            </a:r>
            <a:r>
              <a:rPr lang="en-US" altLang="zh-CN" sz="3200" dirty="0" err="1">
                <a:solidFill>
                  <a:srgbClr val="00FF00"/>
                </a:solidFill>
                <a:latin typeface="Arial Narrow" panose="020B0606020202030204" pitchFamily="34" charset="0"/>
              </a:rPr>
              <a:t>CListBox</a:t>
            </a:r>
            <a:r>
              <a:rPr lang="zh-CN" altLang="en-US" sz="3200" dirty="0">
                <a:latin typeface="Arial Narrow" panose="020B0606020202030204" pitchFamily="34" charset="0"/>
              </a:rPr>
              <a:t>类中派生一些类替换到你的类中。</a:t>
            </a:r>
          </a:p>
        </p:txBody>
      </p:sp>
      <p:sp>
        <p:nvSpPr>
          <p:cNvPr id="118789" name="Text Box 5"/>
          <p:cNvSpPr txBox="1">
            <a:spLocks noChangeArrowheads="1"/>
          </p:cNvSpPr>
          <p:nvPr/>
        </p:nvSpPr>
        <p:spPr bwMode="auto">
          <a:xfrm>
            <a:off x="152400" y="3489325"/>
            <a:ext cx="8991600" cy="3022600"/>
          </a:xfrm>
          <a:prstGeom prst="rect">
            <a:avLst/>
          </a:prstGeom>
          <a:solidFill>
            <a:schemeClr val="bg1"/>
          </a:solidFill>
          <a:ln w="9525">
            <a:solidFill>
              <a:srgbClr val="00CC00"/>
            </a:solidFill>
            <a:miter lim="800000"/>
            <a:headEnd/>
            <a:tailEnd/>
          </a:ln>
        </p:spPr>
        <p:txBody>
          <a:bodyPr>
            <a:spAutoFit/>
          </a:bodyPr>
          <a:lstStyle/>
          <a:p>
            <a:pPr eaLnBrk="0" hangingPunct="0">
              <a:lnSpc>
                <a:spcPct val="120000"/>
              </a:lnSpc>
            </a:pPr>
            <a:r>
              <a:rPr lang="en-US" altLang="zh-CN" sz="2000">
                <a:solidFill>
                  <a:schemeClr val="tx2"/>
                </a:solidFill>
                <a:latin typeface="宋体" panose="02010600030101010101" pitchFamily="2" charset="-122"/>
              </a:rPr>
              <a:t>    </a:t>
            </a:r>
            <a:r>
              <a:rPr lang="zh-CN" altLang="en-US" sz="2000">
                <a:solidFill>
                  <a:schemeClr val="tx2"/>
                </a:solidFill>
                <a:latin typeface="宋体" panose="02010600030101010101" pitchFamily="2" charset="-122"/>
              </a:rPr>
              <a:t>方法                         说明</a:t>
            </a:r>
            <a:r>
              <a:rPr lang="zh-CN" altLang="en-US" sz="2000" u="sng">
                <a:solidFill>
                  <a:schemeClr val="tx2"/>
                </a:solidFill>
                <a:latin typeface="宋体" panose="02010600030101010101" pitchFamily="2" charset="-122"/>
              </a:rPr>
              <a:t>           </a:t>
            </a:r>
          </a:p>
          <a:p>
            <a:pPr eaLnBrk="0" hangingPunct="0">
              <a:lnSpc>
                <a:spcPct val="120000"/>
              </a:lnSpc>
            </a:pPr>
            <a:r>
              <a:rPr lang="en-US" altLang="zh-CN" sz="2000">
                <a:solidFill>
                  <a:schemeClr val="tx2"/>
                </a:solidFill>
                <a:latin typeface="宋体" panose="02010600030101010101" pitchFamily="2" charset="-122"/>
              </a:rPr>
              <a:t>CharToItem()	</a:t>
            </a:r>
            <a:r>
              <a:rPr lang="zh-CN" altLang="en-US" sz="2000">
                <a:solidFill>
                  <a:schemeClr val="tx2"/>
                </a:solidFill>
                <a:latin typeface="宋体" panose="02010600030101010101" pitchFamily="2" charset="-122"/>
              </a:rPr>
              <a:t>可以替换此方法来为自绘列表框（没有字符串）处理</a:t>
            </a:r>
            <a:r>
              <a:rPr lang="en-US" altLang="zh-CN" sz="2000">
                <a:solidFill>
                  <a:schemeClr val="tx2"/>
                </a:solidFill>
                <a:latin typeface="宋体" panose="02010600030101010101" pitchFamily="2" charset="-122"/>
              </a:rPr>
              <a:t>WM-CHAR</a:t>
            </a:r>
          </a:p>
          <a:p>
            <a:pPr eaLnBrk="0" hangingPunct="0">
              <a:lnSpc>
                <a:spcPct val="120000"/>
              </a:lnSpc>
            </a:pPr>
            <a:r>
              <a:rPr lang="en-US" altLang="zh-CN" sz="2000">
                <a:solidFill>
                  <a:schemeClr val="tx2"/>
                </a:solidFill>
                <a:latin typeface="宋体" panose="02010600030101010101" pitchFamily="2" charset="-122"/>
              </a:rPr>
              <a:t>CompareItem()	</a:t>
            </a:r>
            <a:r>
              <a:rPr lang="zh-CN" altLang="en-US" sz="2000">
                <a:solidFill>
                  <a:schemeClr val="tx2"/>
                </a:solidFill>
                <a:latin typeface="宋体" panose="02010600030101010101" pitchFamily="2" charset="-122"/>
              </a:rPr>
              <a:t>由</a:t>
            </a:r>
            <a:r>
              <a:rPr lang="en-US" altLang="zh-CN" sz="2000">
                <a:solidFill>
                  <a:schemeClr val="tx2"/>
                </a:solidFill>
                <a:latin typeface="宋体" panose="02010600030101010101" pitchFamily="2" charset="-122"/>
              </a:rPr>
              <a:t>MFC</a:t>
            </a:r>
            <a:r>
              <a:rPr lang="zh-CN" altLang="en-US" sz="2000">
                <a:solidFill>
                  <a:schemeClr val="tx2"/>
                </a:solidFill>
                <a:latin typeface="宋体" panose="02010600030101010101" pitchFamily="2" charset="-122"/>
              </a:rPr>
              <a:t>调用以得到排序的自绘列表框中的新项的位置	</a:t>
            </a:r>
          </a:p>
          <a:p>
            <a:pPr eaLnBrk="0" hangingPunct="0">
              <a:lnSpc>
                <a:spcPct val="120000"/>
              </a:lnSpc>
            </a:pPr>
            <a:r>
              <a:rPr lang="en-US" altLang="zh-CN" sz="2000">
                <a:solidFill>
                  <a:schemeClr val="tx2"/>
                </a:solidFill>
                <a:latin typeface="宋体" panose="02010600030101010101" pitchFamily="2" charset="-122"/>
              </a:rPr>
              <a:t>DeleteItem()	</a:t>
            </a:r>
            <a:r>
              <a:rPr lang="zh-CN" altLang="en-US" sz="2000">
                <a:solidFill>
                  <a:schemeClr val="tx2"/>
                </a:solidFill>
                <a:latin typeface="宋体" panose="02010600030101010101" pitchFamily="2" charset="-122"/>
              </a:rPr>
              <a:t>当用户从自绘列表框中删除一项时</a:t>
            </a:r>
            <a:r>
              <a:rPr lang="en-US" altLang="zh-CN" sz="2000">
                <a:solidFill>
                  <a:schemeClr val="tx2"/>
                </a:solidFill>
                <a:latin typeface="宋体" panose="02010600030101010101" pitchFamily="2" charset="-122"/>
              </a:rPr>
              <a:t>MFC</a:t>
            </a:r>
            <a:r>
              <a:rPr lang="zh-CN" altLang="en-US" sz="2000">
                <a:solidFill>
                  <a:schemeClr val="tx2"/>
                </a:solidFill>
                <a:latin typeface="宋体" panose="02010600030101010101" pitchFamily="2" charset="-122"/>
              </a:rPr>
              <a:t>调用此方法	</a:t>
            </a:r>
          </a:p>
          <a:p>
            <a:pPr eaLnBrk="0" hangingPunct="0">
              <a:lnSpc>
                <a:spcPct val="120000"/>
              </a:lnSpc>
            </a:pPr>
            <a:r>
              <a:rPr lang="en-US" altLang="zh-CN" sz="2000">
                <a:solidFill>
                  <a:schemeClr val="tx2"/>
                </a:solidFill>
                <a:latin typeface="宋体" panose="02010600030101010101" pitchFamily="2" charset="-122"/>
              </a:rPr>
              <a:t>DrawItem()	</a:t>
            </a:r>
            <a:r>
              <a:rPr lang="zh-CN" altLang="en-US" sz="2000">
                <a:solidFill>
                  <a:schemeClr val="tx2"/>
                </a:solidFill>
                <a:latin typeface="宋体" panose="02010600030101010101" pitchFamily="2" charset="-122"/>
              </a:rPr>
              <a:t>当确定自绘列表框项必须重绘时</a:t>
            </a:r>
            <a:r>
              <a:rPr lang="en-US" altLang="zh-CN" sz="2000">
                <a:solidFill>
                  <a:schemeClr val="tx2"/>
                </a:solidFill>
                <a:latin typeface="宋体" panose="02010600030101010101" pitchFamily="2" charset="-122"/>
              </a:rPr>
              <a:t>MFC</a:t>
            </a:r>
            <a:r>
              <a:rPr lang="zh-CN" altLang="en-US" sz="2000">
                <a:solidFill>
                  <a:schemeClr val="tx2"/>
                </a:solidFill>
                <a:latin typeface="宋体" panose="02010600030101010101" pitchFamily="2" charset="-122"/>
              </a:rPr>
              <a:t>调用此方法	</a:t>
            </a:r>
          </a:p>
          <a:p>
            <a:pPr eaLnBrk="0" hangingPunct="0">
              <a:lnSpc>
                <a:spcPct val="120000"/>
              </a:lnSpc>
            </a:pPr>
            <a:r>
              <a:rPr lang="en-US" altLang="zh-CN" sz="2000">
                <a:solidFill>
                  <a:schemeClr val="tx2"/>
                </a:solidFill>
                <a:latin typeface="宋体" panose="02010600030101010101" pitchFamily="2" charset="-122"/>
              </a:rPr>
              <a:t>MeasureItem()	</a:t>
            </a:r>
            <a:r>
              <a:rPr lang="zh-CN" altLang="en-US" sz="2000">
                <a:solidFill>
                  <a:schemeClr val="tx2"/>
                </a:solidFill>
                <a:latin typeface="宋体" panose="02010600030101010101" pitchFamily="2" charset="-122"/>
              </a:rPr>
              <a:t>当一自绘列表框被创建时</a:t>
            </a:r>
            <a:r>
              <a:rPr lang="en-US" altLang="zh-CN" sz="2000">
                <a:solidFill>
                  <a:schemeClr val="tx2"/>
                </a:solidFill>
                <a:latin typeface="宋体" panose="02010600030101010101" pitchFamily="2" charset="-122"/>
              </a:rPr>
              <a:t>MFC</a:t>
            </a:r>
            <a:r>
              <a:rPr lang="zh-CN" altLang="en-US" sz="2000">
                <a:solidFill>
                  <a:schemeClr val="tx2"/>
                </a:solidFill>
                <a:latin typeface="宋体" panose="02010600030101010101" pitchFamily="2" charset="-122"/>
              </a:rPr>
              <a:t>调用此方法来决定列表框的维数</a:t>
            </a:r>
          </a:p>
          <a:p>
            <a:pPr eaLnBrk="0" hangingPunct="0">
              <a:lnSpc>
                <a:spcPct val="120000"/>
              </a:lnSpc>
            </a:pPr>
            <a:r>
              <a:rPr lang="en-US" altLang="zh-CN" sz="2000">
                <a:solidFill>
                  <a:schemeClr val="tx2"/>
                </a:solidFill>
                <a:latin typeface="宋体" panose="02010600030101010101" pitchFamily="2" charset="-122"/>
              </a:rPr>
              <a:t>VKeyToItem()	</a:t>
            </a:r>
            <a:r>
              <a:rPr lang="zh-CN" altLang="en-US" sz="2000">
                <a:solidFill>
                  <a:schemeClr val="tx2"/>
                </a:solidFill>
                <a:latin typeface="宋体" panose="02010600030101010101" pitchFamily="2" charset="-122"/>
              </a:rPr>
              <a:t>用户可替换此方法，来处理具有</a:t>
            </a:r>
            <a:r>
              <a:rPr lang="en-US" altLang="zh-CN" sz="2000">
                <a:solidFill>
                  <a:schemeClr val="tx2"/>
                </a:solidFill>
                <a:latin typeface="宋体" panose="02010600030101010101" pitchFamily="2" charset="-122"/>
              </a:rPr>
              <a:t>LBS_WANTKEYBOARDINPUT</a:t>
            </a:r>
            <a:r>
              <a:rPr lang="zh-CN" altLang="en-US" sz="2000">
                <a:solidFill>
                  <a:schemeClr val="tx2"/>
                </a:solidFill>
                <a:latin typeface="宋体" panose="02010600030101010101" pitchFamily="2" charset="-122"/>
              </a:rPr>
              <a:t>样式</a:t>
            </a:r>
          </a:p>
          <a:p>
            <a:pPr eaLnBrk="0" hangingPunct="0">
              <a:lnSpc>
                <a:spcPct val="120000"/>
              </a:lnSpc>
            </a:pPr>
            <a:r>
              <a:rPr lang="zh-CN" altLang="en-US" sz="2000">
                <a:solidFill>
                  <a:schemeClr val="tx2"/>
                </a:solidFill>
                <a:latin typeface="宋体" panose="02010600030101010101" pitchFamily="2" charset="-122"/>
              </a:rPr>
              <a:t>               的列表框的</a:t>
            </a:r>
            <a:r>
              <a:rPr lang="en-US" altLang="zh-CN" sz="2000">
                <a:solidFill>
                  <a:schemeClr val="tx2"/>
                </a:solidFill>
                <a:latin typeface="宋体" panose="02010600030101010101" pitchFamily="2" charset="-122"/>
              </a:rPr>
              <a:t>WM_KEYDOWN</a:t>
            </a:r>
          </a:p>
        </p:txBody>
      </p:sp>
      <p:sp>
        <p:nvSpPr>
          <p:cNvPr id="118790" name="AutoShape 6"/>
          <p:cNvSpPr>
            <a:spLocks noChangeArrowheads="1"/>
          </p:cNvSpPr>
          <p:nvPr/>
        </p:nvSpPr>
        <p:spPr bwMode="auto">
          <a:xfrm>
            <a:off x="6407150" y="1981200"/>
            <a:ext cx="2189163" cy="1371600"/>
          </a:xfrm>
          <a:prstGeom prst="wedgeRoundRectCallout">
            <a:avLst>
              <a:gd name="adj1" fmla="val -106491"/>
              <a:gd name="adj2" fmla="val 60301"/>
              <a:gd name="adj3" fmla="val 16667"/>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zh-CN" altLang="en-US" sz="2800">
                <a:solidFill>
                  <a:srgbClr val="000000"/>
                </a:solidFill>
                <a:latin typeface="宋体" panose="02010600030101010101" pitchFamily="2" charset="-122"/>
              </a:rPr>
              <a:t>能被替换的</a:t>
            </a:r>
          </a:p>
          <a:p>
            <a:pPr algn="ctr" eaLnBrk="0" hangingPunct="0"/>
            <a:r>
              <a:rPr lang="en-US" altLang="zh-CN" sz="2800">
                <a:solidFill>
                  <a:srgbClr val="000000"/>
                </a:solidFill>
                <a:latin typeface="宋体" panose="02010600030101010101" pitchFamily="2" charset="-122"/>
              </a:rPr>
              <a:t>CListBox</a:t>
            </a:r>
            <a:r>
              <a:rPr lang="zh-CN" altLang="en-US" sz="2800">
                <a:solidFill>
                  <a:srgbClr val="000000"/>
                </a:solidFill>
                <a:latin typeface="宋体" panose="02010600030101010101" pitchFamily="2" charset="-122"/>
              </a:rPr>
              <a:t>类</a:t>
            </a:r>
          </a:p>
          <a:p>
            <a:pPr algn="ctr" eaLnBrk="0" hangingPunct="0"/>
            <a:r>
              <a:rPr lang="zh-CN" altLang="en-US" sz="2800">
                <a:solidFill>
                  <a:srgbClr val="000000"/>
                </a:solidFill>
                <a:latin typeface="宋体" panose="02010600030101010101" pitchFamily="2" charset="-122"/>
              </a:rPr>
              <a:t>的虚拟方法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18787"/>
                                        </p:tgtEl>
                                        <p:attrNameLst>
                                          <p:attrName>style.visibility</p:attrName>
                                        </p:attrNameLst>
                                      </p:cBhvr>
                                      <p:to>
                                        <p:strVal val="visible"/>
                                      </p:to>
                                    </p:set>
                                    <p:anim to="" calcmode="lin" valueType="num">
                                      <p:cBhvr>
                                        <p:cTn id="7" dur="1" fill="hold"/>
                                        <p:tgtEl>
                                          <p:spTgt spid="118787"/>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118789"/>
                                        </p:tgtEl>
                                        <p:attrNameLst>
                                          <p:attrName>style.visibility</p:attrName>
                                        </p:attrNameLst>
                                      </p:cBhvr>
                                      <p:to>
                                        <p:strVal val="visible"/>
                                      </p:to>
                                    </p:set>
                                    <p:anim to="" calcmode="lin" valueType="num">
                                      <p:cBhvr>
                                        <p:cTn id="12" dur="1" fill="hold"/>
                                        <p:tgtEl>
                                          <p:spTgt spid="11878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animBg="1" autoUpdateAnimBg="0"/>
      <p:bldP spid="118789" grpId="0" animBg="1"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06198904-4BAC-404E-A0BA-F1DCE0DE11B8}" type="slidenum">
              <a:rPr lang="en-US" altLang="zh-CN"/>
              <a:pPr/>
              <a:t>78</a:t>
            </a:fld>
            <a:endParaRPr lang="en-US" altLang="zh-CN"/>
          </a:p>
        </p:txBody>
      </p:sp>
      <p:sp>
        <p:nvSpPr>
          <p:cNvPr id="113668" name="Text Box 4"/>
          <p:cNvSpPr txBox="1">
            <a:spLocks noChangeArrowheads="1"/>
          </p:cNvSpPr>
          <p:nvPr/>
        </p:nvSpPr>
        <p:spPr bwMode="auto">
          <a:xfrm>
            <a:off x="304800" y="381000"/>
            <a:ext cx="5497513" cy="64135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zh-CN" altLang="en-US" sz="3600">
                <a:solidFill>
                  <a:srgbClr val="00FF00"/>
                </a:solidFill>
                <a:latin typeface="Arial Narrow" panose="020B0606020202030204" pitchFamily="34" charset="0"/>
              </a:rPr>
              <a:t>创建和初始化</a:t>
            </a:r>
            <a:r>
              <a:rPr lang="en-US" altLang="zh-CN" sz="3600">
                <a:solidFill>
                  <a:srgbClr val="00FF00"/>
                </a:solidFill>
                <a:latin typeface="Arial Narrow" panose="020B0606020202030204" pitchFamily="34" charset="0"/>
              </a:rPr>
              <a:t>CListBox</a:t>
            </a:r>
            <a:r>
              <a:rPr lang="zh-CN" altLang="en-US" sz="3600">
                <a:solidFill>
                  <a:srgbClr val="00FF00"/>
                </a:solidFill>
                <a:latin typeface="Arial Narrow" panose="020B0606020202030204" pitchFamily="34" charset="0"/>
              </a:rPr>
              <a:t>对象</a:t>
            </a:r>
          </a:p>
        </p:txBody>
      </p:sp>
      <p:sp>
        <p:nvSpPr>
          <p:cNvPr id="113669" name="Text Box 5"/>
          <p:cNvSpPr txBox="1">
            <a:spLocks noChangeArrowheads="1"/>
          </p:cNvSpPr>
          <p:nvPr/>
        </p:nvSpPr>
        <p:spPr bwMode="auto">
          <a:xfrm>
            <a:off x="381000" y="1524000"/>
            <a:ext cx="8458200" cy="1563688"/>
          </a:xfrm>
          <a:prstGeom prst="rect">
            <a:avLst/>
          </a:prstGeom>
          <a:solidFill>
            <a:schemeClr val="bg1"/>
          </a:solidFill>
          <a:ln w="9525">
            <a:solidFill>
              <a:srgbClr val="00CC00"/>
            </a:solidFill>
            <a:miter lim="800000"/>
            <a:headEnd/>
            <a:tailEnd/>
          </a:ln>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buFontTx/>
              <a:buAutoNum type="arabicParenBoth"/>
            </a:pPr>
            <a:r>
              <a:rPr lang="zh-CN" altLang="en-US" sz="3200">
                <a:solidFill>
                  <a:srgbClr val="66FFFF"/>
                </a:solidFill>
                <a:latin typeface="Arial Narrow" panose="020B0606020202030204" pitchFamily="34" charset="0"/>
              </a:rPr>
              <a:t>用</a:t>
            </a:r>
            <a:r>
              <a:rPr lang="en-US" altLang="zh-CN" sz="3200">
                <a:solidFill>
                  <a:srgbClr val="66FFFF"/>
                </a:solidFill>
                <a:latin typeface="Arial Narrow" panose="020B0606020202030204" pitchFamily="34" charset="0"/>
              </a:rPr>
              <a:t>C++</a:t>
            </a:r>
            <a:r>
              <a:rPr lang="zh-CN" altLang="en-US" sz="3200">
                <a:solidFill>
                  <a:srgbClr val="66FFFF"/>
                </a:solidFill>
                <a:latin typeface="Arial Narrow" panose="020B0606020202030204" pitchFamily="34" charset="0"/>
              </a:rPr>
              <a:t>关键字</a:t>
            </a:r>
            <a:r>
              <a:rPr lang="en-US" altLang="zh-CN" sz="3200">
                <a:solidFill>
                  <a:srgbClr val="66FFFF"/>
                </a:solidFill>
                <a:latin typeface="Arial Narrow" panose="020B0606020202030204" pitchFamily="34" charset="0"/>
              </a:rPr>
              <a:t>new</a:t>
            </a:r>
            <a:r>
              <a:rPr lang="zh-CN" altLang="en-US" sz="3200">
                <a:solidFill>
                  <a:srgbClr val="66FFFF"/>
                </a:solidFill>
                <a:latin typeface="Arial Narrow" panose="020B0606020202030204" pitchFamily="34" charset="0"/>
              </a:rPr>
              <a:t>和构造函数为</a:t>
            </a:r>
            <a:r>
              <a:rPr lang="en-US" altLang="zh-CN" sz="3200">
                <a:solidFill>
                  <a:srgbClr val="66FFFF"/>
                </a:solidFill>
                <a:latin typeface="Arial Narrow" panose="020B0606020202030204" pitchFamily="34" charset="0"/>
              </a:rPr>
              <a:t>CListBox</a:t>
            </a:r>
            <a:r>
              <a:rPr lang="zh-CN" altLang="en-US" sz="3200">
                <a:solidFill>
                  <a:srgbClr val="66FFFF"/>
                </a:solidFill>
                <a:latin typeface="Arial Narrow" panose="020B0606020202030204" pitchFamily="34" charset="0"/>
              </a:rPr>
              <a:t>对象分配一个实例</a:t>
            </a:r>
            <a:r>
              <a:rPr lang="en-US" altLang="zh-CN" sz="3200">
                <a:solidFill>
                  <a:srgbClr val="66FFFF"/>
                </a:solidFill>
                <a:latin typeface="Arial Narrow" panose="020B0606020202030204" pitchFamily="34" charset="0"/>
              </a:rPr>
              <a:t>:</a:t>
            </a:r>
          </a:p>
          <a:p>
            <a:pPr eaLnBrk="0" hangingPunct="0"/>
            <a:r>
              <a:rPr lang="en-US" altLang="zh-CN" sz="3200">
                <a:solidFill>
                  <a:srgbClr val="66FFFF"/>
                </a:solidFill>
                <a:latin typeface="Arial Narrow" panose="020B0606020202030204" pitchFamily="34" charset="0"/>
              </a:rPr>
              <a:t>     		CListBox::CListBox()</a:t>
            </a:r>
          </a:p>
        </p:txBody>
      </p:sp>
      <p:sp>
        <p:nvSpPr>
          <p:cNvPr id="113671" name="Text Box 7"/>
          <p:cNvSpPr txBox="1">
            <a:spLocks noChangeArrowheads="1"/>
          </p:cNvSpPr>
          <p:nvPr/>
        </p:nvSpPr>
        <p:spPr bwMode="auto">
          <a:xfrm>
            <a:off x="381000" y="3694113"/>
            <a:ext cx="8458200" cy="1563687"/>
          </a:xfrm>
          <a:prstGeom prst="rect">
            <a:avLst/>
          </a:prstGeom>
          <a:solidFill>
            <a:schemeClr val="bg1"/>
          </a:solidFill>
          <a:ln w="9525">
            <a:solidFill>
              <a:srgbClr val="00CC00"/>
            </a:solidFill>
            <a:miter lim="800000"/>
            <a:headEnd/>
            <a:tailEnd/>
          </a:ln>
        </p:spPr>
        <p:txBody>
          <a:bodyPr>
            <a:spAutoFit/>
          </a:bodyPr>
          <a:lstStyle/>
          <a:p>
            <a:pPr eaLnBrk="0" hangingPunct="0"/>
            <a:r>
              <a:rPr lang="en-US" altLang="zh-CN" sz="3200">
                <a:solidFill>
                  <a:srgbClr val="66FFFF"/>
                </a:solidFill>
                <a:latin typeface="Arial Narrow" panose="020B0606020202030204" pitchFamily="34" charset="0"/>
              </a:rPr>
              <a:t>(2) </a:t>
            </a:r>
            <a:r>
              <a:rPr lang="zh-CN" altLang="en-US" sz="3200">
                <a:solidFill>
                  <a:srgbClr val="66FFFF"/>
                </a:solidFill>
                <a:latin typeface="Arial Narrow" panose="020B0606020202030204" pitchFamily="34" charset="0"/>
              </a:rPr>
              <a:t>初始化</a:t>
            </a:r>
            <a:r>
              <a:rPr lang="en-US" altLang="zh-CN" sz="3200">
                <a:solidFill>
                  <a:srgbClr val="66FFFF"/>
                </a:solidFill>
                <a:latin typeface="Arial Narrow" panose="020B0606020202030204" pitchFamily="34" charset="0"/>
              </a:rPr>
              <a:t>CListBox</a:t>
            </a:r>
            <a:r>
              <a:rPr lang="zh-CN" altLang="en-US" sz="3200">
                <a:solidFill>
                  <a:srgbClr val="66FFFF"/>
                </a:solidFill>
                <a:latin typeface="Arial Narrow" panose="020B0606020202030204" pitchFamily="34" charset="0"/>
              </a:rPr>
              <a:t>对象并赋于它一个</a:t>
            </a:r>
            <a:r>
              <a:rPr lang="en-US" altLang="zh-CN" sz="3200">
                <a:solidFill>
                  <a:srgbClr val="66FFFF"/>
                </a:solidFill>
                <a:latin typeface="Arial Narrow" panose="020B0606020202030204" pitchFamily="34" charset="0"/>
              </a:rPr>
              <a:t>Windows</a:t>
            </a:r>
            <a:r>
              <a:rPr lang="zh-CN" altLang="en-US" sz="3200">
                <a:solidFill>
                  <a:srgbClr val="66FFFF"/>
                </a:solidFill>
                <a:latin typeface="Arial Narrow" panose="020B0606020202030204" pitchFamily="34" charset="0"/>
              </a:rPr>
              <a:t>列表框，通过方法</a:t>
            </a:r>
            <a:r>
              <a:rPr lang="en-US" altLang="zh-CN" sz="3200">
                <a:solidFill>
                  <a:srgbClr val="66FFFF"/>
                </a:solidFill>
                <a:latin typeface="Arial Narrow" panose="020B0606020202030204" pitchFamily="34" charset="0"/>
              </a:rPr>
              <a:t>CListBox::Create()</a:t>
            </a:r>
            <a:r>
              <a:rPr lang="zh-CN" altLang="en-US" sz="3200">
                <a:solidFill>
                  <a:srgbClr val="66FFFF"/>
                </a:solidFill>
                <a:latin typeface="Arial Narrow" panose="020B0606020202030204" pitchFamily="34" charset="0"/>
              </a:rPr>
              <a:t>设置列表框的参数和样式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13668"/>
                                        </p:tgtEl>
                                        <p:attrNameLst>
                                          <p:attrName>style.visibility</p:attrName>
                                        </p:attrNameLst>
                                      </p:cBhvr>
                                      <p:to>
                                        <p:strVal val="visible"/>
                                      </p:to>
                                    </p:set>
                                    <p:anim to="" calcmode="lin" valueType="num">
                                      <p:cBhvr>
                                        <p:cTn id="7" dur="1" fill="hold"/>
                                        <p:tgtEl>
                                          <p:spTgt spid="113668"/>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113669"/>
                                        </p:tgtEl>
                                        <p:attrNameLst>
                                          <p:attrName>style.visibility</p:attrName>
                                        </p:attrNameLst>
                                      </p:cBhvr>
                                      <p:to>
                                        <p:strVal val="visible"/>
                                      </p:to>
                                    </p:set>
                                    <p:anim to="" calcmode="lin" valueType="num">
                                      <p:cBhvr>
                                        <p:cTn id="12" dur="1" fill="hold"/>
                                        <p:tgtEl>
                                          <p:spTgt spid="113669"/>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113671"/>
                                        </p:tgtEl>
                                        <p:attrNameLst>
                                          <p:attrName>style.visibility</p:attrName>
                                        </p:attrNameLst>
                                      </p:cBhvr>
                                      <p:to>
                                        <p:strVal val="visible"/>
                                      </p:to>
                                    </p:set>
                                    <p:anim to="" calcmode="lin" valueType="num">
                                      <p:cBhvr>
                                        <p:cTn id="17" dur="1" fill="hold"/>
                                        <p:tgtEl>
                                          <p:spTgt spid="11367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8" grpId="0" animBg="1" autoUpdateAnimBg="0"/>
      <p:bldP spid="113669" grpId="0" animBg="1" autoUpdateAnimBg="0"/>
      <p:bldP spid="113671" grpId="0" animBg="1"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77EEDB50-B44A-41D6-83DC-B6011BA0F09F}" type="slidenum">
              <a:rPr lang="en-US" altLang="zh-CN"/>
              <a:pPr/>
              <a:t>79</a:t>
            </a:fld>
            <a:endParaRPr lang="en-US" altLang="zh-CN"/>
          </a:p>
        </p:txBody>
      </p:sp>
      <p:sp>
        <p:nvSpPr>
          <p:cNvPr id="44036" name="Text Box 4"/>
          <p:cNvSpPr txBox="1">
            <a:spLocks noChangeArrowheads="1"/>
          </p:cNvSpPr>
          <p:nvPr/>
        </p:nvSpPr>
        <p:spPr bwMode="auto">
          <a:xfrm>
            <a:off x="381000" y="727075"/>
            <a:ext cx="8458200" cy="5216525"/>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0" hangingPunct="0"/>
            <a:r>
              <a:rPr lang="zh-CN" altLang="en-US" sz="2800" dirty="0">
                <a:latin typeface="Arial Narrow" panose="020B0606020202030204" pitchFamily="34" charset="0"/>
              </a:rPr>
              <a:t>例如，下面代码分配一个</a:t>
            </a:r>
            <a:r>
              <a:rPr lang="en-US" altLang="zh-CN" sz="2800" dirty="0" err="1">
                <a:latin typeface="Arial Narrow" panose="020B0606020202030204" pitchFamily="34" charset="0"/>
              </a:rPr>
              <a:t>CListBox</a:t>
            </a:r>
            <a:r>
              <a:rPr lang="zh-CN" altLang="en-US" sz="2800" dirty="0">
                <a:latin typeface="Arial Narrow" panose="020B0606020202030204" pitchFamily="34" charset="0"/>
              </a:rPr>
              <a:t>对象并返回指向该对象的指针：</a:t>
            </a:r>
          </a:p>
          <a:p>
            <a:pPr eaLnBrk="0" hangingPunct="0"/>
            <a:r>
              <a:rPr lang="zh-CN" altLang="en-US" sz="2800" dirty="0">
                <a:latin typeface="Arial Narrow" panose="020B0606020202030204" pitchFamily="34" charset="0"/>
                <a:ea typeface="黑体" panose="02010609060101010101" pitchFamily="49" charset="-122"/>
              </a:rPr>
              <a:t>     </a:t>
            </a:r>
            <a:r>
              <a:rPr lang="en-US" altLang="zh-CN" sz="2800" dirty="0" err="1">
                <a:latin typeface="Arial Narrow" panose="020B0606020202030204" pitchFamily="34" charset="0"/>
              </a:rPr>
              <a:t>CListBox</a:t>
            </a:r>
            <a:r>
              <a:rPr lang="en-US" altLang="zh-CN" sz="2800" dirty="0">
                <a:latin typeface="Arial Narrow" panose="020B0606020202030204" pitchFamily="34" charset="0"/>
              </a:rPr>
              <a:t> *</a:t>
            </a:r>
            <a:r>
              <a:rPr lang="en-US" altLang="zh-CN" sz="2800" dirty="0" err="1">
                <a:solidFill>
                  <a:srgbClr val="66FFFF"/>
                </a:solidFill>
                <a:latin typeface="Arial Narrow" panose="020B0606020202030204" pitchFamily="34" charset="0"/>
              </a:rPr>
              <a:t>pMyListBox</a:t>
            </a:r>
            <a:r>
              <a:rPr lang="en-US" altLang="zh-CN" sz="2800" dirty="0">
                <a:latin typeface="Arial Narrow" panose="020B0606020202030204" pitchFamily="34" charset="0"/>
              </a:rPr>
              <a:t>=new </a:t>
            </a:r>
            <a:r>
              <a:rPr lang="en-US" altLang="zh-CN" sz="2800" dirty="0" err="1">
                <a:latin typeface="Arial Narrow" panose="020B0606020202030204" pitchFamily="34" charset="0"/>
              </a:rPr>
              <a:t>CListBox</a:t>
            </a:r>
            <a:r>
              <a:rPr lang="zh-CN" altLang="en-US" sz="2800" dirty="0">
                <a:latin typeface="Arial Narrow" panose="020B0606020202030204" pitchFamily="34" charset="0"/>
              </a:rPr>
              <a:t>；</a:t>
            </a:r>
            <a:endParaRPr lang="zh-CN" altLang="en-US" sz="2800" dirty="0">
              <a:latin typeface="Arial Narrow" panose="020B0606020202030204" pitchFamily="34" charset="0"/>
              <a:ea typeface="黑体" panose="02010609060101010101" pitchFamily="49" charset="-122"/>
            </a:endParaRPr>
          </a:p>
          <a:p>
            <a:pPr eaLnBrk="0" hangingPunct="0"/>
            <a:r>
              <a:rPr lang="zh-CN" altLang="en-US" sz="2800" dirty="0">
                <a:latin typeface="Arial Narrow" panose="020B0606020202030204" pitchFamily="34" charset="0"/>
              </a:rPr>
              <a:t>    指针</a:t>
            </a:r>
            <a:r>
              <a:rPr lang="en-US" altLang="zh-CN" sz="2800" dirty="0" err="1">
                <a:solidFill>
                  <a:srgbClr val="66FFFF"/>
                </a:solidFill>
                <a:latin typeface="Arial Narrow" panose="020B0606020202030204" pitchFamily="34" charset="0"/>
              </a:rPr>
              <a:t>pMyListBox</a:t>
            </a:r>
            <a:r>
              <a:rPr lang="zh-CN" altLang="en-US" sz="2800" dirty="0">
                <a:latin typeface="Arial Narrow" panose="020B0606020202030204" pitchFamily="34" charset="0"/>
              </a:rPr>
              <a:t>用</a:t>
            </a:r>
            <a:r>
              <a:rPr lang="en-US" altLang="zh-CN" sz="2800" dirty="0" err="1">
                <a:latin typeface="Arial Narrow" panose="020B0606020202030204" pitchFamily="34" charset="0"/>
              </a:rPr>
              <a:t>CListBox</a:t>
            </a:r>
            <a:r>
              <a:rPr lang="en-US" altLang="zh-CN" sz="2800" dirty="0">
                <a:latin typeface="Arial Narrow" panose="020B0606020202030204" pitchFamily="34" charset="0"/>
              </a:rPr>
              <a:t>::Create()</a:t>
            </a:r>
            <a:r>
              <a:rPr lang="zh-CN" altLang="en-US" sz="2800" dirty="0">
                <a:latin typeface="Arial Narrow" panose="020B0606020202030204" pitchFamily="34" charset="0"/>
              </a:rPr>
              <a:t>方法进行初始化</a:t>
            </a:r>
          </a:p>
          <a:p>
            <a:pPr eaLnBrk="0" hangingPunct="0"/>
            <a:endParaRPr lang="zh-CN" altLang="en-US" sz="2800" dirty="0">
              <a:latin typeface="Arial Narrow" panose="020B0606020202030204" pitchFamily="34" charset="0"/>
            </a:endParaRPr>
          </a:p>
          <a:p>
            <a:pPr eaLnBrk="0" hangingPunct="0"/>
            <a:r>
              <a:rPr lang="zh-CN" altLang="en-US" sz="2800" dirty="0">
                <a:latin typeface="Arial Narrow" panose="020B0606020202030204" pitchFamily="34" charset="0"/>
              </a:rPr>
              <a:t>该方法声明如下：</a:t>
            </a:r>
          </a:p>
          <a:p>
            <a:pPr eaLnBrk="0" hangingPunct="0"/>
            <a:r>
              <a:rPr lang="zh-CN" altLang="en-US" sz="2800" dirty="0">
                <a:latin typeface="Arial Narrow" panose="020B0606020202030204" pitchFamily="34" charset="0"/>
                <a:ea typeface="黑体" panose="02010609060101010101" pitchFamily="49" charset="-122"/>
              </a:rPr>
              <a:t>  </a:t>
            </a:r>
            <a:r>
              <a:rPr lang="en-US" altLang="zh-CN" sz="2800" dirty="0">
                <a:latin typeface="Arial Narrow" panose="020B0606020202030204" pitchFamily="34" charset="0"/>
              </a:rPr>
              <a:t>BOOL Create </a:t>
            </a:r>
          </a:p>
          <a:p>
            <a:pPr eaLnBrk="0" hangingPunct="0"/>
            <a:r>
              <a:rPr lang="en-US" altLang="zh-CN" sz="2800" dirty="0">
                <a:latin typeface="Arial Narrow" panose="020B0606020202030204" pitchFamily="34" charset="0"/>
              </a:rPr>
              <a:t>  (   DWORD </a:t>
            </a:r>
            <a:r>
              <a:rPr lang="en-US" altLang="zh-CN" sz="2800" dirty="0" err="1">
                <a:latin typeface="Arial Narrow" panose="020B0606020202030204" pitchFamily="34" charset="0"/>
              </a:rPr>
              <a:t>dwStyle</a:t>
            </a:r>
            <a:r>
              <a:rPr lang="zh-CN" altLang="en-US" sz="2800" dirty="0">
                <a:latin typeface="Arial Narrow" panose="020B0606020202030204" pitchFamily="34" charset="0"/>
              </a:rPr>
              <a:t>， 	 </a:t>
            </a:r>
            <a:r>
              <a:rPr lang="en-US" altLang="zh-CN" sz="2800" dirty="0">
                <a:latin typeface="Arial Narrow" panose="020B0606020202030204" pitchFamily="34" charset="0"/>
              </a:rPr>
              <a:t>// </a:t>
            </a:r>
            <a:r>
              <a:rPr lang="zh-CN" altLang="en-US" sz="2800" dirty="0">
                <a:latin typeface="Arial Narrow" panose="020B0606020202030204" pitchFamily="34" charset="0"/>
              </a:rPr>
              <a:t>列表框控件的窗口样式</a:t>
            </a:r>
          </a:p>
          <a:p>
            <a:pPr eaLnBrk="0" hangingPunct="0"/>
            <a:r>
              <a:rPr lang="zh-CN" altLang="en-US" sz="2800" dirty="0">
                <a:latin typeface="Arial Narrow" panose="020B0606020202030204" pitchFamily="34" charset="0"/>
              </a:rPr>
              <a:t>      </a:t>
            </a:r>
            <a:r>
              <a:rPr lang="en-US" altLang="zh-CN" sz="2800" dirty="0" err="1">
                <a:latin typeface="Arial Narrow" panose="020B0606020202030204" pitchFamily="34" charset="0"/>
              </a:rPr>
              <a:t>const</a:t>
            </a:r>
            <a:r>
              <a:rPr lang="en-US" altLang="zh-CN" sz="2800" dirty="0">
                <a:latin typeface="Arial Narrow" panose="020B0606020202030204" pitchFamily="34" charset="0"/>
              </a:rPr>
              <a:t> </a:t>
            </a:r>
            <a:r>
              <a:rPr lang="en-US" altLang="zh-CN" sz="2800" dirty="0" err="1">
                <a:latin typeface="Arial Narrow" panose="020B0606020202030204" pitchFamily="34" charset="0"/>
              </a:rPr>
              <a:t>Recy</a:t>
            </a:r>
            <a:r>
              <a:rPr lang="en-US" altLang="zh-CN" sz="2800" dirty="0">
                <a:latin typeface="Arial Narrow" panose="020B0606020202030204" pitchFamily="34" charset="0"/>
              </a:rPr>
              <a:t>&amp; </a:t>
            </a:r>
            <a:r>
              <a:rPr lang="en-US" altLang="zh-CN" sz="2800" dirty="0" err="1">
                <a:latin typeface="Arial Narrow" panose="020B0606020202030204" pitchFamily="34" charset="0"/>
              </a:rPr>
              <a:t>rect</a:t>
            </a:r>
            <a:r>
              <a:rPr lang="zh-CN" altLang="en-US" sz="2800" dirty="0">
                <a:latin typeface="Arial Narrow" panose="020B0606020202030204" pitchFamily="34" charset="0"/>
              </a:rPr>
              <a:t>，	 </a:t>
            </a:r>
            <a:r>
              <a:rPr lang="en-US" altLang="zh-CN" sz="2800" dirty="0">
                <a:latin typeface="Arial Narrow" panose="020B0606020202030204" pitchFamily="34" charset="0"/>
              </a:rPr>
              <a:t>// </a:t>
            </a:r>
            <a:r>
              <a:rPr lang="zh-CN" altLang="en-US" sz="2800" dirty="0">
                <a:latin typeface="Arial Narrow" panose="020B0606020202030204" pitchFamily="34" charset="0"/>
              </a:rPr>
              <a:t>指明控件的大小和位置</a:t>
            </a:r>
          </a:p>
          <a:p>
            <a:pPr eaLnBrk="0" hangingPunct="0"/>
            <a:r>
              <a:rPr lang="zh-CN" altLang="en-US" sz="2800" dirty="0">
                <a:latin typeface="Arial Narrow" panose="020B0606020202030204" pitchFamily="34" charset="0"/>
              </a:rPr>
              <a:t>      </a:t>
            </a:r>
            <a:r>
              <a:rPr lang="en-US" altLang="zh-CN" sz="2800" dirty="0" err="1">
                <a:latin typeface="Arial Narrow" panose="020B0606020202030204" pitchFamily="34" charset="0"/>
              </a:rPr>
              <a:t>CWnd</a:t>
            </a:r>
            <a:r>
              <a:rPr lang="en-US" altLang="zh-CN" sz="2800" dirty="0">
                <a:latin typeface="Arial Narrow" panose="020B0606020202030204" pitchFamily="34" charset="0"/>
              </a:rPr>
              <a:t>* </a:t>
            </a:r>
            <a:r>
              <a:rPr lang="en-US" altLang="zh-CN" sz="2800" dirty="0" err="1">
                <a:latin typeface="Arial Narrow" panose="020B0606020202030204" pitchFamily="34" charset="0"/>
              </a:rPr>
              <a:t>pParentWnd</a:t>
            </a:r>
            <a:r>
              <a:rPr lang="zh-CN" altLang="en-US" sz="2800" dirty="0">
                <a:latin typeface="Arial Narrow" panose="020B0606020202030204" pitchFamily="34" charset="0"/>
              </a:rPr>
              <a:t>， </a:t>
            </a:r>
            <a:r>
              <a:rPr lang="en-US" altLang="zh-CN" sz="2800" dirty="0">
                <a:latin typeface="Arial Narrow" panose="020B0606020202030204" pitchFamily="34" charset="0"/>
              </a:rPr>
              <a:t>// </a:t>
            </a:r>
            <a:r>
              <a:rPr lang="zh-CN" altLang="en-US" sz="2800" dirty="0">
                <a:latin typeface="Arial Narrow" panose="020B0606020202030204" pitchFamily="34" charset="0"/>
              </a:rPr>
              <a:t>指向控件所有者的指针</a:t>
            </a:r>
          </a:p>
          <a:p>
            <a:pPr eaLnBrk="0" hangingPunct="0"/>
            <a:r>
              <a:rPr lang="zh-CN" altLang="en-US" sz="2800" dirty="0">
                <a:latin typeface="Arial Narrow" panose="020B0606020202030204" pitchFamily="34" charset="0"/>
              </a:rPr>
              <a:t>      </a:t>
            </a:r>
            <a:r>
              <a:rPr lang="en-US" altLang="zh-CN" sz="2800" dirty="0">
                <a:latin typeface="Arial Narrow" panose="020B0606020202030204" pitchFamily="34" charset="0"/>
              </a:rPr>
              <a:t>UINT </a:t>
            </a:r>
            <a:r>
              <a:rPr lang="en-US" altLang="zh-CN" sz="2800" dirty="0" err="1">
                <a:latin typeface="Arial Narrow" panose="020B0606020202030204" pitchFamily="34" charset="0"/>
              </a:rPr>
              <a:t>nID</a:t>
            </a:r>
            <a:r>
              <a:rPr lang="en-US" altLang="zh-CN" sz="2800" dirty="0">
                <a:latin typeface="Arial Narrow" panose="020B0606020202030204" pitchFamily="34" charset="0"/>
              </a:rPr>
              <a:t>		    	// </a:t>
            </a:r>
            <a:r>
              <a:rPr lang="zh-CN" altLang="en-US" sz="2800" dirty="0">
                <a:latin typeface="Arial Narrow" panose="020B0606020202030204" pitchFamily="34" charset="0"/>
              </a:rPr>
              <a:t>控件标识</a:t>
            </a:r>
          </a:p>
          <a:p>
            <a:pPr eaLnBrk="0" hangingPunct="0"/>
            <a:r>
              <a:rPr lang="zh-CN" altLang="en-US" sz="2800" dirty="0">
                <a:latin typeface="Arial Narrow" panose="020B0606020202030204" pitchFamily="34" charset="0"/>
              </a:rPr>
              <a:t>  </a:t>
            </a:r>
            <a:r>
              <a:rPr lang="en-US" altLang="zh-CN" sz="2800" dirty="0">
                <a:latin typeface="Arial Narrow" panose="020B060602020203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44036"/>
                                        </p:tgtEl>
                                        <p:attrNameLst>
                                          <p:attrName>style.visibility</p:attrName>
                                        </p:attrNameLst>
                                      </p:cBhvr>
                                      <p:to>
                                        <p:strVal val="visible"/>
                                      </p:to>
                                    </p:set>
                                    <p:anim to="" calcmode="lin" valueType="num">
                                      <p:cBhvr>
                                        <p:cTn id="7" dur="1" fill="hold"/>
                                        <p:tgtEl>
                                          <p:spTgt spid="4403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6413" y="920045"/>
            <a:ext cx="8848956" cy="1584176"/>
          </a:xfrm>
        </p:spPr>
        <p:txBody>
          <a:bodyPr/>
          <a:lstStyle/>
          <a:p>
            <a:pPr marL="0" indent="0">
              <a:buNone/>
            </a:pPr>
            <a:r>
              <a:rPr lang="zh-CN" altLang="zh-CN" sz="3600" b="1" dirty="0"/>
              <a:t>为控件添加消息映射涉及三部分内容：</a:t>
            </a:r>
          </a:p>
          <a:p>
            <a:pPr marL="457200" lvl="0" indent="-457200">
              <a:buFont typeface="+mj-ea"/>
              <a:buAutoNum type="circleNumDbPlain"/>
            </a:pPr>
            <a:r>
              <a:rPr lang="zh-CN" altLang="zh-CN" sz="2400" b="1" dirty="0"/>
              <a:t>在对话框对应的头文件中申明处理事件的函数；</a:t>
            </a:r>
          </a:p>
          <a:p>
            <a:pPr marL="0" indent="0">
              <a:buNone/>
            </a:pPr>
            <a:r>
              <a:rPr lang="en-US" altLang="zh-CN" sz="2400" b="1" dirty="0" smtClean="0"/>
              <a:t>          </a:t>
            </a:r>
            <a:r>
              <a:rPr lang="zh-CN" altLang="zh-CN" sz="2400" b="1" dirty="0" smtClean="0"/>
              <a:t>如</a:t>
            </a:r>
            <a:r>
              <a:rPr lang="zh-CN" altLang="zh-CN" sz="2400" b="1" dirty="0"/>
              <a:t>：</a:t>
            </a:r>
            <a:r>
              <a:rPr lang="en-US" altLang="zh-CN" sz="2400" b="1" dirty="0" err="1"/>
              <a:t>afx_msg</a:t>
            </a:r>
            <a:r>
              <a:rPr lang="en-US" altLang="zh-CN" sz="2400" b="1" dirty="0"/>
              <a:t> void OnBnClickedButton1</a:t>
            </a:r>
            <a:r>
              <a:rPr lang="en-US" altLang="zh-CN" sz="2400" b="1" dirty="0" smtClean="0"/>
              <a:t>();</a:t>
            </a:r>
            <a:endParaRPr lang="zh-CN" altLang="zh-CN" sz="2400" b="1" dirty="0"/>
          </a:p>
        </p:txBody>
      </p:sp>
      <p:sp>
        <p:nvSpPr>
          <p:cNvPr id="4" name="灯片编号占位符 3"/>
          <p:cNvSpPr>
            <a:spLocks noGrp="1"/>
          </p:cNvSpPr>
          <p:nvPr>
            <p:ph type="sldNum" sz="quarter" idx="12"/>
          </p:nvPr>
        </p:nvSpPr>
        <p:spPr/>
        <p:txBody>
          <a:bodyPr/>
          <a:lstStyle/>
          <a:p>
            <a:fld id="{EA6790FE-3663-4280-8A87-F7847A540E1C}" type="slidenum">
              <a:rPr lang="en-US" altLang="zh-CN" smtClean="0"/>
              <a:pPr/>
              <a:t>8</a:t>
            </a:fld>
            <a:endParaRPr lang="en-US" altLang="zh-CN"/>
          </a:p>
        </p:txBody>
      </p:sp>
      <p:sp>
        <p:nvSpPr>
          <p:cNvPr id="5" name="Rectangle 1"/>
          <p:cNvSpPr>
            <a:spLocks noGrp="1" noChangeArrowheads="1"/>
          </p:cNvSpPr>
          <p:nvPr>
            <p:ph type="title"/>
          </p:nvPr>
        </p:nvSpPr>
        <p:spPr bwMode="auto">
          <a:xfrm>
            <a:off x="251520" y="134298"/>
            <a:ext cx="50405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bmk="_Toc285133754">
                <a:ln>
                  <a:noFill/>
                </a:ln>
                <a:solidFill>
                  <a:srgbClr val="FF99FF"/>
                </a:solidFill>
                <a:effectLst/>
                <a:latin typeface="宋体" panose="02010600030101010101" pitchFamily="2" charset="-122"/>
                <a:ea typeface="宋体" panose="02010600030101010101" pitchFamily="2" charset="-122"/>
              </a:rPr>
              <a:t>2 </a:t>
            </a:r>
            <a:r>
              <a:rPr kumimoji="0" lang="zh-CN" altLang="en-US" sz="3600" b="1" i="0" u="none" strike="noStrike" cap="none" normalizeH="0" baseline="0" dirty="0" smtClean="0" bmk="_Toc285133754">
                <a:ln>
                  <a:noFill/>
                </a:ln>
                <a:solidFill>
                  <a:srgbClr val="FF99FF"/>
                </a:solidFill>
                <a:effectLst/>
                <a:latin typeface="宋体" panose="02010600030101010101" pitchFamily="2" charset="-122"/>
                <a:ea typeface="宋体" panose="02010600030101010101" pitchFamily="2" charset="-122"/>
              </a:rPr>
              <a:t>为控件添加消息映射</a:t>
            </a:r>
            <a:endParaRPr kumimoji="0" lang="zh-CN" altLang="en-US" sz="3600" b="0" i="0" u="none" strike="noStrike" cap="none" normalizeH="0" baseline="0" dirty="0" smtClean="0">
              <a:ln>
                <a:noFill/>
              </a:ln>
              <a:solidFill>
                <a:srgbClr val="FF99FF"/>
              </a:solidFill>
              <a:effectLst/>
              <a:latin typeface="Arial" panose="020B0604020202020204" pitchFamily="34" charset="0"/>
            </a:endParaRPr>
          </a:p>
        </p:txBody>
      </p:sp>
      <p:sp>
        <p:nvSpPr>
          <p:cNvPr id="6" name="内容占位符 2"/>
          <p:cNvSpPr txBox="1">
            <a:spLocks/>
          </p:cNvSpPr>
          <p:nvPr/>
        </p:nvSpPr>
        <p:spPr bwMode="auto">
          <a:xfrm>
            <a:off x="115532" y="2635463"/>
            <a:ext cx="8848956" cy="2449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ea"/>
              <a:buAutoNum type="circleNumDbPlain" startAt="2"/>
            </a:pPr>
            <a:r>
              <a:rPr lang="zh-CN" altLang="zh-CN" sz="2400" b="1" dirty="0" smtClean="0"/>
              <a:t>在控件处理的类的成员定义的文件中，找到消息映射部分（消息映射以</a:t>
            </a:r>
            <a:r>
              <a:rPr lang="en-US" altLang="zh-CN" sz="2400" b="1" dirty="0" smtClean="0"/>
              <a:t>BEGIN_MESSAGE_MAP</a:t>
            </a:r>
            <a:r>
              <a:rPr lang="zh-CN" altLang="zh-CN" sz="2400" b="1" dirty="0" smtClean="0"/>
              <a:t>开头，以</a:t>
            </a:r>
            <a:r>
              <a:rPr lang="en-US" altLang="zh-CN" sz="2400" b="1" dirty="0" smtClean="0"/>
              <a:t>END_MESSAGE_MAP</a:t>
            </a:r>
            <a:r>
              <a:rPr lang="zh-CN" altLang="zh-CN" sz="2400" b="1" dirty="0" smtClean="0"/>
              <a:t>结束，其中每行都指定了消息的类型，发生消息的控件的</a:t>
            </a:r>
            <a:r>
              <a:rPr lang="en-US" altLang="zh-CN" sz="2400" b="1" dirty="0" smtClean="0"/>
              <a:t>ID</a:t>
            </a:r>
            <a:r>
              <a:rPr lang="zh-CN" altLang="zh-CN" sz="2400" b="1" dirty="0" smtClean="0"/>
              <a:t>和处理消息的成员函数。</a:t>
            </a:r>
          </a:p>
          <a:p>
            <a:pPr marL="0" indent="0">
              <a:buFontTx/>
              <a:buNone/>
            </a:pPr>
            <a:r>
              <a:rPr lang="en-US" altLang="zh-CN" sz="2400" b="1" dirty="0" smtClean="0"/>
              <a:t>        </a:t>
            </a:r>
            <a:r>
              <a:rPr lang="zh-CN" altLang="zh-CN" sz="2400" b="1" dirty="0" smtClean="0"/>
              <a:t>如：</a:t>
            </a:r>
            <a:endParaRPr lang="en-US" altLang="zh-CN" sz="2400" b="1" dirty="0" smtClean="0"/>
          </a:p>
          <a:p>
            <a:pPr marL="0" indent="0">
              <a:buFontTx/>
              <a:buNone/>
            </a:pPr>
            <a:r>
              <a:rPr lang="en-US" altLang="zh-CN" sz="2000" b="1" dirty="0" smtClean="0"/>
              <a:t>ON_BN_CLICKED(IDC_BUTTON1, &amp;Cch08Dlg::OnBnClickedButton1)</a:t>
            </a:r>
            <a:endParaRPr lang="zh-CN" altLang="zh-CN" sz="2000" b="1" dirty="0" smtClean="0"/>
          </a:p>
        </p:txBody>
      </p:sp>
      <p:sp>
        <p:nvSpPr>
          <p:cNvPr id="7" name="内容占位符 2"/>
          <p:cNvSpPr txBox="1">
            <a:spLocks/>
          </p:cNvSpPr>
          <p:nvPr/>
        </p:nvSpPr>
        <p:spPr bwMode="auto">
          <a:xfrm>
            <a:off x="115532" y="5456351"/>
            <a:ext cx="8848956" cy="1020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ea"/>
              <a:buAutoNum type="circleNumDbPlain" startAt="3"/>
            </a:pPr>
            <a:r>
              <a:rPr lang="zh-CN" altLang="zh-CN" sz="2400" b="1" dirty="0" smtClean="0"/>
              <a:t>在类的成员函数定义中，定义该事件发生时，执行的代码的成员函数体。</a:t>
            </a:r>
            <a:endParaRPr lang="zh-CN" altLang="en-US" sz="2400" b="1" dirty="0"/>
          </a:p>
        </p:txBody>
      </p:sp>
    </p:spTree>
    <p:extLst>
      <p:ext uri="{BB962C8B-B14F-4D97-AF65-F5344CB8AC3E}">
        <p14:creationId xmlns:p14="http://schemas.microsoft.com/office/powerpoint/2010/main" val="1366413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6AA72D2C-BE39-496A-AC68-8314CB60D67C}" type="slidenum">
              <a:rPr lang="en-US" altLang="zh-CN"/>
              <a:pPr/>
              <a:t>80</a:t>
            </a:fld>
            <a:endParaRPr lang="en-US" altLang="zh-CN"/>
          </a:p>
        </p:txBody>
      </p:sp>
      <p:sp>
        <p:nvSpPr>
          <p:cNvPr id="45058" name="Rectangle 2"/>
          <p:cNvSpPr>
            <a:spLocks noGrp="1" noChangeArrowheads="1"/>
          </p:cNvSpPr>
          <p:nvPr>
            <p:ph type="title"/>
          </p:nvPr>
        </p:nvSpPr>
        <p:spPr>
          <a:xfrm>
            <a:off x="533400" y="2362200"/>
            <a:ext cx="7924800" cy="1828800"/>
          </a:xfrm>
        </p:spPr>
        <p:txBody>
          <a:bodyPr/>
          <a:lstStyle/>
          <a:p>
            <a:r>
              <a:rPr lang="en-US" altLang="zh-CN" sz="5400" b="1"/>
              <a:t>9.5.3 </a:t>
            </a:r>
            <a:r>
              <a:rPr lang="zh-CN" altLang="en-US" sz="5400" b="1">
                <a:latin typeface="宋体" panose="02010600030101010101" pitchFamily="2" charset="-122"/>
              </a:rPr>
              <a:t>列表框和应用程序之间消息传递</a:t>
            </a:r>
            <a:r>
              <a:rPr lang="zh-CN" altLang="en-US" sz="5400" b="1"/>
              <a:t> </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B2163725-10BF-4A6D-A267-32AF56DD969E}" type="slidenum">
              <a:rPr lang="en-US" altLang="zh-CN"/>
              <a:pPr/>
              <a:t>81</a:t>
            </a:fld>
            <a:endParaRPr lang="en-US" altLang="zh-CN"/>
          </a:p>
        </p:txBody>
      </p:sp>
      <p:sp>
        <p:nvSpPr>
          <p:cNvPr id="46083" name="Rectangle 3"/>
          <p:cNvSpPr>
            <a:spLocks noGrp="1" noChangeArrowheads="1"/>
          </p:cNvSpPr>
          <p:nvPr>
            <p:ph type="body" idx="1"/>
          </p:nvPr>
        </p:nvSpPr>
        <p:spPr>
          <a:xfrm>
            <a:off x="457200" y="685800"/>
            <a:ext cx="8229600" cy="5562600"/>
          </a:xfrm>
        </p:spPr>
        <p:txBody>
          <a:bodyPr/>
          <a:lstStyle/>
          <a:p>
            <a:pPr>
              <a:buFontTx/>
              <a:buNone/>
            </a:pPr>
            <a:r>
              <a:rPr lang="en-US" altLang="zh-CN" sz="2800" b="1" dirty="0">
                <a:solidFill>
                  <a:srgbClr val="00FF00"/>
                </a:solidFill>
                <a:latin typeface="Arial Narrow" panose="020B0606020202030204" pitchFamily="34" charset="0"/>
              </a:rPr>
              <a:t>1. </a:t>
            </a:r>
            <a:r>
              <a:rPr lang="zh-CN" altLang="en-US" sz="2800" b="1" dirty="0">
                <a:solidFill>
                  <a:srgbClr val="00FF00"/>
                </a:solidFill>
                <a:latin typeface="Arial Narrow" panose="020B0606020202030204" pitchFamily="34" charset="0"/>
              </a:rPr>
              <a:t>列表框向应用程序发送消息</a:t>
            </a:r>
            <a:r>
              <a:rPr lang="zh-CN" altLang="en-US" sz="2800" b="1" dirty="0">
                <a:latin typeface="Arial Narrow" panose="020B0606020202030204" pitchFamily="34" charset="0"/>
              </a:rPr>
              <a:t> </a:t>
            </a:r>
          </a:p>
          <a:p>
            <a:pPr marL="0" indent="0" algn="just">
              <a:buNone/>
            </a:pPr>
            <a:r>
              <a:rPr lang="zh-CN" altLang="en-US" sz="2800" b="1" dirty="0" smtClean="0">
                <a:latin typeface="Arial Narrow" panose="020B0606020202030204" pitchFamily="34" charset="0"/>
              </a:rPr>
              <a:t>        当</a:t>
            </a:r>
            <a:r>
              <a:rPr lang="zh-CN" altLang="en-US" sz="2800" b="1" dirty="0">
                <a:latin typeface="Arial Narrow" panose="020B0606020202030204" pitchFamily="34" charset="0"/>
              </a:rPr>
              <a:t>用户与列表框交互时，列表框向应用程序发出</a:t>
            </a:r>
            <a:r>
              <a:rPr lang="en-US" altLang="zh-CN" sz="2800" b="1" dirty="0">
                <a:latin typeface="Arial Narrow" panose="020B0606020202030204" pitchFamily="34" charset="0"/>
                <a:cs typeface="Times New Roman" panose="02020603050405020304" pitchFamily="18" charset="0"/>
              </a:rPr>
              <a:t>WM_COMMAND</a:t>
            </a:r>
            <a:r>
              <a:rPr lang="zh-CN" altLang="en-US" sz="2800" b="1" dirty="0">
                <a:latin typeface="Arial Narrow" panose="020B0606020202030204" pitchFamily="34" charset="0"/>
              </a:rPr>
              <a:t>消息。该消息字参数的高字节为标识列表框动作的消息通知码（如</a:t>
            </a:r>
            <a:r>
              <a:rPr lang="en-US" altLang="zh-CN" sz="2800" b="1" dirty="0">
                <a:latin typeface="Arial Narrow" panose="020B0606020202030204" pitchFamily="34" charset="0"/>
                <a:cs typeface="Times New Roman" panose="02020603050405020304" pitchFamily="18" charset="0"/>
              </a:rPr>
              <a:t>LBN_DBLCLK</a:t>
            </a:r>
            <a:r>
              <a:rPr lang="zh-CN" altLang="en-US" sz="2800" b="1" dirty="0">
                <a:latin typeface="Arial Narrow" panose="020B0606020202030204" pitchFamily="34" charset="0"/>
              </a:rPr>
              <a:t>标识用户双击）；低字节为控件标识值。</a:t>
            </a:r>
          </a:p>
          <a:p>
            <a:pPr algn="just">
              <a:buFontTx/>
              <a:buNone/>
            </a:pPr>
            <a:endParaRPr lang="zh-CN" altLang="en-US" sz="2800" b="1" dirty="0">
              <a:latin typeface="Arial Narrow" panose="020B0606020202030204" pitchFamily="34" charset="0"/>
            </a:endParaRPr>
          </a:p>
          <a:p>
            <a:pPr algn="just">
              <a:buFontTx/>
              <a:buNone/>
            </a:pPr>
            <a:r>
              <a:rPr lang="en-US" altLang="zh-CN" sz="2800" b="1" dirty="0">
                <a:solidFill>
                  <a:srgbClr val="66FFFF"/>
                </a:solidFill>
                <a:latin typeface="Arial Narrow" panose="020B0606020202030204" pitchFamily="34" charset="0"/>
                <a:cs typeface="Times New Roman" panose="02020603050405020304" pitchFamily="18" charset="0"/>
              </a:rPr>
              <a:t>LBN_SELCHANGE:	</a:t>
            </a:r>
            <a:r>
              <a:rPr lang="zh-CN" altLang="en-US" sz="2800" b="1" dirty="0">
                <a:solidFill>
                  <a:srgbClr val="66FFFF"/>
                </a:solidFill>
                <a:latin typeface="Arial Narrow" panose="020B0606020202030204" pitchFamily="34" charset="0"/>
              </a:rPr>
              <a:t>列表框中的用户选择已发生改变</a:t>
            </a:r>
            <a:endParaRPr lang="zh-CN" altLang="en-US" sz="2800" b="1" dirty="0">
              <a:solidFill>
                <a:srgbClr val="66FFFF"/>
              </a:solidFill>
              <a:latin typeface="Arial Narrow" panose="020B0606020202030204" pitchFamily="34" charset="0"/>
              <a:cs typeface="Times New Roman" panose="02020603050405020304" pitchFamily="18" charset="0"/>
            </a:endParaRPr>
          </a:p>
          <a:p>
            <a:pPr algn="just">
              <a:buFontTx/>
              <a:buNone/>
            </a:pPr>
            <a:r>
              <a:rPr lang="en-US" altLang="zh-CN" sz="2800" b="1" smtClean="0">
                <a:solidFill>
                  <a:srgbClr val="66FFFF"/>
                </a:solidFill>
                <a:latin typeface="Arial Narrow" panose="020B0606020202030204" pitchFamily="34" charset="0"/>
                <a:cs typeface="Times New Roman" panose="02020603050405020304" pitchFamily="18" charset="0"/>
              </a:rPr>
              <a:t>LBN_DBLCLK</a:t>
            </a:r>
            <a:r>
              <a:rPr lang="en-US" altLang="zh-CN" sz="2800" b="1" dirty="0">
                <a:solidFill>
                  <a:srgbClr val="66FFFF"/>
                </a:solidFill>
                <a:latin typeface="Arial Narrow" panose="020B0606020202030204" pitchFamily="34" charset="0"/>
                <a:cs typeface="Times New Roman" panose="02020603050405020304" pitchFamily="18" charset="0"/>
              </a:rPr>
              <a:t>:	</a:t>
            </a:r>
            <a:r>
              <a:rPr lang="zh-CN" altLang="en-US" sz="2800" b="1" dirty="0">
                <a:solidFill>
                  <a:srgbClr val="66FFFF"/>
                </a:solidFill>
                <a:latin typeface="Arial Narrow" panose="020B0606020202030204" pitchFamily="34" charset="0"/>
              </a:rPr>
              <a:t>双击</a:t>
            </a:r>
            <a:endParaRPr lang="zh-CN" altLang="en-US" sz="2800" b="1" dirty="0">
              <a:solidFill>
                <a:srgbClr val="66FFFF"/>
              </a:solidFill>
              <a:latin typeface="Arial Narrow" panose="020B0606020202030204" pitchFamily="34" charset="0"/>
              <a:cs typeface="Times New Roman" panose="02020603050405020304" pitchFamily="18" charset="0"/>
            </a:endParaRPr>
          </a:p>
          <a:p>
            <a:pPr algn="just">
              <a:buFontTx/>
              <a:buNone/>
            </a:pPr>
            <a:r>
              <a:rPr lang="en-US" altLang="zh-CN" sz="2800" b="1" dirty="0">
                <a:solidFill>
                  <a:srgbClr val="66FFFF"/>
                </a:solidFill>
                <a:latin typeface="Arial Narrow" panose="020B0606020202030204" pitchFamily="34" charset="0"/>
                <a:cs typeface="Times New Roman" panose="02020603050405020304" pitchFamily="18" charset="0"/>
              </a:rPr>
              <a:t>LBN_SELCANCLE:	</a:t>
            </a:r>
            <a:r>
              <a:rPr lang="zh-CN" altLang="en-US" sz="2800" b="1" dirty="0">
                <a:solidFill>
                  <a:srgbClr val="66FFFF"/>
                </a:solidFill>
                <a:latin typeface="Arial Narrow" panose="020B0606020202030204" pitchFamily="34" charset="0"/>
              </a:rPr>
              <a:t>列表框中的选择被取消</a:t>
            </a:r>
            <a:endParaRPr lang="zh-CN" altLang="en-US" sz="2800" b="1" dirty="0">
              <a:solidFill>
                <a:srgbClr val="66FFFF"/>
              </a:solidFill>
              <a:latin typeface="Arial Narrow" panose="020B0606020202030204" pitchFamily="34" charset="0"/>
              <a:cs typeface="Times New Roman" panose="02020603050405020304" pitchFamily="18" charset="0"/>
            </a:endParaRPr>
          </a:p>
          <a:p>
            <a:pPr algn="just">
              <a:buFontTx/>
              <a:buNone/>
            </a:pPr>
            <a:r>
              <a:rPr lang="en-US" altLang="zh-CN" sz="2800" b="1" dirty="0">
                <a:solidFill>
                  <a:srgbClr val="66FFFF"/>
                </a:solidFill>
                <a:latin typeface="Arial Narrow" panose="020B0606020202030204" pitchFamily="34" charset="0"/>
                <a:cs typeface="Times New Roman" panose="02020603050405020304" pitchFamily="18" charset="0"/>
              </a:rPr>
              <a:t>LBN_SETFOCUS:	</a:t>
            </a:r>
            <a:r>
              <a:rPr lang="zh-CN" altLang="en-US" sz="2800" b="1" dirty="0">
                <a:solidFill>
                  <a:srgbClr val="66FFFF"/>
                </a:solidFill>
                <a:latin typeface="Arial Narrow" panose="020B0606020202030204" pitchFamily="34" charset="0"/>
              </a:rPr>
              <a:t>列表框收到输入焦点</a:t>
            </a:r>
            <a:endParaRPr lang="zh-CN" altLang="en-US" sz="2800" b="1" dirty="0">
              <a:solidFill>
                <a:srgbClr val="66FFFF"/>
              </a:solidFill>
              <a:latin typeface="Arial Narrow" panose="020B0606020202030204" pitchFamily="34" charset="0"/>
              <a:cs typeface="Times New Roman" panose="02020603050405020304" pitchFamily="18" charset="0"/>
            </a:endParaRPr>
          </a:p>
          <a:p>
            <a:pPr algn="just">
              <a:buFontTx/>
              <a:buNone/>
            </a:pPr>
            <a:r>
              <a:rPr lang="en-US" altLang="zh-CN" sz="2800" b="1" dirty="0">
                <a:solidFill>
                  <a:srgbClr val="66FFFF"/>
                </a:solidFill>
                <a:latin typeface="Arial Narrow" panose="020B0606020202030204" pitchFamily="34" charset="0"/>
                <a:cs typeface="Times New Roman" panose="02020603050405020304" pitchFamily="18" charset="0"/>
              </a:rPr>
              <a:t>LBN_KILLFOCUS:	</a:t>
            </a:r>
            <a:r>
              <a:rPr lang="zh-CN" altLang="en-US" sz="2800" b="1" dirty="0">
                <a:solidFill>
                  <a:srgbClr val="66FFFF"/>
                </a:solidFill>
                <a:latin typeface="Arial Narrow" panose="020B0606020202030204" pitchFamily="34" charset="0"/>
              </a:rPr>
              <a:t>列表框失去输入焦点</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0C1B0AC6-033A-4C75-BB7B-D882C3B03EEC}" type="slidenum">
              <a:rPr lang="en-US" altLang="zh-CN"/>
              <a:pPr/>
              <a:t>82</a:t>
            </a:fld>
            <a:endParaRPr lang="en-US" altLang="zh-CN"/>
          </a:p>
        </p:txBody>
      </p:sp>
      <p:sp>
        <p:nvSpPr>
          <p:cNvPr id="47107" name="Rectangle 3"/>
          <p:cNvSpPr>
            <a:spLocks noGrp="1" noChangeArrowheads="1"/>
          </p:cNvSpPr>
          <p:nvPr>
            <p:ph type="body" idx="1"/>
          </p:nvPr>
        </p:nvSpPr>
        <p:spPr>
          <a:xfrm>
            <a:off x="107504" y="44624"/>
            <a:ext cx="8856984" cy="1967880"/>
          </a:xfrm>
        </p:spPr>
        <p:txBody>
          <a:bodyPr/>
          <a:lstStyle/>
          <a:p>
            <a:pPr algn="just">
              <a:lnSpc>
                <a:spcPct val="90000"/>
              </a:lnSpc>
              <a:buFontTx/>
              <a:buNone/>
            </a:pPr>
            <a:r>
              <a:rPr lang="en-US" altLang="zh-CN" sz="2800" b="1" dirty="0">
                <a:solidFill>
                  <a:srgbClr val="00FF00"/>
                </a:solidFill>
                <a:latin typeface="Arial Narrow" panose="020B0606020202030204" pitchFamily="34" charset="0"/>
                <a:cs typeface="Times New Roman" panose="02020603050405020304" pitchFamily="18" charset="0"/>
              </a:rPr>
              <a:t>2</a:t>
            </a:r>
            <a:r>
              <a:rPr lang="en-US" altLang="zh-CN" sz="2800" b="1" dirty="0">
                <a:solidFill>
                  <a:srgbClr val="00FF00"/>
                </a:solidFill>
                <a:latin typeface="Arial Narrow" panose="020B0606020202030204" pitchFamily="34" charset="0"/>
              </a:rPr>
              <a:t>.</a:t>
            </a:r>
            <a:r>
              <a:rPr lang="zh-CN" altLang="en-US" sz="2800" b="1" dirty="0">
                <a:solidFill>
                  <a:srgbClr val="00FF00"/>
                </a:solidFill>
                <a:latin typeface="Arial Narrow" panose="020B0606020202030204" pitchFamily="34" charset="0"/>
              </a:rPr>
              <a:t>应用程序向列表框发送消息</a:t>
            </a:r>
            <a:endParaRPr lang="zh-CN" altLang="en-US" sz="2800" b="1" dirty="0">
              <a:solidFill>
                <a:srgbClr val="00FF00"/>
              </a:solidFill>
              <a:latin typeface="Arial Narrow" panose="020B0606020202030204" pitchFamily="34" charset="0"/>
              <a:cs typeface="Times New Roman" panose="02020603050405020304" pitchFamily="18" charset="0"/>
            </a:endParaRPr>
          </a:p>
          <a:p>
            <a:pPr>
              <a:lnSpc>
                <a:spcPct val="90000"/>
              </a:lnSpc>
              <a:buFontTx/>
              <a:buNone/>
            </a:pPr>
            <a:r>
              <a:rPr lang="zh-CN" altLang="en-US" sz="2800" b="1" dirty="0">
                <a:latin typeface="Arial Narrow" panose="020B0606020202030204" pitchFamily="34" charset="0"/>
              </a:rPr>
              <a:t>    </a:t>
            </a:r>
            <a:r>
              <a:rPr lang="zh-CN" altLang="en-US" b="1" dirty="0">
                <a:latin typeface="Arial Narrow" panose="020B0606020202030204" pitchFamily="34" charset="0"/>
              </a:rPr>
              <a:t>应用程序对列表框的操作通过调用函数</a:t>
            </a:r>
            <a:r>
              <a:rPr lang="en-US" altLang="zh-CN" b="1" dirty="0" err="1">
                <a:latin typeface="Arial Narrow" panose="020B0606020202030204" pitchFamily="34" charset="0"/>
              </a:rPr>
              <a:t>SendMessage</a:t>
            </a:r>
            <a:r>
              <a:rPr lang="zh-CN" altLang="en-US" b="1" dirty="0">
                <a:latin typeface="Arial Narrow" panose="020B0606020202030204" pitchFamily="34" charset="0"/>
              </a:rPr>
              <a:t>或</a:t>
            </a:r>
            <a:r>
              <a:rPr lang="en-US" altLang="zh-CN" b="1" dirty="0" err="1">
                <a:latin typeface="Arial Narrow" panose="020B0606020202030204" pitchFamily="34" charset="0"/>
              </a:rPr>
              <a:t>SendDlgItemMessage</a:t>
            </a:r>
            <a:r>
              <a:rPr lang="zh-CN" altLang="en-US" b="1" dirty="0">
                <a:latin typeface="Arial Narrow" panose="020B0606020202030204" pitchFamily="34" charset="0"/>
              </a:rPr>
              <a:t>向其发送各种消息完成</a:t>
            </a:r>
            <a:r>
              <a:rPr lang="zh-CN" altLang="en-US" b="1" dirty="0" smtClean="0">
                <a:latin typeface="Arial Narrow" panose="020B0606020202030204" pitchFamily="34" charset="0"/>
              </a:rPr>
              <a:t>。</a:t>
            </a:r>
            <a:endParaRPr lang="zh-CN" altLang="en-US" b="1" dirty="0">
              <a:latin typeface="Arial Narrow" panose="020B0606020202030204" pitchFamily="34"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3434058279"/>
              </p:ext>
            </p:extLst>
          </p:nvPr>
        </p:nvGraphicFramePr>
        <p:xfrm>
          <a:off x="145315" y="1916832"/>
          <a:ext cx="8891181" cy="4563970"/>
        </p:xfrm>
        <a:graphic>
          <a:graphicData uri="http://schemas.openxmlformats.org/drawingml/2006/table">
            <a:tbl>
              <a:tblPr>
                <a:tableStyleId>{5C22544A-7EE6-4342-B048-85BDC9FD1C3A}</a:tableStyleId>
              </a:tblPr>
              <a:tblGrid>
                <a:gridCol w="2126152">
                  <a:extLst>
                    <a:ext uri="{9D8B030D-6E8A-4147-A177-3AD203B41FA5}">
                      <a16:colId xmlns:a16="http://schemas.microsoft.com/office/drawing/2014/main" val="20000"/>
                    </a:ext>
                  </a:extLst>
                </a:gridCol>
                <a:gridCol w="2706012">
                  <a:extLst>
                    <a:ext uri="{9D8B030D-6E8A-4147-A177-3AD203B41FA5}">
                      <a16:colId xmlns:a16="http://schemas.microsoft.com/office/drawing/2014/main" val="20001"/>
                    </a:ext>
                  </a:extLst>
                </a:gridCol>
                <a:gridCol w="2258817">
                  <a:extLst>
                    <a:ext uri="{9D8B030D-6E8A-4147-A177-3AD203B41FA5}">
                      <a16:colId xmlns:a16="http://schemas.microsoft.com/office/drawing/2014/main" val="20002"/>
                    </a:ext>
                  </a:extLst>
                </a:gridCol>
                <a:gridCol w="1800200">
                  <a:extLst>
                    <a:ext uri="{9D8B030D-6E8A-4147-A177-3AD203B41FA5}">
                      <a16:colId xmlns:a16="http://schemas.microsoft.com/office/drawing/2014/main" val="20003"/>
                    </a:ext>
                  </a:extLst>
                </a:gridCol>
              </a:tblGrid>
              <a:tr h="329359">
                <a:tc>
                  <a:txBody>
                    <a:bodyPr/>
                    <a:lstStyle/>
                    <a:p>
                      <a:pPr algn="ctr">
                        <a:spcAft>
                          <a:spcPts val="0"/>
                        </a:spcAft>
                      </a:pPr>
                      <a:r>
                        <a:rPr lang="zh-CN" sz="1600" b="1" kern="100">
                          <a:solidFill>
                            <a:srgbClr val="000000"/>
                          </a:solidFill>
                          <a:effectLst/>
                        </a:rPr>
                        <a:t>标</a:t>
                      </a:r>
                      <a:r>
                        <a:rPr lang="en-US" sz="1600" b="1" kern="100">
                          <a:solidFill>
                            <a:srgbClr val="000000"/>
                          </a:solidFill>
                          <a:effectLst/>
                        </a:rPr>
                        <a:t>  </a:t>
                      </a:r>
                      <a:r>
                        <a:rPr lang="zh-CN" sz="1600" b="1" kern="100">
                          <a:solidFill>
                            <a:srgbClr val="000000"/>
                          </a:solidFill>
                          <a:effectLst/>
                        </a:rPr>
                        <a:t>识</a:t>
                      </a:r>
                      <a:endParaRPr lang="zh-CN" sz="16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600" b="1" kern="100">
                          <a:solidFill>
                            <a:srgbClr val="000000"/>
                          </a:solidFill>
                          <a:effectLst/>
                        </a:rPr>
                        <a:t>说</a:t>
                      </a:r>
                      <a:r>
                        <a:rPr lang="en-US" sz="1600" b="1" kern="100">
                          <a:solidFill>
                            <a:srgbClr val="000000"/>
                          </a:solidFill>
                          <a:effectLst/>
                        </a:rPr>
                        <a:t>   </a:t>
                      </a:r>
                      <a:r>
                        <a:rPr lang="zh-CN" sz="1600" b="1" kern="100">
                          <a:solidFill>
                            <a:srgbClr val="000000"/>
                          </a:solidFill>
                          <a:effectLst/>
                        </a:rPr>
                        <a:t>明</a:t>
                      </a:r>
                      <a:endParaRPr lang="zh-CN" sz="16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600" b="1" kern="100">
                          <a:solidFill>
                            <a:srgbClr val="000000"/>
                          </a:solidFill>
                          <a:effectLst/>
                        </a:rPr>
                        <a:t>标</a:t>
                      </a:r>
                      <a:r>
                        <a:rPr lang="en-US" sz="1600" b="1" kern="100">
                          <a:solidFill>
                            <a:srgbClr val="000000"/>
                          </a:solidFill>
                          <a:effectLst/>
                        </a:rPr>
                        <a:t>  </a:t>
                      </a:r>
                      <a:r>
                        <a:rPr lang="zh-CN" sz="1600" b="1" kern="100">
                          <a:solidFill>
                            <a:srgbClr val="000000"/>
                          </a:solidFill>
                          <a:effectLst/>
                        </a:rPr>
                        <a:t>识</a:t>
                      </a:r>
                      <a:endParaRPr lang="zh-CN" sz="16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06680" algn="ctr">
                        <a:spcAft>
                          <a:spcPts val="0"/>
                        </a:spcAft>
                      </a:pPr>
                      <a:r>
                        <a:rPr lang="zh-CN" sz="1600" b="1" kern="100">
                          <a:solidFill>
                            <a:srgbClr val="000000"/>
                          </a:solidFill>
                          <a:effectLst/>
                        </a:rPr>
                        <a:t>说</a:t>
                      </a:r>
                      <a:r>
                        <a:rPr lang="en-US" sz="1600" b="1" kern="100">
                          <a:solidFill>
                            <a:srgbClr val="000000"/>
                          </a:solidFill>
                          <a:effectLst/>
                        </a:rPr>
                        <a:t>  </a:t>
                      </a:r>
                      <a:r>
                        <a:rPr lang="zh-CN" sz="1600" b="1" kern="100">
                          <a:solidFill>
                            <a:srgbClr val="000000"/>
                          </a:solidFill>
                          <a:effectLst/>
                        </a:rPr>
                        <a:t>明</a:t>
                      </a:r>
                      <a:endParaRPr lang="zh-CN" sz="16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0"/>
                  </a:ext>
                </a:extLst>
              </a:tr>
              <a:tr h="282307">
                <a:tc>
                  <a:txBody>
                    <a:bodyPr/>
                    <a:lstStyle/>
                    <a:p>
                      <a:pPr algn="just">
                        <a:spcAft>
                          <a:spcPts val="0"/>
                        </a:spcAft>
                      </a:pPr>
                      <a:r>
                        <a:rPr lang="en-US" sz="1600" b="1" kern="100">
                          <a:solidFill>
                            <a:srgbClr val="000000"/>
                          </a:solidFill>
                          <a:effectLst/>
                        </a:rPr>
                        <a:t>LB_ADDFILE</a:t>
                      </a:r>
                      <a:endParaRPr lang="zh-CN" sz="16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600" b="1" kern="100">
                          <a:solidFill>
                            <a:srgbClr val="000000"/>
                          </a:solidFill>
                          <a:effectLst/>
                        </a:rPr>
                        <a:t>在文件列表中加入指定文件</a:t>
                      </a:r>
                      <a:endParaRPr lang="zh-CN" sz="16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600" b="1" kern="100">
                          <a:solidFill>
                            <a:srgbClr val="000000"/>
                          </a:solidFill>
                          <a:effectLst/>
                        </a:rPr>
                        <a:t>LB_GETTEXT</a:t>
                      </a:r>
                      <a:endParaRPr lang="zh-CN" sz="16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600" b="1" kern="100">
                          <a:solidFill>
                            <a:srgbClr val="000000"/>
                          </a:solidFill>
                          <a:effectLst/>
                        </a:rPr>
                        <a:t>获取指定项文本</a:t>
                      </a:r>
                      <a:endParaRPr lang="zh-CN" sz="16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1"/>
                  </a:ext>
                </a:extLst>
              </a:tr>
              <a:tr h="282307">
                <a:tc>
                  <a:txBody>
                    <a:bodyPr/>
                    <a:lstStyle/>
                    <a:p>
                      <a:pPr algn="just">
                        <a:spcAft>
                          <a:spcPts val="0"/>
                        </a:spcAft>
                      </a:pPr>
                      <a:r>
                        <a:rPr lang="en-US" sz="1600" b="1" kern="100">
                          <a:solidFill>
                            <a:srgbClr val="000000"/>
                          </a:solidFill>
                          <a:effectLst/>
                        </a:rPr>
                        <a:t>LB_ADDSTRING</a:t>
                      </a:r>
                      <a:endParaRPr lang="zh-CN" sz="16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600" b="1" kern="100">
                          <a:solidFill>
                            <a:srgbClr val="000000"/>
                          </a:solidFill>
                          <a:effectLst/>
                        </a:rPr>
                        <a:t>在列表框中加入列表项</a:t>
                      </a:r>
                      <a:endParaRPr lang="zh-CN" sz="16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600" b="1" kern="100">
                          <a:solidFill>
                            <a:srgbClr val="000000"/>
                          </a:solidFill>
                          <a:effectLst/>
                        </a:rPr>
                        <a:t>LB_GETTEXTLEN</a:t>
                      </a:r>
                      <a:endParaRPr lang="zh-CN" sz="16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600" b="1" kern="100">
                          <a:solidFill>
                            <a:srgbClr val="000000"/>
                          </a:solidFill>
                          <a:effectLst/>
                        </a:rPr>
                        <a:t>获取指定项长高</a:t>
                      </a:r>
                      <a:endParaRPr lang="zh-CN" sz="16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2"/>
                  </a:ext>
                </a:extLst>
              </a:tr>
              <a:tr h="564615">
                <a:tc>
                  <a:txBody>
                    <a:bodyPr/>
                    <a:lstStyle/>
                    <a:p>
                      <a:pPr algn="just">
                        <a:spcAft>
                          <a:spcPts val="0"/>
                        </a:spcAft>
                      </a:pPr>
                      <a:r>
                        <a:rPr lang="en-US" sz="1600" b="1" kern="100">
                          <a:solidFill>
                            <a:srgbClr val="000000"/>
                          </a:solidFill>
                          <a:effectLst/>
                        </a:rPr>
                        <a:t>LB_DELETESTRING</a:t>
                      </a:r>
                      <a:endParaRPr lang="zh-CN" sz="16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600" b="1" kern="100">
                          <a:solidFill>
                            <a:srgbClr val="000000"/>
                          </a:solidFill>
                          <a:effectLst/>
                        </a:rPr>
                        <a:t>在列表框中删除列表项</a:t>
                      </a:r>
                      <a:endParaRPr lang="zh-CN" sz="16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600" b="1" kern="100">
                          <a:solidFill>
                            <a:srgbClr val="000000"/>
                          </a:solidFill>
                          <a:effectLst/>
                        </a:rPr>
                        <a:t>LB_GETTOPINDEX</a:t>
                      </a:r>
                      <a:endParaRPr lang="zh-CN" sz="16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600" b="1" kern="100">
                          <a:solidFill>
                            <a:srgbClr val="000000"/>
                          </a:solidFill>
                          <a:effectLst/>
                        </a:rPr>
                        <a:t>获取列表框中第一项的索引值</a:t>
                      </a:r>
                      <a:endParaRPr lang="zh-CN" sz="16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3"/>
                  </a:ext>
                </a:extLst>
              </a:tr>
              <a:tr h="564615">
                <a:tc>
                  <a:txBody>
                    <a:bodyPr/>
                    <a:lstStyle/>
                    <a:p>
                      <a:pPr algn="just">
                        <a:spcAft>
                          <a:spcPts val="0"/>
                        </a:spcAft>
                      </a:pPr>
                      <a:r>
                        <a:rPr lang="en-US" sz="1600" b="1" kern="100">
                          <a:solidFill>
                            <a:srgbClr val="000000"/>
                          </a:solidFill>
                          <a:effectLst/>
                        </a:rPr>
                        <a:t>LB_DIR</a:t>
                      </a:r>
                      <a:endParaRPr lang="zh-CN" sz="16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600" b="1" kern="100">
                          <a:solidFill>
                            <a:srgbClr val="000000"/>
                          </a:solidFill>
                          <a:effectLst/>
                        </a:rPr>
                        <a:t>在列表框中列出指定文件</a:t>
                      </a:r>
                      <a:endParaRPr lang="zh-CN" sz="16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600" b="1" kern="100">
                          <a:solidFill>
                            <a:srgbClr val="000000"/>
                          </a:solidFill>
                          <a:effectLst/>
                        </a:rPr>
                        <a:t>LB_INSERTSTRING</a:t>
                      </a:r>
                      <a:endParaRPr lang="zh-CN" sz="16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600" b="1" kern="100">
                          <a:solidFill>
                            <a:srgbClr val="000000"/>
                          </a:solidFill>
                          <a:effectLst/>
                        </a:rPr>
                        <a:t>在列表框的指定位置加入一项</a:t>
                      </a:r>
                      <a:endParaRPr lang="zh-CN" sz="16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4"/>
                  </a:ext>
                </a:extLst>
              </a:tr>
              <a:tr h="282307">
                <a:tc>
                  <a:txBody>
                    <a:bodyPr/>
                    <a:lstStyle/>
                    <a:p>
                      <a:pPr algn="just">
                        <a:spcAft>
                          <a:spcPts val="0"/>
                        </a:spcAft>
                      </a:pPr>
                      <a:r>
                        <a:rPr lang="en-US" sz="1600" b="1" kern="100">
                          <a:solidFill>
                            <a:srgbClr val="000000"/>
                          </a:solidFill>
                          <a:effectLst/>
                        </a:rPr>
                        <a:t>LB_FINDSTRING</a:t>
                      </a:r>
                      <a:endParaRPr lang="zh-CN" sz="16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600" b="1" kern="100">
                          <a:solidFill>
                            <a:srgbClr val="000000"/>
                          </a:solidFill>
                          <a:effectLst/>
                        </a:rPr>
                        <a:t>在列表框中查找指定项</a:t>
                      </a:r>
                      <a:endParaRPr lang="zh-CN" sz="16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600" b="1" kern="100">
                          <a:solidFill>
                            <a:srgbClr val="000000"/>
                          </a:solidFill>
                          <a:effectLst/>
                        </a:rPr>
                        <a:t>LB_RESETCONTENT</a:t>
                      </a:r>
                      <a:endParaRPr lang="zh-CN" sz="16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600" b="1" kern="100">
                          <a:solidFill>
                            <a:srgbClr val="000000"/>
                          </a:solidFill>
                          <a:effectLst/>
                        </a:rPr>
                        <a:t>清空列表框</a:t>
                      </a:r>
                      <a:endParaRPr lang="zh-CN" sz="16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5"/>
                  </a:ext>
                </a:extLst>
              </a:tr>
              <a:tr h="564615">
                <a:tc>
                  <a:txBody>
                    <a:bodyPr/>
                    <a:lstStyle/>
                    <a:p>
                      <a:pPr algn="just">
                        <a:spcAft>
                          <a:spcPts val="0"/>
                        </a:spcAft>
                      </a:pPr>
                      <a:r>
                        <a:rPr lang="en-US" sz="1600" b="1" kern="100">
                          <a:solidFill>
                            <a:srgbClr val="000000"/>
                          </a:solidFill>
                          <a:effectLst/>
                        </a:rPr>
                        <a:t>LB_GETCOUNT</a:t>
                      </a:r>
                      <a:endParaRPr lang="zh-CN" sz="16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600" b="1" kern="100">
                          <a:solidFill>
                            <a:srgbClr val="000000"/>
                          </a:solidFill>
                          <a:effectLst/>
                        </a:rPr>
                        <a:t>获取多选列表框中的项数</a:t>
                      </a:r>
                      <a:endParaRPr lang="zh-CN" sz="16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600" b="1" kern="100">
                          <a:solidFill>
                            <a:srgbClr val="000000"/>
                          </a:solidFill>
                          <a:effectLst/>
                        </a:rPr>
                        <a:t>LB_SETSEL</a:t>
                      </a:r>
                      <a:endParaRPr lang="zh-CN" sz="16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600" b="1" kern="100">
                          <a:solidFill>
                            <a:srgbClr val="000000"/>
                          </a:solidFill>
                          <a:effectLst/>
                        </a:rPr>
                        <a:t>设置多选列表框中指定项的选中状态</a:t>
                      </a:r>
                      <a:endParaRPr lang="zh-CN" sz="16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6"/>
                  </a:ext>
                </a:extLst>
              </a:tr>
              <a:tr h="564615">
                <a:tc>
                  <a:txBody>
                    <a:bodyPr/>
                    <a:lstStyle/>
                    <a:p>
                      <a:pPr algn="just">
                        <a:spcAft>
                          <a:spcPts val="0"/>
                        </a:spcAft>
                      </a:pPr>
                      <a:r>
                        <a:rPr lang="en-US" sz="1600" b="1" kern="100">
                          <a:solidFill>
                            <a:srgbClr val="000000"/>
                          </a:solidFill>
                          <a:effectLst/>
                        </a:rPr>
                        <a:t>LB_GETCURSEL</a:t>
                      </a:r>
                      <a:endParaRPr lang="zh-CN" sz="16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600" b="1" kern="100">
                          <a:solidFill>
                            <a:srgbClr val="000000"/>
                          </a:solidFill>
                          <a:effectLst/>
                        </a:rPr>
                        <a:t>获取列表框中当前选中项的索引值</a:t>
                      </a:r>
                      <a:endParaRPr lang="zh-CN" sz="16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600" b="1" kern="100">
                          <a:solidFill>
                            <a:srgbClr val="000000"/>
                          </a:solidFill>
                          <a:effectLst/>
                        </a:rPr>
                        <a:t>LB_SETCURSEL</a:t>
                      </a:r>
                      <a:endParaRPr lang="zh-CN" sz="16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b="1" kern="100">
                          <a:solidFill>
                            <a:srgbClr val="000000"/>
                          </a:solidFill>
                          <a:effectLst/>
                        </a:rPr>
                        <a:t>设置单选列表框中指定项的选中状态</a:t>
                      </a:r>
                      <a:endParaRPr lang="zh-CN" sz="16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7"/>
                  </a:ext>
                </a:extLst>
              </a:tr>
              <a:tr h="564615">
                <a:tc>
                  <a:txBody>
                    <a:bodyPr/>
                    <a:lstStyle/>
                    <a:p>
                      <a:pPr algn="just">
                        <a:spcAft>
                          <a:spcPts val="0"/>
                        </a:spcAft>
                      </a:pPr>
                      <a:r>
                        <a:rPr lang="en-US" sz="1600" b="1" kern="100">
                          <a:solidFill>
                            <a:srgbClr val="000000"/>
                          </a:solidFill>
                          <a:effectLst/>
                        </a:rPr>
                        <a:t>LB_GETSEL</a:t>
                      </a:r>
                      <a:endParaRPr lang="zh-CN" sz="16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600" b="1" kern="100">
                          <a:solidFill>
                            <a:srgbClr val="000000"/>
                          </a:solidFill>
                          <a:effectLst/>
                        </a:rPr>
                        <a:t>获取列表框中指定项的选中状态</a:t>
                      </a:r>
                      <a:endParaRPr lang="zh-CN" sz="16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600" b="1" kern="100">
                          <a:solidFill>
                            <a:srgbClr val="000000"/>
                          </a:solidFill>
                          <a:effectLst/>
                        </a:rPr>
                        <a:t>LB_SETTOPINDEX</a:t>
                      </a:r>
                      <a:endParaRPr lang="zh-CN" sz="16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97180" algn="just">
                        <a:spcAft>
                          <a:spcPts val="0"/>
                        </a:spcAft>
                      </a:pPr>
                      <a:r>
                        <a:rPr lang="zh-CN" sz="1600" b="1" kern="100">
                          <a:solidFill>
                            <a:srgbClr val="000000"/>
                          </a:solidFill>
                          <a:effectLst/>
                        </a:rPr>
                        <a:t>设</a:t>
                      </a:r>
                      <a:r>
                        <a:rPr lang="en-US" sz="1600" b="1" kern="100">
                          <a:solidFill>
                            <a:srgbClr val="000000"/>
                          </a:solidFill>
                          <a:effectLst/>
                        </a:rPr>
                        <a:t>  </a:t>
                      </a:r>
                      <a:r>
                        <a:rPr lang="zh-CN" sz="1600" b="1" kern="100">
                          <a:solidFill>
                            <a:srgbClr val="000000"/>
                          </a:solidFill>
                          <a:effectLst/>
                        </a:rPr>
                        <a:t>设置列表框中第一项的索引值</a:t>
                      </a:r>
                      <a:endParaRPr lang="zh-CN" sz="16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8"/>
                  </a:ext>
                </a:extLst>
              </a:tr>
              <a:tr h="564615">
                <a:tc>
                  <a:txBody>
                    <a:bodyPr/>
                    <a:lstStyle/>
                    <a:p>
                      <a:pPr algn="just">
                        <a:spcAft>
                          <a:spcPts val="0"/>
                        </a:spcAft>
                      </a:pPr>
                      <a:r>
                        <a:rPr lang="en-US" sz="1600" b="1" kern="100">
                          <a:solidFill>
                            <a:srgbClr val="000000"/>
                          </a:solidFill>
                          <a:effectLst/>
                        </a:rPr>
                        <a:t>LB_GETSELCOUNT</a:t>
                      </a:r>
                      <a:endParaRPr lang="zh-CN" sz="16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600" b="1" kern="100">
                          <a:solidFill>
                            <a:srgbClr val="000000"/>
                          </a:solidFill>
                          <a:effectLst/>
                        </a:rPr>
                        <a:t>获取多选列表框中选中的项数</a:t>
                      </a:r>
                      <a:endParaRPr lang="zh-CN" sz="16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600" b="1" kern="100">
                          <a:solidFill>
                            <a:srgbClr val="000000"/>
                          </a:solidFill>
                          <a:effectLst/>
                        </a:rPr>
                        <a:t> </a:t>
                      </a:r>
                      <a:endParaRPr lang="zh-CN" sz="1600" b="1" kern="100">
                        <a:solidFill>
                          <a:srgbClr val="000000"/>
                        </a:solidFill>
                        <a:effectLst/>
                      </a:endParaRPr>
                    </a:p>
                    <a:p>
                      <a:pPr algn="just">
                        <a:spcAft>
                          <a:spcPts val="0"/>
                        </a:spcAft>
                      </a:pPr>
                      <a:r>
                        <a:rPr lang="en-US" sz="1600" b="1" kern="100">
                          <a:solidFill>
                            <a:srgbClr val="000000"/>
                          </a:solidFill>
                          <a:effectLst/>
                        </a:rPr>
                        <a:t> </a:t>
                      </a:r>
                      <a:endParaRPr lang="zh-CN" sz="16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600" b="1" kern="100" dirty="0">
                          <a:solidFill>
                            <a:srgbClr val="000000"/>
                          </a:solidFill>
                          <a:effectLst/>
                        </a:rPr>
                        <a:t> </a:t>
                      </a:r>
                      <a:endParaRPr lang="zh-CN" sz="1600" b="1" kern="100" dirty="0">
                        <a:solidFill>
                          <a:srgbClr val="000000"/>
                        </a:solidFill>
                        <a:effectLst/>
                      </a:endParaRPr>
                    </a:p>
                    <a:p>
                      <a:pPr algn="just">
                        <a:spcAft>
                          <a:spcPts val="0"/>
                        </a:spcAft>
                      </a:pPr>
                      <a:r>
                        <a:rPr lang="en-US" sz="1600" b="1" kern="100" dirty="0">
                          <a:solidFill>
                            <a:srgbClr val="000000"/>
                          </a:solidFill>
                          <a:effectLst/>
                        </a:rPr>
                        <a:t> </a:t>
                      </a:r>
                      <a:endParaRPr lang="zh-CN" sz="1600" b="1" kern="100" dirty="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9"/>
                  </a:ext>
                </a:extLst>
              </a:tr>
            </a:tbl>
          </a:graphicData>
        </a:graphic>
      </p:graphicFrame>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611560" y="764704"/>
            <a:ext cx="8280920"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buFontTx/>
              <a:buNone/>
            </a:pPr>
            <a:r>
              <a:rPr lang="zh-CN" altLang="en-US" b="1" dirty="0" smtClean="0"/>
              <a:t>	</a:t>
            </a:r>
          </a:p>
          <a:p>
            <a:pPr>
              <a:lnSpc>
                <a:spcPct val="90000"/>
              </a:lnSpc>
              <a:buFontTx/>
              <a:buNone/>
            </a:pPr>
            <a:r>
              <a:rPr lang="zh-CN" altLang="en-US" b="1" dirty="0" smtClean="0">
                <a:solidFill>
                  <a:schemeClr val="accent1"/>
                </a:solidFill>
              </a:rPr>
              <a:t>下面是常用文件属性值及其说明</a:t>
            </a:r>
            <a:endParaRPr lang="zh-CN" altLang="en-US" b="1" dirty="0" smtClean="0">
              <a:solidFill>
                <a:schemeClr val="accent1"/>
              </a:solidFill>
              <a:latin typeface="宋体" panose="02010600030101010101" pitchFamily="2" charset="-122"/>
            </a:endParaRPr>
          </a:p>
          <a:p>
            <a:pPr algn="just">
              <a:lnSpc>
                <a:spcPct val="90000"/>
              </a:lnSpc>
              <a:buFontTx/>
              <a:buNone/>
            </a:pPr>
            <a:r>
              <a:rPr lang="zh-CN" altLang="en-US" b="1" dirty="0" smtClean="0"/>
              <a:t>数值（</a:t>
            </a:r>
            <a:r>
              <a:rPr lang="en-US" altLang="zh-CN" b="1" dirty="0" smtClean="0">
                <a:latin typeface="宋体" panose="02010600030101010101" pitchFamily="2" charset="-122"/>
              </a:rPr>
              <a:t>16</a:t>
            </a:r>
            <a:r>
              <a:rPr lang="zh-CN" altLang="en-US" b="1" dirty="0" smtClean="0"/>
              <a:t>进制）	说</a:t>
            </a:r>
            <a:r>
              <a:rPr lang="zh-CN" altLang="en-US" b="1" dirty="0" smtClean="0">
                <a:latin typeface="宋体" panose="02010600030101010101" pitchFamily="2" charset="-122"/>
              </a:rPr>
              <a:t>  </a:t>
            </a:r>
            <a:r>
              <a:rPr lang="zh-CN" altLang="en-US" b="1" dirty="0" smtClean="0"/>
              <a:t>明</a:t>
            </a:r>
            <a:endParaRPr lang="zh-CN" altLang="en-US" b="1" dirty="0" smtClean="0">
              <a:latin typeface="宋体" panose="02010600030101010101" pitchFamily="2" charset="-122"/>
            </a:endParaRPr>
          </a:p>
          <a:p>
            <a:pPr algn="just">
              <a:lnSpc>
                <a:spcPct val="90000"/>
              </a:lnSpc>
              <a:buFontTx/>
              <a:buNone/>
            </a:pPr>
            <a:r>
              <a:rPr lang="en-US" altLang="zh-CN" b="1" dirty="0" smtClean="0">
                <a:latin typeface="宋体" panose="02010600030101010101" pitchFamily="2" charset="-122"/>
              </a:rPr>
              <a:t>4000			</a:t>
            </a:r>
            <a:r>
              <a:rPr lang="zh-CN" altLang="en-US" b="1" dirty="0" smtClean="0"/>
              <a:t>列出驱动器名</a:t>
            </a:r>
            <a:endParaRPr lang="zh-CN" altLang="en-US" b="1" dirty="0" smtClean="0">
              <a:latin typeface="宋体" panose="02010600030101010101" pitchFamily="2" charset="-122"/>
            </a:endParaRPr>
          </a:p>
          <a:p>
            <a:pPr algn="just">
              <a:lnSpc>
                <a:spcPct val="90000"/>
              </a:lnSpc>
              <a:buFontTx/>
              <a:buNone/>
            </a:pPr>
            <a:r>
              <a:rPr lang="en-US" altLang="zh-CN" b="1" dirty="0" smtClean="0">
                <a:latin typeface="宋体" panose="02010600030101010101" pitchFamily="2" charset="-122"/>
              </a:rPr>
              <a:t>0002			</a:t>
            </a:r>
            <a:r>
              <a:rPr lang="zh-CN" altLang="en-US" b="1" dirty="0" smtClean="0"/>
              <a:t>列出隐含文件名</a:t>
            </a:r>
            <a:endParaRPr lang="zh-CN" altLang="en-US" b="1" dirty="0" smtClean="0">
              <a:latin typeface="宋体" panose="02010600030101010101" pitchFamily="2" charset="-122"/>
            </a:endParaRPr>
          </a:p>
          <a:p>
            <a:pPr algn="just">
              <a:lnSpc>
                <a:spcPct val="90000"/>
              </a:lnSpc>
              <a:buFontTx/>
              <a:buNone/>
            </a:pPr>
            <a:r>
              <a:rPr lang="en-US" altLang="zh-CN" b="1" dirty="0" smtClean="0">
                <a:latin typeface="宋体" panose="02010600030101010101" pitchFamily="2" charset="-122"/>
              </a:rPr>
              <a:t>0000			</a:t>
            </a:r>
            <a:r>
              <a:rPr lang="zh-CN" altLang="en-US" b="1" dirty="0" smtClean="0"/>
              <a:t>列出普通文件名</a:t>
            </a:r>
            <a:endParaRPr lang="zh-CN" altLang="en-US" b="1" dirty="0" smtClean="0">
              <a:latin typeface="宋体" panose="02010600030101010101" pitchFamily="2" charset="-122"/>
            </a:endParaRPr>
          </a:p>
          <a:p>
            <a:pPr algn="just">
              <a:lnSpc>
                <a:spcPct val="90000"/>
              </a:lnSpc>
              <a:buFontTx/>
              <a:buNone/>
            </a:pPr>
            <a:r>
              <a:rPr lang="en-US" altLang="zh-CN" b="1" dirty="0" smtClean="0">
                <a:latin typeface="宋体" panose="02010600030101010101" pitchFamily="2" charset="-122"/>
              </a:rPr>
              <a:t>0004			</a:t>
            </a:r>
            <a:r>
              <a:rPr lang="zh-CN" altLang="en-US" b="1" dirty="0" smtClean="0"/>
              <a:t>列出系统文件名</a:t>
            </a:r>
            <a:endParaRPr lang="zh-CN" altLang="en-US" b="1" dirty="0" smtClean="0">
              <a:latin typeface="宋体" panose="02010600030101010101" pitchFamily="2" charset="-122"/>
            </a:endParaRPr>
          </a:p>
          <a:p>
            <a:pPr algn="just">
              <a:lnSpc>
                <a:spcPct val="90000"/>
              </a:lnSpc>
              <a:buFontTx/>
              <a:buNone/>
            </a:pPr>
            <a:r>
              <a:rPr lang="en-US" altLang="zh-CN" b="1" dirty="0" smtClean="0">
                <a:latin typeface="宋体" panose="02010600030101010101" pitchFamily="2" charset="-122"/>
              </a:rPr>
              <a:t>0001			</a:t>
            </a:r>
            <a:r>
              <a:rPr lang="zh-CN" altLang="en-US" b="1" dirty="0" smtClean="0"/>
              <a:t>列出只读文件名</a:t>
            </a:r>
            <a:endParaRPr lang="zh-CN" altLang="en-US" b="1" dirty="0" smtClean="0">
              <a:latin typeface="宋体" panose="02010600030101010101" pitchFamily="2" charset="-122"/>
            </a:endParaRPr>
          </a:p>
          <a:p>
            <a:pPr algn="just">
              <a:lnSpc>
                <a:spcPct val="90000"/>
              </a:lnSpc>
              <a:buFontTx/>
              <a:buNone/>
            </a:pPr>
            <a:r>
              <a:rPr lang="en-US" altLang="zh-CN" b="1" dirty="0" smtClean="0">
                <a:latin typeface="宋体" panose="02010600030101010101" pitchFamily="2" charset="-122"/>
              </a:rPr>
              <a:t>0010			</a:t>
            </a:r>
            <a:r>
              <a:rPr lang="zh-CN" altLang="en-US" b="1" dirty="0" smtClean="0"/>
              <a:t>列出上述文件及子目录名</a:t>
            </a:r>
            <a:r>
              <a:rPr lang="zh-CN" altLang="en-US" b="1" dirty="0" smtClean="0">
                <a:latin typeface="Arial Narrow" panose="020B0606020202030204" pitchFamily="34" charset="0"/>
              </a:rPr>
              <a:t> </a:t>
            </a:r>
            <a:endParaRPr lang="zh-CN" altLang="en-US" b="1" dirty="0">
              <a:latin typeface="Arial Narrow" panose="020B0606020202030204" pitchFamily="34" charset="0"/>
            </a:endParaRPr>
          </a:p>
        </p:txBody>
      </p:sp>
    </p:spTree>
    <p:extLst>
      <p:ext uri="{BB962C8B-B14F-4D97-AF65-F5344CB8AC3E}">
        <p14:creationId xmlns:p14="http://schemas.microsoft.com/office/powerpoint/2010/main" val="170431023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3FF2CFF4-E595-410F-BAC5-90C80F84BEB9}" type="slidenum">
              <a:rPr lang="en-US" altLang="zh-CN"/>
              <a:pPr/>
              <a:t>84</a:t>
            </a:fld>
            <a:endParaRPr lang="en-US" altLang="zh-CN"/>
          </a:p>
        </p:txBody>
      </p:sp>
      <p:sp>
        <p:nvSpPr>
          <p:cNvPr id="48130" name="Rectangle 2"/>
          <p:cNvSpPr>
            <a:spLocks noGrp="1" noChangeArrowheads="1"/>
          </p:cNvSpPr>
          <p:nvPr>
            <p:ph type="title"/>
          </p:nvPr>
        </p:nvSpPr>
        <p:spPr>
          <a:xfrm>
            <a:off x="762000" y="228600"/>
            <a:ext cx="7772400" cy="990600"/>
          </a:xfrm>
        </p:spPr>
        <p:txBody>
          <a:bodyPr/>
          <a:lstStyle/>
          <a:p>
            <a:r>
              <a:rPr lang="zh-CN" altLang="en-US" b="1" dirty="0" smtClean="0">
                <a:latin typeface="宋体" panose="02010600030101010101" pitchFamily="2" charset="-122"/>
              </a:rPr>
              <a:t>列</a:t>
            </a:r>
            <a:r>
              <a:rPr lang="zh-CN" altLang="en-US" b="1" dirty="0">
                <a:latin typeface="宋体" panose="02010600030101010101" pitchFamily="2" charset="-122"/>
              </a:rPr>
              <a:t>表框应用举例</a:t>
            </a:r>
            <a:r>
              <a:rPr lang="zh-CN" altLang="en-US" b="1" dirty="0"/>
              <a:t> </a:t>
            </a:r>
          </a:p>
        </p:txBody>
      </p:sp>
      <p:sp>
        <p:nvSpPr>
          <p:cNvPr id="48134" name="Text Box 6"/>
          <p:cNvSpPr txBox="1">
            <a:spLocks noChangeArrowheads="1"/>
          </p:cNvSpPr>
          <p:nvPr/>
        </p:nvSpPr>
        <p:spPr bwMode="auto">
          <a:xfrm>
            <a:off x="358552" y="1124020"/>
            <a:ext cx="857929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200" dirty="0">
                <a:latin typeface="Arial Narrow" panose="020B0606020202030204" pitchFamily="34" charset="0"/>
              </a:rPr>
              <a:t>【</a:t>
            </a:r>
            <a:r>
              <a:rPr lang="zh-CN" altLang="en-US" sz="3200" dirty="0" smtClean="0">
                <a:latin typeface="Arial Narrow" panose="020B0606020202030204" pitchFamily="34" charset="0"/>
              </a:rPr>
              <a:t>例</a:t>
            </a:r>
            <a:r>
              <a:rPr lang="en-US" altLang="zh-CN" sz="3200" dirty="0" smtClean="0">
                <a:latin typeface="Arial Narrow" panose="020B0606020202030204" pitchFamily="34" charset="0"/>
              </a:rPr>
              <a:t>8@@1】</a:t>
            </a:r>
            <a:r>
              <a:rPr lang="zh-CN" altLang="en-US" sz="3200" dirty="0">
                <a:latin typeface="Arial Narrow" panose="020B0606020202030204" pitchFamily="34" charset="0"/>
              </a:rPr>
              <a:t>创建一个单选列表框，并在该列表框中列出当前目录的文件，双击后删除该项 </a:t>
            </a:r>
          </a:p>
        </p:txBody>
      </p:sp>
      <p:pic>
        <p:nvPicPr>
          <p:cNvPr id="2" name="图片 1"/>
          <p:cNvPicPr>
            <a:picLocks noChangeAspect="1"/>
          </p:cNvPicPr>
          <p:nvPr/>
        </p:nvPicPr>
        <p:blipFill>
          <a:blip r:embed="rId2"/>
          <a:stretch>
            <a:fillRect/>
          </a:stretch>
        </p:blipFill>
        <p:spPr>
          <a:xfrm>
            <a:off x="107504" y="2420888"/>
            <a:ext cx="3024336" cy="4391862"/>
          </a:xfrm>
          <a:prstGeom prst="rect">
            <a:avLst/>
          </a:prstGeom>
        </p:spPr>
      </p:pic>
      <p:pic>
        <p:nvPicPr>
          <p:cNvPr id="3" name="图片 2"/>
          <p:cNvPicPr>
            <a:picLocks noChangeAspect="1"/>
          </p:cNvPicPr>
          <p:nvPr/>
        </p:nvPicPr>
        <p:blipFill>
          <a:blip r:embed="rId3"/>
          <a:stretch>
            <a:fillRect/>
          </a:stretch>
        </p:blipFill>
        <p:spPr>
          <a:xfrm>
            <a:off x="3175683" y="3453263"/>
            <a:ext cx="5860813" cy="2496017"/>
          </a:xfrm>
          <a:prstGeom prst="rect">
            <a:avLst/>
          </a:prstGeom>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1240F17A-DE96-4B63-B130-F263DA9AD035}" type="slidenum">
              <a:rPr lang="en-US" altLang="zh-CN"/>
              <a:pPr/>
              <a:t>85</a:t>
            </a:fld>
            <a:endParaRPr lang="en-US" altLang="zh-CN"/>
          </a:p>
        </p:txBody>
      </p:sp>
      <p:sp>
        <p:nvSpPr>
          <p:cNvPr id="49155" name="Rectangle 3"/>
          <p:cNvSpPr>
            <a:spLocks noGrp="1" noChangeArrowheads="1"/>
          </p:cNvSpPr>
          <p:nvPr>
            <p:ph type="body" idx="1"/>
          </p:nvPr>
        </p:nvSpPr>
        <p:spPr>
          <a:xfrm>
            <a:off x="228600" y="685800"/>
            <a:ext cx="8610600" cy="5257800"/>
          </a:xfrm>
        </p:spPr>
        <p:txBody>
          <a:bodyPr/>
          <a:lstStyle/>
          <a:p>
            <a:pPr>
              <a:buFontTx/>
              <a:buNone/>
            </a:pPr>
            <a:r>
              <a:rPr lang="zh-CN" altLang="en-US" sz="3600" b="1" dirty="0">
                <a:latin typeface="Arial Narrow" panose="020B0606020202030204" pitchFamily="34" charset="0"/>
              </a:rPr>
              <a:t>主要步骤如下： </a:t>
            </a:r>
          </a:p>
          <a:p>
            <a:pPr>
              <a:buFontTx/>
              <a:buNone/>
            </a:pPr>
            <a:r>
              <a:rPr lang="en-US" altLang="zh-CN" sz="3600" b="1" dirty="0">
                <a:solidFill>
                  <a:srgbClr val="00FF00"/>
                </a:solidFill>
                <a:latin typeface="Arial Narrow" panose="020B0606020202030204" pitchFamily="34" charset="0"/>
              </a:rPr>
              <a:t>(1)</a:t>
            </a:r>
            <a:r>
              <a:rPr lang="zh-CN" altLang="en-US" sz="3600" b="1" dirty="0">
                <a:latin typeface="Arial Narrow" panose="020B0606020202030204" pitchFamily="34" charset="0"/>
              </a:rPr>
              <a:t>在对话框上放置一个</a:t>
            </a:r>
            <a:r>
              <a:rPr lang="en-US" altLang="zh-CN" b="1" dirty="0">
                <a:latin typeface="Arial Narrow" panose="020B0606020202030204" pitchFamily="34" charset="0"/>
              </a:rPr>
              <a:t>List Box</a:t>
            </a:r>
            <a:r>
              <a:rPr lang="en-US" altLang="zh-CN" sz="3600" b="1" dirty="0">
                <a:latin typeface="Arial Narrow" panose="020B0606020202030204" pitchFamily="34" charset="0"/>
              </a:rPr>
              <a:t>(</a:t>
            </a:r>
            <a:r>
              <a:rPr lang="en-US" altLang="zh-CN" sz="2800" b="1" dirty="0">
                <a:latin typeface="Arial Narrow" panose="020B0606020202030204" pitchFamily="34" charset="0"/>
              </a:rPr>
              <a:t>IDC_LIST_DIR</a:t>
            </a:r>
            <a:r>
              <a:rPr lang="en-US" altLang="zh-CN" sz="3600" b="1" dirty="0">
                <a:latin typeface="Arial Narrow" panose="020B0606020202030204" pitchFamily="34" charset="0"/>
              </a:rPr>
              <a:t>)</a:t>
            </a:r>
            <a:r>
              <a:rPr lang="zh-CN" altLang="en-US" sz="3600" b="1" dirty="0">
                <a:latin typeface="Arial Narrow" panose="020B0606020202030204" pitchFamily="34" charset="0"/>
              </a:rPr>
              <a:t>控件和一个</a:t>
            </a:r>
            <a:r>
              <a:rPr lang="en-US" altLang="zh-CN" b="1" dirty="0">
                <a:latin typeface="Arial Narrow" panose="020B0606020202030204" pitchFamily="34" charset="0"/>
              </a:rPr>
              <a:t>Static(IDC_STATIC_DIR )</a:t>
            </a:r>
            <a:r>
              <a:rPr lang="zh-CN" altLang="en-US" sz="3600" b="1" dirty="0">
                <a:latin typeface="Arial Narrow" panose="020B0606020202030204" pitchFamily="34" charset="0"/>
              </a:rPr>
              <a:t>控件。</a:t>
            </a:r>
            <a:r>
              <a:rPr lang="en-US" altLang="zh-CN" b="1" dirty="0">
                <a:latin typeface="Arial Narrow" panose="020B0606020202030204" pitchFamily="34" charset="0"/>
              </a:rPr>
              <a:t>List Box</a:t>
            </a:r>
            <a:r>
              <a:rPr lang="zh-CN" altLang="en-US" sz="3600" b="1" dirty="0">
                <a:latin typeface="Arial Narrow" panose="020B0606020202030204" pitchFamily="34" charset="0"/>
              </a:rPr>
              <a:t>控件用于显示文件名称，</a:t>
            </a:r>
            <a:r>
              <a:rPr lang="en-US" altLang="zh-CN" b="1" dirty="0">
                <a:latin typeface="Arial Narrow" panose="020B0606020202030204" pitchFamily="34" charset="0"/>
              </a:rPr>
              <a:t>Static</a:t>
            </a:r>
            <a:r>
              <a:rPr lang="zh-CN" altLang="en-US" sz="3600" b="1" dirty="0">
                <a:latin typeface="Arial Narrow" panose="020B0606020202030204" pitchFamily="34" charset="0"/>
              </a:rPr>
              <a:t>控件用于显示当前显示的文件所在的目录</a:t>
            </a:r>
          </a:p>
          <a:p>
            <a:pPr>
              <a:buFontTx/>
              <a:buNone/>
            </a:pPr>
            <a:r>
              <a:rPr lang="zh-CN" altLang="en-US" sz="3600" b="1" dirty="0">
                <a:latin typeface="Arial Narrow" panose="020B0606020202030204" pitchFamily="34" charset="0"/>
              </a:rPr>
              <a:t> </a:t>
            </a:r>
          </a:p>
          <a:p>
            <a:pPr>
              <a:buFontTx/>
              <a:buNone/>
            </a:pPr>
            <a:r>
              <a:rPr lang="en-US" altLang="zh-CN" sz="3600" b="1" dirty="0">
                <a:solidFill>
                  <a:srgbClr val="00FF00"/>
                </a:solidFill>
                <a:latin typeface="Arial Narrow" panose="020B0606020202030204" pitchFamily="34" charset="0"/>
              </a:rPr>
              <a:t>(2)</a:t>
            </a:r>
            <a:r>
              <a:rPr lang="zh-CN" altLang="en-US" sz="3600" b="1" dirty="0">
                <a:latin typeface="宋体" panose="02010600030101010101" pitchFamily="2" charset="-122"/>
              </a:rPr>
              <a:t>为</a:t>
            </a:r>
            <a:r>
              <a:rPr lang="en-US" altLang="zh-CN" b="1" dirty="0">
                <a:cs typeface="Times New Roman" panose="02020603050405020304" pitchFamily="18" charset="0"/>
              </a:rPr>
              <a:t>List Box</a:t>
            </a:r>
            <a:r>
              <a:rPr lang="zh-CN" altLang="en-US" sz="3600" b="1" dirty="0">
                <a:latin typeface="宋体" panose="02010600030101010101" pitchFamily="2" charset="-122"/>
              </a:rPr>
              <a:t>控件添加</a:t>
            </a:r>
            <a:r>
              <a:rPr lang="en-US" altLang="zh-CN" b="1" dirty="0" err="1">
                <a:cs typeface="Times New Roman" panose="02020603050405020304" pitchFamily="18" charset="0"/>
              </a:rPr>
              <a:t>CListBox</a:t>
            </a:r>
            <a:r>
              <a:rPr lang="zh-CN" altLang="en-US" sz="3600" b="1" dirty="0">
                <a:latin typeface="宋体" panose="02010600030101010101" pitchFamily="2" charset="-122"/>
              </a:rPr>
              <a:t>类型成员</a:t>
            </a:r>
            <a:r>
              <a:rPr lang="zh-CN" altLang="en-US" sz="3600" b="1" dirty="0" smtClean="0">
                <a:latin typeface="宋体" panose="02010600030101010101" pitchFamily="2" charset="-122"/>
              </a:rPr>
              <a:t>变量 </a:t>
            </a:r>
            <a:r>
              <a:rPr lang="en-US" altLang="zh-CN" b="1" dirty="0" err="1" smtClean="0">
                <a:cs typeface="Times New Roman" panose="02020603050405020304" pitchFamily="18" charset="0"/>
              </a:rPr>
              <a:t>m_list</a:t>
            </a:r>
            <a:r>
              <a:rPr lang="en-US" altLang="zh-CN" sz="3600" b="1" dirty="0" smtClean="0">
                <a:latin typeface="Arial Narrow" panose="020B0606020202030204" pitchFamily="34" charset="0"/>
              </a:rPr>
              <a:t> </a:t>
            </a:r>
            <a:endParaRPr lang="en-US" altLang="zh-CN" sz="3600" b="1" dirty="0">
              <a:latin typeface="Arial Narrow" panose="020B0606020202030204" pitchFamily="34"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1BE82EC9-E874-425B-BE1A-8BF9C4473D69}" type="slidenum">
              <a:rPr lang="en-US" altLang="zh-CN"/>
              <a:pPr/>
              <a:t>86</a:t>
            </a:fld>
            <a:endParaRPr lang="en-US" altLang="zh-CN"/>
          </a:p>
        </p:txBody>
      </p:sp>
      <p:sp>
        <p:nvSpPr>
          <p:cNvPr id="50179" name="Rectangle 3"/>
          <p:cNvSpPr>
            <a:spLocks noGrp="1" noChangeArrowheads="1"/>
          </p:cNvSpPr>
          <p:nvPr>
            <p:ph type="body" idx="1"/>
          </p:nvPr>
        </p:nvSpPr>
        <p:spPr>
          <a:xfrm>
            <a:off x="228600" y="228600"/>
            <a:ext cx="8686800" cy="6324600"/>
          </a:xfrm>
        </p:spPr>
        <p:txBody>
          <a:bodyPr/>
          <a:lstStyle/>
          <a:p>
            <a:pPr>
              <a:buFontTx/>
              <a:buNone/>
            </a:pPr>
            <a:r>
              <a:rPr lang="en-US" altLang="zh-CN" sz="2800" b="1" dirty="0">
                <a:solidFill>
                  <a:srgbClr val="00FF00"/>
                </a:solidFill>
                <a:latin typeface="Arial Narrow" panose="020B0606020202030204" pitchFamily="34" charset="0"/>
              </a:rPr>
              <a:t>(3)</a:t>
            </a:r>
            <a:r>
              <a:rPr lang="zh-CN" altLang="en-US" sz="2800" b="1" dirty="0">
                <a:latin typeface="Arial Narrow" panose="020B0606020202030204" pitchFamily="34" charset="0"/>
              </a:rPr>
              <a:t>在</a:t>
            </a:r>
            <a:r>
              <a:rPr lang="en-US" altLang="zh-CN" sz="2800" b="1" dirty="0" err="1">
                <a:latin typeface="Arial Narrow" panose="020B0606020202030204" pitchFamily="34" charset="0"/>
              </a:rPr>
              <a:t>OnInitDialog</a:t>
            </a:r>
            <a:r>
              <a:rPr lang="zh-CN" altLang="en-US" sz="2800" b="1" dirty="0">
                <a:latin typeface="Arial Narrow" panose="020B0606020202030204" pitchFamily="34" charset="0"/>
              </a:rPr>
              <a:t>函数中添加初始化列表框内容的代码 </a:t>
            </a:r>
          </a:p>
          <a:p>
            <a:pPr>
              <a:buFontTx/>
              <a:buNone/>
            </a:pPr>
            <a:r>
              <a:rPr lang="en-US" altLang="zh-CN" sz="2800" b="1" dirty="0">
                <a:latin typeface="Arial Narrow" panose="020B0606020202030204" pitchFamily="34" charset="0"/>
                <a:cs typeface="Courier New" panose="02070309020205020404" pitchFamily="49" charset="0"/>
              </a:rPr>
              <a:t>BOOL CMy9_4Dlg::</a:t>
            </a:r>
            <a:r>
              <a:rPr lang="en-US" altLang="zh-CN" sz="2800" b="1" dirty="0" err="1">
                <a:latin typeface="Arial Narrow" panose="020B0606020202030204" pitchFamily="34" charset="0"/>
                <a:cs typeface="Courier New" panose="02070309020205020404" pitchFamily="49" charset="0"/>
              </a:rPr>
              <a:t>OnInitDialog</a:t>
            </a:r>
            <a:r>
              <a:rPr lang="en-US" altLang="zh-CN" sz="2800" b="1" dirty="0">
                <a:latin typeface="Arial Narrow" panose="020B0606020202030204" pitchFamily="34" charset="0"/>
                <a:cs typeface="Courier New" panose="02070309020205020404" pitchFamily="49" charset="0"/>
              </a:rPr>
              <a:t>()</a:t>
            </a:r>
            <a:endParaRPr lang="en-US" altLang="zh-CN" sz="2800" b="1" dirty="0">
              <a:latin typeface="Arial Narrow" panose="020B0606020202030204" pitchFamily="34" charset="0"/>
            </a:endParaRPr>
          </a:p>
          <a:p>
            <a:pPr>
              <a:buFontTx/>
              <a:buNone/>
            </a:pPr>
            <a:r>
              <a:rPr lang="en-US" altLang="zh-CN" sz="2800" b="1" dirty="0">
                <a:latin typeface="Arial Narrow" panose="020B0606020202030204" pitchFamily="34" charset="0"/>
                <a:cs typeface="Courier New" panose="02070309020205020404" pitchFamily="49" charset="0"/>
              </a:rPr>
              <a:t>{	</a:t>
            </a:r>
            <a:r>
              <a:rPr lang="en-US" altLang="zh-CN" sz="2800" b="1" dirty="0" err="1">
                <a:latin typeface="Arial Narrow" panose="020B0606020202030204" pitchFamily="34" charset="0"/>
                <a:cs typeface="Courier New" panose="02070309020205020404" pitchFamily="49" charset="0"/>
              </a:rPr>
              <a:t>CDialog</a:t>
            </a:r>
            <a:r>
              <a:rPr lang="en-US" altLang="zh-CN" sz="2800" b="1" dirty="0">
                <a:latin typeface="Arial Narrow" panose="020B0606020202030204" pitchFamily="34" charset="0"/>
                <a:cs typeface="Courier New" panose="02070309020205020404" pitchFamily="49" charset="0"/>
              </a:rPr>
              <a:t>::</a:t>
            </a:r>
            <a:r>
              <a:rPr lang="en-US" altLang="zh-CN" sz="2800" b="1" dirty="0" err="1">
                <a:latin typeface="Arial Narrow" panose="020B0606020202030204" pitchFamily="34" charset="0"/>
                <a:cs typeface="Courier New" panose="02070309020205020404" pitchFamily="49" charset="0"/>
              </a:rPr>
              <a:t>OnInitDialog</a:t>
            </a:r>
            <a:r>
              <a:rPr lang="en-US" altLang="zh-CN" sz="2800" b="1" dirty="0">
                <a:latin typeface="Arial Narrow" panose="020B0606020202030204" pitchFamily="34" charset="0"/>
                <a:cs typeface="Courier New" panose="02070309020205020404" pitchFamily="49" charset="0"/>
              </a:rPr>
              <a:t>();</a:t>
            </a:r>
            <a:endParaRPr lang="en-US" altLang="zh-CN" sz="2800" b="1" dirty="0">
              <a:latin typeface="Arial Narrow" panose="020B0606020202030204" pitchFamily="34" charset="0"/>
            </a:endParaRPr>
          </a:p>
          <a:p>
            <a:pPr>
              <a:buFontTx/>
              <a:buNone/>
            </a:pPr>
            <a:r>
              <a:rPr lang="en-US" altLang="zh-CN" sz="2800" b="1" dirty="0">
                <a:latin typeface="Arial Narrow" panose="020B0606020202030204" pitchFamily="34" charset="0"/>
                <a:cs typeface="Courier New" panose="02070309020205020404" pitchFamily="49" charset="0"/>
              </a:rPr>
              <a:t>	// TODO: Add extra initialization here</a:t>
            </a:r>
            <a:endParaRPr lang="en-US" altLang="zh-CN" sz="2800" b="1" dirty="0">
              <a:latin typeface="Arial Narrow" panose="020B0606020202030204" pitchFamily="34" charset="0"/>
            </a:endParaRPr>
          </a:p>
          <a:p>
            <a:pPr marL="0" indent="0">
              <a:buNone/>
            </a:pPr>
            <a:r>
              <a:rPr lang="en-US" altLang="zh-CN" sz="2800" b="1" dirty="0" smtClean="0"/>
              <a:t>    DWORD </a:t>
            </a:r>
            <a:r>
              <a:rPr lang="en-US" altLang="zh-CN" sz="2800" b="1" dirty="0" err="1"/>
              <a:t>cchCurDir</a:t>
            </a:r>
            <a:r>
              <a:rPr lang="en-US" altLang="zh-CN" sz="2800" b="1" dirty="0"/>
              <a:t> = MAX_PATH;</a:t>
            </a:r>
          </a:p>
          <a:p>
            <a:pPr marL="0" indent="0">
              <a:buNone/>
            </a:pPr>
            <a:r>
              <a:rPr lang="en-US" altLang="zh-CN" sz="2800" b="1" dirty="0" smtClean="0"/>
              <a:t>    LPTSTR </a:t>
            </a:r>
            <a:r>
              <a:rPr lang="en-US" altLang="zh-CN" sz="2800" b="1" dirty="0" err="1"/>
              <a:t>lpszCurDir</a:t>
            </a:r>
            <a:r>
              <a:rPr lang="en-US" altLang="zh-CN" sz="2800" b="1" dirty="0"/>
              <a:t>; </a:t>
            </a:r>
          </a:p>
          <a:p>
            <a:pPr marL="0" indent="0">
              <a:buNone/>
            </a:pPr>
            <a:r>
              <a:rPr lang="en-US" altLang="zh-CN" sz="2800" b="1" dirty="0" smtClean="0"/>
              <a:t>    TCHAR </a:t>
            </a:r>
            <a:r>
              <a:rPr lang="en-US" altLang="zh-CN" sz="2800" b="1" dirty="0" err="1"/>
              <a:t>tchBuffer</a:t>
            </a:r>
            <a:r>
              <a:rPr lang="en-US" altLang="zh-CN" sz="2800" b="1" dirty="0"/>
              <a:t>[MAX_PATH]; </a:t>
            </a:r>
          </a:p>
          <a:p>
            <a:pPr marL="0" indent="0">
              <a:buNone/>
            </a:pPr>
            <a:r>
              <a:rPr lang="en-US" altLang="zh-CN" sz="2800" b="1" dirty="0" smtClean="0"/>
              <a:t>    </a:t>
            </a:r>
            <a:r>
              <a:rPr lang="en-US" altLang="zh-CN" sz="2800" b="1" dirty="0" err="1" smtClean="0"/>
              <a:t>lpszCurDir</a:t>
            </a:r>
            <a:r>
              <a:rPr lang="en-US" altLang="zh-CN" sz="2800" b="1" dirty="0" smtClean="0"/>
              <a:t> </a:t>
            </a:r>
            <a:r>
              <a:rPr lang="en-US" altLang="zh-CN" sz="2800" b="1" dirty="0"/>
              <a:t>= </a:t>
            </a:r>
            <a:r>
              <a:rPr lang="en-US" altLang="zh-CN" sz="2800" b="1" dirty="0" err="1"/>
              <a:t>tchBuffer</a:t>
            </a:r>
            <a:r>
              <a:rPr lang="en-US" altLang="zh-CN" sz="2800" b="1" dirty="0"/>
              <a:t>; </a:t>
            </a:r>
          </a:p>
          <a:p>
            <a:pPr marL="0" indent="0">
              <a:buNone/>
            </a:pPr>
            <a:r>
              <a:rPr lang="en-US" altLang="zh-CN" sz="2800" b="1" dirty="0" smtClean="0"/>
              <a:t>    </a:t>
            </a:r>
            <a:r>
              <a:rPr lang="en-US" altLang="zh-CN" sz="2800" b="1" dirty="0" err="1" smtClean="0"/>
              <a:t>GetCurrentDirectory</a:t>
            </a:r>
            <a:r>
              <a:rPr lang="en-US" altLang="zh-CN" sz="2800" b="1" dirty="0" smtClean="0"/>
              <a:t>(</a:t>
            </a:r>
            <a:r>
              <a:rPr lang="en-US" altLang="zh-CN" sz="2800" b="1" dirty="0" err="1" smtClean="0"/>
              <a:t>cchCurDir</a:t>
            </a:r>
            <a:r>
              <a:rPr lang="en-US" altLang="zh-CN" sz="2800" b="1" dirty="0"/>
              <a:t>, </a:t>
            </a:r>
            <a:r>
              <a:rPr lang="en-US" altLang="zh-CN" sz="2800" b="1" dirty="0" err="1"/>
              <a:t>lpszCurDir</a:t>
            </a:r>
            <a:r>
              <a:rPr lang="en-US" altLang="zh-CN" sz="2800" b="1" dirty="0"/>
              <a:t>); </a:t>
            </a:r>
          </a:p>
          <a:p>
            <a:pPr marL="0" indent="0">
              <a:buNone/>
            </a:pPr>
            <a:r>
              <a:rPr lang="en-US" altLang="zh-CN" sz="2000" b="1" dirty="0" smtClean="0"/>
              <a:t>     </a:t>
            </a:r>
            <a:r>
              <a:rPr lang="en-US" altLang="zh-CN" sz="2000" b="1" dirty="0" err="1" smtClean="0"/>
              <a:t>DlgDirList</a:t>
            </a:r>
            <a:r>
              <a:rPr lang="en-US" altLang="zh-CN" sz="2000" b="1" dirty="0" smtClean="0"/>
              <a:t>(</a:t>
            </a:r>
            <a:r>
              <a:rPr lang="en-US" altLang="zh-CN" sz="2000" b="1" dirty="0" err="1" smtClean="0"/>
              <a:t>lpszCurDir</a:t>
            </a:r>
            <a:r>
              <a:rPr lang="en-US" altLang="zh-CN" sz="2000" b="1" dirty="0"/>
              <a:t>, IDC_LIST_DIR, </a:t>
            </a:r>
            <a:r>
              <a:rPr lang="en-US" altLang="zh-CN" sz="2000" b="1" dirty="0" smtClean="0"/>
              <a:t>    IDC_STATIC_DIR</a:t>
            </a:r>
            <a:r>
              <a:rPr lang="en-US" altLang="zh-CN" sz="2000" b="1" dirty="0"/>
              <a:t>, 0);</a:t>
            </a:r>
            <a:r>
              <a:rPr lang="en-US" altLang="zh-CN" sz="2000" b="1" dirty="0">
                <a:latin typeface="Arial Narrow" panose="020B0606020202030204" pitchFamily="34" charset="0"/>
                <a:cs typeface="Courier New" panose="02070309020205020404" pitchFamily="49" charset="0"/>
              </a:rPr>
              <a:t>	</a:t>
            </a:r>
            <a:endParaRPr lang="en-US" altLang="zh-CN" sz="2000" b="1" dirty="0" smtClean="0">
              <a:latin typeface="Arial Narrow" panose="020B0606020202030204" pitchFamily="34" charset="0"/>
              <a:cs typeface="Courier New" panose="02070309020205020404" pitchFamily="49" charset="0"/>
            </a:endParaRPr>
          </a:p>
          <a:p>
            <a:pPr marL="0" indent="0">
              <a:buNone/>
            </a:pPr>
            <a:r>
              <a:rPr lang="en-US" altLang="zh-CN" sz="2800" b="1" dirty="0" smtClean="0">
                <a:latin typeface="Arial Narrow" panose="020B0606020202030204" pitchFamily="34" charset="0"/>
                <a:cs typeface="Courier New" panose="02070309020205020404" pitchFamily="49" charset="0"/>
              </a:rPr>
              <a:t>    return </a:t>
            </a:r>
            <a:r>
              <a:rPr lang="en-US" altLang="zh-CN" sz="2800" b="1" dirty="0">
                <a:latin typeface="Arial Narrow" panose="020B0606020202030204" pitchFamily="34" charset="0"/>
                <a:cs typeface="Courier New" panose="02070309020205020404" pitchFamily="49" charset="0"/>
              </a:rPr>
              <a:t>TRUE;  </a:t>
            </a:r>
            <a:endParaRPr lang="en-US" altLang="zh-CN" sz="2800" b="1" dirty="0">
              <a:latin typeface="Arial Narrow" panose="020B0606020202030204" pitchFamily="34" charset="0"/>
            </a:endParaRPr>
          </a:p>
          <a:p>
            <a:pPr>
              <a:buFontTx/>
              <a:buNone/>
            </a:pPr>
            <a:r>
              <a:rPr lang="en-US" altLang="zh-CN" sz="2800" b="1" dirty="0">
                <a:latin typeface="Arial Narrow" panose="020B0606020202030204" pitchFamily="34" charset="0"/>
                <a:cs typeface="Courier New" panose="02070309020205020404" pitchFamily="49" charset="0"/>
              </a:rPr>
              <a:t>}</a:t>
            </a:r>
            <a:r>
              <a:rPr lang="en-US" altLang="zh-CN" sz="2800" b="1" dirty="0">
                <a:latin typeface="Arial Narrow" panose="020B0606020202030204" pitchFamily="34" charset="0"/>
              </a:rPr>
              <a:t> </a:t>
            </a:r>
          </a:p>
        </p:txBody>
      </p:sp>
      <p:sp>
        <p:nvSpPr>
          <p:cNvPr id="50180" name="AutoShape 4"/>
          <p:cNvSpPr>
            <a:spLocks noChangeArrowheads="1"/>
          </p:cNvSpPr>
          <p:nvPr/>
        </p:nvSpPr>
        <p:spPr bwMode="auto">
          <a:xfrm>
            <a:off x="6781800" y="1943100"/>
            <a:ext cx="1676400" cy="1295400"/>
          </a:xfrm>
          <a:prstGeom prst="wedgeRoundRectCallout">
            <a:avLst>
              <a:gd name="adj1" fmla="val -220646"/>
              <a:gd name="adj2" fmla="val 151104"/>
              <a:gd name="adj3" fmla="val 16667"/>
            </a:avLst>
          </a:prstGeom>
          <a:solidFill>
            <a:schemeClr val="accent1"/>
          </a:solidFill>
          <a:ln w="38100">
            <a:solidFill>
              <a:srgbClr val="00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3200">
                <a:solidFill>
                  <a:srgbClr val="000000"/>
                </a:solidFill>
                <a:latin typeface="宋体" panose="02010600030101010101" pitchFamily="2" charset="-122"/>
              </a:rPr>
              <a:t>获得当前目录</a:t>
            </a:r>
            <a:r>
              <a:rPr lang="zh-CN" altLang="en-US" sz="3200">
                <a:solidFill>
                  <a:srgbClr val="000000"/>
                </a:solidFill>
              </a:rPr>
              <a:t> </a:t>
            </a:r>
          </a:p>
        </p:txBody>
      </p:sp>
      <p:sp>
        <p:nvSpPr>
          <p:cNvPr id="50181" name="AutoShape 5"/>
          <p:cNvSpPr>
            <a:spLocks noChangeArrowheads="1"/>
          </p:cNvSpPr>
          <p:nvPr/>
        </p:nvSpPr>
        <p:spPr bwMode="auto">
          <a:xfrm>
            <a:off x="3657600" y="5410200"/>
            <a:ext cx="5257800" cy="1066800"/>
          </a:xfrm>
          <a:prstGeom prst="wedgeRoundRectCallout">
            <a:avLst>
              <a:gd name="adj1" fmla="val -70171"/>
              <a:gd name="adj2" fmla="val -61310"/>
              <a:gd name="adj3" fmla="val 16667"/>
            </a:avLst>
          </a:prstGeom>
          <a:solidFill>
            <a:schemeClr val="accent1"/>
          </a:solidFill>
          <a:ln w="38100">
            <a:solidFill>
              <a:srgbClr val="66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800">
                <a:solidFill>
                  <a:srgbClr val="000000"/>
                </a:solidFill>
                <a:latin typeface="宋体" panose="02010600030101010101" pitchFamily="2" charset="-122"/>
              </a:rPr>
              <a:t>设置列表框显示条目为当前目录下所有文件名</a:t>
            </a:r>
            <a:r>
              <a:rPr lang="zh-CN" altLang="en-US" sz="2800">
                <a:solidFill>
                  <a:srgbClr val="000000"/>
                </a:solidFill>
              </a:rPr>
              <a:t> </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100F9AFA-98CB-4597-B105-B4F55F5504DB}" type="slidenum">
              <a:rPr lang="en-US" altLang="zh-CN"/>
              <a:pPr/>
              <a:t>87</a:t>
            </a:fld>
            <a:endParaRPr lang="en-US" altLang="zh-CN"/>
          </a:p>
        </p:txBody>
      </p:sp>
      <p:sp>
        <p:nvSpPr>
          <p:cNvPr id="51203" name="Rectangle 3"/>
          <p:cNvSpPr>
            <a:spLocks noGrp="1" noChangeArrowheads="1"/>
          </p:cNvSpPr>
          <p:nvPr>
            <p:ph type="body" idx="1"/>
          </p:nvPr>
        </p:nvSpPr>
        <p:spPr>
          <a:xfrm>
            <a:off x="304800" y="381000"/>
            <a:ext cx="8534400" cy="6096000"/>
          </a:xfrm>
        </p:spPr>
        <p:txBody>
          <a:bodyPr/>
          <a:lstStyle/>
          <a:p>
            <a:pPr>
              <a:buFontTx/>
              <a:buNone/>
            </a:pPr>
            <a:r>
              <a:rPr lang="en-US" altLang="zh-CN" sz="2800" b="1" dirty="0">
                <a:solidFill>
                  <a:srgbClr val="00FF00"/>
                </a:solidFill>
                <a:latin typeface="Arial Narrow" panose="020B0606020202030204" pitchFamily="34" charset="0"/>
              </a:rPr>
              <a:t>(4)</a:t>
            </a:r>
            <a:r>
              <a:rPr lang="zh-CN" altLang="en-US" sz="2800" b="1" dirty="0">
                <a:latin typeface="Arial Narrow" panose="020B0606020202030204" pitchFamily="34" charset="0"/>
              </a:rPr>
              <a:t>为了实现双击条目删除的功能，需要响应列表框的</a:t>
            </a:r>
            <a:r>
              <a:rPr lang="en-US" altLang="zh-CN" sz="2800" b="1" dirty="0">
                <a:latin typeface="Arial Narrow" panose="020B0606020202030204" pitchFamily="34" charset="0"/>
              </a:rPr>
              <a:t>LBN_DBLCLK</a:t>
            </a:r>
            <a:r>
              <a:rPr lang="zh-CN" altLang="en-US" sz="2800" b="1" dirty="0">
                <a:latin typeface="Arial Narrow" panose="020B0606020202030204" pitchFamily="34" charset="0"/>
              </a:rPr>
              <a:t>消息 </a:t>
            </a:r>
          </a:p>
          <a:p>
            <a:pPr algn="just">
              <a:buFontTx/>
              <a:buNone/>
            </a:pPr>
            <a:r>
              <a:rPr lang="en-US" altLang="zh-CN" sz="2800" b="1" dirty="0">
                <a:latin typeface="Arial Narrow" panose="020B0606020202030204" pitchFamily="34" charset="0"/>
                <a:cs typeface="Courier New" panose="02070309020205020404" pitchFamily="49" charset="0"/>
              </a:rPr>
              <a:t>void CMy9_4Dlg:: </a:t>
            </a:r>
            <a:r>
              <a:rPr lang="en-US" altLang="zh-CN" sz="2800" b="1" dirty="0" err="1">
                <a:latin typeface="Arial Narrow" panose="020B0606020202030204" pitchFamily="34" charset="0"/>
                <a:cs typeface="Courier New" panose="02070309020205020404" pitchFamily="49" charset="0"/>
              </a:rPr>
              <a:t>OnLbnDblclkListDir</a:t>
            </a:r>
            <a:r>
              <a:rPr lang="en-US" altLang="zh-CN" sz="2800" b="1" dirty="0">
                <a:latin typeface="Arial Narrow" panose="020B0606020202030204" pitchFamily="34" charset="0"/>
                <a:cs typeface="Courier New" panose="02070309020205020404" pitchFamily="49" charset="0"/>
              </a:rPr>
              <a:t>() </a:t>
            </a:r>
            <a:endParaRPr lang="en-US" altLang="zh-CN" sz="2800" b="1" dirty="0">
              <a:latin typeface="Arial Narrow" panose="020B0606020202030204" pitchFamily="34" charset="0"/>
              <a:cs typeface="Times New Roman" panose="02020603050405020304" pitchFamily="18" charset="0"/>
            </a:endParaRPr>
          </a:p>
          <a:p>
            <a:pPr algn="just">
              <a:buFontTx/>
              <a:buNone/>
            </a:pPr>
            <a:r>
              <a:rPr lang="en-US" altLang="zh-CN" sz="2800" b="1" dirty="0">
                <a:latin typeface="Arial Narrow" panose="020B0606020202030204" pitchFamily="34" charset="0"/>
                <a:cs typeface="Courier New" panose="02070309020205020404" pitchFamily="49" charset="0"/>
              </a:rPr>
              <a:t>{</a:t>
            </a:r>
            <a:endParaRPr lang="en-US" altLang="zh-CN" sz="2800" b="1" dirty="0">
              <a:latin typeface="Arial Narrow" panose="020B0606020202030204" pitchFamily="34" charset="0"/>
              <a:cs typeface="Times New Roman" panose="02020603050405020304" pitchFamily="18" charset="0"/>
            </a:endParaRPr>
          </a:p>
          <a:p>
            <a:pPr algn="just">
              <a:buFontTx/>
              <a:buNone/>
            </a:pPr>
            <a:r>
              <a:rPr lang="en-US" altLang="zh-CN" sz="2800" b="1" dirty="0">
                <a:latin typeface="Arial Narrow" panose="020B0606020202030204" pitchFamily="34" charset="0"/>
                <a:cs typeface="Courier New" panose="02070309020205020404" pitchFamily="49" charset="0"/>
              </a:rPr>
              <a:t>	// TODO: Add your control notification handler code here</a:t>
            </a:r>
            <a:endParaRPr lang="en-US" altLang="zh-CN" sz="2800" b="1" dirty="0">
              <a:latin typeface="Arial Narrow" panose="020B0606020202030204" pitchFamily="34" charset="0"/>
              <a:cs typeface="Times New Roman" panose="02020603050405020304" pitchFamily="18" charset="0"/>
            </a:endParaRPr>
          </a:p>
          <a:p>
            <a:pPr algn="just">
              <a:buFontTx/>
              <a:buNone/>
            </a:pPr>
            <a:r>
              <a:rPr lang="en-US" altLang="zh-CN" sz="2800" b="1" i="1" dirty="0" smtClean="0">
                <a:latin typeface="Arial Narrow" panose="020B0606020202030204" pitchFamily="34" charset="0"/>
                <a:cs typeface="Courier New" panose="02070309020205020404" pitchFamily="49" charset="0"/>
              </a:rPr>
              <a:t>    </a:t>
            </a:r>
            <a:r>
              <a:rPr lang="en-US" altLang="zh-CN" sz="2800" b="1" i="1" dirty="0" err="1" smtClean="0">
                <a:latin typeface="Arial Narrow" panose="020B0606020202030204" pitchFamily="34" charset="0"/>
                <a:cs typeface="Courier New" panose="02070309020205020404" pitchFamily="49" charset="0"/>
              </a:rPr>
              <a:t>int</a:t>
            </a:r>
            <a:r>
              <a:rPr lang="en-US" altLang="zh-CN" sz="2800" b="1" i="1" dirty="0" smtClean="0">
                <a:latin typeface="Arial Narrow" panose="020B0606020202030204" pitchFamily="34" charset="0"/>
                <a:cs typeface="Courier New" panose="02070309020205020404" pitchFamily="49" charset="0"/>
              </a:rPr>
              <a:t> </a:t>
            </a:r>
            <a:r>
              <a:rPr lang="en-US" altLang="zh-CN" sz="2800" b="1" i="1" dirty="0" err="1">
                <a:latin typeface="Arial Narrow" panose="020B0606020202030204" pitchFamily="34" charset="0"/>
                <a:cs typeface="Courier New" panose="02070309020205020404" pitchFamily="49" charset="0"/>
              </a:rPr>
              <a:t>i</a:t>
            </a:r>
            <a:r>
              <a:rPr lang="en-US" altLang="zh-CN" sz="2800" b="1" i="1" dirty="0">
                <a:latin typeface="Arial Narrow" panose="020B0606020202030204" pitchFamily="34" charset="0"/>
                <a:cs typeface="Courier New" panose="02070309020205020404" pitchFamily="49" charset="0"/>
              </a:rPr>
              <a:t> = </a:t>
            </a:r>
            <a:r>
              <a:rPr lang="en-US" altLang="zh-CN" sz="2800" b="1" i="1" dirty="0" err="1">
                <a:latin typeface="Arial Narrow" panose="020B0606020202030204" pitchFamily="34" charset="0"/>
                <a:cs typeface="Courier New" panose="02070309020205020404" pitchFamily="49" charset="0"/>
              </a:rPr>
              <a:t>m_list.GetCurSel</a:t>
            </a:r>
            <a:r>
              <a:rPr lang="en-US" altLang="zh-CN" sz="2800" b="1" i="1" dirty="0">
                <a:latin typeface="Arial Narrow" panose="020B0606020202030204" pitchFamily="34" charset="0"/>
                <a:cs typeface="Courier New" panose="02070309020205020404" pitchFamily="49" charset="0"/>
              </a:rPr>
              <a:t>();</a:t>
            </a:r>
            <a:endParaRPr lang="en-US" altLang="zh-CN" sz="2800" b="1" dirty="0">
              <a:latin typeface="Arial Narrow" panose="020B0606020202030204" pitchFamily="34" charset="0"/>
              <a:cs typeface="Times New Roman" panose="02020603050405020304" pitchFamily="18" charset="0"/>
            </a:endParaRPr>
          </a:p>
          <a:p>
            <a:pPr algn="just">
              <a:buFontTx/>
              <a:buNone/>
            </a:pPr>
            <a:r>
              <a:rPr lang="en-US" altLang="zh-CN" sz="2800" b="1" i="1" dirty="0">
                <a:latin typeface="Arial Narrow" panose="020B0606020202030204" pitchFamily="34" charset="0"/>
                <a:cs typeface="Courier New" panose="02070309020205020404" pitchFamily="49" charset="0"/>
              </a:rPr>
              <a:t>	</a:t>
            </a:r>
            <a:r>
              <a:rPr lang="en-US" altLang="zh-CN" sz="2800" b="1" i="1" dirty="0" err="1">
                <a:latin typeface="Arial Narrow" panose="020B0606020202030204" pitchFamily="34" charset="0"/>
                <a:cs typeface="Courier New" panose="02070309020205020404" pitchFamily="49" charset="0"/>
              </a:rPr>
              <a:t>CString</a:t>
            </a:r>
            <a:r>
              <a:rPr lang="en-US" altLang="zh-CN" sz="2800" b="1" i="1" dirty="0">
                <a:latin typeface="Arial Narrow" panose="020B0606020202030204" pitchFamily="34" charset="0"/>
                <a:cs typeface="Courier New" panose="02070309020205020404" pitchFamily="49" charset="0"/>
              </a:rPr>
              <a:t> </a:t>
            </a:r>
            <a:r>
              <a:rPr lang="en-US" altLang="zh-CN" sz="2800" b="1" i="1" dirty="0" err="1">
                <a:latin typeface="Arial Narrow" panose="020B0606020202030204" pitchFamily="34" charset="0"/>
                <a:cs typeface="Courier New" panose="02070309020205020404" pitchFamily="49" charset="0"/>
              </a:rPr>
              <a:t>str</a:t>
            </a:r>
            <a:r>
              <a:rPr lang="en-US" altLang="zh-CN" sz="2800" b="1" i="1" dirty="0">
                <a:latin typeface="Arial Narrow" panose="020B0606020202030204" pitchFamily="34" charset="0"/>
                <a:cs typeface="Courier New" panose="02070309020205020404" pitchFamily="49" charset="0"/>
              </a:rPr>
              <a:t>;</a:t>
            </a:r>
            <a:endParaRPr lang="en-US" altLang="zh-CN" sz="2800" b="1" dirty="0">
              <a:latin typeface="Arial Narrow" panose="020B0606020202030204" pitchFamily="34" charset="0"/>
              <a:cs typeface="Times New Roman" panose="02020603050405020304" pitchFamily="18" charset="0"/>
            </a:endParaRPr>
          </a:p>
          <a:p>
            <a:pPr algn="just">
              <a:buFontTx/>
              <a:buNone/>
            </a:pPr>
            <a:r>
              <a:rPr lang="en-US" altLang="zh-CN" sz="2800" b="1" i="1" dirty="0">
                <a:latin typeface="Arial Narrow" panose="020B0606020202030204" pitchFamily="34" charset="0"/>
                <a:cs typeface="Courier New" panose="02070309020205020404" pitchFamily="49" charset="0"/>
              </a:rPr>
              <a:t>	</a:t>
            </a:r>
            <a:r>
              <a:rPr lang="en-US" altLang="zh-CN" sz="2800" b="1" i="1" dirty="0" err="1">
                <a:latin typeface="Arial Narrow" panose="020B0606020202030204" pitchFamily="34" charset="0"/>
                <a:cs typeface="Courier New" panose="02070309020205020404" pitchFamily="49" charset="0"/>
              </a:rPr>
              <a:t>m_list.GetText</a:t>
            </a:r>
            <a:r>
              <a:rPr lang="en-US" altLang="zh-CN" sz="2800" b="1" i="1" dirty="0">
                <a:latin typeface="Arial Narrow" panose="020B0606020202030204" pitchFamily="34" charset="0"/>
                <a:cs typeface="Courier New" panose="02070309020205020404" pitchFamily="49" charset="0"/>
              </a:rPr>
              <a:t>(</a:t>
            </a:r>
            <a:r>
              <a:rPr lang="en-US" altLang="zh-CN" sz="2800" b="1" i="1" dirty="0" err="1">
                <a:latin typeface="Arial Narrow" panose="020B0606020202030204" pitchFamily="34" charset="0"/>
                <a:cs typeface="Courier New" panose="02070309020205020404" pitchFamily="49" charset="0"/>
              </a:rPr>
              <a:t>i</a:t>
            </a:r>
            <a:r>
              <a:rPr lang="en-US" altLang="zh-CN" sz="2800" b="1" i="1" dirty="0">
                <a:latin typeface="Arial Narrow" panose="020B0606020202030204" pitchFamily="34" charset="0"/>
                <a:cs typeface="Courier New" panose="02070309020205020404" pitchFamily="49" charset="0"/>
              </a:rPr>
              <a:t>, </a:t>
            </a:r>
            <a:r>
              <a:rPr lang="en-US" altLang="zh-CN" sz="2800" b="1" i="1" dirty="0" err="1">
                <a:latin typeface="Arial Narrow" panose="020B0606020202030204" pitchFamily="34" charset="0"/>
                <a:cs typeface="Courier New" panose="02070309020205020404" pitchFamily="49" charset="0"/>
              </a:rPr>
              <a:t>str</a:t>
            </a:r>
            <a:r>
              <a:rPr lang="en-US" altLang="zh-CN" sz="2800" b="1" i="1" dirty="0">
                <a:latin typeface="Arial Narrow" panose="020B0606020202030204" pitchFamily="34" charset="0"/>
                <a:cs typeface="Courier New" panose="02070309020205020404" pitchFamily="49" charset="0"/>
              </a:rPr>
              <a:t>);</a:t>
            </a:r>
            <a:endParaRPr lang="en-US" altLang="zh-CN" sz="2800" b="1" dirty="0">
              <a:latin typeface="Arial Narrow" panose="020B0606020202030204" pitchFamily="34" charset="0"/>
              <a:cs typeface="Times New Roman" panose="02020603050405020304" pitchFamily="18" charset="0"/>
            </a:endParaRPr>
          </a:p>
          <a:p>
            <a:pPr algn="just">
              <a:buFontTx/>
              <a:buNone/>
            </a:pPr>
            <a:r>
              <a:rPr lang="en-US" altLang="zh-CN" sz="2800" b="1" i="1" dirty="0">
                <a:latin typeface="Arial Narrow" panose="020B0606020202030204" pitchFamily="34" charset="0"/>
                <a:cs typeface="Courier New" panose="02070309020205020404" pitchFamily="49" charset="0"/>
              </a:rPr>
              <a:t>	</a:t>
            </a:r>
            <a:r>
              <a:rPr lang="en-US" altLang="zh-CN" sz="2800" b="1" i="1" dirty="0" err="1">
                <a:latin typeface="Arial Narrow" panose="020B0606020202030204" pitchFamily="34" charset="0"/>
                <a:cs typeface="Courier New" panose="02070309020205020404" pitchFamily="49" charset="0"/>
              </a:rPr>
              <a:t>m_list.DeleteString</a:t>
            </a:r>
            <a:r>
              <a:rPr lang="en-US" altLang="zh-CN" sz="2800" b="1" i="1" dirty="0">
                <a:latin typeface="Arial Narrow" panose="020B0606020202030204" pitchFamily="34" charset="0"/>
                <a:cs typeface="Courier New" panose="02070309020205020404" pitchFamily="49" charset="0"/>
              </a:rPr>
              <a:t>(</a:t>
            </a:r>
            <a:r>
              <a:rPr lang="en-US" altLang="zh-CN" sz="2800" b="1" i="1" dirty="0" err="1">
                <a:latin typeface="Arial Narrow" panose="020B0606020202030204" pitchFamily="34" charset="0"/>
                <a:cs typeface="Courier New" panose="02070309020205020404" pitchFamily="49" charset="0"/>
              </a:rPr>
              <a:t>i</a:t>
            </a:r>
            <a:r>
              <a:rPr lang="en-US" altLang="zh-CN" sz="2800" b="1" i="1" dirty="0">
                <a:latin typeface="Arial Narrow" panose="020B0606020202030204" pitchFamily="34" charset="0"/>
                <a:cs typeface="Courier New" panose="02070309020205020404" pitchFamily="49" charset="0"/>
              </a:rPr>
              <a:t>);</a:t>
            </a:r>
            <a:endParaRPr lang="en-US" altLang="zh-CN" sz="2800" b="1" dirty="0">
              <a:latin typeface="Arial Narrow" panose="020B0606020202030204" pitchFamily="34" charset="0"/>
              <a:cs typeface="Times New Roman" panose="02020603050405020304" pitchFamily="18" charset="0"/>
            </a:endParaRPr>
          </a:p>
          <a:p>
            <a:pPr algn="just">
              <a:buFontTx/>
              <a:buNone/>
            </a:pPr>
            <a:r>
              <a:rPr lang="en-US" altLang="zh-CN" sz="2400" b="1" i="1" dirty="0" smtClean="0">
                <a:latin typeface="Arial Narrow" panose="020B0606020202030204" pitchFamily="34" charset="0"/>
                <a:cs typeface="Courier New" panose="02070309020205020404" pitchFamily="49" charset="0"/>
              </a:rPr>
              <a:t>     </a:t>
            </a:r>
            <a:r>
              <a:rPr lang="en-US" altLang="zh-CN" sz="2400" b="1" i="1" dirty="0" err="1" smtClean="0">
                <a:latin typeface="Arial Narrow" panose="020B0606020202030204" pitchFamily="34" charset="0"/>
                <a:cs typeface="Courier New" panose="02070309020205020404" pitchFamily="49" charset="0"/>
              </a:rPr>
              <a:t>CString</a:t>
            </a:r>
            <a:r>
              <a:rPr lang="en-US" altLang="zh-CN" sz="2400" b="1" i="1" dirty="0" smtClean="0">
                <a:latin typeface="Arial Narrow" panose="020B0606020202030204" pitchFamily="34" charset="0"/>
                <a:cs typeface="Courier New" panose="02070309020205020404" pitchFamily="49" charset="0"/>
              </a:rPr>
              <a:t> </a:t>
            </a:r>
            <a:r>
              <a:rPr lang="en-US" altLang="zh-CN" sz="2400" b="1" i="1" dirty="0" err="1">
                <a:latin typeface="Arial Narrow" panose="020B0606020202030204" pitchFamily="34" charset="0"/>
                <a:cs typeface="Courier New" panose="02070309020205020404" pitchFamily="49" charset="0"/>
              </a:rPr>
              <a:t>msg</a:t>
            </a:r>
            <a:r>
              <a:rPr lang="en-US" altLang="zh-CN" sz="2400" b="1" i="1" dirty="0">
                <a:latin typeface="Arial Narrow" panose="020B0606020202030204" pitchFamily="34" charset="0"/>
                <a:cs typeface="Courier New" panose="02070309020205020404" pitchFamily="49" charset="0"/>
              </a:rPr>
              <a:t> = </a:t>
            </a:r>
            <a:r>
              <a:rPr lang="en-US" altLang="zh-CN" sz="2400" b="1" i="1" dirty="0" err="1">
                <a:latin typeface="Arial Narrow" panose="020B0606020202030204" pitchFamily="34" charset="0"/>
                <a:cs typeface="Courier New" panose="02070309020205020404" pitchFamily="49" charset="0"/>
              </a:rPr>
              <a:t>L"Item</a:t>
            </a:r>
            <a:r>
              <a:rPr lang="en-US" altLang="zh-CN" sz="2400" b="1" i="1" dirty="0">
                <a:latin typeface="Arial Narrow" panose="020B0606020202030204" pitchFamily="34" charset="0"/>
                <a:cs typeface="Courier New" panose="02070309020205020404" pitchFamily="49" charset="0"/>
              </a:rPr>
              <a:t> "+</a:t>
            </a:r>
            <a:r>
              <a:rPr lang="en-US" altLang="zh-CN" sz="2400" b="1" i="1" dirty="0" err="1">
                <a:latin typeface="Arial Narrow" panose="020B0606020202030204" pitchFamily="34" charset="0"/>
                <a:cs typeface="Courier New" panose="02070309020205020404" pitchFamily="49" charset="0"/>
              </a:rPr>
              <a:t>str+L</a:t>
            </a:r>
            <a:r>
              <a:rPr lang="en-US" altLang="zh-CN" sz="2400" b="1" i="1" dirty="0">
                <a:latin typeface="Arial Narrow" panose="020B0606020202030204" pitchFamily="34" charset="0"/>
                <a:cs typeface="Courier New" panose="02070309020205020404" pitchFamily="49" charset="0"/>
              </a:rPr>
              <a:t>" has been deleted from the </a:t>
            </a:r>
            <a:r>
              <a:rPr lang="en-US" altLang="zh-CN" sz="2400" b="1" i="1" dirty="0" err="1">
                <a:latin typeface="Arial Narrow" panose="020B0606020202030204" pitchFamily="34" charset="0"/>
                <a:cs typeface="Courier New" panose="02070309020205020404" pitchFamily="49" charset="0"/>
              </a:rPr>
              <a:t>listbox</a:t>
            </a:r>
            <a:r>
              <a:rPr lang="en-US" altLang="zh-CN" sz="2400" b="1" i="1" dirty="0" smtClean="0">
                <a:latin typeface="Arial Narrow" panose="020B0606020202030204" pitchFamily="34" charset="0"/>
                <a:cs typeface="Courier New" panose="02070309020205020404" pitchFamily="49" charset="0"/>
              </a:rPr>
              <a:t>!";</a:t>
            </a:r>
          </a:p>
          <a:p>
            <a:pPr algn="just">
              <a:buFontTx/>
              <a:buNone/>
            </a:pPr>
            <a:r>
              <a:rPr lang="en-US" altLang="zh-CN" sz="2400" b="1" i="1" dirty="0">
                <a:latin typeface="Arial Narrow" panose="020B0606020202030204" pitchFamily="34" charset="0"/>
                <a:cs typeface="Courier New" panose="02070309020205020404" pitchFamily="49" charset="0"/>
              </a:rPr>
              <a:t>	</a:t>
            </a:r>
            <a:r>
              <a:rPr lang="en-US" altLang="zh-CN" sz="2800" b="1" i="1" dirty="0" err="1">
                <a:latin typeface="Arial Narrow" panose="020B0606020202030204" pitchFamily="34" charset="0"/>
                <a:cs typeface="Courier New" panose="02070309020205020404" pitchFamily="49" charset="0"/>
              </a:rPr>
              <a:t>AfxMessageBox</a:t>
            </a:r>
            <a:r>
              <a:rPr lang="en-US" altLang="zh-CN" sz="2800" b="1" i="1" dirty="0">
                <a:latin typeface="Arial Narrow" panose="020B0606020202030204" pitchFamily="34" charset="0"/>
                <a:cs typeface="Courier New" panose="02070309020205020404" pitchFamily="49" charset="0"/>
              </a:rPr>
              <a:t>(</a:t>
            </a:r>
            <a:r>
              <a:rPr lang="en-US" altLang="zh-CN" sz="2800" b="1" i="1" dirty="0" err="1">
                <a:latin typeface="Arial Narrow" panose="020B0606020202030204" pitchFamily="34" charset="0"/>
                <a:cs typeface="Courier New" panose="02070309020205020404" pitchFamily="49" charset="0"/>
              </a:rPr>
              <a:t>msg</a:t>
            </a:r>
            <a:r>
              <a:rPr lang="en-US" altLang="zh-CN" sz="2800" b="1" i="1" dirty="0">
                <a:latin typeface="Arial Narrow" panose="020B0606020202030204" pitchFamily="34" charset="0"/>
                <a:cs typeface="Courier New" panose="02070309020205020404" pitchFamily="49" charset="0"/>
              </a:rPr>
              <a:t>);</a:t>
            </a:r>
            <a:endParaRPr lang="en-US" altLang="zh-CN" sz="2800" b="1" dirty="0">
              <a:latin typeface="Arial Narrow" panose="020B0606020202030204" pitchFamily="34" charset="0"/>
              <a:cs typeface="Times New Roman" panose="02020603050405020304" pitchFamily="18" charset="0"/>
            </a:endParaRPr>
          </a:p>
          <a:p>
            <a:pPr>
              <a:buFontTx/>
              <a:buNone/>
            </a:pPr>
            <a:r>
              <a:rPr lang="en-US" altLang="zh-CN" sz="2800" b="1" dirty="0">
                <a:latin typeface="Arial Narrow" panose="020B0606020202030204" pitchFamily="34" charset="0"/>
                <a:cs typeface="Courier New" panose="02070309020205020404" pitchFamily="49" charset="0"/>
              </a:rPr>
              <a:t>}</a:t>
            </a:r>
            <a:r>
              <a:rPr lang="en-US" altLang="zh-CN" sz="2800" b="1" dirty="0">
                <a:latin typeface="Arial Narrow" panose="020B0606020202030204" pitchFamily="34" charset="0"/>
              </a:rPr>
              <a:t> </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21B47293-2FB4-4517-BF81-55D2FDBA14B6}" type="slidenum">
              <a:rPr lang="en-US" altLang="zh-CN"/>
              <a:pPr/>
              <a:t>88</a:t>
            </a:fld>
            <a:endParaRPr lang="en-US" altLang="zh-CN"/>
          </a:p>
        </p:txBody>
      </p:sp>
      <p:sp>
        <p:nvSpPr>
          <p:cNvPr id="74754" name="Rectangle 2"/>
          <p:cNvSpPr>
            <a:spLocks noGrp="1" noChangeArrowheads="1"/>
          </p:cNvSpPr>
          <p:nvPr>
            <p:ph type="title"/>
          </p:nvPr>
        </p:nvSpPr>
        <p:spPr>
          <a:xfrm>
            <a:off x="762000" y="2819400"/>
            <a:ext cx="7772400" cy="1143000"/>
          </a:xfrm>
        </p:spPr>
        <p:txBody>
          <a:bodyPr/>
          <a:lstStyle/>
          <a:p>
            <a:r>
              <a:rPr lang="en-US" altLang="zh-CN" b="1" dirty="0" smtClean="0"/>
              <a:t>8.7  </a:t>
            </a:r>
            <a:r>
              <a:rPr lang="zh-CN" altLang="en-US" b="1" dirty="0">
                <a:latin typeface="宋体" panose="02010600030101010101" pitchFamily="2" charset="-122"/>
              </a:rPr>
              <a:t>组合框控件</a:t>
            </a:r>
            <a:r>
              <a:rPr lang="zh-CN" altLang="en-US" b="1" dirty="0"/>
              <a:t> </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C4198BB-F1BD-4125-A016-09C88F87E747}" type="slidenum">
              <a:rPr lang="en-US" altLang="zh-CN"/>
              <a:pPr/>
              <a:t>89</a:t>
            </a:fld>
            <a:endParaRPr lang="en-US" altLang="zh-CN"/>
          </a:p>
        </p:txBody>
      </p:sp>
      <p:sp>
        <p:nvSpPr>
          <p:cNvPr id="75778" name="Rectangle 2"/>
          <p:cNvSpPr>
            <a:spLocks noGrp="1" noChangeArrowheads="1"/>
          </p:cNvSpPr>
          <p:nvPr>
            <p:ph type="title"/>
          </p:nvPr>
        </p:nvSpPr>
        <p:spPr>
          <a:xfrm>
            <a:off x="762000" y="228600"/>
            <a:ext cx="7772400" cy="1447800"/>
          </a:xfrm>
        </p:spPr>
        <p:txBody>
          <a:bodyPr/>
          <a:lstStyle/>
          <a:p>
            <a:r>
              <a:rPr lang="en-US" altLang="zh-CN" b="1" dirty="0" smtClean="0"/>
              <a:t>8.7.1 </a:t>
            </a:r>
            <a:r>
              <a:rPr lang="zh-CN" altLang="en-US" b="1" dirty="0">
                <a:latin typeface="宋体" panose="02010600030101010101" pitchFamily="2" charset="-122"/>
              </a:rPr>
              <a:t>组合框</a:t>
            </a:r>
            <a:r>
              <a:rPr lang="en-US" altLang="zh-CN" b="1" dirty="0"/>
              <a:t>(</a:t>
            </a:r>
            <a:r>
              <a:rPr lang="en-US" altLang="zh-CN" b="1" dirty="0" err="1"/>
              <a:t>CComboBox</a:t>
            </a:r>
            <a:r>
              <a:rPr lang="en-US" altLang="zh-CN" b="1" dirty="0"/>
              <a:t>)</a:t>
            </a:r>
            <a:r>
              <a:rPr lang="zh-CN" altLang="en-US" b="1" dirty="0">
                <a:latin typeface="宋体" panose="02010600030101010101" pitchFamily="2" charset="-122"/>
              </a:rPr>
              <a:t>类的结构及组合框的特点</a:t>
            </a:r>
            <a:r>
              <a:rPr lang="zh-CN" altLang="en-US" b="1" dirty="0"/>
              <a:t> </a:t>
            </a:r>
          </a:p>
        </p:txBody>
      </p:sp>
      <p:sp>
        <p:nvSpPr>
          <p:cNvPr id="75779" name="Rectangle 3"/>
          <p:cNvSpPr>
            <a:spLocks noGrp="1" noChangeArrowheads="1"/>
          </p:cNvSpPr>
          <p:nvPr>
            <p:ph type="body" idx="1"/>
          </p:nvPr>
        </p:nvSpPr>
        <p:spPr>
          <a:xfrm>
            <a:off x="457200" y="1916832"/>
            <a:ext cx="8507288" cy="2304256"/>
          </a:xfrm>
        </p:spPr>
        <p:txBody>
          <a:bodyPr/>
          <a:lstStyle/>
          <a:p>
            <a:pPr marL="0" indent="0" algn="ctr">
              <a:buFontTx/>
              <a:buNone/>
            </a:pPr>
            <a:r>
              <a:rPr lang="en-US" altLang="zh-CN" sz="2800" b="1" dirty="0" smtClean="0"/>
              <a:t>        </a:t>
            </a:r>
            <a:r>
              <a:rPr lang="zh-CN" altLang="zh-CN" sz="2800" b="1" dirty="0" smtClean="0">
                <a:solidFill>
                  <a:srgbClr val="00FF00"/>
                </a:solidFill>
              </a:rPr>
              <a:t>组</a:t>
            </a:r>
            <a:r>
              <a:rPr lang="zh-CN" altLang="zh-CN" sz="2800" b="1" dirty="0">
                <a:solidFill>
                  <a:srgbClr val="00FF00"/>
                </a:solidFill>
              </a:rPr>
              <a:t>合</a:t>
            </a:r>
            <a:r>
              <a:rPr lang="zh-CN" altLang="zh-CN" sz="2800" b="1" dirty="0" smtClean="0">
                <a:solidFill>
                  <a:srgbClr val="00FF00"/>
                </a:solidFill>
              </a:rPr>
              <a:t>框</a:t>
            </a:r>
            <a:r>
              <a:rPr lang="en-US" altLang="zh-CN" sz="2800" b="1" dirty="0" smtClean="0">
                <a:solidFill>
                  <a:srgbClr val="00FF00"/>
                </a:solidFill>
              </a:rPr>
              <a:t>=</a:t>
            </a:r>
            <a:r>
              <a:rPr lang="zh-CN" altLang="zh-CN" sz="2800" b="1" dirty="0" smtClean="0">
                <a:solidFill>
                  <a:srgbClr val="00FF00"/>
                </a:solidFill>
              </a:rPr>
              <a:t>编</a:t>
            </a:r>
            <a:r>
              <a:rPr lang="zh-CN" altLang="zh-CN" sz="2800" b="1" dirty="0">
                <a:solidFill>
                  <a:srgbClr val="00FF00"/>
                </a:solidFill>
              </a:rPr>
              <a:t>辑</a:t>
            </a:r>
            <a:r>
              <a:rPr lang="zh-CN" altLang="zh-CN" sz="2800" b="1" dirty="0" smtClean="0">
                <a:solidFill>
                  <a:srgbClr val="00FF00"/>
                </a:solidFill>
              </a:rPr>
              <a:t>框</a:t>
            </a:r>
            <a:r>
              <a:rPr lang="en-US" altLang="zh-CN" sz="2800" b="1" dirty="0" smtClean="0">
                <a:solidFill>
                  <a:srgbClr val="00FF00"/>
                </a:solidFill>
              </a:rPr>
              <a:t>+</a:t>
            </a:r>
            <a:r>
              <a:rPr lang="zh-CN" altLang="zh-CN" sz="2800" b="1" dirty="0" smtClean="0">
                <a:solidFill>
                  <a:srgbClr val="00FF00"/>
                </a:solidFill>
              </a:rPr>
              <a:t>列</a:t>
            </a:r>
            <a:r>
              <a:rPr lang="zh-CN" altLang="zh-CN" sz="2800" b="1" dirty="0">
                <a:solidFill>
                  <a:srgbClr val="00FF00"/>
                </a:solidFill>
              </a:rPr>
              <a:t>表</a:t>
            </a:r>
            <a:r>
              <a:rPr lang="zh-CN" altLang="zh-CN" sz="2800" b="1" dirty="0" smtClean="0">
                <a:solidFill>
                  <a:srgbClr val="00FF00"/>
                </a:solidFill>
              </a:rPr>
              <a:t>框</a:t>
            </a:r>
            <a:endParaRPr lang="en-US" altLang="zh-CN" sz="2800" b="1" dirty="0" smtClean="0">
              <a:solidFill>
                <a:srgbClr val="00FF00"/>
              </a:solidFill>
            </a:endParaRPr>
          </a:p>
          <a:p>
            <a:pPr marL="0" indent="0">
              <a:buFontTx/>
              <a:buNone/>
            </a:pPr>
            <a:r>
              <a:rPr lang="en-US" altLang="zh-CN" sz="2800" b="1" dirty="0" smtClean="0"/>
              <a:t>       </a:t>
            </a:r>
            <a:r>
              <a:rPr lang="zh-CN" altLang="zh-CN" sz="2800" b="1" dirty="0" smtClean="0"/>
              <a:t>组</a:t>
            </a:r>
            <a:r>
              <a:rPr lang="zh-CN" altLang="zh-CN" sz="2800" b="1" dirty="0"/>
              <a:t>合框既可以进行输入又可以进行选择的控件。常见的组合框中列表框以隐藏的形式出现在编辑框下，当用户单击编辑框右侧的箭头时将弹出列表框。组合框的编辑框用于输入，列表框用于选择</a:t>
            </a:r>
            <a:r>
              <a:rPr lang="zh-CN" altLang="zh-CN" sz="2800" b="1" dirty="0" smtClean="0"/>
              <a:t>。</a:t>
            </a:r>
            <a:endParaRPr lang="zh-CN" altLang="en-US" sz="2800" b="1" dirty="0"/>
          </a:p>
          <a:p>
            <a:pPr>
              <a:buFontTx/>
              <a:buNone/>
            </a:pPr>
            <a:r>
              <a:rPr lang="zh-CN" altLang="en-US" sz="2800" b="1" dirty="0"/>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A6790FE-3663-4280-8A87-F7847A540E1C}" type="slidenum">
              <a:rPr lang="en-US" altLang="zh-CN" smtClean="0"/>
              <a:pPr/>
              <a:t>9</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1534646549"/>
              </p:ext>
            </p:extLst>
          </p:nvPr>
        </p:nvGraphicFramePr>
        <p:xfrm>
          <a:off x="251520" y="968737"/>
          <a:ext cx="8712968" cy="5709997"/>
        </p:xfrm>
        <a:graphic>
          <a:graphicData uri="http://schemas.openxmlformats.org/drawingml/2006/table">
            <a:tbl>
              <a:tblPr>
                <a:tableStyleId>{5C22544A-7EE6-4342-B048-85BDC9FD1C3A}</a:tableStyleId>
              </a:tblPr>
              <a:tblGrid>
                <a:gridCol w="1368152">
                  <a:extLst>
                    <a:ext uri="{9D8B030D-6E8A-4147-A177-3AD203B41FA5}">
                      <a16:colId xmlns:a16="http://schemas.microsoft.com/office/drawing/2014/main" val="20000"/>
                    </a:ext>
                  </a:extLst>
                </a:gridCol>
                <a:gridCol w="2520280">
                  <a:extLst>
                    <a:ext uri="{9D8B030D-6E8A-4147-A177-3AD203B41FA5}">
                      <a16:colId xmlns:a16="http://schemas.microsoft.com/office/drawing/2014/main" val="20001"/>
                    </a:ext>
                  </a:extLst>
                </a:gridCol>
                <a:gridCol w="4824536">
                  <a:extLst>
                    <a:ext uri="{9D8B030D-6E8A-4147-A177-3AD203B41FA5}">
                      <a16:colId xmlns:a16="http://schemas.microsoft.com/office/drawing/2014/main" val="20002"/>
                    </a:ext>
                  </a:extLst>
                </a:gridCol>
              </a:tblGrid>
              <a:tr h="111798">
                <a:tc>
                  <a:txBody>
                    <a:bodyPr/>
                    <a:lstStyle/>
                    <a:p>
                      <a:pPr algn="ctr">
                        <a:spcAft>
                          <a:spcPts val="0"/>
                        </a:spcAft>
                      </a:pPr>
                      <a:r>
                        <a:rPr lang="zh-CN" sz="1200" kern="100" dirty="0">
                          <a:effectLst/>
                        </a:rPr>
                        <a:t>子窗口控件</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55899" marR="55899" marT="0" marB="0"/>
                </a:tc>
                <a:tc>
                  <a:txBody>
                    <a:bodyPr/>
                    <a:lstStyle/>
                    <a:p>
                      <a:pPr algn="ctr">
                        <a:spcAft>
                          <a:spcPts val="0"/>
                        </a:spcAft>
                      </a:pPr>
                      <a:r>
                        <a:rPr lang="zh-CN" sz="1200" kern="100">
                          <a:effectLst/>
                        </a:rPr>
                        <a:t>消息通知代码</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55899" marR="55899" marT="0" marB="0"/>
                </a:tc>
                <a:tc>
                  <a:txBody>
                    <a:bodyPr/>
                    <a:lstStyle/>
                    <a:p>
                      <a:pPr algn="ctr">
                        <a:spcAft>
                          <a:spcPts val="0"/>
                        </a:spcAft>
                      </a:pPr>
                      <a:r>
                        <a:rPr lang="zh-CN" sz="1200" kern="100">
                          <a:effectLst/>
                        </a:rPr>
                        <a:t>对应事件简介</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55899" marR="55899" marT="0" marB="0"/>
                </a:tc>
                <a:extLst>
                  <a:ext uri="{0D108BD9-81ED-4DB2-BD59-A6C34878D82A}">
                    <a16:rowId xmlns:a16="http://schemas.microsoft.com/office/drawing/2014/main" val="10000"/>
                  </a:ext>
                </a:extLst>
              </a:tr>
              <a:tr h="155275">
                <a:tc rowSpan="2">
                  <a:txBody>
                    <a:bodyPr/>
                    <a:lstStyle/>
                    <a:p>
                      <a:pPr algn="ctr">
                        <a:spcAft>
                          <a:spcPts val="0"/>
                        </a:spcAft>
                      </a:pPr>
                      <a:r>
                        <a:rPr lang="zh-CN" sz="1200" kern="100">
                          <a:effectLst/>
                        </a:rPr>
                        <a:t>按钮控件</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55899" marR="55899" marT="0" marB="0" anchor="ctr"/>
                </a:tc>
                <a:tc>
                  <a:txBody>
                    <a:bodyPr/>
                    <a:lstStyle/>
                    <a:p>
                      <a:pPr algn="just">
                        <a:spcAft>
                          <a:spcPts val="0"/>
                        </a:spcAft>
                      </a:pPr>
                      <a:r>
                        <a:rPr lang="en-US" sz="1200" kern="100">
                          <a:effectLst/>
                        </a:rPr>
                        <a:t>BN_CLICKED</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55899" marR="55899" marT="0" marB="0"/>
                </a:tc>
                <a:tc>
                  <a:txBody>
                    <a:bodyPr/>
                    <a:lstStyle/>
                    <a:p>
                      <a:pPr algn="just">
                        <a:spcAft>
                          <a:spcPts val="0"/>
                        </a:spcAft>
                      </a:pPr>
                      <a:r>
                        <a:rPr lang="zh-CN" sz="1200" kern="100">
                          <a:effectLst/>
                        </a:rPr>
                        <a:t>用户在按钮子窗口中单击</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55899" marR="55899" marT="0" marB="0"/>
                </a:tc>
                <a:extLst>
                  <a:ext uri="{0D108BD9-81ED-4DB2-BD59-A6C34878D82A}">
                    <a16:rowId xmlns:a16="http://schemas.microsoft.com/office/drawing/2014/main" val="10001"/>
                  </a:ext>
                </a:extLst>
              </a:tr>
              <a:tr h="111798">
                <a:tc vMerge="1">
                  <a:txBody>
                    <a:bodyPr/>
                    <a:lstStyle/>
                    <a:p>
                      <a:endParaRPr lang="zh-CN" altLang="en-US"/>
                    </a:p>
                  </a:txBody>
                  <a:tcPr/>
                </a:tc>
                <a:tc>
                  <a:txBody>
                    <a:bodyPr/>
                    <a:lstStyle/>
                    <a:p>
                      <a:pPr algn="just">
                        <a:spcAft>
                          <a:spcPts val="0"/>
                        </a:spcAft>
                      </a:pPr>
                      <a:r>
                        <a:rPr lang="en-US" sz="1200" kern="100">
                          <a:effectLst/>
                        </a:rPr>
                        <a:t>BN_DOUBLECLICKED</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55899" marR="55899" marT="0" marB="0"/>
                </a:tc>
                <a:tc>
                  <a:txBody>
                    <a:bodyPr/>
                    <a:lstStyle/>
                    <a:p>
                      <a:pPr algn="just">
                        <a:spcAft>
                          <a:spcPts val="0"/>
                        </a:spcAft>
                      </a:pPr>
                      <a:r>
                        <a:rPr lang="zh-CN" sz="1200" kern="100">
                          <a:effectLst/>
                        </a:rPr>
                        <a:t>用户在按钮子窗口中双击</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55899" marR="55899" marT="0" marB="0"/>
                </a:tc>
                <a:extLst>
                  <a:ext uri="{0D108BD9-81ED-4DB2-BD59-A6C34878D82A}">
                    <a16:rowId xmlns:a16="http://schemas.microsoft.com/office/drawing/2014/main" val="10002"/>
                  </a:ext>
                </a:extLst>
              </a:tr>
              <a:tr h="124220">
                <a:tc rowSpan="8">
                  <a:txBody>
                    <a:bodyPr/>
                    <a:lstStyle/>
                    <a:p>
                      <a:pPr algn="just">
                        <a:spcAft>
                          <a:spcPts val="0"/>
                        </a:spcAft>
                      </a:pPr>
                      <a:r>
                        <a:rPr lang="en-US" sz="1200" kern="100" dirty="0">
                          <a:effectLst/>
                        </a:rPr>
                        <a:t> </a:t>
                      </a:r>
                      <a:endParaRPr lang="zh-CN" sz="1200" kern="100" dirty="0">
                        <a:effectLst/>
                      </a:endParaRPr>
                    </a:p>
                    <a:p>
                      <a:pPr algn="just">
                        <a:spcAft>
                          <a:spcPts val="0"/>
                        </a:spcAft>
                      </a:pPr>
                      <a:r>
                        <a:rPr lang="en-US" sz="1200" kern="100" dirty="0">
                          <a:effectLst/>
                        </a:rPr>
                        <a:t> </a:t>
                      </a:r>
                      <a:endParaRPr lang="zh-CN" sz="1200" kern="100" dirty="0">
                        <a:effectLst/>
                      </a:endParaRPr>
                    </a:p>
                    <a:p>
                      <a:pPr algn="just">
                        <a:spcAft>
                          <a:spcPts val="0"/>
                        </a:spcAft>
                      </a:pPr>
                      <a:r>
                        <a:rPr lang="en-US" sz="1200" kern="100" dirty="0">
                          <a:effectLst/>
                        </a:rPr>
                        <a:t> </a:t>
                      </a:r>
                      <a:endParaRPr lang="zh-CN" sz="1200" kern="100" dirty="0">
                        <a:effectLst/>
                      </a:endParaRPr>
                    </a:p>
                    <a:p>
                      <a:pPr algn="just">
                        <a:spcAft>
                          <a:spcPts val="0"/>
                        </a:spcAft>
                      </a:pPr>
                      <a:r>
                        <a:rPr lang="en-US" sz="1200" kern="100" dirty="0">
                          <a:effectLst/>
                        </a:rPr>
                        <a:t> </a:t>
                      </a:r>
                      <a:endParaRPr lang="zh-CN" sz="1200" kern="100" dirty="0">
                        <a:effectLst/>
                      </a:endParaRPr>
                    </a:p>
                    <a:p>
                      <a:pPr algn="ctr">
                        <a:spcAft>
                          <a:spcPts val="0"/>
                        </a:spcAft>
                      </a:pPr>
                      <a:r>
                        <a:rPr lang="zh-CN" sz="1200" kern="100" dirty="0">
                          <a:effectLst/>
                        </a:rPr>
                        <a:t>编辑框控件</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55899" marR="55899" marT="0" marB="0"/>
                </a:tc>
                <a:tc>
                  <a:txBody>
                    <a:bodyPr/>
                    <a:lstStyle/>
                    <a:p>
                      <a:pPr algn="just">
                        <a:spcAft>
                          <a:spcPts val="0"/>
                        </a:spcAft>
                      </a:pPr>
                      <a:r>
                        <a:rPr lang="en-US" sz="1200" kern="100">
                          <a:effectLst/>
                        </a:rPr>
                        <a:t>EN_CHANGE</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55899" marR="55899" marT="0" marB="0"/>
                </a:tc>
                <a:tc>
                  <a:txBody>
                    <a:bodyPr/>
                    <a:lstStyle/>
                    <a:p>
                      <a:pPr algn="just">
                        <a:spcAft>
                          <a:spcPts val="0"/>
                        </a:spcAft>
                      </a:pPr>
                      <a:r>
                        <a:rPr lang="zh-CN" sz="1200" kern="100">
                          <a:effectLst/>
                        </a:rPr>
                        <a:t>用户在编辑框子窗口中更改了输入框中的数据</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55899" marR="55899" marT="0" marB="0"/>
                </a:tc>
                <a:extLst>
                  <a:ext uri="{0D108BD9-81ED-4DB2-BD59-A6C34878D82A}">
                    <a16:rowId xmlns:a16="http://schemas.microsoft.com/office/drawing/2014/main" val="10003"/>
                  </a:ext>
                </a:extLst>
              </a:tr>
              <a:tr h="155275">
                <a:tc vMerge="1">
                  <a:txBody>
                    <a:bodyPr/>
                    <a:lstStyle/>
                    <a:p>
                      <a:endParaRPr lang="zh-CN" altLang="en-US"/>
                    </a:p>
                  </a:txBody>
                  <a:tcPr/>
                </a:tc>
                <a:tc>
                  <a:txBody>
                    <a:bodyPr/>
                    <a:lstStyle/>
                    <a:p>
                      <a:pPr algn="just">
                        <a:spcAft>
                          <a:spcPts val="0"/>
                        </a:spcAft>
                      </a:pPr>
                      <a:r>
                        <a:rPr lang="en-US" sz="1200" kern="100">
                          <a:effectLst/>
                        </a:rPr>
                        <a:t>EN_ERRSPACE</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55899" marR="55899" marT="0" marB="0"/>
                </a:tc>
                <a:tc>
                  <a:txBody>
                    <a:bodyPr/>
                    <a:lstStyle/>
                    <a:p>
                      <a:pPr algn="just">
                        <a:spcAft>
                          <a:spcPts val="0"/>
                        </a:spcAft>
                      </a:pPr>
                      <a:r>
                        <a:rPr lang="zh-CN" sz="1200" kern="100">
                          <a:effectLst/>
                        </a:rPr>
                        <a:t>编辑框的空间已用完</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55899" marR="55899" marT="0" marB="0"/>
                </a:tc>
                <a:extLst>
                  <a:ext uri="{0D108BD9-81ED-4DB2-BD59-A6C34878D82A}">
                    <a16:rowId xmlns:a16="http://schemas.microsoft.com/office/drawing/2014/main" val="10004"/>
                  </a:ext>
                </a:extLst>
              </a:tr>
              <a:tr h="139748">
                <a:tc vMerge="1">
                  <a:txBody>
                    <a:bodyPr/>
                    <a:lstStyle/>
                    <a:p>
                      <a:endParaRPr lang="zh-CN" altLang="en-US"/>
                    </a:p>
                  </a:txBody>
                  <a:tcPr/>
                </a:tc>
                <a:tc>
                  <a:txBody>
                    <a:bodyPr/>
                    <a:lstStyle/>
                    <a:p>
                      <a:pPr algn="just">
                        <a:spcAft>
                          <a:spcPts val="0"/>
                        </a:spcAft>
                      </a:pPr>
                      <a:r>
                        <a:rPr lang="en-US" sz="1200" kern="100">
                          <a:effectLst/>
                        </a:rPr>
                        <a:t>EN_HSCROLL</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55899" marR="55899" marT="0" marB="0"/>
                </a:tc>
                <a:tc>
                  <a:txBody>
                    <a:bodyPr/>
                    <a:lstStyle/>
                    <a:p>
                      <a:pPr algn="just">
                        <a:spcAft>
                          <a:spcPts val="0"/>
                        </a:spcAft>
                      </a:pPr>
                      <a:r>
                        <a:rPr lang="zh-CN" sz="1200" kern="100">
                          <a:effectLst/>
                        </a:rPr>
                        <a:t>水平滚动条被按下并被激活</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55899" marR="55899" marT="0" marB="0"/>
                </a:tc>
                <a:extLst>
                  <a:ext uri="{0D108BD9-81ED-4DB2-BD59-A6C34878D82A}">
                    <a16:rowId xmlns:a16="http://schemas.microsoft.com/office/drawing/2014/main" val="10005"/>
                  </a:ext>
                </a:extLst>
              </a:tr>
              <a:tr h="116457">
                <a:tc vMerge="1">
                  <a:txBody>
                    <a:bodyPr/>
                    <a:lstStyle/>
                    <a:p>
                      <a:endParaRPr lang="zh-CN" altLang="en-US"/>
                    </a:p>
                  </a:txBody>
                  <a:tcPr/>
                </a:tc>
                <a:tc>
                  <a:txBody>
                    <a:bodyPr/>
                    <a:lstStyle/>
                    <a:p>
                      <a:pPr algn="just">
                        <a:spcAft>
                          <a:spcPts val="0"/>
                        </a:spcAft>
                      </a:pPr>
                      <a:r>
                        <a:rPr lang="en-US" sz="1200" kern="100">
                          <a:effectLst/>
                        </a:rPr>
                        <a:t>EN_KILLFOCUS</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55899" marR="55899" marT="0" marB="0"/>
                </a:tc>
                <a:tc>
                  <a:txBody>
                    <a:bodyPr/>
                    <a:lstStyle/>
                    <a:p>
                      <a:pPr algn="just">
                        <a:spcAft>
                          <a:spcPts val="0"/>
                        </a:spcAft>
                      </a:pPr>
                      <a:r>
                        <a:rPr lang="zh-CN" sz="1200" kern="100">
                          <a:effectLst/>
                        </a:rPr>
                        <a:t>编辑框失去输入焦点</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55899" marR="55899" marT="0" marB="0"/>
                </a:tc>
                <a:extLst>
                  <a:ext uri="{0D108BD9-81ED-4DB2-BD59-A6C34878D82A}">
                    <a16:rowId xmlns:a16="http://schemas.microsoft.com/office/drawing/2014/main" val="10006"/>
                  </a:ext>
                </a:extLst>
              </a:tr>
              <a:tr h="111798">
                <a:tc vMerge="1">
                  <a:txBody>
                    <a:bodyPr/>
                    <a:lstStyle/>
                    <a:p>
                      <a:endParaRPr lang="zh-CN" altLang="en-US"/>
                    </a:p>
                  </a:txBody>
                  <a:tcPr/>
                </a:tc>
                <a:tc>
                  <a:txBody>
                    <a:bodyPr/>
                    <a:lstStyle/>
                    <a:p>
                      <a:pPr algn="just">
                        <a:spcAft>
                          <a:spcPts val="0"/>
                        </a:spcAft>
                      </a:pPr>
                      <a:r>
                        <a:rPr lang="en-US" sz="1200" kern="100" dirty="0">
                          <a:effectLst/>
                        </a:rPr>
                        <a:t>EN_MAXTEXT</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55899" marR="55899" marT="0" marB="0"/>
                </a:tc>
                <a:tc>
                  <a:txBody>
                    <a:bodyPr/>
                    <a:lstStyle/>
                    <a:p>
                      <a:pPr algn="just">
                        <a:spcAft>
                          <a:spcPts val="0"/>
                        </a:spcAft>
                      </a:pPr>
                      <a:r>
                        <a:rPr lang="zh-CN" sz="1200" kern="100">
                          <a:effectLst/>
                        </a:rPr>
                        <a:t>输入的正文数超过了编辑框的最大容量</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55899" marR="55899" marT="0" marB="0"/>
                </a:tc>
                <a:extLst>
                  <a:ext uri="{0D108BD9-81ED-4DB2-BD59-A6C34878D82A}">
                    <a16:rowId xmlns:a16="http://schemas.microsoft.com/office/drawing/2014/main" val="10007"/>
                  </a:ext>
                </a:extLst>
              </a:tr>
              <a:tr h="116457">
                <a:tc vMerge="1">
                  <a:txBody>
                    <a:bodyPr/>
                    <a:lstStyle/>
                    <a:p>
                      <a:endParaRPr lang="zh-CN" altLang="en-US"/>
                    </a:p>
                  </a:txBody>
                  <a:tcPr/>
                </a:tc>
                <a:tc>
                  <a:txBody>
                    <a:bodyPr/>
                    <a:lstStyle/>
                    <a:p>
                      <a:pPr algn="just">
                        <a:spcAft>
                          <a:spcPts val="0"/>
                        </a:spcAft>
                      </a:pPr>
                      <a:r>
                        <a:rPr lang="en-US" sz="1200" kern="100">
                          <a:effectLst/>
                        </a:rPr>
                        <a:t>EN_SETFOCUS</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55899" marR="55899" marT="0" marB="0"/>
                </a:tc>
                <a:tc>
                  <a:txBody>
                    <a:bodyPr/>
                    <a:lstStyle/>
                    <a:p>
                      <a:pPr algn="just">
                        <a:spcAft>
                          <a:spcPts val="0"/>
                        </a:spcAft>
                      </a:pPr>
                      <a:r>
                        <a:rPr lang="zh-CN" sz="1200" kern="100">
                          <a:effectLst/>
                        </a:rPr>
                        <a:t>编辑框子窗口获得输入焦点</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55899" marR="55899" marT="0" marB="0"/>
                </a:tc>
                <a:extLst>
                  <a:ext uri="{0D108BD9-81ED-4DB2-BD59-A6C34878D82A}">
                    <a16:rowId xmlns:a16="http://schemas.microsoft.com/office/drawing/2014/main" val="10008"/>
                  </a:ext>
                </a:extLst>
              </a:tr>
              <a:tr h="131984">
                <a:tc vMerge="1">
                  <a:txBody>
                    <a:bodyPr/>
                    <a:lstStyle/>
                    <a:p>
                      <a:endParaRPr lang="zh-CN" altLang="en-US"/>
                    </a:p>
                  </a:txBody>
                  <a:tcPr/>
                </a:tc>
                <a:tc>
                  <a:txBody>
                    <a:bodyPr/>
                    <a:lstStyle/>
                    <a:p>
                      <a:pPr algn="just">
                        <a:spcAft>
                          <a:spcPts val="0"/>
                        </a:spcAft>
                      </a:pPr>
                      <a:r>
                        <a:rPr lang="en-US" sz="1200" kern="100">
                          <a:effectLst/>
                        </a:rPr>
                        <a:t>EN_UPDATE</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55899" marR="55899" marT="0" marB="0"/>
                </a:tc>
                <a:tc>
                  <a:txBody>
                    <a:bodyPr/>
                    <a:lstStyle/>
                    <a:p>
                      <a:pPr algn="just">
                        <a:spcAft>
                          <a:spcPts val="0"/>
                        </a:spcAft>
                      </a:pPr>
                      <a:r>
                        <a:rPr lang="zh-CN" sz="1200" kern="100">
                          <a:effectLst/>
                        </a:rPr>
                        <a:t>编辑框子窗口将更新显示内容</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55899" marR="55899" marT="0" marB="0"/>
                </a:tc>
                <a:extLst>
                  <a:ext uri="{0D108BD9-81ED-4DB2-BD59-A6C34878D82A}">
                    <a16:rowId xmlns:a16="http://schemas.microsoft.com/office/drawing/2014/main" val="10009"/>
                  </a:ext>
                </a:extLst>
              </a:tr>
              <a:tr h="111798">
                <a:tc vMerge="1">
                  <a:txBody>
                    <a:bodyPr/>
                    <a:lstStyle/>
                    <a:p>
                      <a:endParaRPr lang="zh-CN" altLang="en-US"/>
                    </a:p>
                  </a:txBody>
                  <a:tcPr/>
                </a:tc>
                <a:tc>
                  <a:txBody>
                    <a:bodyPr/>
                    <a:lstStyle/>
                    <a:p>
                      <a:pPr algn="just">
                        <a:spcAft>
                          <a:spcPts val="0"/>
                        </a:spcAft>
                      </a:pPr>
                      <a:r>
                        <a:rPr lang="en-US" sz="1200" kern="100">
                          <a:effectLst/>
                        </a:rPr>
                        <a:t>EN_VSCROLL</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55899" marR="55899" marT="0" marB="0"/>
                </a:tc>
                <a:tc>
                  <a:txBody>
                    <a:bodyPr/>
                    <a:lstStyle/>
                    <a:p>
                      <a:pPr algn="just">
                        <a:spcAft>
                          <a:spcPts val="0"/>
                        </a:spcAft>
                      </a:pPr>
                      <a:r>
                        <a:rPr lang="zh-CN" sz="1200" kern="100">
                          <a:effectLst/>
                        </a:rPr>
                        <a:t>垂直滚动条被按下并激活</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55899" marR="55899" marT="0" marB="0"/>
                </a:tc>
                <a:extLst>
                  <a:ext uri="{0D108BD9-81ED-4DB2-BD59-A6C34878D82A}">
                    <a16:rowId xmlns:a16="http://schemas.microsoft.com/office/drawing/2014/main" val="10010"/>
                  </a:ext>
                </a:extLst>
              </a:tr>
              <a:tr h="124220">
                <a:tc rowSpan="6">
                  <a:txBody>
                    <a:bodyPr/>
                    <a:lstStyle/>
                    <a:p>
                      <a:pPr algn="ctr">
                        <a:spcAft>
                          <a:spcPts val="0"/>
                        </a:spcAft>
                      </a:pPr>
                      <a:r>
                        <a:rPr lang="zh-CN" sz="1200" kern="100">
                          <a:effectLst/>
                        </a:rPr>
                        <a:t>列表框控件</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55899" marR="55899" marT="0" marB="0" anchor="ctr"/>
                </a:tc>
                <a:tc>
                  <a:txBody>
                    <a:bodyPr/>
                    <a:lstStyle/>
                    <a:p>
                      <a:pPr algn="just">
                        <a:spcAft>
                          <a:spcPts val="0"/>
                        </a:spcAft>
                      </a:pPr>
                      <a:r>
                        <a:rPr lang="en-US" sz="1200" kern="100">
                          <a:effectLst/>
                        </a:rPr>
                        <a:t>LBN_DBLCLK</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55899" marR="55899" marT="0" marB="0"/>
                </a:tc>
                <a:tc>
                  <a:txBody>
                    <a:bodyPr/>
                    <a:lstStyle/>
                    <a:p>
                      <a:pPr algn="just">
                        <a:spcAft>
                          <a:spcPts val="0"/>
                        </a:spcAft>
                      </a:pPr>
                      <a:r>
                        <a:rPr lang="zh-CN" sz="1200" kern="100">
                          <a:effectLst/>
                        </a:rPr>
                        <a:t>字符串列表框中的字符串被双击</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55899" marR="55899" marT="0" marB="0"/>
                </a:tc>
                <a:extLst>
                  <a:ext uri="{0D108BD9-81ED-4DB2-BD59-A6C34878D82A}">
                    <a16:rowId xmlns:a16="http://schemas.microsoft.com/office/drawing/2014/main" val="10011"/>
                  </a:ext>
                </a:extLst>
              </a:tr>
              <a:tr h="155275">
                <a:tc vMerge="1">
                  <a:txBody>
                    <a:bodyPr/>
                    <a:lstStyle/>
                    <a:p>
                      <a:endParaRPr lang="zh-CN" altLang="en-US"/>
                    </a:p>
                  </a:txBody>
                  <a:tcPr/>
                </a:tc>
                <a:tc>
                  <a:txBody>
                    <a:bodyPr/>
                    <a:lstStyle/>
                    <a:p>
                      <a:pPr algn="just">
                        <a:spcAft>
                          <a:spcPts val="0"/>
                        </a:spcAft>
                      </a:pPr>
                      <a:r>
                        <a:rPr lang="en-US" sz="1200" kern="100">
                          <a:effectLst/>
                        </a:rPr>
                        <a:t>LBN_ERRSPACE</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55899" marR="55899" marT="0" marB="0"/>
                </a:tc>
                <a:tc>
                  <a:txBody>
                    <a:bodyPr/>
                    <a:lstStyle/>
                    <a:p>
                      <a:pPr algn="just">
                        <a:spcAft>
                          <a:spcPts val="0"/>
                        </a:spcAft>
                      </a:pPr>
                      <a:r>
                        <a:rPr lang="zh-CN" sz="1200" kern="100">
                          <a:effectLst/>
                        </a:rPr>
                        <a:t>分配给字符串列表框的内存已经用完</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55899" marR="55899" marT="0" marB="0"/>
                </a:tc>
                <a:extLst>
                  <a:ext uri="{0D108BD9-81ED-4DB2-BD59-A6C34878D82A}">
                    <a16:rowId xmlns:a16="http://schemas.microsoft.com/office/drawing/2014/main" val="10012"/>
                  </a:ext>
                </a:extLst>
              </a:tr>
              <a:tr h="131984">
                <a:tc vMerge="1">
                  <a:txBody>
                    <a:bodyPr/>
                    <a:lstStyle/>
                    <a:p>
                      <a:endParaRPr lang="zh-CN" altLang="en-US"/>
                    </a:p>
                  </a:txBody>
                  <a:tcPr/>
                </a:tc>
                <a:tc>
                  <a:txBody>
                    <a:bodyPr/>
                    <a:lstStyle/>
                    <a:p>
                      <a:pPr algn="just">
                        <a:spcAft>
                          <a:spcPts val="0"/>
                        </a:spcAft>
                      </a:pPr>
                      <a:r>
                        <a:rPr lang="en-US" sz="1200" kern="100">
                          <a:effectLst/>
                        </a:rPr>
                        <a:t>LBN_KILLFOCUS</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55899" marR="55899" marT="0" marB="0"/>
                </a:tc>
                <a:tc>
                  <a:txBody>
                    <a:bodyPr/>
                    <a:lstStyle/>
                    <a:p>
                      <a:pPr algn="just">
                        <a:spcAft>
                          <a:spcPts val="0"/>
                        </a:spcAft>
                      </a:pPr>
                      <a:r>
                        <a:rPr lang="zh-CN" sz="1200" kern="100">
                          <a:effectLst/>
                        </a:rPr>
                        <a:t>字符串列表框失去焦点</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55899" marR="55899" marT="0" marB="0"/>
                </a:tc>
                <a:extLst>
                  <a:ext uri="{0D108BD9-81ED-4DB2-BD59-A6C34878D82A}">
                    <a16:rowId xmlns:a16="http://schemas.microsoft.com/office/drawing/2014/main" val="10013"/>
                  </a:ext>
                </a:extLst>
              </a:tr>
              <a:tr h="139748">
                <a:tc vMerge="1">
                  <a:txBody>
                    <a:bodyPr/>
                    <a:lstStyle/>
                    <a:p>
                      <a:endParaRPr lang="zh-CN" altLang="en-US"/>
                    </a:p>
                  </a:txBody>
                  <a:tcPr/>
                </a:tc>
                <a:tc>
                  <a:txBody>
                    <a:bodyPr/>
                    <a:lstStyle/>
                    <a:p>
                      <a:pPr algn="just">
                        <a:spcAft>
                          <a:spcPts val="0"/>
                        </a:spcAft>
                      </a:pPr>
                      <a:r>
                        <a:rPr lang="en-US" sz="1200" kern="100">
                          <a:effectLst/>
                        </a:rPr>
                        <a:t>LBN_SELCHANGE</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55899" marR="55899" marT="0" marB="0"/>
                </a:tc>
                <a:tc>
                  <a:txBody>
                    <a:bodyPr/>
                    <a:lstStyle/>
                    <a:p>
                      <a:pPr algn="just">
                        <a:spcAft>
                          <a:spcPts val="0"/>
                        </a:spcAft>
                      </a:pPr>
                      <a:r>
                        <a:rPr lang="zh-CN" sz="1200" kern="100">
                          <a:effectLst/>
                        </a:rPr>
                        <a:t>在字符串列表框进行的选择发生了改变</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55899" marR="55899" marT="0" marB="0"/>
                </a:tc>
                <a:extLst>
                  <a:ext uri="{0D108BD9-81ED-4DB2-BD59-A6C34878D82A}">
                    <a16:rowId xmlns:a16="http://schemas.microsoft.com/office/drawing/2014/main" val="10014"/>
                  </a:ext>
                </a:extLst>
              </a:tr>
              <a:tr h="139748">
                <a:tc vMerge="1">
                  <a:txBody>
                    <a:bodyPr/>
                    <a:lstStyle/>
                    <a:p>
                      <a:endParaRPr lang="zh-CN" altLang="en-US"/>
                    </a:p>
                  </a:txBody>
                  <a:tcPr/>
                </a:tc>
                <a:tc>
                  <a:txBody>
                    <a:bodyPr/>
                    <a:lstStyle/>
                    <a:p>
                      <a:pPr algn="just">
                        <a:spcAft>
                          <a:spcPts val="0"/>
                        </a:spcAft>
                      </a:pPr>
                      <a:r>
                        <a:rPr lang="en-US" sz="1200" kern="100">
                          <a:effectLst/>
                        </a:rPr>
                        <a:t>LBN_SELCANCEL</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55899" marR="55899" marT="0" marB="0"/>
                </a:tc>
                <a:tc>
                  <a:txBody>
                    <a:bodyPr/>
                    <a:lstStyle/>
                    <a:p>
                      <a:pPr algn="just">
                        <a:spcAft>
                          <a:spcPts val="0"/>
                        </a:spcAft>
                      </a:pPr>
                      <a:r>
                        <a:rPr lang="zh-CN" sz="1200" kern="100">
                          <a:effectLst/>
                        </a:rPr>
                        <a:t>在列表框中取消某个选择时发出的消息</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55899" marR="55899" marT="0" marB="0"/>
                </a:tc>
                <a:extLst>
                  <a:ext uri="{0D108BD9-81ED-4DB2-BD59-A6C34878D82A}">
                    <a16:rowId xmlns:a16="http://schemas.microsoft.com/office/drawing/2014/main" val="10015"/>
                  </a:ext>
                </a:extLst>
              </a:tr>
              <a:tr h="139748">
                <a:tc vMerge="1">
                  <a:txBody>
                    <a:bodyPr/>
                    <a:lstStyle/>
                    <a:p>
                      <a:endParaRPr lang="zh-CN" altLang="en-US"/>
                    </a:p>
                  </a:txBody>
                  <a:tcPr/>
                </a:tc>
                <a:tc>
                  <a:txBody>
                    <a:bodyPr/>
                    <a:lstStyle/>
                    <a:p>
                      <a:pPr algn="just">
                        <a:spcAft>
                          <a:spcPts val="0"/>
                        </a:spcAft>
                      </a:pPr>
                      <a:r>
                        <a:rPr lang="en-US" sz="1200" kern="100">
                          <a:effectLst/>
                        </a:rPr>
                        <a:t>LBN_SETFOCUS</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55899" marR="55899" marT="0" marB="0"/>
                </a:tc>
                <a:tc>
                  <a:txBody>
                    <a:bodyPr/>
                    <a:lstStyle/>
                    <a:p>
                      <a:pPr algn="just">
                        <a:spcAft>
                          <a:spcPts val="0"/>
                        </a:spcAft>
                      </a:pPr>
                      <a:r>
                        <a:rPr lang="zh-CN" sz="1200" kern="100">
                          <a:effectLst/>
                        </a:rPr>
                        <a:t>字符串列表框获得输入焦点</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55899" marR="55899" marT="0" marB="0"/>
                </a:tc>
                <a:extLst>
                  <a:ext uri="{0D108BD9-81ED-4DB2-BD59-A6C34878D82A}">
                    <a16:rowId xmlns:a16="http://schemas.microsoft.com/office/drawing/2014/main" val="10016"/>
                  </a:ext>
                </a:extLst>
              </a:tr>
              <a:tr h="139748">
                <a:tc rowSpan="11">
                  <a:txBody>
                    <a:bodyPr/>
                    <a:lstStyle/>
                    <a:p>
                      <a:pPr algn="ctr">
                        <a:spcAft>
                          <a:spcPts val="0"/>
                        </a:spcAft>
                      </a:pPr>
                      <a:r>
                        <a:rPr lang="zh-CN" sz="1200" kern="100">
                          <a:effectLst/>
                        </a:rPr>
                        <a:t>组合框控件</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55899" marR="55899" marT="0" marB="0" anchor="ctr"/>
                </a:tc>
                <a:tc>
                  <a:txBody>
                    <a:bodyPr/>
                    <a:lstStyle/>
                    <a:p>
                      <a:pPr algn="just">
                        <a:spcAft>
                          <a:spcPts val="0"/>
                        </a:spcAft>
                      </a:pPr>
                      <a:r>
                        <a:rPr lang="en-US" sz="1200" kern="100">
                          <a:effectLst/>
                        </a:rPr>
                        <a:t>CBN_DBLCLK</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55899" marR="55899" marT="0" marB="0"/>
                </a:tc>
                <a:tc>
                  <a:txBody>
                    <a:bodyPr/>
                    <a:lstStyle/>
                    <a:p>
                      <a:pPr algn="just">
                        <a:spcAft>
                          <a:spcPts val="0"/>
                        </a:spcAft>
                      </a:pPr>
                      <a:r>
                        <a:rPr lang="zh-CN" sz="1200" kern="100">
                          <a:effectLst/>
                        </a:rPr>
                        <a:t>选择组合框中的字符串被双击</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55899" marR="55899" marT="0" marB="0"/>
                </a:tc>
                <a:extLst>
                  <a:ext uri="{0D108BD9-81ED-4DB2-BD59-A6C34878D82A}">
                    <a16:rowId xmlns:a16="http://schemas.microsoft.com/office/drawing/2014/main" val="10017"/>
                  </a:ext>
                </a:extLst>
              </a:tr>
              <a:tr h="116457">
                <a:tc vMerge="1">
                  <a:txBody>
                    <a:bodyPr/>
                    <a:lstStyle/>
                    <a:p>
                      <a:endParaRPr lang="zh-CN" altLang="en-US"/>
                    </a:p>
                  </a:txBody>
                  <a:tcPr/>
                </a:tc>
                <a:tc>
                  <a:txBody>
                    <a:bodyPr/>
                    <a:lstStyle/>
                    <a:p>
                      <a:pPr algn="just">
                        <a:spcAft>
                          <a:spcPts val="0"/>
                        </a:spcAft>
                      </a:pPr>
                      <a:r>
                        <a:rPr lang="en-US" sz="1200" kern="100">
                          <a:effectLst/>
                        </a:rPr>
                        <a:t>CBN_DROPDOWN</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55899" marR="55899" marT="0" marB="0"/>
                </a:tc>
                <a:tc>
                  <a:txBody>
                    <a:bodyPr/>
                    <a:lstStyle/>
                    <a:p>
                      <a:pPr algn="just">
                        <a:spcAft>
                          <a:spcPts val="0"/>
                        </a:spcAft>
                      </a:pPr>
                      <a:r>
                        <a:rPr lang="zh-CN" sz="1200" kern="100">
                          <a:effectLst/>
                        </a:rPr>
                        <a:t>选择组合框将被取消</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55899" marR="55899" marT="0" marB="0"/>
                </a:tc>
                <a:extLst>
                  <a:ext uri="{0D108BD9-81ED-4DB2-BD59-A6C34878D82A}">
                    <a16:rowId xmlns:a16="http://schemas.microsoft.com/office/drawing/2014/main" val="10018"/>
                  </a:ext>
                </a:extLst>
              </a:tr>
              <a:tr h="116457">
                <a:tc vMerge="1">
                  <a:txBody>
                    <a:bodyPr/>
                    <a:lstStyle/>
                    <a:p>
                      <a:endParaRPr lang="zh-CN" altLang="en-US"/>
                    </a:p>
                  </a:txBody>
                  <a:tcPr/>
                </a:tc>
                <a:tc>
                  <a:txBody>
                    <a:bodyPr/>
                    <a:lstStyle/>
                    <a:p>
                      <a:pPr algn="just">
                        <a:spcAft>
                          <a:spcPts val="0"/>
                        </a:spcAft>
                      </a:pPr>
                      <a:r>
                        <a:rPr lang="en-US" sz="1200" kern="100">
                          <a:effectLst/>
                        </a:rPr>
                        <a:t>CBN_EDITCHANGE</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55899" marR="55899" marT="0" marB="0"/>
                </a:tc>
                <a:tc>
                  <a:txBody>
                    <a:bodyPr/>
                    <a:lstStyle/>
                    <a:p>
                      <a:pPr algn="just">
                        <a:spcAft>
                          <a:spcPts val="0"/>
                        </a:spcAft>
                      </a:pPr>
                      <a:r>
                        <a:rPr lang="zh-CN" sz="1200" kern="100">
                          <a:effectLst/>
                        </a:rPr>
                        <a:t>选择组合框中的正文将被修该</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55899" marR="55899" marT="0" marB="0"/>
                </a:tc>
                <a:extLst>
                  <a:ext uri="{0D108BD9-81ED-4DB2-BD59-A6C34878D82A}">
                    <a16:rowId xmlns:a16="http://schemas.microsoft.com/office/drawing/2014/main" val="10019"/>
                  </a:ext>
                </a:extLst>
              </a:tr>
              <a:tr h="147512">
                <a:tc vMerge="1">
                  <a:txBody>
                    <a:bodyPr/>
                    <a:lstStyle/>
                    <a:p>
                      <a:endParaRPr lang="zh-CN" altLang="en-US"/>
                    </a:p>
                  </a:txBody>
                  <a:tcPr/>
                </a:tc>
                <a:tc>
                  <a:txBody>
                    <a:bodyPr/>
                    <a:lstStyle/>
                    <a:p>
                      <a:pPr algn="just">
                        <a:spcAft>
                          <a:spcPts val="0"/>
                        </a:spcAft>
                      </a:pPr>
                      <a:r>
                        <a:rPr lang="en-US" sz="1200" kern="100">
                          <a:effectLst/>
                        </a:rPr>
                        <a:t>CBN_EDITUPDATE</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55899" marR="55899" marT="0" marB="0"/>
                </a:tc>
                <a:tc>
                  <a:txBody>
                    <a:bodyPr/>
                    <a:lstStyle/>
                    <a:p>
                      <a:pPr algn="just">
                        <a:spcAft>
                          <a:spcPts val="0"/>
                        </a:spcAft>
                      </a:pPr>
                      <a:r>
                        <a:rPr lang="zh-CN" sz="1200" kern="100">
                          <a:effectLst/>
                        </a:rPr>
                        <a:t>选择组合框中的正文将被更新</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55899" marR="55899" marT="0" marB="0"/>
                </a:tc>
                <a:extLst>
                  <a:ext uri="{0D108BD9-81ED-4DB2-BD59-A6C34878D82A}">
                    <a16:rowId xmlns:a16="http://schemas.microsoft.com/office/drawing/2014/main" val="10020"/>
                  </a:ext>
                </a:extLst>
              </a:tr>
              <a:tr h="124220">
                <a:tc vMerge="1">
                  <a:txBody>
                    <a:bodyPr/>
                    <a:lstStyle/>
                    <a:p>
                      <a:endParaRPr lang="zh-CN" altLang="en-US"/>
                    </a:p>
                  </a:txBody>
                  <a:tcPr/>
                </a:tc>
                <a:tc>
                  <a:txBody>
                    <a:bodyPr/>
                    <a:lstStyle/>
                    <a:p>
                      <a:pPr algn="just">
                        <a:spcAft>
                          <a:spcPts val="0"/>
                        </a:spcAft>
                      </a:pPr>
                      <a:r>
                        <a:rPr lang="en-US" sz="1200" kern="100">
                          <a:effectLst/>
                        </a:rPr>
                        <a:t>CBN_ERRSPACE</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55899" marR="55899" marT="0" marB="0"/>
                </a:tc>
                <a:tc>
                  <a:txBody>
                    <a:bodyPr/>
                    <a:lstStyle/>
                    <a:p>
                      <a:pPr algn="just">
                        <a:spcAft>
                          <a:spcPts val="0"/>
                        </a:spcAft>
                      </a:pPr>
                      <a:r>
                        <a:rPr lang="zh-CN" sz="1200" kern="100">
                          <a:effectLst/>
                        </a:rPr>
                        <a:t>分配给选择组合框的内存已用完</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55899" marR="55899" marT="0" marB="0"/>
                </a:tc>
                <a:extLst>
                  <a:ext uri="{0D108BD9-81ED-4DB2-BD59-A6C34878D82A}">
                    <a16:rowId xmlns:a16="http://schemas.microsoft.com/office/drawing/2014/main" val="10021"/>
                  </a:ext>
                </a:extLst>
              </a:tr>
              <a:tr h="139748">
                <a:tc vMerge="1">
                  <a:txBody>
                    <a:bodyPr/>
                    <a:lstStyle/>
                    <a:p>
                      <a:endParaRPr lang="zh-CN" altLang="en-US"/>
                    </a:p>
                  </a:txBody>
                  <a:tcPr/>
                </a:tc>
                <a:tc>
                  <a:txBody>
                    <a:bodyPr/>
                    <a:lstStyle/>
                    <a:p>
                      <a:pPr algn="just">
                        <a:spcAft>
                          <a:spcPts val="0"/>
                        </a:spcAft>
                      </a:pPr>
                      <a:r>
                        <a:rPr lang="en-US" sz="1200" kern="100">
                          <a:effectLst/>
                        </a:rPr>
                        <a:t>CBN_KILLFOCUS</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55899" marR="55899" marT="0" marB="0"/>
                </a:tc>
                <a:tc>
                  <a:txBody>
                    <a:bodyPr/>
                    <a:lstStyle/>
                    <a:p>
                      <a:pPr algn="just">
                        <a:spcAft>
                          <a:spcPts val="0"/>
                        </a:spcAft>
                      </a:pPr>
                      <a:r>
                        <a:rPr lang="zh-CN" sz="1200" kern="100">
                          <a:effectLst/>
                        </a:rPr>
                        <a:t>选择组合框失去焦点</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55899" marR="55899" marT="0" marB="0"/>
                </a:tc>
                <a:extLst>
                  <a:ext uri="{0D108BD9-81ED-4DB2-BD59-A6C34878D82A}">
                    <a16:rowId xmlns:a16="http://schemas.microsoft.com/office/drawing/2014/main" val="10022"/>
                  </a:ext>
                </a:extLst>
              </a:tr>
              <a:tr h="223597">
                <a:tc vMerge="1">
                  <a:txBody>
                    <a:bodyPr/>
                    <a:lstStyle/>
                    <a:p>
                      <a:endParaRPr lang="zh-CN" altLang="en-US"/>
                    </a:p>
                  </a:txBody>
                  <a:tcPr/>
                </a:tc>
                <a:tc>
                  <a:txBody>
                    <a:bodyPr/>
                    <a:lstStyle/>
                    <a:p>
                      <a:pPr algn="just">
                        <a:spcAft>
                          <a:spcPts val="0"/>
                        </a:spcAft>
                      </a:pPr>
                      <a:r>
                        <a:rPr lang="en-US" sz="1200" kern="100" dirty="0">
                          <a:effectLst/>
                        </a:rPr>
                        <a:t>CBN_SELENDCANCEL</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55899" marR="55899" marT="0" marB="0"/>
                </a:tc>
                <a:tc>
                  <a:txBody>
                    <a:bodyPr/>
                    <a:lstStyle/>
                    <a:p>
                      <a:pPr algn="just">
                        <a:spcAft>
                          <a:spcPts val="0"/>
                        </a:spcAft>
                      </a:pPr>
                      <a:r>
                        <a:rPr lang="zh-CN" sz="1200" kern="100">
                          <a:effectLst/>
                        </a:rPr>
                        <a:t>当用户选择了列表框中的某一项后又选了其他控键或关闭对话框，此时发出此消息</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55899" marR="55899" marT="0" marB="0"/>
                </a:tc>
                <a:extLst>
                  <a:ext uri="{0D108BD9-81ED-4DB2-BD59-A6C34878D82A}">
                    <a16:rowId xmlns:a16="http://schemas.microsoft.com/office/drawing/2014/main" val="10023"/>
                  </a:ext>
                </a:extLst>
              </a:tr>
              <a:tr h="147512">
                <a:tc vMerge="1">
                  <a:txBody>
                    <a:bodyPr/>
                    <a:lstStyle/>
                    <a:p>
                      <a:endParaRPr lang="zh-CN" altLang="en-US"/>
                    </a:p>
                  </a:txBody>
                  <a:tcPr/>
                </a:tc>
                <a:tc>
                  <a:txBody>
                    <a:bodyPr/>
                    <a:lstStyle/>
                    <a:p>
                      <a:pPr algn="just">
                        <a:spcAft>
                          <a:spcPts val="0"/>
                        </a:spcAft>
                      </a:pPr>
                      <a:r>
                        <a:rPr lang="en-US" sz="1200" kern="100">
                          <a:effectLst/>
                        </a:rPr>
                        <a:t>CBN_SELCHANGE</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55899" marR="55899" marT="0" marB="0"/>
                </a:tc>
                <a:tc>
                  <a:txBody>
                    <a:bodyPr/>
                    <a:lstStyle/>
                    <a:p>
                      <a:pPr algn="just">
                        <a:spcAft>
                          <a:spcPts val="0"/>
                        </a:spcAft>
                      </a:pPr>
                      <a:r>
                        <a:rPr lang="zh-CN" sz="1200" kern="100">
                          <a:effectLst/>
                        </a:rPr>
                        <a:t>选择列表框中的选择项发生改变</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55899" marR="55899" marT="0" marB="0"/>
                </a:tc>
                <a:extLst>
                  <a:ext uri="{0D108BD9-81ED-4DB2-BD59-A6C34878D82A}">
                    <a16:rowId xmlns:a16="http://schemas.microsoft.com/office/drawing/2014/main" val="10024"/>
                  </a:ext>
                </a:extLst>
              </a:tr>
              <a:tr h="223597">
                <a:tc vMerge="1">
                  <a:txBody>
                    <a:bodyPr/>
                    <a:lstStyle/>
                    <a:p>
                      <a:endParaRPr lang="zh-CN" altLang="en-US"/>
                    </a:p>
                  </a:txBody>
                  <a:tcPr/>
                </a:tc>
                <a:tc>
                  <a:txBody>
                    <a:bodyPr/>
                    <a:lstStyle/>
                    <a:p>
                      <a:pPr algn="just">
                        <a:spcAft>
                          <a:spcPts val="0"/>
                        </a:spcAft>
                      </a:pPr>
                      <a:r>
                        <a:rPr lang="en-US" sz="1200" kern="100">
                          <a:effectLst/>
                        </a:rPr>
                        <a:t>CBN_SELENDOK</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55899" marR="55899" marT="0" marB="0"/>
                </a:tc>
                <a:tc>
                  <a:txBody>
                    <a:bodyPr/>
                    <a:lstStyle/>
                    <a:p>
                      <a:pPr algn="just">
                        <a:spcAft>
                          <a:spcPts val="0"/>
                        </a:spcAft>
                      </a:pPr>
                      <a:r>
                        <a:rPr lang="zh-CN" sz="1200" kern="100">
                          <a:effectLst/>
                        </a:rPr>
                        <a:t>用户选择了某一项，或选择后关闭了组合框后发送的消息</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55899" marR="55899" marT="0" marB="0"/>
                </a:tc>
                <a:extLst>
                  <a:ext uri="{0D108BD9-81ED-4DB2-BD59-A6C34878D82A}">
                    <a16:rowId xmlns:a16="http://schemas.microsoft.com/office/drawing/2014/main" val="10025"/>
                  </a:ext>
                </a:extLst>
              </a:tr>
              <a:tr h="147512">
                <a:tc vMerge="1">
                  <a:txBody>
                    <a:bodyPr/>
                    <a:lstStyle/>
                    <a:p>
                      <a:endParaRPr lang="zh-CN" altLang="en-US"/>
                    </a:p>
                  </a:txBody>
                  <a:tcPr/>
                </a:tc>
                <a:tc>
                  <a:txBody>
                    <a:bodyPr/>
                    <a:lstStyle/>
                    <a:p>
                      <a:pPr algn="just">
                        <a:spcAft>
                          <a:spcPts val="0"/>
                        </a:spcAft>
                      </a:pPr>
                      <a:r>
                        <a:rPr lang="en-US" sz="1200" kern="100">
                          <a:effectLst/>
                        </a:rPr>
                        <a:t>CBN_CLOSEUP</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55899" marR="55899" marT="0" marB="0"/>
                </a:tc>
                <a:tc>
                  <a:txBody>
                    <a:bodyPr/>
                    <a:lstStyle/>
                    <a:p>
                      <a:pPr algn="just">
                        <a:spcAft>
                          <a:spcPts val="0"/>
                        </a:spcAft>
                      </a:pPr>
                      <a:r>
                        <a:rPr lang="zh-CN" sz="1200" kern="100">
                          <a:effectLst/>
                        </a:rPr>
                        <a:t>组合框关闭时发送的消息</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55899" marR="55899" marT="0" marB="0"/>
                </a:tc>
                <a:extLst>
                  <a:ext uri="{0D108BD9-81ED-4DB2-BD59-A6C34878D82A}">
                    <a16:rowId xmlns:a16="http://schemas.microsoft.com/office/drawing/2014/main" val="10026"/>
                  </a:ext>
                </a:extLst>
              </a:tr>
              <a:tr h="147512">
                <a:tc vMerge="1">
                  <a:txBody>
                    <a:bodyPr/>
                    <a:lstStyle/>
                    <a:p>
                      <a:endParaRPr lang="zh-CN" altLang="en-US"/>
                    </a:p>
                  </a:txBody>
                  <a:tcPr/>
                </a:tc>
                <a:tc>
                  <a:txBody>
                    <a:bodyPr/>
                    <a:lstStyle/>
                    <a:p>
                      <a:pPr algn="just">
                        <a:spcAft>
                          <a:spcPts val="0"/>
                        </a:spcAft>
                      </a:pPr>
                      <a:r>
                        <a:rPr lang="en-US" sz="1200" kern="100">
                          <a:effectLst/>
                        </a:rPr>
                        <a:t>CBN_SETFOCUS</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55899" marR="55899" marT="0" marB="0"/>
                </a:tc>
                <a:tc>
                  <a:txBody>
                    <a:bodyPr/>
                    <a:lstStyle/>
                    <a:p>
                      <a:pPr algn="just">
                        <a:spcAft>
                          <a:spcPts val="0"/>
                        </a:spcAft>
                      </a:pPr>
                      <a:r>
                        <a:rPr lang="zh-CN" sz="1200" kern="100">
                          <a:effectLst/>
                        </a:rPr>
                        <a:t>选择组合框获得焦点</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55899" marR="55899" marT="0" marB="0"/>
                </a:tc>
                <a:extLst>
                  <a:ext uri="{0D108BD9-81ED-4DB2-BD59-A6C34878D82A}">
                    <a16:rowId xmlns:a16="http://schemas.microsoft.com/office/drawing/2014/main" val="10027"/>
                  </a:ext>
                </a:extLst>
              </a:tr>
              <a:tr h="111798">
                <a:tc>
                  <a:txBody>
                    <a:bodyPr/>
                    <a:lstStyle/>
                    <a:p>
                      <a:pPr algn="ctr">
                        <a:spcAft>
                          <a:spcPts val="0"/>
                        </a:spcAft>
                      </a:pPr>
                      <a:r>
                        <a:rPr lang="zh-CN" sz="1200" kern="100" dirty="0">
                          <a:effectLst/>
                        </a:rPr>
                        <a:t>滚动条控件</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55899" marR="55899" marT="0" marB="0"/>
                </a:tc>
                <a:tc gridSpan="2">
                  <a:txBody>
                    <a:bodyPr/>
                    <a:lstStyle/>
                    <a:p>
                      <a:pPr algn="just">
                        <a:spcAft>
                          <a:spcPts val="0"/>
                        </a:spcAft>
                      </a:pPr>
                      <a:r>
                        <a:rPr lang="zh-CN" sz="1200" kern="100">
                          <a:effectLst/>
                        </a:rPr>
                        <a:t>没有与滚动条相关的通知代码</a:t>
                      </a:r>
                      <a:endParaRPr lang="zh-CN" sz="1200" kern="100">
                        <a:effectLst/>
                        <a:latin typeface="宋体" panose="02010600030101010101" pitchFamily="2" charset="-122"/>
                        <a:ea typeface="宋体" panose="02010600030101010101" pitchFamily="2" charset="-122"/>
                        <a:cs typeface="Times New Roman" panose="02020603050405020304" pitchFamily="18" charset="0"/>
                      </a:endParaRPr>
                    </a:p>
                  </a:txBody>
                  <a:tcPr marL="55899" marR="55899" marT="0" marB="0"/>
                </a:tc>
                <a:tc hMerge="1">
                  <a:txBody>
                    <a:bodyPr/>
                    <a:lstStyle/>
                    <a:p>
                      <a:endParaRPr lang="zh-CN" altLang="en-US"/>
                    </a:p>
                  </a:txBody>
                  <a:tcPr/>
                </a:tc>
                <a:extLst>
                  <a:ext uri="{0D108BD9-81ED-4DB2-BD59-A6C34878D82A}">
                    <a16:rowId xmlns:a16="http://schemas.microsoft.com/office/drawing/2014/main" val="10028"/>
                  </a:ext>
                </a:extLst>
              </a:tr>
              <a:tr h="111798">
                <a:tc>
                  <a:txBody>
                    <a:bodyPr/>
                    <a:lstStyle/>
                    <a:p>
                      <a:pPr algn="ctr">
                        <a:spcAft>
                          <a:spcPts val="0"/>
                        </a:spcAft>
                      </a:pPr>
                      <a:r>
                        <a:rPr lang="zh-CN" sz="1200" kern="100" dirty="0">
                          <a:effectLst/>
                        </a:rPr>
                        <a:t>静态控件</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55899" marR="55899" marT="0" marB="0"/>
                </a:tc>
                <a:tc gridSpan="2">
                  <a:txBody>
                    <a:bodyPr/>
                    <a:lstStyle/>
                    <a:p>
                      <a:pPr algn="just">
                        <a:spcAft>
                          <a:spcPts val="0"/>
                        </a:spcAft>
                      </a:pPr>
                      <a:r>
                        <a:rPr lang="zh-CN" sz="1200" kern="100" dirty="0">
                          <a:effectLst/>
                        </a:rPr>
                        <a:t>没有与静态文本框相关的通知代码</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55899" marR="55899" marT="0" marB="0"/>
                </a:tc>
                <a:tc hMerge="1">
                  <a:txBody>
                    <a:bodyPr/>
                    <a:lstStyle/>
                    <a:p>
                      <a:endParaRPr lang="zh-CN" altLang="en-US"/>
                    </a:p>
                  </a:txBody>
                  <a:tcPr/>
                </a:tc>
                <a:extLst>
                  <a:ext uri="{0D108BD9-81ED-4DB2-BD59-A6C34878D82A}">
                    <a16:rowId xmlns:a16="http://schemas.microsoft.com/office/drawing/2014/main" val="10029"/>
                  </a:ext>
                </a:extLst>
              </a:tr>
            </a:tbl>
          </a:graphicData>
        </a:graphic>
      </p:graphicFrame>
      <p:sp>
        <p:nvSpPr>
          <p:cNvPr id="6" name="文本框 5"/>
          <p:cNvSpPr txBox="1"/>
          <p:nvPr/>
        </p:nvSpPr>
        <p:spPr>
          <a:xfrm>
            <a:off x="2411760" y="188640"/>
            <a:ext cx="4716356" cy="584775"/>
          </a:xfrm>
          <a:prstGeom prst="rect">
            <a:avLst/>
          </a:prstGeom>
          <a:noFill/>
        </p:spPr>
        <p:txBody>
          <a:bodyPr wrap="none" rtlCol="0">
            <a:spAutoFit/>
          </a:bodyPr>
          <a:lstStyle/>
          <a:p>
            <a:r>
              <a:rPr lang="zh-CN" altLang="zh-CN" sz="3200" dirty="0"/>
              <a:t>控件及其相应的通知代码</a:t>
            </a:r>
            <a:endParaRPr lang="zh-CN" altLang="en-US" sz="3200" dirty="0"/>
          </a:p>
        </p:txBody>
      </p:sp>
    </p:spTree>
    <p:extLst>
      <p:ext uri="{BB962C8B-B14F-4D97-AF65-F5344CB8AC3E}">
        <p14:creationId xmlns:p14="http://schemas.microsoft.com/office/powerpoint/2010/main" val="336071962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9439" y="332656"/>
            <a:ext cx="7772400" cy="803176"/>
          </a:xfrm>
        </p:spPr>
        <p:txBody>
          <a:bodyPr/>
          <a:lstStyle/>
          <a:p>
            <a:r>
              <a:rPr lang="zh-CN" altLang="zh-CN" sz="3600" b="1" dirty="0" smtClean="0"/>
              <a:t>常</a:t>
            </a:r>
            <a:r>
              <a:rPr lang="zh-CN" altLang="zh-CN" sz="3600" b="1" dirty="0"/>
              <a:t>用组合框消</a:t>
            </a:r>
            <a:r>
              <a:rPr lang="zh-CN" altLang="zh-CN" sz="3600" b="1" dirty="0" smtClean="0"/>
              <a:t>息</a:t>
            </a:r>
            <a:endParaRPr lang="zh-CN" altLang="en-US" sz="3600" b="1" dirty="0"/>
          </a:p>
        </p:txBody>
      </p:sp>
      <p:sp>
        <p:nvSpPr>
          <p:cNvPr id="4" name="灯片编号占位符 3"/>
          <p:cNvSpPr>
            <a:spLocks noGrp="1"/>
          </p:cNvSpPr>
          <p:nvPr>
            <p:ph type="sldNum" sz="quarter" idx="12"/>
          </p:nvPr>
        </p:nvSpPr>
        <p:spPr>
          <a:xfrm>
            <a:off x="6553200" y="5556136"/>
            <a:ext cx="1905000" cy="457200"/>
          </a:xfrm>
        </p:spPr>
        <p:txBody>
          <a:bodyPr/>
          <a:lstStyle/>
          <a:p>
            <a:fld id="{EA6790FE-3663-4280-8A87-F7847A540E1C}" type="slidenum">
              <a:rPr lang="en-US" altLang="zh-CN" smtClean="0"/>
              <a:pPr/>
              <a:t>90</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3918940002"/>
              </p:ext>
            </p:extLst>
          </p:nvPr>
        </p:nvGraphicFramePr>
        <p:xfrm>
          <a:off x="107503" y="1412776"/>
          <a:ext cx="8892482" cy="4678952"/>
        </p:xfrm>
        <a:graphic>
          <a:graphicData uri="http://schemas.openxmlformats.org/drawingml/2006/table">
            <a:tbl>
              <a:tblPr>
                <a:tableStyleId>{5C22544A-7EE6-4342-B048-85BDC9FD1C3A}</a:tableStyleId>
              </a:tblPr>
              <a:tblGrid>
                <a:gridCol w="2448273">
                  <a:extLst>
                    <a:ext uri="{9D8B030D-6E8A-4147-A177-3AD203B41FA5}">
                      <a16:colId xmlns:a16="http://schemas.microsoft.com/office/drawing/2014/main" val="20000"/>
                    </a:ext>
                  </a:extLst>
                </a:gridCol>
                <a:gridCol w="2232248">
                  <a:extLst>
                    <a:ext uri="{9D8B030D-6E8A-4147-A177-3AD203B41FA5}">
                      <a16:colId xmlns:a16="http://schemas.microsoft.com/office/drawing/2014/main" val="20001"/>
                    </a:ext>
                  </a:extLst>
                </a:gridCol>
                <a:gridCol w="2304256">
                  <a:extLst>
                    <a:ext uri="{9D8B030D-6E8A-4147-A177-3AD203B41FA5}">
                      <a16:colId xmlns:a16="http://schemas.microsoft.com/office/drawing/2014/main" val="20002"/>
                    </a:ext>
                  </a:extLst>
                </a:gridCol>
                <a:gridCol w="1907705">
                  <a:extLst>
                    <a:ext uri="{9D8B030D-6E8A-4147-A177-3AD203B41FA5}">
                      <a16:colId xmlns:a16="http://schemas.microsoft.com/office/drawing/2014/main" val="20003"/>
                    </a:ext>
                  </a:extLst>
                </a:gridCol>
              </a:tblGrid>
              <a:tr h="205448">
                <a:tc>
                  <a:txBody>
                    <a:bodyPr/>
                    <a:lstStyle/>
                    <a:p>
                      <a:pPr algn="ctr">
                        <a:spcAft>
                          <a:spcPts val="0"/>
                        </a:spcAft>
                      </a:pPr>
                      <a:r>
                        <a:rPr lang="zh-CN" sz="1600" b="1" kern="100" dirty="0">
                          <a:solidFill>
                            <a:srgbClr val="000000"/>
                          </a:solidFill>
                          <a:effectLst/>
                        </a:rPr>
                        <a:t>消</a:t>
                      </a:r>
                      <a:r>
                        <a:rPr lang="en-US" sz="1600" b="1" kern="100" dirty="0">
                          <a:solidFill>
                            <a:srgbClr val="000000"/>
                          </a:solidFill>
                          <a:effectLst/>
                        </a:rPr>
                        <a:t>  </a:t>
                      </a:r>
                      <a:r>
                        <a:rPr lang="zh-CN" sz="1600" b="1" kern="100" dirty="0">
                          <a:solidFill>
                            <a:srgbClr val="000000"/>
                          </a:solidFill>
                          <a:effectLst/>
                        </a:rPr>
                        <a:t>息</a:t>
                      </a:r>
                      <a:endParaRPr lang="zh-CN" sz="1600" b="1" kern="100" dirty="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600" b="1" kern="100">
                          <a:solidFill>
                            <a:srgbClr val="000000"/>
                          </a:solidFill>
                          <a:effectLst/>
                        </a:rPr>
                        <a:t>说</a:t>
                      </a:r>
                      <a:r>
                        <a:rPr lang="en-US" sz="1600" b="1" kern="100">
                          <a:solidFill>
                            <a:srgbClr val="000000"/>
                          </a:solidFill>
                          <a:effectLst/>
                        </a:rPr>
                        <a:t>  </a:t>
                      </a:r>
                      <a:r>
                        <a:rPr lang="zh-CN" sz="1600" b="1" kern="100">
                          <a:solidFill>
                            <a:srgbClr val="000000"/>
                          </a:solidFill>
                          <a:effectLst/>
                        </a:rPr>
                        <a:t>明</a:t>
                      </a:r>
                      <a:endParaRPr lang="zh-CN" sz="16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600" b="1" kern="100">
                          <a:solidFill>
                            <a:srgbClr val="000000"/>
                          </a:solidFill>
                          <a:effectLst/>
                        </a:rPr>
                        <a:t>消</a:t>
                      </a:r>
                      <a:r>
                        <a:rPr lang="en-US" sz="1600" b="1" kern="100">
                          <a:solidFill>
                            <a:srgbClr val="000000"/>
                          </a:solidFill>
                          <a:effectLst/>
                        </a:rPr>
                        <a:t>  </a:t>
                      </a:r>
                      <a:r>
                        <a:rPr lang="zh-CN" sz="1600" b="1" kern="100">
                          <a:solidFill>
                            <a:srgbClr val="000000"/>
                          </a:solidFill>
                          <a:effectLst/>
                        </a:rPr>
                        <a:t>息</a:t>
                      </a:r>
                      <a:endParaRPr lang="zh-CN" sz="16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600" b="1" kern="100">
                          <a:solidFill>
                            <a:srgbClr val="000000"/>
                          </a:solidFill>
                          <a:effectLst/>
                        </a:rPr>
                        <a:t>说</a:t>
                      </a:r>
                      <a:r>
                        <a:rPr lang="en-US" sz="1600" b="1" kern="100">
                          <a:solidFill>
                            <a:srgbClr val="000000"/>
                          </a:solidFill>
                          <a:effectLst/>
                        </a:rPr>
                        <a:t>  </a:t>
                      </a:r>
                      <a:r>
                        <a:rPr lang="zh-CN" sz="1600" b="1" kern="100">
                          <a:solidFill>
                            <a:srgbClr val="000000"/>
                          </a:solidFill>
                          <a:effectLst/>
                        </a:rPr>
                        <a:t>明</a:t>
                      </a:r>
                      <a:endParaRPr lang="zh-CN" sz="16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0"/>
                  </a:ext>
                </a:extLst>
              </a:tr>
              <a:tr h="576064">
                <a:tc>
                  <a:txBody>
                    <a:bodyPr/>
                    <a:lstStyle/>
                    <a:p>
                      <a:pPr algn="just">
                        <a:spcAft>
                          <a:spcPts val="0"/>
                        </a:spcAft>
                      </a:pPr>
                      <a:r>
                        <a:rPr lang="en-US" sz="1600" b="1" kern="100">
                          <a:solidFill>
                            <a:srgbClr val="000000"/>
                          </a:solidFill>
                          <a:effectLst/>
                        </a:rPr>
                        <a:t>CB_SHOWDROPDOWN</a:t>
                      </a:r>
                      <a:endParaRPr lang="zh-CN" sz="16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600" b="1" kern="100">
                          <a:solidFill>
                            <a:srgbClr val="000000"/>
                          </a:solidFill>
                          <a:effectLst/>
                        </a:rPr>
                        <a:t>显示下拉列表框</a:t>
                      </a:r>
                      <a:endParaRPr lang="zh-CN" sz="16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600" b="1" kern="100">
                          <a:solidFill>
                            <a:srgbClr val="000000"/>
                          </a:solidFill>
                          <a:effectLst/>
                        </a:rPr>
                        <a:t>CB_GETCURSEL</a:t>
                      </a:r>
                      <a:endParaRPr lang="zh-CN" sz="16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600" b="1" kern="100">
                          <a:solidFill>
                            <a:srgbClr val="000000"/>
                          </a:solidFill>
                          <a:effectLst/>
                        </a:rPr>
                        <a:t>获取列表框中的选中项索引值</a:t>
                      </a:r>
                      <a:endParaRPr lang="zh-CN" sz="16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1"/>
                  </a:ext>
                </a:extLst>
              </a:tr>
              <a:tr h="576064">
                <a:tc>
                  <a:txBody>
                    <a:bodyPr/>
                    <a:lstStyle/>
                    <a:p>
                      <a:pPr algn="just">
                        <a:spcAft>
                          <a:spcPts val="0"/>
                        </a:spcAft>
                      </a:pPr>
                      <a:r>
                        <a:rPr lang="en-US" sz="1600" b="1" kern="100">
                          <a:solidFill>
                            <a:srgbClr val="000000"/>
                          </a:solidFill>
                          <a:effectLst/>
                        </a:rPr>
                        <a:t>CB_ADDSTRING</a:t>
                      </a:r>
                      <a:endParaRPr lang="zh-CN" sz="16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600" b="1" kern="100">
                          <a:solidFill>
                            <a:srgbClr val="000000"/>
                          </a:solidFill>
                          <a:effectLst/>
                        </a:rPr>
                        <a:t>在列表框中加入新项</a:t>
                      </a:r>
                      <a:endParaRPr lang="zh-CN" sz="16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600" b="1" kern="100">
                          <a:solidFill>
                            <a:srgbClr val="000000"/>
                          </a:solidFill>
                          <a:effectLst/>
                        </a:rPr>
                        <a:t>CB_GETCOUNT</a:t>
                      </a:r>
                      <a:endParaRPr lang="zh-CN" sz="16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600" b="1" kern="100">
                          <a:solidFill>
                            <a:srgbClr val="000000"/>
                          </a:solidFill>
                          <a:effectLst/>
                        </a:rPr>
                        <a:t>获取列表框中的项的数目</a:t>
                      </a:r>
                      <a:endParaRPr lang="zh-CN" sz="16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2"/>
                  </a:ext>
                </a:extLst>
              </a:tr>
              <a:tr h="576064">
                <a:tc>
                  <a:txBody>
                    <a:bodyPr/>
                    <a:lstStyle/>
                    <a:p>
                      <a:pPr algn="just">
                        <a:spcAft>
                          <a:spcPts val="0"/>
                        </a:spcAft>
                      </a:pPr>
                      <a:r>
                        <a:rPr lang="en-US" sz="1600" b="1" kern="100">
                          <a:solidFill>
                            <a:srgbClr val="000000"/>
                          </a:solidFill>
                          <a:effectLst/>
                        </a:rPr>
                        <a:t>CB_DELETESTRING</a:t>
                      </a:r>
                      <a:endParaRPr lang="zh-CN" sz="16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600" b="1" kern="100">
                          <a:solidFill>
                            <a:srgbClr val="000000"/>
                          </a:solidFill>
                          <a:effectLst/>
                        </a:rPr>
                        <a:t>在列表框中删除新项</a:t>
                      </a:r>
                      <a:endParaRPr lang="zh-CN" sz="16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600" b="1" kern="100">
                          <a:solidFill>
                            <a:srgbClr val="000000"/>
                          </a:solidFill>
                          <a:effectLst/>
                        </a:rPr>
                        <a:t>CB_GETLBTEXT</a:t>
                      </a:r>
                      <a:endParaRPr lang="zh-CN" sz="16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600" b="1" kern="100">
                          <a:solidFill>
                            <a:srgbClr val="000000"/>
                          </a:solidFill>
                          <a:effectLst/>
                        </a:rPr>
                        <a:t>获取列表框中的指定项的文本</a:t>
                      </a:r>
                      <a:endParaRPr lang="zh-CN" sz="16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3"/>
                  </a:ext>
                </a:extLst>
              </a:tr>
              <a:tr h="648072">
                <a:tc>
                  <a:txBody>
                    <a:bodyPr/>
                    <a:lstStyle/>
                    <a:p>
                      <a:pPr algn="just">
                        <a:spcAft>
                          <a:spcPts val="0"/>
                        </a:spcAft>
                      </a:pPr>
                      <a:r>
                        <a:rPr lang="en-US" sz="1600" b="1" kern="100">
                          <a:solidFill>
                            <a:srgbClr val="000000"/>
                          </a:solidFill>
                          <a:effectLst/>
                        </a:rPr>
                        <a:t>CB_INSERTSTRING</a:t>
                      </a:r>
                      <a:endParaRPr lang="zh-CN" sz="16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600" b="1" kern="100">
                          <a:solidFill>
                            <a:srgbClr val="000000"/>
                          </a:solidFill>
                          <a:effectLst/>
                        </a:rPr>
                        <a:t>列表框中插入新项</a:t>
                      </a:r>
                      <a:endParaRPr lang="zh-CN" sz="16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600" b="1" kern="100">
                          <a:solidFill>
                            <a:srgbClr val="000000"/>
                          </a:solidFill>
                          <a:effectLst/>
                        </a:rPr>
                        <a:t>CB_GETLBTEXTLEN</a:t>
                      </a:r>
                      <a:endParaRPr lang="zh-CN" sz="16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600" b="1" kern="100">
                          <a:solidFill>
                            <a:srgbClr val="000000"/>
                          </a:solidFill>
                          <a:effectLst/>
                        </a:rPr>
                        <a:t>获取列表框中指定项的文本长度</a:t>
                      </a:r>
                      <a:endParaRPr lang="zh-CN" sz="16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4"/>
                  </a:ext>
                </a:extLst>
              </a:tr>
              <a:tr h="576064">
                <a:tc>
                  <a:txBody>
                    <a:bodyPr/>
                    <a:lstStyle/>
                    <a:p>
                      <a:pPr algn="just">
                        <a:spcAft>
                          <a:spcPts val="0"/>
                        </a:spcAft>
                      </a:pPr>
                      <a:r>
                        <a:rPr lang="en-US" sz="1600" b="1" kern="100">
                          <a:solidFill>
                            <a:srgbClr val="000000"/>
                          </a:solidFill>
                          <a:effectLst/>
                        </a:rPr>
                        <a:t>CB_FINDSITING</a:t>
                      </a:r>
                      <a:endParaRPr lang="zh-CN" sz="16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600" b="1" kern="100">
                          <a:solidFill>
                            <a:srgbClr val="000000"/>
                          </a:solidFill>
                          <a:effectLst/>
                        </a:rPr>
                        <a:t>列表框中查询列表项</a:t>
                      </a:r>
                      <a:endParaRPr lang="zh-CN" sz="16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600" b="1" kern="100">
                          <a:solidFill>
                            <a:srgbClr val="000000"/>
                          </a:solidFill>
                          <a:effectLst/>
                        </a:rPr>
                        <a:t>CB_LIMITEXT</a:t>
                      </a:r>
                      <a:endParaRPr lang="zh-CN" sz="16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600" b="1" kern="100">
                          <a:solidFill>
                            <a:srgbClr val="000000"/>
                          </a:solidFill>
                          <a:effectLst/>
                        </a:rPr>
                        <a:t>限制编辑框中的字符串长度</a:t>
                      </a:r>
                      <a:endParaRPr lang="zh-CN" sz="16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5"/>
                  </a:ext>
                </a:extLst>
              </a:tr>
              <a:tr h="576064">
                <a:tc>
                  <a:txBody>
                    <a:bodyPr/>
                    <a:lstStyle/>
                    <a:p>
                      <a:pPr algn="just">
                        <a:spcAft>
                          <a:spcPts val="0"/>
                        </a:spcAft>
                      </a:pPr>
                      <a:r>
                        <a:rPr lang="en-US" sz="1600" b="1" kern="100">
                          <a:solidFill>
                            <a:srgbClr val="000000"/>
                          </a:solidFill>
                          <a:effectLst/>
                        </a:rPr>
                        <a:t>CB_RESETCONTENT</a:t>
                      </a:r>
                      <a:endParaRPr lang="zh-CN" sz="16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600" b="1" kern="100">
                          <a:solidFill>
                            <a:srgbClr val="000000"/>
                          </a:solidFill>
                          <a:effectLst/>
                        </a:rPr>
                        <a:t>清空列表框</a:t>
                      </a:r>
                      <a:endParaRPr lang="zh-CN" sz="16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600" b="1" kern="100">
                          <a:solidFill>
                            <a:srgbClr val="000000"/>
                          </a:solidFill>
                          <a:effectLst/>
                        </a:rPr>
                        <a:t>CB_GETEDITSEL</a:t>
                      </a:r>
                      <a:endParaRPr lang="zh-CN" sz="16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600" b="1" kern="100">
                          <a:solidFill>
                            <a:srgbClr val="000000"/>
                          </a:solidFill>
                          <a:effectLst/>
                        </a:rPr>
                        <a:t>获取编辑框中的选择</a:t>
                      </a:r>
                      <a:endParaRPr lang="zh-CN" sz="16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6"/>
                  </a:ext>
                </a:extLst>
              </a:tr>
              <a:tr h="504056">
                <a:tc>
                  <a:txBody>
                    <a:bodyPr/>
                    <a:lstStyle/>
                    <a:p>
                      <a:pPr algn="just">
                        <a:spcAft>
                          <a:spcPts val="0"/>
                        </a:spcAft>
                      </a:pPr>
                      <a:r>
                        <a:rPr lang="en-US" sz="1600" b="1" kern="100">
                          <a:solidFill>
                            <a:srgbClr val="000000"/>
                          </a:solidFill>
                          <a:effectLst/>
                        </a:rPr>
                        <a:t>CB_DIR</a:t>
                      </a:r>
                      <a:endParaRPr lang="zh-CN" sz="16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600" b="1" kern="100">
                          <a:solidFill>
                            <a:srgbClr val="000000"/>
                          </a:solidFill>
                          <a:effectLst/>
                        </a:rPr>
                        <a:t>在列表框中显示指定目录及文件</a:t>
                      </a:r>
                      <a:endParaRPr lang="zh-CN" sz="16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600" b="1" kern="100">
                          <a:solidFill>
                            <a:srgbClr val="000000"/>
                          </a:solidFill>
                          <a:effectLst/>
                        </a:rPr>
                        <a:t>CB_SETEDITSEL</a:t>
                      </a:r>
                      <a:endParaRPr lang="zh-CN" sz="16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600" b="1" kern="100">
                          <a:solidFill>
                            <a:srgbClr val="000000"/>
                          </a:solidFill>
                          <a:effectLst/>
                        </a:rPr>
                        <a:t>设置编辑框中的选择</a:t>
                      </a:r>
                      <a:endParaRPr lang="zh-CN" sz="1600" b="1" kern="1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7"/>
                  </a:ext>
                </a:extLst>
              </a:tr>
              <a:tr h="402664">
                <a:tc>
                  <a:txBody>
                    <a:bodyPr/>
                    <a:lstStyle/>
                    <a:p>
                      <a:pPr algn="just">
                        <a:spcAft>
                          <a:spcPts val="0"/>
                        </a:spcAft>
                      </a:pPr>
                      <a:r>
                        <a:rPr lang="en-US" sz="1600" b="1" kern="100" dirty="0">
                          <a:solidFill>
                            <a:srgbClr val="000000"/>
                          </a:solidFill>
                          <a:effectLst/>
                        </a:rPr>
                        <a:t>CB_SETCURSEL</a:t>
                      </a:r>
                      <a:endParaRPr lang="zh-CN" sz="1600" b="1" kern="100" dirty="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600" b="1" kern="100" dirty="0">
                          <a:solidFill>
                            <a:srgbClr val="000000"/>
                          </a:solidFill>
                          <a:effectLst/>
                        </a:rPr>
                        <a:t>设置列表框中的选中</a:t>
                      </a:r>
                      <a:r>
                        <a:rPr lang="zh-CN" sz="1600" b="1" kern="100" dirty="0" smtClean="0">
                          <a:solidFill>
                            <a:srgbClr val="000000"/>
                          </a:solidFill>
                          <a:effectLst/>
                        </a:rPr>
                        <a:t>项</a:t>
                      </a:r>
                      <a:endParaRPr lang="zh-CN" sz="1600" b="1" kern="100" dirty="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600" b="1" kern="100" dirty="0">
                          <a:solidFill>
                            <a:srgbClr val="000000"/>
                          </a:solidFill>
                          <a:effectLst/>
                        </a:rPr>
                        <a:t> </a:t>
                      </a:r>
                      <a:endParaRPr lang="zh-CN" sz="1600" b="1" kern="100" dirty="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600" b="1" kern="100" dirty="0">
                          <a:solidFill>
                            <a:srgbClr val="000000"/>
                          </a:solidFill>
                          <a:effectLst/>
                        </a:rPr>
                        <a:t> </a:t>
                      </a:r>
                      <a:endParaRPr lang="zh-CN" sz="1600" b="1" kern="100" dirty="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22681089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A6790FE-3663-4280-8A87-F7847A540E1C}" type="slidenum">
              <a:rPr lang="en-US" altLang="zh-CN" smtClean="0"/>
              <a:pPr/>
              <a:t>91</a:t>
            </a:fld>
            <a:endParaRPr lang="en-US" altLang="zh-CN"/>
          </a:p>
        </p:txBody>
      </p:sp>
      <p:sp>
        <p:nvSpPr>
          <p:cNvPr id="5" name="文本框 4"/>
          <p:cNvSpPr txBox="1"/>
          <p:nvPr/>
        </p:nvSpPr>
        <p:spPr>
          <a:xfrm>
            <a:off x="1019480" y="188640"/>
            <a:ext cx="7152920" cy="523220"/>
          </a:xfrm>
          <a:prstGeom prst="rect">
            <a:avLst/>
          </a:prstGeom>
          <a:noFill/>
        </p:spPr>
        <p:txBody>
          <a:bodyPr wrap="none" rtlCol="0">
            <a:spAutoFit/>
          </a:bodyPr>
          <a:lstStyle/>
          <a:p>
            <a:r>
              <a:rPr lang="en-US" altLang="zh-CN" sz="2800" dirty="0" err="1"/>
              <a:t>CCombox</a:t>
            </a:r>
            <a:r>
              <a:rPr lang="zh-CN" altLang="zh-CN" sz="2800" dirty="0"/>
              <a:t>类的常用成员函</a:t>
            </a:r>
            <a:r>
              <a:rPr lang="zh-CN" altLang="zh-CN" sz="2800" dirty="0" smtClean="0"/>
              <a:t>数</a:t>
            </a:r>
            <a:r>
              <a:rPr lang="zh-CN" altLang="en-US" sz="2800" dirty="0" smtClean="0"/>
              <a:t>（其余见教材）</a:t>
            </a:r>
            <a:endParaRPr lang="zh-CN" altLang="en-US" sz="2800" dirty="0"/>
          </a:p>
        </p:txBody>
      </p:sp>
      <p:graphicFrame>
        <p:nvGraphicFramePr>
          <p:cNvPr id="6" name="表格 5"/>
          <p:cNvGraphicFramePr>
            <a:graphicFrameLocks noGrp="1"/>
          </p:cNvGraphicFramePr>
          <p:nvPr>
            <p:extLst>
              <p:ext uri="{D42A27DB-BD31-4B8C-83A1-F6EECF244321}">
                <p14:modId xmlns:p14="http://schemas.microsoft.com/office/powerpoint/2010/main" val="1660560036"/>
              </p:ext>
            </p:extLst>
          </p:nvPr>
        </p:nvGraphicFramePr>
        <p:xfrm>
          <a:off x="107504" y="853440"/>
          <a:ext cx="8712968" cy="5852160"/>
        </p:xfrm>
        <a:graphic>
          <a:graphicData uri="http://schemas.openxmlformats.org/drawingml/2006/table">
            <a:tbl>
              <a:tblPr firstRow="1" firstCol="1" lastRow="1" lastCol="1" bandRow="1" bandCol="1">
                <a:tableStyleId>{5C22544A-7EE6-4342-B048-85BDC9FD1C3A}</a:tableStyleId>
              </a:tblPr>
              <a:tblGrid>
                <a:gridCol w="2232248">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35945">
                <a:tc>
                  <a:txBody>
                    <a:bodyPr/>
                    <a:lstStyle/>
                    <a:p>
                      <a:pPr algn="ctr">
                        <a:spcAft>
                          <a:spcPts val="0"/>
                        </a:spcAft>
                      </a:pPr>
                      <a:r>
                        <a:rPr lang="en-US" sz="2400" kern="100" dirty="0" err="1">
                          <a:solidFill>
                            <a:srgbClr val="002060"/>
                          </a:solidFill>
                          <a:effectLst/>
                          <a:latin typeface="+mn-lt"/>
                        </a:rPr>
                        <a:t>CCombox</a:t>
                      </a:r>
                      <a:r>
                        <a:rPr lang="zh-CN" sz="2400" kern="100" dirty="0">
                          <a:solidFill>
                            <a:srgbClr val="002060"/>
                          </a:solidFill>
                          <a:effectLst/>
                          <a:latin typeface="+mn-lt"/>
                        </a:rPr>
                        <a:t>类的成员函数</a:t>
                      </a:r>
                      <a:endParaRPr lang="zh-CN" sz="2400" kern="100" dirty="0">
                        <a:solidFill>
                          <a:srgbClr val="002060"/>
                        </a:solidFill>
                        <a:effectLst/>
                        <a:latin typeface="+mn-lt"/>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solidFill>
                            <a:srgbClr val="002060"/>
                          </a:solidFill>
                          <a:effectLst/>
                          <a:latin typeface="+mn-lt"/>
                        </a:rPr>
                        <a:t>功能说明</a:t>
                      </a:r>
                      <a:endParaRPr lang="zh-CN" sz="2400" kern="100">
                        <a:solidFill>
                          <a:srgbClr val="002060"/>
                        </a:solidFill>
                        <a:effectLst/>
                        <a:latin typeface="+mn-lt"/>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54301">
                <a:tc>
                  <a:txBody>
                    <a:bodyPr/>
                    <a:lstStyle/>
                    <a:p>
                      <a:pPr algn="just">
                        <a:spcAft>
                          <a:spcPts val="0"/>
                        </a:spcAft>
                      </a:pPr>
                      <a:r>
                        <a:rPr lang="en-US" sz="2400" kern="100" dirty="0">
                          <a:solidFill>
                            <a:srgbClr val="002060"/>
                          </a:solidFill>
                          <a:effectLst/>
                          <a:latin typeface="+mn-lt"/>
                        </a:rPr>
                        <a:t>Create</a:t>
                      </a:r>
                      <a:endParaRPr lang="zh-CN" sz="2400" kern="100" dirty="0">
                        <a:solidFill>
                          <a:srgbClr val="002060"/>
                        </a:solidFill>
                        <a:effectLst/>
                        <a:latin typeface="+mn-lt"/>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dirty="0">
                          <a:solidFill>
                            <a:srgbClr val="002060"/>
                          </a:solidFill>
                          <a:effectLst/>
                          <a:latin typeface="+mn-lt"/>
                        </a:rPr>
                        <a:t>创建一</a:t>
                      </a:r>
                      <a:r>
                        <a:rPr lang="zh-CN" sz="2400" kern="100" dirty="0" smtClean="0">
                          <a:solidFill>
                            <a:srgbClr val="002060"/>
                          </a:solidFill>
                          <a:effectLst/>
                          <a:latin typeface="+mn-lt"/>
                        </a:rPr>
                        <a:t>个组</a:t>
                      </a:r>
                      <a:r>
                        <a:rPr lang="zh-CN" sz="2400" kern="100" dirty="0">
                          <a:solidFill>
                            <a:srgbClr val="002060"/>
                          </a:solidFill>
                          <a:effectLst/>
                          <a:latin typeface="+mn-lt"/>
                        </a:rPr>
                        <a:t>合</a:t>
                      </a:r>
                      <a:r>
                        <a:rPr lang="zh-CN" sz="2400" kern="100" dirty="0" smtClean="0">
                          <a:solidFill>
                            <a:srgbClr val="002060"/>
                          </a:solidFill>
                          <a:effectLst/>
                          <a:latin typeface="+mn-lt"/>
                        </a:rPr>
                        <a:t>框</a:t>
                      </a:r>
                      <a:r>
                        <a:rPr lang="zh-CN" altLang="en-US" sz="2400" kern="100" dirty="0" smtClean="0">
                          <a:solidFill>
                            <a:srgbClr val="002060"/>
                          </a:solidFill>
                          <a:effectLst/>
                          <a:latin typeface="+mn-lt"/>
                        </a:rPr>
                        <a:t>对象</a:t>
                      </a:r>
                      <a:endParaRPr lang="zh-CN" sz="2400" kern="100" dirty="0">
                        <a:solidFill>
                          <a:srgbClr val="002060"/>
                        </a:solidFill>
                        <a:effectLst/>
                        <a:latin typeface="+mn-lt"/>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17973">
                <a:tc>
                  <a:txBody>
                    <a:bodyPr/>
                    <a:lstStyle/>
                    <a:p>
                      <a:pPr algn="just">
                        <a:spcAft>
                          <a:spcPts val="0"/>
                        </a:spcAft>
                      </a:pPr>
                      <a:r>
                        <a:rPr lang="en-US" sz="2400" kern="100" dirty="0">
                          <a:solidFill>
                            <a:srgbClr val="002060"/>
                          </a:solidFill>
                          <a:effectLst/>
                          <a:latin typeface="+mn-lt"/>
                        </a:rPr>
                        <a:t>Clear</a:t>
                      </a:r>
                      <a:endParaRPr lang="zh-CN" sz="2400" kern="100" dirty="0">
                        <a:solidFill>
                          <a:srgbClr val="002060"/>
                        </a:solidFill>
                        <a:effectLst/>
                        <a:latin typeface="+mn-lt"/>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dirty="0">
                          <a:solidFill>
                            <a:srgbClr val="002060"/>
                          </a:solidFill>
                          <a:effectLst/>
                          <a:latin typeface="+mn-lt"/>
                        </a:rPr>
                        <a:t>删除当前选项，若编辑框中有内容，则清除</a:t>
                      </a:r>
                      <a:endParaRPr lang="zh-CN" sz="2400" kern="100" dirty="0">
                        <a:solidFill>
                          <a:srgbClr val="002060"/>
                        </a:solidFill>
                        <a:effectLst/>
                        <a:latin typeface="+mn-lt"/>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17973">
                <a:tc>
                  <a:txBody>
                    <a:bodyPr/>
                    <a:lstStyle/>
                    <a:p>
                      <a:pPr algn="just">
                        <a:spcAft>
                          <a:spcPts val="0"/>
                        </a:spcAft>
                      </a:pPr>
                      <a:r>
                        <a:rPr lang="en-US" sz="2400" kern="100">
                          <a:solidFill>
                            <a:srgbClr val="002060"/>
                          </a:solidFill>
                          <a:effectLst/>
                          <a:latin typeface="+mn-lt"/>
                        </a:rPr>
                        <a:t>Copy</a:t>
                      </a:r>
                      <a:endParaRPr lang="zh-CN" sz="2400" kern="100">
                        <a:solidFill>
                          <a:srgbClr val="002060"/>
                        </a:solidFill>
                        <a:effectLst/>
                        <a:latin typeface="+mn-lt"/>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dirty="0">
                          <a:solidFill>
                            <a:srgbClr val="002060"/>
                          </a:solidFill>
                          <a:effectLst/>
                          <a:latin typeface="+mn-lt"/>
                        </a:rPr>
                        <a:t>将当前选中的内容复制至剪贴</a:t>
                      </a:r>
                      <a:r>
                        <a:rPr lang="zh-CN" sz="2400" kern="100" dirty="0" smtClean="0">
                          <a:solidFill>
                            <a:srgbClr val="002060"/>
                          </a:solidFill>
                          <a:effectLst/>
                          <a:latin typeface="+mn-lt"/>
                        </a:rPr>
                        <a:t>板</a:t>
                      </a:r>
                      <a:endParaRPr lang="zh-CN" sz="2400" kern="100" dirty="0">
                        <a:solidFill>
                          <a:srgbClr val="002060"/>
                        </a:solidFill>
                        <a:effectLst/>
                        <a:latin typeface="+mn-lt"/>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217973">
                <a:tc>
                  <a:txBody>
                    <a:bodyPr/>
                    <a:lstStyle/>
                    <a:p>
                      <a:pPr algn="just">
                        <a:spcAft>
                          <a:spcPts val="0"/>
                        </a:spcAft>
                      </a:pPr>
                      <a:r>
                        <a:rPr lang="en-US" sz="2400" kern="0">
                          <a:solidFill>
                            <a:srgbClr val="002060"/>
                          </a:solidFill>
                          <a:effectLst/>
                          <a:latin typeface="+mn-lt"/>
                        </a:rPr>
                        <a:t>Cut</a:t>
                      </a:r>
                      <a:endParaRPr lang="zh-CN" sz="2400" kern="100">
                        <a:solidFill>
                          <a:srgbClr val="002060"/>
                        </a:solidFill>
                        <a:effectLst/>
                        <a:latin typeface="+mn-lt"/>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dirty="0">
                          <a:solidFill>
                            <a:srgbClr val="002060"/>
                          </a:solidFill>
                          <a:effectLst/>
                          <a:latin typeface="+mn-lt"/>
                        </a:rPr>
                        <a:t>将当前选中内容复制至剪贴</a:t>
                      </a:r>
                      <a:r>
                        <a:rPr lang="zh-CN" sz="2400" kern="100" dirty="0" smtClean="0">
                          <a:solidFill>
                            <a:srgbClr val="002060"/>
                          </a:solidFill>
                          <a:effectLst/>
                          <a:latin typeface="+mn-lt"/>
                        </a:rPr>
                        <a:t>板</a:t>
                      </a:r>
                      <a:r>
                        <a:rPr lang="zh-CN" altLang="en-US" sz="2400" kern="100" dirty="0" smtClean="0">
                          <a:solidFill>
                            <a:srgbClr val="002060"/>
                          </a:solidFill>
                          <a:effectLst/>
                          <a:latin typeface="+mn-lt"/>
                        </a:rPr>
                        <a:t>并</a:t>
                      </a:r>
                      <a:r>
                        <a:rPr lang="zh-CN" sz="2400" kern="100" dirty="0" smtClean="0">
                          <a:solidFill>
                            <a:srgbClr val="002060"/>
                          </a:solidFill>
                          <a:effectLst/>
                          <a:latin typeface="+mn-lt"/>
                        </a:rPr>
                        <a:t>删</a:t>
                      </a:r>
                      <a:r>
                        <a:rPr lang="zh-CN" sz="2400" kern="100" dirty="0">
                          <a:solidFill>
                            <a:srgbClr val="002060"/>
                          </a:solidFill>
                          <a:effectLst/>
                          <a:latin typeface="+mn-lt"/>
                        </a:rPr>
                        <a:t>除当前选</a:t>
                      </a:r>
                      <a:r>
                        <a:rPr lang="zh-CN" sz="2400" kern="100" dirty="0" smtClean="0">
                          <a:solidFill>
                            <a:srgbClr val="002060"/>
                          </a:solidFill>
                          <a:effectLst/>
                          <a:latin typeface="+mn-lt"/>
                        </a:rPr>
                        <a:t>项</a:t>
                      </a:r>
                      <a:endParaRPr lang="zh-CN" sz="2400" kern="100" dirty="0">
                        <a:solidFill>
                          <a:srgbClr val="002060"/>
                        </a:solidFill>
                        <a:effectLst/>
                        <a:latin typeface="+mn-lt"/>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217973">
                <a:tc>
                  <a:txBody>
                    <a:bodyPr/>
                    <a:lstStyle/>
                    <a:p>
                      <a:pPr algn="just">
                        <a:spcAft>
                          <a:spcPts val="0"/>
                        </a:spcAft>
                      </a:pPr>
                      <a:r>
                        <a:rPr lang="en-US" sz="2000" kern="100" dirty="0" err="1">
                          <a:solidFill>
                            <a:srgbClr val="002060"/>
                          </a:solidFill>
                          <a:effectLst/>
                          <a:latin typeface="+mn-lt"/>
                        </a:rPr>
                        <a:t>GetComboBoxInfo</a:t>
                      </a:r>
                      <a:endParaRPr lang="zh-CN" sz="2000" kern="100" dirty="0">
                        <a:solidFill>
                          <a:srgbClr val="002060"/>
                        </a:solidFill>
                        <a:effectLst/>
                        <a:latin typeface="+mn-lt"/>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dirty="0">
                          <a:solidFill>
                            <a:srgbClr val="002060"/>
                          </a:solidFill>
                          <a:effectLst/>
                          <a:latin typeface="+mn-lt"/>
                        </a:rPr>
                        <a:t>返回当前</a:t>
                      </a:r>
                      <a:r>
                        <a:rPr lang="en-US" sz="2400" kern="100" dirty="0" err="1">
                          <a:solidFill>
                            <a:srgbClr val="002060"/>
                          </a:solidFill>
                          <a:effectLst/>
                          <a:latin typeface="+mn-lt"/>
                        </a:rPr>
                        <a:t>CCombox</a:t>
                      </a:r>
                      <a:r>
                        <a:rPr lang="zh-CN" sz="2400" kern="100" dirty="0">
                          <a:solidFill>
                            <a:srgbClr val="002060"/>
                          </a:solidFill>
                          <a:effectLst/>
                          <a:latin typeface="+mn-lt"/>
                        </a:rPr>
                        <a:t>对象的信息</a:t>
                      </a:r>
                      <a:endParaRPr lang="zh-CN" sz="2400" kern="100" dirty="0">
                        <a:solidFill>
                          <a:srgbClr val="002060"/>
                        </a:solidFill>
                        <a:effectLst/>
                        <a:latin typeface="+mn-lt"/>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217973">
                <a:tc>
                  <a:txBody>
                    <a:bodyPr/>
                    <a:lstStyle/>
                    <a:p>
                      <a:pPr algn="just">
                        <a:spcAft>
                          <a:spcPts val="0"/>
                        </a:spcAft>
                      </a:pPr>
                      <a:r>
                        <a:rPr lang="en-US" sz="2400" kern="100">
                          <a:solidFill>
                            <a:srgbClr val="002060"/>
                          </a:solidFill>
                          <a:effectLst/>
                          <a:latin typeface="+mn-lt"/>
                        </a:rPr>
                        <a:t>GetCount</a:t>
                      </a:r>
                      <a:endParaRPr lang="zh-CN" sz="2400" kern="100">
                        <a:solidFill>
                          <a:srgbClr val="002060"/>
                        </a:solidFill>
                        <a:effectLst/>
                        <a:latin typeface="+mn-lt"/>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dirty="0">
                          <a:solidFill>
                            <a:srgbClr val="002060"/>
                          </a:solidFill>
                          <a:effectLst/>
                          <a:latin typeface="+mn-lt"/>
                        </a:rPr>
                        <a:t>返回组合框中列表框的条目数</a:t>
                      </a:r>
                      <a:endParaRPr lang="zh-CN" sz="2400" kern="100" dirty="0">
                        <a:solidFill>
                          <a:srgbClr val="002060"/>
                        </a:solidFill>
                        <a:effectLst/>
                        <a:latin typeface="+mn-lt"/>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217973">
                <a:tc>
                  <a:txBody>
                    <a:bodyPr/>
                    <a:lstStyle/>
                    <a:p>
                      <a:pPr algn="just">
                        <a:spcAft>
                          <a:spcPts val="0"/>
                        </a:spcAft>
                      </a:pPr>
                      <a:r>
                        <a:rPr lang="en-US" sz="2400" kern="100">
                          <a:solidFill>
                            <a:srgbClr val="002060"/>
                          </a:solidFill>
                          <a:effectLst/>
                          <a:latin typeface="+mn-lt"/>
                        </a:rPr>
                        <a:t>GetCurSel</a:t>
                      </a:r>
                      <a:endParaRPr lang="zh-CN" sz="2400" kern="100">
                        <a:solidFill>
                          <a:srgbClr val="002060"/>
                        </a:solidFill>
                        <a:effectLst/>
                        <a:latin typeface="+mn-lt"/>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dirty="0">
                          <a:solidFill>
                            <a:srgbClr val="002060"/>
                          </a:solidFill>
                          <a:effectLst/>
                          <a:latin typeface="+mn-lt"/>
                        </a:rPr>
                        <a:t>返回所选组合框中列表框条目的顺序号</a:t>
                      </a:r>
                      <a:endParaRPr lang="zh-CN" sz="2400" kern="100" dirty="0">
                        <a:solidFill>
                          <a:srgbClr val="002060"/>
                        </a:solidFill>
                        <a:effectLst/>
                        <a:latin typeface="+mn-lt"/>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435945">
                <a:tc>
                  <a:txBody>
                    <a:bodyPr/>
                    <a:lstStyle/>
                    <a:p>
                      <a:pPr algn="just">
                        <a:spcAft>
                          <a:spcPts val="0"/>
                        </a:spcAft>
                      </a:pPr>
                      <a:r>
                        <a:rPr lang="en-US" sz="2400" kern="100">
                          <a:solidFill>
                            <a:srgbClr val="002060"/>
                          </a:solidFill>
                          <a:effectLst/>
                          <a:latin typeface="+mn-lt"/>
                        </a:rPr>
                        <a:t>GetEditSel</a:t>
                      </a:r>
                      <a:endParaRPr lang="zh-CN" sz="2400" kern="100">
                        <a:solidFill>
                          <a:srgbClr val="002060"/>
                        </a:solidFill>
                        <a:effectLst/>
                        <a:latin typeface="+mn-lt"/>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dirty="0">
                          <a:solidFill>
                            <a:srgbClr val="002060"/>
                          </a:solidFill>
                          <a:effectLst/>
                          <a:latin typeface="+mn-lt"/>
                        </a:rPr>
                        <a:t>返回一个</a:t>
                      </a:r>
                      <a:r>
                        <a:rPr lang="en-US" sz="2400" kern="100" dirty="0">
                          <a:solidFill>
                            <a:srgbClr val="002060"/>
                          </a:solidFill>
                          <a:effectLst/>
                          <a:latin typeface="+mn-lt"/>
                        </a:rPr>
                        <a:t>DWORD</a:t>
                      </a:r>
                      <a:r>
                        <a:rPr lang="zh-CN" sz="2400" kern="100" dirty="0">
                          <a:solidFill>
                            <a:srgbClr val="002060"/>
                          </a:solidFill>
                          <a:effectLst/>
                          <a:latin typeface="+mn-lt"/>
                        </a:rPr>
                        <a:t>型数据</a:t>
                      </a:r>
                      <a:r>
                        <a:rPr lang="zh-CN" sz="2400" kern="100" dirty="0" smtClean="0">
                          <a:solidFill>
                            <a:srgbClr val="002060"/>
                          </a:solidFill>
                          <a:effectLst/>
                          <a:latin typeface="+mn-lt"/>
                        </a:rPr>
                        <a:t>，低</a:t>
                      </a:r>
                      <a:r>
                        <a:rPr lang="zh-CN" sz="2400" kern="100" dirty="0">
                          <a:solidFill>
                            <a:srgbClr val="002060"/>
                          </a:solidFill>
                          <a:effectLst/>
                          <a:latin typeface="+mn-lt"/>
                        </a:rPr>
                        <a:t>字表编辑框选中字符的开始位置，高字是选中文字的结束位置</a:t>
                      </a:r>
                      <a:endParaRPr lang="zh-CN" sz="2400" kern="100" dirty="0">
                        <a:solidFill>
                          <a:srgbClr val="002060"/>
                        </a:solidFill>
                        <a:effectLst/>
                        <a:latin typeface="+mn-lt"/>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r h="217973">
                <a:tc>
                  <a:txBody>
                    <a:bodyPr/>
                    <a:lstStyle/>
                    <a:p>
                      <a:pPr algn="just">
                        <a:spcAft>
                          <a:spcPts val="0"/>
                        </a:spcAft>
                      </a:pPr>
                      <a:r>
                        <a:rPr lang="en-US" sz="2400" kern="100">
                          <a:solidFill>
                            <a:srgbClr val="002060"/>
                          </a:solidFill>
                          <a:effectLst/>
                          <a:latin typeface="+mn-lt"/>
                        </a:rPr>
                        <a:t>GetItemHeight</a:t>
                      </a:r>
                      <a:endParaRPr lang="zh-CN" sz="2400" kern="100">
                        <a:solidFill>
                          <a:srgbClr val="002060"/>
                        </a:solidFill>
                        <a:effectLst/>
                        <a:latin typeface="+mn-lt"/>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dirty="0">
                          <a:solidFill>
                            <a:srgbClr val="002060"/>
                          </a:solidFill>
                          <a:effectLst/>
                          <a:latin typeface="+mn-lt"/>
                        </a:rPr>
                        <a:t>返回组合框中表示列表条目数</a:t>
                      </a:r>
                      <a:endParaRPr lang="zh-CN" sz="2400" kern="100" dirty="0">
                        <a:solidFill>
                          <a:srgbClr val="002060"/>
                        </a:solidFill>
                        <a:effectLst/>
                        <a:latin typeface="+mn-lt"/>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9"/>
                  </a:ext>
                </a:extLst>
              </a:tr>
              <a:tr h="217973">
                <a:tc>
                  <a:txBody>
                    <a:bodyPr/>
                    <a:lstStyle/>
                    <a:p>
                      <a:pPr algn="just">
                        <a:spcAft>
                          <a:spcPts val="0"/>
                        </a:spcAft>
                      </a:pPr>
                      <a:r>
                        <a:rPr lang="en-US" sz="2400" kern="100">
                          <a:solidFill>
                            <a:srgbClr val="002060"/>
                          </a:solidFill>
                          <a:effectLst/>
                          <a:latin typeface="+mn-lt"/>
                        </a:rPr>
                        <a:t>GetLBText</a:t>
                      </a:r>
                      <a:endParaRPr lang="zh-CN" sz="2400" kern="100">
                        <a:solidFill>
                          <a:srgbClr val="002060"/>
                        </a:solidFill>
                        <a:effectLst/>
                        <a:latin typeface="+mn-lt"/>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dirty="0">
                          <a:solidFill>
                            <a:srgbClr val="002060"/>
                          </a:solidFill>
                          <a:effectLst/>
                          <a:latin typeface="+mn-lt"/>
                        </a:rPr>
                        <a:t>返回组合框的列表中指定条目的字符串</a:t>
                      </a:r>
                      <a:endParaRPr lang="zh-CN" sz="2400" kern="100" dirty="0">
                        <a:solidFill>
                          <a:srgbClr val="002060"/>
                        </a:solidFill>
                        <a:effectLst/>
                        <a:latin typeface="+mn-lt"/>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10"/>
                  </a:ext>
                </a:extLst>
              </a:tr>
              <a:tr h="217973">
                <a:tc>
                  <a:txBody>
                    <a:bodyPr/>
                    <a:lstStyle/>
                    <a:p>
                      <a:pPr algn="just">
                        <a:spcAft>
                          <a:spcPts val="0"/>
                        </a:spcAft>
                      </a:pPr>
                      <a:r>
                        <a:rPr lang="en-US" sz="2400" kern="100">
                          <a:solidFill>
                            <a:srgbClr val="002060"/>
                          </a:solidFill>
                          <a:effectLst/>
                          <a:latin typeface="+mn-lt"/>
                        </a:rPr>
                        <a:t>GetLBTextLen</a:t>
                      </a:r>
                      <a:endParaRPr lang="zh-CN" sz="2400" kern="100">
                        <a:solidFill>
                          <a:srgbClr val="002060"/>
                        </a:solidFill>
                        <a:effectLst/>
                        <a:latin typeface="+mn-lt"/>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dirty="0">
                          <a:solidFill>
                            <a:srgbClr val="002060"/>
                          </a:solidFill>
                          <a:effectLst/>
                          <a:latin typeface="+mn-lt"/>
                        </a:rPr>
                        <a:t>返回组合框的列表中指定条目的字符串的长度</a:t>
                      </a:r>
                      <a:endParaRPr lang="zh-CN" sz="2400" kern="100" dirty="0">
                        <a:solidFill>
                          <a:srgbClr val="002060"/>
                        </a:solidFill>
                        <a:effectLst/>
                        <a:latin typeface="+mn-lt"/>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11"/>
                  </a:ext>
                </a:extLst>
              </a:tr>
              <a:tr h="217973">
                <a:tc>
                  <a:txBody>
                    <a:bodyPr/>
                    <a:lstStyle/>
                    <a:p>
                      <a:pPr algn="just">
                        <a:spcAft>
                          <a:spcPts val="0"/>
                        </a:spcAft>
                      </a:pPr>
                      <a:r>
                        <a:rPr lang="en-US" sz="2400" kern="100">
                          <a:solidFill>
                            <a:srgbClr val="002060"/>
                          </a:solidFill>
                          <a:effectLst/>
                          <a:latin typeface="+mn-lt"/>
                        </a:rPr>
                        <a:t>Paste</a:t>
                      </a:r>
                      <a:endParaRPr lang="zh-CN" sz="2400" kern="100">
                        <a:solidFill>
                          <a:srgbClr val="002060"/>
                        </a:solidFill>
                        <a:effectLst/>
                        <a:latin typeface="+mn-lt"/>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dirty="0">
                          <a:solidFill>
                            <a:srgbClr val="002060"/>
                          </a:solidFill>
                          <a:effectLst/>
                          <a:latin typeface="+mn-lt"/>
                        </a:rPr>
                        <a:t>将剪贴板</a:t>
                      </a:r>
                      <a:r>
                        <a:rPr lang="zh-CN" sz="2400" kern="100" dirty="0" smtClean="0">
                          <a:solidFill>
                            <a:srgbClr val="002060"/>
                          </a:solidFill>
                          <a:effectLst/>
                          <a:latin typeface="+mn-lt"/>
                        </a:rPr>
                        <a:t>中内</a:t>
                      </a:r>
                      <a:r>
                        <a:rPr lang="zh-CN" sz="2400" kern="100" dirty="0">
                          <a:solidFill>
                            <a:srgbClr val="002060"/>
                          </a:solidFill>
                          <a:effectLst/>
                          <a:latin typeface="+mn-lt"/>
                        </a:rPr>
                        <a:t>容粘贴到编辑框</a:t>
                      </a:r>
                      <a:endParaRPr lang="zh-CN" sz="2400" kern="100" dirty="0">
                        <a:solidFill>
                          <a:srgbClr val="002060"/>
                        </a:solidFill>
                        <a:effectLst/>
                        <a:latin typeface="+mn-lt"/>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12"/>
                  </a:ext>
                </a:extLst>
              </a:tr>
              <a:tr h="217973">
                <a:tc>
                  <a:txBody>
                    <a:bodyPr/>
                    <a:lstStyle/>
                    <a:p>
                      <a:pPr algn="just">
                        <a:spcAft>
                          <a:spcPts val="0"/>
                        </a:spcAft>
                      </a:pPr>
                      <a:r>
                        <a:rPr lang="en-US" sz="2400" kern="100">
                          <a:solidFill>
                            <a:srgbClr val="002060"/>
                          </a:solidFill>
                          <a:effectLst/>
                          <a:latin typeface="+mn-lt"/>
                        </a:rPr>
                        <a:t>SetCurSel</a:t>
                      </a:r>
                      <a:endParaRPr lang="zh-CN" sz="2400" kern="100">
                        <a:solidFill>
                          <a:srgbClr val="002060"/>
                        </a:solidFill>
                        <a:effectLst/>
                        <a:latin typeface="+mn-lt"/>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dirty="0">
                          <a:solidFill>
                            <a:srgbClr val="002060"/>
                          </a:solidFill>
                          <a:effectLst/>
                          <a:latin typeface="+mn-lt"/>
                        </a:rPr>
                        <a:t>选中组合框的指定条目</a:t>
                      </a:r>
                      <a:endParaRPr lang="zh-CN" sz="2400" kern="100" dirty="0">
                        <a:solidFill>
                          <a:srgbClr val="002060"/>
                        </a:solidFill>
                        <a:effectLst/>
                        <a:latin typeface="+mn-lt"/>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7523376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A1E55B53-E75E-4095-95D3-AA1616CFA616}" type="slidenum">
              <a:rPr lang="en-US" altLang="zh-CN"/>
              <a:pPr/>
              <a:t>92</a:t>
            </a:fld>
            <a:endParaRPr lang="en-US" altLang="zh-CN"/>
          </a:p>
        </p:txBody>
      </p:sp>
      <p:sp>
        <p:nvSpPr>
          <p:cNvPr id="80899" name="Rectangle 3"/>
          <p:cNvSpPr>
            <a:spLocks noGrp="1" noChangeArrowheads="1"/>
          </p:cNvSpPr>
          <p:nvPr>
            <p:ph type="body" idx="1"/>
          </p:nvPr>
        </p:nvSpPr>
        <p:spPr>
          <a:xfrm>
            <a:off x="823664" y="44624"/>
            <a:ext cx="7924800" cy="685800"/>
          </a:xfrm>
        </p:spPr>
        <p:txBody>
          <a:bodyPr/>
          <a:lstStyle/>
          <a:p>
            <a:pPr>
              <a:buFontTx/>
              <a:buNone/>
            </a:pPr>
            <a:r>
              <a:rPr lang="en-US" altLang="zh-CN" b="1" dirty="0">
                <a:latin typeface="宋体" panose="02010600030101010101" pitchFamily="2" charset="-122"/>
              </a:rPr>
              <a:t>【</a:t>
            </a:r>
            <a:r>
              <a:rPr lang="zh-CN" altLang="en-US" b="1" dirty="0" smtClean="0">
                <a:latin typeface="宋体" panose="02010600030101010101" pitchFamily="2" charset="-122"/>
              </a:rPr>
              <a:t>例</a:t>
            </a:r>
            <a:r>
              <a:rPr lang="en-US" altLang="zh-CN" b="1" dirty="0" smtClean="0">
                <a:latin typeface="宋体" panose="02010600030101010101" pitchFamily="2" charset="-122"/>
              </a:rPr>
              <a:t>8-6】</a:t>
            </a:r>
            <a:r>
              <a:rPr lang="zh-CN" altLang="en-US" b="1" dirty="0">
                <a:latin typeface="宋体" panose="02010600030101010101" pitchFamily="2" charset="-122"/>
              </a:rPr>
              <a:t>本程序为几种控件的综合应用</a:t>
            </a:r>
            <a:r>
              <a:rPr lang="zh-CN" altLang="en-US" b="1" dirty="0"/>
              <a:t> </a:t>
            </a:r>
          </a:p>
        </p:txBody>
      </p:sp>
      <p:pic>
        <p:nvPicPr>
          <p:cNvPr id="1228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392" y="587566"/>
            <a:ext cx="7272808" cy="6124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A6790FE-3663-4280-8A87-F7847A540E1C}" type="slidenum">
              <a:rPr lang="en-US" altLang="zh-CN" smtClean="0"/>
              <a:pPr/>
              <a:t>93</a:t>
            </a:fld>
            <a:endParaRPr lang="en-US" altLang="zh-CN"/>
          </a:p>
        </p:txBody>
      </p:sp>
      <p:graphicFrame>
        <p:nvGraphicFramePr>
          <p:cNvPr id="2" name="表格 1"/>
          <p:cNvGraphicFramePr>
            <a:graphicFrameLocks noGrp="1"/>
          </p:cNvGraphicFramePr>
          <p:nvPr>
            <p:extLst>
              <p:ext uri="{D42A27DB-BD31-4B8C-83A1-F6EECF244321}">
                <p14:modId xmlns:p14="http://schemas.microsoft.com/office/powerpoint/2010/main" val="300946188"/>
              </p:ext>
            </p:extLst>
          </p:nvPr>
        </p:nvGraphicFramePr>
        <p:xfrm>
          <a:off x="107505" y="-27384"/>
          <a:ext cx="8928991" cy="6839002"/>
        </p:xfrm>
        <a:graphic>
          <a:graphicData uri="http://schemas.openxmlformats.org/drawingml/2006/table">
            <a:tbl>
              <a:tblPr>
                <a:tableStyleId>{5C22544A-7EE6-4342-B048-85BDC9FD1C3A}</a:tableStyleId>
              </a:tblPr>
              <a:tblGrid>
                <a:gridCol w="2721183">
                  <a:extLst>
                    <a:ext uri="{9D8B030D-6E8A-4147-A177-3AD203B41FA5}">
                      <a16:colId xmlns:a16="http://schemas.microsoft.com/office/drawing/2014/main" val="20000"/>
                    </a:ext>
                  </a:extLst>
                </a:gridCol>
                <a:gridCol w="2975176">
                  <a:extLst>
                    <a:ext uri="{9D8B030D-6E8A-4147-A177-3AD203B41FA5}">
                      <a16:colId xmlns:a16="http://schemas.microsoft.com/office/drawing/2014/main" val="20001"/>
                    </a:ext>
                  </a:extLst>
                </a:gridCol>
                <a:gridCol w="3232632">
                  <a:extLst>
                    <a:ext uri="{9D8B030D-6E8A-4147-A177-3AD203B41FA5}">
                      <a16:colId xmlns:a16="http://schemas.microsoft.com/office/drawing/2014/main" val="20002"/>
                    </a:ext>
                  </a:extLst>
                </a:gridCol>
              </a:tblGrid>
              <a:tr h="193793">
                <a:tc>
                  <a:txBody>
                    <a:bodyPr/>
                    <a:lstStyle/>
                    <a:p>
                      <a:pPr algn="ctr">
                        <a:spcAft>
                          <a:spcPts val="0"/>
                        </a:spcAft>
                      </a:pPr>
                      <a:r>
                        <a:rPr lang="zh-CN" sz="1400" b="1" kern="100">
                          <a:effectLst/>
                        </a:rPr>
                        <a:t>对象</a:t>
                      </a:r>
                      <a:endParaRPr lang="zh-CN" sz="1400" b="1" kern="100">
                        <a:effectLst/>
                        <a:latin typeface="Times New Roman" panose="02020603050405020304" pitchFamily="18" charset="0"/>
                        <a:ea typeface="宋体" panose="02010600030101010101" pitchFamily="2" charset="-122"/>
                      </a:endParaRPr>
                    </a:p>
                  </a:txBody>
                  <a:tcPr marL="66368" marR="66368" marT="0" marB="0"/>
                </a:tc>
                <a:tc>
                  <a:txBody>
                    <a:bodyPr/>
                    <a:lstStyle/>
                    <a:p>
                      <a:pPr algn="ctr">
                        <a:spcAft>
                          <a:spcPts val="0"/>
                        </a:spcAft>
                      </a:pPr>
                      <a:r>
                        <a:rPr lang="en-US" sz="1400" b="1" kern="100">
                          <a:effectLst/>
                        </a:rPr>
                        <a:t>ID</a:t>
                      </a:r>
                      <a:endParaRPr lang="zh-CN" sz="1400" b="1" kern="100">
                        <a:effectLst/>
                        <a:latin typeface="Times New Roman" panose="02020603050405020304" pitchFamily="18" charset="0"/>
                        <a:ea typeface="宋体" panose="02010600030101010101" pitchFamily="2" charset="-122"/>
                      </a:endParaRPr>
                    </a:p>
                  </a:txBody>
                  <a:tcPr marL="66368" marR="66368" marT="0" marB="0"/>
                </a:tc>
                <a:tc>
                  <a:txBody>
                    <a:bodyPr/>
                    <a:lstStyle/>
                    <a:p>
                      <a:pPr algn="ctr">
                        <a:spcAft>
                          <a:spcPts val="0"/>
                        </a:spcAft>
                      </a:pPr>
                      <a:r>
                        <a:rPr lang="en-US" sz="1400" b="1" kern="100">
                          <a:effectLst/>
                        </a:rPr>
                        <a:t>Caption</a:t>
                      </a:r>
                      <a:endParaRPr lang="zh-CN" sz="1400" b="1" kern="100">
                        <a:effectLst/>
                        <a:latin typeface="Times New Roman" panose="02020603050405020304" pitchFamily="18" charset="0"/>
                        <a:ea typeface="宋体" panose="02010600030101010101" pitchFamily="2" charset="-122"/>
                      </a:endParaRPr>
                    </a:p>
                  </a:txBody>
                  <a:tcPr marL="66368" marR="66368" marT="0" marB="0"/>
                </a:tc>
                <a:extLst>
                  <a:ext uri="{0D108BD9-81ED-4DB2-BD59-A6C34878D82A}">
                    <a16:rowId xmlns:a16="http://schemas.microsoft.com/office/drawing/2014/main" val="10000"/>
                  </a:ext>
                </a:extLst>
              </a:tr>
              <a:tr h="193793">
                <a:tc>
                  <a:txBody>
                    <a:bodyPr/>
                    <a:lstStyle/>
                    <a:p>
                      <a:pPr algn="just">
                        <a:spcAft>
                          <a:spcPts val="0"/>
                        </a:spcAft>
                      </a:pPr>
                      <a:r>
                        <a:rPr lang="en-US" sz="1400" b="1" kern="100">
                          <a:effectLst/>
                        </a:rPr>
                        <a:t>Date and Time</a:t>
                      </a:r>
                      <a:r>
                        <a:rPr lang="zh-CN" sz="1400" b="1" kern="100">
                          <a:effectLst/>
                        </a:rPr>
                        <a:t>组框</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tc>
                  <a:txBody>
                    <a:bodyPr/>
                    <a:lstStyle/>
                    <a:p>
                      <a:pPr algn="just">
                        <a:spcAft>
                          <a:spcPts val="0"/>
                        </a:spcAft>
                      </a:pPr>
                      <a:r>
                        <a:rPr lang="en-US" sz="1400" b="1" kern="100">
                          <a:effectLst/>
                        </a:rPr>
                        <a:t>IDC_STATIC</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tc>
                  <a:txBody>
                    <a:bodyPr/>
                    <a:lstStyle/>
                    <a:p>
                      <a:pPr algn="just">
                        <a:spcAft>
                          <a:spcPts val="0"/>
                        </a:spcAft>
                      </a:pPr>
                      <a:r>
                        <a:rPr lang="en-US" sz="1400" b="1" kern="100">
                          <a:effectLst/>
                        </a:rPr>
                        <a:t>Date and Time</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extLst>
                  <a:ext uri="{0D108BD9-81ED-4DB2-BD59-A6C34878D82A}">
                    <a16:rowId xmlns:a16="http://schemas.microsoft.com/office/drawing/2014/main" val="10001"/>
                  </a:ext>
                </a:extLst>
              </a:tr>
              <a:tr h="193793">
                <a:tc>
                  <a:txBody>
                    <a:bodyPr/>
                    <a:lstStyle/>
                    <a:p>
                      <a:pPr algn="just">
                        <a:spcAft>
                          <a:spcPts val="0"/>
                        </a:spcAft>
                      </a:pPr>
                      <a:r>
                        <a:rPr lang="zh-CN" sz="1400" b="1" kern="100">
                          <a:effectLst/>
                        </a:rPr>
                        <a:t>复选框</a:t>
                      </a:r>
                      <a:r>
                        <a:rPr lang="en-US" sz="1400" b="1" kern="100">
                          <a:effectLst/>
                        </a:rPr>
                        <a:t>Date</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tc>
                  <a:txBody>
                    <a:bodyPr/>
                    <a:lstStyle/>
                    <a:p>
                      <a:pPr algn="just">
                        <a:spcAft>
                          <a:spcPts val="0"/>
                        </a:spcAft>
                      </a:pPr>
                      <a:r>
                        <a:rPr lang="en-US" sz="1400" b="1" kern="100">
                          <a:effectLst/>
                        </a:rPr>
                        <a:t>IDC_DATE_CHECK</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tc>
                  <a:txBody>
                    <a:bodyPr/>
                    <a:lstStyle/>
                    <a:p>
                      <a:pPr algn="just">
                        <a:spcAft>
                          <a:spcPts val="0"/>
                        </a:spcAft>
                      </a:pPr>
                      <a:r>
                        <a:rPr lang="en-US" sz="1400" b="1" kern="100">
                          <a:effectLst/>
                        </a:rPr>
                        <a:t>Date</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extLst>
                  <a:ext uri="{0D108BD9-81ED-4DB2-BD59-A6C34878D82A}">
                    <a16:rowId xmlns:a16="http://schemas.microsoft.com/office/drawing/2014/main" val="10002"/>
                  </a:ext>
                </a:extLst>
              </a:tr>
              <a:tr h="193793">
                <a:tc>
                  <a:txBody>
                    <a:bodyPr/>
                    <a:lstStyle/>
                    <a:p>
                      <a:pPr algn="just">
                        <a:spcAft>
                          <a:spcPts val="0"/>
                        </a:spcAft>
                      </a:pPr>
                      <a:r>
                        <a:rPr lang="zh-CN" sz="1400" b="1" kern="100">
                          <a:effectLst/>
                        </a:rPr>
                        <a:t>复选框</a:t>
                      </a:r>
                      <a:r>
                        <a:rPr lang="en-US" sz="1400" b="1" kern="100">
                          <a:effectLst/>
                        </a:rPr>
                        <a:t>Time</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tc>
                  <a:txBody>
                    <a:bodyPr/>
                    <a:lstStyle/>
                    <a:p>
                      <a:pPr algn="just">
                        <a:spcAft>
                          <a:spcPts val="0"/>
                        </a:spcAft>
                      </a:pPr>
                      <a:r>
                        <a:rPr lang="en-US" sz="1400" b="1" kern="100">
                          <a:effectLst/>
                        </a:rPr>
                        <a:t>IDC_TIME_CHECK</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tc>
                  <a:txBody>
                    <a:bodyPr/>
                    <a:lstStyle/>
                    <a:p>
                      <a:pPr algn="just">
                        <a:spcAft>
                          <a:spcPts val="0"/>
                        </a:spcAft>
                      </a:pPr>
                      <a:r>
                        <a:rPr lang="en-US" sz="1400" b="1" kern="100" dirty="0">
                          <a:effectLst/>
                        </a:rPr>
                        <a:t>Time</a:t>
                      </a:r>
                      <a:endParaRPr lang="zh-CN" sz="1400" b="1" kern="100" dirty="0">
                        <a:effectLst/>
                        <a:latin typeface="Times New Roman" panose="02020603050405020304" pitchFamily="18" charset="0"/>
                        <a:ea typeface="宋体" panose="02010600030101010101" pitchFamily="2" charset="-122"/>
                      </a:endParaRPr>
                    </a:p>
                  </a:txBody>
                  <a:tcPr marL="66368" marR="66368" marT="0" marB="0" anchor="ctr"/>
                </a:tc>
                <a:extLst>
                  <a:ext uri="{0D108BD9-81ED-4DB2-BD59-A6C34878D82A}">
                    <a16:rowId xmlns:a16="http://schemas.microsoft.com/office/drawing/2014/main" val="10003"/>
                  </a:ext>
                </a:extLst>
              </a:tr>
              <a:tr h="193793">
                <a:tc>
                  <a:txBody>
                    <a:bodyPr/>
                    <a:lstStyle/>
                    <a:p>
                      <a:pPr algn="just">
                        <a:spcAft>
                          <a:spcPts val="0"/>
                        </a:spcAft>
                      </a:pPr>
                      <a:r>
                        <a:rPr lang="en-US" sz="1400" b="1" kern="100">
                          <a:effectLst/>
                        </a:rPr>
                        <a:t>Date</a:t>
                      </a:r>
                      <a:r>
                        <a:rPr lang="zh-CN" sz="1400" b="1" kern="100">
                          <a:effectLst/>
                        </a:rPr>
                        <a:t>编辑框</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tc>
                  <a:txBody>
                    <a:bodyPr/>
                    <a:lstStyle/>
                    <a:p>
                      <a:pPr algn="just">
                        <a:spcAft>
                          <a:spcPts val="0"/>
                        </a:spcAft>
                      </a:pPr>
                      <a:r>
                        <a:rPr lang="en-US" sz="1400" b="1" kern="100">
                          <a:effectLst/>
                        </a:rPr>
                        <a:t>IDC_DATE_EDIT</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tc>
                  <a:txBody>
                    <a:bodyPr/>
                    <a:lstStyle/>
                    <a:p>
                      <a:pPr algn="just">
                        <a:spcAft>
                          <a:spcPts val="0"/>
                        </a:spcAft>
                      </a:pPr>
                      <a:r>
                        <a:rPr lang="zh-CN" sz="1400" b="1" kern="100">
                          <a:effectLst/>
                        </a:rPr>
                        <a:t>无</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extLst>
                  <a:ext uri="{0D108BD9-81ED-4DB2-BD59-A6C34878D82A}">
                    <a16:rowId xmlns:a16="http://schemas.microsoft.com/office/drawing/2014/main" val="10004"/>
                  </a:ext>
                </a:extLst>
              </a:tr>
              <a:tr h="193793">
                <a:tc>
                  <a:txBody>
                    <a:bodyPr/>
                    <a:lstStyle/>
                    <a:p>
                      <a:pPr algn="just">
                        <a:spcAft>
                          <a:spcPts val="0"/>
                        </a:spcAft>
                      </a:pPr>
                      <a:r>
                        <a:rPr lang="en-US" sz="1400" b="1" kern="100">
                          <a:effectLst/>
                        </a:rPr>
                        <a:t>Time</a:t>
                      </a:r>
                      <a:r>
                        <a:rPr lang="zh-CN" sz="1400" b="1" kern="100">
                          <a:effectLst/>
                        </a:rPr>
                        <a:t>编辑框</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tc>
                  <a:txBody>
                    <a:bodyPr/>
                    <a:lstStyle/>
                    <a:p>
                      <a:pPr algn="just">
                        <a:spcAft>
                          <a:spcPts val="0"/>
                        </a:spcAft>
                      </a:pPr>
                      <a:r>
                        <a:rPr lang="en-US" sz="1400" b="1" kern="100">
                          <a:effectLst/>
                        </a:rPr>
                        <a:t>IDC_TIME_EDIT</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tc>
                  <a:txBody>
                    <a:bodyPr/>
                    <a:lstStyle/>
                    <a:p>
                      <a:pPr algn="just">
                        <a:spcAft>
                          <a:spcPts val="0"/>
                        </a:spcAft>
                      </a:pPr>
                      <a:r>
                        <a:rPr lang="zh-CN" sz="1400" b="1" kern="100">
                          <a:effectLst/>
                        </a:rPr>
                        <a:t>无</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extLst>
                  <a:ext uri="{0D108BD9-81ED-4DB2-BD59-A6C34878D82A}">
                    <a16:rowId xmlns:a16="http://schemas.microsoft.com/office/drawing/2014/main" val="10005"/>
                  </a:ext>
                </a:extLst>
              </a:tr>
              <a:tr h="193793">
                <a:tc>
                  <a:txBody>
                    <a:bodyPr/>
                    <a:lstStyle/>
                    <a:p>
                      <a:pPr algn="just">
                        <a:spcAft>
                          <a:spcPts val="0"/>
                        </a:spcAft>
                      </a:pPr>
                      <a:r>
                        <a:rPr lang="en-US" sz="1400" b="1" kern="100">
                          <a:effectLst/>
                        </a:rPr>
                        <a:t>Enable</a:t>
                      </a:r>
                      <a:r>
                        <a:rPr lang="zh-CN" sz="1400" b="1" kern="100">
                          <a:effectLst/>
                        </a:rPr>
                        <a:t>命令按钮</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tc>
                  <a:txBody>
                    <a:bodyPr/>
                    <a:lstStyle/>
                    <a:p>
                      <a:pPr algn="just">
                        <a:spcAft>
                          <a:spcPts val="0"/>
                        </a:spcAft>
                      </a:pPr>
                      <a:r>
                        <a:rPr lang="en-US" sz="1400" b="1" kern="100">
                          <a:effectLst/>
                        </a:rPr>
                        <a:t>IDC_ENABLE_BUTTON</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tc>
                  <a:txBody>
                    <a:bodyPr/>
                    <a:lstStyle/>
                    <a:p>
                      <a:pPr algn="just">
                        <a:spcAft>
                          <a:spcPts val="0"/>
                        </a:spcAft>
                      </a:pPr>
                      <a:r>
                        <a:rPr lang="en-US" sz="1400" b="1" kern="100">
                          <a:effectLst/>
                        </a:rPr>
                        <a:t>Enable</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extLst>
                  <a:ext uri="{0D108BD9-81ED-4DB2-BD59-A6C34878D82A}">
                    <a16:rowId xmlns:a16="http://schemas.microsoft.com/office/drawing/2014/main" val="10006"/>
                  </a:ext>
                </a:extLst>
              </a:tr>
              <a:tr h="193793">
                <a:tc>
                  <a:txBody>
                    <a:bodyPr/>
                    <a:lstStyle/>
                    <a:p>
                      <a:pPr algn="just">
                        <a:spcAft>
                          <a:spcPts val="0"/>
                        </a:spcAft>
                      </a:pPr>
                      <a:r>
                        <a:rPr lang="en-US" sz="1400" b="1" kern="100">
                          <a:effectLst/>
                        </a:rPr>
                        <a:t>Disable</a:t>
                      </a:r>
                      <a:r>
                        <a:rPr lang="zh-CN" sz="1400" b="1" kern="100">
                          <a:effectLst/>
                        </a:rPr>
                        <a:t>命令按钮</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tc>
                  <a:txBody>
                    <a:bodyPr/>
                    <a:lstStyle/>
                    <a:p>
                      <a:pPr algn="just">
                        <a:spcAft>
                          <a:spcPts val="0"/>
                        </a:spcAft>
                      </a:pPr>
                      <a:r>
                        <a:rPr lang="en-US" sz="1400" b="1" kern="100">
                          <a:effectLst/>
                        </a:rPr>
                        <a:t>IDC_DISABLE_BUTTON</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tc>
                  <a:txBody>
                    <a:bodyPr/>
                    <a:lstStyle/>
                    <a:p>
                      <a:pPr algn="just">
                        <a:spcAft>
                          <a:spcPts val="0"/>
                        </a:spcAft>
                      </a:pPr>
                      <a:r>
                        <a:rPr lang="en-US" sz="1400" b="1" kern="100">
                          <a:effectLst/>
                        </a:rPr>
                        <a:t>Disable</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extLst>
                  <a:ext uri="{0D108BD9-81ED-4DB2-BD59-A6C34878D82A}">
                    <a16:rowId xmlns:a16="http://schemas.microsoft.com/office/drawing/2014/main" val="10007"/>
                  </a:ext>
                </a:extLst>
              </a:tr>
              <a:tr h="193793">
                <a:tc>
                  <a:txBody>
                    <a:bodyPr/>
                    <a:lstStyle/>
                    <a:p>
                      <a:pPr algn="just">
                        <a:spcAft>
                          <a:spcPts val="0"/>
                        </a:spcAft>
                      </a:pPr>
                      <a:r>
                        <a:rPr lang="en-US" sz="1400" b="1" kern="100">
                          <a:effectLst/>
                        </a:rPr>
                        <a:t>Show Control</a:t>
                      </a:r>
                      <a:r>
                        <a:rPr lang="zh-CN" sz="1400" b="1" kern="100">
                          <a:effectLst/>
                        </a:rPr>
                        <a:t>命令按钮</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tc>
                  <a:txBody>
                    <a:bodyPr/>
                    <a:lstStyle/>
                    <a:p>
                      <a:pPr algn="just">
                        <a:spcAft>
                          <a:spcPts val="0"/>
                        </a:spcAft>
                      </a:pPr>
                      <a:r>
                        <a:rPr lang="en-US" sz="1400" b="1" kern="100">
                          <a:effectLst/>
                        </a:rPr>
                        <a:t>IDC_SHOW_BUTTON</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tc>
                  <a:txBody>
                    <a:bodyPr/>
                    <a:lstStyle/>
                    <a:p>
                      <a:pPr algn="just">
                        <a:spcAft>
                          <a:spcPts val="0"/>
                        </a:spcAft>
                      </a:pPr>
                      <a:r>
                        <a:rPr lang="en-US" sz="1400" b="1" kern="100">
                          <a:effectLst/>
                        </a:rPr>
                        <a:t>Show Control</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extLst>
                  <a:ext uri="{0D108BD9-81ED-4DB2-BD59-A6C34878D82A}">
                    <a16:rowId xmlns:a16="http://schemas.microsoft.com/office/drawing/2014/main" val="10008"/>
                  </a:ext>
                </a:extLst>
              </a:tr>
              <a:tr h="193793">
                <a:tc>
                  <a:txBody>
                    <a:bodyPr/>
                    <a:lstStyle/>
                    <a:p>
                      <a:pPr algn="just">
                        <a:spcAft>
                          <a:spcPts val="0"/>
                        </a:spcAft>
                      </a:pPr>
                      <a:r>
                        <a:rPr lang="en-US" sz="1400" b="1" kern="100">
                          <a:effectLst/>
                        </a:rPr>
                        <a:t>Hide Control</a:t>
                      </a:r>
                      <a:r>
                        <a:rPr lang="zh-CN" sz="1400" b="1" kern="100">
                          <a:effectLst/>
                        </a:rPr>
                        <a:t>按钮</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tc>
                  <a:txBody>
                    <a:bodyPr/>
                    <a:lstStyle/>
                    <a:p>
                      <a:pPr algn="just">
                        <a:spcAft>
                          <a:spcPts val="0"/>
                        </a:spcAft>
                      </a:pPr>
                      <a:r>
                        <a:rPr lang="en-US" sz="1400" b="1" kern="100">
                          <a:effectLst/>
                        </a:rPr>
                        <a:t>IDC_HIDE_BUTTON</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tc>
                  <a:txBody>
                    <a:bodyPr/>
                    <a:lstStyle/>
                    <a:p>
                      <a:pPr algn="just">
                        <a:spcAft>
                          <a:spcPts val="0"/>
                        </a:spcAft>
                      </a:pPr>
                      <a:r>
                        <a:rPr lang="en-US" sz="1400" b="1" kern="100">
                          <a:effectLst/>
                        </a:rPr>
                        <a:t>Hide Control</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extLst>
                  <a:ext uri="{0D108BD9-81ED-4DB2-BD59-A6C34878D82A}">
                    <a16:rowId xmlns:a16="http://schemas.microsoft.com/office/drawing/2014/main" val="10009"/>
                  </a:ext>
                </a:extLst>
              </a:tr>
              <a:tr h="193793">
                <a:tc>
                  <a:txBody>
                    <a:bodyPr/>
                    <a:lstStyle/>
                    <a:p>
                      <a:pPr algn="just">
                        <a:spcAft>
                          <a:spcPts val="0"/>
                        </a:spcAft>
                      </a:pPr>
                      <a:r>
                        <a:rPr lang="en-US" sz="1400" b="1" kern="100">
                          <a:effectLst/>
                        </a:rPr>
                        <a:t>Radio Box</a:t>
                      </a:r>
                      <a:r>
                        <a:rPr lang="zh-CN" sz="1400" b="1" kern="100">
                          <a:effectLst/>
                        </a:rPr>
                        <a:t>组框</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tc>
                  <a:txBody>
                    <a:bodyPr/>
                    <a:lstStyle/>
                    <a:p>
                      <a:pPr algn="just">
                        <a:spcAft>
                          <a:spcPts val="0"/>
                        </a:spcAft>
                      </a:pPr>
                      <a:r>
                        <a:rPr lang="en-US" sz="1400" b="1" kern="100">
                          <a:effectLst/>
                        </a:rPr>
                        <a:t>IDC_STATIC</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tc>
                  <a:txBody>
                    <a:bodyPr/>
                    <a:lstStyle/>
                    <a:p>
                      <a:pPr algn="just">
                        <a:spcAft>
                          <a:spcPts val="0"/>
                        </a:spcAft>
                      </a:pPr>
                      <a:r>
                        <a:rPr lang="en-US" sz="1400" b="1" kern="100">
                          <a:effectLst/>
                        </a:rPr>
                        <a:t>Radio Box</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extLst>
                  <a:ext uri="{0D108BD9-81ED-4DB2-BD59-A6C34878D82A}">
                    <a16:rowId xmlns:a16="http://schemas.microsoft.com/office/drawing/2014/main" val="10010"/>
                  </a:ext>
                </a:extLst>
              </a:tr>
              <a:tr h="193793">
                <a:tc>
                  <a:txBody>
                    <a:bodyPr/>
                    <a:lstStyle/>
                    <a:p>
                      <a:pPr algn="just">
                        <a:spcAft>
                          <a:spcPts val="0"/>
                        </a:spcAft>
                      </a:pPr>
                      <a:r>
                        <a:rPr lang="en-US" sz="1400" b="1" kern="100">
                          <a:effectLst/>
                        </a:rPr>
                        <a:t>Gender Select</a:t>
                      </a:r>
                      <a:r>
                        <a:rPr lang="zh-CN" sz="1400" b="1" kern="100">
                          <a:effectLst/>
                        </a:rPr>
                        <a:t>单选按钮组</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tc>
                  <a:txBody>
                    <a:bodyPr/>
                    <a:lstStyle/>
                    <a:p>
                      <a:pPr algn="just">
                        <a:spcAft>
                          <a:spcPts val="0"/>
                        </a:spcAft>
                      </a:pPr>
                      <a:r>
                        <a:rPr lang="en-US" sz="1400" b="1" kern="100">
                          <a:effectLst/>
                        </a:rPr>
                        <a:t>IDC_STATIC</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tc>
                  <a:txBody>
                    <a:bodyPr/>
                    <a:lstStyle/>
                    <a:p>
                      <a:pPr algn="just">
                        <a:spcAft>
                          <a:spcPts val="0"/>
                        </a:spcAft>
                      </a:pPr>
                      <a:r>
                        <a:rPr lang="en-US" sz="1400" b="1" kern="100">
                          <a:effectLst/>
                        </a:rPr>
                        <a:t>Gender Select</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extLst>
                  <a:ext uri="{0D108BD9-81ED-4DB2-BD59-A6C34878D82A}">
                    <a16:rowId xmlns:a16="http://schemas.microsoft.com/office/drawing/2014/main" val="10011"/>
                  </a:ext>
                </a:extLst>
              </a:tr>
              <a:tr h="193793">
                <a:tc>
                  <a:txBody>
                    <a:bodyPr/>
                    <a:lstStyle/>
                    <a:p>
                      <a:pPr algn="just">
                        <a:spcAft>
                          <a:spcPts val="0"/>
                        </a:spcAft>
                      </a:pPr>
                      <a:r>
                        <a:rPr lang="en-US" sz="1400" b="1" kern="100">
                          <a:effectLst/>
                        </a:rPr>
                        <a:t>Age Range</a:t>
                      </a:r>
                      <a:r>
                        <a:rPr lang="zh-CN" sz="1400" b="1" kern="100">
                          <a:effectLst/>
                        </a:rPr>
                        <a:t>单选按钮组</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tc>
                  <a:txBody>
                    <a:bodyPr/>
                    <a:lstStyle/>
                    <a:p>
                      <a:pPr algn="just">
                        <a:spcAft>
                          <a:spcPts val="0"/>
                        </a:spcAft>
                      </a:pPr>
                      <a:r>
                        <a:rPr lang="en-US" sz="1400" b="1" kern="100">
                          <a:effectLst/>
                        </a:rPr>
                        <a:t>IDC_STATIC</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tc>
                  <a:txBody>
                    <a:bodyPr/>
                    <a:lstStyle/>
                    <a:p>
                      <a:pPr algn="just">
                        <a:spcAft>
                          <a:spcPts val="0"/>
                        </a:spcAft>
                      </a:pPr>
                      <a:r>
                        <a:rPr lang="en-US" sz="1400" b="1" kern="100">
                          <a:effectLst/>
                        </a:rPr>
                        <a:t>Age Range</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extLst>
                  <a:ext uri="{0D108BD9-81ED-4DB2-BD59-A6C34878D82A}">
                    <a16:rowId xmlns:a16="http://schemas.microsoft.com/office/drawing/2014/main" val="10012"/>
                  </a:ext>
                </a:extLst>
              </a:tr>
              <a:tr h="193793">
                <a:tc>
                  <a:txBody>
                    <a:bodyPr/>
                    <a:lstStyle/>
                    <a:p>
                      <a:pPr algn="just">
                        <a:spcAft>
                          <a:spcPts val="0"/>
                        </a:spcAft>
                      </a:pPr>
                      <a:r>
                        <a:rPr lang="en-US" sz="1400" b="1" kern="100">
                          <a:effectLst/>
                        </a:rPr>
                        <a:t>Boy</a:t>
                      </a:r>
                      <a:r>
                        <a:rPr lang="zh-CN" sz="1400" b="1" kern="100">
                          <a:effectLst/>
                        </a:rPr>
                        <a:t>单选按钮</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tc>
                  <a:txBody>
                    <a:bodyPr/>
                    <a:lstStyle/>
                    <a:p>
                      <a:pPr algn="just">
                        <a:spcAft>
                          <a:spcPts val="0"/>
                        </a:spcAft>
                      </a:pPr>
                      <a:r>
                        <a:rPr lang="en-US" sz="1400" b="1" kern="100">
                          <a:effectLst/>
                        </a:rPr>
                        <a:t>IDC_Boy_RADIO</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tc>
                  <a:txBody>
                    <a:bodyPr/>
                    <a:lstStyle/>
                    <a:p>
                      <a:pPr algn="just">
                        <a:spcAft>
                          <a:spcPts val="0"/>
                        </a:spcAft>
                      </a:pPr>
                      <a:r>
                        <a:rPr lang="en-US" sz="1400" b="1" kern="100">
                          <a:effectLst/>
                        </a:rPr>
                        <a:t>Boy</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extLst>
                  <a:ext uri="{0D108BD9-81ED-4DB2-BD59-A6C34878D82A}">
                    <a16:rowId xmlns:a16="http://schemas.microsoft.com/office/drawing/2014/main" val="10013"/>
                  </a:ext>
                </a:extLst>
              </a:tr>
              <a:tr h="193793">
                <a:tc>
                  <a:txBody>
                    <a:bodyPr/>
                    <a:lstStyle/>
                    <a:p>
                      <a:pPr algn="just">
                        <a:spcAft>
                          <a:spcPts val="0"/>
                        </a:spcAft>
                      </a:pPr>
                      <a:r>
                        <a:rPr lang="en-US" sz="1400" b="1" kern="100">
                          <a:effectLst/>
                        </a:rPr>
                        <a:t>Girl</a:t>
                      </a:r>
                      <a:r>
                        <a:rPr lang="zh-CN" sz="1400" b="1" kern="100">
                          <a:effectLst/>
                        </a:rPr>
                        <a:t>单选按钮</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tc>
                  <a:txBody>
                    <a:bodyPr/>
                    <a:lstStyle/>
                    <a:p>
                      <a:pPr algn="just">
                        <a:spcAft>
                          <a:spcPts val="0"/>
                        </a:spcAft>
                      </a:pPr>
                      <a:r>
                        <a:rPr lang="en-US" sz="1400" b="1" kern="100">
                          <a:effectLst/>
                        </a:rPr>
                        <a:t>IDC_Girl_RADIO</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tc>
                  <a:txBody>
                    <a:bodyPr/>
                    <a:lstStyle/>
                    <a:p>
                      <a:pPr algn="just">
                        <a:spcAft>
                          <a:spcPts val="0"/>
                        </a:spcAft>
                      </a:pPr>
                      <a:r>
                        <a:rPr lang="en-US" sz="1400" b="1" kern="100">
                          <a:effectLst/>
                        </a:rPr>
                        <a:t>Girl</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extLst>
                  <a:ext uri="{0D108BD9-81ED-4DB2-BD59-A6C34878D82A}">
                    <a16:rowId xmlns:a16="http://schemas.microsoft.com/office/drawing/2014/main" val="10014"/>
                  </a:ext>
                </a:extLst>
              </a:tr>
              <a:tr h="193793">
                <a:tc>
                  <a:txBody>
                    <a:bodyPr/>
                    <a:lstStyle/>
                    <a:p>
                      <a:pPr algn="just">
                        <a:spcAft>
                          <a:spcPts val="0"/>
                        </a:spcAft>
                      </a:pPr>
                      <a:r>
                        <a:rPr lang="en-US" sz="1400" b="1" kern="100">
                          <a:effectLst/>
                        </a:rPr>
                        <a:t>&gt;20</a:t>
                      </a:r>
                      <a:r>
                        <a:rPr lang="zh-CN" sz="1400" b="1" kern="100">
                          <a:effectLst/>
                        </a:rPr>
                        <a:t>单选按钮</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tc>
                  <a:txBody>
                    <a:bodyPr/>
                    <a:lstStyle/>
                    <a:p>
                      <a:pPr algn="just">
                        <a:spcAft>
                          <a:spcPts val="0"/>
                        </a:spcAft>
                      </a:pPr>
                      <a:r>
                        <a:rPr lang="en-US" sz="1400" b="1" kern="100">
                          <a:effectLst/>
                        </a:rPr>
                        <a:t>IDC_Age1_RADIO</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tc>
                  <a:txBody>
                    <a:bodyPr/>
                    <a:lstStyle/>
                    <a:p>
                      <a:pPr algn="just">
                        <a:spcAft>
                          <a:spcPts val="0"/>
                        </a:spcAft>
                      </a:pPr>
                      <a:r>
                        <a:rPr lang="en-US" sz="1400" b="1" kern="100">
                          <a:effectLst/>
                        </a:rPr>
                        <a:t>&gt;20</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extLst>
                  <a:ext uri="{0D108BD9-81ED-4DB2-BD59-A6C34878D82A}">
                    <a16:rowId xmlns:a16="http://schemas.microsoft.com/office/drawing/2014/main" val="10015"/>
                  </a:ext>
                </a:extLst>
              </a:tr>
              <a:tr h="193793">
                <a:tc>
                  <a:txBody>
                    <a:bodyPr/>
                    <a:lstStyle/>
                    <a:p>
                      <a:pPr algn="just">
                        <a:spcAft>
                          <a:spcPts val="0"/>
                        </a:spcAft>
                      </a:pPr>
                      <a:r>
                        <a:rPr lang="en-US" sz="1400" b="1" kern="100">
                          <a:effectLst/>
                        </a:rPr>
                        <a:t>15-20</a:t>
                      </a:r>
                      <a:r>
                        <a:rPr lang="zh-CN" sz="1400" b="1" kern="100">
                          <a:effectLst/>
                        </a:rPr>
                        <a:t>单选按钮</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tc>
                  <a:txBody>
                    <a:bodyPr/>
                    <a:lstStyle/>
                    <a:p>
                      <a:pPr algn="just">
                        <a:spcAft>
                          <a:spcPts val="0"/>
                        </a:spcAft>
                      </a:pPr>
                      <a:r>
                        <a:rPr lang="en-US" sz="1400" b="1" kern="100">
                          <a:effectLst/>
                        </a:rPr>
                        <a:t>IDC_Age2_RADIO</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tc>
                  <a:txBody>
                    <a:bodyPr/>
                    <a:lstStyle/>
                    <a:p>
                      <a:pPr algn="just">
                        <a:spcAft>
                          <a:spcPts val="0"/>
                        </a:spcAft>
                      </a:pPr>
                      <a:r>
                        <a:rPr lang="en-US" sz="1400" b="1" kern="100">
                          <a:effectLst/>
                        </a:rPr>
                        <a:t>15~20</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extLst>
                  <a:ext uri="{0D108BD9-81ED-4DB2-BD59-A6C34878D82A}">
                    <a16:rowId xmlns:a16="http://schemas.microsoft.com/office/drawing/2014/main" val="10016"/>
                  </a:ext>
                </a:extLst>
              </a:tr>
              <a:tr h="193793">
                <a:tc>
                  <a:txBody>
                    <a:bodyPr/>
                    <a:lstStyle/>
                    <a:p>
                      <a:pPr algn="just">
                        <a:spcAft>
                          <a:spcPts val="0"/>
                        </a:spcAft>
                      </a:pPr>
                      <a:r>
                        <a:rPr lang="en-US" sz="1400" b="1" kern="100">
                          <a:effectLst/>
                        </a:rPr>
                        <a:t>&lt;15</a:t>
                      </a:r>
                      <a:r>
                        <a:rPr lang="zh-CN" sz="1400" b="1" kern="100">
                          <a:effectLst/>
                        </a:rPr>
                        <a:t>单选按钮</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tc>
                  <a:txBody>
                    <a:bodyPr/>
                    <a:lstStyle/>
                    <a:p>
                      <a:pPr algn="just">
                        <a:spcAft>
                          <a:spcPts val="0"/>
                        </a:spcAft>
                      </a:pPr>
                      <a:r>
                        <a:rPr lang="en-US" sz="1400" b="1" kern="100">
                          <a:effectLst/>
                        </a:rPr>
                        <a:t>IDC_Age3_RADIO</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tc>
                  <a:txBody>
                    <a:bodyPr/>
                    <a:lstStyle/>
                    <a:p>
                      <a:pPr algn="just">
                        <a:spcAft>
                          <a:spcPts val="0"/>
                        </a:spcAft>
                      </a:pPr>
                      <a:r>
                        <a:rPr lang="en-US" sz="1400" b="1" kern="100">
                          <a:effectLst/>
                        </a:rPr>
                        <a:t>&lt;15</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extLst>
                  <a:ext uri="{0D108BD9-81ED-4DB2-BD59-A6C34878D82A}">
                    <a16:rowId xmlns:a16="http://schemas.microsoft.com/office/drawing/2014/main" val="10017"/>
                  </a:ext>
                </a:extLst>
              </a:tr>
              <a:tr h="263976">
                <a:tc>
                  <a:txBody>
                    <a:bodyPr/>
                    <a:lstStyle/>
                    <a:p>
                      <a:pPr algn="just">
                        <a:spcAft>
                          <a:spcPts val="0"/>
                        </a:spcAft>
                      </a:pPr>
                      <a:r>
                        <a:rPr lang="en-US" sz="1400" b="1" kern="100">
                          <a:effectLst/>
                        </a:rPr>
                        <a:t>Show Gender and Age</a:t>
                      </a:r>
                      <a:r>
                        <a:rPr lang="zh-CN" sz="1400" b="1" kern="100">
                          <a:effectLst/>
                        </a:rPr>
                        <a:t>按钮</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tc>
                  <a:txBody>
                    <a:bodyPr/>
                    <a:lstStyle/>
                    <a:p>
                      <a:pPr algn="just">
                        <a:spcAft>
                          <a:spcPts val="0"/>
                        </a:spcAft>
                      </a:pPr>
                      <a:r>
                        <a:rPr lang="en-US" sz="1400" b="1" kern="100">
                          <a:effectLst/>
                        </a:rPr>
                        <a:t>IDC_Show_Gender_Age_BUTTON</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tc>
                  <a:txBody>
                    <a:bodyPr/>
                    <a:lstStyle/>
                    <a:p>
                      <a:pPr algn="just">
                        <a:spcAft>
                          <a:spcPts val="0"/>
                        </a:spcAft>
                      </a:pPr>
                      <a:r>
                        <a:rPr lang="en-US" sz="1400" b="1" kern="100">
                          <a:effectLst/>
                        </a:rPr>
                        <a:t>Show Gender and Age</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extLst>
                  <a:ext uri="{0D108BD9-81ED-4DB2-BD59-A6C34878D82A}">
                    <a16:rowId xmlns:a16="http://schemas.microsoft.com/office/drawing/2014/main" val="10018"/>
                  </a:ext>
                </a:extLst>
              </a:tr>
              <a:tr h="193793">
                <a:tc>
                  <a:txBody>
                    <a:bodyPr/>
                    <a:lstStyle/>
                    <a:p>
                      <a:pPr algn="just">
                        <a:spcAft>
                          <a:spcPts val="0"/>
                        </a:spcAft>
                      </a:pPr>
                      <a:r>
                        <a:rPr lang="en-US" sz="1400" b="1" kern="100">
                          <a:effectLst/>
                        </a:rPr>
                        <a:t>Result</a:t>
                      </a:r>
                      <a:r>
                        <a:rPr lang="zh-CN" sz="1400" b="1" kern="100">
                          <a:effectLst/>
                        </a:rPr>
                        <a:t>编辑框</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tc>
                  <a:txBody>
                    <a:bodyPr/>
                    <a:lstStyle/>
                    <a:p>
                      <a:pPr algn="just">
                        <a:spcAft>
                          <a:spcPts val="0"/>
                        </a:spcAft>
                      </a:pPr>
                      <a:r>
                        <a:rPr lang="en-US" sz="1400" b="1" kern="100">
                          <a:effectLst/>
                        </a:rPr>
                        <a:t>IDC_Result_EDIT</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tc>
                  <a:txBody>
                    <a:bodyPr/>
                    <a:lstStyle/>
                    <a:p>
                      <a:pPr algn="just">
                        <a:spcAft>
                          <a:spcPts val="0"/>
                        </a:spcAft>
                      </a:pPr>
                      <a:r>
                        <a:rPr lang="zh-CN" sz="1400" b="1" kern="100">
                          <a:effectLst/>
                        </a:rPr>
                        <a:t>无</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extLst>
                  <a:ext uri="{0D108BD9-81ED-4DB2-BD59-A6C34878D82A}">
                    <a16:rowId xmlns:a16="http://schemas.microsoft.com/office/drawing/2014/main" val="10019"/>
                  </a:ext>
                </a:extLst>
              </a:tr>
              <a:tr h="193793">
                <a:tc>
                  <a:txBody>
                    <a:bodyPr/>
                    <a:lstStyle/>
                    <a:p>
                      <a:pPr algn="just">
                        <a:spcAft>
                          <a:spcPts val="0"/>
                        </a:spcAft>
                      </a:pPr>
                      <a:r>
                        <a:rPr lang="en-US" sz="1400" b="1" kern="100">
                          <a:effectLst/>
                        </a:rPr>
                        <a:t>Combo Box</a:t>
                      </a:r>
                      <a:r>
                        <a:rPr lang="zh-CN" sz="1400" b="1" kern="100">
                          <a:effectLst/>
                        </a:rPr>
                        <a:t>组框</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tc>
                  <a:txBody>
                    <a:bodyPr/>
                    <a:lstStyle/>
                    <a:p>
                      <a:pPr algn="just">
                        <a:spcAft>
                          <a:spcPts val="0"/>
                        </a:spcAft>
                      </a:pPr>
                      <a:r>
                        <a:rPr lang="en-US" sz="1400" b="1" kern="100">
                          <a:effectLst/>
                        </a:rPr>
                        <a:t>IDC_STATIC</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tc>
                  <a:txBody>
                    <a:bodyPr/>
                    <a:lstStyle/>
                    <a:p>
                      <a:pPr algn="just">
                        <a:spcAft>
                          <a:spcPts val="0"/>
                        </a:spcAft>
                      </a:pPr>
                      <a:r>
                        <a:rPr lang="en-US" sz="1400" b="1" kern="100">
                          <a:effectLst/>
                        </a:rPr>
                        <a:t>Combo Box</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extLst>
                  <a:ext uri="{0D108BD9-81ED-4DB2-BD59-A6C34878D82A}">
                    <a16:rowId xmlns:a16="http://schemas.microsoft.com/office/drawing/2014/main" val="10020"/>
                  </a:ext>
                </a:extLst>
              </a:tr>
              <a:tr h="193793">
                <a:tc>
                  <a:txBody>
                    <a:bodyPr/>
                    <a:lstStyle/>
                    <a:p>
                      <a:pPr algn="just">
                        <a:spcAft>
                          <a:spcPts val="0"/>
                        </a:spcAft>
                      </a:pPr>
                      <a:r>
                        <a:rPr lang="en-US" sz="1400" b="1" kern="100">
                          <a:effectLst/>
                        </a:rPr>
                        <a:t>Course</a:t>
                      </a:r>
                      <a:r>
                        <a:rPr lang="zh-CN" sz="1400" b="1" kern="100">
                          <a:effectLst/>
                        </a:rPr>
                        <a:t>组框</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tc>
                  <a:txBody>
                    <a:bodyPr/>
                    <a:lstStyle/>
                    <a:p>
                      <a:pPr algn="just">
                        <a:spcAft>
                          <a:spcPts val="0"/>
                        </a:spcAft>
                      </a:pPr>
                      <a:r>
                        <a:rPr lang="en-US" sz="1400" b="1" kern="100">
                          <a:effectLst/>
                        </a:rPr>
                        <a:t>IDC_STATIC</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tc>
                  <a:txBody>
                    <a:bodyPr/>
                    <a:lstStyle/>
                    <a:p>
                      <a:pPr algn="just">
                        <a:spcAft>
                          <a:spcPts val="0"/>
                        </a:spcAft>
                      </a:pPr>
                      <a:r>
                        <a:rPr lang="en-US" sz="1400" b="1" kern="100">
                          <a:effectLst/>
                        </a:rPr>
                        <a:t>Course</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extLst>
                  <a:ext uri="{0D108BD9-81ED-4DB2-BD59-A6C34878D82A}">
                    <a16:rowId xmlns:a16="http://schemas.microsoft.com/office/drawing/2014/main" val="10021"/>
                  </a:ext>
                </a:extLst>
              </a:tr>
              <a:tr h="387586">
                <a:tc>
                  <a:txBody>
                    <a:bodyPr/>
                    <a:lstStyle/>
                    <a:p>
                      <a:pPr algn="just">
                        <a:spcAft>
                          <a:spcPts val="0"/>
                        </a:spcAft>
                      </a:pPr>
                      <a:r>
                        <a:rPr lang="en-US" sz="1400" b="1" kern="100">
                          <a:effectLst/>
                        </a:rPr>
                        <a:t>Show Record</a:t>
                      </a:r>
                      <a:r>
                        <a:rPr lang="zh-CN" sz="1400" b="1" kern="100">
                          <a:effectLst/>
                        </a:rPr>
                        <a:t>命令按钮</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tc>
                  <a:txBody>
                    <a:bodyPr/>
                    <a:lstStyle/>
                    <a:p>
                      <a:pPr algn="just">
                        <a:spcAft>
                          <a:spcPts val="0"/>
                        </a:spcAft>
                      </a:pPr>
                      <a:r>
                        <a:rPr lang="en-US" sz="1400" b="1" kern="100">
                          <a:effectLst/>
                        </a:rPr>
                        <a:t>IDC_SHOW_COMBO_BUTTON</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tc>
                  <a:txBody>
                    <a:bodyPr/>
                    <a:lstStyle/>
                    <a:p>
                      <a:pPr algn="just">
                        <a:spcAft>
                          <a:spcPts val="0"/>
                        </a:spcAft>
                      </a:pPr>
                      <a:r>
                        <a:rPr lang="en-US" sz="1400" b="1" kern="100">
                          <a:effectLst/>
                        </a:rPr>
                        <a:t>Show Record</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extLst>
                  <a:ext uri="{0D108BD9-81ED-4DB2-BD59-A6C34878D82A}">
                    <a16:rowId xmlns:a16="http://schemas.microsoft.com/office/drawing/2014/main" val="10022"/>
                  </a:ext>
                </a:extLst>
              </a:tr>
              <a:tr h="193793">
                <a:tc>
                  <a:txBody>
                    <a:bodyPr/>
                    <a:lstStyle/>
                    <a:p>
                      <a:pPr algn="just">
                        <a:spcAft>
                          <a:spcPts val="0"/>
                        </a:spcAft>
                      </a:pPr>
                      <a:r>
                        <a:rPr lang="en-US" sz="1400" b="1" kern="100">
                          <a:effectLst/>
                        </a:rPr>
                        <a:t>Show Combo</a:t>
                      </a:r>
                      <a:r>
                        <a:rPr lang="zh-CN" sz="1400" b="1" kern="100">
                          <a:effectLst/>
                        </a:rPr>
                        <a:t>编辑框</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tc>
                  <a:txBody>
                    <a:bodyPr/>
                    <a:lstStyle/>
                    <a:p>
                      <a:pPr algn="just">
                        <a:spcAft>
                          <a:spcPts val="0"/>
                        </a:spcAft>
                      </a:pPr>
                      <a:r>
                        <a:rPr lang="en-US" sz="1400" b="1" kern="100">
                          <a:effectLst/>
                        </a:rPr>
                        <a:t>IDC_SHOW_COMBO_EDIT</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tc>
                  <a:txBody>
                    <a:bodyPr/>
                    <a:lstStyle/>
                    <a:p>
                      <a:pPr algn="just">
                        <a:spcAft>
                          <a:spcPts val="0"/>
                        </a:spcAft>
                      </a:pPr>
                      <a:r>
                        <a:rPr lang="zh-CN" sz="1400" b="1" kern="100">
                          <a:effectLst/>
                        </a:rPr>
                        <a:t>无</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extLst>
                  <a:ext uri="{0D108BD9-81ED-4DB2-BD59-A6C34878D82A}">
                    <a16:rowId xmlns:a16="http://schemas.microsoft.com/office/drawing/2014/main" val="10023"/>
                  </a:ext>
                </a:extLst>
              </a:tr>
              <a:tr h="193793">
                <a:tc>
                  <a:txBody>
                    <a:bodyPr/>
                    <a:lstStyle/>
                    <a:p>
                      <a:pPr algn="just">
                        <a:spcAft>
                          <a:spcPts val="0"/>
                        </a:spcAft>
                      </a:pPr>
                      <a:r>
                        <a:rPr lang="en-US" sz="1400" b="1" kern="100">
                          <a:effectLst/>
                        </a:rPr>
                        <a:t>English</a:t>
                      </a:r>
                      <a:r>
                        <a:rPr lang="zh-CN" sz="1400" b="1" kern="100">
                          <a:effectLst/>
                        </a:rPr>
                        <a:t>单选按钮</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tc>
                  <a:txBody>
                    <a:bodyPr/>
                    <a:lstStyle/>
                    <a:p>
                      <a:pPr algn="just">
                        <a:spcAft>
                          <a:spcPts val="0"/>
                        </a:spcAft>
                      </a:pPr>
                      <a:r>
                        <a:rPr lang="en-US" sz="1400" b="1" kern="100">
                          <a:effectLst/>
                        </a:rPr>
                        <a:t>IDC_ENGLISH_RADIO</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tc>
                  <a:txBody>
                    <a:bodyPr/>
                    <a:lstStyle/>
                    <a:p>
                      <a:pPr algn="just">
                        <a:spcAft>
                          <a:spcPts val="0"/>
                        </a:spcAft>
                      </a:pPr>
                      <a:r>
                        <a:rPr lang="en-US" sz="1400" b="1" kern="100">
                          <a:effectLst/>
                        </a:rPr>
                        <a:t>Engliah</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extLst>
                  <a:ext uri="{0D108BD9-81ED-4DB2-BD59-A6C34878D82A}">
                    <a16:rowId xmlns:a16="http://schemas.microsoft.com/office/drawing/2014/main" val="10024"/>
                  </a:ext>
                </a:extLst>
              </a:tr>
              <a:tr h="193793">
                <a:tc>
                  <a:txBody>
                    <a:bodyPr/>
                    <a:lstStyle/>
                    <a:p>
                      <a:pPr algn="just">
                        <a:spcAft>
                          <a:spcPts val="0"/>
                        </a:spcAft>
                      </a:pPr>
                      <a:r>
                        <a:rPr lang="en-US" sz="1400" b="1" kern="100">
                          <a:effectLst/>
                        </a:rPr>
                        <a:t>Computer</a:t>
                      </a:r>
                      <a:r>
                        <a:rPr lang="zh-CN" sz="1400" b="1" kern="100">
                          <a:effectLst/>
                        </a:rPr>
                        <a:t>单选按钮</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tc>
                  <a:txBody>
                    <a:bodyPr/>
                    <a:lstStyle/>
                    <a:p>
                      <a:pPr algn="just">
                        <a:spcAft>
                          <a:spcPts val="0"/>
                        </a:spcAft>
                      </a:pPr>
                      <a:r>
                        <a:rPr lang="en-US" sz="1400" b="1" kern="100">
                          <a:effectLst/>
                        </a:rPr>
                        <a:t>IDC_VC_RADIO</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tc>
                  <a:txBody>
                    <a:bodyPr/>
                    <a:lstStyle/>
                    <a:p>
                      <a:pPr algn="just">
                        <a:spcAft>
                          <a:spcPts val="0"/>
                        </a:spcAft>
                      </a:pPr>
                      <a:r>
                        <a:rPr lang="en-US" sz="1400" b="1" kern="100">
                          <a:effectLst/>
                        </a:rPr>
                        <a:t>VC++</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extLst>
                  <a:ext uri="{0D108BD9-81ED-4DB2-BD59-A6C34878D82A}">
                    <a16:rowId xmlns:a16="http://schemas.microsoft.com/office/drawing/2014/main" val="10025"/>
                  </a:ext>
                </a:extLst>
              </a:tr>
              <a:tr h="193793">
                <a:tc>
                  <a:txBody>
                    <a:bodyPr/>
                    <a:lstStyle/>
                    <a:p>
                      <a:pPr algn="just">
                        <a:spcAft>
                          <a:spcPts val="0"/>
                        </a:spcAft>
                      </a:pPr>
                      <a:r>
                        <a:rPr lang="en-US" sz="1400" b="1" kern="100">
                          <a:effectLst/>
                        </a:rPr>
                        <a:t>Nature</a:t>
                      </a:r>
                      <a:r>
                        <a:rPr lang="zh-CN" sz="1400" b="1" kern="100">
                          <a:effectLst/>
                        </a:rPr>
                        <a:t>单选按钮</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tc>
                  <a:txBody>
                    <a:bodyPr/>
                    <a:lstStyle/>
                    <a:p>
                      <a:pPr algn="just">
                        <a:spcAft>
                          <a:spcPts val="0"/>
                        </a:spcAft>
                      </a:pPr>
                      <a:r>
                        <a:rPr lang="en-US" sz="1400" b="1" kern="100">
                          <a:effectLst/>
                        </a:rPr>
                        <a:t>IDC_NATURE_RADIO</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tc>
                  <a:txBody>
                    <a:bodyPr/>
                    <a:lstStyle/>
                    <a:p>
                      <a:pPr algn="just">
                        <a:spcAft>
                          <a:spcPts val="0"/>
                        </a:spcAft>
                      </a:pPr>
                      <a:r>
                        <a:rPr lang="en-US" sz="1400" b="1" kern="100">
                          <a:effectLst/>
                        </a:rPr>
                        <a:t>&amp;Nature</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extLst>
                  <a:ext uri="{0D108BD9-81ED-4DB2-BD59-A6C34878D82A}">
                    <a16:rowId xmlns:a16="http://schemas.microsoft.com/office/drawing/2014/main" val="10026"/>
                  </a:ext>
                </a:extLst>
              </a:tr>
              <a:tr h="193793">
                <a:tc>
                  <a:txBody>
                    <a:bodyPr/>
                    <a:lstStyle/>
                    <a:p>
                      <a:pPr algn="just">
                        <a:spcAft>
                          <a:spcPts val="0"/>
                        </a:spcAft>
                      </a:pPr>
                      <a:r>
                        <a:rPr lang="en-US" sz="1400" b="1" kern="100">
                          <a:effectLst/>
                        </a:rPr>
                        <a:t>Record</a:t>
                      </a:r>
                      <a:r>
                        <a:rPr lang="zh-CN" sz="1400" b="1" kern="100">
                          <a:effectLst/>
                        </a:rPr>
                        <a:t>组合框控件</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tc>
                  <a:txBody>
                    <a:bodyPr/>
                    <a:lstStyle/>
                    <a:p>
                      <a:pPr algn="just">
                        <a:spcAft>
                          <a:spcPts val="0"/>
                        </a:spcAft>
                      </a:pPr>
                      <a:r>
                        <a:rPr lang="en-US" sz="1400" b="1" kern="100">
                          <a:effectLst/>
                        </a:rPr>
                        <a:t>IDC_RECORD_COMBO</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tc>
                  <a:txBody>
                    <a:bodyPr/>
                    <a:lstStyle/>
                    <a:p>
                      <a:pPr algn="just">
                        <a:spcAft>
                          <a:spcPts val="0"/>
                        </a:spcAft>
                      </a:pPr>
                      <a:r>
                        <a:rPr lang="zh-CN" sz="1400" b="1" kern="100">
                          <a:effectLst/>
                        </a:rPr>
                        <a:t>无</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extLst>
                  <a:ext uri="{0D108BD9-81ED-4DB2-BD59-A6C34878D82A}">
                    <a16:rowId xmlns:a16="http://schemas.microsoft.com/office/drawing/2014/main" val="10027"/>
                  </a:ext>
                </a:extLst>
              </a:tr>
              <a:tr h="193793">
                <a:tc>
                  <a:txBody>
                    <a:bodyPr/>
                    <a:lstStyle/>
                    <a:p>
                      <a:pPr algn="just">
                        <a:spcAft>
                          <a:spcPts val="0"/>
                        </a:spcAft>
                      </a:pPr>
                      <a:r>
                        <a:rPr lang="en-US" sz="1400" b="1" kern="100">
                          <a:effectLst/>
                        </a:rPr>
                        <a:t>Show Weekday</a:t>
                      </a:r>
                      <a:r>
                        <a:rPr lang="zh-CN" sz="1400" b="1" kern="100">
                          <a:effectLst/>
                        </a:rPr>
                        <a:t>组框</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tc>
                  <a:txBody>
                    <a:bodyPr/>
                    <a:lstStyle/>
                    <a:p>
                      <a:pPr algn="just">
                        <a:spcAft>
                          <a:spcPts val="0"/>
                        </a:spcAft>
                      </a:pPr>
                      <a:r>
                        <a:rPr lang="en-US" sz="1400" b="1" kern="100">
                          <a:effectLst/>
                        </a:rPr>
                        <a:t>IDC_STATIC</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tc>
                  <a:txBody>
                    <a:bodyPr/>
                    <a:lstStyle/>
                    <a:p>
                      <a:pPr algn="just">
                        <a:spcAft>
                          <a:spcPts val="0"/>
                        </a:spcAft>
                      </a:pPr>
                      <a:r>
                        <a:rPr lang="en-US" sz="1400" b="1" kern="100">
                          <a:effectLst/>
                        </a:rPr>
                        <a:t>Show Weekday</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extLst>
                  <a:ext uri="{0D108BD9-81ED-4DB2-BD59-A6C34878D82A}">
                    <a16:rowId xmlns:a16="http://schemas.microsoft.com/office/drawing/2014/main" val="10028"/>
                  </a:ext>
                </a:extLst>
              </a:tr>
              <a:tr h="212454">
                <a:tc>
                  <a:txBody>
                    <a:bodyPr/>
                    <a:lstStyle/>
                    <a:p>
                      <a:pPr algn="just">
                        <a:spcAft>
                          <a:spcPts val="0"/>
                        </a:spcAft>
                      </a:pPr>
                      <a:r>
                        <a:rPr lang="en-US" sz="1400" b="1" kern="100">
                          <a:effectLst/>
                        </a:rPr>
                        <a:t>Show Weekday</a:t>
                      </a:r>
                      <a:r>
                        <a:rPr lang="zh-CN" sz="1400" b="1" kern="100">
                          <a:effectLst/>
                        </a:rPr>
                        <a:t>组合框控件</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tc>
                  <a:txBody>
                    <a:bodyPr/>
                    <a:lstStyle/>
                    <a:p>
                      <a:pPr algn="just">
                        <a:spcAft>
                          <a:spcPts val="0"/>
                        </a:spcAft>
                      </a:pPr>
                      <a:r>
                        <a:rPr lang="en-US" sz="1400" b="1" kern="100">
                          <a:effectLst/>
                        </a:rPr>
                        <a:t>IDC_SHOW_WEEKDAY_COMBO</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tc>
                  <a:txBody>
                    <a:bodyPr/>
                    <a:lstStyle/>
                    <a:p>
                      <a:pPr algn="just">
                        <a:spcAft>
                          <a:spcPts val="0"/>
                        </a:spcAft>
                      </a:pPr>
                      <a:r>
                        <a:rPr lang="zh-CN" sz="1400" b="1" kern="100">
                          <a:effectLst/>
                        </a:rPr>
                        <a:t>无</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extLst>
                  <a:ext uri="{0D108BD9-81ED-4DB2-BD59-A6C34878D82A}">
                    <a16:rowId xmlns:a16="http://schemas.microsoft.com/office/drawing/2014/main" val="10029"/>
                  </a:ext>
                </a:extLst>
              </a:tr>
              <a:tr h="193793">
                <a:tc>
                  <a:txBody>
                    <a:bodyPr/>
                    <a:lstStyle/>
                    <a:p>
                      <a:pPr algn="just">
                        <a:spcAft>
                          <a:spcPts val="0"/>
                        </a:spcAft>
                      </a:pPr>
                      <a:r>
                        <a:rPr lang="en-US" sz="1400" b="1" kern="100">
                          <a:effectLst/>
                        </a:rPr>
                        <a:t>Exit</a:t>
                      </a:r>
                      <a:r>
                        <a:rPr lang="zh-CN" sz="1400" b="1" kern="100">
                          <a:effectLst/>
                        </a:rPr>
                        <a:t>命令按钮</a:t>
                      </a:r>
                      <a:endParaRPr lang="zh-CN" sz="1400" b="1" kern="100">
                        <a:effectLst/>
                        <a:latin typeface="Times New Roman" panose="02020603050405020304" pitchFamily="18" charset="0"/>
                        <a:ea typeface="宋体" panose="02010600030101010101" pitchFamily="2" charset="-122"/>
                      </a:endParaRPr>
                    </a:p>
                  </a:txBody>
                  <a:tcPr marL="66368" marR="66368" marT="0" marB="0" anchor="ctr"/>
                </a:tc>
                <a:tc>
                  <a:txBody>
                    <a:bodyPr/>
                    <a:lstStyle/>
                    <a:p>
                      <a:pPr algn="just">
                        <a:spcAft>
                          <a:spcPts val="0"/>
                        </a:spcAft>
                      </a:pPr>
                      <a:r>
                        <a:rPr lang="en-US" sz="1400" b="1" kern="100" dirty="0">
                          <a:effectLst/>
                        </a:rPr>
                        <a:t>IDC_EXIT_BUTTON</a:t>
                      </a:r>
                      <a:endParaRPr lang="zh-CN" sz="1400" b="1" kern="100" dirty="0">
                        <a:effectLst/>
                        <a:latin typeface="Times New Roman" panose="02020603050405020304" pitchFamily="18" charset="0"/>
                        <a:ea typeface="宋体" panose="02010600030101010101" pitchFamily="2" charset="-122"/>
                      </a:endParaRPr>
                    </a:p>
                  </a:txBody>
                  <a:tcPr marL="66368" marR="66368" marT="0" marB="0" anchor="ctr"/>
                </a:tc>
                <a:tc>
                  <a:txBody>
                    <a:bodyPr/>
                    <a:lstStyle/>
                    <a:p>
                      <a:pPr algn="just">
                        <a:spcAft>
                          <a:spcPts val="0"/>
                        </a:spcAft>
                      </a:pPr>
                      <a:r>
                        <a:rPr lang="en-US" sz="1400" b="1" kern="100" dirty="0">
                          <a:effectLst/>
                        </a:rPr>
                        <a:t>Exit</a:t>
                      </a:r>
                      <a:endParaRPr lang="zh-CN" sz="1400" b="1" kern="100" dirty="0">
                        <a:effectLst/>
                        <a:latin typeface="Times New Roman" panose="02020603050405020304" pitchFamily="18" charset="0"/>
                        <a:ea typeface="宋体" panose="02010600030101010101" pitchFamily="2" charset="-122"/>
                      </a:endParaRPr>
                    </a:p>
                  </a:txBody>
                  <a:tcPr marL="66368" marR="66368" marT="0" marB="0" anchor="ctr"/>
                </a:tc>
                <a:extLst>
                  <a:ext uri="{0D108BD9-81ED-4DB2-BD59-A6C34878D82A}">
                    <a16:rowId xmlns:a16="http://schemas.microsoft.com/office/drawing/2014/main" val="10030"/>
                  </a:ext>
                </a:extLst>
              </a:tr>
            </a:tbl>
          </a:graphicData>
        </a:graphic>
      </p:graphicFrame>
    </p:spTree>
    <p:extLst>
      <p:ext uri="{BB962C8B-B14F-4D97-AF65-F5344CB8AC3E}">
        <p14:creationId xmlns:p14="http://schemas.microsoft.com/office/powerpoint/2010/main" val="352439119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771800" y="2371581"/>
            <a:ext cx="3384376" cy="1883914"/>
          </a:xfrm>
          <a:prstGeom prst="rect">
            <a:avLst/>
          </a:prstGeom>
        </p:spPr>
      </p:pic>
      <p:sp>
        <p:nvSpPr>
          <p:cNvPr id="9" name="灯片编号占位符 5"/>
          <p:cNvSpPr>
            <a:spLocks noGrp="1"/>
          </p:cNvSpPr>
          <p:nvPr>
            <p:ph type="sldNum" sz="quarter" idx="12"/>
          </p:nvPr>
        </p:nvSpPr>
        <p:spPr/>
        <p:txBody>
          <a:bodyPr/>
          <a:lstStyle/>
          <a:p>
            <a:fld id="{F61DE9A5-3500-428E-B63C-1D409B9880C5}" type="slidenum">
              <a:rPr lang="en-US" altLang="zh-CN"/>
              <a:pPr/>
              <a:t>94</a:t>
            </a:fld>
            <a:endParaRPr lang="en-US" altLang="zh-CN"/>
          </a:p>
        </p:txBody>
      </p:sp>
      <p:sp>
        <p:nvSpPr>
          <p:cNvPr id="81923" name="Rectangle 3"/>
          <p:cNvSpPr>
            <a:spLocks noGrp="1" noChangeArrowheads="1"/>
          </p:cNvSpPr>
          <p:nvPr>
            <p:ph type="body" idx="1"/>
          </p:nvPr>
        </p:nvSpPr>
        <p:spPr>
          <a:xfrm>
            <a:off x="304800" y="4343400"/>
            <a:ext cx="4800600" cy="2057400"/>
          </a:xfrm>
          <a:ln>
            <a:solidFill>
              <a:srgbClr val="00FF00"/>
            </a:solidFill>
            <a:miter lim="800000"/>
            <a:headEnd/>
            <a:tailEnd/>
          </a:ln>
        </p:spPr>
        <p:txBody>
          <a:bodyPr/>
          <a:lstStyle/>
          <a:p>
            <a:pPr marL="0" indent="0">
              <a:buNone/>
            </a:pPr>
            <a:r>
              <a:rPr lang="zh-CN" altLang="en-US" b="1" dirty="0" smtClean="0">
                <a:latin typeface="Arial Narrow" panose="020B0606020202030204" pitchFamily="34" charset="0"/>
              </a:rPr>
              <a:t>         在</a:t>
            </a:r>
            <a:r>
              <a:rPr lang="zh-CN" altLang="en-US" b="1" dirty="0">
                <a:latin typeface="Arial Narrow" panose="020B0606020202030204" pitchFamily="34" charset="0"/>
              </a:rPr>
              <a:t>设计的过程中，同一组单选按钮必须一个接一个地放进对话框中，中间不能插入其它的控件 </a:t>
            </a:r>
            <a:r>
              <a:rPr lang="zh-CN" altLang="en-US" b="1" dirty="0" smtClean="0">
                <a:latin typeface="Arial Narrow" panose="020B0606020202030204" pitchFamily="34" charset="0"/>
              </a:rPr>
              <a:t>。</a:t>
            </a:r>
            <a:endParaRPr lang="zh-CN" altLang="en-US" b="1" dirty="0">
              <a:latin typeface="Arial Narrow" panose="020B0606020202030204" pitchFamily="34" charset="0"/>
            </a:endParaRPr>
          </a:p>
        </p:txBody>
      </p:sp>
      <p:sp>
        <p:nvSpPr>
          <p:cNvPr id="81925" name="AutoShape 5"/>
          <p:cNvSpPr>
            <a:spLocks noChangeArrowheads="1"/>
          </p:cNvSpPr>
          <p:nvPr/>
        </p:nvSpPr>
        <p:spPr bwMode="auto">
          <a:xfrm>
            <a:off x="4648200" y="152400"/>
            <a:ext cx="3962400" cy="2133600"/>
          </a:xfrm>
          <a:prstGeom prst="wedgeRoundRectCallout">
            <a:avLst>
              <a:gd name="adj1" fmla="val -60411"/>
              <a:gd name="adj2" fmla="val 52274"/>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3200">
                <a:solidFill>
                  <a:srgbClr val="000000"/>
                </a:solidFill>
                <a:latin typeface="Arial Narrow" panose="020B0606020202030204" pitchFamily="34" charset="0"/>
              </a:rPr>
              <a:t>对于成组的单选按钮，只在每组的第一个按钮的属性中选中</a:t>
            </a:r>
            <a:r>
              <a:rPr lang="en-US" altLang="zh-CN" sz="3200">
                <a:solidFill>
                  <a:srgbClr val="000000"/>
                </a:solidFill>
                <a:latin typeface="Arial Narrow" panose="020B0606020202030204" pitchFamily="34" charset="0"/>
              </a:rPr>
              <a:t>Group</a:t>
            </a:r>
            <a:r>
              <a:rPr lang="zh-CN" altLang="en-US" sz="3200">
                <a:solidFill>
                  <a:srgbClr val="000000"/>
                </a:solidFill>
                <a:latin typeface="Arial Narrow" panose="020B0606020202030204" pitchFamily="34" charset="0"/>
              </a:rPr>
              <a:t>设置</a:t>
            </a:r>
          </a:p>
        </p:txBody>
      </p:sp>
      <p:sp>
        <p:nvSpPr>
          <p:cNvPr id="81926" name="AutoShape 6"/>
          <p:cNvSpPr>
            <a:spLocks noChangeArrowheads="1"/>
          </p:cNvSpPr>
          <p:nvPr/>
        </p:nvSpPr>
        <p:spPr bwMode="auto">
          <a:xfrm>
            <a:off x="179512" y="266700"/>
            <a:ext cx="2743200" cy="1905000"/>
          </a:xfrm>
          <a:prstGeom prst="wedgeRoundRectCallout">
            <a:avLst>
              <a:gd name="adj1" fmla="val 59782"/>
              <a:gd name="adj2" fmla="val 107417"/>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800" dirty="0" smtClean="0">
                <a:solidFill>
                  <a:srgbClr val="000000"/>
                </a:solidFill>
                <a:latin typeface="Arial Narrow" panose="020B0606020202030204" pitchFamily="34" charset="0"/>
              </a:rPr>
              <a:t>在</a:t>
            </a:r>
            <a:r>
              <a:rPr lang="en-US" altLang="zh-CN" sz="2800" dirty="0" smtClean="0">
                <a:solidFill>
                  <a:srgbClr val="000000"/>
                </a:solidFill>
                <a:latin typeface="Arial Narrow" panose="020B0606020202030204" pitchFamily="34" charset="0"/>
              </a:rPr>
              <a:t>Gender select</a:t>
            </a:r>
            <a:r>
              <a:rPr lang="zh-CN" altLang="en-US" sz="2800" dirty="0" smtClean="0">
                <a:solidFill>
                  <a:srgbClr val="000000"/>
                </a:solidFill>
                <a:latin typeface="Arial Narrow" panose="020B0606020202030204" pitchFamily="34" charset="0"/>
              </a:rPr>
              <a:t>组</a:t>
            </a:r>
            <a:r>
              <a:rPr lang="zh-CN" altLang="en-US" sz="2800" dirty="0">
                <a:solidFill>
                  <a:srgbClr val="000000"/>
                </a:solidFill>
                <a:latin typeface="Arial Narrow" panose="020B0606020202030204" pitchFamily="34" charset="0"/>
              </a:rPr>
              <a:t>中只有</a:t>
            </a:r>
            <a:r>
              <a:rPr lang="en-US" altLang="zh-CN" sz="2800" dirty="0">
                <a:solidFill>
                  <a:srgbClr val="000000"/>
                </a:solidFill>
                <a:latin typeface="Arial Narrow" panose="020B0606020202030204" pitchFamily="34" charset="0"/>
              </a:rPr>
              <a:t>Boy</a:t>
            </a:r>
            <a:r>
              <a:rPr lang="zh-CN" altLang="en-US" sz="2800" dirty="0">
                <a:solidFill>
                  <a:srgbClr val="000000"/>
                </a:solidFill>
                <a:latin typeface="Arial Narrow" panose="020B0606020202030204" pitchFamily="34" charset="0"/>
              </a:rPr>
              <a:t>单选按钮选中</a:t>
            </a:r>
            <a:r>
              <a:rPr lang="en-US" altLang="zh-CN" sz="2800" dirty="0">
                <a:solidFill>
                  <a:srgbClr val="000000"/>
                </a:solidFill>
                <a:latin typeface="Arial Narrow" panose="020B0606020202030204" pitchFamily="34" charset="0"/>
              </a:rPr>
              <a:t>Group</a:t>
            </a:r>
            <a:r>
              <a:rPr lang="zh-CN" altLang="en-US" sz="2800" dirty="0">
                <a:solidFill>
                  <a:srgbClr val="000000"/>
                </a:solidFill>
                <a:latin typeface="Arial Narrow" panose="020B0606020202030204" pitchFamily="34" charset="0"/>
              </a:rPr>
              <a:t>属性</a:t>
            </a:r>
          </a:p>
        </p:txBody>
      </p:sp>
      <p:sp>
        <p:nvSpPr>
          <p:cNvPr id="81927" name="AutoShape 7"/>
          <p:cNvSpPr>
            <a:spLocks noChangeArrowheads="1"/>
          </p:cNvSpPr>
          <p:nvPr/>
        </p:nvSpPr>
        <p:spPr bwMode="auto">
          <a:xfrm>
            <a:off x="5486400" y="4778188"/>
            <a:ext cx="3352800" cy="1447800"/>
          </a:xfrm>
          <a:prstGeom prst="wedgeRoundRectCallout">
            <a:avLst>
              <a:gd name="adj1" fmla="val -48121"/>
              <a:gd name="adj2" fmla="val -162354"/>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800">
                <a:solidFill>
                  <a:srgbClr val="000000"/>
                </a:solidFill>
                <a:latin typeface="Arial Narrow" panose="020B0606020202030204" pitchFamily="34" charset="0"/>
              </a:rPr>
              <a:t>在</a:t>
            </a:r>
            <a:r>
              <a:rPr lang="en-US" altLang="zh-CN" sz="2800">
                <a:solidFill>
                  <a:srgbClr val="000000"/>
                </a:solidFill>
                <a:latin typeface="Arial Narrow" panose="020B0606020202030204" pitchFamily="34" charset="0"/>
              </a:rPr>
              <a:t>Age Range</a:t>
            </a:r>
            <a:r>
              <a:rPr lang="zh-CN" altLang="en-US" sz="2800">
                <a:solidFill>
                  <a:srgbClr val="000000"/>
                </a:solidFill>
                <a:latin typeface="Arial Narrow" panose="020B0606020202030204" pitchFamily="34" charset="0"/>
              </a:rPr>
              <a:t>组中只有“</a:t>
            </a:r>
            <a:r>
              <a:rPr lang="en-US" altLang="zh-CN" sz="2800">
                <a:solidFill>
                  <a:srgbClr val="000000"/>
                </a:solidFill>
                <a:latin typeface="Arial Narrow" panose="020B0606020202030204" pitchFamily="34" charset="0"/>
              </a:rPr>
              <a:t>&gt;20”</a:t>
            </a:r>
            <a:r>
              <a:rPr lang="zh-CN" altLang="en-US" sz="2800">
                <a:solidFill>
                  <a:srgbClr val="000000"/>
                </a:solidFill>
                <a:latin typeface="Arial Narrow" panose="020B0606020202030204" pitchFamily="34" charset="0"/>
              </a:rPr>
              <a:t>单选按钮选中</a:t>
            </a:r>
            <a:r>
              <a:rPr lang="en-US" altLang="zh-CN" sz="2800">
                <a:solidFill>
                  <a:srgbClr val="000000"/>
                </a:solidFill>
                <a:latin typeface="Arial Narrow" panose="020B0606020202030204" pitchFamily="34" charset="0"/>
              </a:rPr>
              <a:t>Group</a:t>
            </a:r>
            <a:r>
              <a:rPr lang="zh-CN" altLang="en-US" sz="2800">
                <a:solidFill>
                  <a:srgbClr val="000000"/>
                </a:solidFill>
                <a:latin typeface="Arial Narrow" panose="020B0606020202030204" pitchFamily="34" charset="0"/>
              </a:rPr>
              <a:t>属性</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05384882-5E7D-432E-B8F9-3983083730FC}" type="slidenum">
              <a:rPr lang="en-US" altLang="zh-CN"/>
              <a:pPr/>
              <a:t>95</a:t>
            </a:fld>
            <a:endParaRPr lang="en-US" altLang="zh-CN"/>
          </a:p>
        </p:txBody>
      </p:sp>
      <p:sp>
        <p:nvSpPr>
          <p:cNvPr id="82947" name="Rectangle 3"/>
          <p:cNvSpPr>
            <a:spLocks noGrp="1" noChangeArrowheads="1"/>
          </p:cNvSpPr>
          <p:nvPr>
            <p:ph type="body" idx="1"/>
          </p:nvPr>
        </p:nvSpPr>
        <p:spPr>
          <a:xfrm>
            <a:off x="179512" y="116632"/>
            <a:ext cx="8964488" cy="6019800"/>
          </a:xfrm>
        </p:spPr>
        <p:txBody>
          <a:bodyPr/>
          <a:lstStyle/>
          <a:p>
            <a:pPr marL="0" indent="0">
              <a:buNone/>
            </a:pPr>
            <a:r>
              <a:rPr lang="en-US" altLang="zh-CN" sz="2400" b="1" dirty="0" smtClean="0">
                <a:latin typeface="Arial Narrow" panose="020B0606020202030204" pitchFamily="34" charset="0"/>
              </a:rPr>
              <a:t>        Visual </a:t>
            </a:r>
            <a:r>
              <a:rPr lang="en-US" altLang="zh-CN" sz="2400" b="1" dirty="0">
                <a:latin typeface="Arial Narrow" panose="020B0606020202030204" pitchFamily="34" charset="0"/>
              </a:rPr>
              <a:t>C</a:t>
            </a:r>
            <a:r>
              <a:rPr lang="zh-CN" altLang="en-US" sz="2400" b="1" dirty="0">
                <a:latin typeface="Arial Narrow" panose="020B0606020202030204" pitchFamily="34" charset="0"/>
              </a:rPr>
              <a:t>＋＋按照放入对话框中的先后顺序，给每个控件赋一个</a:t>
            </a:r>
            <a:r>
              <a:rPr lang="en-US" altLang="zh-CN" sz="2400" b="1" dirty="0">
                <a:latin typeface="Arial Narrow" panose="020B0606020202030204" pitchFamily="34" charset="0"/>
              </a:rPr>
              <a:t>ID</a:t>
            </a:r>
            <a:r>
              <a:rPr lang="zh-CN" altLang="en-US" sz="2400" b="1" dirty="0">
                <a:latin typeface="Arial Narrow" panose="020B0606020202030204" pitchFamily="34" charset="0"/>
              </a:rPr>
              <a:t>值，所以控件的</a:t>
            </a:r>
            <a:r>
              <a:rPr lang="en-US" altLang="zh-CN" sz="2400" b="1" dirty="0">
                <a:latin typeface="Arial Narrow" panose="020B0606020202030204" pitchFamily="34" charset="0"/>
              </a:rPr>
              <a:t>ID</a:t>
            </a:r>
            <a:r>
              <a:rPr lang="zh-CN" altLang="en-US" sz="2400" b="1" dirty="0">
                <a:latin typeface="Arial Narrow" panose="020B0606020202030204" pitchFamily="34" charset="0"/>
              </a:rPr>
              <a:t>值是连续的。</a:t>
            </a:r>
            <a:r>
              <a:rPr lang="en-US" altLang="zh-CN" sz="2400" b="1" dirty="0">
                <a:latin typeface="Arial Narrow" panose="020B0606020202030204" pitchFamily="34" charset="0"/>
              </a:rPr>
              <a:t>Group</a:t>
            </a:r>
            <a:r>
              <a:rPr lang="zh-CN" altLang="en-US" sz="2400" b="1" dirty="0">
                <a:latin typeface="Arial Narrow" panose="020B0606020202030204" pitchFamily="34" charset="0"/>
              </a:rPr>
              <a:t>属性的控件之间的控件为一组。</a:t>
            </a:r>
          </a:p>
          <a:p>
            <a:pPr>
              <a:buFontTx/>
              <a:buNone/>
            </a:pPr>
            <a:endParaRPr lang="zh-CN" altLang="en-US" sz="2400" b="1" dirty="0">
              <a:latin typeface="Arial Narrow" panose="020B0606020202030204" pitchFamily="34" charset="0"/>
            </a:endParaRPr>
          </a:p>
          <a:p>
            <a:pPr algn="just">
              <a:buFontTx/>
              <a:buNone/>
            </a:pPr>
            <a:r>
              <a:rPr lang="zh-CN" altLang="en-US" sz="2400" b="1" dirty="0">
                <a:solidFill>
                  <a:srgbClr val="00FF00"/>
                </a:solidFill>
                <a:latin typeface="Technical" charset="0"/>
              </a:rPr>
              <a:t>可以从</a:t>
            </a:r>
            <a:r>
              <a:rPr lang="en-US" altLang="zh-CN" sz="2400" b="1" dirty="0" err="1">
                <a:solidFill>
                  <a:srgbClr val="00FF00"/>
                </a:solidFill>
                <a:latin typeface="Technical" charset="0"/>
              </a:rPr>
              <a:t>resource.h</a:t>
            </a:r>
            <a:r>
              <a:rPr lang="zh-CN" altLang="en-US" sz="2400" b="1" dirty="0">
                <a:solidFill>
                  <a:srgbClr val="00FF00"/>
                </a:solidFill>
                <a:latin typeface="Technical" charset="0"/>
              </a:rPr>
              <a:t>的资源头文件中得到</a:t>
            </a:r>
            <a:r>
              <a:rPr lang="en-US" altLang="zh-CN" sz="2400" b="1" dirty="0">
                <a:solidFill>
                  <a:srgbClr val="00FF00"/>
                </a:solidFill>
                <a:latin typeface="Technical" charset="0"/>
              </a:rPr>
              <a:t>ID</a:t>
            </a:r>
            <a:r>
              <a:rPr lang="zh-CN" altLang="en-US" sz="2400" b="1" dirty="0" smtClean="0">
                <a:solidFill>
                  <a:srgbClr val="00FF00"/>
                </a:solidFill>
                <a:latin typeface="Technical" charset="0"/>
              </a:rPr>
              <a:t>值</a:t>
            </a:r>
            <a:endParaRPr lang="en-US" altLang="zh-CN" sz="2400" b="1" dirty="0" smtClean="0">
              <a:solidFill>
                <a:srgbClr val="00FF00"/>
              </a:solidFill>
              <a:latin typeface="Technical" charset="0"/>
            </a:endParaRPr>
          </a:p>
          <a:p>
            <a:pPr algn="just">
              <a:buFontTx/>
              <a:buNone/>
            </a:pPr>
            <a:r>
              <a:rPr lang="en-US" altLang="zh-CN" sz="2400" b="1" dirty="0" smtClean="0">
                <a:solidFill>
                  <a:srgbClr val="FFFFCC"/>
                </a:solidFill>
                <a:latin typeface="Technical" charset="0"/>
              </a:rPr>
              <a:t>……</a:t>
            </a:r>
            <a:endParaRPr lang="en-US" altLang="zh-CN" sz="2400" b="1" dirty="0">
              <a:solidFill>
                <a:srgbClr val="FFFFCC"/>
              </a:solidFill>
              <a:latin typeface="Technical" charset="0"/>
            </a:endParaRPr>
          </a:p>
          <a:p>
            <a:pPr marL="0" indent="0">
              <a:buNone/>
            </a:pPr>
            <a:r>
              <a:rPr lang="en-US" altLang="zh-CN" sz="2000" b="1" i="1" dirty="0" smtClean="0">
                <a:solidFill>
                  <a:srgbClr val="FF99FF"/>
                </a:solidFill>
              </a:rPr>
              <a:t>#</a:t>
            </a:r>
            <a:r>
              <a:rPr lang="en-US" altLang="zh-CN" sz="2000" b="1" i="1" dirty="0">
                <a:solidFill>
                  <a:srgbClr val="FF99FF"/>
                </a:solidFill>
              </a:rPr>
              <a:t>define </a:t>
            </a:r>
            <a:r>
              <a:rPr lang="en-US" altLang="zh-CN" sz="2000" b="1" i="1" dirty="0" err="1">
                <a:solidFill>
                  <a:srgbClr val="FF99FF"/>
                </a:solidFill>
              </a:rPr>
              <a:t>IDC_Boy_RADIO</a:t>
            </a:r>
            <a:r>
              <a:rPr lang="en-US" altLang="zh-CN" sz="2000" b="1" i="1" dirty="0">
                <a:solidFill>
                  <a:srgbClr val="FF99FF"/>
                </a:solidFill>
              </a:rPr>
              <a:t>      </a:t>
            </a:r>
            <a:r>
              <a:rPr lang="en-US" altLang="zh-CN" sz="2000" b="1" i="1" dirty="0" smtClean="0">
                <a:solidFill>
                  <a:srgbClr val="FF99FF"/>
                </a:solidFill>
              </a:rPr>
              <a:t>         </a:t>
            </a:r>
            <a:r>
              <a:rPr lang="en-US" altLang="zh-CN" sz="2000" b="1" i="1" dirty="0">
                <a:solidFill>
                  <a:srgbClr val="FF99FF"/>
                </a:solidFill>
              </a:rPr>
              <a:t>1008	</a:t>
            </a:r>
            <a:r>
              <a:rPr lang="en-US" altLang="zh-CN" sz="2000" b="1" i="1" dirty="0" smtClean="0">
                <a:solidFill>
                  <a:srgbClr val="FF99FF"/>
                </a:solidFill>
              </a:rPr>
              <a:t>//</a:t>
            </a:r>
            <a:r>
              <a:rPr lang="en-US" altLang="zh-CN" sz="2000" b="1" i="1" dirty="0">
                <a:solidFill>
                  <a:srgbClr val="FF99FF"/>
                </a:solidFill>
              </a:rPr>
              <a:t>Boy</a:t>
            </a:r>
            <a:r>
              <a:rPr lang="zh-CN" altLang="zh-CN" sz="2000" b="1" i="1" dirty="0">
                <a:solidFill>
                  <a:srgbClr val="FF99FF"/>
                </a:solidFill>
              </a:rPr>
              <a:t>和</a:t>
            </a:r>
            <a:r>
              <a:rPr lang="en-US" altLang="zh-CN" sz="2000" b="1" i="1" dirty="0">
                <a:solidFill>
                  <a:srgbClr val="FF99FF"/>
                </a:solidFill>
              </a:rPr>
              <a:t>Girl</a:t>
            </a:r>
            <a:r>
              <a:rPr lang="zh-CN" altLang="zh-CN" sz="2000" b="1" i="1" dirty="0">
                <a:solidFill>
                  <a:srgbClr val="FF99FF"/>
                </a:solidFill>
              </a:rPr>
              <a:t>的</a:t>
            </a:r>
            <a:r>
              <a:rPr lang="en-US" altLang="zh-CN" sz="2000" b="1" i="1" dirty="0">
                <a:solidFill>
                  <a:srgbClr val="FF99FF"/>
                </a:solidFill>
              </a:rPr>
              <a:t>ID</a:t>
            </a:r>
            <a:r>
              <a:rPr lang="zh-CN" altLang="zh-CN" sz="2000" b="1" i="1" dirty="0">
                <a:solidFill>
                  <a:srgbClr val="FF99FF"/>
                </a:solidFill>
              </a:rPr>
              <a:t>值是连续的</a:t>
            </a:r>
            <a:endParaRPr lang="zh-CN" altLang="zh-CN" sz="2000" dirty="0">
              <a:solidFill>
                <a:srgbClr val="FF99FF"/>
              </a:solidFill>
            </a:endParaRPr>
          </a:p>
          <a:p>
            <a:pPr marL="0" indent="0">
              <a:buNone/>
            </a:pPr>
            <a:r>
              <a:rPr lang="en-US" altLang="zh-CN" sz="2000" b="1" i="1" dirty="0">
                <a:solidFill>
                  <a:srgbClr val="FF99FF"/>
                </a:solidFill>
              </a:rPr>
              <a:t>#define </a:t>
            </a:r>
            <a:r>
              <a:rPr lang="en-US" altLang="zh-CN" sz="2000" b="1" i="1" dirty="0" err="1">
                <a:solidFill>
                  <a:srgbClr val="FF99FF"/>
                </a:solidFill>
              </a:rPr>
              <a:t>IDC_Girl_RADIO</a:t>
            </a:r>
            <a:r>
              <a:rPr lang="en-US" altLang="zh-CN" sz="2000" b="1" i="1" dirty="0">
                <a:solidFill>
                  <a:srgbClr val="FF99FF"/>
                </a:solidFill>
              </a:rPr>
              <a:t>      </a:t>
            </a:r>
            <a:r>
              <a:rPr lang="en-US" altLang="zh-CN" sz="2000" b="1" i="1" dirty="0" smtClean="0">
                <a:solidFill>
                  <a:srgbClr val="FF99FF"/>
                </a:solidFill>
              </a:rPr>
              <a:t>         </a:t>
            </a:r>
            <a:r>
              <a:rPr lang="en-US" altLang="zh-CN" sz="2000" b="1" i="1" dirty="0">
                <a:solidFill>
                  <a:srgbClr val="FF99FF"/>
                </a:solidFill>
              </a:rPr>
              <a:t>1009</a:t>
            </a:r>
            <a:endParaRPr lang="zh-CN" altLang="zh-CN" sz="2000" dirty="0">
              <a:solidFill>
                <a:srgbClr val="FF99FF"/>
              </a:solidFill>
            </a:endParaRPr>
          </a:p>
          <a:p>
            <a:pPr marL="0" indent="0">
              <a:buNone/>
            </a:pPr>
            <a:r>
              <a:rPr lang="en-US" altLang="zh-CN" sz="2000" b="1" i="1" dirty="0">
                <a:solidFill>
                  <a:srgbClr val="00B0F0"/>
                </a:solidFill>
              </a:rPr>
              <a:t>#define IDC_Age1_RADIO    </a:t>
            </a:r>
            <a:r>
              <a:rPr lang="en-US" altLang="zh-CN" sz="2000" b="1" i="1" dirty="0" smtClean="0">
                <a:solidFill>
                  <a:srgbClr val="00B0F0"/>
                </a:solidFill>
              </a:rPr>
              <a:t>         </a:t>
            </a:r>
            <a:r>
              <a:rPr lang="en-US" altLang="zh-CN" sz="2000" b="1" i="1" dirty="0">
                <a:solidFill>
                  <a:srgbClr val="00B0F0"/>
                </a:solidFill>
              </a:rPr>
              <a:t>1010	</a:t>
            </a:r>
            <a:r>
              <a:rPr lang="en-US" altLang="zh-CN" sz="2000" b="1" i="1" dirty="0" smtClean="0">
                <a:solidFill>
                  <a:srgbClr val="00B0F0"/>
                </a:solidFill>
              </a:rPr>
              <a:t>//</a:t>
            </a:r>
            <a:r>
              <a:rPr lang="en-US" altLang="zh-CN" sz="2000" b="1" i="1" dirty="0">
                <a:solidFill>
                  <a:srgbClr val="00B0F0"/>
                </a:solidFill>
              </a:rPr>
              <a:t>Age1</a:t>
            </a:r>
            <a:r>
              <a:rPr lang="zh-CN" altLang="zh-CN" sz="2000" b="1" i="1" dirty="0">
                <a:solidFill>
                  <a:srgbClr val="00B0F0"/>
                </a:solidFill>
              </a:rPr>
              <a:t>、</a:t>
            </a:r>
            <a:r>
              <a:rPr lang="en-US" altLang="zh-CN" sz="2000" b="1" i="1" dirty="0">
                <a:solidFill>
                  <a:srgbClr val="00B0F0"/>
                </a:solidFill>
              </a:rPr>
              <a:t>Age2</a:t>
            </a:r>
            <a:r>
              <a:rPr lang="zh-CN" altLang="zh-CN" sz="2000" b="1" i="1" dirty="0">
                <a:solidFill>
                  <a:srgbClr val="00B0F0"/>
                </a:solidFill>
              </a:rPr>
              <a:t>和</a:t>
            </a:r>
            <a:r>
              <a:rPr lang="en-US" altLang="zh-CN" sz="2000" b="1" i="1" dirty="0">
                <a:solidFill>
                  <a:srgbClr val="00B0F0"/>
                </a:solidFill>
              </a:rPr>
              <a:t>Age3</a:t>
            </a:r>
            <a:r>
              <a:rPr lang="zh-CN" altLang="zh-CN" sz="2000" b="1" i="1" dirty="0">
                <a:solidFill>
                  <a:srgbClr val="00B0F0"/>
                </a:solidFill>
              </a:rPr>
              <a:t>的</a:t>
            </a:r>
            <a:r>
              <a:rPr lang="en-US" altLang="zh-CN" sz="2000" b="1" i="1" dirty="0">
                <a:solidFill>
                  <a:srgbClr val="00B0F0"/>
                </a:solidFill>
              </a:rPr>
              <a:t>ID</a:t>
            </a:r>
            <a:r>
              <a:rPr lang="zh-CN" altLang="zh-CN" sz="2000" b="1" i="1" dirty="0">
                <a:solidFill>
                  <a:srgbClr val="00B0F0"/>
                </a:solidFill>
              </a:rPr>
              <a:t>值是连续的</a:t>
            </a:r>
            <a:endParaRPr lang="zh-CN" altLang="zh-CN" sz="2000" dirty="0">
              <a:solidFill>
                <a:srgbClr val="00B0F0"/>
              </a:solidFill>
            </a:endParaRPr>
          </a:p>
          <a:p>
            <a:pPr marL="0" indent="0">
              <a:buNone/>
            </a:pPr>
            <a:r>
              <a:rPr lang="en-US" altLang="zh-CN" sz="2000" b="1" i="1" dirty="0">
                <a:solidFill>
                  <a:srgbClr val="00B0F0"/>
                </a:solidFill>
              </a:rPr>
              <a:t>#define IDC_Age2_RADIO             </a:t>
            </a:r>
            <a:r>
              <a:rPr lang="en-US" altLang="zh-CN" sz="2000" b="1" i="1" dirty="0" smtClean="0">
                <a:solidFill>
                  <a:srgbClr val="00B0F0"/>
                </a:solidFill>
              </a:rPr>
              <a:t>1011</a:t>
            </a:r>
            <a:endParaRPr lang="zh-CN" altLang="zh-CN" sz="2000" dirty="0">
              <a:solidFill>
                <a:srgbClr val="00B0F0"/>
              </a:solidFill>
            </a:endParaRPr>
          </a:p>
          <a:p>
            <a:pPr marL="0" indent="0">
              <a:buNone/>
            </a:pPr>
            <a:r>
              <a:rPr lang="en-US" altLang="zh-CN" sz="2000" b="1" i="1" dirty="0">
                <a:solidFill>
                  <a:srgbClr val="00B0F0"/>
                </a:solidFill>
              </a:rPr>
              <a:t>#define IDC_Age3_RADIO             </a:t>
            </a:r>
            <a:r>
              <a:rPr lang="en-US" altLang="zh-CN" sz="2000" b="1" i="1" dirty="0" smtClean="0">
                <a:solidFill>
                  <a:srgbClr val="00B0F0"/>
                </a:solidFill>
              </a:rPr>
              <a:t>1012</a:t>
            </a:r>
            <a:endParaRPr lang="zh-CN" altLang="zh-CN" sz="2000" dirty="0">
              <a:solidFill>
                <a:srgbClr val="00B0F0"/>
              </a:solidFill>
            </a:endParaRPr>
          </a:p>
          <a:p>
            <a:pPr marL="0" indent="0">
              <a:buNone/>
            </a:pPr>
            <a:r>
              <a:rPr lang="en-US" altLang="zh-CN" sz="2000" b="1" dirty="0" smtClean="0"/>
              <a:t>……</a:t>
            </a:r>
            <a:endParaRPr lang="zh-CN" altLang="zh-CN" sz="2000" b="1" dirty="0"/>
          </a:p>
          <a:p>
            <a:pPr marL="0" indent="0">
              <a:buNone/>
            </a:pPr>
            <a:r>
              <a:rPr lang="en-US" altLang="zh-CN" sz="2000" b="1" i="1" dirty="0"/>
              <a:t>#define IDC_ENGLISH_RADIO    </a:t>
            </a:r>
            <a:r>
              <a:rPr lang="en-US" altLang="zh-CN" sz="2000" b="1" i="1" dirty="0" smtClean="0"/>
              <a:t>1016</a:t>
            </a:r>
            <a:r>
              <a:rPr lang="en-US" altLang="zh-CN" sz="2000" b="1" i="1" dirty="0"/>
              <a:t>	//ENGLISH</a:t>
            </a:r>
            <a:r>
              <a:rPr lang="zh-CN" altLang="zh-CN" sz="2000" b="1" i="1" dirty="0"/>
              <a:t>、</a:t>
            </a:r>
            <a:r>
              <a:rPr lang="en-US" altLang="zh-CN" sz="2000" b="1" i="1" dirty="0"/>
              <a:t>VC++</a:t>
            </a:r>
            <a:r>
              <a:rPr lang="zh-CN" altLang="zh-CN" sz="2000" b="1" i="1" dirty="0"/>
              <a:t>和</a:t>
            </a:r>
            <a:r>
              <a:rPr lang="en-US" altLang="zh-CN" sz="2000" b="1" i="1" dirty="0" smtClean="0"/>
              <a:t>NATURE</a:t>
            </a:r>
            <a:r>
              <a:rPr lang="zh-CN" altLang="zh-CN" sz="2000" b="1" i="1" dirty="0" smtClean="0"/>
              <a:t>连续</a:t>
            </a:r>
            <a:endParaRPr lang="zh-CN" altLang="zh-CN" sz="2000" dirty="0"/>
          </a:p>
          <a:p>
            <a:pPr marL="0" indent="0">
              <a:buNone/>
            </a:pPr>
            <a:r>
              <a:rPr lang="en-US" altLang="zh-CN" sz="2000" b="1" i="1" dirty="0"/>
              <a:t>#define IDC_VC_RADIO                </a:t>
            </a:r>
            <a:r>
              <a:rPr lang="en-US" altLang="zh-CN" sz="2000" b="1" i="1" dirty="0" smtClean="0"/>
              <a:t>1017</a:t>
            </a:r>
            <a:endParaRPr lang="zh-CN" altLang="zh-CN" sz="2000" dirty="0"/>
          </a:p>
          <a:p>
            <a:pPr marL="0" indent="0">
              <a:buNone/>
            </a:pPr>
            <a:r>
              <a:rPr lang="en-US" altLang="zh-CN" sz="2000" b="1" i="1" dirty="0"/>
              <a:t>#define IDC_NATURE_RADIO     </a:t>
            </a:r>
            <a:r>
              <a:rPr lang="en-US" altLang="zh-CN" sz="2000" b="1" i="1" dirty="0" smtClean="0"/>
              <a:t>1018</a:t>
            </a:r>
            <a:endParaRPr lang="zh-CN" altLang="zh-CN" sz="2000"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A6790FE-3663-4280-8A87-F7847A540E1C}" type="slidenum">
              <a:rPr lang="en-US" altLang="zh-CN" smtClean="0"/>
              <a:pPr/>
              <a:t>96</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3682081456"/>
              </p:ext>
            </p:extLst>
          </p:nvPr>
        </p:nvGraphicFramePr>
        <p:xfrm>
          <a:off x="107504" y="116632"/>
          <a:ext cx="8784976" cy="4536504"/>
        </p:xfrm>
        <a:graphic>
          <a:graphicData uri="http://schemas.openxmlformats.org/drawingml/2006/table">
            <a:tbl>
              <a:tblPr>
                <a:tableStyleId>{5C22544A-7EE6-4342-B048-85BDC9FD1C3A}</a:tableStyleId>
              </a:tblPr>
              <a:tblGrid>
                <a:gridCol w="4796776">
                  <a:extLst>
                    <a:ext uri="{9D8B030D-6E8A-4147-A177-3AD203B41FA5}">
                      <a16:colId xmlns:a16="http://schemas.microsoft.com/office/drawing/2014/main" val="20000"/>
                    </a:ext>
                  </a:extLst>
                </a:gridCol>
                <a:gridCol w="2160240">
                  <a:extLst>
                    <a:ext uri="{9D8B030D-6E8A-4147-A177-3AD203B41FA5}">
                      <a16:colId xmlns:a16="http://schemas.microsoft.com/office/drawing/2014/main" val="20001"/>
                    </a:ext>
                  </a:extLst>
                </a:gridCol>
                <a:gridCol w="1827960">
                  <a:extLst>
                    <a:ext uri="{9D8B030D-6E8A-4147-A177-3AD203B41FA5}">
                      <a16:colId xmlns:a16="http://schemas.microsoft.com/office/drawing/2014/main" val="20002"/>
                    </a:ext>
                  </a:extLst>
                </a:gridCol>
              </a:tblGrid>
              <a:tr h="307083">
                <a:tc>
                  <a:txBody>
                    <a:bodyPr/>
                    <a:lstStyle/>
                    <a:p>
                      <a:pPr algn="ctr">
                        <a:spcAft>
                          <a:spcPts val="0"/>
                        </a:spcAft>
                      </a:pPr>
                      <a:r>
                        <a:rPr lang="en-US" sz="2400" kern="100">
                          <a:effectLst/>
                          <a:latin typeface="+mn-lt"/>
                        </a:rPr>
                        <a:t>ID</a:t>
                      </a:r>
                      <a:endParaRPr lang="zh-CN" sz="2400" kern="100">
                        <a:effectLst/>
                        <a:latin typeface="+mn-lt"/>
                        <a:ea typeface="宋体" panose="02010600030101010101" pitchFamily="2" charset="-122"/>
                      </a:endParaRPr>
                    </a:p>
                  </a:txBody>
                  <a:tcPr marL="68580" marR="68580" marT="0" marB="0"/>
                </a:tc>
                <a:tc>
                  <a:txBody>
                    <a:bodyPr/>
                    <a:lstStyle/>
                    <a:p>
                      <a:pPr algn="ctr">
                        <a:spcAft>
                          <a:spcPts val="0"/>
                        </a:spcAft>
                      </a:pPr>
                      <a:r>
                        <a:rPr lang="zh-CN" sz="2400" kern="100">
                          <a:effectLst/>
                          <a:latin typeface="+mn-lt"/>
                        </a:rPr>
                        <a:t>变量名</a:t>
                      </a:r>
                      <a:endParaRPr lang="zh-CN" sz="2400" kern="100">
                        <a:effectLst/>
                        <a:latin typeface="+mn-lt"/>
                        <a:ea typeface="宋体" panose="02010600030101010101" pitchFamily="2" charset="-122"/>
                      </a:endParaRPr>
                    </a:p>
                  </a:txBody>
                  <a:tcPr marL="68580" marR="68580" marT="0" marB="0"/>
                </a:tc>
                <a:tc>
                  <a:txBody>
                    <a:bodyPr/>
                    <a:lstStyle/>
                    <a:p>
                      <a:pPr algn="ctr">
                        <a:spcAft>
                          <a:spcPts val="0"/>
                        </a:spcAft>
                      </a:pPr>
                      <a:r>
                        <a:rPr lang="zh-CN" sz="2400" kern="100">
                          <a:effectLst/>
                          <a:latin typeface="+mn-lt"/>
                        </a:rPr>
                        <a:t>类型</a:t>
                      </a:r>
                      <a:endParaRPr lang="zh-CN" sz="2400" kern="100">
                        <a:effectLst/>
                        <a:latin typeface="+mn-lt"/>
                        <a:ea typeface="宋体" panose="02010600030101010101" pitchFamily="2" charset="-122"/>
                      </a:endParaRPr>
                    </a:p>
                  </a:txBody>
                  <a:tcPr marL="68580" marR="68580" marT="0" marB="0"/>
                </a:tc>
                <a:extLst>
                  <a:ext uri="{0D108BD9-81ED-4DB2-BD59-A6C34878D82A}">
                    <a16:rowId xmlns:a16="http://schemas.microsoft.com/office/drawing/2014/main" val="10000"/>
                  </a:ext>
                </a:extLst>
              </a:tr>
              <a:tr h="307083">
                <a:tc>
                  <a:txBody>
                    <a:bodyPr/>
                    <a:lstStyle/>
                    <a:p>
                      <a:pPr algn="just">
                        <a:spcAft>
                          <a:spcPts val="0"/>
                        </a:spcAft>
                      </a:pPr>
                      <a:r>
                        <a:rPr lang="en-US" sz="2400" kern="100">
                          <a:effectLst/>
                          <a:latin typeface="+mn-lt"/>
                        </a:rPr>
                        <a:t>IDC_DATE_CHECK</a:t>
                      </a:r>
                      <a:endParaRPr lang="zh-CN" sz="2400" kern="100">
                        <a:effectLst/>
                        <a:latin typeface="+mn-lt"/>
                        <a:ea typeface="宋体" panose="02010600030101010101" pitchFamily="2" charset="-122"/>
                      </a:endParaRPr>
                    </a:p>
                  </a:txBody>
                  <a:tcPr marL="68580" marR="68580" marT="0" marB="0" anchor="ctr"/>
                </a:tc>
                <a:tc>
                  <a:txBody>
                    <a:bodyPr/>
                    <a:lstStyle/>
                    <a:p>
                      <a:pPr algn="just">
                        <a:spcAft>
                          <a:spcPts val="0"/>
                        </a:spcAft>
                      </a:pPr>
                      <a:r>
                        <a:rPr lang="en-US" sz="2400" kern="100">
                          <a:effectLst/>
                          <a:latin typeface="+mn-lt"/>
                        </a:rPr>
                        <a:t>m_DateCheck</a:t>
                      </a:r>
                      <a:endParaRPr lang="zh-CN" sz="2400" kern="100">
                        <a:effectLst/>
                        <a:latin typeface="+mn-lt"/>
                        <a:ea typeface="宋体" panose="02010600030101010101" pitchFamily="2" charset="-122"/>
                      </a:endParaRPr>
                    </a:p>
                  </a:txBody>
                  <a:tcPr marL="68580" marR="68580" marT="0" marB="0" anchor="ctr"/>
                </a:tc>
                <a:tc>
                  <a:txBody>
                    <a:bodyPr/>
                    <a:lstStyle/>
                    <a:p>
                      <a:pPr algn="just">
                        <a:spcAft>
                          <a:spcPts val="0"/>
                        </a:spcAft>
                      </a:pPr>
                      <a:r>
                        <a:rPr lang="en-US" sz="2400" kern="100">
                          <a:effectLst/>
                          <a:latin typeface="+mn-lt"/>
                        </a:rPr>
                        <a:t>BOOL</a:t>
                      </a:r>
                      <a:endParaRPr lang="zh-CN" sz="2400" kern="100">
                        <a:effectLst/>
                        <a:latin typeface="+mn-lt"/>
                        <a:ea typeface="宋体" panose="02010600030101010101" pitchFamily="2" charset="-122"/>
                      </a:endParaRPr>
                    </a:p>
                  </a:txBody>
                  <a:tcPr marL="68580" marR="68580" marT="0" marB="0" anchor="ctr"/>
                </a:tc>
                <a:extLst>
                  <a:ext uri="{0D108BD9-81ED-4DB2-BD59-A6C34878D82A}">
                    <a16:rowId xmlns:a16="http://schemas.microsoft.com/office/drawing/2014/main" val="10001"/>
                  </a:ext>
                </a:extLst>
              </a:tr>
              <a:tr h="307083">
                <a:tc>
                  <a:txBody>
                    <a:bodyPr/>
                    <a:lstStyle/>
                    <a:p>
                      <a:pPr algn="just">
                        <a:spcAft>
                          <a:spcPts val="0"/>
                        </a:spcAft>
                      </a:pPr>
                      <a:r>
                        <a:rPr lang="en-US" sz="2400" kern="100">
                          <a:effectLst/>
                          <a:latin typeface="+mn-lt"/>
                        </a:rPr>
                        <a:t>IDC_TIME_CHECK</a:t>
                      </a:r>
                      <a:endParaRPr lang="zh-CN" sz="2400" kern="100">
                        <a:effectLst/>
                        <a:latin typeface="+mn-lt"/>
                        <a:ea typeface="宋体" panose="02010600030101010101" pitchFamily="2" charset="-122"/>
                      </a:endParaRPr>
                    </a:p>
                  </a:txBody>
                  <a:tcPr marL="68580" marR="68580" marT="0" marB="0" anchor="ctr"/>
                </a:tc>
                <a:tc>
                  <a:txBody>
                    <a:bodyPr/>
                    <a:lstStyle/>
                    <a:p>
                      <a:pPr algn="just">
                        <a:spcAft>
                          <a:spcPts val="0"/>
                        </a:spcAft>
                      </a:pPr>
                      <a:r>
                        <a:rPr lang="en-US" sz="2400" kern="100">
                          <a:effectLst/>
                          <a:latin typeface="+mn-lt"/>
                        </a:rPr>
                        <a:t>m_TimeCheck</a:t>
                      </a:r>
                      <a:endParaRPr lang="zh-CN" sz="2400" kern="100">
                        <a:effectLst/>
                        <a:latin typeface="+mn-lt"/>
                        <a:ea typeface="宋体" panose="02010600030101010101" pitchFamily="2" charset="-122"/>
                      </a:endParaRPr>
                    </a:p>
                  </a:txBody>
                  <a:tcPr marL="68580" marR="68580" marT="0" marB="0" anchor="ctr"/>
                </a:tc>
                <a:tc>
                  <a:txBody>
                    <a:bodyPr/>
                    <a:lstStyle/>
                    <a:p>
                      <a:pPr algn="just">
                        <a:spcAft>
                          <a:spcPts val="0"/>
                        </a:spcAft>
                      </a:pPr>
                      <a:r>
                        <a:rPr lang="en-US" sz="2400" kern="100">
                          <a:effectLst/>
                          <a:latin typeface="+mn-lt"/>
                        </a:rPr>
                        <a:t>BOOL</a:t>
                      </a:r>
                      <a:endParaRPr lang="zh-CN" sz="2400" kern="100">
                        <a:effectLst/>
                        <a:latin typeface="+mn-lt"/>
                        <a:ea typeface="宋体" panose="02010600030101010101" pitchFamily="2" charset="-122"/>
                      </a:endParaRPr>
                    </a:p>
                  </a:txBody>
                  <a:tcPr marL="68580" marR="68580" marT="0" marB="0" anchor="ctr"/>
                </a:tc>
                <a:extLst>
                  <a:ext uri="{0D108BD9-81ED-4DB2-BD59-A6C34878D82A}">
                    <a16:rowId xmlns:a16="http://schemas.microsoft.com/office/drawing/2014/main" val="10002"/>
                  </a:ext>
                </a:extLst>
              </a:tr>
              <a:tr h="307083">
                <a:tc>
                  <a:txBody>
                    <a:bodyPr/>
                    <a:lstStyle/>
                    <a:p>
                      <a:pPr algn="just">
                        <a:spcAft>
                          <a:spcPts val="0"/>
                        </a:spcAft>
                      </a:pPr>
                      <a:r>
                        <a:rPr lang="en-US" sz="2400" kern="100">
                          <a:effectLst/>
                          <a:latin typeface="+mn-lt"/>
                        </a:rPr>
                        <a:t>IDC_DATE_EDIT</a:t>
                      </a:r>
                      <a:endParaRPr lang="zh-CN" sz="2400" kern="100">
                        <a:effectLst/>
                        <a:latin typeface="+mn-lt"/>
                        <a:ea typeface="宋体" panose="02010600030101010101" pitchFamily="2" charset="-122"/>
                      </a:endParaRPr>
                    </a:p>
                  </a:txBody>
                  <a:tcPr marL="68580" marR="68580" marT="0" marB="0" anchor="ctr"/>
                </a:tc>
                <a:tc>
                  <a:txBody>
                    <a:bodyPr/>
                    <a:lstStyle/>
                    <a:p>
                      <a:pPr algn="just">
                        <a:spcAft>
                          <a:spcPts val="0"/>
                        </a:spcAft>
                      </a:pPr>
                      <a:r>
                        <a:rPr lang="en-US" sz="2400" kern="100">
                          <a:effectLst/>
                          <a:latin typeface="+mn-lt"/>
                        </a:rPr>
                        <a:t>m_DateEdit</a:t>
                      </a:r>
                      <a:endParaRPr lang="zh-CN" sz="2400" kern="100">
                        <a:effectLst/>
                        <a:latin typeface="+mn-lt"/>
                        <a:ea typeface="宋体" panose="02010600030101010101" pitchFamily="2" charset="-122"/>
                      </a:endParaRPr>
                    </a:p>
                  </a:txBody>
                  <a:tcPr marL="68580" marR="68580" marT="0" marB="0" anchor="ctr"/>
                </a:tc>
                <a:tc>
                  <a:txBody>
                    <a:bodyPr/>
                    <a:lstStyle/>
                    <a:p>
                      <a:pPr algn="just">
                        <a:spcAft>
                          <a:spcPts val="0"/>
                        </a:spcAft>
                      </a:pPr>
                      <a:r>
                        <a:rPr lang="en-US" sz="2400" kern="100">
                          <a:effectLst/>
                          <a:latin typeface="+mn-lt"/>
                        </a:rPr>
                        <a:t>CEdit</a:t>
                      </a:r>
                      <a:endParaRPr lang="zh-CN" sz="2400" kern="100">
                        <a:effectLst/>
                        <a:latin typeface="+mn-lt"/>
                        <a:ea typeface="宋体" panose="02010600030101010101" pitchFamily="2" charset="-122"/>
                      </a:endParaRPr>
                    </a:p>
                  </a:txBody>
                  <a:tcPr marL="68580" marR="68580" marT="0" marB="0" anchor="ctr"/>
                </a:tc>
                <a:extLst>
                  <a:ext uri="{0D108BD9-81ED-4DB2-BD59-A6C34878D82A}">
                    <a16:rowId xmlns:a16="http://schemas.microsoft.com/office/drawing/2014/main" val="10003"/>
                  </a:ext>
                </a:extLst>
              </a:tr>
              <a:tr h="307083">
                <a:tc>
                  <a:txBody>
                    <a:bodyPr/>
                    <a:lstStyle/>
                    <a:p>
                      <a:pPr algn="just">
                        <a:spcAft>
                          <a:spcPts val="0"/>
                        </a:spcAft>
                      </a:pPr>
                      <a:r>
                        <a:rPr lang="en-US" sz="2400" kern="100">
                          <a:effectLst/>
                          <a:latin typeface="+mn-lt"/>
                        </a:rPr>
                        <a:t>IDC_TIME_EDIT</a:t>
                      </a:r>
                      <a:endParaRPr lang="zh-CN" sz="2400" kern="100">
                        <a:effectLst/>
                        <a:latin typeface="+mn-lt"/>
                        <a:ea typeface="宋体" panose="02010600030101010101" pitchFamily="2" charset="-122"/>
                      </a:endParaRPr>
                    </a:p>
                  </a:txBody>
                  <a:tcPr marL="68580" marR="68580" marT="0" marB="0" anchor="ctr"/>
                </a:tc>
                <a:tc>
                  <a:txBody>
                    <a:bodyPr/>
                    <a:lstStyle/>
                    <a:p>
                      <a:pPr algn="just">
                        <a:spcAft>
                          <a:spcPts val="0"/>
                        </a:spcAft>
                      </a:pPr>
                      <a:r>
                        <a:rPr lang="en-US" sz="2400" kern="100">
                          <a:effectLst/>
                          <a:latin typeface="+mn-lt"/>
                        </a:rPr>
                        <a:t>m_TimeEdit</a:t>
                      </a:r>
                      <a:endParaRPr lang="zh-CN" sz="2400" kern="100">
                        <a:effectLst/>
                        <a:latin typeface="+mn-lt"/>
                        <a:ea typeface="宋体" panose="02010600030101010101" pitchFamily="2" charset="-122"/>
                      </a:endParaRPr>
                    </a:p>
                  </a:txBody>
                  <a:tcPr marL="68580" marR="68580" marT="0" marB="0" anchor="ctr"/>
                </a:tc>
                <a:tc>
                  <a:txBody>
                    <a:bodyPr/>
                    <a:lstStyle/>
                    <a:p>
                      <a:pPr algn="just">
                        <a:spcAft>
                          <a:spcPts val="0"/>
                        </a:spcAft>
                      </a:pPr>
                      <a:r>
                        <a:rPr lang="en-US" sz="2400" kern="100">
                          <a:effectLst/>
                          <a:latin typeface="+mn-lt"/>
                        </a:rPr>
                        <a:t>CEdit</a:t>
                      </a:r>
                      <a:endParaRPr lang="zh-CN" sz="2400" kern="100">
                        <a:effectLst/>
                        <a:latin typeface="+mn-lt"/>
                        <a:ea typeface="宋体" panose="02010600030101010101" pitchFamily="2" charset="-122"/>
                      </a:endParaRPr>
                    </a:p>
                  </a:txBody>
                  <a:tcPr marL="68580" marR="68580" marT="0" marB="0" anchor="ctr"/>
                </a:tc>
                <a:extLst>
                  <a:ext uri="{0D108BD9-81ED-4DB2-BD59-A6C34878D82A}">
                    <a16:rowId xmlns:a16="http://schemas.microsoft.com/office/drawing/2014/main" val="10004"/>
                  </a:ext>
                </a:extLst>
              </a:tr>
              <a:tr h="307083">
                <a:tc>
                  <a:txBody>
                    <a:bodyPr/>
                    <a:lstStyle/>
                    <a:p>
                      <a:pPr algn="just">
                        <a:spcAft>
                          <a:spcPts val="0"/>
                        </a:spcAft>
                      </a:pPr>
                      <a:r>
                        <a:rPr lang="en-US" sz="2400" kern="100">
                          <a:effectLst/>
                          <a:latin typeface="+mn-lt"/>
                        </a:rPr>
                        <a:t>IDC_Boy_RADIO</a:t>
                      </a:r>
                      <a:endParaRPr lang="zh-CN" sz="2400" kern="100">
                        <a:effectLst/>
                        <a:latin typeface="+mn-lt"/>
                        <a:ea typeface="宋体" panose="02010600030101010101" pitchFamily="2" charset="-122"/>
                      </a:endParaRPr>
                    </a:p>
                  </a:txBody>
                  <a:tcPr marL="68580" marR="68580" marT="0" marB="0" anchor="ctr"/>
                </a:tc>
                <a:tc>
                  <a:txBody>
                    <a:bodyPr/>
                    <a:lstStyle/>
                    <a:p>
                      <a:pPr algn="just">
                        <a:spcAft>
                          <a:spcPts val="0"/>
                        </a:spcAft>
                      </a:pPr>
                      <a:r>
                        <a:rPr lang="en-US" sz="2400" kern="100">
                          <a:effectLst/>
                          <a:latin typeface="+mn-lt"/>
                        </a:rPr>
                        <a:t>m_GenderRadio</a:t>
                      </a:r>
                      <a:endParaRPr lang="zh-CN" sz="2400" kern="100">
                        <a:effectLst/>
                        <a:latin typeface="+mn-lt"/>
                        <a:ea typeface="宋体" panose="02010600030101010101" pitchFamily="2" charset="-122"/>
                      </a:endParaRPr>
                    </a:p>
                  </a:txBody>
                  <a:tcPr marL="68580" marR="68580" marT="0" marB="0" anchor="ctr"/>
                </a:tc>
                <a:tc>
                  <a:txBody>
                    <a:bodyPr/>
                    <a:lstStyle/>
                    <a:p>
                      <a:pPr algn="just">
                        <a:spcAft>
                          <a:spcPts val="0"/>
                        </a:spcAft>
                      </a:pPr>
                      <a:r>
                        <a:rPr lang="en-US" sz="2400" kern="100">
                          <a:effectLst/>
                          <a:latin typeface="+mn-lt"/>
                        </a:rPr>
                        <a:t>CButton</a:t>
                      </a:r>
                      <a:endParaRPr lang="zh-CN" sz="2400" kern="100">
                        <a:effectLst/>
                        <a:latin typeface="+mn-lt"/>
                        <a:ea typeface="宋体" panose="02010600030101010101" pitchFamily="2" charset="-122"/>
                      </a:endParaRPr>
                    </a:p>
                  </a:txBody>
                  <a:tcPr marL="68580" marR="68580" marT="0" marB="0" anchor="ctr"/>
                </a:tc>
                <a:extLst>
                  <a:ext uri="{0D108BD9-81ED-4DB2-BD59-A6C34878D82A}">
                    <a16:rowId xmlns:a16="http://schemas.microsoft.com/office/drawing/2014/main" val="10005"/>
                  </a:ext>
                </a:extLst>
              </a:tr>
              <a:tr h="307083">
                <a:tc>
                  <a:txBody>
                    <a:bodyPr/>
                    <a:lstStyle/>
                    <a:p>
                      <a:pPr algn="just">
                        <a:spcAft>
                          <a:spcPts val="0"/>
                        </a:spcAft>
                      </a:pPr>
                      <a:r>
                        <a:rPr lang="en-US" sz="2400" kern="100">
                          <a:effectLst/>
                          <a:latin typeface="+mn-lt"/>
                        </a:rPr>
                        <a:t>IDC_Age1_RADIO</a:t>
                      </a:r>
                      <a:endParaRPr lang="zh-CN" sz="2400" kern="100">
                        <a:effectLst/>
                        <a:latin typeface="+mn-lt"/>
                        <a:ea typeface="宋体" panose="02010600030101010101" pitchFamily="2" charset="-122"/>
                      </a:endParaRPr>
                    </a:p>
                  </a:txBody>
                  <a:tcPr marL="68580" marR="68580" marT="0" marB="0" anchor="ctr"/>
                </a:tc>
                <a:tc>
                  <a:txBody>
                    <a:bodyPr/>
                    <a:lstStyle/>
                    <a:p>
                      <a:pPr algn="just">
                        <a:spcAft>
                          <a:spcPts val="0"/>
                        </a:spcAft>
                      </a:pPr>
                      <a:r>
                        <a:rPr lang="en-US" sz="2400" kern="100">
                          <a:effectLst/>
                          <a:latin typeface="+mn-lt"/>
                        </a:rPr>
                        <a:t>m_AgeRadio</a:t>
                      </a:r>
                      <a:endParaRPr lang="zh-CN" sz="2400" kern="100">
                        <a:effectLst/>
                        <a:latin typeface="+mn-lt"/>
                        <a:ea typeface="宋体" panose="02010600030101010101" pitchFamily="2" charset="-122"/>
                      </a:endParaRPr>
                    </a:p>
                  </a:txBody>
                  <a:tcPr marL="68580" marR="68580" marT="0" marB="0" anchor="ctr"/>
                </a:tc>
                <a:tc>
                  <a:txBody>
                    <a:bodyPr/>
                    <a:lstStyle/>
                    <a:p>
                      <a:pPr algn="just">
                        <a:spcAft>
                          <a:spcPts val="0"/>
                        </a:spcAft>
                      </a:pPr>
                      <a:r>
                        <a:rPr lang="en-US" sz="2400" kern="100">
                          <a:effectLst/>
                          <a:latin typeface="+mn-lt"/>
                        </a:rPr>
                        <a:t>CButton</a:t>
                      </a:r>
                      <a:endParaRPr lang="zh-CN" sz="2400" kern="100">
                        <a:effectLst/>
                        <a:latin typeface="+mn-lt"/>
                        <a:ea typeface="宋体" panose="02010600030101010101" pitchFamily="2" charset="-122"/>
                      </a:endParaRPr>
                    </a:p>
                  </a:txBody>
                  <a:tcPr marL="68580" marR="68580" marT="0" marB="0" anchor="ctr"/>
                </a:tc>
                <a:extLst>
                  <a:ext uri="{0D108BD9-81ED-4DB2-BD59-A6C34878D82A}">
                    <a16:rowId xmlns:a16="http://schemas.microsoft.com/office/drawing/2014/main" val="10006"/>
                  </a:ext>
                </a:extLst>
              </a:tr>
              <a:tr h="307083">
                <a:tc>
                  <a:txBody>
                    <a:bodyPr/>
                    <a:lstStyle/>
                    <a:p>
                      <a:pPr algn="just">
                        <a:spcAft>
                          <a:spcPts val="0"/>
                        </a:spcAft>
                      </a:pPr>
                      <a:r>
                        <a:rPr lang="en-US" sz="2400" kern="100">
                          <a:effectLst/>
                          <a:latin typeface="+mn-lt"/>
                        </a:rPr>
                        <a:t>IDC_Result_EDIT</a:t>
                      </a:r>
                      <a:endParaRPr lang="zh-CN" sz="2400" kern="100">
                        <a:effectLst/>
                        <a:latin typeface="+mn-lt"/>
                        <a:ea typeface="宋体" panose="02010600030101010101" pitchFamily="2" charset="-122"/>
                      </a:endParaRPr>
                    </a:p>
                  </a:txBody>
                  <a:tcPr marL="68580" marR="68580" marT="0" marB="0" anchor="ctr"/>
                </a:tc>
                <a:tc>
                  <a:txBody>
                    <a:bodyPr/>
                    <a:lstStyle/>
                    <a:p>
                      <a:pPr algn="just">
                        <a:spcAft>
                          <a:spcPts val="0"/>
                        </a:spcAft>
                      </a:pPr>
                      <a:r>
                        <a:rPr lang="en-US" sz="2400" kern="100">
                          <a:effectLst/>
                          <a:latin typeface="+mn-lt"/>
                        </a:rPr>
                        <a:t>m_ResultEdit</a:t>
                      </a:r>
                      <a:endParaRPr lang="zh-CN" sz="2400" kern="100">
                        <a:effectLst/>
                        <a:latin typeface="+mn-lt"/>
                        <a:ea typeface="宋体" panose="02010600030101010101" pitchFamily="2" charset="-122"/>
                      </a:endParaRPr>
                    </a:p>
                  </a:txBody>
                  <a:tcPr marL="68580" marR="68580" marT="0" marB="0" anchor="ctr"/>
                </a:tc>
                <a:tc>
                  <a:txBody>
                    <a:bodyPr/>
                    <a:lstStyle/>
                    <a:p>
                      <a:pPr algn="just">
                        <a:spcAft>
                          <a:spcPts val="0"/>
                        </a:spcAft>
                      </a:pPr>
                      <a:r>
                        <a:rPr lang="en-US" sz="2400" kern="100">
                          <a:effectLst/>
                          <a:latin typeface="+mn-lt"/>
                        </a:rPr>
                        <a:t>CEdit</a:t>
                      </a:r>
                      <a:endParaRPr lang="zh-CN" sz="2400" kern="100">
                        <a:effectLst/>
                        <a:latin typeface="+mn-lt"/>
                        <a:ea typeface="宋体" panose="02010600030101010101" pitchFamily="2" charset="-122"/>
                      </a:endParaRPr>
                    </a:p>
                  </a:txBody>
                  <a:tcPr marL="68580" marR="68580" marT="0" marB="0" anchor="ctr"/>
                </a:tc>
                <a:extLst>
                  <a:ext uri="{0D108BD9-81ED-4DB2-BD59-A6C34878D82A}">
                    <a16:rowId xmlns:a16="http://schemas.microsoft.com/office/drawing/2014/main" val="10007"/>
                  </a:ext>
                </a:extLst>
              </a:tr>
              <a:tr h="307083">
                <a:tc>
                  <a:txBody>
                    <a:bodyPr/>
                    <a:lstStyle/>
                    <a:p>
                      <a:pPr algn="just">
                        <a:spcAft>
                          <a:spcPts val="0"/>
                        </a:spcAft>
                      </a:pPr>
                      <a:r>
                        <a:rPr lang="en-US" sz="2400" kern="100">
                          <a:effectLst/>
                          <a:latin typeface="+mn-lt"/>
                        </a:rPr>
                        <a:t>IDC_ENGLISH_RADIO</a:t>
                      </a:r>
                      <a:endParaRPr lang="zh-CN" sz="2400" kern="100">
                        <a:effectLst/>
                        <a:latin typeface="+mn-lt"/>
                        <a:ea typeface="宋体" panose="02010600030101010101" pitchFamily="2" charset="-122"/>
                      </a:endParaRPr>
                    </a:p>
                  </a:txBody>
                  <a:tcPr marL="68580" marR="68580" marT="0" marB="0" anchor="ctr"/>
                </a:tc>
                <a:tc>
                  <a:txBody>
                    <a:bodyPr/>
                    <a:lstStyle/>
                    <a:p>
                      <a:pPr algn="just">
                        <a:spcAft>
                          <a:spcPts val="0"/>
                        </a:spcAft>
                      </a:pPr>
                      <a:r>
                        <a:rPr lang="en-US" sz="2400" kern="100">
                          <a:effectLst/>
                          <a:latin typeface="+mn-lt"/>
                        </a:rPr>
                        <a:t>m_English</a:t>
                      </a:r>
                      <a:endParaRPr lang="zh-CN" sz="2400" kern="100">
                        <a:effectLst/>
                        <a:latin typeface="+mn-lt"/>
                        <a:ea typeface="宋体" panose="02010600030101010101" pitchFamily="2" charset="-122"/>
                      </a:endParaRPr>
                    </a:p>
                  </a:txBody>
                  <a:tcPr marL="68580" marR="68580" marT="0" marB="0" anchor="ctr"/>
                </a:tc>
                <a:tc>
                  <a:txBody>
                    <a:bodyPr/>
                    <a:lstStyle/>
                    <a:p>
                      <a:pPr algn="just">
                        <a:spcAft>
                          <a:spcPts val="0"/>
                        </a:spcAft>
                      </a:pPr>
                      <a:r>
                        <a:rPr lang="en-US" sz="2400" kern="100">
                          <a:effectLst/>
                          <a:latin typeface="+mn-lt"/>
                        </a:rPr>
                        <a:t>int</a:t>
                      </a:r>
                      <a:endParaRPr lang="zh-CN" sz="2400" kern="100">
                        <a:effectLst/>
                        <a:latin typeface="+mn-lt"/>
                        <a:ea typeface="宋体" panose="02010600030101010101" pitchFamily="2" charset="-122"/>
                      </a:endParaRPr>
                    </a:p>
                  </a:txBody>
                  <a:tcPr marL="68580" marR="68580" marT="0" marB="0" anchor="ctr"/>
                </a:tc>
                <a:extLst>
                  <a:ext uri="{0D108BD9-81ED-4DB2-BD59-A6C34878D82A}">
                    <a16:rowId xmlns:a16="http://schemas.microsoft.com/office/drawing/2014/main" val="10008"/>
                  </a:ext>
                </a:extLst>
              </a:tr>
              <a:tr h="452576">
                <a:tc>
                  <a:txBody>
                    <a:bodyPr/>
                    <a:lstStyle/>
                    <a:p>
                      <a:pPr algn="just">
                        <a:spcAft>
                          <a:spcPts val="0"/>
                        </a:spcAft>
                      </a:pPr>
                      <a:r>
                        <a:rPr lang="en-US" sz="2400" kern="100">
                          <a:effectLst/>
                          <a:latin typeface="+mn-lt"/>
                        </a:rPr>
                        <a:t>IDC_SHOW_COMBO_EDIT</a:t>
                      </a:r>
                      <a:endParaRPr lang="zh-CN" sz="2400" kern="100">
                        <a:effectLst/>
                        <a:latin typeface="+mn-lt"/>
                        <a:ea typeface="宋体" panose="02010600030101010101" pitchFamily="2" charset="-122"/>
                      </a:endParaRPr>
                    </a:p>
                  </a:txBody>
                  <a:tcPr marL="68580" marR="68580" marT="0" marB="0" anchor="ctr"/>
                </a:tc>
                <a:tc>
                  <a:txBody>
                    <a:bodyPr/>
                    <a:lstStyle/>
                    <a:p>
                      <a:pPr algn="just">
                        <a:spcAft>
                          <a:spcPts val="0"/>
                        </a:spcAft>
                      </a:pPr>
                      <a:r>
                        <a:rPr lang="en-US" sz="2400" kern="100">
                          <a:effectLst/>
                          <a:latin typeface="+mn-lt"/>
                        </a:rPr>
                        <a:t>m_ComboEdit</a:t>
                      </a:r>
                      <a:endParaRPr lang="zh-CN" sz="2400" kern="100">
                        <a:effectLst/>
                        <a:latin typeface="+mn-lt"/>
                        <a:ea typeface="宋体" panose="02010600030101010101" pitchFamily="2" charset="-122"/>
                      </a:endParaRPr>
                    </a:p>
                  </a:txBody>
                  <a:tcPr marL="68580" marR="68580" marT="0" marB="0" anchor="ctr"/>
                </a:tc>
                <a:tc>
                  <a:txBody>
                    <a:bodyPr/>
                    <a:lstStyle/>
                    <a:p>
                      <a:pPr algn="just">
                        <a:spcAft>
                          <a:spcPts val="0"/>
                        </a:spcAft>
                      </a:pPr>
                      <a:r>
                        <a:rPr lang="en-US" sz="2400" kern="100">
                          <a:effectLst/>
                          <a:latin typeface="+mn-lt"/>
                        </a:rPr>
                        <a:t>CString</a:t>
                      </a:r>
                      <a:endParaRPr lang="zh-CN" sz="2400" kern="100">
                        <a:effectLst/>
                        <a:latin typeface="+mn-lt"/>
                        <a:ea typeface="宋体" panose="02010600030101010101" pitchFamily="2" charset="-122"/>
                      </a:endParaRPr>
                    </a:p>
                  </a:txBody>
                  <a:tcPr marL="68580" marR="68580" marT="0" marB="0" anchor="ctr"/>
                </a:tc>
                <a:extLst>
                  <a:ext uri="{0D108BD9-81ED-4DB2-BD59-A6C34878D82A}">
                    <a16:rowId xmlns:a16="http://schemas.microsoft.com/office/drawing/2014/main" val="10009"/>
                  </a:ext>
                </a:extLst>
              </a:tr>
              <a:tr h="307083">
                <a:tc>
                  <a:txBody>
                    <a:bodyPr/>
                    <a:lstStyle/>
                    <a:p>
                      <a:pPr algn="just">
                        <a:spcAft>
                          <a:spcPts val="0"/>
                        </a:spcAft>
                      </a:pPr>
                      <a:r>
                        <a:rPr lang="en-US" sz="2400" kern="100">
                          <a:effectLst/>
                          <a:latin typeface="+mn-lt"/>
                        </a:rPr>
                        <a:t>IDC_RECORD_COMBO</a:t>
                      </a:r>
                      <a:endParaRPr lang="zh-CN" sz="2400" kern="100">
                        <a:effectLst/>
                        <a:latin typeface="+mn-lt"/>
                        <a:ea typeface="宋体" panose="02010600030101010101" pitchFamily="2" charset="-122"/>
                      </a:endParaRPr>
                    </a:p>
                  </a:txBody>
                  <a:tcPr marL="68580" marR="68580" marT="0" marB="0" anchor="ctr"/>
                </a:tc>
                <a:tc>
                  <a:txBody>
                    <a:bodyPr/>
                    <a:lstStyle/>
                    <a:p>
                      <a:pPr algn="just">
                        <a:spcAft>
                          <a:spcPts val="0"/>
                        </a:spcAft>
                      </a:pPr>
                      <a:r>
                        <a:rPr lang="en-US" sz="2400" kern="100">
                          <a:effectLst/>
                          <a:latin typeface="+mn-lt"/>
                        </a:rPr>
                        <a:t>m_Record</a:t>
                      </a:r>
                      <a:endParaRPr lang="zh-CN" sz="2400" kern="100">
                        <a:effectLst/>
                        <a:latin typeface="+mn-lt"/>
                        <a:ea typeface="宋体" panose="02010600030101010101" pitchFamily="2" charset="-122"/>
                      </a:endParaRPr>
                    </a:p>
                  </a:txBody>
                  <a:tcPr marL="68580" marR="68580" marT="0" marB="0" anchor="ctr"/>
                </a:tc>
                <a:tc>
                  <a:txBody>
                    <a:bodyPr/>
                    <a:lstStyle/>
                    <a:p>
                      <a:pPr algn="just">
                        <a:spcAft>
                          <a:spcPts val="0"/>
                        </a:spcAft>
                      </a:pPr>
                      <a:r>
                        <a:rPr lang="en-US" sz="2400" kern="100">
                          <a:effectLst/>
                          <a:latin typeface="+mn-lt"/>
                        </a:rPr>
                        <a:t>CComboBox</a:t>
                      </a:r>
                      <a:endParaRPr lang="zh-CN" sz="2400" kern="100">
                        <a:effectLst/>
                        <a:latin typeface="+mn-lt"/>
                        <a:ea typeface="宋体" panose="02010600030101010101" pitchFamily="2" charset="-122"/>
                      </a:endParaRPr>
                    </a:p>
                  </a:txBody>
                  <a:tcPr marL="68580" marR="68580" marT="0" marB="0" anchor="ctr"/>
                </a:tc>
                <a:extLst>
                  <a:ext uri="{0D108BD9-81ED-4DB2-BD59-A6C34878D82A}">
                    <a16:rowId xmlns:a16="http://schemas.microsoft.com/office/drawing/2014/main" val="10010"/>
                  </a:ext>
                </a:extLst>
              </a:tr>
              <a:tr h="426328">
                <a:tc>
                  <a:txBody>
                    <a:bodyPr/>
                    <a:lstStyle/>
                    <a:p>
                      <a:pPr algn="just">
                        <a:spcAft>
                          <a:spcPts val="0"/>
                        </a:spcAft>
                      </a:pPr>
                      <a:r>
                        <a:rPr lang="en-US" sz="2400" kern="100">
                          <a:effectLst/>
                          <a:latin typeface="+mn-lt"/>
                        </a:rPr>
                        <a:t>IDC_SHOW_WEEKDAY_COMBO</a:t>
                      </a:r>
                      <a:endParaRPr lang="zh-CN" sz="2400" kern="100">
                        <a:effectLst/>
                        <a:latin typeface="+mn-lt"/>
                        <a:ea typeface="宋体" panose="02010600030101010101" pitchFamily="2" charset="-122"/>
                      </a:endParaRPr>
                    </a:p>
                  </a:txBody>
                  <a:tcPr marL="68580" marR="68580" marT="0" marB="0" anchor="ctr"/>
                </a:tc>
                <a:tc>
                  <a:txBody>
                    <a:bodyPr/>
                    <a:lstStyle/>
                    <a:p>
                      <a:pPr algn="just">
                        <a:spcAft>
                          <a:spcPts val="0"/>
                        </a:spcAft>
                      </a:pPr>
                      <a:r>
                        <a:rPr lang="en-US" sz="2400" kern="100">
                          <a:effectLst/>
                          <a:latin typeface="+mn-lt"/>
                        </a:rPr>
                        <a:t>m_cb</a:t>
                      </a:r>
                      <a:endParaRPr lang="zh-CN" sz="2400" kern="100">
                        <a:effectLst/>
                        <a:latin typeface="+mn-lt"/>
                        <a:ea typeface="宋体" panose="02010600030101010101" pitchFamily="2" charset="-122"/>
                      </a:endParaRPr>
                    </a:p>
                  </a:txBody>
                  <a:tcPr marL="68580" marR="68580" marT="0" marB="0" anchor="ctr"/>
                </a:tc>
                <a:tc>
                  <a:txBody>
                    <a:bodyPr/>
                    <a:lstStyle/>
                    <a:p>
                      <a:pPr algn="just">
                        <a:spcAft>
                          <a:spcPts val="0"/>
                        </a:spcAft>
                      </a:pPr>
                      <a:r>
                        <a:rPr lang="en-US" sz="2400" kern="100" dirty="0" err="1">
                          <a:effectLst/>
                          <a:latin typeface="+mn-lt"/>
                        </a:rPr>
                        <a:t>CComboBox</a:t>
                      </a:r>
                      <a:endParaRPr lang="zh-CN" sz="2400" kern="100" dirty="0">
                        <a:effectLst/>
                        <a:latin typeface="+mn-lt"/>
                        <a:ea typeface="宋体" panose="02010600030101010101" pitchFamily="2" charset="-122"/>
                      </a:endParaRPr>
                    </a:p>
                  </a:txBody>
                  <a:tcPr marL="68580" marR="68580" marT="0" marB="0" anchor="ctr"/>
                </a:tc>
                <a:extLst>
                  <a:ext uri="{0D108BD9-81ED-4DB2-BD59-A6C34878D82A}">
                    <a16:rowId xmlns:a16="http://schemas.microsoft.com/office/drawing/2014/main" val="10011"/>
                  </a:ext>
                </a:extLst>
              </a:tr>
            </a:tbl>
          </a:graphicData>
        </a:graphic>
      </p:graphicFrame>
      <p:sp>
        <p:nvSpPr>
          <p:cNvPr id="6" name="云形标注 5"/>
          <p:cNvSpPr/>
          <p:nvPr/>
        </p:nvSpPr>
        <p:spPr bwMode="auto">
          <a:xfrm>
            <a:off x="2339752" y="4869160"/>
            <a:ext cx="3672408" cy="1836440"/>
          </a:xfrm>
          <a:prstGeom prst="cloudCallout">
            <a:avLst>
              <a:gd name="adj1" fmla="val -7030"/>
              <a:gd name="adj2" fmla="val 6850"/>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r>
              <a:rPr lang="zh-CN" altLang="zh-CN" sz="3200">
                <a:solidFill>
                  <a:srgbClr val="FF0000"/>
                </a:solidFill>
              </a:rPr>
              <a:t>控件及其连接的变量</a:t>
            </a:r>
            <a:endParaRPr kumimoji="1" lang="zh-CN" altLang="en-US" sz="3200" b="1" i="0" u="none" strike="noStrike" cap="none" normalizeH="0" baseline="0" smtClean="0">
              <a:ln>
                <a:noFill/>
              </a:ln>
              <a:solidFill>
                <a:srgbClr val="FF0000"/>
              </a:solidFill>
              <a:effectLst/>
            </a:endParaRPr>
          </a:p>
        </p:txBody>
      </p:sp>
    </p:spTree>
    <p:extLst>
      <p:ext uri="{BB962C8B-B14F-4D97-AF65-F5344CB8AC3E}">
        <p14:creationId xmlns:p14="http://schemas.microsoft.com/office/powerpoint/2010/main" val="226394390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496" y="120615"/>
            <a:ext cx="7772400" cy="428065"/>
          </a:xfrm>
        </p:spPr>
        <p:txBody>
          <a:bodyPr/>
          <a:lstStyle/>
          <a:p>
            <a:pPr algn="l"/>
            <a:r>
              <a:rPr lang="en-US" altLang="zh-CN" sz="2800" b="1" dirty="0" smtClean="0">
                <a:solidFill>
                  <a:srgbClr val="FF99FF"/>
                </a:solidFill>
              </a:rPr>
              <a:t>1. </a:t>
            </a:r>
            <a:r>
              <a:rPr lang="zh-CN" altLang="zh-CN" sz="2800" b="1" dirty="0" smtClean="0">
                <a:solidFill>
                  <a:srgbClr val="FF99FF"/>
                </a:solidFill>
              </a:rPr>
              <a:t>为</a:t>
            </a:r>
            <a:r>
              <a:rPr lang="zh-CN" altLang="zh-CN" sz="2800" b="1" dirty="0">
                <a:solidFill>
                  <a:srgbClr val="FF99FF"/>
                </a:solidFill>
              </a:rPr>
              <a:t>复选框</a:t>
            </a:r>
            <a:r>
              <a:rPr lang="en-US" altLang="zh-CN" sz="2800" b="1" dirty="0">
                <a:solidFill>
                  <a:srgbClr val="FF99FF"/>
                </a:solidFill>
              </a:rPr>
              <a:t>IDC_DATE_CHECK</a:t>
            </a:r>
            <a:r>
              <a:rPr lang="zh-CN" altLang="zh-CN" sz="2800" b="1" dirty="0">
                <a:solidFill>
                  <a:srgbClr val="FF99FF"/>
                </a:solidFill>
              </a:rPr>
              <a:t>添加代码</a:t>
            </a:r>
            <a:endParaRPr lang="zh-CN" altLang="en-US" sz="2800" b="1" dirty="0">
              <a:solidFill>
                <a:srgbClr val="FF99FF"/>
              </a:solidFill>
            </a:endParaRPr>
          </a:p>
        </p:txBody>
      </p:sp>
      <p:sp>
        <p:nvSpPr>
          <p:cNvPr id="3" name="内容占位符 2"/>
          <p:cNvSpPr>
            <a:spLocks noGrp="1"/>
          </p:cNvSpPr>
          <p:nvPr>
            <p:ph idx="1"/>
          </p:nvPr>
        </p:nvSpPr>
        <p:spPr>
          <a:xfrm>
            <a:off x="35496" y="574248"/>
            <a:ext cx="6984776" cy="5519047"/>
          </a:xfrm>
        </p:spPr>
        <p:txBody>
          <a:bodyPr/>
          <a:lstStyle/>
          <a:p>
            <a:pPr marL="0" indent="0">
              <a:spcBef>
                <a:spcPts val="0"/>
              </a:spcBef>
              <a:buNone/>
            </a:pPr>
            <a:r>
              <a:rPr lang="en-US" altLang="zh-CN" sz="2400" b="1" dirty="0"/>
              <a:t>void CMy8_6Dlg::</a:t>
            </a:r>
            <a:r>
              <a:rPr lang="en-US" altLang="zh-CN" sz="2400" b="1" dirty="0" err="1"/>
              <a:t>OnBnClickedDateCheck</a:t>
            </a:r>
            <a:r>
              <a:rPr lang="en-US" altLang="zh-CN" sz="2400" b="1" dirty="0"/>
              <a:t>()</a:t>
            </a:r>
            <a:endParaRPr lang="zh-CN" altLang="zh-CN" sz="2400" b="1" dirty="0"/>
          </a:p>
          <a:p>
            <a:pPr marL="0" indent="0">
              <a:spcBef>
                <a:spcPts val="0"/>
              </a:spcBef>
              <a:buNone/>
            </a:pPr>
            <a:r>
              <a:rPr lang="en-US" altLang="zh-CN" sz="2400" b="1" dirty="0" smtClean="0"/>
              <a:t>{ </a:t>
            </a:r>
            <a:r>
              <a:rPr lang="en-US" altLang="zh-CN" sz="2400" b="1" i="1" dirty="0" err="1" smtClean="0"/>
              <a:t>UpdateData</a:t>
            </a:r>
            <a:r>
              <a:rPr lang="en-US" altLang="zh-CN" sz="2400" b="1" i="1" dirty="0" smtClean="0"/>
              <a:t>(TRUE</a:t>
            </a:r>
            <a:r>
              <a:rPr lang="en-US" altLang="zh-CN" sz="2400" b="1" i="1" dirty="0"/>
              <a:t>);</a:t>
            </a:r>
            <a:endParaRPr lang="zh-CN" altLang="zh-CN" sz="2400" b="1" dirty="0"/>
          </a:p>
          <a:p>
            <a:pPr marL="0" indent="0">
              <a:spcBef>
                <a:spcPts val="0"/>
              </a:spcBef>
              <a:buNone/>
            </a:pPr>
            <a:r>
              <a:rPr lang="en-US" altLang="zh-CN" sz="2400" b="1" i="1" dirty="0" smtClean="0"/>
              <a:t>  if(</a:t>
            </a:r>
            <a:r>
              <a:rPr lang="en-US" altLang="zh-CN" sz="2400" b="1" i="1" dirty="0" err="1" smtClean="0"/>
              <a:t>m_DateCheck</a:t>
            </a:r>
            <a:r>
              <a:rPr lang="en-US" altLang="zh-CN" sz="2400" b="1" i="1" dirty="0"/>
              <a:t>==TRUE)</a:t>
            </a:r>
            <a:endParaRPr lang="zh-CN" altLang="zh-CN" sz="2400" b="1" dirty="0"/>
          </a:p>
          <a:p>
            <a:pPr marL="0" indent="0">
              <a:spcBef>
                <a:spcPts val="0"/>
              </a:spcBef>
              <a:buNone/>
            </a:pPr>
            <a:r>
              <a:rPr lang="en-US" altLang="zh-CN" sz="2400" b="1" i="1" dirty="0" smtClean="0"/>
              <a:t>  {</a:t>
            </a:r>
            <a:r>
              <a:rPr lang="en-US" altLang="zh-CN" sz="2400" b="1" i="1" dirty="0"/>
              <a:t>	</a:t>
            </a:r>
            <a:r>
              <a:rPr lang="en-US" altLang="zh-CN" sz="2400" b="1" i="1" dirty="0" err="1">
                <a:solidFill>
                  <a:srgbClr val="00FF00"/>
                </a:solidFill>
              </a:rPr>
              <a:t>CTime</a:t>
            </a:r>
            <a:r>
              <a:rPr lang="en-US" altLang="zh-CN" sz="2400" b="1" i="1" dirty="0">
                <a:solidFill>
                  <a:srgbClr val="00FF00"/>
                </a:solidFill>
              </a:rPr>
              <a:t> </a:t>
            </a:r>
            <a:r>
              <a:rPr lang="en-US" altLang="zh-CN" sz="2400" b="1" i="1" dirty="0" err="1">
                <a:solidFill>
                  <a:srgbClr val="00FF00"/>
                </a:solidFill>
              </a:rPr>
              <a:t>tNow</a:t>
            </a:r>
            <a:r>
              <a:rPr lang="en-US" altLang="zh-CN" sz="2400" b="1" i="1" dirty="0">
                <a:solidFill>
                  <a:srgbClr val="00FF00"/>
                </a:solidFill>
              </a:rPr>
              <a:t>;</a:t>
            </a:r>
            <a:endParaRPr lang="zh-CN" altLang="zh-CN" sz="2400" b="1" dirty="0">
              <a:solidFill>
                <a:srgbClr val="00FF00"/>
              </a:solidFill>
            </a:endParaRPr>
          </a:p>
          <a:p>
            <a:pPr marL="0" indent="0">
              <a:spcBef>
                <a:spcPts val="0"/>
              </a:spcBef>
              <a:buNone/>
            </a:pPr>
            <a:r>
              <a:rPr lang="en-US" altLang="zh-CN" sz="2400" b="1" i="1" dirty="0"/>
              <a:t>	</a:t>
            </a:r>
            <a:r>
              <a:rPr lang="en-US" altLang="zh-CN" sz="2400" b="1" i="1" dirty="0" err="1"/>
              <a:t>tNow</a:t>
            </a:r>
            <a:r>
              <a:rPr lang="en-US" altLang="zh-CN" sz="2400" b="1" i="1" dirty="0"/>
              <a:t>=</a:t>
            </a:r>
            <a:r>
              <a:rPr lang="en-US" altLang="zh-CN" sz="2400" b="1" i="1" dirty="0" err="1">
                <a:solidFill>
                  <a:srgbClr val="00FF00"/>
                </a:solidFill>
              </a:rPr>
              <a:t>CTime</a:t>
            </a:r>
            <a:r>
              <a:rPr lang="en-US" altLang="zh-CN" sz="2400" b="1" i="1" dirty="0"/>
              <a:t>::</a:t>
            </a:r>
            <a:r>
              <a:rPr lang="en-US" altLang="zh-CN" sz="2400" b="1" i="1" dirty="0" err="1"/>
              <a:t>GetCurrentTime</a:t>
            </a:r>
            <a:r>
              <a:rPr lang="en-US" altLang="zh-CN" sz="2400" b="1" i="1" dirty="0"/>
              <a:t>();</a:t>
            </a:r>
            <a:endParaRPr lang="zh-CN" altLang="zh-CN" sz="2400" b="1" dirty="0"/>
          </a:p>
          <a:p>
            <a:pPr marL="0" indent="0">
              <a:spcBef>
                <a:spcPts val="0"/>
              </a:spcBef>
              <a:buNone/>
            </a:pPr>
            <a:r>
              <a:rPr lang="en-US" altLang="zh-CN" sz="2400" b="1" i="1" dirty="0"/>
              <a:t>	</a:t>
            </a:r>
            <a:r>
              <a:rPr lang="en-US" altLang="zh-CN" sz="2400" b="1" i="1" dirty="0" err="1"/>
              <a:t>CString</a:t>
            </a:r>
            <a:r>
              <a:rPr lang="en-US" altLang="zh-CN" sz="2400" b="1" i="1" dirty="0"/>
              <a:t> </a:t>
            </a:r>
            <a:r>
              <a:rPr lang="en-US" altLang="zh-CN" sz="2400" b="1" i="1" dirty="0" err="1"/>
              <a:t>sNow</a:t>
            </a:r>
            <a:r>
              <a:rPr lang="en-US" altLang="zh-CN" sz="2400" b="1" i="1" dirty="0"/>
              <a:t>=</a:t>
            </a:r>
            <a:r>
              <a:rPr lang="en-US" altLang="zh-CN" sz="2400" b="1" i="1" dirty="0" err="1"/>
              <a:t>tNow.Format</a:t>
            </a:r>
            <a:r>
              <a:rPr lang="en-US" altLang="zh-CN" sz="2400" b="1" i="1" dirty="0"/>
              <a:t>("%</a:t>
            </a:r>
            <a:r>
              <a:rPr lang="en-US" altLang="zh-CN" sz="2400" b="1" i="1" dirty="0" err="1"/>
              <a:t>y.%m.%d</a:t>
            </a:r>
            <a:r>
              <a:rPr lang="en-US" altLang="zh-CN" sz="2400" b="1" i="1" dirty="0"/>
              <a:t>");</a:t>
            </a:r>
            <a:endParaRPr lang="zh-CN" altLang="zh-CN" sz="2400" b="1" dirty="0"/>
          </a:p>
          <a:p>
            <a:pPr marL="0" indent="0">
              <a:spcBef>
                <a:spcPts val="0"/>
              </a:spcBef>
              <a:buNone/>
            </a:pPr>
            <a:r>
              <a:rPr lang="en-US" altLang="zh-CN" sz="2400" b="1" i="1" dirty="0"/>
              <a:t>	</a:t>
            </a:r>
            <a:r>
              <a:rPr lang="en-US" altLang="zh-CN" sz="2400" b="1" i="1" dirty="0" err="1"/>
              <a:t>m_DateEdit.SetSel</a:t>
            </a:r>
            <a:r>
              <a:rPr lang="en-US" altLang="zh-CN" sz="2400" b="1" i="1" dirty="0"/>
              <a:t>(0,-1);</a:t>
            </a:r>
            <a:endParaRPr lang="zh-CN" altLang="zh-CN" sz="2400" b="1" dirty="0"/>
          </a:p>
          <a:p>
            <a:pPr marL="0" indent="0">
              <a:spcBef>
                <a:spcPts val="0"/>
              </a:spcBef>
              <a:buNone/>
            </a:pPr>
            <a:r>
              <a:rPr lang="en-US" altLang="zh-CN" sz="2400" b="1" i="1" dirty="0"/>
              <a:t>	</a:t>
            </a:r>
            <a:r>
              <a:rPr lang="en-US" altLang="zh-CN" sz="2400" b="1" i="1" dirty="0" err="1"/>
              <a:t>m_DateEdit.ReplaceSel</a:t>
            </a:r>
            <a:r>
              <a:rPr lang="en-US" altLang="zh-CN" sz="2400" b="1" i="1" dirty="0"/>
              <a:t>(</a:t>
            </a:r>
            <a:r>
              <a:rPr lang="en-US" altLang="zh-CN" sz="2400" b="1" i="1" dirty="0" err="1"/>
              <a:t>sNow</a:t>
            </a:r>
            <a:r>
              <a:rPr lang="en-US" altLang="zh-CN" sz="2400" b="1" i="1" dirty="0"/>
              <a:t>);</a:t>
            </a:r>
            <a:endParaRPr lang="zh-CN" altLang="zh-CN" sz="2400" b="1" dirty="0"/>
          </a:p>
          <a:p>
            <a:pPr marL="0" indent="0">
              <a:spcBef>
                <a:spcPts val="0"/>
              </a:spcBef>
              <a:buNone/>
            </a:pPr>
            <a:r>
              <a:rPr lang="en-US" altLang="zh-CN" sz="2400" b="1" i="1" dirty="0" smtClean="0"/>
              <a:t> }</a:t>
            </a:r>
            <a:endParaRPr lang="zh-CN" altLang="zh-CN" sz="2400" b="1" dirty="0"/>
          </a:p>
          <a:p>
            <a:pPr marL="0" indent="0">
              <a:spcBef>
                <a:spcPts val="0"/>
              </a:spcBef>
              <a:buNone/>
            </a:pPr>
            <a:r>
              <a:rPr lang="en-US" altLang="zh-CN" sz="2400" b="1" i="1" dirty="0" smtClean="0"/>
              <a:t> else</a:t>
            </a:r>
            <a:endParaRPr lang="zh-CN" altLang="zh-CN" sz="2400" b="1" dirty="0"/>
          </a:p>
          <a:p>
            <a:pPr marL="0" indent="0">
              <a:spcBef>
                <a:spcPts val="0"/>
              </a:spcBef>
              <a:buNone/>
            </a:pPr>
            <a:r>
              <a:rPr lang="en-US" altLang="zh-CN" sz="2400" b="1" i="1" dirty="0" smtClean="0"/>
              <a:t> {</a:t>
            </a:r>
            <a:r>
              <a:rPr lang="en-US" altLang="zh-CN" sz="2400" b="1" i="1" dirty="0"/>
              <a:t>	</a:t>
            </a:r>
            <a:r>
              <a:rPr lang="en-US" altLang="zh-CN" sz="2400" b="1" i="1" dirty="0" err="1"/>
              <a:t>m_DateEdit.SetSel</a:t>
            </a:r>
            <a:r>
              <a:rPr lang="en-US" altLang="zh-CN" sz="2400" b="1" i="1" dirty="0"/>
              <a:t>(0,-1);</a:t>
            </a:r>
            <a:endParaRPr lang="zh-CN" altLang="zh-CN" sz="2400" b="1" dirty="0"/>
          </a:p>
          <a:p>
            <a:pPr marL="0" indent="0">
              <a:spcBef>
                <a:spcPts val="0"/>
              </a:spcBef>
              <a:buNone/>
            </a:pPr>
            <a:r>
              <a:rPr lang="en-US" altLang="zh-CN" sz="2400" b="1" i="1" dirty="0"/>
              <a:t>	</a:t>
            </a:r>
            <a:r>
              <a:rPr lang="en-US" altLang="zh-CN" sz="2400" b="1" i="1" dirty="0" err="1"/>
              <a:t>m_DateEdit.ReplaceSel</a:t>
            </a:r>
            <a:r>
              <a:rPr lang="en-US" altLang="zh-CN" sz="2400" b="1" i="1" dirty="0"/>
              <a:t>(L"");</a:t>
            </a:r>
            <a:endParaRPr lang="zh-CN" altLang="zh-CN" sz="2400" b="1" dirty="0"/>
          </a:p>
          <a:p>
            <a:pPr marL="0" indent="0">
              <a:spcBef>
                <a:spcPts val="0"/>
              </a:spcBef>
              <a:buNone/>
            </a:pPr>
            <a:r>
              <a:rPr lang="en-US" altLang="zh-CN" sz="2400" b="1" i="1" dirty="0" smtClean="0"/>
              <a:t> }</a:t>
            </a:r>
            <a:endParaRPr lang="zh-CN" altLang="zh-CN" sz="2400" b="1" dirty="0"/>
          </a:p>
          <a:p>
            <a:pPr marL="0" indent="0">
              <a:spcBef>
                <a:spcPts val="0"/>
              </a:spcBef>
              <a:buNone/>
            </a:pPr>
            <a:r>
              <a:rPr lang="en-US" altLang="zh-CN" sz="2400" b="1" i="1" dirty="0" err="1" smtClean="0"/>
              <a:t>UpdateData</a:t>
            </a:r>
            <a:r>
              <a:rPr lang="en-US" altLang="zh-CN" sz="2400" b="1" i="1" dirty="0" smtClean="0"/>
              <a:t>(FALSE</a:t>
            </a:r>
            <a:r>
              <a:rPr lang="en-US" altLang="zh-CN" sz="2400" b="1" i="1" dirty="0"/>
              <a:t>);</a:t>
            </a:r>
            <a:endParaRPr lang="zh-CN" altLang="zh-CN" sz="2400" b="1" dirty="0"/>
          </a:p>
          <a:p>
            <a:pPr marL="0" indent="0">
              <a:spcBef>
                <a:spcPts val="0"/>
              </a:spcBef>
              <a:buNone/>
            </a:pPr>
            <a:r>
              <a:rPr lang="en-US" altLang="zh-CN" sz="2400" b="1" dirty="0"/>
              <a:t>}</a:t>
            </a:r>
            <a:endParaRPr lang="zh-CN" altLang="en-US" sz="2400" b="1" dirty="0"/>
          </a:p>
        </p:txBody>
      </p:sp>
      <p:sp>
        <p:nvSpPr>
          <p:cNvPr id="4" name="灯片编号占位符 3"/>
          <p:cNvSpPr>
            <a:spLocks noGrp="1"/>
          </p:cNvSpPr>
          <p:nvPr>
            <p:ph type="sldNum" sz="quarter" idx="12"/>
          </p:nvPr>
        </p:nvSpPr>
        <p:spPr/>
        <p:txBody>
          <a:bodyPr/>
          <a:lstStyle/>
          <a:p>
            <a:fld id="{EA6790FE-3663-4280-8A87-F7847A540E1C}" type="slidenum">
              <a:rPr lang="en-US" altLang="zh-CN" smtClean="0"/>
              <a:pPr/>
              <a:t>97</a:t>
            </a:fld>
            <a:endParaRPr lang="en-US" altLang="zh-CN"/>
          </a:p>
        </p:txBody>
      </p:sp>
      <p:sp>
        <p:nvSpPr>
          <p:cNvPr id="5" name="圆角矩形标注 4"/>
          <p:cNvSpPr/>
          <p:nvPr/>
        </p:nvSpPr>
        <p:spPr bwMode="auto">
          <a:xfrm>
            <a:off x="6745197" y="121034"/>
            <a:ext cx="2398803" cy="4820134"/>
          </a:xfrm>
          <a:prstGeom prst="wedgeRoundRectCallout">
            <a:avLst>
              <a:gd name="adj1" fmla="val -198602"/>
              <a:gd name="adj2" fmla="val -29583"/>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US" altLang="zh-CN" sz="2000" dirty="0" err="1">
                <a:solidFill>
                  <a:srgbClr val="FF0000"/>
                </a:solidFill>
                <a:latin typeface="+mn-lt"/>
              </a:rPr>
              <a:t>UpdateData</a:t>
            </a:r>
            <a:r>
              <a:rPr lang="en-US" altLang="zh-CN" sz="2000" dirty="0">
                <a:solidFill>
                  <a:srgbClr val="FF0000"/>
                </a:solidFill>
                <a:latin typeface="+mn-lt"/>
              </a:rPr>
              <a:t> ()</a:t>
            </a:r>
            <a:r>
              <a:rPr lang="zh-CN" altLang="zh-CN" sz="2000" dirty="0">
                <a:solidFill>
                  <a:srgbClr val="FF0000"/>
                </a:solidFill>
                <a:latin typeface="+mn-lt"/>
              </a:rPr>
              <a:t>的参数为</a:t>
            </a:r>
            <a:r>
              <a:rPr lang="en-US" altLang="zh-CN" sz="2000" dirty="0" smtClean="0">
                <a:solidFill>
                  <a:srgbClr val="FF0000"/>
                </a:solidFill>
                <a:latin typeface="+mn-lt"/>
              </a:rPr>
              <a:t>T/F</a:t>
            </a:r>
            <a:r>
              <a:rPr lang="zh-CN" altLang="zh-CN" sz="2000" dirty="0" smtClean="0">
                <a:solidFill>
                  <a:srgbClr val="FF0000"/>
                </a:solidFill>
                <a:latin typeface="+mn-lt"/>
              </a:rPr>
              <a:t>，</a:t>
            </a:r>
            <a:r>
              <a:rPr lang="en-US" altLang="zh-CN" sz="2000" dirty="0">
                <a:solidFill>
                  <a:srgbClr val="FF0000"/>
                </a:solidFill>
                <a:latin typeface="+mn-lt"/>
              </a:rPr>
              <a:t>TRUE</a:t>
            </a:r>
            <a:r>
              <a:rPr lang="zh-CN" altLang="zh-CN" sz="2000" dirty="0">
                <a:solidFill>
                  <a:srgbClr val="FF0000"/>
                </a:solidFill>
                <a:latin typeface="+mn-lt"/>
              </a:rPr>
              <a:t>表示将控件的显示值取回到关联的变量中，</a:t>
            </a:r>
            <a:r>
              <a:rPr lang="en-US" altLang="zh-CN" sz="2000" dirty="0">
                <a:solidFill>
                  <a:srgbClr val="FF0000"/>
                </a:solidFill>
                <a:latin typeface="+mn-lt"/>
              </a:rPr>
              <a:t>FALSE</a:t>
            </a:r>
            <a:r>
              <a:rPr lang="zh-CN" altLang="zh-CN" sz="2000" dirty="0">
                <a:solidFill>
                  <a:srgbClr val="FF0000"/>
                </a:solidFill>
                <a:latin typeface="+mn-lt"/>
              </a:rPr>
              <a:t>表示用关联的变量的值设置控件的显示值。所以，</a:t>
            </a:r>
            <a:r>
              <a:rPr lang="en-US" altLang="zh-CN" sz="2000" dirty="0" err="1">
                <a:solidFill>
                  <a:srgbClr val="FF0000"/>
                </a:solidFill>
                <a:latin typeface="+mn-lt"/>
              </a:rPr>
              <a:t>UpdateData</a:t>
            </a:r>
            <a:r>
              <a:rPr lang="en-US" altLang="zh-CN" sz="2000" dirty="0">
                <a:solidFill>
                  <a:srgbClr val="FF0000"/>
                </a:solidFill>
                <a:latin typeface="+mn-lt"/>
              </a:rPr>
              <a:t>(TRUE</a:t>
            </a:r>
            <a:r>
              <a:rPr lang="en-US" altLang="zh-CN" sz="2000" dirty="0" smtClean="0">
                <a:solidFill>
                  <a:srgbClr val="FF0000"/>
                </a:solidFill>
                <a:latin typeface="+mn-lt"/>
              </a:rPr>
              <a:t>)</a:t>
            </a:r>
            <a:r>
              <a:rPr lang="zh-CN" altLang="zh-CN" sz="2000" dirty="0" smtClean="0">
                <a:solidFill>
                  <a:srgbClr val="FF0000"/>
                </a:solidFill>
                <a:latin typeface="+mn-lt"/>
              </a:rPr>
              <a:t>的</a:t>
            </a:r>
            <a:r>
              <a:rPr lang="zh-CN" altLang="zh-CN" sz="2000" dirty="0">
                <a:solidFill>
                  <a:srgbClr val="FF0000"/>
                </a:solidFill>
                <a:latin typeface="+mn-lt"/>
              </a:rPr>
              <a:t>作用是从屏幕上读取变量的值，然后将这些值刷新到与控件绑定的变量中。</a:t>
            </a:r>
            <a:endParaRPr kumimoji="1" lang="zh-CN" altLang="en-US" sz="2000" b="1" i="0" u="none" strike="noStrike" cap="none" normalizeH="0" baseline="0" dirty="0" smtClean="0">
              <a:ln>
                <a:noFill/>
              </a:ln>
              <a:solidFill>
                <a:srgbClr val="FF0000"/>
              </a:solidFill>
              <a:effectLst/>
              <a:latin typeface="+mn-lt"/>
            </a:endParaRPr>
          </a:p>
        </p:txBody>
      </p:sp>
      <p:sp>
        <p:nvSpPr>
          <p:cNvPr id="6" name="圆角矩形标注 5"/>
          <p:cNvSpPr/>
          <p:nvPr/>
        </p:nvSpPr>
        <p:spPr bwMode="auto">
          <a:xfrm>
            <a:off x="4067944" y="5157192"/>
            <a:ext cx="4896544" cy="1700808"/>
          </a:xfrm>
          <a:prstGeom prst="wedgeRoundRectCallout">
            <a:avLst>
              <a:gd name="adj1" fmla="val -72737"/>
              <a:gd name="adj2" fmla="val -25213"/>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zh-CN" altLang="zh-CN" sz="2000" dirty="0" smtClean="0">
                <a:solidFill>
                  <a:srgbClr val="660066"/>
                </a:solidFill>
              </a:rPr>
              <a:t>用</a:t>
            </a:r>
            <a:r>
              <a:rPr lang="zh-CN" altLang="zh-CN" sz="2000" dirty="0">
                <a:solidFill>
                  <a:srgbClr val="660066"/>
                </a:solidFill>
              </a:rPr>
              <a:t>变量的值刷新屏幕。实际上，在这里可以省略掉该语句，因为我们设定的与编辑框相关联的变量是</a:t>
            </a:r>
            <a:r>
              <a:rPr lang="en-US" altLang="zh-CN" sz="2000" dirty="0" err="1">
                <a:solidFill>
                  <a:srgbClr val="660066"/>
                </a:solidFill>
              </a:rPr>
              <a:t>CEdit</a:t>
            </a:r>
            <a:r>
              <a:rPr lang="zh-CN" altLang="zh-CN" sz="2000" dirty="0">
                <a:solidFill>
                  <a:srgbClr val="660066"/>
                </a:solidFill>
              </a:rPr>
              <a:t>类型，如果是</a:t>
            </a:r>
            <a:r>
              <a:rPr lang="en-US" altLang="zh-CN" sz="2000" dirty="0" err="1">
                <a:solidFill>
                  <a:srgbClr val="660066"/>
                </a:solidFill>
              </a:rPr>
              <a:t>CString</a:t>
            </a:r>
            <a:r>
              <a:rPr lang="zh-CN" altLang="zh-CN" sz="2000" dirty="0">
                <a:solidFill>
                  <a:srgbClr val="660066"/>
                </a:solidFill>
              </a:rPr>
              <a:t>类型的话，则必须加上这条语句来更新屏幕。</a:t>
            </a: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000" b="1" i="0" u="none" strike="noStrike" cap="none" normalizeH="0" baseline="0" dirty="0" smtClean="0">
              <a:ln>
                <a:noFill/>
              </a:ln>
              <a:solidFill>
                <a:srgbClr val="660066"/>
              </a:solidFill>
              <a:effectLst/>
            </a:endParaRPr>
          </a:p>
        </p:txBody>
      </p:sp>
    </p:spTree>
    <p:extLst>
      <p:ext uri="{BB962C8B-B14F-4D97-AF65-F5344CB8AC3E}">
        <p14:creationId xmlns:p14="http://schemas.microsoft.com/office/powerpoint/2010/main" val="2592612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16632"/>
            <a:ext cx="7772400" cy="587152"/>
          </a:xfrm>
        </p:spPr>
        <p:txBody>
          <a:bodyPr/>
          <a:lstStyle/>
          <a:p>
            <a:r>
              <a:rPr lang="en-US" altLang="zh-CN" dirty="0" err="1" smtClean="0">
                <a:solidFill>
                  <a:srgbClr val="00FF00"/>
                </a:solidFill>
              </a:rPr>
              <a:t>CTime</a:t>
            </a:r>
            <a:r>
              <a:rPr lang="zh-CN" altLang="en-US" dirty="0" smtClean="0">
                <a:solidFill>
                  <a:srgbClr val="00FF00"/>
                </a:solidFill>
              </a:rPr>
              <a:t>类</a:t>
            </a:r>
            <a:endParaRPr lang="zh-CN" altLang="en-US" dirty="0">
              <a:solidFill>
                <a:srgbClr val="00FF00"/>
              </a:solidFill>
            </a:endParaRPr>
          </a:p>
        </p:txBody>
      </p:sp>
      <p:sp>
        <p:nvSpPr>
          <p:cNvPr id="3" name="内容占位符 2"/>
          <p:cNvSpPr>
            <a:spLocks noGrp="1"/>
          </p:cNvSpPr>
          <p:nvPr>
            <p:ph idx="1"/>
          </p:nvPr>
        </p:nvSpPr>
        <p:spPr>
          <a:xfrm>
            <a:off x="107504" y="706778"/>
            <a:ext cx="8928992" cy="5818566"/>
          </a:xfrm>
        </p:spPr>
        <p:txBody>
          <a:bodyPr/>
          <a:lstStyle/>
          <a:p>
            <a:pPr marL="0" indent="0">
              <a:lnSpc>
                <a:spcPts val="2500"/>
              </a:lnSpc>
              <a:spcBef>
                <a:spcPts val="0"/>
              </a:spcBef>
              <a:buNone/>
            </a:pPr>
            <a:r>
              <a:rPr lang="en-US" altLang="zh-CN" sz="2400" b="1" dirty="0" err="1"/>
              <a:t>Ctime</a:t>
            </a:r>
            <a:r>
              <a:rPr lang="zh-CN" altLang="zh-CN" sz="2400" b="1" dirty="0"/>
              <a:t>类的结构如下：</a:t>
            </a:r>
          </a:p>
          <a:p>
            <a:pPr marL="0" indent="0">
              <a:lnSpc>
                <a:spcPts val="2500"/>
              </a:lnSpc>
              <a:spcBef>
                <a:spcPts val="0"/>
              </a:spcBef>
              <a:buNone/>
            </a:pPr>
            <a:r>
              <a:rPr lang="en-US" altLang="zh-CN" sz="2400" b="1" dirty="0"/>
              <a:t>class </a:t>
            </a:r>
            <a:r>
              <a:rPr lang="en-US" altLang="zh-CN" sz="2400" b="1" dirty="0" err="1"/>
              <a:t>CTime</a:t>
            </a:r>
            <a:endParaRPr lang="zh-CN" altLang="zh-CN" sz="2400" b="1" dirty="0"/>
          </a:p>
          <a:p>
            <a:pPr marL="0" indent="0">
              <a:lnSpc>
                <a:spcPts val="2500"/>
              </a:lnSpc>
              <a:spcBef>
                <a:spcPts val="0"/>
              </a:spcBef>
              <a:buNone/>
            </a:pPr>
            <a:r>
              <a:rPr lang="en-US" altLang="zh-CN" sz="2400" b="1" dirty="0"/>
              <a:t>{</a:t>
            </a:r>
            <a:endParaRPr lang="zh-CN" altLang="zh-CN" sz="2400" b="1" dirty="0"/>
          </a:p>
          <a:p>
            <a:pPr marL="0" indent="0">
              <a:lnSpc>
                <a:spcPts val="2500"/>
              </a:lnSpc>
              <a:spcBef>
                <a:spcPts val="0"/>
              </a:spcBef>
              <a:buNone/>
            </a:pPr>
            <a:r>
              <a:rPr lang="en-US" altLang="zh-CN" sz="2400" b="1" dirty="0"/>
              <a:t>public:</a:t>
            </a:r>
            <a:endParaRPr lang="zh-CN" altLang="zh-CN" sz="2400" b="1" dirty="0"/>
          </a:p>
          <a:p>
            <a:pPr marL="0" indent="0">
              <a:lnSpc>
                <a:spcPts val="2500"/>
              </a:lnSpc>
              <a:spcBef>
                <a:spcPts val="0"/>
              </a:spcBef>
              <a:buNone/>
            </a:pPr>
            <a:r>
              <a:rPr lang="en-US" altLang="zh-CN" sz="2400" b="1" dirty="0"/>
              <a:t>// Constructors</a:t>
            </a:r>
            <a:endParaRPr lang="zh-CN" altLang="zh-CN" sz="2400" b="1" dirty="0"/>
          </a:p>
          <a:p>
            <a:pPr marL="0" indent="0">
              <a:lnSpc>
                <a:spcPts val="2500"/>
              </a:lnSpc>
              <a:spcBef>
                <a:spcPts val="0"/>
              </a:spcBef>
              <a:buNone/>
            </a:pPr>
            <a:r>
              <a:rPr lang="en-US" altLang="zh-CN" sz="2400" b="1" dirty="0"/>
              <a:t> </a:t>
            </a:r>
            <a:r>
              <a:rPr lang="en-US" altLang="zh-CN" sz="2400" b="1" dirty="0" smtClean="0"/>
              <a:t> static </a:t>
            </a:r>
            <a:r>
              <a:rPr lang="en-US" altLang="zh-CN" sz="2400" b="1" dirty="0" err="1"/>
              <a:t>CTime</a:t>
            </a:r>
            <a:r>
              <a:rPr lang="en-US" altLang="zh-CN" sz="2400" b="1" dirty="0"/>
              <a:t> PASCAL </a:t>
            </a:r>
            <a:r>
              <a:rPr lang="en-US" altLang="zh-CN" sz="2400" b="1" dirty="0" err="1"/>
              <a:t>GetCurrentTime</a:t>
            </a:r>
            <a:r>
              <a:rPr lang="en-US" altLang="zh-CN" sz="2400" b="1" dirty="0"/>
              <a:t>();</a:t>
            </a:r>
            <a:endParaRPr lang="zh-CN" altLang="zh-CN" sz="2400" b="1" dirty="0"/>
          </a:p>
          <a:p>
            <a:pPr marL="0" indent="0">
              <a:lnSpc>
                <a:spcPts val="2500"/>
              </a:lnSpc>
              <a:spcBef>
                <a:spcPts val="0"/>
              </a:spcBef>
              <a:buNone/>
            </a:pPr>
            <a:r>
              <a:rPr lang="en-US" altLang="zh-CN" sz="2400" b="1" dirty="0" smtClean="0"/>
              <a:t>  </a:t>
            </a:r>
            <a:r>
              <a:rPr lang="en-US" altLang="zh-CN" sz="2400" b="1" dirty="0" err="1" smtClean="0"/>
              <a:t>CTime</a:t>
            </a:r>
            <a:r>
              <a:rPr lang="en-US" altLang="zh-CN" sz="2400" b="1" dirty="0"/>
              <a:t>();</a:t>
            </a:r>
            <a:endParaRPr lang="zh-CN" altLang="zh-CN" sz="2400" b="1" dirty="0"/>
          </a:p>
          <a:p>
            <a:pPr marL="0" indent="0">
              <a:lnSpc>
                <a:spcPts val="2500"/>
              </a:lnSpc>
              <a:spcBef>
                <a:spcPts val="0"/>
              </a:spcBef>
              <a:buNone/>
            </a:pPr>
            <a:r>
              <a:rPr lang="en-US" altLang="zh-CN" sz="2400" b="1" dirty="0" smtClean="0"/>
              <a:t>  </a:t>
            </a:r>
            <a:r>
              <a:rPr lang="en-US" altLang="zh-CN" sz="2400" b="1" dirty="0" err="1" smtClean="0"/>
              <a:t>CTime</a:t>
            </a:r>
            <a:r>
              <a:rPr lang="en-US" altLang="zh-CN" sz="2400" b="1" dirty="0" smtClean="0"/>
              <a:t>(</a:t>
            </a:r>
            <a:r>
              <a:rPr lang="en-US" altLang="zh-CN" sz="2400" b="1" dirty="0" err="1" smtClean="0"/>
              <a:t>time_t</a:t>
            </a:r>
            <a:r>
              <a:rPr lang="en-US" altLang="zh-CN" sz="2400" b="1" dirty="0" smtClean="0"/>
              <a:t> </a:t>
            </a:r>
            <a:r>
              <a:rPr lang="en-US" altLang="zh-CN" sz="2400" b="1" dirty="0"/>
              <a:t>time);</a:t>
            </a:r>
            <a:endParaRPr lang="zh-CN" altLang="zh-CN" sz="2400" b="1" dirty="0"/>
          </a:p>
          <a:p>
            <a:pPr marL="0" indent="0">
              <a:lnSpc>
                <a:spcPts val="2500"/>
              </a:lnSpc>
              <a:spcBef>
                <a:spcPts val="0"/>
              </a:spcBef>
              <a:buNone/>
            </a:pPr>
            <a:r>
              <a:rPr lang="en-US" altLang="zh-CN" sz="2400" b="1" dirty="0" smtClean="0"/>
              <a:t>  </a:t>
            </a:r>
            <a:r>
              <a:rPr lang="en-US" altLang="zh-CN" sz="2400" b="1" dirty="0" err="1" smtClean="0"/>
              <a:t>CTime</a:t>
            </a:r>
            <a:r>
              <a:rPr lang="en-US" altLang="zh-CN" sz="2400" b="1" dirty="0" smtClean="0"/>
              <a:t>(</a:t>
            </a:r>
            <a:r>
              <a:rPr lang="en-US" altLang="zh-CN" sz="2400" b="1" dirty="0" err="1" smtClean="0"/>
              <a:t>int</a:t>
            </a:r>
            <a:r>
              <a:rPr lang="en-US" altLang="zh-CN" sz="2400" b="1" dirty="0" smtClean="0"/>
              <a:t> </a:t>
            </a:r>
            <a:r>
              <a:rPr lang="en-US" altLang="zh-CN" sz="2400" b="1" dirty="0" err="1"/>
              <a:t>nYear</a:t>
            </a:r>
            <a:r>
              <a:rPr lang="en-US" altLang="zh-CN" sz="2400" b="1" dirty="0"/>
              <a:t>, </a:t>
            </a:r>
            <a:r>
              <a:rPr lang="en-US" altLang="zh-CN" sz="2400" b="1" dirty="0" err="1"/>
              <a:t>int</a:t>
            </a:r>
            <a:r>
              <a:rPr lang="en-US" altLang="zh-CN" sz="2400" b="1" dirty="0"/>
              <a:t> </a:t>
            </a:r>
            <a:r>
              <a:rPr lang="en-US" altLang="zh-CN" sz="2400" b="1" dirty="0" err="1"/>
              <a:t>nMonth</a:t>
            </a:r>
            <a:r>
              <a:rPr lang="en-US" altLang="zh-CN" sz="2400" b="1" dirty="0"/>
              <a:t>, </a:t>
            </a:r>
            <a:r>
              <a:rPr lang="en-US" altLang="zh-CN" sz="2400" b="1" dirty="0" err="1"/>
              <a:t>int</a:t>
            </a:r>
            <a:r>
              <a:rPr lang="en-US" altLang="zh-CN" sz="2400" b="1" dirty="0"/>
              <a:t> </a:t>
            </a:r>
            <a:r>
              <a:rPr lang="en-US" altLang="zh-CN" sz="2400" b="1" dirty="0" err="1"/>
              <a:t>nDay</a:t>
            </a:r>
            <a:r>
              <a:rPr lang="en-US" altLang="zh-CN" sz="2400" b="1" dirty="0"/>
              <a:t>, </a:t>
            </a:r>
            <a:r>
              <a:rPr lang="en-US" altLang="zh-CN" sz="2400" b="1" dirty="0" err="1"/>
              <a:t>int</a:t>
            </a:r>
            <a:r>
              <a:rPr lang="en-US" altLang="zh-CN" sz="2400" b="1" dirty="0"/>
              <a:t> </a:t>
            </a:r>
            <a:r>
              <a:rPr lang="en-US" altLang="zh-CN" sz="2400" b="1" dirty="0" err="1"/>
              <a:t>nHour</a:t>
            </a:r>
            <a:r>
              <a:rPr lang="en-US" altLang="zh-CN" sz="2400" b="1" dirty="0"/>
              <a:t>, </a:t>
            </a:r>
            <a:r>
              <a:rPr lang="en-US" altLang="zh-CN" sz="2400" b="1" dirty="0" err="1"/>
              <a:t>int</a:t>
            </a:r>
            <a:r>
              <a:rPr lang="en-US" altLang="zh-CN" sz="2400" b="1" dirty="0"/>
              <a:t> </a:t>
            </a:r>
            <a:r>
              <a:rPr lang="en-US" altLang="zh-CN" sz="2400" b="1" dirty="0" err="1"/>
              <a:t>nMin</a:t>
            </a:r>
            <a:r>
              <a:rPr lang="en-US" altLang="zh-CN" sz="2400" b="1" dirty="0"/>
              <a:t>, </a:t>
            </a:r>
            <a:endParaRPr lang="en-US" altLang="zh-CN" sz="2400" b="1" dirty="0" smtClean="0"/>
          </a:p>
          <a:p>
            <a:pPr marL="0" indent="0">
              <a:lnSpc>
                <a:spcPts val="2500"/>
              </a:lnSpc>
              <a:spcBef>
                <a:spcPts val="0"/>
              </a:spcBef>
              <a:buNone/>
            </a:pPr>
            <a:r>
              <a:rPr lang="en-US" altLang="zh-CN" sz="2400" b="1" dirty="0"/>
              <a:t>	</a:t>
            </a:r>
            <a:r>
              <a:rPr lang="en-US" altLang="zh-CN" sz="2400" b="1" dirty="0" smtClean="0"/>
              <a:t>		</a:t>
            </a:r>
            <a:r>
              <a:rPr lang="en-US" altLang="zh-CN" sz="2400" b="1" dirty="0" err="1" smtClean="0"/>
              <a:t>int</a:t>
            </a:r>
            <a:r>
              <a:rPr lang="en-US" altLang="zh-CN" sz="2400" b="1" dirty="0" smtClean="0"/>
              <a:t> </a:t>
            </a:r>
            <a:r>
              <a:rPr lang="en-US" altLang="zh-CN" sz="2400" b="1" dirty="0" err="1" smtClean="0"/>
              <a:t>nSec,int</a:t>
            </a:r>
            <a:r>
              <a:rPr lang="en-US" altLang="zh-CN" sz="2400" b="1" dirty="0" smtClean="0"/>
              <a:t> </a:t>
            </a:r>
            <a:r>
              <a:rPr lang="en-US" altLang="zh-CN" sz="2400" b="1" dirty="0" err="1"/>
              <a:t>nDST</a:t>
            </a:r>
            <a:r>
              <a:rPr lang="en-US" altLang="zh-CN" sz="2400" b="1" dirty="0"/>
              <a:t> = -1);</a:t>
            </a:r>
            <a:endParaRPr lang="zh-CN" altLang="zh-CN" sz="2400" b="1" dirty="0"/>
          </a:p>
          <a:p>
            <a:pPr marL="0" indent="0">
              <a:lnSpc>
                <a:spcPts val="2500"/>
              </a:lnSpc>
              <a:spcBef>
                <a:spcPts val="0"/>
              </a:spcBef>
              <a:buNone/>
            </a:pPr>
            <a:r>
              <a:rPr lang="en-US" altLang="zh-CN" sz="2400" b="1" dirty="0" smtClean="0"/>
              <a:t>  </a:t>
            </a:r>
            <a:r>
              <a:rPr lang="en-US" altLang="zh-CN" sz="2400" b="1" dirty="0" err="1" smtClean="0"/>
              <a:t>CTime</a:t>
            </a:r>
            <a:r>
              <a:rPr lang="en-US" altLang="zh-CN" sz="2400" b="1" dirty="0" smtClean="0"/>
              <a:t>(WORD </a:t>
            </a:r>
            <a:r>
              <a:rPr lang="en-US" altLang="zh-CN" sz="2400" b="1" dirty="0" err="1"/>
              <a:t>wDosDate</a:t>
            </a:r>
            <a:r>
              <a:rPr lang="en-US" altLang="zh-CN" sz="2400" b="1" dirty="0"/>
              <a:t>, WORD </a:t>
            </a:r>
            <a:r>
              <a:rPr lang="en-US" altLang="zh-CN" sz="2400" b="1" dirty="0" err="1"/>
              <a:t>wDosTime</a:t>
            </a:r>
            <a:r>
              <a:rPr lang="en-US" altLang="zh-CN" sz="2400" b="1" dirty="0"/>
              <a:t>, </a:t>
            </a:r>
            <a:r>
              <a:rPr lang="en-US" altLang="zh-CN" sz="2400" b="1" dirty="0" err="1"/>
              <a:t>int</a:t>
            </a:r>
            <a:r>
              <a:rPr lang="en-US" altLang="zh-CN" sz="2400" b="1" dirty="0"/>
              <a:t> </a:t>
            </a:r>
            <a:r>
              <a:rPr lang="en-US" altLang="zh-CN" sz="2400" b="1" dirty="0" err="1"/>
              <a:t>nDST</a:t>
            </a:r>
            <a:r>
              <a:rPr lang="en-US" altLang="zh-CN" sz="2400" b="1" dirty="0"/>
              <a:t> = -1);</a:t>
            </a:r>
            <a:endParaRPr lang="zh-CN" altLang="zh-CN" sz="2400" b="1" dirty="0"/>
          </a:p>
          <a:p>
            <a:pPr marL="0" indent="0">
              <a:lnSpc>
                <a:spcPts val="2500"/>
              </a:lnSpc>
              <a:spcBef>
                <a:spcPts val="0"/>
              </a:spcBef>
              <a:buNone/>
            </a:pPr>
            <a:r>
              <a:rPr lang="en-US" altLang="zh-CN" sz="2400" b="1" dirty="0" smtClean="0"/>
              <a:t>  </a:t>
            </a:r>
            <a:r>
              <a:rPr lang="en-US" altLang="zh-CN" sz="2400" b="1" dirty="0" err="1" smtClean="0"/>
              <a:t>CTime</a:t>
            </a:r>
            <a:r>
              <a:rPr lang="en-US" altLang="zh-CN" sz="2400" b="1" dirty="0" smtClean="0"/>
              <a:t>(</a:t>
            </a:r>
            <a:r>
              <a:rPr lang="en-US" altLang="zh-CN" sz="2400" b="1" dirty="0" err="1" smtClean="0"/>
              <a:t>const</a:t>
            </a:r>
            <a:r>
              <a:rPr lang="en-US" altLang="zh-CN" sz="2400" b="1" dirty="0" smtClean="0"/>
              <a:t> </a:t>
            </a:r>
            <a:r>
              <a:rPr lang="en-US" altLang="zh-CN" sz="2400" b="1" dirty="0" err="1"/>
              <a:t>CTime</a:t>
            </a:r>
            <a:r>
              <a:rPr lang="en-US" altLang="zh-CN" sz="2400" b="1" dirty="0"/>
              <a:t>&amp; </a:t>
            </a:r>
            <a:r>
              <a:rPr lang="en-US" altLang="zh-CN" sz="2400" b="1" dirty="0" err="1"/>
              <a:t>timeSrc</a:t>
            </a:r>
            <a:r>
              <a:rPr lang="en-US" altLang="zh-CN" sz="2400" b="1" dirty="0"/>
              <a:t>);</a:t>
            </a:r>
            <a:endParaRPr lang="zh-CN" altLang="zh-CN" sz="2400" b="1" dirty="0"/>
          </a:p>
          <a:p>
            <a:pPr marL="0" indent="0">
              <a:lnSpc>
                <a:spcPts val="2500"/>
              </a:lnSpc>
              <a:spcBef>
                <a:spcPts val="0"/>
              </a:spcBef>
              <a:buNone/>
            </a:pPr>
            <a:r>
              <a:rPr lang="en-US" altLang="zh-CN" sz="2400" b="1" dirty="0" smtClean="0"/>
              <a:t>  </a:t>
            </a:r>
            <a:r>
              <a:rPr lang="en-US" altLang="zh-CN" sz="2400" b="1" dirty="0" err="1" smtClean="0"/>
              <a:t>CTime</a:t>
            </a:r>
            <a:r>
              <a:rPr lang="en-US" altLang="zh-CN" sz="2400" b="1" dirty="0" smtClean="0"/>
              <a:t>(</a:t>
            </a:r>
            <a:r>
              <a:rPr lang="en-US" altLang="zh-CN" sz="2400" b="1" dirty="0" err="1" smtClean="0"/>
              <a:t>const</a:t>
            </a:r>
            <a:r>
              <a:rPr lang="en-US" altLang="zh-CN" sz="2400" b="1" dirty="0" smtClean="0"/>
              <a:t> </a:t>
            </a:r>
            <a:r>
              <a:rPr lang="en-US" altLang="zh-CN" sz="2400" b="1" dirty="0"/>
              <a:t>SYSTEMTIME&amp; </a:t>
            </a:r>
            <a:r>
              <a:rPr lang="en-US" altLang="zh-CN" sz="2400" b="1" dirty="0" err="1"/>
              <a:t>sysTime</a:t>
            </a:r>
            <a:r>
              <a:rPr lang="en-US" altLang="zh-CN" sz="2400" b="1" dirty="0"/>
              <a:t>, </a:t>
            </a:r>
            <a:r>
              <a:rPr lang="en-US" altLang="zh-CN" sz="2400" b="1" dirty="0" err="1"/>
              <a:t>int</a:t>
            </a:r>
            <a:r>
              <a:rPr lang="en-US" altLang="zh-CN" sz="2400" b="1" dirty="0"/>
              <a:t> </a:t>
            </a:r>
            <a:r>
              <a:rPr lang="en-US" altLang="zh-CN" sz="2400" b="1" dirty="0" err="1"/>
              <a:t>nDST</a:t>
            </a:r>
            <a:r>
              <a:rPr lang="en-US" altLang="zh-CN" sz="2400" b="1" dirty="0"/>
              <a:t> = -1);</a:t>
            </a:r>
            <a:endParaRPr lang="zh-CN" altLang="zh-CN" sz="2400" b="1" dirty="0"/>
          </a:p>
          <a:p>
            <a:pPr marL="0" indent="0">
              <a:lnSpc>
                <a:spcPts val="2500"/>
              </a:lnSpc>
              <a:spcBef>
                <a:spcPts val="0"/>
              </a:spcBef>
              <a:buNone/>
            </a:pPr>
            <a:r>
              <a:rPr lang="en-US" altLang="zh-CN" sz="2400" b="1" dirty="0" smtClean="0"/>
              <a:t>  </a:t>
            </a:r>
            <a:r>
              <a:rPr lang="en-US" altLang="zh-CN" sz="2400" b="1" dirty="0" err="1" smtClean="0"/>
              <a:t>CTime</a:t>
            </a:r>
            <a:r>
              <a:rPr lang="en-US" altLang="zh-CN" sz="2400" b="1" dirty="0" smtClean="0"/>
              <a:t>(</a:t>
            </a:r>
            <a:r>
              <a:rPr lang="en-US" altLang="zh-CN" sz="2400" b="1" dirty="0" err="1" smtClean="0"/>
              <a:t>const</a:t>
            </a:r>
            <a:r>
              <a:rPr lang="en-US" altLang="zh-CN" sz="2400" b="1" dirty="0" smtClean="0"/>
              <a:t> </a:t>
            </a:r>
            <a:r>
              <a:rPr lang="en-US" altLang="zh-CN" sz="2400" b="1" dirty="0"/>
              <a:t>FILETIME&amp; </a:t>
            </a:r>
            <a:r>
              <a:rPr lang="en-US" altLang="zh-CN" sz="2400" b="1" dirty="0" err="1"/>
              <a:t>fileTime</a:t>
            </a:r>
            <a:r>
              <a:rPr lang="en-US" altLang="zh-CN" sz="2400" b="1" dirty="0"/>
              <a:t>, </a:t>
            </a:r>
            <a:r>
              <a:rPr lang="en-US" altLang="zh-CN" sz="2400" b="1" dirty="0" err="1"/>
              <a:t>int</a:t>
            </a:r>
            <a:r>
              <a:rPr lang="en-US" altLang="zh-CN" sz="2400" b="1" dirty="0"/>
              <a:t> </a:t>
            </a:r>
            <a:r>
              <a:rPr lang="en-US" altLang="zh-CN" sz="2400" b="1" dirty="0" err="1"/>
              <a:t>nDST</a:t>
            </a:r>
            <a:r>
              <a:rPr lang="en-US" altLang="zh-CN" sz="2400" b="1" dirty="0"/>
              <a:t> = -1);</a:t>
            </a:r>
            <a:endParaRPr lang="zh-CN" altLang="zh-CN" sz="2400" b="1" dirty="0"/>
          </a:p>
          <a:p>
            <a:pPr marL="0" indent="0">
              <a:lnSpc>
                <a:spcPts val="2500"/>
              </a:lnSpc>
              <a:spcBef>
                <a:spcPts val="0"/>
              </a:spcBef>
              <a:buNone/>
            </a:pPr>
            <a:r>
              <a:rPr lang="en-US" altLang="zh-CN" sz="2400" b="1" dirty="0" smtClean="0"/>
              <a:t>  </a:t>
            </a:r>
            <a:r>
              <a:rPr lang="en-US" altLang="zh-CN" sz="2400" b="1" dirty="0" err="1" smtClean="0"/>
              <a:t>const</a:t>
            </a:r>
            <a:r>
              <a:rPr lang="en-US" altLang="zh-CN" sz="2400" b="1" dirty="0" smtClean="0"/>
              <a:t> </a:t>
            </a:r>
            <a:r>
              <a:rPr lang="en-US" altLang="zh-CN" sz="2400" b="1" dirty="0" err="1"/>
              <a:t>CTime</a:t>
            </a:r>
            <a:r>
              <a:rPr lang="en-US" altLang="zh-CN" sz="2400" b="1" dirty="0"/>
              <a:t>&amp; operator=(</a:t>
            </a:r>
            <a:r>
              <a:rPr lang="en-US" altLang="zh-CN" sz="2400" b="1" dirty="0" err="1"/>
              <a:t>const</a:t>
            </a:r>
            <a:r>
              <a:rPr lang="en-US" altLang="zh-CN" sz="2400" b="1" dirty="0"/>
              <a:t> </a:t>
            </a:r>
            <a:r>
              <a:rPr lang="en-US" altLang="zh-CN" sz="2400" b="1" dirty="0" err="1"/>
              <a:t>CTime</a:t>
            </a:r>
            <a:r>
              <a:rPr lang="en-US" altLang="zh-CN" sz="2400" b="1" dirty="0"/>
              <a:t>&amp; </a:t>
            </a:r>
            <a:r>
              <a:rPr lang="en-US" altLang="zh-CN" sz="2400" b="1" dirty="0" err="1"/>
              <a:t>timeSrc</a:t>
            </a:r>
            <a:r>
              <a:rPr lang="en-US" altLang="zh-CN" sz="2400" b="1" dirty="0"/>
              <a:t>);</a:t>
            </a:r>
            <a:endParaRPr lang="zh-CN" altLang="zh-CN" sz="2400" b="1" dirty="0"/>
          </a:p>
          <a:p>
            <a:pPr marL="0" indent="0">
              <a:lnSpc>
                <a:spcPts val="2500"/>
              </a:lnSpc>
              <a:spcBef>
                <a:spcPts val="0"/>
              </a:spcBef>
              <a:buNone/>
            </a:pPr>
            <a:r>
              <a:rPr lang="en-US" altLang="zh-CN" sz="2400" b="1" dirty="0" smtClean="0"/>
              <a:t>  </a:t>
            </a:r>
            <a:r>
              <a:rPr lang="en-US" altLang="zh-CN" sz="2400" b="1" dirty="0" err="1" smtClean="0"/>
              <a:t>const</a:t>
            </a:r>
            <a:r>
              <a:rPr lang="en-US" altLang="zh-CN" sz="2400" b="1" dirty="0" smtClean="0"/>
              <a:t> </a:t>
            </a:r>
            <a:r>
              <a:rPr lang="en-US" altLang="zh-CN" sz="2400" b="1" dirty="0" err="1"/>
              <a:t>CTime</a:t>
            </a:r>
            <a:r>
              <a:rPr lang="en-US" altLang="zh-CN" sz="2400" b="1" dirty="0"/>
              <a:t>&amp; operator=(</a:t>
            </a:r>
            <a:r>
              <a:rPr lang="en-US" altLang="zh-CN" sz="2400" b="1" dirty="0" err="1"/>
              <a:t>time_t</a:t>
            </a:r>
            <a:r>
              <a:rPr lang="en-US" altLang="zh-CN" sz="2400" b="1" dirty="0"/>
              <a:t> t);</a:t>
            </a:r>
            <a:endParaRPr lang="zh-CN" altLang="zh-CN" sz="2400" b="1" dirty="0"/>
          </a:p>
          <a:p>
            <a:pPr marL="0" indent="0">
              <a:lnSpc>
                <a:spcPts val="2500"/>
              </a:lnSpc>
              <a:spcBef>
                <a:spcPts val="0"/>
              </a:spcBef>
              <a:buNone/>
            </a:pPr>
            <a:r>
              <a:rPr lang="en-US" altLang="zh-CN" sz="2400" b="1" dirty="0"/>
              <a:t> </a:t>
            </a:r>
            <a:endParaRPr lang="zh-CN" altLang="zh-CN" sz="2400" b="1" dirty="0"/>
          </a:p>
        </p:txBody>
      </p:sp>
      <p:sp>
        <p:nvSpPr>
          <p:cNvPr id="4" name="灯片编号占位符 3"/>
          <p:cNvSpPr>
            <a:spLocks noGrp="1"/>
          </p:cNvSpPr>
          <p:nvPr>
            <p:ph type="sldNum" sz="quarter" idx="12"/>
          </p:nvPr>
        </p:nvSpPr>
        <p:spPr/>
        <p:txBody>
          <a:bodyPr/>
          <a:lstStyle/>
          <a:p>
            <a:fld id="{EA6790FE-3663-4280-8A87-F7847A540E1C}" type="slidenum">
              <a:rPr lang="en-US" altLang="zh-CN" smtClean="0"/>
              <a:pPr/>
              <a:t>98</a:t>
            </a:fld>
            <a:endParaRPr lang="en-US" altLang="zh-CN"/>
          </a:p>
        </p:txBody>
      </p:sp>
    </p:spTree>
    <p:extLst>
      <p:ext uri="{BB962C8B-B14F-4D97-AF65-F5344CB8AC3E}">
        <p14:creationId xmlns:p14="http://schemas.microsoft.com/office/powerpoint/2010/main" val="147610814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A6790FE-3663-4280-8A87-F7847A540E1C}" type="slidenum">
              <a:rPr lang="en-US" altLang="zh-CN" smtClean="0"/>
              <a:pPr/>
              <a:t>99</a:t>
            </a:fld>
            <a:endParaRPr lang="en-US" altLang="zh-CN"/>
          </a:p>
        </p:txBody>
      </p:sp>
      <p:sp>
        <p:nvSpPr>
          <p:cNvPr id="5" name="内容占位符 2"/>
          <p:cNvSpPr>
            <a:spLocks noGrp="1"/>
          </p:cNvSpPr>
          <p:nvPr>
            <p:ph idx="1"/>
          </p:nvPr>
        </p:nvSpPr>
        <p:spPr>
          <a:xfrm>
            <a:off x="107504" y="116632"/>
            <a:ext cx="8928992" cy="6588968"/>
          </a:xfrm>
        </p:spPr>
        <p:txBody>
          <a:bodyPr/>
          <a:lstStyle/>
          <a:p>
            <a:pPr marL="0" indent="0">
              <a:lnSpc>
                <a:spcPts val="2500"/>
              </a:lnSpc>
              <a:spcBef>
                <a:spcPts val="0"/>
              </a:spcBef>
              <a:buNone/>
            </a:pPr>
            <a:r>
              <a:rPr lang="en-US" altLang="zh-CN" sz="2400" b="1" dirty="0" smtClean="0"/>
              <a:t>// </a:t>
            </a:r>
            <a:r>
              <a:rPr lang="en-US" altLang="zh-CN" sz="2400" b="1" dirty="0"/>
              <a:t>Attributes</a:t>
            </a:r>
            <a:endParaRPr lang="zh-CN" altLang="zh-CN" sz="2400" b="1" dirty="0"/>
          </a:p>
          <a:p>
            <a:pPr marL="0" indent="0">
              <a:lnSpc>
                <a:spcPts val="2500"/>
              </a:lnSpc>
              <a:spcBef>
                <a:spcPts val="0"/>
              </a:spcBef>
              <a:buNone/>
            </a:pPr>
            <a:r>
              <a:rPr lang="en-US" altLang="zh-CN" sz="2400" b="1" dirty="0" smtClean="0"/>
              <a:t> </a:t>
            </a:r>
            <a:r>
              <a:rPr lang="en-US" altLang="zh-CN" sz="2400" b="1" dirty="0" err="1" smtClean="0"/>
              <a:t>struct</a:t>
            </a:r>
            <a:r>
              <a:rPr lang="en-US" altLang="zh-CN" sz="2400" b="1" dirty="0" smtClean="0"/>
              <a:t> </a:t>
            </a:r>
            <a:r>
              <a:rPr lang="en-US" altLang="zh-CN" sz="2400" b="1" dirty="0"/>
              <a:t>tm* </a:t>
            </a:r>
            <a:r>
              <a:rPr lang="en-US" altLang="zh-CN" sz="2400" b="1" dirty="0" err="1"/>
              <a:t>GetGmtTm</a:t>
            </a:r>
            <a:r>
              <a:rPr lang="en-US" altLang="zh-CN" sz="2400" b="1" dirty="0"/>
              <a:t>(</a:t>
            </a:r>
            <a:r>
              <a:rPr lang="en-US" altLang="zh-CN" sz="2400" b="1" dirty="0" err="1"/>
              <a:t>struct</a:t>
            </a:r>
            <a:r>
              <a:rPr lang="en-US" altLang="zh-CN" sz="2400" b="1" dirty="0"/>
              <a:t> tm* </a:t>
            </a:r>
            <a:r>
              <a:rPr lang="en-US" altLang="zh-CN" sz="2400" b="1" dirty="0" err="1"/>
              <a:t>ptm</a:t>
            </a:r>
            <a:r>
              <a:rPr lang="en-US" altLang="zh-CN" sz="2400" b="1" dirty="0"/>
              <a:t> = NULL) </a:t>
            </a:r>
            <a:r>
              <a:rPr lang="en-US" altLang="zh-CN" sz="2400" b="1" dirty="0" err="1"/>
              <a:t>const</a:t>
            </a:r>
            <a:r>
              <a:rPr lang="en-US" altLang="zh-CN" sz="2400" b="1" dirty="0"/>
              <a:t>;</a:t>
            </a:r>
            <a:endParaRPr lang="zh-CN" altLang="zh-CN" sz="2400" b="1" dirty="0"/>
          </a:p>
          <a:p>
            <a:pPr marL="0" indent="0">
              <a:lnSpc>
                <a:spcPts val="2500"/>
              </a:lnSpc>
              <a:spcBef>
                <a:spcPts val="0"/>
              </a:spcBef>
              <a:buNone/>
            </a:pPr>
            <a:r>
              <a:rPr lang="en-US" altLang="zh-CN" sz="2400" b="1" dirty="0" smtClean="0"/>
              <a:t> </a:t>
            </a:r>
            <a:r>
              <a:rPr lang="en-US" altLang="zh-CN" sz="2400" b="1" dirty="0" err="1" smtClean="0"/>
              <a:t>struct</a:t>
            </a:r>
            <a:r>
              <a:rPr lang="en-US" altLang="zh-CN" sz="2400" b="1" dirty="0" smtClean="0"/>
              <a:t> </a:t>
            </a:r>
            <a:r>
              <a:rPr lang="en-US" altLang="zh-CN" sz="2400" b="1" dirty="0"/>
              <a:t>tm* </a:t>
            </a:r>
            <a:r>
              <a:rPr lang="en-US" altLang="zh-CN" sz="2400" b="1" dirty="0" err="1"/>
              <a:t>GetLocalTm</a:t>
            </a:r>
            <a:r>
              <a:rPr lang="en-US" altLang="zh-CN" sz="2400" b="1" dirty="0"/>
              <a:t>(</a:t>
            </a:r>
            <a:r>
              <a:rPr lang="en-US" altLang="zh-CN" sz="2400" b="1" dirty="0" err="1"/>
              <a:t>struct</a:t>
            </a:r>
            <a:r>
              <a:rPr lang="en-US" altLang="zh-CN" sz="2400" b="1" dirty="0"/>
              <a:t> tm* </a:t>
            </a:r>
            <a:r>
              <a:rPr lang="en-US" altLang="zh-CN" sz="2400" b="1" dirty="0" err="1"/>
              <a:t>ptm</a:t>
            </a:r>
            <a:r>
              <a:rPr lang="en-US" altLang="zh-CN" sz="2400" b="1" dirty="0"/>
              <a:t> = NULL) </a:t>
            </a:r>
            <a:r>
              <a:rPr lang="en-US" altLang="zh-CN" sz="2400" b="1" dirty="0" err="1"/>
              <a:t>const</a:t>
            </a:r>
            <a:r>
              <a:rPr lang="en-US" altLang="zh-CN" sz="2400" b="1" dirty="0"/>
              <a:t>;</a:t>
            </a:r>
            <a:endParaRPr lang="zh-CN" altLang="zh-CN" sz="2400" b="1" dirty="0"/>
          </a:p>
          <a:p>
            <a:pPr marL="0" indent="0">
              <a:lnSpc>
                <a:spcPts val="2500"/>
              </a:lnSpc>
              <a:spcBef>
                <a:spcPts val="0"/>
              </a:spcBef>
              <a:buNone/>
            </a:pPr>
            <a:r>
              <a:rPr lang="en-US" altLang="zh-CN" sz="2400" b="1" dirty="0" smtClean="0"/>
              <a:t> BOOL </a:t>
            </a:r>
            <a:r>
              <a:rPr lang="en-US" altLang="zh-CN" sz="2400" b="1" dirty="0" err="1"/>
              <a:t>GetAsSystemTime</a:t>
            </a:r>
            <a:r>
              <a:rPr lang="en-US" altLang="zh-CN" sz="2400" b="1" dirty="0"/>
              <a:t>(SYSTEMTIME&amp; </a:t>
            </a:r>
            <a:r>
              <a:rPr lang="en-US" altLang="zh-CN" sz="2400" b="1" dirty="0" err="1"/>
              <a:t>timeDest</a:t>
            </a:r>
            <a:r>
              <a:rPr lang="en-US" altLang="zh-CN" sz="2400" b="1" dirty="0"/>
              <a:t>) </a:t>
            </a:r>
            <a:r>
              <a:rPr lang="en-US" altLang="zh-CN" sz="2400" b="1" dirty="0" err="1"/>
              <a:t>const</a:t>
            </a:r>
            <a:r>
              <a:rPr lang="en-US" altLang="zh-CN" sz="2400" b="1" dirty="0" smtClean="0"/>
              <a:t>;</a:t>
            </a:r>
          </a:p>
          <a:p>
            <a:pPr marL="0" indent="0">
              <a:lnSpc>
                <a:spcPts val="2500"/>
              </a:lnSpc>
              <a:spcBef>
                <a:spcPts val="0"/>
              </a:spcBef>
              <a:buNone/>
            </a:pPr>
            <a:endParaRPr lang="zh-CN" altLang="zh-CN" sz="2400" b="1" dirty="0"/>
          </a:p>
          <a:p>
            <a:pPr marL="0" indent="0">
              <a:lnSpc>
                <a:spcPts val="2500"/>
              </a:lnSpc>
              <a:spcBef>
                <a:spcPts val="0"/>
              </a:spcBef>
              <a:buNone/>
            </a:pPr>
            <a:r>
              <a:rPr lang="en-US" altLang="zh-CN" sz="2400" b="1" dirty="0"/>
              <a:t>//</a:t>
            </a:r>
            <a:r>
              <a:rPr lang="zh-CN" altLang="zh-CN" sz="2400" b="1" dirty="0"/>
              <a:t>以下定义了</a:t>
            </a:r>
            <a:r>
              <a:rPr lang="en-US" altLang="zh-CN" sz="2400" b="1" dirty="0" err="1"/>
              <a:t>Ctime</a:t>
            </a:r>
            <a:r>
              <a:rPr lang="zh-CN" altLang="zh-CN" sz="2400" b="1" dirty="0"/>
              <a:t>类的方法名</a:t>
            </a:r>
          </a:p>
          <a:p>
            <a:pPr marL="0" indent="0">
              <a:lnSpc>
                <a:spcPts val="2500"/>
              </a:lnSpc>
              <a:spcBef>
                <a:spcPts val="0"/>
              </a:spcBef>
              <a:buNone/>
            </a:pPr>
            <a:r>
              <a:rPr lang="en-US" altLang="zh-CN" sz="2400" b="1" dirty="0" smtClean="0"/>
              <a:t> </a:t>
            </a:r>
            <a:r>
              <a:rPr lang="en-US" altLang="zh-CN" sz="2400" b="1" dirty="0" err="1" smtClean="0"/>
              <a:t>time_t</a:t>
            </a:r>
            <a:r>
              <a:rPr lang="en-US" altLang="zh-CN" sz="2400" b="1" dirty="0" smtClean="0"/>
              <a:t> </a:t>
            </a:r>
            <a:r>
              <a:rPr lang="en-US" altLang="zh-CN" sz="2400" b="1" dirty="0" err="1"/>
              <a:t>GetTime</a:t>
            </a:r>
            <a:r>
              <a:rPr lang="en-US" altLang="zh-CN" sz="2400" b="1" dirty="0"/>
              <a:t>() </a:t>
            </a:r>
            <a:r>
              <a:rPr lang="en-US" altLang="zh-CN" sz="2400" b="1" dirty="0" err="1"/>
              <a:t>const</a:t>
            </a:r>
            <a:r>
              <a:rPr lang="en-US" altLang="zh-CN" sz="2400" b="1" dirty="0"/>
              <a:t>;</a:t>
            </a:r>
            <a:endParaRPr lang="zh-CN" altLang="zh-CN" sz="2400" b="1" dirty="0"/>
          </a:p>
          <a:p>
            <a:pPr marL="0" indent="0">
              <a:lnSpc>
                <a:spcPts val="2500"/>
              </a:lnSpc>
              <a:spcBef>
                <a:spcPts val="0"/>
              </a:spcBef>
              <a:buNone/>
            </a:pPr>
            <a:r>
              <a:rPr lang="en-US" altLang="zh-CN" sz="2400" b="1" dirty="0" smtClean="0"/>
              <a:t> </a:t>
            </a:r>
            <a:r>
              <a:rPr lang="en-US" altLang="zh-CN" sz="2400" b="1" dirty="0" err="1" smtClean="0"/>
              <a:t>int</a:t>
            </a:r>
            <a:r>
              <a:rPr lang="en-US" altLang="zh-CN" sz="2400" b="1" dirty="0" smtClean="0"/>
              <a:t> </a:t>
            </a:r>
            <a:r>
              <a:rPr lang="en-US" altLang="zh-CN" sz="2400" b="1" dirty="0" err="1"/>
              <a:t>GetYear</a:t>
            </a:r>
            <a:r>
              <a:rPr lang="en-US" altLang="zh-CN" sz="2400" b="1" dirty="0"/>
              <a:t>() </a:t>
            </a:r>
            <a:r>
              <a:rPr lang="en-US" altLang="zh-CN" sz="2400" b="1" dirty="0" err="1"/>
              <a:t>const</a:t>
            </a:r>
            <a:r>
              <a:rPr lang="en-US" altLang="zh-CN" sz="2400" b="1" dirty="0"/>
              <a:t>;</a:t>
            </a:r>
            <a:endParaRPr lang="zh-CN" altLang="zh-CN" sz="2400" b="1" dirty="0"/>
          </a:p>
          <a:p>
            <a:pPr marL="0" indent="0">
              <a:lnSpc>
                <a:spcPts val="2500"/>
              </a:lnSpc>
              <a:spcBef>
                <a:spcPts val="0"/>
              </a:spcBef>
              <a:buNone/>
            </a:pPr>
            <a:r>
              <a:rPr lang="en-US" altLang="zh-CN" sz="2400" b="1" dirty="0" smtClean="0"/>
              <a:t> </a:t>
            </a:r>
            <a:r>
              <a:rPr lang="en-US" altLang="zh-CN" sz="2400" b="1" dirty="0" err="1" smtClean="0"/>
              <a:t>int</a:t>
            </a:r>
            <a:r>
              <a:rPr lang="en-US" altLang="zh-CN" sz="2400" b="1" dirty="0" smtClean="0"/>
              <a:t> </a:t>
            </a:r>
            <a:r>
              <a:rPr lang="en-US" altLang="zh-CN" sz="2400" b="1" dirty="0" err="1"/>
              <a:t>GetMonth</a:t>
            </a:r>
            <a:r>
              <a:rPr lang="en-US" altLang="zh-CN" sz="2400" b="1" dirty="0"/>
              <a:t>() </a:t>
            </a:r>
            <a:r>
              <a:rPr lang="en-US" altLang="zh-CN" sz="2400" b="1" dirty="0" err="1"/>
              <a:t>const</a:t>
            </a:r>
            <a:r>
              <a:rPr lang="en-US" altLang="zh-CN" sz="2400" b="1" dirty="0"/>
              <a:t>;       // month of year (1 = Jan)</a:t>
            </a:r>
            <a:endParaRPr lang="zh-CN" altLang="zh-CN" sz="2400" b="1" dirty="0"/>
          </a:p>
          <a:p>
            <a:pPr marL="0" indent="0">
              <a:lnSpc>
                <a:spcPts val="2500"/>
              </a:lnSpc>
              <a:spcBef>
                <a:spcPts val="0"/>
              </a:spcBef>
              <a:buNone/>
            </a:pPr>
            <a:r>
              <a:rPr lang="en-US" altLang="zh-CN" sz="2400" b="1" dirty="0" smtClean="0"/>
              <a:t> </a:t>
            </a:r>
            <a:r>
              <a:rPr lang="en-US" altLang="zh-CN" sz="2400" b="1" dirty="0" err="1" smtClean="0"/>
              <a:t>int</a:t>
            </a:r>
            <a:r>
              <a:rPr lang="en-US" altLang="zh-CN" sz="2400" b="1" dirty="0" smtClean="0"/>
              <a:t> </a:t>
            </a:r>
            <a:r>
              <a:rPr lang="en-US" altLang="zh-CN" sz="2400" b="1" dirty="0" err="1"/>
              <a:t>GetDay</a:t>
            </a:r>
            <a:r>
              <a:rPr lang="en-US" altLang="zh-CN" sz="2400" b="1" dirty="0"/>
              <a:t>() </a:t>
            </a:r>
            <a:r>
              <a:rPr lang="en-US" altLang="zh-CN" sz="2400" b="1" dirty="0" err="1"/>
              <a:t>const</a:t>
            </a:r>
            <a:r>
              <a:rPr lang="en-US" altLang="zh-CN" sz="2400" b="1" dirty="0"/>
              <a:t>;         // day of month</a:t>
            </a:r>
            <a:endParaRPr lang="zh-CN" altLang="zh-CN" sz="2400" b="1" dirty="0"/>
          </a:p>
          <a:p>
            <a:pPr marL="0" indent="0">
              <a:lnSpc>
                <a:spcPts val="2500"/>
              </a:lnSpc>
              <a:spcBef>
                <a:spcPts val="0"/>
              </a:spcBef>
              <a:buNone/>
            </a:pPr>
            <a:r>
              <a:rPr lang="en-US" altLang="zh-CN" sz="2400" b="1" dirty="0" smtClean="0"/>
              <a:t> </a:t>
            </a:r>
            <a:r>
              <a:rPr lang="en-US" altLang="zh-CN" sz="2400" b="1" dirty="0" err="1" smtClean="0"/>
              <a:t>int</a:t>
            </a:r>
            <a:r>
              <a:rPr lang="en-US" altLang="zh-CN" sz="2400" b="1" dirty="0" smtClean="0"/>
              <a:t> </a:t>
            </a:r>
            <a:r>
              <a:rPr lang="en-US" altLang="zh-CN" sz="2400" b="1" dirty="0" err="1"/>
              <a:t>GetHour</a:t>
            </a:r>
            <a:r>
              <a:rPr lang="en-US" altLang="zh-CN" sz="2400" b="1" dirty="0"/>
              <a:t>() </a:t>
            </a:r>
            <a:r>
              <a:rPr lang="en-US" altLang="zh-CN" sz="2400" b="1" dirty="0" err="1"/>
              <a:t>const</a:t>
            </a:r>
            <a:r>
              <a:rPr lang="en-US" altLang="zh-CN" sz="2400" b="1" dirty="0"/>
              <a:t>;</a:t>
            </a:r>
            <a:endParaRPr lang="zh-CN" altLang="zh-CN" sz="2400" b="1" dirty="0"/>
          </a:p>
          <a:p>
            <a:pPr marL="0" indent="0">
              <a:lnSpc>
                <a:spcPts val="2500"/>
              </a:lnSpc>
              <a:spcBef>
                <a:spcPts val="0"/>
              </a:spcBef>
              <a:buNone/>
            </a:pPr>
            <a:r>
              <a:rPr lang="en-US" altLang="zh-CN" sz="2400" b="1" dirty="0" smtClean="0"/>
              <a:t> </a:t>
            </a:r>
            <a:r>
              <a:rPr lang="en-US" altLang="zh-CN" sz="2400" b="1" dirty="0" err="1" smtClean="0"/>
              <a:t>int</a:t>
            </a:r>
            <a:r>
              <a:rPr lang="en-US" altLang="zh-CN" sz="2400" b="1" dirty="0" smtClean="0"/>
              <a:t> </a:t>
            </a:r>
            <a:r>
              <a:rPr lang="en-US" altLang="zh-CN" sz="2400" b="1" dirty="0" err="1"/>
              <a:t>GetMinute</a:t>
            </a:r>
            <a:r>
              <a:rPr lang="en-US" altLang="zh-CN" sz="2400" b="1" dirty="0"/>
              <a:t>() </a:t>
            </a:r>
            <a:r>
              <a:rPr lang="en-US" altLang="zh-CN" sz="2400" b="1" dirty="0" err="1"/>
              <a:t>const</a:t>
            </a:r>
            <a:r>
              <a:rPr lang="en-US" altLang="zh-CN" sz="2400" b="1" dirty="0"/>
              <a:t>;</a:t>
            </a:r>
            <a:endParaRPr lang="zh-CN" altLang="zh-CN" sz="2400" b="1" dirty="0"/>
          </a:p>
          <a:p>
            <a:pPr marL="0" indent="0">
              <a:lnSpc>
                <a:spcPts val="2500"/>
              </a:lnSpc>
              <a:spcBef>
                <a:spcPts val="0"/>
              </a:spcBef>
              <a:buNone/>
            </a:pPr>
            <a:r>
              <a:rPr lang="en-US" altLang="zh-CN" sz="2400" b="1" dirty="0" smtClean="0"/>
              <a:t> </a:t>
            </a:r>
            <a:r>
              <a:rPr lang="en-US" altLang="zh-CN" sz="2400" b="1" dirty="0" err="1" smtClean="0"/>
              <a:t>int</a:t>
            </a:r>
            <a:r>
              <a:rPr lang="en-US" altLang="zh-CN" sz="2400" b="1" dirty="0" smtClean="0"/>
              <a:t> </a:t>
            </a:r>
            <a:r>
              <a:rPr lang="en-US" altLang="zh-CN" sz="2400" b="1" dirty="0" err="1"/>
              <a:t>GetSecond</a:t>
            </a:r>
            <a:r>
              <a:rPr lang="en-US" altLang="zh-CN" sz="2400" b="1" dirty="0"/>
              <a:t>() </a:t>
            </a:r>
            <a:r>
              <a:rPr lang="en-US" altLang="zh-CN" sz="2400" b="1" dirty="0" err="1"/>
              <a:t>const</a:t>
            </a:r>
            <a:r>
              <a:rPr lang="en-US" altLang="zh-CN" sz="2400" b="1" dirty="0"/>
              <a:t>;</a:t>
            </a:r>
            <a:endParaRPr lang="zh-CN" altLang="zh-CN" sz="2400" b="1" dirty="0"/>
          </a:p>
          <a:p>
            <a:pPr marL="0" indent="0">
              <a:lnSpc>
                <a:spcPts val="2500"/>
              </a:lnSpc>
              <a:spcBef>
                <a:spcPts val="0"/>
              </a:spcBef>
              <a:buNone/>
            </a:pPr>
            <a:r>
              <a:rPr lang="en-US" altLang="zh-CN" sz="2400" b="1" dirty="0" smtClean="0"/>
              <a:t> </a:t>
            </a:r>
            <a:r>
              <a:rPr lang="en-US" altLang="zh-CN" sz="2400" b="1" dirty="0" err="1" smtClean="0"/>
              <a:t>int</a:t>
            </a:r>
            <a:r>
              <a:rPr lang="en-US" altLang="zh-CN" sz="2400" b="1" dirty="0" smtClean="0"/>
              <a:t> </a:t>
            </a:r>
            <a:r>
              <a:rPr lang="en-US" altLang="zh-CN" sz="2400" b="1" dirty="0" err="1"/>
              <a:t>GetDayOfWeek</a:t>
            </a:r>
            <a:r>
              <a:rPr lang="en-US" altLang="zh-CN" sz="2400" b="1" dirty="0"/>
              <a:t>() </a:t>
            </a:r>
            <a:r>
              <a:rPr lang="en-US" altLang="zh-CN" sz="2400" b="1" dirty="0" err="1"/>
              <a:t>const</a:t>
            </a:r>
            <a:r>
              <a:rPr lang="en-US" altLang="zh-CN" sz="2400" b="1" dirty="0"/>
              <a:t>;   // 1=Sun, 2=Mon, ..., 7=Sat</a:t>
            </a:r>
            <a:endParaRPr lang="zh-CN" altLang="zh-CN" sz="2400" b="1" dirty="0"/>
          </a:p>
          <a:p>
            <a:pPr marL="0" indent="0">
              <a:lnSpc>
                <a:spcPts val="2500"/>
              </a:lnSpc>
              <a:spcBef>
                <a:spcPts val="0"/>
              </a:spcBef>
              <a:buNone/>
            </a:pPr>
            <a:r>
              <a:rPr lang="en-US" altLang="zh-CN" sz="2400" b="1" dirty="0"/>
              <a:t> </a:t>
            </a:r>
          </a:p>
          <a:p>
            <a:pPr marL="0" indent="0">
              <a:lnSpc>
                <a:spcPts val="2500"/>
              </a:lnSpc>
              <a:spcBef>
                <a:spcPts val="0"/>
              </a:spcBef>
              <a:buNone/>
            </a:pPr>
            <a:r>
              <a:rPr lang="en-US" altLang="zh-CN" sz="2400" b="1" dirty="0" smtClean="0"/>
              <a:t>// Operations</a:t>
            </a:r>
            <a:endParaRPr lang="zh-CN" altLang="zh-CN" sz="2400" b="1" dirty="0" smtClean="0"/>
          </a:p>
          <a:p>
            <a:pPr marL="0" indent="0">
              <a:lnSpc>
                <a:spcPts val="2500"/>
              </a:lnSpc>
              <a:spcBef>
                <a:spcPts val="0"/>
              </a:spcBef>
              <a:buNone/>
            </a:pPr>
            <a:r>
              <a:rPr lang="en-US" altLang="zh-CN" sz="2400" b="1" dirty="0" smtClean="0"/>
              <a:t> // time math</a:t>
            </a:r>
            <a:endParaRPr lang="zh-CN" altLang="zh-CN" sz="2400" b="1" dirty="0" smtClean="0"/>
          </a:p>
          <a:p>
            <a:pPr marL="0" indent="0">
              <a:lnSpc>
                <a:spcPts val="2500"/>
              </a:lnSpc>
              <a:spcBef>
                <a:spcPts val="0"/>
              </a:spcBef>
              <a:buNone/>
            </a:pPr>
            <a:r>
              <a:rPr lang="en-US" altLang="zh-CN" sz="2400" b="1" dirty="0" smtClean="0"/>
              <a:t> </a:t>
            </a:r>
            <a:r>
              <a:rPr lang="en-US" altLang="zh-CN" sz="2400" b="1" dirty="0" err="1" smtClean="0"/>
              <a:t>CTimeSpan</a:t>
            </a:r>
            <a:r>
              <a:rPr lang="en-US" altLang="zh-CN" sz="2400" b="1" dirty="0" smtClean="0"/>
              <a:t> operator-(</a:t>
            </a:r>
            <a:r>
              <a:rPr lang="en-US" altLang="zh-CN" sz="2400" b="1" dirty="0" err="1" smtClean="0"/>
              <a:t>CTime</a:t>
            </a:r>
            <a:r>
              <a:rPr lang="en-US" altLang="zh-CN" sz="2400" b="1" dirty="0" smtClean="0"/>
              <a:t> time) </a:t>
            </a:r>
            <a:r>
              <a:rPr lang="en-US" altLang="zh-CN" sz="2400" b="1" dirty="0" err="1" smtClean="0"/>
              <a:t>const</a:t>
            </a:r>
            <a:r>
              <a:rPr lang="en-US" altLang="zh-CN" sz="2400" b="1" dirty="0" smtClean="0"/>
              <a:t>;</a:t>
            </a:r>
            <a:endParaRPr lang="zh-CN" altLang="zh-CN" sz="2400" b="1" dirty="0" smtClean="0"/>
          </a:p>
          <a:p>
            <a:pPr marL="0" indent="0">
              <a:lnSpc>
                <a:spcPts val="2500"/>
              </a:lnSpc>
              <a:spcBef>
                <a:spcPts val="0"/>
              </a:spcBef>
              <a:buNone/>
            </a:pPr>
            <a:r>
              <a:rPr lang="en-US" altLang="zh-CN" sz="2400" b="1" dirty="0" smtClean="0"/>
              <a:t> </a:t>
            </a:r>
            <a:r>
              <a:rPr lang="en-US" altLang="zh-CN" sz="2400" b="1" dirty="0" err="1" smtClean="0"/>
              <a:t>CTime</a:t>
            </a:r>
            <a:r>
              <a:rPr lang="en-US" altLang="zh-CN" sz="2400" b="1" dirty="0" smtClean="0"/>
              <a:t> operator-(</a:t>
            </a:r>
            <a:r>
              <a:rPr lang="en-US" altLang="zh-CN" sz="2400" b="1" dirty="0" err="1" smtClean="0"/>
              <a:t>CTimeSpan</a:t>
            </a:r>
            <a:r>
              <a:rPr lang="en-US" altLang="zh-CN" sz="2400" b="1" dirty="0" smtClean="0"/>
              <a:t> </a:t>
            </a:r>
            <a:r>
              <a:rPr lang="en-US" altLang="zh-CN" sz="2400" b="1" dirty="0" err="1" smtClean="0"/>
              <a:t>timeSpan</a:t>
            </a:r>
            <a:r>
              <a:rPr lang="en-US" altLang="zh-CN" sz="2400" b="1" dirty="0" smtClean="0"/>
              <a:t>) </a:t>
            </a:r>
            <a:r>
              <a:rPr lang="en-US" altLang="zh-CN" sz="2400" b="1" dirty="0" err="1" smtClean="0"/>
              <a:t>const</a:t>
            </a:r>
            <a:r>
              <a:rPr lang="en-US" altLang="zh-CN" sz="2400" b="1" dirty="0" smtClean="0"/>
              <a:t>;</a:t>
            </a:r>
            <a:endParaRPr lang="zh-CN" altLang="zh-CN" sz="2400" b="1" dirty="0" smtClean="0"/>
          </a:p>
          <a:p>
            <a:pPr marL="0" indent="0">
              <a:lnSpc>
                <a:spcPts val="2500"/>
              </a:lnSpc>
              <a:spcBef>
                <a:spcPts val="0"/>
              </a:spcBef>
              <a:buNone/>
            </a:pPr>
            <a:r>
              <a:rPr lang="en-US" altLang="zh-CN" sz="2400" b="1" dirty="0" smtClean="0"/>
              <a:t> </a:t>
            </a:r>
            <a:r>
              <a:rPr lang="en-US" altLang="zh-CN" sz="2400" b="1" dirty="0" err="1" smtClean="0"/>
              <a:t>CTime</a:t>
            </a:r>
            <a:r>
              <a:rPr lang="en-US" altLang="zh-CN" sz="2400" b="1" dirty="0" smtClean="0"/>
              <a:t> operator+(</a:t>
            </a:r>
            <a:r>
              <a:rPr lang="en-US" altLang="zh-CN" sz="2400" b="1" dirty="0" err="1" smtClean="0"/>
              <a:t>CTimeSpan</a:t>
            </a:r>
            <a:r>
              <a:rPr lang="en-US" altLang="zh-CN" sz="2400" b="1" dirty="0" smtClean="0"/>
              <a:t> </a:t>
            </a:r>
            <a:r>
              <a:rPr lang="en-US" altLang="zh-CN" sz="2400" b="1" dirty="0" err="1" smtClean="0"/>
              <a:t>timeSpan</a:t>
            </a:r>
            <a:r>
              <a:rPr lang="en-US" altLang="zh-CN" sz="2400" b="1" dirty="0" smtClean="0"/>
              <a:t>) </a:t>
            </a:r>
            <a:r>
              <a:rPr lang="en-US" altLang="zh-CN" sz="2400" b="1" dirty="0" err="1" smtClean="0"/>
              <a:t>const</a:t>
            </a:r>
            <a:r>
              <a:rPr lang="en-US" altLang="zh-CN" sz="2400" b="1" dirty="0" smtClean="0"/>
              <a:t>;</a:t>
            </a:r>
            <a:endParaRPr lang="zh-CN" altLang="zh-CN" sz="2400" b="1" dirty="0" smtClean="0"/>
          </a:p>
        </p:txBody>
      </p:sp>
    </p:spTree>
    <p:extLst>
      <p:ext uri="{BB962C8B-B14F-4D97-AF65-F5344CB8AC3E}">
        <p14:creationId xmlns:p14="http://schemas.microsoft.com/office/powerpoint/2010/main" val="3290040335"/>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
      <a:dk1>
        <a:srgbClr val="808080"/>
      </a:dk1>
      <a:lt1>
        <a:srgbClr val="FFFF00"/>
      </a:lt1>
      <a:dk2>
        <a:srgbClr val="000066"/>
      </a:dk2>
      <a:lt2>
        <a:srgbClr val="FFFF00"/>
      </a:lt2>
      <a:accent1>
        <a:srgbClr val="FFFFFF"/>
      </a:accent1>
      <a:accent2>
        <a:srgbClr val="3333CC"/>
      </a:accent2>
      <a:accent3>
        <a:srgbClr val="AAAAB8"/>
      </a:accent3>
      <a:accent4>
        <a:srgbClr val="DADA00"/>
      </a:accent4>
      <a:accent5>
        <a:srgbClr val="FFFFFF"/>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6648</TotalTime>
  <Words>9535</Words>
  <Application>Microsoft Office PowerPoint</Application>
  <PresentationFormat>全屏显示(4:3)</PresentationFormat>
  <Paragraphs>2133</Paragraphs>
  <Slides>159</Slides>
  <Notes>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159</vt:i4>
      </vt:variant>
    </vt:vector>
  </HeadingPairs>
  <TitlesOfParts>
    <vt:vector size="172" baseType="lpstr">
      <vt:lpstr>Arial Unicode MS</vt:lpstr>
      <vt:lpstr>Technical</vt:lpstr>
      <vt:lpstr>黑体</vt:lpstr>
      <vt:lpstr>楷体_GB2312</vt:lpstr>
      <vt:lpstr>隶书</vt:lpstr>
      <vt:lpstr>宋体</vt:lpstr>
      <vt:lpstr>Arial</vt:lpstr>
      <vt:lpstr>Arial Narrow</vt:lpstr>
      <vt:lpstr>Courier New</vt:lpstr>
      <vt:lpstr>Times New Roman</vt:lpstr>
      <vt:lpstr>默认设计模板</vt:lpstr>
      <vt:lpstr>Document</vt:lpstr>
      <vt:lpstr>文档</vt:lpstr>
      <vt:lpstr>第8章   控件在可视化编程中的应用</vt:lpstr>
      <vt:lpstr>PowerPoint 演示文稿</vt:lpstr>
      <vt:lpstr>8.1概述</vt:lpstr>
      <vt:lpstr>8.1 应用控件并建立消息响应</vt:lpstr>
      <vt:lpstr>PowerPoint 演示文稿</vt:lpstr>
      <vt:lpstr>2.使用可视化工具在基于对话框的应用程序中添加控件</vt:lpstr>
      <vt:lpstr>PowerPoint 演示文稿</vt:lpstr>
      <vt:lpstr>2 为控件添加消息映射</vt:lpstr>
      <vt:lpstr>PowerPoint 演示文稿</vt:lpstr>
      <vt:lpstr>PowerPoint 演示文稿</vt:lpstr>
      <vt:lpstr>为控件的事件添加消息映射的步骤：</vt:lpstr>
      <vt:lpstr>3 在应用程序中使用控件</vt:lpstr>
      <vt:lpstr>PowerPoint 演示文稿</vt:lpstr>
      <vt:lpstr>4 自定义控件类 </vt:lpstr>
      <vt:lpstr>9.2 按钮控件及其应用 </vt:lpstr>
      <vt:lpstr>9.2.1 按钮控件的创建过程 </vt:lpstr>
      <vt:lpstr>PowerPoint 演示文稿</vt:lpstr>
      <vt:lpstr>PowerPoint 演示文稿</vt:lpstr>
      <vt:lpstr>按钮样式</vt:lpstr>
      <vt:lpstr>PowerPoint 演示文稿</vt:lpstr>
      <vt:lpstr>PowerPoint 演示文稿</vt:lpstr>
      <vt:lpstr>PowerPoint 演示文稿</vt:lpstr>
      <vt:lpstr>8.2.2 按钮控件示例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8.3 滚动条控件 </vt:lpstr>
      <vt:lpstr>8.3.1 滚动条类的结构及其方法 </vt:lpstr>
      <vt:lpstr>PowerPoint 演示文稿</vt:lpstr>
      <vt:lpstr>8.3.2 滚动条类编程实例 </vt:lpstr>
      <vt:lpstr>PowerPoint 演示文稿</vt:lpstr>
      <vt:lpstr>【例8-2】滚动条类编程实例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8.4 静态控件 </vt:lpstr>
      <vt:lpstr>8.4.1 静态控件的特点 </vt:lpstr>
      <vt:lpstr>8.4.2 静态控件应用举例 </vt:lpstr>
      <vt:lpstr>PowerPoint 演示文稿</vt:lpstr>
      <vt:lpstr>PowerPoint 演示文稿</vt:lpstr>
      <vt:lpstr>PowerPoint 演示文稿</vt:lpstr>
      <vt:lpstr>8.5 编辑框控件 </vt:lpstr>
      <vt:lpstr>PowerPoint 演示文稿</vt:lpstr>
      <vt:lpstr>PowerPoint 演示文稿</vt:lpstr>
      <vt:lpstr>8.5.2 编辑框与应用程序间的消息传递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8.6  列表框控件 </vt:lpstr>
      <vt:lpstr>8.6.1 列表框控件的类结构 </vt:lpstr>
      <vt:lpstr>PowerPoint 演示文稿</vt:lpstr>
      <vt:lpstr>PowerPoint 演示文稿</vt:lpstr>
      <vt:lpstr>PowerPoint 演示文稿</vt:lpstr>
      <vt:lpstr>8.6.2 列表框类的方法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9.5.3 列表框和应用程序之间消息传递 </vt:lpstr>
      <vt:lpstr>PowerPoint 演示文稿</vt:lpstr>
      <vt:lpstr>PowerPoint 演示文稿</vt:lpstr>
      <vt:lpstr>PowerPoint 演示文稿</vt:lpstr>
      <vt:lpstr>列表框应用举例 </vt:lpstr>
      <vt:lpstr>PowerPoint 演示文稿</vt:lpstr>
      <vt:lpstr>PowerPoint 演示文稿</vt:lpstr>
      <vt:lpstr>PowerPoint 演示文稿</vt:lpstr>
      <vt:lpstr>8.7  组合框控件 </vt:lpstr>
      <vt:lpstr>8.7.1 组合框(CComboBox)类的结构及组合框的特点 </vt:lpstr>
      <vt:lpstr>常用组合框消息</vt:lpstr>
      <vt:lpstr>PowerPoint 演示文稿</vt:lpstr>
      <vt:lpstr>PowerPoint 演示文稿</vt:lpstr>
      <vt:lpstr>PowerPoint 演示文稿</vt:lpstr>
      <vt:lpstr>PowerPoint 演示文稿</vt:lpstr>
      <vt:lpstr>PowerPoint 演示文稿</vt:lpstr>
      <vt:lpstr>PowerPoint 演示文稿</vt:lpstr>
      <vt:lpstr>1. 为复选框IDC_DATE_CHECK添加代码</vt:lpstr>
      <vt:lpstr>CTime类</vt:lpstr>
      <vt:lpstr>PowerPoint 演示文稿</vt:lpstr>
      <vt:lpstr>PowerPoint 演示文稿</vt:lpstr>
      <vt:lpstr>PowerPoint 演示文稿</vt:lpstr>
      <vt:lpstr>2.为复选框IDC_TIME_CHECK单击事件添加处理代码</vt:lpstr>
      <vt:lpstr>3.给Enable按钮添加代码</vt:lpstr>
      <vt:lpstr>5.为Show Control按钮添加代码</vt:lpstr>
      <vt:lpstr>7.为Show Gender and Age按钮添加代码</vt:lpstr>
      <vt:lpstr>8.为Show_Combo按钮添加代码</vt:lpstr>
      <vt:lpstr>9. 为IDC_SHOW_WEEKDAY_COMBO方法添加代码</vt:lpstr>
      <vt:lpstr>11.初始化单选按钮</vt:lpstr>
      <vt:lpstr>【例8-7】如下图所示创建应用程序，在“形状”列表框中选择要绘制的图形，在“笔颜色”下拉列表框中选择画笔的颜色，在“刷子颜色”下拉列表框中选择画刷的颜色，在“线型”组合框中选择画笔的线型，在“填充类型”中选择画刷填充类型，单击“绘图”按钮按照前面的选项绘制图形，单击“退出”按钮退出程序。</vt:lpstr>
      <vt:lpstr>控件及其ID列表</vt:lpstr>
      <vt:lpstr>PowerPoint 演示文稿</vt:lpstr>
      <vt:lpstr>PowerPoint 演示文稿</vt:lpstr>
      <vt:lpstr>PowerPoint 演示文稿</vt:lpstr>
      <vt:lpstr>“绘图”按钮的单击操作</vt:lpstr>
      <vt:lpstr>PowerPoint 演示文稿</vt:lpstr>
      <vt:lpstr>PowerPoint 演示文稿</vt:lpstr>
      <vt:lpstr>PowerPoint 演示文稿</vt:lpstr>
      <vt:lpstr>PowerPoint 演示文稿</vt:lpstr>
      <vt:lpstr>PowerPoint 演示文稿</vt:lpstr>
      <vt:lpstr>8.8 对话框通用控件 </vt:lpstr>
      <vt:lpstr>8.8.1 Picture控件的使用 </vt:lpstr>
      <vt:lpstr>PowerPoint 演示文稿</vt:lpstr>
      <vt:lpstr>8.8.2 Spin控件的使用(8_8_3) </vt:lpstr>
      <vt:lpstr>PowerPoint 演示文稿</vt:lpstr>
      <vt:lpstr>PowerPoint 演示文稿</vt:lpstr>
      <vt:lpstr>8.8.3 Progress控件的使用(8_8_4) </vt:lpstr>
      <vt:lpstr>PowerPoint 演示文稿</vt:lpstr>
      <vt:lpstr>PowerPoint 演示文稿</vt:lpstr>
      <vt:lpstr>8.8.4 Slider控件的使用(8_8_5) </vt:lpstr>
      <vt:lpstr>PowerPoint 演示文稿</vt:lpstr>
      <vt:lpstr>PowerPoint 演示文稿</vt:lpstr>
      <vt:lpstr>8.8.5 Date Time Picker控件的使用(8_8_6) </vt:lpstr>
      <vt:lpstr>PowerPoint 演示文稿</vt:lpstr>
      <vt:lpstr>PowerPoint 演示文稿</vt:lpstr>
      <vt:lpstr>8.8.6 List Control控件的使用(8_8_7)</vt:lpstr>
      <vt:lpstr>PowerPoint 演示文稿</vt:lpstr>
      <vt:lpstr>列表控件的主要成员函数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8.8.7 Tree Control控件的使用(9_9_8)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8.8.8 Extended Combo Box控件的使用 </vt:lpstr>
      <vt:lpstr>PowerPoint 演示文稿</vt:lpstr>
      <vt:lpstr>PowerPoint 演示文稿</vt:lpstr>
    </vt:vector>
  </TitlesOfParts>
  <Company>Tsinghua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Huangwt</dc:creator>
  <cp:lastModifiedBy>hehe</cp:lastModifiedBy>
  <cp:revision>1304</cp:revision>
  <dcterms:created xsi:type="dcterms:W3CDTF">2004-02-23T07:53:21Z</dcterms:created>
  <dcterms:modified xsi:type="dcterms:W3CDTF">2019-11-20T13:44:24Z</dcterms:modified>
</cp:coreProperties>
</file>