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5" r:id="rId56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368.xml"/><Relationship Id="rId60" Type="http://schemas.openxmlformats.org/officeDocument/2006/relationships/commentAuthors" Target="commentAuthors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一般定义1dp为160dpi时的一个像素大小，那么，如果手机分辨率是320dpi，则1dp相当于2px。所以dp在不同分辨率的手机上可以自动伸缩，适配性较好，建议项目中的尺寸等长度单位使用dp。</a:t>
            </a:r>
            <a:endParaRPr lang="zh-CN" altLang="en-US"/>
          </a:p>
          <a:p>
            <a:r>
              <a:rPr lang="zh-CN" altLang="en-US"/>
              <a:t>各种dpi比较（密度density指屏幕上每平方英寸（2.542 平方厘米）中含有的像素点数量，不同于分辨率）：</a:t>
            </a:r>
            <a:endParaRPr lang="zh-CN" altLang="en-US"/>
          </a:p>
          <a:p>
            <a:r>
              <a:rPr lang="zh-CN" altLang="en-US"/>
              <a:t>       ldpi（low）：适用于低密度(ldpi)屏幕(0-120dpi)的资源，1dp=3/4px。</a:t>
            </a:r>
            <a:endParaRPr lang="zh-CN" altLang="en-US"/>
          </a:p>
          <a:p>
            <a:r>
              <a:rPr lang="zh-CN" altLang="en-US"/>
              <a:t>       mdpi（medium）：适用于中密度(mdpi)屏幕(120-160dpi)的资源，1dp=1px。</a:t>
            </a:r>
            <a:endParaRPr lang="zh-CN" altLang="en-US"/>
          </a:p>
          <a:p>
            <a:r>
              <a:rPr lang="zh-CN" altLang="en-US"/>
              <a:t>       hdpi（high）：适用于高密度(hdpi)屏幕(160-240dpi)的资源，1dp=1.5px。</a:t>
            </a:r>
            <a:endParaRPr lang="zh-CN" altLang="en-US"/>
          </a:p>
          <a:p>
            <a:r>
              <a:rPr lang="zh-CN" altLang="en-US"/>
              <a:t>       xhdpi（extra-high）：适用于超高密度(xhdpi)屏幕(240-320dpi)的资源，1dp=2px。</a:t>
            </a:r>
            <a:endParaRPr lang="zh-CN" altLang="en-US"/>
          </a:p>
          <a:p>
            <a:r>
              <a:rPr lang="zh-CN" altLang="en-US"/>
              <a:t>       xxhdpi（extra-extra-high）：适用于超超高密度(xxhdpi)屏幕(320-480dpi)的资源，1dp=3px。</a:t>
            </a:r>
            <a:endParaRPr lang="zh-CN" altLang="en-US"/>
          </a:p>
          <a:p>
            <a:r>
              <a:rPr lang="zh-CN" altLang="en-US"/>
              <a:t>       xxxhdpi（extra-extra-extra-high）：适用于超超超高密度(xxxhdpi)屏幕(480-640dpi)的资源，1dp=4px。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gravity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属性，</a:t>
            </a:r>
            <a:r>
              <a:rPr lang="zh-CN" altLang="en-US"/>
              <a:t>内部的子元素</a:t>
            </a:r>
            <a:r>
              <a:rPr lang="zh-CN" altLang="en-US"/>
              <a:t>位置。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3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4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3" hasCustomPrompt="1"/>
            <p:custDataLst>
              <p:tags r:id="rId15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4" hasCustomPrompt="1"/>
            <p:custDataLst>
              <p:tags r:id="rId16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 userDrawn="1">
            <p:custDataLst>
              <p:tags r:id="rId7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14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4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12D6-CE1C-4875-840C-5105FA5780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5507-5751-471E-93EF-731DC6C6F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image" Target="../media/image12.png"/><Relationship Id="rId1" Type="http://schemas.openxmlformats.org/officeDocument/2006/relationships/tags" Target="../tags/tag19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image" Target="../media/image12.png"/><Relationship Id="rId1" Type="http://schemas.openxmlformats.org/officeDocument/2006/relationships/tags" Target="../tags/tag20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3" Type="http://schemas.openxmlformats.org/officeDocument/2006/relationships/tags" Target="../tags/tag206.xml"/><Relationship Id="rId2" Type="http://schemas.openxmlformats.org/officeDocument/2006/relationships/image" Target="../media/image12.png"/><Relationship Id="rId1" Type="http://schemas.openxmlformats.org/officeDocument/2006/relationships/tags" Target="../tags/tag20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image" Target="../media/image12.png"/><Relationship Id="rId1" Type="http://schemas.openxmlformats.org/officeDocument/2006/relationships/tags" Target="../tags/tag20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image" Target="../media/image12.png"/><Relationship Id="rId1" Type="http://schemas.openxmlformats.org/officeDocument/2006/relationships/tags" Target="../tags/tag21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image" Target="../media/image12.png"/><Relationship Id="rId1" Type="http://schemas.openxmlformats.org/officeDocument/2006/relationships/tags" Target="../tags/tag21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image" Target="../media/image12.png"/><Relationship Id="rId1" Type="http://schemas.openxmlformats.org/officeDocument/2006/relationships/tags" Target="../tags/tag22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image" Target="../media/image12.png"/><Relationship Id="rId1" Type="http://schemas.openxmlformats.org/officeDocument/2006/relationships/tags" Target="../tags/tag22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30.xml"/><Relationship Id="rId4" Type="http://schemas.openxmlformats.org/officeDocument/2006/relationships/image" Target="../media/image18.jpeg"/><Relationship Id="rId3" Type="http://schemas.openxmlformats.org/officeDocument/2006/relationships/tags" Target="../tags/tag229.xml"/><Relationship Id="rId2" Type="http://schemas.openxmlformats.org/officeDocument/2006/relationships/image" Target="../media/image12.png"/><Relationship Id="rId1" Type="http://schemas.openxmlformats.org/officeDocument/2006/relationships/tags" Target="../tags/tag228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image" Target="../media/image12.png"/><Relationship Id="rId1" Type="http://schemas.openxmlformats.org/officeDocument/2006/relationships/tags" Target="../tags/tag23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3" Type="http://schemas.openxmlformats.org/officeDocument/2006/relationships/slideLayout" Target="../slideLayouts/slideLayout17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48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tags" Target="../tags/tag23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12.png"/><Relationship Id="rId1" Type="http://schemas.openxmlformats.org/officeDocument/2006/relationships/tags" Target="../tags/tag23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image" Target="../media/image12.png"/><Relationship Id="rId1" Type="http://schemas.openxmlformats.org/officeDocument/2006/relationships/tags" Target="../tags/tag243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image" Target="../media/image12.png"/><Relationship Id="rId1" Type="http://schemas.openxmlformats.org/officeDocument/2006/relationships/tags" Target="../tags/tag24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image" Target="../media/image20.jpeg"/><Relationship Id="rId2" Type="http://schemas.openxmlformats.org/officeDocument/2006/relationships/image" Target="../media/image12.png"/><Relationship Id="rId1" Type="http://schemas.openxmlformats.org/officeDocument/2006/relationships/tags" Target="../tags/tag25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image" Target="../media/image12.png"/><Relationship Id="rId1" Type="http://schemas.openxmlformats.org/officeDocument/2006/relationships/tags" Target="../tags/tag25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60.xml"/><Relationship Id="rId2" Type="http://schemas.openxmlformats.org/officeDocument/2006/relationships/image" Target="../media/image12.png"/><Relationship Id="rId1" Type="http://schemas.openxmlformats.org/officeDocument/2006/relationships/tags" Target="../tags/tag259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image" Target="../media/image12.png"/><Relationship Id="rId1" Type="http://schemas.openxmlformats.org/officeDocument/2006/relationships/tags" Target="../tags/tag261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image" Target="../media/image21.jpeg"/><Relationship Id="rId2" Type="http://schemas.openxmlformats.org/officeDocument/2006/relationships/image" Target="../media/image12.png"/><Relationship Id="rId1" Type="http://schemas.openxmlformats.org/officeDocument/2006/relationships/tags" Target="../tags/tag265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3" Type="http://schemas.openxmlformats.org/officeDocument/2006/relationships/tags" Target="../tags/tag270.xml"/><Relationship Id="rId2" Type="http://schemas.openxmlformats.org/officeDocument/2006/relationships/image" Target="../media/image12.png"/><Relationship Id="rId1" Type="http://schemas.openxmlformats.org/officeDocument/2006/relationships/tags" Target="../tags/tag26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image" Target="../media/image12.png"/><Relationship Id="rId1" Type="http://schemas.openxmlformats.org/officeDocument/2006/relationships/tags" Target="../tags/tag169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12.png"/><Relationship Id="rId1" Type="http://schemas.openxmlformats.org/officeDocument/2006/relationships/tags" Target="../tags/tag27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image" Target="../media/image12.png"/><Relationship Id="rId1" Type="http://schemas.openxmlformats.org/officeDocument/2006/relationships/tags" Target="../tags/tag277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image" Target="../media/image12.png"/><Relationship Id="rId1" Type="http://schemas.openxmlformats.org/officeDocument/2006/relationships/tags" Target="../tags/tag281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12.png"/><Relationship Id="rId1" Type="http://schemas.openxmlformats.org/officeDocument/2006/relationships/tags" Target="../tags/tag285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image" Target="../media/image12.png"/><Relationship Id="rId1" Type="http://schemas.openxmlformats.org/officeDocument/2006/relationships/tags" Target="../tags/tag289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image" Target="../media/image12.png"/><Relationship Id="rId1" Type="http://schemas.openxmlformats.org/officeDocument/2006/relationships/tags" Target="../tags/tag293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image" Target="../media/image12.png"/><Relationship Id="rId1" Type="http://schemas.openxmlformats.org/officeDocument/2006/relationships/tags" Target="../tags/tag297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image" Target="../media/image12.png"/><Relationship Id="rId1" Type="http://schemas.openxmlformats.org/officeDocument/2006/relationships/tags" Target="../tags/tag301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image" Target="../media/image12.png"/><Relationship Id="rId1" Type="http://schemas.openxmlformats.org/officeDocument/2006/relationships/tags" Target="../tags/tag305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image" Target="../media/image23.jpeg"/><Relationship Id="rId7" Type="http://schemas.openxmlformats.org/officeDocument/2006/relationships/image" Target="../media/image22.jpeg"/><Relationship Id="rId6" Type="http://schemas.openxmlformats.org/officeDocument/2006/relationships/tags" Target="../tags/tag314.xml"/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316.xml"/><Relationship Id="rId11" Type="http://schemas.openxmlformats.org/officeDocument/2006/relationships/image" Target="../media/image25.jpeg"/><Relationship Id="rId10" Type="http://schemas.openxmlformats.org/officeDocument/2006/relationships/tags" Target="../tags/tag315.xml"/><Relationship Id="rId1" Type="http://schemas.openxmlformats.org/officeDocument/2006/relationships/tags" Target="../tags/tag3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image" Target="../media/image12.png"/><Relationship Id="rId1" Type="http://schemas.openxmlformats.org/officeDocument/2006/relationships/tags" Target="../tags/tag173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12.png"/><Relationship Id="rId1" Type="http://schemas.openxmlformats.org/officeDocument/2006/relationships/tags" Target="../tags/tag317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tags" Target="../tags/tag321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image" Target="../media/image12.png"/><Relationship Id="rId1" Type="http://schemas.openxmlformats.org/officeDocument/2006/relationships/tags" Target="../tags/tag325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31.xml"/><Relationship Id="rId7" Type="http://schemas.openxmlformats.org/officeDocument/2006/relationships/image" Target="../media/image30.png"/><Relationship Id="rId6" Type="http://schemas.openxmlformats.org/officeDocument/2006/relationships/tags" Target="../tags/tag33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tags" Target="../tags/tag329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image" Target="../media/image12.png"/><Relationship Id="rId1" Type="http://schemas.openxmlformats.org/officeDocument/2006/relationships/tags" Target="../tags/tag332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39.xml"/><Relationship Id="rId5" Type="http://schemas.openxmlformats.org/officeDocument/2006/relationships/tags" Target="../tags/tag338.xml"/><Relationship Id="rId4" Type="http://schemas.openxmlformats.org/officeDocument/2006/relationships/tags" Target="../tags/tag337.xml"/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tags" Target="../tags/tag336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image" Target="../media/image32.jpeg"/><Relationship Id="rId2" Type="http://schemas.openxmlformats.org/officeDocument/2006/relationships/image" Target="../media/image12.png"/><Relationship Id="rId1" Type="http://schemas.openxmlformats.org/officeDocument/2006/relationships/tags" Target="../tags/tag340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image" Target="../media/image12.png"/><Relationship Id="rId1" Type="http://schemas.openxmlformats.org/officeDocument/2006/relationships/tags" Target="../tags/tag344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image" Target="../media/image12.png"/><Relationship Id="rId1" Type="http://schemas.openxmlformats.org/officeDocument/2006/relationships/tags" Target="../tags/tag348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355.xml"/><Relationship Id="rId5" Type="http://schemas.openxmlformats.org/officeDocument/2006/relationships/image" Target="../media/image33.jpeg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image" Target="../media/image12.png"/><Relationship Id="rId1" Type="http://schemas.openxmlformats.org/officeDocument/2006/relationships/tags" Target="../tags/tag35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image" Target="../media/image12.png"/><Relationship Id="rId1" Type="http://schemas.openxmlformats.org/officeDocument/2006/relationships/tags" Target="../tags/tag177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image" Target="../media/image12.png"/><Relationship Id="rId1" Type="http://schemas.openxmlformats.org/officeDocument/2006/relationships/tags" Target="../tags/tag356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63.xml"/><Relationship Id="rId4" Type="http://schemas.openxmlformats.org/officeDocument/2006/relationships/tags" Target="../tags/tag362.xml"/><Relationship Id="rId3" Type="http://schemas.openxmlformats.org/officeDocument/2006/relationships/tags" Target="../tags/tag361.xml"/><Relationship Id="rId2" Type="http://schemas.openxmlformats.org/officeDocument/2006/relationships/image" Target="../media/image12.png"/><Relationship Id="rId1" Type="http://schemas.openxmlformats.org/officeDocument/2006/relationships/tags" Target="../tags/tag360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12.png"/><Relationship Id="rId1" Type="http://schemas.openxmlformats.org/officeDocument/2006/relationships/tags" Target="../tags/tag36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image" Target="../media/image12.png"/><Relationship Id="rId1" Type="http://schemas.openxmlformats.org/officeDocument/2006/relationships/tags" Target="../tags/tag18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image" Target="../media/image12.png"/><Relationship Id="rId1" Type="http://schemas.openxmlformats.org/officeDocument/2006/relationships/tags" Target="../tags/tag18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image" Target="../media/image12.png"/><Relationship Id="rId1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6.xml"/><Relationship Id="rId4" Type="http://schemas.openxmlformats.org/officeDocument/2006/relationships/tags" Target="../tags/tag195.xml"/><Relationship Id="rId3" Type="http://schemas.openxmlformats.org/officeDocument/2006/relationships/tags" Target="../tags/tag194.xml"/><Relationship Id="rId2" Type="http://schemas.openxmlformats.org/officeDocument/2006/relationships/image" Target="../media/image12.png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8720" y="3070860"/>
            <a:ext cx="4657090" cy="716280"/>
          </a:xfrm>
        </p:spPr>
        <p:txBody>
          <a:bodyPr wrap="square">
            <a:normAutofit fontScale="90000"/>
          </a:bodyPr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45" spc="-200" dirty="0">
                <a:solidFill>
                  <a:schemeClr val="accent1"/>
                </a:solidFill>
              </a:rPr>
              <a:t>第3章  简单控件</a:t>
            </a:r>
            <a:endParaRPr lang="zh-CN" altLang="en-US" sz="4445" spc="-200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88315" y="610489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使用色值定义文字颜色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372870"/>
            <a:ext cx="10865485" cy="5420995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代码中设置色值需要添加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0x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前缀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表示十六进制数，例如：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tv_code_eight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findViewById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R.id.tv_code_eight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 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dirty="0" err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tv_code_eight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的文字颜色设置为不透明的绿色，即正常的绿色</a:t>
            </a:r>
            <a:endParaRPr lang="zh-CN" altLang="en-US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tv_code_eight.setTextColor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(0xff00ff00);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文件中设置色值需要添加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”前缀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布局文件设置六位文字颜色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android:textColor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="#00ff00" /&gt;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颜色资源文件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558290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res/values/colors.xml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是专门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的颜色资源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文件，初始内容如下：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&lt;resources&gt;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&lt;color name="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colorPrimary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"&gt;#008577&lt;/color&gt;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&lt;color name="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colorPrimaryDark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"&gt;#00574B&lt;/color&gt;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&lt;color name="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colorAccent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"&gt;#D81B60&lt;/color&gt;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&lt;/resources&gt;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添加新颜色定义的内容片段如下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所示：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&lt;color name="green"&gt;#00ff00&lt;/color&gt;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引用颜色资源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0865" y="1403985"/>
            <a:ext cx="10968355" cy="5020310"/>
          </a:xfrm>
          <a:prstGeom prst="rect">
            <a:avLst/>
          </a:prstGeom>
        </p:spPr>
        <p:txBody>
          <a:bodyPr vert="horz" lIns="90170" tIns="46990" rIns="90170" bIns="4699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文件中引用（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@color/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***）：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资源文件引用六位文字颜色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android:textColor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="@color/green" /&gt;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代码中引用（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R.color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***）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tv_code_background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findViewById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R.id.tv_code_background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dirty="0" smtClean="0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dirty="0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dirty="0" err="1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tv_code_background</a:t>
            </a:r>
            <a:r>
              <a:rPr lang="zh-CN" altLang="en-US" dirty="0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的背景颜色设置为绿色</a:t>
            </a:r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tv_code_background.setBackgroundResource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R.color.green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</a:t>
            </a:r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视图基础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本节介绍了视图的几种基本概念及其用法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视图的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宽度和高度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视图的间距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外部间距和内部间距）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视图的对齐方式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外部对齐方式和内部对齐方式）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设置视图的宽高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宽度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通过属性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</a:t>
            </a:r>
            <a:endParaRPr lang="zh-CN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通过属性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宽高的取值主要有下列三种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：表示与上级视图保持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：表示与内容自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适应。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）以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为单位的具体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尺寸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在代码中设置视图宽高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44220" y="169100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首先确保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中的宽高属性值为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，接着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打开该页面对应的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代码，依序执行以下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三个步骤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控件对象的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getLayoutParams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方法，获取该控件的布局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属性表示宽度，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属性表示高度，修改这两个属性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控件对象的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setLayoutParams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方法，填入修改后的布局参数使之生效。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设置视图的间距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04495" y="1598930"/>
            <a:ext cx="11572875" cy="4351655"/>
          </a:xfrm>
          <a:prstGeom prst="rect">
            <a:avLst/>
          </a:prstGeom>
        </p:spPr>
        <p:txBody>
          <a:bodyPr vert="horz" lIns="90170" tIns="46990" rIns="90170" bIns="46990" rtlCol="0"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设置视图的间距有两种方式：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）采用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layout_margin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属性，它指定了当前视图与周围平级视图之间的距离。包括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layout_margin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layout_marginLeft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layout_marginTop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layout_marginRight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layout_marginBottom</a:t>
            </a:r>
            <a:endParaRPr lang="en-US" altLang="zh-CN" dirty="0" err="1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）采用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属性，它指定了当前视图与内部下级视图之间的距离。包括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paddingLeft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paddingTop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paddingRight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paddingBottom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下面的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XML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文件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演示了二者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的区别：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72160" y="67945"/>
            <a:ext cx="10695305" cy="669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&lt;!-- </a:t>
            </a:r>
            <a:r>
              <a:rPr lang="zh-CN" altLang="en-US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最外层的布局背景为蓝色 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--&gt;</a:t>
            </a:r>
            <a:endParaRPr lang="en-US" altLang="zh-CN" sz="1400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xmlns:android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="http://schemas.android.com/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apk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/res/android"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="300dp"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android:background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="#00aaff"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android:orientation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="vertical"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android:padding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="5dp"&gt;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&lt;!-- </a:t>
            </a:r>
            <a:r>
              <a:rPr lang="zh-CN" altLang="en-US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中间层的布局背景为黄色 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--&gt;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android:layout_margin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="20dp"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android:background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="#ffff99"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android:padding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="60dp"&gt;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&lt;!-- </a:t>
            </a:r>
            <a:r>
              <a:rPr lang="zh-CN" altLang="en-US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最内层的视图背景为红色 </a:t>
            </a:r>
            <a:r>
              <a:rPr lang="en-US" altLang="zh-CN" sz="14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--&gt;</a:t>
            </a:r>
            <a:endParaRPr lang="en-US" altLang="zh-CN" sz="1400" dirty="0" smtClean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&lt;View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android:background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="#ff0000" /&gt;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&lt;/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</a:t>
            </a:r>
            <a:r>
              <a:rPr lang="en-US" altLang="zh-CN" sz="1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en-US" altLang="zh-CN" sz="1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140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ayout_margin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padding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的演示效果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36" y="1825625"/>
            <a:ext cx="4480234" cy="435133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设置视图的对齐方式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设置视图的对齐方式有两种途径：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）采用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layout_gravity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属性，它指定了当前视图相对于上级视图的对齐方式，控制自己在父元素的位置。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）采用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gravity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了下级视图相对于当前视图的对齐方式。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layout_gravity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gravity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的取值包括：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bottom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，还可以用竖线连接各取值，例如“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left|top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”表示即靠左又靠上，也就是朝左上角对齐。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255272" y="1807210"/>
            <a:ext cx="1563660" cy="48138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文本显示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>
            <a:off x="2725420" y="1892199"/>
            <a:ext cx="518564" cy="489349"/>
            <a:chOff x="2609850" y="2209800"/>
            <a:chExt cx="495937" cy="468000"/>
          </a:xfrm>
        </p:grpSpPr>
        <p:sp>
          <p:nvSpPr>
            <p:cNvPr id="7" name="椭圆 6"/>
            <p:cNvSpPr/>
            <p:nvPr>
              <p:custDataLst>
                <p:tags r:id="rId2"/>
              </p:custDataLst>
            </p:nvPr>
          </p:nvSpPr>
          <p:spPr>
            <a:xfrm>
              <a:off x="2609850" y="2209800"/>
              <a:ext cx="468000" cy="46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2620012" y="2259134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b="1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en-US" altLang="zh-CN" b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7657421" y="1807210"/>
            <a:ext cx="1563660" cy="48138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di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视图基础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 rot="0">
            <a:off x="7127570" y="1892199"/>
            <a:ext cx="509268" cy="489349"/>
            <a:chOff x="2609850" y="2209800"/>
            <a:chExt cx="487049" cy="468000"/>
          </a:xfrm>
        </p:grpSpPr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2609850" y="2209800"/>
              <a:ext cx="468000" cy="46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2611124" y="2259134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7657421" y="2192979"/>
            <a:ext cx="1851160" cy="32202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3255272" y="3298496"/>
            <a:ext cx="1563660" cy="48138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di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常用布局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 rot="0">
            <a:off x="2725420" y="3383485"/>
            <a:ext cx="518564" cy="489349"/>
            <a:chOff x="2609850" y="2209800"/>
            <a:chExt cx="495937" cy="468000"/>
          </a:xfrm>
        </p:grpSpPr>
        <p:sp>
          <p:nvSpPr>
            <p:cNvPr id="23" name="椭圆 22"/>
            <p:cNvSpPr/>
            <p:nvPr>
              <p:custDataLst>
                <p:tags r:id="rId9"/>
              </p:custDataLst>
            </p:nvPr>
          </p:nvSpPr>
          <p:spPr>
            <a:xfrm>
              <a:off x="2609850" y="2209800"/>
              <a:ext cx="468000" cy="468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2620012" y="2259134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b="1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03</a:t>
              </a:r>
              <a:endParaRPr lang="en-US" altLang="zh-CN" b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7657421" y="3298496"/>
            <a:ext cx="1563660" cy="48138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di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按钮触控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7127570" y="3383485"/>
            <a:ext cx="518564" cy="489349"/>
            <a:chOff x="2609850" y="2209800"/>
            <a:chExt cx="495937" cy="468000"/>
          </a:xfrm>
        </p:grpSpPr>
        <p:sp>
          <p:nvSpPr>
            <p:cNvPr id="4" name="椭圆 3"/>
            <p:cNvSpPr/>
            <p:nvPr>
              <p:custDataLst>
                <p:tags r:id="rId12"/>
              </p:custDataLst>
            </p:nvPr>
          </p:nvSpPr>
          <p:spPr>
            <a:xfrm>
              <a:off x="2609850" y="2209800"/>
              <a:ext cx="468000" cy="4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13"/>
              </p:custDataLst>
            </p:nvPr>
          </p:nvSpPr>
          <p:spPr>
            <a:xfrm>
              <a:off x="2620012" y="2259134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04</a:t>
              </a:r>
              <a:endPara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7657421" y="3684265"/>
            <a:ext cx="1851160" cy="32202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单击此处添加文本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3255272" y="4927889"/>
            <a:ext cx="1563660" cy="48138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di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图像显示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 rot="0">
            <a:off x="2725420" y="5012878"/>
            <a:ext cx="518564" cy="489349"/>
            <a:chOff x="2609850" y="2209800"/>
            <a:chExt cx="495937" cy="468000"/>
          </a:xfrm>
        </p:grpSpPr>
        <p:sp>
          <p:nvSpPr>
            <p:cNvPr id="35" name="椭圆 34"/>
            <p:cNvSpPr/>
            <p:nvPr>
              <p:custDataLst>
                <p:tags r:id="rId16"/>
              </p:custDataLst>
            </p:nvPr>
          </p:nvSpPr>
          <p:spPr>
            <a:xfrm>
              <a:off x="2609850" y="2209800"/>
              <a:ext cx="468000" cy="46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7"/>
              </p:custDataLst>
            </p:nvPr>
          </p:nvSpPr>
          <p:spPr>
            <a:xfrm>
              <a:off x="2620012" y="2259134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b="1" dirty="0">
                  <a:solidFill>
                    <a:schemeClr val="dk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05</a:t>
              </a:r>
              <a:endParaRPr lang="en-US" altLang="zh-CN" b="1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文本框 49"/>
          <p:cNvSpPr txBox="1"/>
          <p:nvPr>
            <p:custDataLst>
              <p:tags r:id="rId18"/>
            </p:custDataLst>
          </p:nvPr>
        </p:nvSpPr>
        <p:spPr>
          <a:xfrm>
            <a:off x="7657465" y="4927600"/>
            <a:ext cx="163576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di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实战项目：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dist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计算器</a:t>
            </a:r>
            <a:endParaRPr lang="en-US" altLang="zh-CN" sz="2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7127570" y="5012878"/>
            <a:ext cx="518564" cy="489349"/>
            <a:chOff x="2609850" y="2209800"/>
            <a:chExt cx="495937" cy="468000"/>
          </a:xfrm>
        </p:grpSpPr>
        <p:sp>
          <p:nvSpPr>
            <p:cNvPr id="53" name="椭圆 52"/>
            <p:cNvSpPr/>
            <p:nvPr>
              <p:custDataLst>
                <p:tags r:id="rId19"/>
              </p:custDataLst>
            </p:nvPr>
          </p:nvSpPr>
          <p:spPr>
            <a:xfrm>
              <a:off x="2609850" y="2209800"/>
              <a:ext cx="468000" cy="46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/>
            </a:bodyPr>
            <a:p>
              <a:pPr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2620012" y="2259134"/>
              <a:ext cx="485775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b="1" dirty="0">
                  <a:solidFill>
                    <a:schemeClr val="lt1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06</a:t>
              </a:r>
              <a:endPara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文本框 14"/>
          <p:cNvSpPr txBox="1"/>
          <p:nvPr>
            <p:custDataLst>
              <p:tags r:id="rId21"/>
            </p:custDataLst>
          </p:nvPr>
        </p:nvSpPr>
        <p:spPr>
          <a:xfrm>
            <a:off x="4768215" y="720090"/>
            <a:ext cx="2848610" cy="481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本章内容</a:t>
            </a:r>
            <a:endParaRPr lang="zh-CN" altLang="en-US" sz="36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91005"/>
            <a:ext cx="5168265" cy="4424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layout_gravity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gravity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的演示效果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13384" y="1758315"/>
            <a:ext cx="5092581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</a:t>
            </a:r>
            <a:r>
              <a:rPr lang="en-US" altLang="zh-CN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文件为</a:t>
            </a:r>
            <a:r>
              <a:rPr lang="en-US" altLang="zh-CN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chapter03\</a:t>
            </a:r>
            <a:r>
              <a:rPr lang="en-US" altLang="zh-CN" sz="2400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r>
              <a:rPr lang="en-US" altLang="zh-CN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\main\res\layout\activity_view_gravity.xml</a:t>
            </a:r>
            <a:endParaRPr lang="en-US" altLang="zh-CN" sz="2400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常用布局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本节介绍了常见的几种布局用法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RelativeLayout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网格布局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GridLayout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3.3.4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滚动视图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ScrollView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线性布局内部的各视图有两种排列方式：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orientation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horizontal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时，内部视图在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水平方向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从左往右排列。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orientation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vertical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，内部视图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垂直方向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从上往下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排列。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如果不指定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orientation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属性，则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水平方向排列。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线性布局的权重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742295" cy="4351655"/>
          </a:xfrm>
          <a:prstGeom prst="rect">
            <a:avLst/>
          </a:prstGeom>
        </p:spPr>
        <p:txBody>
          <a:bodyPr vert="horz" lIns="90170" tIns="46990" rIns="90170" bIns="4699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概念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指的是线性布局的下级视图各自拥有多大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比例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的宽高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权重属性名叫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layout_weight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，但该属性不在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节点设置，而在线性布局的直接下级视图设置，表示该下级视图占据的宽高比例。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layout_width</a:t>
            </a:r>
            <a:r>
              <a:rPr lang="zh-CN" altLang="en-US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0dp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layout_weight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表示水平方向的宽度比例。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layout_height</a:t>
            </a:r>
            <a:r>
              <a:rPr lang="zh-CN" altLang="en-US" dirty="0" err="1" smtClean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0dp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layout_weight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表示垂直方向的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比例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970" y="3044637"/>
            <a:ext cx="6464060" cy="30524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宽高权重的演示效果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chapter03\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\main\res\layout\activity_linear_layout.xml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RelativeLayout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相对布局的下级视图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位置由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其他视图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决定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用于确定下级视图位置的参照物分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该视图自身平级的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视图的上级视图（也就是它归属的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RelativeLayout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如果不设定下级视图的参照物，那么下级视图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显示在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RelativeLayout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内部的左上角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38998" y="663397"/>
          <a:ext cx="8246110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055"/>
                <a:gridCol w="4123055"/>
              </a:tblGrid>
              <a:tr h="361315">
                <a:tc>
                  <a:txBody>
                    <a:bodyPr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相对位置的属性取值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相对位置说明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layout_toLeftOf</a:t>
                      </a:r>
                      <a:endParaRPr lang="en-US" sz="1600" kern="100" dirty="0" err="1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当前视图在指定视图的左边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layout_toRightOf</a:t>
                      </a:r>
                      <a:endParaRPr lang="en-US" sz="1600" kern="100" dirty="0" err="1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当前视图在指定视图的右边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layout_above</a:t>
                      </a:r>
                      <a:endParaRPr lang="en-US" sz="1600" kern="100" dirty="0" err="1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当前视图在指定视图的上方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layout_below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当前视图在指定视图的下方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layout_alignLeft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当前视图与指定视图的左侧对齐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layout_alignRight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当前视图与指定视图的右侧对齐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layout_alignTop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当前视图与指定视图的顶部对齐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layout_alignBottom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当前视图与指定视图的底部对齐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layout_centerInParent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当前视图在上级视图中间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layout_centerHorizontal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当前视图在上级视图的水平方向居中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layout_centerVertical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当前视图在上级视图的垂直方向居中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layout_alignParentLeft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当前视图与上级视图的左侧对齐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layout_alignParentRight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当前视图与上级视图的右侧对齐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layout_alignParentTop</a:t>
                      </a:r>
                      <a:endParaRPr lang="en-US" sz="1600" kern="100" dirty="0" err="1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当前视图与上级视图的顶部对齐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1315"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layout_alignParentBottom</a:t>
                      </a:r>
                      <a:endParaRPr lang="en-US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当前视图与上级视图的底部对齐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00100" y="8001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下面是相对位置的取值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</a:t>
            </a:r>
            <a:endParaRPr lang="zh-CN" altLang="en-US" sz="2400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网格布局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GridLayout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网格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布局支持多行多列的表格排列。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网格布局默认从左往右、从上到下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排列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，它新增了两个属性：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columnCount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属性，它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指定了网格的列数，即每行能放多少个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rowCount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了网格的行数，即每列能放多少个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36" y="3065268"/>
            <a:ext cx="6446808" cy="30443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网格布局的演示效果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演示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chapter03\</a:t>
            </a:r>
            <a:r>
              <a:rPr lang="en-US" altLang="zh-CN" sz="24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\main\res\layout\activity_grid_layout.xml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3.3.4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滚动视图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ScrollView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视图有两种：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，它是垂直方向的滚动视图；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垂直方向滚动时，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layout_width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属性值设置为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layout_height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属性值设置为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HorizontalScrollView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，它是水平方向的滚动视图；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水平方向滚动时，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layout_width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属性值设置为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layout_height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属性值设置为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文本显示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文本视图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en-US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3.1.1  </a:t>
            </a:r>
            <a:r>
              <a:rPr lang="zh-CN" altLang="en-US" dirty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设置文本的内容</a:t>
            </a:r>
            <a:endParaRPr lang="zh-CN" altLang="en-US" dirty="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3.1.2  </a:t>
            </a:r>
            <a:r>
              <a:rPr lang="zh-CN" altLang="en-US" dirty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设置文本的大小</a:t>
            </a:r>
            <a:endParaRPr lang="zh-CN" altLang="en-US" dirty="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3.1.3  </a:t>
            </a:r>
            <a:r>
              <a:rPr lang="zh-CN" altLang="en-US" dirty="0"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设置文本的颜色</a:t>
            </a:r>
            <a:endParaRPr lang="zh-CN" altLang="en-US" dirty="0"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按钮触控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本节介绍了按钮控件的常见用法：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3.4.1 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按钮控件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设置大小写属性和点击属性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3.4.2 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点击事件和长按事件</a:t>
            </a:r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3.4.3 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禁用与恢复按钮</a:t>
            </a:r>
            <a:endParaRPr lang="zh-CN" altLang="en-US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按钮控件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按钮控件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派生而来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它们之间的区别有：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拥有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的按钮背景，而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默认无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的内部文本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默认居中对齐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的内部文本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默认靠</a:t>
            </a:r>
            <a:r>
              <a:rPr lang="zh-CN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左对齐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将英文字母转为</a:t>
            </a:r>
            <a:r>
              <a:rPr lang="zh-CN" altLang="en-US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大写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保持原始的英文大小写；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按钮控件的新增属性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相比，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增加了两个新属性：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textAllCaps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属性，它指定了是否将英文字母转为大写，为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是表示自动转为大写，为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表示不做大写转换。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onClick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用来接管用户的点击动作，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指定了点击按钮时要触发哪个方法；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点击事件和长按事件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监听器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，意思是专门监听控件的动作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行为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控件发生了指定的动作，监听器才会触发开关去执行对应的代码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控件有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两种常用的监听器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）点击监听器，通过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setOnClickListener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方法设置。按钮被按住少于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毫秒时，会触发点击事件。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）长按监听器，通过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setOnLongClickListener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按钮被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按住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超过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500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毫秒时，会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触发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长按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禁用与恢复按钮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在实际业务中，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通常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拥有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两种状态，即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不可用状态与可用状态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，它们在外观和功能上的区别如下：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不可用按钮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：点击没反应，同时按钮文字为灰色；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可用按钮：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点击按钮会触发点击事件，同时按钮文字为正常的黑色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是否允许点击由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enabled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属性控制，属性值为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时表示允许点击，为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时表示不允许点击。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图像显示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本节介绍了与图像显示有关的几种控件用法：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图像视图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图像按钮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endParaRPr lang="en-US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同时展示文本与图像（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在按钮控件上同时显示文本和图标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图像视图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图像视图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展示的图片通常位于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res/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，设置图像视图的显示图片有两种方式：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中，通过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android:src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设置图片资源，属性值格式形如“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不含扩展名的图片名称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中，调用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setImageResource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方法设置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图片资源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方法参数格式形如“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R.drawable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不含扩展名的图片名称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目录下有张苹果图片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apple.png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则显示该图片的例子如下：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600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设置图片资源的例子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81685" y="1306195"/>
            <a:ext cx="10779760" cy="5125720"/>
          </a:xfrm>
          <a:prstGeom prst="rect">
            <a:avLst/>
          </a:prstGeom>
        </p:spPr>
        <p:txBody>
          <a:bodyPr vert="horz" lIns="90170" tIns="46990" rIns="90170" bIns="4699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添加了</a:t>
            </a:r>
            <a:r>
              <a:rPr lang="en-US" altLang="zh-CN" sz="17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</a:t>
            </a:r>
            <a:r>
              <a:rPr lang="zh-CN" altLang="en-US" sz="17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属性的</a:t>
            </a:r>
            <a:r>
              <a:rPr lang="en-US" altLang="zh-CN" sz="1700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en-US" sz="17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标签示例如下：</a:t>
            </a:r>
            <a:endParaRPr lang="zh-CN" altLang="en-US" sz="17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7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endParaRPr lang="en-US" altLang="zh-CN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android:id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="@+id/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iv_scale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match_parent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="220dp"</a:t>
            </a:r>
            <a:endParaRPr lang="en-US" altLang="zh-CN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android:src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="@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/apple" /&gt;</a:t>
            </a:r>
            <a:endParaRPr lang="en-US" altLang="zh-CN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7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给图像视图设置图片资源的代码例子如下所示：</a:t>
            </a:r>
            <a:endParaRPr lang="zh-CN" altLang="en-US" sz="17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7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7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7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700" dirty="0" smtClean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17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从布局文件中获取名叫</a:t>
            </a:r>
            <a:r>
              <a:rPr lang="en-US" altLang="zh-CN" sz="1700" dirty="0" err="1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iv_scale</a:t>
            </a:r>
            <a:r>
              <a:rPr lang="zh-CN" altLang="en-US" sz="17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的图像视图</a:t>
            </a:r>
            <a:endParaRPr lang="zh-CN" altLang="en-US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17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17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en-US" altLang="zh-CN" sz="17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iv_scale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findViewById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17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R.id.iv_scale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sz="17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7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17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iv_scale.setImageResource</a:t>
            </a:r>
            <a:r>
              <a:rPr lang="en-US" altLang="zh-CN" sz="17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17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R.drawable.apple</a:t>
            </a:r>
            <a:r>
              <a:rPr lang="en-US" altLang="zh-CN" sz="17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 </a:t>
            </a:r>
            <a:r>
              <a:rPr lang="en-US" altLang="zh-CN" sz="17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170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设置图像视图的图片资源</a:t>
            </a:r>
            <a:endParaRPr lang="zh-CN" altLang="en-US" sz="17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80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34035" y="2606675"/>
          <a:ext cx="11270615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10"/>
                <a:gridCol w="2902585"/>
                <a:gridCol w="6281420"/>
              </a:tblGrid>
              <a:tr h="492125"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XML</a:t>
                      </a: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</a:t>
                      </a:r>
                      <a:r>
                        <a:rPr lang="zh-CN" sz="18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缩放</a:t>
                      </a:r>
                      <a:r>
                        <a:rPr lang="zh-CN" sz="18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ScaleType</a:t>
                      </a: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类中</a:t>
                      </a:r>
                      <a:r>
                        <a:rPr lang="zh-CN" sz="18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lang="zh-CN" altLang="en-US" sz="18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缩放</a:t>
                      </a:r>
                      <a:r>
                        <a:rPr lang="zh-CN" sz="18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说明</a:t>
                      </a:r>
                      <a:endParaRPr lang="zh-CN" sz="18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fitXY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FIT_XY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拉伸图片使其正好填满视图（图片可能被拉伸变形）</a:t>
                      </a:r>
                      <a:endParaRPr lang="zh-CN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fitStart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FIT_START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保持宽高比例，拉伸图片使其位于视图上方或左侧</a:t>
                      </a:r>
                      <a:endParaRPr lang="zh-CN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fitCenter</a:t>
                      </a:r>
                      <a:endParaRPr lang="en-US" sz="1800" kern="100" dirty="0" err="1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FIT_CENTER</a:t>
                      </a:r>
                      <a:endParaRPr lang="en-US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保持宽高比例，拉伸图片使其位于视图中间</a:t>
                      </a:r>
                      <a:endParaRPr lang="zh-CN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fitEnd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FIT_END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保持宽高比例，拉伸图片使其位于视图下方或右侧</a:t>
                      </a:r>
                      <a:endParaRPr lang="zh-CN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center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CENTER</a:t>
                      </a:r>
                      <a:endParaRPr lang="en-US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保持图片原尺寸，并使其位于视图中间</a:t>
                      </a:r>
                      <a:endParaRPr lang="zh-CN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centerCrop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CENTER_CROP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拉伸图片使其充满视图，并位于视图中间</a:t>
                      </a:r>
                      <a:endParaRPr lang="zh-CN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</a:tr>
              <a:tr h="49212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centerInside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CENTER_INSIDE</a:t>
                      </a:r>
                      <a:endParaRPr lang="en-US" sz="18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Calibri" panose="020F05020202040302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保持宽高比例，缩小图片使之位于视图中间（只缩小不放大</a:t>
                      </a:r>
                      <a:r>
                        <a:rPr lang="zh-CN" sz="18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Calibri" panose="020F0502020204030204" charset="0"/>
                        </a:rPr>
                        <a:t>）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图像视图的缩放类型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15645" y="147637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本身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</a:t>
            </a:r>
            <a:r>
              <a:rPr lang="zh-CN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居中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显示，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若要改变图片的显示方式，可通过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scaleType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属性设定，该属性的取值说明如下：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38200" y="2602728"/>
            <a:ext cx="150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fitCenter</a:t>
            </a:r>
            <a:endParaRPr lang="en-US" altLang="zh-CN" kern="1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0126055" y="2602728"/>
            <a:ext cx="150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centerCrop</a:t>
            </a:r>
            <a:endParaRPr lang="en-US" altLang="zh-CN" kern="100" dirty="0" err="1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38199" y="5148412"/>
            <a:ext cx="150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centerInside</a:t>
            </a:r>
            <a:endParaRPr lang="en-US" altLang="zh-CN" kern="100" dirty="0" err="1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126054" y="5148412"/>
            <a:ext cx="150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kern="100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fitXY</a:t>
            </a:r>
            <a:endParaRPr lang="en-US" altLang="zh-CN" kern="100" dirty="0" err="1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2991" y="4149990"/>
            <a:ext cx="3056785" cy="236617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2991" y="1517922"/>
            <a:ext cx="3056785" cy="23661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5372" y="4149990"/>
            <a:ext cx="3056784" cy="236617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缩放类型的演示效果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内容占位符 11"/>
          <p:cNvPicPr>
            <a:picLocks noGrp="1"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371" y="1517922"/>
            <a:ext cx="3056784" cy="2366178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设置文本的内容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65785" y="1269365"/>
            <a:ext cx="10993120" cy="547243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设置文本内容有两种方式：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中通过属性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android:id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="@+id/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杭州欢迎您！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</a:t>
            </a:r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/&gt;</a:t>
            </a:r>
            <a:endParaRPr lang="en-US" altLang="zh-CN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中调用文本视图对象的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setText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findViewById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R.id.tv_hello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indent="0">
              <a:buNone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tv_hello.setText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杭州欢迎您！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");  </a:t>
            </a:r>
            <a:endParaRPr lang="en-US" altLang="zh-CN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图像按钮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endParaRPr lang="en-US" altLang="zh-CN" dirty="0" err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en-US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图像按钮），它继承自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，而非继承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区别有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既可显示文本也可显示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图片，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只能显示图片不能显示文本。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上的图像可按比例缩放，而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通过背景设置的图像会拉伸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变形。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只能靠背景显示一张图片，而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可分别在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前景和背景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显示图片，从而实现两张图片叠加的效果。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10" name="图片 9" descr="sqrt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439" y="2938138"/>
            <a:ext cx="538741" cy="3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的使用场合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19455" y="1691005"/>
            <a:ext cx="11101705" cy="4833620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有的字符无法由输入法打出来，或者某些文字以特殊字体展示，就适合以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图片形式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放到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en-US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例如：开平方符号　　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mageButton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的区别有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有默认的按钮背景，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默认无背景。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默认的缩放类型为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center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的缩放类型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fitCenter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3.5.3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同时展示文本与图像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同时展示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文本与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图像的可能途径包括：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）利用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ImageView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布局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）通过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按钮控件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***属性设置文本周围的图标。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drawableTop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：指定文字上方的图片。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drawableBottom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：指定文字下方的图片。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drawableLeft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：指定文字左边的图片。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drawableRight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：指定文字右边的图片。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drawablePadding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：指定图片与文字的间距。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00" y="1598725"/>
            <a:ext cx="2667129" cy="20674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284" y="4492529"/>
            <a:ext cx="3723363" cy="12811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97" y="4492529"/>
            <a:ext cx="3732865" cy="12844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同时展示文本与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的演示效果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402" y="1598726"/>
            <a:ext cx="2668272" cy="2067419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实战项目：计算器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本章虽然只学了一些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的简单控件，但是只要活学善用这些布局和控件，也能够做出实用的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。接下来让我们尝试设计并实现一个简单计算器。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需求描述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界面设计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3.6.4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关键代码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17" y="1462405"/>
            <a:ext cx="3829050" cy="4714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3.6.1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需求描述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825625"/>
            <a:ext cx="5408776" cy="4351338"/>
          </a:xfrm>
          <a:prstGeom prst="rect">
            <a:avLst/>
          </a:prstGeom>
        </p:spPr>
        <p:txBody>
          <a:bodyPr vert="horz" lIns="90170" tIns="46990" rIns="90170" bIns="4699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计算器的界面分为两大部分：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第一部分是上方的计算表达式，既包括用户的按键输入，也包括计算结果数字；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第二部分是下方的各个按键。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40" y="582598"/>
            <a:ext cx="3415689" cy="5287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界面设计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1" y="1825625"/>
            <a:ext cx="5579692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简单计算器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由上半部分的计算结果与下半部分的计算按钮两块区域组成，据此可山寨一个界面相似的计算器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，同样由计算结果和计算按钮两部分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简单计算器用到的控件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4"/>
            <a:ext cx="10515600" cy="4481047"/>
          </a:xfrm>
          <a:prstGeom prst="rect">
            <a:avLst/>
          </a:prstGeom>
        </p:spPr>
        <p:txBody>
          <a:bodyPr vert="horz" lIns="90170" tIns="46990" rIns="90170" bIns="4699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线性布局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LinearLayout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：计算器的整体布局是从上到下排列着的。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网格布局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GridLayout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：计算器下半部分的几排按钮，正好成五行四列表格分布，适合采用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GridLayout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滚动视图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ScrollView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：计算器界面如果超出屏幕大小，就要支持滚动。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文本视图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：计算结果文本需要使用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，且文字靠下靠右显示。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：用于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0-9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的数字按键，以及加减乘除等运算按键。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图像按钮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ImageButton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：开根号的运算符“√”虽然能够打出来，但是右上角少了一横，所以该按钮要用一张标准的开根号图片显示。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3.6.4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关键代码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1132185" cy="4351655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Toast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控件，用于展示短暂的提示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文字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，用法如下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Toast.makeText</a:t>
            </a:r>
            <a:r>
              <a:rPr lang="en-US" altLang="zh-CN" sz="240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400" dirty="0" err="1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MainActivity.this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"</a:t>
            </a:r>
            <a:r>
              <a:rPr lang="zh-CN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提示文字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 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Toast.LENGTH_SHORT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).show();</a:t>
            </a:r>
            <a:endParaRPr lang="zh-CN" altLang="zh-CN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用户在计算器界面每输入一个按键，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都要进行下列两项操作：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输入按键的合法性校验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执行运算并显示计算结果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641307" y="6221339"/>
            <a:ext cx="41532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执行乘法运算的计算器界面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计算器运行的演示效果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900" y="1633538"/>
            <a:ext cx="2810672" cy="4351338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字符串资源文件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691005"/>
            <a:ext cx="10813415" cy="4906645"/>
          </a:xfrm>
          <a:prstGeom prst="rect">
            <a:avLst/>
          </a:prstGeom>
        </p:spPr>
        <p:txBody>
          <a:bodyPr vert="horz" lIns="90170" tIns="46990" rIns="90170" bIns="4699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res/values/strings.xml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是专门的字符串资源文件，初始内容如下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&lt;resources&gt;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&lt;string name="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app_name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"&gt;app&lt;/string&gt;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&lt;/resources</a:t>
            </a:r>
            <a:r>
              <a:rPr lang="en-US" altLang="zh-CN" sz="222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endParaRPr lang="en-US" altLang="zh-CN" sz="222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添加新字符串定义如下所示：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&lt;resources&gt;</a:t>
            </a:r>
            <a:endParaRPr lang="en-US" altLang="zh-CN" sz="2220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&lt;string name="</a:t>
            </a:r>
            <a:r>
              <a:rPr lang="en-US" altLang="zh-CN" sz="2220" dirty="0" err="1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app_name</a:t>
            </a: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"&gt;</a:t>
            </a: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app</a:t>
            </a: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&lt;/string&gt;</a:t>
            </a:r>
            <a:endParaRPr lang="en-US" altLang="zh-CN" sz="2220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&lt;string name="hello"&gt;</a:t>
            </a: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杭州欢迎您！</a:t>
            </a: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&lt;/string&gt;</a:t>
            </a:r>
            <a:endParaRPr lang="en-US" altLang="zh-CN" sz="2220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&lt;/resources&gt;</a:t>
            </a:r>
            <a:endParaRPr lang="en-US" altLang="zh-CN" sz="222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22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3.7  </a:t>
            </a:r>
            <a:r>
              <a:rPr lang="zh-CN" altLang="en-US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开发中常见简单控件的用法，包括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文本视图上显示文本（设置文本的内容、大小和颜色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视图的基本属性（设置视图的宽高、间距和对齐方式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各种布局排列控件（线性布局、相对布局、网格布局、滚动视图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按钮的触控事件（按钮控件的点击、长按、禁用与恢复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图像控件上显示图片（图像视图、图像按钮、同时展示文本与图像）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设计了一个实战项目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“简单计算器” 。</a:t>
            </a:r>
            <a:endParaRPr lang="zh-CN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本章的学成目标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）学会在文本控件上正确展示文字。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）学会在图像控件上正确展示图片。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）学会正确处理按钮的点击和长按事件。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）学会在常见布局上排列组合多个控件。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习题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（动手练习）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请上机实验本章的计算器项目，要求实现加、减、乘、除、求倒数、求平方根等简单运算。</a:t>
            </a:r>
            <a:endParaRPr lang="zh-CN" altLang="zh-CN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br>
              <a:rPr lang="en-US" altLang="zh-CN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en-US" altLang="zh-CN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118110"/>
            <a:ext cx="10515600" cy="102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引用字符串资源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55650" y="1146175"/>
            <a:ext cx="10772140" cy="5226050"/>
          </a:xfrm>
          <a:prstGeom prst="rect">
            <a:avLst/>
          </a:prstGeom>
        </p:spPr>
        <p:txBody>
          <a:bodyPr vert="horz" lIns="90170" tIns="46990" rIns="90170" bIns="46990" rtlCol="0">
            <a:normAutofit fontScale="90000"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文件中引用（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@string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***）：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android:id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="@+id/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android:layout_width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android:layout_height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wrap_content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="@string/hello" </a:t>
            </a:r>
            <a:r>
              <a:rPr lang="en-US" altLang="zh-CN" sz="222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/&gt;</a:t>
            </a:r>
            <a:endParaRPr lang="en-US" altLang="zh-CN" sz="2220" dirty="0" smtClean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）在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代码中引用（</a:t>
            </a:r>
            <a:r>
              <a:rPr lang="en-US" altLang="zh-CN" dirty="0" err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R.string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***）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22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220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</a:t>
            </a: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获取名叫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</a:t>
            </a: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的文本视图</a:t>
            </a:r>
            <a:endParaRPr lang="zh-CN" altLang="en-US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TextView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findViewById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R.id.tv_hello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</a:t>
            </a:r>
            <a:endParaRPr lang="en-US" altLang="zh-CN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tv_hello.setText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R.string.hello</a:t>
            </a:r>
            <a:r>
              <a:rPr lang="en-US" altLang="zh-CN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);        // </a:t>
            </a: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en-US" altLang="zh-CN" sz="2220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tv_hello</a:t>
            </a:r>
            <a:r>
              <a:rPr lang="zh-CN" altLang="en-US" sz="222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的文字资源</a:t>
            </a:r>
            <a:endParaRPr lang="zh-CN" altLang="en-US" sz="222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3.1.2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设置文本的大小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691005"/>
            <a:ext cx="10875645" cy="5032375"/>
          </a:xfrm>
          <a:prstGeom prst="rect">
            <a:avLst/>
          </a:prstGeom>
        </p:spPr>
        <p:txBody>
          <a:bodyPr vert="horz" lIns="90170" tIns="46990" rIns="90170" bIns="4699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代码中调用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setTextSize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方法，即可指定文本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文件中则通过属性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android:textSize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指定文本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，此时需要指定字号单位。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像素，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屏幕的最小显示单位，即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屏幕的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物理像素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：即设备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独立像素，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device independent pixels，在具有不同屏幕密度的设备上，1 dp的物理大小是相同的。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屏幕像素密度为</a:t>
            </a:r>
            <a:r>
              <a:rPr lang="zh-CN" altLang="en-US">
                <a:sym typeface="+mn-ea"/>
              </a:rPr>
              <a:t>160dpi时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1dp</a:t>
            </a:r>
            <a:r>
              <a:rPr lang="en-US" altLang="zh-CN">
                <a:sym typeface="+mn-ea"/>
              </a:rPr>
              <a:t>=1px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：缩放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独立像素，专门用来设置字体大小，在系统设置中可以调整字体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大小。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dpi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：dots per inch，代表屏幕像素密度，</a:t>
            </a:r>
            <a:r>
              <a:rPr lang="zh-CN" altLang="en-US">
                <a:sym typeface="+mn-ea"/>
              </a:rPr>
              <a:t>指屏幕上每平方英寸（2.542 平方厘米）中含有的像素点数量。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18600" y="2967209"/>
          <a:ext cx="9349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275"/>
                <a:gridCol w="2337275"/>
                <a:gridCol w="2337275"/>
                <a:gridCol w="2337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Color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类中的颜色类型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Color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类中的颜色类型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BLACK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黑色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GREEN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绿色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DKGRAY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深灰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BLUE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蓝色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GRAY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灰色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YELLOW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黄色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LTGRAY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浅灰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CYAN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青色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WHITE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白色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MAGENTA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玫红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RED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红色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TRANSPARENT</a:t>
                      </a:r>
                      <a:endParaRPr lang="en-US" altLang="zh-CN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透明</a:t>
                      </a:r>
                      <a:endParaRPr lang="zh-CN" altLang="en-US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3.1.3 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设置文本的颜色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代码中调用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setTextColor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方法即可设置文本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颜色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，具体色值可从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Color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类取。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颜色定义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</a:t>
            </a:r>
            <a:r>
              <a:rPr lang="zh-CN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文件中则通过属性</a:t>
            </a:r>
            <a:r>
              <a:rPr lang="en-US" altLang="zh-CN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android:textColor</a:t>
            </a:r>
            <a:r>
              <a:rPr lang="zh-CN" altLang="zh-CN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指定文本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颜色，色值由透明度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alpha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三原色（红色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、绿色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green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、蓝色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blue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）联合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定义。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色值有八位十六进制数与六位十六进制数两种表达方式，例如八位编码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FFEEDDCC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表示透明度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EE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表示红色的浓度，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表示绿色的浓度，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CC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表示蓝色的浓度。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透明度为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FF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表示完全不透明，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表示完全透明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三色的数值越大，表示颜色越浓，也就越亮；数值越小，表示颜色越淡，也就越暗。</a:t>
            </a:r>
            <a:endParaRPr lang="zh-CN" altLang="en-US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7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CONTENTSTITLE" val="0"/>
  <p:tag name="KSO_WM_UNIT_PRESET_TEXT" val="添加章节标题"/>
  <p:tag name="KSO_WM_UNIT_NOCLEAR" val="0"/>
  <p:tag name="KSO_WM_UNIT_VALUE" val="7"/>
  <p:tag name="KSO_WM_UNIT_TYPE" val="a"/>
  <p:tag name="KSO_WM_UNIT_INDEX" val="1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46.xml><?xml version="1.0" encoding="utf-8"?>
<p:tagLst xmlns:p="http://schemas.openxmlformats.org/presentationml/2006/main">
  <p:tag name="KSO_WM_BEAUTIFY_FLAG" val="#wm#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  <p:tag name="KSO_WM_TEMPLATE_MASTER_TYPE" val="1"/>
  <p:tag name="KSO_WM_TEMPLATE_COLOR_TYPE" val="1"/>
  <p:tag name="KSO_WM_TEMPLATE_CATEGORY" val="custom"/>
  <p:tag name="KSO_WM_TEMPLATE_INDEX" val="20202601"/>
  <p:tag name="KSO_WM_SLIDE_ID" val="custom20202601_7"/>
  <p:tag name="KSO_WM_TEMPLATE_MASTER_THUMB_INDEX" val="12"/>
  <p:tag name="KSO_WM_TEMPLATE_THUMBS_INDEX" val="1、4、7、8、9、10、17、20、24、27、31、34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1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1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1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2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2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2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2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f*1_2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PRESET_TEXT" val="单击此处添加文本"/>
  <p:tag name="KSO_WM_UNIT_NOCLEAR" val="0"/>
  <p:tag name="KSO_WM_UNIT_VALUE" val="11"/>
  <p:tag name="KSO_WM_DIAGRAM_GROUP_CODE" val="l1-1"/>
  <p:tag name="KSO_WM_UNIT_TYPE" val="l_h_f"/>
  <p:tag name="KSO_WM_UNIT_INDEX" val="1_2_1"/>
  <p:tag name="KSO_WM_UNIT_SUBTYPE" val="a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3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3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3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3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4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4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4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8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4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f*1_4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PRESET_TEXT" val="单击此处添加文本"/>
  <p:tag name="KSO_WM_UNIT_NOCLEAR" val="0"/>
  <p:tag name="KSO_WM_UNIT_VALUE" val="11"/>
  <p:tag name="KSO_WM_DIAGRAM_GROUP_CODE" val="l1-1"/>
  <p:tag name="KSO_WM_UNIT_TYPE" val="l_h_f"/>
  <p:tag name="KSO_WM_UNIT_INDEX" val="1_4_1"/>
  <p:tag name="KSO_WM_UNIT_SUBTYPE" val="a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5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5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5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5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6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6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6_1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i*1_6_2"/>
  <p:tag name="KSO_WM_TEMPLATE_CATEGORY" val="custom"/>
  <p:tag name="KSO_WM_TEMPLATE_INDEX" val="202026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01_6*l_h_a*1_1_1"/>
  <p:tag name="KSO_WM_TEMPLATE_CATEGORY" val="custom"/>
  <p:tag name="KSO_WM_TEMPLATE_INDEX" val="20202601"/>
  <p:tag name="KSO_WM_UNIT_LAYERLEVEL" val="1_1_1"/>
  <p:tag name="KSO_WM_TAG_VERSION" val="1.0"/>
  <p:tag name="KSO_WM_BEAUTIFY_FLAG" val=""/>
  <p:tag name="KSO_WM_UNIT_ISCONTENTSTITLE" val="0"/>
  <p:tag name="KSO_WM_UNIT_PRESET_TEXT" val="添加标题"/>
  <p:tag name="KSO_WM_UNIT_NOCLEAR" val="0"/>
  <p:tag name="KSO_WM_UNIT_VALUE" val="5"/>
  <p:tag name="KSO_WM_DIAGRAM_GROUP_CODE" val="l1-1"/>
  <p:tag name="KSO_WM_UNIT_TYPE" val="l_h_a"/>
  <p:tag name="KSO_WM_UNIT_INDEX" val="1_1_1"/>
  <p:tag name="KSO_WM_UNIT_ISNUMDGMTITLE" val="0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2601"/>
  <p:tag name="KSO_WM_SLIDE_ID" val="custom20202601_6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0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7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general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2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06.xml><?xml version="1.0" encoding="utf-8"?>
<p:tagLst xmlns:p="http://schemas.openxmlformats.org/presentationml/2006/main">
  <p:tag name="TABLE_ENDDRAG_ORIGIN_RECT" val="887*309"/>
  <p:tag name="TABLE_ENDDRAG_RECT" val="42*205*887*309"/>
</p:tagLst>
</file>

<file path=ppt/tags/tag3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3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8.xml><?xml version="1.0" encoding="utf-8"?>
<p:tagLst xmlns:p="http://schemas.openxmlformats.org/presentationml/2006/main">
  <p:tag name="COMMONDATA" val="eyJoZGlkIjoiNWQwNzViN2NmZGM0ZWQzNzZlYTM5MDRlMjA1NTNhNmQifQ==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9919</Words>
  <Application>WPS 演示</Application>
  <PresentationFormat>宽屏</PresentationFormat>
  <Paragraphs>596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Calibri</vt:lpstr>
      <vt:lpstr>Times New Roman</vt:lpstr>
      <vt:lpstr>Calibri Light</vt:lpstr>
      <vt:lpstr>Office 主题</vt:lpstr>
      <vt:lpstr>4_Office 主题​​</vt:lpstr>
      <vt:lpstr>第3章  简单控件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许立成</cp:lastModifiedBy>
  <cp:revision>157</cp:revision>
  <dcterms:created xsi:type="dcterms:W3CDTF">2020-09-05T11:14:00Z</dcterms:created>
  <dcterms:modified xsi:type="dcterms:W3CDTF">2023-09-28T00:11:31Z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205F16AF21F64D578D456615A6CD115A_12</vt:lpwstr>
  </property>
  <property fmtid="{D5CDD505-2E9C-101B-9397-08002B2CF9AE}" pid="3" name="KSOProductBuildVer">
    <vt:lpwstr>2052-12.1.0.15374</vt:lpwstr>
  </property>
</Properties>
</file>