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257" r:id="rId3"/>
    <p:sldId id="268" r:id="rId4"/>
    <p:sldId id="265" r:id="rId5"/>
    <p:sldId id="259" r:id="rId6"/>
    <p:sldId id="260" r:id="rId7"/>
    <p:sldId id="261" r:id="rId8"/>
    <p:sldId id="269" r:id="rId9"/>
    <p:sldId id="262" r:id="rId10"/>
    <p:sldId id="263" r:id="rId11"/>
    <p:sldId id="270" r:id="rId12"/>
    <p:sldId id="264" r:id="rId13"/>
    <p:sldId id="271" r:id="rId14"/>
    <p:sldId id="272" r:id="rId15"/>
    <p:sldId id="273" r:id="rId16"/>
    <p:sldId id="274" r:id="rId17"/>
    <p:sldId id="275" r:id="rId18"/>
    <p:sldId id="276" r:id="rId19"/>
    <p:sldId id="277" r:id="rId20"/>
    <p:sldId id="285" r:id="rId21"/>
    <p:sldId id="278" r:id="rId22"/>
    <p:sldId id="279" r:id="rId23"/>
    <p:sldId id="280" r:id="rId24"/>
    <p:sldId id="281" r:id="rId25"/>
    <p:sldId id="282" r:id="rId26"/>
    <p:sldId id="283" r:id="rId27"/>
    <p:sldId id="284" r:id="rId28"/>
    <p:sldId id="286" r:id="rId29"/>
    <p:sldId id="289" r:id="rId30"/>
    <p:sldId id="287" r:id="rId31"/>
    <p:sldId id="288" r:id="rId32"/>
    <p:sldId id="290" r:id="rId33"/>
    <p:sldId id="291" r:id="rId34"/>
    <p:sldId id="295" r:id="rId35"/>
    <p:sldId id="292" r:id="rId36"/>
    <p:sldId id="293" r:id="rId37"/>
    <p:sldId id="294" r:id="rId38"/>
    <p:sldId id="296" r:id="rId39"/>
    <p:sldId id="297" r:id="rId40"/>
    <p:sldId id="298" r:id="rId41"/>
    <p:sldId id="299" r:id="rId42"/>
    <p:sldId id="300" r:id="rId43"/>
    <p:sldId id="301" r:id="rId44"/>
    <p:sldId id="302" r:id="rId45"/>
    <p:sldId id="303" r:id="rId46"/>
    <p:sldId id="304" r:id="rId47"/>
    <p:sldId id="310" r:id="rId48"/>
    <p:sldId id="305" r:id="rId49"/>
    <p:sldId id="309" r:id="rId50"/>
    <p:sldId id="306" r:id="rId51"/>
    <p:sldId id="307" r:id="rId52"/>
    <p:sldId id="308" r:id="rId53"/>
    <p:sldId id="311" r:id="rId54"/>
    <p:sldId id="312" r:id="rId55"/>
    <p:sldId id="313" r:id="rId56"/>
    <p:sldId id="314" r:id="rId5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878" autoAdjust="0"/>
  </p:normalViewPr>
  <p:slideViewPr>
    <p:cSldViewPr snapToGrid="0">
      <p:cViewPr varScale="1">
        <p:scale>
          <a:sx n="64" d="100"/>
          <a:sy n="64" d="100"/>
        </p:scale>
        <p:origin x="8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A8AB05-42FB-4F39-BC8A-3AA52ACA631B}" type="datetimeFigureOut">
              <a:rPr lang="zh-CN" altLang="en-US" smtClean="0"/>
              <a:t>2022-05-24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1479CB-4FFA-4558-A455-CF14B9A8D8FD}" type="slidenum">
              <a:rPr lang="zh-CN" altLang="en-US" smtClean="0"/>
              <a:t>‹#›</a:t>
            </a:fld>
            <a:endParaRPr lang="zh-CN" altLang="en-US"/>
          </a:p>
        </p:txBody>
      </p:sp>
    </p:spTree>
    <p:extLst>
      <p:ext uri="{BB962C8B-B14F-4D97-AF65-F5344CB8AC3E}">
        <p14:creationId xmlns:p14="http://schemas.microsoft.com/office/powerpoint/2010/main" val="2915365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1479CB-4FFA-4558-A455-CF14B9A8D8FD}" type="slidenum">
              <a:rPr lang="zh-CN" altLang="en-US" smtClean="0"/>
              <a:t>3</a:t>
            </a:fld>
            <a:endParaRPr lang="zh-CN" altLang="en-US"/>
          </a:p>
        </p:txBody>
      </p:sp>
    </p:spTree>
    <p:extLst>
      <p:ext uri="{BB962C8B-B14F-4D97-AF65-F5344CB8AC3E}">
        <p14:creationId xmlns:p14="http://schemas.microsoft.com/office/powerpoint/2010/main" val="2040410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1479CB-4FFA-4558-A455-CF14B9A8D8FD}" type="slidenum">
              <a:rPr lang="zh-CN" altLang="en-US" smtClean="0"/>
              <a:t>6</a:t>
            </a:fld>
            <a:endParaRPr lang="zh-CN" altLang="en-US"/>
          </a:p>
        </p:txBody>
      </p:sp>
    </p:spTree>
    <p:extLst>
      <p:ext uri="{BB962C8B-B14F-4D97-AF65-F5344CB8AC3E}">
        <p14:creationId xmlns:p14="http://schemas.microsoft.com/office/powerpoint/2010/main" val="3723455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1479CB-4FFA-4558-A455-CF14B9A8D8FD}" type="slidenum">
              <a:rPr lang="zh-CN" altLang="en-US" smtClean="0"/>
              <a:t>16</a:t>
            </a:fld>
            <a:endParaRPr lang="zh-CN" altLang="en-US"/>
          </a:p>
        </p:txBody>
      </p:sp>
    </p:spTree>
    <p:extLst>
      <p:ext uri="{BB962C8B-B14F-4D97-AF65-F5344CB8AC3E}">
        <p14:creationId xmlns:p14="http://schemas.microsoft.com/office/powerpoint/2010/main" val="3137324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AE603F-D7A7-415F-BF31-E2145435F5E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A3D9813-7E54-4FE2-AD8A-3101E4C02A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CD767FD-EF66-4312-BACD-6F9FD633F65E}"/>
              </a:ext>
            </a:extLst>
          </p:cNvPr>
          <p:cNvSpPr>
            <a:spLocks noGrp="1"/>
          </p:cNvSpPr>
          <p:nvPr>
            <p:ph type="dt" sz="half" idx="10"/>
          </p:nvPr>
        </p:nvSpPr>
        <p:spPr/>
        <p:txBody>
          <a:bodyPr/>
          <a:lstStyle/>
          <a:p>
            <a:fld id="{CB8E6823-52B0-4346-B8C1-97DD91411864}" type="datetimeFigureOut">
              <a:rPr lang="zh-CN" altLang="en-US" smtClean="0"/>
              <a:t>2022-05-24</a:t>
            </a:fld>
            <a:endParaRPr lang="zh-CN" altLang="en-US"/>
          </a:p>
        </p:txBody>
      </p:sp>
      <p:sp>
        <p:nvSpPr>
          <p:cNvPr id="5" name="页脚占位符 4">
            <a:extLst>
              <a:ext uri="{FF2B5EF4-FFF2-40B4-BE49-F238E27FC236}">
                <a16:creationId xmlns:a16="http://schemas.microsoft.com/office/drawing/2014/main" id="{8B56B6CE-C15F-4BAC-A691-42BA0B016D5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84DD7B7-0BB0-42DD-A9D0-A2E3A909DEB0}"/>
              </a:ext>
            </a:extLst>
          </p:cNvPr>
          <p:cNvSpPr>
            <a:spLocks noGrp="1"/>
          </p:cNvSpPr>
          <p:nvPr>
            <p:ph type="sldNum" sz="quarter" idx="12"/>
          </p:nvPr>
        </p:nvSpPr>
        <p:spPr/>
        <p:txBody>
          <a:bodyPr/>
          <a:lstStyle/>
          <a:p>
            <a:fld id="{1F3572FD-0699-4015-A0E6-8B7E12F781A5}" type="slidenum">
              <a:rPr lang="zh-CN" altLang="en-US" smtClean="0"/>
              <a:t>‹#›</a:t>
            </a:fld>
            <a:endParaRPr lang="zh-CN" altLang="en-US"/>
          </a:p>
        </p:txBody>
      </p:sp>
    </p:spTree>
    <p:extLst>
      <p:ext uri="{BB962C8B-B14F-4D97-AF65-F5344CB8AC3E}">
        <p14:creationId xmlns:p14="http://schemas.microsoft.com/office/powerpoint/2010/main" val="1903927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4A606F-967F-4A32-AA2E-38FA5744DFF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666FD0A-9C6C-4BB9-AF90-2FD64BE693A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6F05131-120A-4952-8315-45A3B0EE7748}"/>
              </a:ext>
            </a:extLst>
          </p:cNvPr>
          <p:cNvSpPr>
            <a:spLocks noGrp="1"/>
          </p:cNvSpPr>
          <p:nvPr>
            <p:ph type="dt" sz="half" idx="10"/>
          </p:nvPr>
        </p:nvSpPr>
        <p:spPr/>
        <p:txBody>
          <a:bodyPr/>
          <a:lstStyle/>
          <a:p>
            <a:fld id="{CB8E6823-52B0-4346-B8C1-97DD91411864}" type="datetimeFigureOut">
              <a:rPr lang="zh-CN" altLang="en-US" smtClean="0"/>
              <a:t>2022-05-24</a:t>
            </a:fld>
            <a:endParaRPr lang="zh-CN" altLang="en-US"/>
          </a:p>
        </p:txBody>
      </p:sp>
      <p:sp>
        <p:nvSpPr>
          <p:cNvPr id="5" name="页脚占位符 4">
            <a:extLst>
              <a:ext uri="{FF2B5EF4-FFF2-40B4-BE49-F238E27FC236}">
                <a16:creationId xmlns:a16="http://schemas.microsoft.com/office/drawing/2014/main" id="{985AB96A-7109-44E5-B7E1-60116ECC59B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149D571-7576-4B60-B3ED-0AB90587DA4A}"/>
              </a:ext>
            </a:extLst>
          </p:cNvPr>
          <p:cNvSpPr>
            <a:spLocks noGrp="1"/>
          </p:cNvSpPr>
          <p:nvPr>
            <p:ph type="sldNum" sz="quarter" idx="12"/>
          </p:nvPr>
        </p:nvSpPr>
        <p:spPr/>
        <p:txBody>
          <a:bodyPr/>
          <a:lstStyle/>
          <a:p>
            <a:fld id="{1F3572FD-0699-4015-A0E6-8B7E12F781A5}" type="slidenum">
              <a:rPr lang="zh-CN" altLang="en-US" smtClean="0"/>
              <a:t>‹#›</a:t>
            </a:fld>
            <a:endParaRPr lang="zh-CN" altLang="en-US"/>
          </a:p>
        </p:txBody>
      </p:sp>
    </p:spTree>
    <p:extLst>
      <p:ext uri="{BB962C8B-B14F-4D97-AF65-F5344CB8AC3E}">
        <p14:creationId xmlns:p14="http://schemas.microsoft.com/office/powerpoint/2010/main" val="1782215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70AF56A-BD24-4734-940C-D0008C7FDED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9FF93CF-FDE5-46A6-B12A-9F6DAE9AAE38}"/>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0132C62-B582-47CE-B541-96FDA0F9EE91}"/>
              </a:ext>
            </a:extLst>
          </p:cNvPr>
          <p:cNvSpPr>
            <a:spLocks noGrp="1"/>
          </p:cNvSpPr>
          <p:nvPr>
            <p:ph type="dt" sz="half" idx="10"/>
          </p:nvPr>
        </p:nvSpPr>
        <p:spPr/>
        <p:txBody>
          <a:bodyPr/>
          <a:lstStyle/>
          <a:p>
            <a:fld id="{CB8E6823-52B0-4346-B8C1-97DD91411864}" type="datetimeFigureOut">
              <a:rPr lang="zh-CN" altLang="en-US" smtClean="0"/>
              <a:t>2022-05-24</a:t>
            </a:fld>
            <a:endParaRPr lang="zh-CN" altLang="en-US"/>
          </a:p>
        </p:txBody>
      </p:sp>
      <p:sp>
        <p:nvSpPr>
          <p:cNvPr id="5" name="页脚占位符 4">
            <a:extLst>
              <a:ext uri="{FF2B5EF4-FFF2-40B4-BE49-F238E27FC236}">
                <a16:creationId xmlns:a16="http://schemas.microsoft.com/office/drawing/2014/main" id="{01B5E53B-F56B-4665-83BE-759C34D3D5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AF9F58-F65D-4754-BFAA-82D09191B827}"/>
              </a:ext>
            </a:extLst>
          </p:cNvPr>
          <p:cNvSpPr>
            <a:spLocks noGrp="1"/>
          </p:cNvSpPr>
          <p:nvPr>
            <p:ph type="sldNum" sz="quarter" idx="12"/>
          </p:nvPr>
        </p:nvSpPr>
        <p:spPr/>
        <p:txBody>
          <a:bodyPr/>
          <a:lstStyle/>
          <a:p>
            <a:fld id="{1F3572FD-0699-4015-A0E6-8B7E12F781A5}" type="slidenum">
              <a:rPr lang="zh-CN" altLang="en-US" smtClean="0"/>
              <a:t>‹#›</a:t>
            </a:fld>
            <a:endParaRPr lang="zh-CN" altLang="en-US"/>
          </a:p>
        </p:txBody>
      </p:sp>
    </p:spTree>
    <p:extLst>
      <p:ext uri="{BB962C8B-B14F-4D97-AF65-F5344CB8AC3E}">
        <p14:creationId xmlns:p14="http://schemas.microsoft.com/office/powerpoint/2010/main" val="343881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875E4B-89CA-4C3E-8DDE-D3BF4509075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09D875D-0413-425C-BF32-A812776182E8}"/>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D727CB2-DE37-4D13-93DA-6C2805DB04A6}"/>
              </a:ext>
            </a:extLst>
          </p:cNvPr>
          <p:cNvSpPr>
            <a:spLocks noGrp="1"/>
          </p:cNvSpPr>
          <p:nvPr>
            <p:ph type="dt" sz="half" idx="10"/>
          </p:nvPr>
        </p:nvSpPr>
        <p:spPr/>
        <p:txBody>
          <a:bodyPr/>
          <a:lstStyle/>
          <a:p>
            <a:fld id="{CB8E6823-52B0-4346-B8C1-97DD91411864}" type="datetimeFigureOut">
              <a:rPr lang="zh-CN" altLang="en-US" smtClean="0"/>
              <a:t>2022-05-24</a:t>
            </a:fld>
            <a:endParaRPr lang="zh-CN" altLang="en-US"/>
          </a:p>
        </p:txBody>
      </p:sp>
      <p:sp>
        <p:nvSpPr>
          <p:cNvPr id="5" name="页脚占位符 4">
            <a:extLst>
              <a:ext uri="{FF2B5EF4-FFF2-40B4-BE49-F238E27FC236}">
                <a16:creationId xmlns:a16="http://schemas.microsoft.com/office/drawing/2014/main" id="{DF90956F-38DF-4515-BA37-6005302CE7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8770DF8-C7C1-4484-BFBE-21C64B7766E8}"/>
              </a:ext>
            </a:extLst>
          </p:cNvPr>
          <p:cNvSpPr>
            <a:spLocks noGrp="1"/>
          </p:cNvSpPr>
          <p:nvPr>
            <p:ph type="sldNum" sz="quarter" idx="12"/>
          </p:nvPr>
        </p:nvSpPr>
        <p:spPr/>
        <p:txBody>
          <a:bodyPr/>
          <a:lstStyle/>
          <a:p>
            <a:fld id="{1F3572FD-0699-4015-A0E6-8B7E12F781A5}" type="slidenum">
              <a:rPr lang="zh-CN" altLang="en-US" smtClean="0"/>
              <a:t>‹#›</a:t>
            </a:fld>
            <a:endParaRPr lang="zh-CN" altLang="en-US"/>
          </a:p>
        </p:txBody>
      </p:sp>
    </p:spTree>
    <p:extLst>
      <p:ext uri="{BB962C8B-B14F-4D97-AF65-F5344CB8AC3E}">
        <p14:creationId xmlns:p14="http://schemas.microsoft.com/office/powerpoint/2010/main" val="2260416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3F03C-F3F6-4DD9-B4A5-B830425197F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1FB1F01-CB66-4612-9D94-1DEE13168F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AAAB6B3-444D-4118-918C-AD38BF00B7F4}"/>
              </a:ext>
            </a:extLst>
          </p:cNvPr>
          <p:cNvSpPr>
            <a:spLocks noGrp="1"/>
          </p:cNvSpPr>
          <p:nvPr>
            <p:ph type="dt" sz="half" idx="10"/>
          </p:nvPr>
        </p:nvSpPr>
        <p:spPr/>
        <p:txBody>
          <a:bodyPr/>
          <a:lstStyle/>
          <a:p>
            <a:fld id="{CB8E6823-52B0-4346-B8C1-97DD91411864}" type="datetimeFigureOut">
              <a:rPr lang="zh-CN" altLang="en-US" smtClean="0"/>
              <a:t>2022-05-24</a:t>
            </a:fld>
            <a:endParaRPr lang="zh-CN" altLang="en-US"/>
          </a:p>
        </p:txBody>
      </p:sp>
      <p:sp>
        <p:nvSpPr>
          <p:cNvPr id="5" name="页脚占位符 4">
            <a:extLst>
              <a:ext uri="{FF2B5EF4-FFF2-40B4-BE49-F238E27FC236}">
                <a16:creationId xmlns:a16="http://schemas.microsoft.com/office/drawing/2014/main" id="{99D68628-05EE-46A9-A3DD-A5A4B9616BB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8D1F8C-2248-42EA-9F4D-E0A4DAC3CC62}"/>
              </a:ext>
            </a:extLst>
          </p:cNvPr>
          <p:cNvSpPr>
            <a:spLocks noGrp="1"/>
          </p:cNvSpPr>
          <p:nvPr>
            <p:ph type="sldNum" sz="quarter" idx="12"/>
          </p:nvPr>
        </p:nvSpPr>
        <p:spPr/>
        <p:txBody>
          <a:bodyPr/>
          <a:lstStyle/>
          <a:p>
            <a:fld id="{1F3572FD-0699-4015-A0E6-8B7E12F781A5}" type="slidenum">
              <a:rPr lang="zh-CN" altLang="en-US" smtClean="0"/>
              <a:t>‹#›</a:t>
            </a:fld>
            <a:endParaRPr lang="zh-CN" altLang="en-US"/>
          </a:p>
        </p:txBody>
      </p:sp>
    </p:spTree>
    <p:extLst>
      <p:ext uri="{BB962C8B-B14F-4D97-AF65-F5344CB8AC3E}">
        <p14:creationId xmlns:p14="http://schemas.microsoft.com/office/powerpoint/2010/main" val="962695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06BB5F-7E7D-44A8-9C1B-33B0B05CEDC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80F0B9C-C177-4F0D-8664-99E47281E36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051E6DF8-4229-4C63-8B8E-A0D9324731A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EE7718E-CC7B-459D-9BD5-A196200DE6C1}"/>
              </a:ext>
            </a:extLst>
          </p:cNvPr>
          <p:cNvSpPr>
            <a:spLocks noGrp="1"/>
          </p:cNvSpPr>
          <p:nvPr>
            <p:ph type="dt" sz="half" idx="10"/>
          </p:nvPr>
        </p:nvSpPr>
        <p:spPr/>
        <p:txBody>
          <a:bodyPr/>
          <a:lstStyle/>
          <a:p>
            <a:fld id="{CB8E6823-52B0-4346-B8C1-97DD91411864}" type="datetimeFigureOut">
              <a:rPr lang="zh-CN" altLang="en-US" smtClean="0"/>
              <a:t>2022-05-24</a:t>
            </a:fld>
            <a:endParaRPr lang="zh-CN" altLang="en-US"/>
          </a:p>
        </p:txBody>
      </p:sp>
      <p:sp>
        <p:nvSpPr>
          <p:cNvPr id="6" name="页脚占位符 5">
            <a:extLst>
              <a:ext uri="{FF2B5EF4-FFF2-40B4-BE49-F238E27FC236}">
                <a16:creationId xmlns:a16="http://schemas.microsoft.com/office/drawing/2014/main" id="{40C5614C-9994-4F2C-8135-33C7D546B1A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7D9DD80-CF5E-4158-8F3C-9FAB942CDDF2}"/>
              </a:ext>
            </a:extLst>
          </p:cNvPr>
          <p:cNvSpPr>
            <a:spLocks noGrp="1"/>
          </p:cNvSpPr>
          <p:nvPr>
            <p:ph type="sldNum" sz="quarter" idx="12"/>
          </p:nvPr>
        </p:nvSpPr>
        <p:spPr/>
        <p:txBody>
          <a:bodyPr/>
          <a:lstStyle/>
          <a:p>
            <a:fld id="{1F3572FD-0699-4015-A0E6-8B7E12F781A5}" type="slidenum">
              <a:rPr lang="zh-CN" altLang="en-US" smtClean="0"/>
              <a:t>‹#›</a:t>
            </a:fld>
            <a:endParaRPr lang="zh-CN" altLang="en-US"/>
          </a:p>
        </p:txBody>
      </p:sp>
    </p:spTree>
    <p:extLst>
      <p:ext uri="{BB962C8B-B14F-4D97-AF65-F5344CB8AC3E}">
        <p14:creationId xmlns:p14="http://schemas.microsoft.com/office/powerpoint/2010/main" val="782119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39A09D-A4D1-4543-BFD2-425A56B84F7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BFED5B1-6FBF-4436-A00C-A5282EE7C3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EB9F073-C9B5-495D-833D-2206B843B597}"/>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C029F34D-C966-4145-B9B8-429438B06E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4F401320-29A3-48CB-B072-82B970801014}"/>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44615ED-7329-484E-AA70-7DA08F88701A}"/>
              </a:ext>
            </a:extLst>
          </p:cNvPr>
          <p:cNvSpPr>
            <a:spLocks noGrp="1"/>
          </p:cNvSpPr>
          <p:nvPr>
            <p:ph type="dt" sz="half" idx="10"/>
          </p:nvPr>
        </p:nvSpPr>
        <p:spPr/>
        <p:txBody>
          <a:bodyPr/>
          <a:lstStyle/>
          <a:p>
            <a:fld id="{CB8E6823-52B0-4346-B8C1-97DD91411864}" type="datetimeFigureOut">
              <a:rPr lang="zh-CN" altLang="en-US" smtClean="0"/>
              <a:t>2022-05-24</a:t>
            </a:fld>
            <a:endParaRPr lang="zh-CN" altLang="en-US"/>
          </a:p>
        </p:txBody>
      </p:sp>
      <p:sp>
        <p:nvSpPr>
          <p:cNvPr id="8" name="页脚占位符 7">
            <a:extLst>
              <a:ext uri="{FF2B5EF4-FFF2-40B4-BE49-F238E27FC236}">
                <a16:creationId xmlns:a16="http://schemas.microsoft.com/office/drawing/2014/main" id="{D2EED991-C5E4-4868-9D16-D5921B3F010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1D2E324-408E-456E-9B62-C9FCADE8C984}"/>
              </a:ext>
            </a:extLst>
          </p:cNvPr>
          <p:cNvSpPr>
            <a:spLocks noGrp="1"/>
          </p:cNvSpPr>
          <p:nvPr>
            <p:ph type="sldNum" sz="quarter" idx="12"/>
          </p:nvPr>
        </p:nvSpPr>
        <p:spPr/>
        <p:txBody>
          <a:bodyPr/>
          <a:lstStyle/>
          <a:p>
            <a:fld id="{1F3572FD-0699-4015-A0E6-8B7E12F781A5}" type="slidenum">
              <a:rPr lang="zh-CN" altLang="en-US" smtClean="0"/>
              <a:t>‹#›</a:t>
            </a:fld>
            <a:endParaRPr lang="zh-CN" altLang="en-US"/>
          </a:p>
        </p:txBody>
      </p:sp>
    </p:spTree>
    <p:extLst>
      <p:ext uri="{BB962C8B-B14F-4D97-AF65-F5344CB8AC3E}">
        <p14:creationId xmlns:p14="http://schemas.microsoft.com/office/powerpoint/2010/main" val="415388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84EBEB-0754-4415-8EFA-85DC0DF2805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B987A81-FE19-4897-9F60-AC2432317DB3}"/>
              </a:ext>
            </a:extLst>
          </p:cNvPr>
          <p:cNvSpPr>
            <a:spLocks noGrp="1"/>
          </p:cNvSpPr>
          <p:nvPr>
            <p:ph type="dt" sz="half" idx="10"/>
          </p:nvPr>
        </p:nvSpPr>
        <p:spPr/>
        <p:txBody>
          <a:bodyPr/>
          <a:lstStyle/>
          <a:p>
            <a:fld id="{CB8E6823-52B0-4346-B8C1-97DD91411864}" type="datetimeFigureOut">
              <a:rPr lang="zh-CN" altLang="en-US" smtClean="0"/>
              <a:t>2022-05-24</a:t>
            </a:fld>
            <a:endParaRPr lang="zh-CN" altLang="en-US"/>
          </a:p>
        </p:txBody>
      </p:sp>
      <p:sp>
        <p:nvSpPr>
          <p:cNvPr id="4" name="页脚占位符 3">
            <a:extLst>
              <a:ext uri="{FF2B5EF4-FFF2-40B4-BE49-F238E27FC236}">
                <a16:creationId xmlns:a16="http://schemas.microsoft.com/office/drawing/2014/main" id="{5452E3C9-1300-4B20-B692-B91926135BF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AD9B8DD-EB1D-4C16-BE1A-011847DE8FEB}"/>
              </a:ext>
            </a:extLst>
          </p:cNvPr>
          <p:cNvSpPr>
            <a:spLocks noGrp="1"/>
          </p:cNvSpPr>
          <p:nvPr>
            <p:ph type="sldNum" sz="quarter" idx="12"/>
          </p:nvPr>
        </p:nvSpPr>
        <p:spPr/>
        <p:txBody>
          <a:bodyPr/>
          <a:lstStyle/>
          <a:p>
            <a:fld id="{1F3572FD-0699-4015-A0E6-8B7E12F781A5}" type="slidenum">
              <a:rPr lang="zh-CN" altLang="en-US" smtClean="0"/>
              <a:t>‹#›</a:t>
            </a:fld>
            <a:endParaRPr lang="zh-CN" altLang="en-US"/>
          </a:p>
        </p:txBody>
      </p:sp>
    </p:spTree>
    <p:extLst>
      <p:ext uri="{BB962C8B-B14F-4D97-AF65-F5344CB8AC3E}">
        <p14:creationId xmlns:p14="http://schemas.microsoft.com/office/powerpoint/2010/main" val="1665124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8FC213D-A075-4E4B-8808-411D2C02467A}"/>
              </a:ext>
            </a:extLst>
          </p:cNvPr>
          <p:cNvSpPr>
            <a:spLocks noGrp="1"/>
          </p:cNvSpPr>
          <p:nvPr>
            <p:ph type="dt" sz="half" idx="10"/>
          </p:nvPr>
        </p:nvSpPr>
        <p:spPr/>
        <p:txBody>
          <a:bodyPr/>
          <a:lstStyle/>
          <a:p>
            <a:fld id="{CB8E6823-52B0-4346-B8C1-97DD91411864}" type="datetimeFigureOut">
              <a:rPr lang="zh-CN" altLang="en-US" smtClean="0"/>
              <a:t>2022-05-24</a:t>
            </a:fld>
            <a:endParaRPr lang="zh-CN" altLang="en-US"/>
          </a:p>
        </p:txBody>
      </p:sp>
      <p:sp>
        <p:nvSpPr>
          <p:cNvPr id="3" name="页脚占位符 2">
            <a:extLst>
              <a:ext uri="{FF2B5EF4-FFF2-40B4-BE49-F238E27FC236}">
                <a16:creationId xmlns:a16="http://schemas.microsoft.com/office/drawing/2014/main" id="{919A88D8-DD08-4090-B1E9-5983EA12940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E07A3AF-4F9A-4F89-B1AD-87618D89EFFC}"/>
              </a:ext>
            </a:extLst>
          </p:cNvPr>
          <p:cNvSpPr>
            <a:spLocks noGrp="1"/>
          </p:cNvSpPr>
          <p:nvPr>
            <p:ph type="sldNum" sz="quarter" idx="12"/>
          </p:nvPr>
        </p:nvSpPr>
        <p:spPr/>
        <p:txBody>
          <a:bodyPr/>
          <a:lstStyle/>
          <a:p>
            <a:fld id="{1F3572FD-0699-4015-A0E6-8B7E12F781A5}" type="slidenum">
              <a:rPr lang="zh-CN" altLang="en-US" smtClean="0"/>
              <a:t>‹#›</a:t>
            </a:fld>
            <a:endParaRPr lang="zh-CN" altLang="en-US"/>
          </a:p>
        </p:txBody>
      </p:sp>
    </p:spTree>
    <p:extLst>
      <p:ext uri="{BB962C8B-B14F-4D97-AF65-F5344CB8AC3E}">
        <p14:creationId xmlns:p14="http://schemas.microsoft.com/office/powerpoint/2010/main" val="2312977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6E09CC-9502-40B1-A024-CA391700597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1F3FC57-E327-4AD3-A261-FA171C0FA3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20C75616-5686-4B84-9996-AD56036778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CB77C63-D995-49B9-BF39-66C97D3252FD}"/>
              </a:ext>
            </a:extLst>
          </p:cNvPr>
          <p:cNvSpPr>
            <a:spLocks noGrp="1"/>
          </p:cNvSpPr>
          <p:nvPr>
            <p:ph type="dt" sz="half" idx="10"/>
          </p:nvPr>
        </p:nvSpPr>
        <p:spPr/>
        <p:txBody>
          <a:bodyPr/>
          <a:lstStyle/>
          <a:p>
            <a:fld id="{CB8E6823-52B0-4346-B8C1-97DD91411864}" type="datetimeFigureOut">
              <a:rPr lang="zh-CN" altLang="en-US" smtClean="0"/>
              <a:t>2022-05-24</a:t>
            </a:fld>
            <a:endParaRPr lang="zh-CN" altLang="en-US"/>
          </a:p>
        </p:txBody>
      </p:sp>
      <p:sp>
        <p:nvSpPr>
          <p:cNvPr id="6" name="页脚占位符 5">
            <a:extLst>
              <a:ext uri="{FF2B5EF4-FFF2-40B4-BE49-F238E27FC236}">
                <a16:creationId xmlns:a16="http://schemas.microsoft.com/office/drawing/2014/main" id="{2A0CB2CF-30D1-48D3-B3B8-9ECEF9DBE29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485B1D3-275A-4EA3-B150-A4A81ADD2D3A}"/>
              </a:ext>
            </a:extLst>
          </p:cNvPr>
          <p:cNvSpPr>
            <a:spLocks noGrp="1"/>
          </p:cNvSpPr>
          <p:nvPr>
            <p:ph type="sldNum" sz="quarter" idx="12"/>
          </p:nvPr>
        </p:nvSpPr>
        <p:spPr/>
        <p:txBody>
          <a:bodyPr/>
          <a:lstStyle/>
          <a:p>
            <a:fld id="{1F3572FD-0699-4015-A0E6-8B7E12F781A5}" type="slidenum">
              <a:rPr lang="zh-CN" altLang="en-US" smtClean="0"/>
              <a:t>‹#›</a:t>
            </a:fld>
            <a:endParaRPr lang="zh-CN" altLang="en-US"/>
          </a:p>
        </p:txBody>
      </p:sp>
    </p:spTree>
    <p:extLst>
      <p:ext uri="{BB962C8B-B14F-4D97-AF65-F5344CB8AC3E}">
        <p14:creationId xmlns:p14="http://schemas.microsoft.com/office/powerpoint/2010/main" val="1202250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0A0EE1-8ADD-4CF8-95EB-3ED26CB915E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1494C49-C361-4B89-A9B5-95371788FB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94F5778-7B62-4502-B26B-AE67074508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AC00765-A3A0-4248-A876-70A2AABAFEAD}"/>
              </a:ext>
            </a:extLst>
          </p:cNvPr>
          <p:cNvSpPr>
            <a:spLocks noGrp="1"/>
          </p:cNvSpPr>
          <p:nvPr>
            <p:ph type="dt" sz="half" idx="10"/>
          </p:nvPr>
        </p:nvSpPr>
        <p:spPr/>
        <p:txBody>
          <a:bodyPr/>
          <a:lstStyle/>
          <a:p>
            <a:fld id="{CB8E6823-52B0-4346-B8C1-97DD91411864}" type="datetimeFigureOut">
              <a:rPr lang="zh-CN" altLang="en-US" smtClean="0"/>
              <a:t>2022-05-24</a:t>
            </a:fld>
            <a:endParaRPr lang="zh-CN" altLang="en-US"/>
          </a:p>
        </p:txBody>
      </p:sp>
      <p:sp>
        <p:nvSpPr>
          <p:cNvPr id="6" name="页脚占位符 5">
            <a:extLst>
              <a:ext uri="{FF2B5EF4-FFF2-40B4-BE49-F238E27FC236}">
                <a16:creationId xmlns:a16="http://schemas.microsoft.com/office/drawing/2014/main" id="{90EB5CEA-F972-4F28-978C-198155467BA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FC41A4D-C016-4CCD-9FDD-E30B590A50B8}"/>
              </a:ext>
            </a:extLst>
          </p:cNvPr>
          <p:cNvSpPr>
            <a:spLocks noGrp="1"/>
          </p:cNvSpPr>
          <p:nvPr>
            <p:ph type="sldNum" sz="quarter" idx="12"/>
          </p:nvPr>
        </p:nvSpPr>
        <p:spPr/>
        <p:txBody>
          <a:bodyPr/>
          <a:lstStyle/>
          <a:p>
            <a:fld id="{1F3572FD-0699-4015-A0E6-8B7E12F781A5}" type="slidenum">
              <a:rPr lang="zh-CN" altLang="en-US" smtClean="0"/>
              <a:t>‹#›</a:t>
            </a:fld>
            <a:endParaRPr lang="zh-CN" altLang="en-US"/>
          </a:p>
        </p:txBody>
      </p:sp>
    </p:spTree>
    <p:extLst>
      <p:ext uri="{BB962C8B-B14F-4D97-AF65-F5344CB8AC3E}">
        <p14:creationId xmlns:p14="http://schemas.microsoft.com/office/powerpoint/2010/main" val="1701935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564973F-33DE-4B05-91EF-06689A87B9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A044B12-5DDA-46B0-BC1D-EB26A14E3C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2E91814-66B0-474D-8AE6-0643A81328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8E6823-52B0-4346-B8C1-97DD91411864}" type="datetimeFigureOut">
              <a:rPr lang="zh-CN" altLang="en-US" smtClean="0"/>
              <a:t>2022-05-24</a:t>
            </a:fld>
            <a:endParaRPr lang="zh-CN" altLang="en-US"/>
          </a:p>
        </p:txBody>
      </p:sp>
      <p:sp>
        <p:nvSpPr>
          <p:cNvPr id="5" name="页脚占位符 4">
            <a:extLst>
              <a:ext uri="{FF2B5EF4-FFF2-40B4-BE49-F238E27FC236}">
                <a16:creationId xmlns:a16="http://schemas.microsoft.com/office/drawing/2014/main" id="{1F47F2C8-ABE0-4A31-9639-63E4657654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4B80A30-2031-44EE-A597-8BA28040A5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3572FD-0699-4015-A0E6-8B7E12F781A5}" type="slidenum">
              <a:rPr lang="zh-CN" altLang="en-US" smtClean="0"/>
              <a:t>‹#›</a:t>
            </a:fld>
            <a:endParaRPr lang="zh-CN" altLang="en-US"/>
          </a:p>
        </p:txBody>
      </p:sp>
    </p:spTree>
    <p:extLst>
      <p:ext uri="{BB962C8B-B14F-4D97-AF65-F5344CB8AC3E}">
        <p14:creationId xmlns:p14="http://schemas.microsoft.com/office/powerpoint/2010/main" val="1189729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4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67.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15FBA9-ABED-4BCE-9707-B0D972A54B39}"/>
              </a:ext>
            </a:extLst>
          </p:cNvPr>
          <p:cNvSpPr>
            <a:spLocks noGrp="1"/>
          </p:cNvSpPr>
          <p:nvPr>
            <p:ph type="ctrTitle"/>
          </p:nvPr>
        </p:nvSpPr>
        <p:spPr>
          <a:xfrm>
            <a:off x="1524000" y="908065"/>
            <a:ext cx="9144000" cy="2387600"/>
          </a:xfrm>
        </p:spPr>
        <p:txBody>
          <a:bodyPr>
            <a:normAutofit/>
          </a:bodyPr>
          <a:lstStyle/>
          <a:p>
            <a:r>
              <a:rPr lang="en-US" altLang="zh-CN" b="1" dirty="0"/>
              <a:t>Chapter 5</a:t>
            </a:r>
            <a:br>
              <a:rPr lang="zh-CN" altLang="zh-CN" dirty="0"/>
            </a:br>
            <a:r>
              <a:rPr lang="en-US" altLang="zh-CN" b="1" dirty="0"/>
              <a:t>Bottom-Up Parsing</a:t>
            </a:r>
            <a:endParaRPr lang="zh-CN" altLang="en-US" dirty="0"/>
          </a:p>
        </p:txBody>
      </p:sp>
      <p:sp>
        <p:nvSpPr>
          <p:cNvPr id="3" name="副标题 2">
            <a:extLst>
              <a:ext uri="{FF2B5EF4-FFF2-40B4-BE49-F238E27FC236}">
                <a16:creationId xmlns:a16="http://schemas.microsoft.com/office/drawing/2014/main" id="{AFA10D84-67D2-4057-9CF9-0E021B481FA1}"/>
              </a:ext>
            </a:extLst>
          </p:cNvPr>
          <p:cNvSpPr>
            <a:spLocks noGrp="1"/>
          </p:cNvSpPr>
          <p:nvPr>
            <p:ph type="subTitle" idx="1"/>
          </p:nvPr>
        </p:nvSpPr>
        <p:spPr/>
        <p:txBody>
          <a:bodyPr/>
          <a:lstStyle/>
          <a:p>
            <a:endParaRPr lang="zh-CN" altLang="en-US"/>
          </a:p>
        </p:txBody>
      </p:sp>
      <p:pic>
        <p:nvPicPr>
          <p:cNvPr id="5" name="图片 4">
            <a:extLst>
              <a:ext uri="{FF2B5EF4-FFF2-40B4-BE49-F238E27FC236}">
                <a16:creationId xmlns:a16="http://schemas.microsoft.com/office/drawing/2014/main" id="{75072F58-F871-4E72-A2B2-8D56312F45F9}"/>
              </a:ext>
            </a:extLst>
          </p:cNvPr>
          <p:cNvPicPr>
            <a:picLocks noChangeAspect="1"/>
          </p:cNvPicPr>
          <p:nvPr/>
        </p:nvPicPr>
        <p:blipFill>
          <a:blip r:embed="rId2"/>
          <a:stretch>
            <a:fillRect/>
          </a:stretch>
        </p:blipFill>
        <p:spPr>
          <a:xfrm>
            <a:off x="3033337" y="3675829"/>
            <a:ext cx="5795870" cy="2719050"/>
          </a:xfrm>
          <a:prstGeom prst="rect">
            <a:avLst/>
          </a:prstGeom>
        </p:spPr>
      </p:pic>
    </p:spTree>
    <p:extLst>
      <p:ext uri="{BB962C8B-B14F-4D97-AF65-F5344CB8AC3E}">
        <p14:creationId xmlns:p14="http://schemas.microsoft.com/office/powerpoint/2010/main" val="3195183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F4F0BE-F8E8-416C-A478-B8213CCC2BDD}"/>
              </a:ext>
            </a:extLst>
          </p:cNvPr>
          <p:cNvSpPr>
            <a:spLocks noGrp="1"/>
          </p:cNvSpPr>
          <p:nvPr>
            <p:ph type="title"/>
          </p:nvPr>
        </p:nvSpPr>
        <p:spPr/>
        <p:txBody>
          <a:bodyPr/>
          <a:lstStyle/>
          <a:p>
            <a:r>
              <a:rPr lang="en-US" altLang="zh-CN" b="1" dirty="0"/>
              <a:t>5.2 FINIT AUTOMATA OF LR(0) ITEMS AND LR(0) PARSING</a:t>
            </a:r>
            <a:endParaRPr lang="zh-CN" altLang="en-US" b="1" dirty="0"/>
          </a:p>
        </p:txBody>
      </p:sp>
      <p:sp>
        <p:nvSpPr>
          <p:cNvPr id="3" name="内容占位符 2">
            <a:extLst>
              <a:ext uri="{FF2B5EF4-FFF2-40B4-BE49-F238E27FC236}">
                <a16:creationId xmlns:a16="http://schemas.microsoft.com/office/drawing/2014/main" id="{84ED631A-8597-49BF-8F6B-8907D5D09BFC}"/>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F70F7DB6-EBE7-4D98-986F-FC5D96C99265}"/>
              </a:ext>
            </a:extLst>
          </p:cNvPr>
          <p:cNvPicPr>
            <a:picLocks noChangeAspect="1"/>
          </p:cNvPicPr>
          <p:nvPr/>
        </p:nvPicPr>
        <p:blipFill>
          <a:blip r:embed="rId2"/>
          <a:stretch>
            <a:fillRect/>
          </a:stretch>
        </p:blipFill>
        <p:spPr>
          <a:xfrm>
            <a:off x="688297" y="1825625"/>
            <a:ext cx="10515600" cy="2932023"/>
          </a:xfrm>
          <a:prstGeom prst="rect">
            <a:avLst/>
          </a:prstGeom>
        </p:spPr>
      </p:pic>
    </p:spTree>
    <p:extLst>
      <p:ext uri="{BB962C8B-B14F-4D97-AF65-F5344CB8AC3E}">
        <p14:creationId xmlns:p14="http://schemas.microsoft.com/office/powerpoint/2010/main" val="3927741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F4F0BE-F8E8-416C-A478-B8213CCC2BDD}"/>
              </a:ext>
            </a:extLst>
          </p:cNvPr>
          <p:cNvSpPr>
            <a:spLocks noGrp="1"/>
          </p:cNvSpPr>
          <p:nvPr>
            <p:ph type="title"/>
          </p:nvPr>
        </p:nvSpPr>
        <p:spPr/>
        <p:txBody>
          <a:bodyPr/>
          <a:lstStyle/>
          <a:p>
            <a:r>
              <a:rPr lang="en-US" altLang="zh-CN" b="1" dirty="0"/>
              <a:t>5.2 FINIT AUTOMATA OF LR(0) ITEMS AND LR(0) PARSING</a:t>
            </a:r>
            <a:endParaRPr lang="zh-CN" altLang="en-US" b="1" dirty="0"/>
          </a:p>
        </p:txBody>
      </p:sp>
      <p:sp>
        <p:nvSpPr>
          <p:cNvPr id="3" name="内容占位符 2">
            <a:extLst>
              <a:ext uri="{FF2B5EF4-FFF2-40B4-BE49-F238E27FC236}">
                <a16:creationId xmlns:a16="http://schemas.microsoft.com/office/drawing/2014/main" id="{84ED631A-8597-49BF-8F6B-8907D5D09BFC}"/>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F70F7DB6-EBE7-4D98-986F-FC5D96C99265}"/>
              </a:ext>
            </a:extLst>
          </p:cNvPr>
          <p:cNvPicPr>
            <a:picLocks noChangeAspect="1"/>
          </p:cNvPicPr>
          <p:nvPr/>
        </p:nvPicPr>
        <p:blipFill>
          <a:blip r:embed="rId2"/>
          <a:stretch>
            <a:fillRect/>
          </a:stretch>
        </p:blipFill>
        <p:spPr>
          <a:xfrm>
            <a:off x="538395" y="1825625"/>
            <a:ext cx="10515600" cy="2932023"/>
          </a:xfrm>
          <a:prstGeom prst="rect">
            <a:avLst/>
          </a:prstGeom>
        </p:spPr>
      </p:pic>
      <p:pic>
        <p:nvPicPr>
          <p:cNvPr id="5" name="图片 4">
            <a:extLst>
              <a:ext uri="{FF2B5EF4-FFF2-40B4-BE49-F238E27FC236}">
                <a16:creationId xmlns:a16="http://schemas.microsoft.com/office/drawing/2014/main" id="{90A7327D-9DCC-484B-AC8C-304D71E28681}"/>
              </a:ext>
            </a:extLst>
          </p:cNvPr>
          <p:cNvPicPr>
            <a:picLocks noChangeAspect="1"/>
          </p:cNvPicPr>
          <p:nvPr/>
        </p:nvPicPr>
        <p:blipFill>
          <a:blip r:embed="rId3"/>
          <a:stretch>
            <a:fillRect/>
          </a:stretch>
        </p:blipFill>
        <p:spPr>
          <a:xfrm>
            <a:off x="538395" y="4892585"/>
            <a:ext cx="6714286" cy="1333333"/>
          </a:xfrm>
          <a:prstGeom prst="rect">
            <a:avLst/>
          </a:prstGeom>
        </p:spPr>
      </p:pic>
    </p:spTree>
    <p:extLst>
      <p:ext uri="{BB962C8B-B14F-4D97-AF65-F5344CB8AC3E}">
        <p14:creationId xmlns:p14="http://schemas.microsoft.com/office/powerpoint/2010/main" val="3853396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0813E6-6A9A-4EFE-917F-A41C8E03FB3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0B098C2-2D36-4700-A0DA-F8C67CD6C34A}"/>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5BB4F461-E8B7-4A8F-A740-54FCA7FC76EC}"/>
              </a:ext>
            </a:extLst>
          </p:cNvPr>
          <p:cNvPicPr>
            <a:picLocks noChangeAspect="1"/>
          </p:cNvPicPr>
          <p:nvPr/>
        </p:nvPicPr>
        <p:blipFill>
          <a:blip r:embed="rId2"/>
          <a:stretch>
            <a:fillRect/>
          </a:stretch>
        </p:blipFill>
        <p:spPr>
          <a:xfrm>
            <a:off x="329159" y="3446276"/>
            <a:ext cx="11194490" cy="2352391"/>
          </a:xfrm>
          <a:prstGeom prst="rect">
            <a:avLst/>
          </a:prstGeom>
        </p:spPr>
      </p:pic>
      <p:pic>
        <p:nvPicPr>
          <p:cNvPr id="5" name="图片 4">
            <a:extLst>
              <a:ext uri="{FF2B5EF4-FFF2-40B4-BE49-F238E27FC236}">
                <a16:creationId xmlns:a16="http://schemas.microsoft.com/office/drawing/2014/main" id="{AE123A9F-06C1-48F3-B161-BECE247149C7}"/>
              </a:ext>
            </a:extLst>
          </p:cNvPr>
          <p:cNvPicPr>
            <a:picLocks noChangeAspect="1"/>
          </p:cNvPicPr>
          <p:nvPr/>
        </p:nvPicPr>
        <p:blipFill>
          <a:blip r:embed="rId3"/>
          <a:stretch>
            <a:fillRect/>
          </a:stretch>
        </p:blipFill>
        <p:spPr>
          <a:xfrm>
            <a:off x="1131915" y="407378"/>
            <a:ext cx="6257143" cy="2971429"/>
          </a:xfrm>
          <a:prstGeom prst="rect">
            <a:avLst/>
          </a:prstGeom>
        </p:spPr>
      </p:pic>
      <p:sp>
        <p:nvSpPr>
          <p:cNvPr id="6" name="箭头: 下 5">
            <a:extLst>
              <a:ext uri="{FF2B5EF4-FFF2-40B4-BE49-F238E27FC236}">
                <a16:creationId xmlns:a16="http://schemas.microsoft.com/office/drawing/2014/main" id="{053C9339-593F-4696-98F6-C5786F7623E9}"/>
              </a:ext>
            </a:extLst>
          </p:cNvPr>
          <p:cNvSpPr/>
          <p:nvPr/>
        </p:nvSpPr>
        <p:spPr>
          <a:xfrm rot="16200000">
            <a:off x="66398" y="1889575"/>
            <a:ext cx="1409076" cy="4521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12476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A695E2-F1DF-4166-89DC-233622C01F30}"/>
              </a:ext>
            </a:extLst>
          </p:cNvPr>
          <p:cNvSpPr>
            <a:spLocks noGrp="1"/>
          </p:cNvSpPr>
          <p:nvPr>
            <p:ph type="title"/>
          </p:nvPr>
        </p:nvSpPr>
        <p:spPr/>
        <p:txBody>
          <a:bodyPr/>
          <a:lstStyle/>
          <a:p>
            <a:r>
              <a:rPr lang="en-US" altLang="zh-CN" b="1" dirty="0"/>
              <a:t>5.2 FINIT AUTOMATA OF LR(0) ITEMS AND LR(0) PARSING</a:t>
            </a:r>
            <a:endParaRPr lang="zh-CN" altLang="en-US" dirty="0"/>
          </a:p>
        </p:txBody>
      </p:sp>
      <p:sp>
        <p:nvSpPr>
          <p:cNvPr id="3" name="内容占位符 2">
            <a:extLst>
              <a:ext uri="{FF2B5EF4-FFF2-40B4-BE49-F238E27FC236}">
                <a16:creationId xmlns:a16="http://schemas.microsoft.com/office/drawing/2014/main" id="{A2577691-71DB-497B-8579-BEF00261BBA9}"/>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16EB9C3C-755D-4F8C-983D-AB430FFDD482}"/>
              </a:ext>
            </a:extLst>
          </p:cNvPr>
          <p:cNvPicPr>
            <a:picLocks noChangeAspect="1"/>
          </p:cNvPicPr>
          <p:nvPr/>
        </p:nvPicPr>
        <p:blipFill>
          <a:blip r:embed="rId2"/>
          <a:stretch>
            <a:fillRect/>
          </a:stretch>
        </p:blipFill>
        <p:spPr>
          <a:xfrm>
            <a:off x="733267" y="2146114"/>
            <a:ext cx="9180547" cy="3385256"/>
          </a:xfrm>
          <a:prstGeom prst="rect">
            <a:avLst/>
          </a:prstGeom>
        </p:spPr>
      </p:pic>
      <p:pic>
        <p:nvPicPr>
          <p:cNvPr id="5" name="图片 4">
            <a:extLst>
              <a:ext uri="{FF2B5EF4-FFF2-40B4-BE49-F238E27FC236}">
                <a16:creationId xmlns:a16="http://schemas.microsoft.com/office/drawing/2014/main" id="{235E0BA2-369E-4011-923F-3F14DF0302BF}"/>
              </a:ext>
            </a:extLst>
          </p:cNvPr>
          <p:cNvPicPr>
            <a:picLocks noChangeAspect="1"/>
          </p:cNvPicPr>
          <p:nvPr/>
        </p:nvPicPr>
        <p:blipFill>
          <a:blip r:embed="rId3"/>
          <a:stretch>
            <a:fillRect/>
          </a:stretch>
        </p:blipFill>
        <p:spPr>
          <a:xfrm>
            <a:off x="7458865" y="3429000"/>
            <a:ext cx="2992481" cy="812244"/>
          </a:xfrm>
          <a:prstGeom prst="rect">
            <a:avLst/>
          </a:prstGeom>
        </p:spPr>
      </p:pic>
      <p:sp>
        <p:nvSpPr>
          <p:cNvPr id="6" name="箭头: 下 5">
            <a:extLst>
              <a:ext uri="{FF2B5EF4-FFF2-40B4-BE49-F238E27FC236}">
                <a16:creationId xmlns:a16="http://schemas.microsoft.com/office/drawing/2014/main" id="{F271CE76-AF5A-42FB-B184-E6F802708C77}"/>
              </a:ext>
            </a:extLst>
          </p:cNvPr>
          <p:cNvSpPr/>
          <p:nvPr/>
        </p:nvSpPr>
        <p:spPr>
          <a:xfrm rot="5400000">
            <a:off x="5749456" y="3437830"/>
            <a:ext cx="1487671" cy="7945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83547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80F74A-690F-4FDC-B6C3-86CCEA189EF2}"/>
              </a:ext>
            </a:extLst>
          </p:cNvPr>
          <p:cNvSpPr>
            <a:spLocks noGrp="1"/>
          </p:cNvSpPr>
          <p:nvPr>
            <p:ph type="title"/>
          </p:nvPr>
        </p:nvSpPr>
        <p:spPr/>
        <p:txBody>
          <a:bodyPr/>
          <a:lstStyle/>
          <a:p>
            <a:r>
              <a:rPr lang="en-US" altLang="zh-CN" b="1" dirty="0"/>
              <a:t>5.2 FINIT AUTOMATA OF LR(0) ITEMS AND LR(0) PARSING</a:t>
            </a:r>
            <a:endParaRPr lang="zh-CN" altLang="en-US" dirty="0"/>
          </a:p>
        </p:txBody>
      </p:sp>
      <p:sp>
        <p:nvSpPr>
          <p:cNvPr id="3" name="内容占位符 2">
            <a:extLst>
              <a:ext uri="{FF2B5EF4-FFF2-40B4-BE49-F238E27FC236}">
                <a16:creationId xmlns:a16="http://schemas.microsoft.com/office/drawing/2014/main" id="{FFB90FB5-FED2-45E9-9DC5-1167BDF17D11}"/>
              </a:ext>
            </a:extLst>
          </p:cNvPr>
          <p:cNvSpPr>
            <a:spLocks noGrp="1"/>
          </p:cNvSpPr>
          <p:nvPr>
            <p:ph idx="1"/>
          </p:nvPr>
        </p:nvSpPr>
        <p:spPr/>
        <p:txBody>
          <a:bodyPr/>
          <a:lstStyle/>
          <a:p>
            <a:r>
              <a:rPr lang="en-US" altLang="zh-CN" b="1" dirty="0">
                <a:solidFill>
                  <a:srgbClr val="C00000"/>
                </a:solidFill>
              </a:rPr>
              <a:t>5.2.2 Finite Automata of Items</a:t>
            </a:r>
            <a:endParaRPr lang="zh-CN" altLang="en-US" dirty="0">
              <a:solidFill>
                <a:srgbClr val="C00000"/>
              </a:solidFill>
            </a:endParaRPr>
          </a:p>
        </p:txBody>
      </p:sp>
      <p:grpSp>
        <p:nvGrpSpPr>
          <p:cNvPr id="6" name="组合 5">
            <a:extLst>
              <a:ext uri="{FF2B5EF4-FFF2-40B4-BE49-F238E27FC236}">
                <a16:creationId xmlns:a16="http://schemas.microsoft.com/office/drawing/2014/main" id="{D030E7E8-CC7B-4F49-94BD-9D7275ED724A}"/>
              </a:ext>
            </a:extLst>
          </p:cNvPr>
          <p:cNvGrpSpPr/>
          <p:nvPr/>
        </p:nvGrpSpPr>
        <p:grpSpPr>
          <a:xfrm>
            <a:off x="838200" y="2615550"/>
            <a:ext cx="11009026" cy="2106352"/>
            <a:chOff x="1055113" y="2452160"/>
            <a:chExt cx="9152381" cy="1648919"/>
          </a:xfrm>
        </p:grpSpPr>
        <p:pic>
          <p:nvPicPr>
            <p:cNvPr id="4" name="图片 3">
              <a:extLst>
                <a:ext uri="{FF2B5EF4-FFF2-40B4-BE49-F238E27FC236}">
                  <a16:creationId xmlns:a16="http://schemas.microsoft.com/office/drawing/2014/main" id="{6AB44F7B-0B70-4F34-BAAA-696AC9A34616}"/>
                </a:ext>
              </a:extLst>
            </p:cNvPr>
            <p:cNvPicPr>
              <a:picLocks noChangeAspect="1"/>
            </p:cNvPicPr>
            <p:nvPr/>
          </p:nvPicPr>
          <p:blipFill>
            <a:blip r:embed="rId2"/>
            <a:stretch>
              <a:fillRect/>
            </a:stretch>
          </p:blipFill>
          <p:spPr>
            <a:xfrm>
              <a:off x="1112257" y="2452160"/>
              <a:ext cx="9038095" cy="304762"/>
            </a:xfrm>
            <a:prstGeom prst="rect">
              <a:avLst/>
            </a:prstGeom>
          </p:spPr>
        </p:pic>
        <p:pic>
          <p:nvPicPr>
            <p:cNvPr id="5" name="图片 4">
              <a:extLst>
                <a:ext uri="{FF2B5EF4-FFF2-40B4-BE49-F238E27FC236}">
                  <a16:creationId xmlns:a16="http://schemas.microsoft.com/office/drawing/2014/main" id="{F84EE243-0DFB-4498-91AA-B00E2F9ABA52}"/>
                </a:ext>
              </a:extLst>
            </p:cNvPr>
            <p:cNvPicPr>
              <a:picLocks noChangeAspect="1"/>
            </p:cNvPicPr>
            <p:nvPr/>
          </p:nvPicPr>
          <p:blipFill>
            <a:blip r:embed="rId3"/>
            <a:stretch>
              <a:fillRect/>
            </a:stretch>
          </p:blipFill>
          <p:spPr>
            <a:xfrm>
              <a:off x="1055113" y="2777269"/>
              <a:ext cx="9152381" cy="1323810"/>
            </a:xfrm>
            <a:prstGeom prst="rect">
              <a:avLst/>
            </a:prstGeom>
          </p:spPr>
        </p:pic>
      </p:grpSp>
    </p:spTree>
    <p:extLst>
      <p:ext uri="{BB962C8B-B14F-4D97-AF65-F5344CB8AC3E}">
        <p14:creationId xmlns:p14="http://schemas.microsoft.com/office/powerpoint/2010/main" val="3455663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020780-16F4-4EF0-A06F-DCEA348816B3}"/>
              </a:ext>
            </a:extLst>
          </p:cNvPr>
          <p:cNvSpPr>
            <a:spLocks noGrp="1"/>
          </p:cNvSpPr>
          <p:nvPr>
            <p:ph type="title"/>
          </p:nvPr>
        </p:nvSpPr>
        <p:spPr/>
        <p:txBody>
          <a:bodyPr/>
          <a:lstStyle/>
          <a:p>
            <a:r>
              <a:rPr lang="en-US" altLang="zh-CN" b="1" dirty="0"/>
              <a:t>5.2 FINIT AUTOMATA OF LR(0) ITEMS AND LR(0) PARSING</a:t>
            </a:r>
            <a:endParaRPr lang="zh-CN" altLang="en-US" dirty="0"/>
          </a:p>
        </p:txBody>
      </p:sp>
      <p:sp>
        <p:nvSpPr>
          <p:cNvPr id="3" name="内容占位符 2">
            <a:extLst>
              <a:ext uri="{FF2B5EF4-FFF2-40B4-BE49-F238E27FC236}">
                <a16:creationId xmlns:a16="http://schemas.microsoft.com/office/drawing/2014/main" id="{BA132B42-4BB4-4526-BD34-DD03D62BC3CC}"/>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DFC9043E-D741-49FE-BAAE-20C158FC2E53}"/>
              </a:ext>
            </a:extLst>
          </p:cNvPr>
          <p:cNvPicPr>
            <a:picLocks noChangeAspect="1"/>
          </p:cNvPicPr>
          <p:nvPr/>
        </p:nvPicPr>
        <p:blipFill>
          <a:blip r:embed="rId2"/>
          <a:stretch>
            <a:fillRect/>
          </a:stretch>
        </p:blipFill>
        <p:spPr>
          <a:xfrm>
            <a:off x="838200" y="1825625"/>
            <a:ext cx="10393232" cy="3666924"/>
          </a:xfrm>
          <a:prstGeom prst="rect">
            <a:avLst/>
          </a:prstGeom>
        </p:spPr>
      </p:pic>
    </p:spTree>
    <p:extLst>
      <p:ext uri="{BB962C8B-B14F-4D97-AF65-F5344CB8AC3E}">
        <p14:creationId xmlns:p14="http://schemas.microsoft.com/office/powerpoint/2010/main" val="3705244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E2431C-0F05-4A83-BDE0-67E4BEC9A92A}"/>
              </a:ext>
            </a:extLst>
          </p:cNvPr>
          <p:cNvSpPr>
            <a:spLocks noGrp="1"/>
          </p:cNvSpPr>
          <p:nvPr>
            <p:ph type="title"/>
          </p:nvPr>
        </p:nvSpPr>
        <p:spPr/>
        <p:txBody>
          <a:bodyPr/>
          <a:lstStyle/>
          <a:p>
            <a:r>
              <a:rPr lang="en-US" altLang="zh-CN" b="1" dirty="0"/>
              <a:t>5.2 FINIT AUTOMATA OF LR(0) ITEMS AND LR(0) PARSING</a:t>
            </a:r>
            <a:endParaRPr lang="zh-CN" altLang="en-US" dirty="0"/>
          </a:p>
        </p:txBody>
      </p:sp>
      <p:sp>
        <p:nvSpPr>
          <p:cNvPr id="3" name="内容占位符 2">
            <a:extLst>
              <a:ext uri="{FF2B5EF4-FFF2-40B4-BE49-F238E27FC236}">
                <a16:creationId xmlns:a16="http://schemas.microsoft.com/office/drawing/2014/main" id="{64E178C9-7B84-4400-8F05-53277883BC11}"/>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14254FCA-8041-4316-9F1E-38C002F0D23C}"/>
              </a:ext>
            </a:extLst>
          </p:cNvPr>
          <p:cNvPicPr>
            <a:picLocks noChangeAspect="1"/>
          </p:cNvPicPr>
          <p:nvPr/>
        </p:nvPicPr>
        <p:blipFill>
          <a:blip r:embed="rId3"/>
          <a:stretch>
            <a:fillRect/>
          </a:stretch>
        </p:blipFill>
        <p:spPr>
          <a:xfrm>
            <a:off x="768941" y="1825625"/>
            <a:ext cx="10584859" cy="3435923"/>
          </a:xfrm>
          <a:prstGeom prst="rect">
            <a:avLst/>
          </a:prstGeom>
        </p:spPr>
      </p:pic>
      <p:pic>
        <p:nvPicPr>
          <p:cNvPr id="6" name="图片 5">
            <a:extLst>
              <a:ext uri="{FF2B5EF4-FFF2-40B4-BE49-F238E27FC236}">
                <a16:creationId xmlns:a16="http://schemas.microsoft.com/office/drawing/2014/main" id="{97C9530A-D064-4E69-812F-2BCB13591B26}"/>
              </a:ext>
            </a:extLst>
          </p:cNvPr>
          <p:cNvPicPr>
            <a:picLocks noChangeAspect="1"/>
          </p:cNvPicPr>
          <p:nvPr/>
        </p:nvPicPr>
        <p:blipFill>
          <a:blip r:embed="rId4"/>
          <a:stretch>
            <a:fillRect/>
          </a:stretch>
        </p:blipFill>
        <p:spPr>
          <a:xfrm rot="294448">
            <a:off x="9404350" y="3793705"/>
            <a:ext cx="212725" cy="330905"/>
          </a:xfrm>
          <a:prstGeom prst="rect">
            <a:avLst/>
          </a:prstGeom>
        </p:spPr>
      </p:pic>
    </p:spTree>
    <p:extLst>
      <p:ext uri="{BB962C8B-B14F-4D97-AF65-F5344CB8AC3E}">
        <p14:creationId xmlns:p14="http://schemas.microsoft.com/office/powerpoint/2010/main" val="2908230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259E88-067A-49C7-86B2-912264797D4B}"/>
              </a:ext>
            </a:extLst>
          </p:cNvPr>
          <p:cNvSpPr>
            <a:spLocks noGrp="1"/>
          </p:cNvSpPr>
          <p:nvPr>
            <p:ph type="title"/>
          </p:nvPr>
        </p:nvSpPr>
        <p:spPr/>
        <p:txBody>
          <a:bodyPr/>
          <a:lstStyle/>
          <a:p>
            <a:r>
              <a:rPr lang="en-US" altLang="zh-CN" b="1" dirty="0"/>
              <a:t>5.2 FINIT AUTOMATA OF LR(0) ITEMS AND LR(0) PARSING</a:t>
            </a:r>
            <a:endParaRPr lang="zh-CN" altLang="en-US" dirty="0"/>
          </a:p>
        </p:txBody>
      </p:sp>
      <p:sp>
        <p:nvSpPr>
          <p:cNvPr id="3" name="内容占位符 2">
            <a:extLst>
              <a:ext uri="{FF2B5EF4-FFF2-40B4-BE49-F238E27FC236}">
                <a16:creationId xmlns:a16="http://schemas.microsoft.com/office/drawing/2014/main" id="{656F67D1-BD51-4E97-81F9-1A480838D17D}"/>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8C84A2E6-ADFE-459C-8DE1-978A3091053E}"/>
              </a:ext>
            </a:extLst>
          </p:cNvPr>
          <p:cNvPicPr>
            <a:picLocks noChangeAspect="1"/>
          </p:cNvPicPr>
          <p:nvPr/>
        </p:nvPicPr>
        <p:blipFill>
          <a:blip r:embed="rId2"/>
          <a:stretch>
            <a:fillRect/>
          </a:stretch>
        </p:blipFill>
        <p:spPr>
          <a:xfrm>
            <a:off x="597241" y="1825625"/>
            <a:ext cx="10997517" cy="3476110"/>
          </a:xfrm>
          <a:prstGeom prst="rect">
            <a:avLst/>
          </a:prstGeom>
        </p:spPr>
      </p:pic>
      <p:pic>
        <p:nvPicPr>
          <p:cNvPr id="6" name="图片 5">
            <a:extLst>
              <a:ext uri="{FF2B5EF4-FFF2-40B4-BE49-F238E27FC236}">
                <a16:creationId xmlns:a16="http://schemas.microsoft.com/office/drawing/2014/main" id="{3E845162-BDB6-4827-870D-535B1309BB92}"/>
              </a:ext>
            </a:extLst>
          </p:cNvPr>
          <p:cNvPicPr>
            <a:picLocks noChangeAspect="1"/>
          </p:cNvPicPr>
          <p:nvPr/>
        </p:nvPicPr>
        <p:blipFill>
          <a:blip r:embed="rId3"/>
          <a:stretch>
            <a:fillRect/>
          </a:stretch>
        </p:blipFill>
        <p:spPr>
          <a:xfrm>
            <a:off x="3738638" y="5642023"/>
            <a:ext cx="4714722" cy="1069880"/>
          </a:xfrm>
          <a:prstGeom prst="rect">
            <a:avLst/>
          </a:prstGeom>
        </p:spPr>
      </p:pic>
      <p:sp>
        <p:nvSpPr>
          <p:cNvPr id="7" name="双大括号 6">
            <a:extLst>
              <a:ext uri="{FF2B5EF4-FFF2-40B4-BE49-F238E27FC236}">
                <a16:creationId xmlns:a16="http://schemas.microsoft.com/office/drawing/2014/main" id="{04579BC8-F942-4DE9-867D-D750C6E0171C}"/>
              </a:ext>
            </a:extLst>
          </p:cNvPr>
          <p:cNvSpPr/>
          <p:nvPr/>
        </p:nvSpPr>
        <p:spPr>
          <a:xfrm>
            <a:off x="3013023" y="4347148"/>
            <a:ext cx="6325849" cy="2510852"/>
          </a:xfrm>
          <a:prstGeom prst="bracePair">
            <a:avLst/>
          </a:prstGeom>
          <a:ln w="38100">
            <a:solidFill>
              <a:schemeClr val="tx2">
                <a:lumMod val="5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dirty="0"/>
          </a:p>
        </p:txBody>
      </p:sp>
    </p:spTree>
    <p:extLst>
      <p:ext uri="{BB962C8B-B14F-4D97-AF65-F5344CB8AC3E}">
        <p14:creationId xmlns:p14="http://schemas.microsoft.com/office/powerpoint/2010/main" val="3399881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6C59D0-E506-4D77-9AA8-3607EDB49A43}"/>
              </a:ext>
            </a:extLst>
          </p:cNvPr>
          <p:cNvSpPr>
            <a:spLocks noGrp="1"/>
          </p:cNvSpPr>
          <p:nvPr>
            <p:ph type="title"/>
          </p:nvPr>
        </p:nvSpPr>
        <p:spPr/>
        <p:txBody>
          <a:bodyPr/>
          <a:lstStyle/>
          <a:p>
            <a:r>
              <a:rPr lang="en-US" altLang="zh-CN" b="1" dirty="0"/>
              <a:t>5.2 FINIT AUTOMATA OF LR(0) ITEMS AND LR(0) PARSING</a:t>
            </a:r>
            <a:endParaRPr lang="zh-CN" altLang="en-US" dirty="0"/>
          </a:p>
        </p:txBody>
      </p:sp>
      <p:sp>
        <p:nvSpPr>
          <p:cNvPr id="3" name="内容占位符 2">
            <a:extLst>
              <a:ext uri="{FF2B5EF4-FFF2-40B4-BE49-F238E27FC236}">
                <a16:creationId xmlns:a16="http://schemas.microsoft.com/office/drawing/2014/main" id="{79AF07E7-0283-4EF1-9A23-10FF8FCB202D}"/>
              </a:ext>
            </a:extLst>
          </p:cNvPr>
          <p:cNvSpPr>
            <a:spLocks noGrp="1"/>
          </p:cNvSpPr>
          <p:nvPr>
            <p:ph idx="1"/>
          </p:nvPr>
        </p:nvSpPr>
        <p:spPr>
          <a:xfrm>
            <a:off x="838200" y="1915566"/>
            <a:ext cx="10515600" cy="4351338"/>
          </a:xfrm>
        </p:spPr>
        <p:txBody>
          <a:bodyPr>
            <a:normAutofit fontScale="92500" lnSpcReduction="10000"/>
          </a:bodyPr>
          <a:lstStyle/>
          <a:p>
            <a:pPr algn="just"/>
            <a:r>
              <a:rPr lang="en-US" altLang="zh-CN" dirty="0"/>
              <a:t>These two cases represent the only transitions in the NFA of LR(0) items. It remains to discuss the choice of initial state and accepting states of the NFA. The start state of the NFA should correspond to the initial state of the parser: the stack is empty, and we are about to recognize an S, where S is the start symbol of the grammar. Thus, any initial item </a:t>
            </a:r>
            <a:r>
              <a:rPr lang="en-US" altLang="zh-CN" b="1" dirty="0"/>
              <a:t>S </a:t>
            </a:r>
            <a:r>
              <a:rPr lang="zh-CN" altLang="zh-CN" b="1" dirty="0"/>
              <a:t>→ ·α</a:t>
            </a:r>
            <a:r>
              <a:rPr lang="en-US" altLang="zh-CN" b="1" dirty="0"/>
              <a:t>  </a:t>
            </a:r>
            <a:r>
              <a:rPr lang="en-US" altLang="zh-CN" dirty="0"/>
              <a:t>constructed from a production choice for S could serve as a start state. Unfortunately, there may be many such production choices for S. The solution is to augment the grammar by a single production </a:t>
            </a:r>
            <a:r>
              <a:rPr lang="en-US" altLang="zh-CN" b="1" dirty="0"/>
              <a:t>S'</a:t>
            </a:r>
            <a:r>
              <a:rPr lang="zh-CN" altLang="zh-CN" b="1" dirty="0"/>
              <a:t>→</a:t>
            </a:r>
            <a:r>
              <a:rPr lang="en-US" altLang="zh-CN" b="1" dirty="0"/>
              <a:t>S</a:t>
            </a:r>
            <a:r>
              <a:rPr lang="en-US" altLang="zh-CN" dirty="0"/>
              <a:t>, where S' is a new nonterminal. S' then becomes the start state of the augmented grammar, and the initial item S' </a:t>
            </a:r>
            <a:r>
              <a:rPr lang="zh-CN" altLang="zh-CN" dirty="0"/>
              <a:t>→·</a:t>
            </a:r>
            <a:r>
              <a:rPr lang="en-US" altLang="zh-CN" dirty="0"/>
              <a:t> S becomes the start state of the NFA. This is the reason we have augmented the grammars of the previous examples.</a:t>
            </a:r>
            <a:endParaRPr lang="zh-CN" altLang="zh-CN" dirty="0"/>
          </a:p>
          <a:p>
            <a:endParaRPr lang="zh-CN" altLang="en-US" dirty="0"/>
          </a:p>
        </p:txBody>
      </p:sp>
    </p:spTree>
    <p:extLst>
      <p:ext uri="{BB962C8B-B14F-4D97-AF65-F5344CB8AC3E}">
        <p14:creationId xmlns:p14="http://schemas.microsoft.com/office/powerpoint/2010/main" val="4056178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844DE79-4FAE-4D3C-AA39-96DFFF0972D1}"/>
              </a:ext>
            </a:extLst>
          </p:cNvPr>
          <p:cNvPicPr>
            <a:picLocks noChangeAspect="1"/>
          </p:cNvPicPr>
          <p:nvPr/>
        </p:nvPicPr>
        <p:blipFill>
          <a:blip r:embed="rId2"/>
          <a:stretch>
            <a:fillRect/>
          </a:stretch>
        </p:blipFill>
        <p:spPr>
          <a:xfrm>
            <a:off x="904875" y="329325"/>
            <a:ext cx="10382250" cy="1466932"/>
          </a:xfrm>
          <a:prstGeom prst="rect">
            <a:avLst/>
          </a:prstGeom>
        </p:spPr>
      </p:pic>
      <p:pic>
        <p:nvPicPr>
          <p:cNvPr id="5" name="图片 4">
            <a:extLst>
              <a:ext uri="{FF2B5EF4-FFF2-40B4-BE49-F238E27FC236}">
                <a16:creationId xmlns:a16="http://schemas.microsoft.com/office/drawing/2014/main" id="{25238097-280F-4DD2-98B4-518D3DB7DA5F}"/>
              </a:ext>
            </a:extLst>
          </p:cNvPr>
          <p:cNvPicPr>
            <a:picLocks noChangeAspect="1"/>
          </p:cNvPicPr>
          <p:nvPr/>
        </p:nvPicPr>
        <p:blipFill>
          <a:blip r:embed="rId3"/>
          <a:stretch>
            <a:fillRect/>
          </a:stretch>
        </p:blipFill>
        <p:spPr>
          <a:xfrm>
            <a:off x="3905253" y="1372020"/>
            <a:ext cx="7875029" cy="5404643"/>
          </a:xfrm>
          <a:prstGeom prst="rect">
            <a:avLst/>
          </a:prstGeom>
        </p:spPr>
      </p:pic>
      <p:pic>
        <p:nvPicPr>
          <p:cNvPr id="9" name="图片 8">
            <a:extLst>
              <a:ext uri="{FF2B5EF4-FFF2-40B4-BE49-F238E27FC236}">
                <a16:creationId xmlns:a16="http://schemas.microsoft.com/office/drawing/2014/main" id="{F156240C-93E3-48D1-988B-9D000B1927CE}"/>
              </a:ext>
            </a:extLst>
          </p:cNvPr>
          <p:cNvPicPr>
            <a:picLocks noChangeAspect="1"/>
          </p:cNvPicPr>
          <p:nvPr/>
        </p:nvPicPr>
        <p:blipFill>
          <a:blip r:embed="rId4"/>
          <a:stretch>
            <a:fillRect/>
          </a:stretch>
        </p:blipFill>
        <p:spPr>
          <a:xfrm>
            <a:off x="927668" y="2737935"/>
            <a:ext cx="1796482" cy="2672814"/>
          </a:xfrm>
          <a:prstGeom prst="rect">
            <a:avLst/>
          </a:prstGeom>
        </p:spPr>
      </p:pic>
      <p:sp>
        <p:nvSpPr>
          <p:cNvPr id="10" name="箭头: 下 9">
            <a:extLst>
              <a:ext uri="{FF2B5EF4-FFF2-40B4-BE49-F238E27FC236}">
                <a16:creationId xmlns:a16="http://schemas.microsoft.com/office/drawing/2014/main" id="{D21E7043-DE74-4E1B-9D50-E1A9E1735246}"/>
              </a:ext>
            </a:extLst>
          </p:cNvPr>
          <p:cNvSpPr/>
          <p:nvPr/>
        </p:nvSpPr>
        <p:spPr>
          <a:xfrm rot="16200000">
            <a:off x="2841756" y="3263632"/>
            <a:ext cx="1409076" cy="7179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67219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7C3DA7-903B-4DD9-94B8-0ADF412BD8BD}"/>
              </a:ext>
            </a:extLst>
          </p:cNvPr>
          <p:cNvSpPr>
            <a:spLocks noGrp="1"/>
          </p:cNvSpPr>
          <p:nvPr>
            <p:ph type="title"/>
          </p:nvPr>
        </p:nvSpPr>
        <p:spPr/>
        <p:txBody>
          <a:bodyPr/>
          <a:lstStyle/>
          <a:p>
            <a:r>
              <a:rPr lang="en-US" altLang="zh-CN" b="1" dirty="0"/>
              <a:t>Bottom-Up Parsing</a:t>
            </a:r>
            <a:endParaRPr lang="zh-CN" altLang="en-US" dirty="0"/>
          </a:p>
        </p:txBody>
      </p:sp>
      <p:sp>
        <p:nvSpPr>
          <p:cNvPr id="3" name="内容占位符 2">
            <a:extLst>
              <a:ext uri="{FF2B5EF4-FFF2-40B4-BE49-F238E27FC236}">
                <a16:creationId xmlns:a16="http://schemas.microsoft.com/office/drawing/2014/main" id="{334DD991-1D96-4892-924F-2DE57F707A0B}"/>
              </a:ext>
            </a:extLst>
          </p:cNvPr>
          <p:cNvSpPr>
            <a:spLocks noGrp="1"/>
          </p:cNvSpPr>
          <p:nvPr>
            <p:ph idx="1"/>
          </p:nvPr>
        </p:nvSpPr>
        <p:spPr>
          <a:xfrm>
            <a:off x="584616" y="1690688"/>
            <a:ext cx="10769184" cy="4562319"/>
          </a:xfrm>
        </p:spPr>
        <p:txBody>
          <a:bodyPr>
            <a:normAutofit fontScale="92500" lnSpcReduction="10000"/>
          </a:bodyPr>
          <a:lstStyle/>
          <a:p>
            <a:pPr algn="just"/>
            <a:r>
              <a:rPr lang="en-US" altLang="zh-CN" dirty="0">
                <a:latin typeface="Times New Roman" panose="02020603050405020304" pitchFamily="18" charset="0"/>
                <a:cs typeface="Times New Roman" panose="02020603050405020304" pitchFamily="18" charset="0"/>
              </a:rPr>
              <a:t>In terminology similar to that of LL(1) parsers, the most general bottom-up algorithm is called LR(1) parsing (the L indicates that the input is processed from left to right, the R indicates that a rightmost derivation is produced, and the number 1indicates that one symbol of lookahead is used). A consequence of the Power of bottom-up parsing is the fact that it is also meaningful to talk about LR(0) Parsing, where no lookahead is consulted in making parsing decisions. (This is possible because a lookahead token can be examined after it appears on the parsing stack, and this happens it does not count as lookahead.)</a:t>
            </a:r>
          </a:p>
          <a:p>
            <a:pPr algn="just"/>
            <a:r>
              <a:rPr lang="en-US" altLang="zh-CN" dirty="0">
                <a:latin typeface="Times New Roman" panose="02020603050405020304" pitchFamily="18" charset="0"/>
                <a:cs typeface="Times New Roman" panose="02020603050405020304" pitchFamily="18" charset="0"/>
              </a:rPr>
              <a:t> An improvement on LR(0) parsing that does make same use of lookahead is called SLR(1) parsing (for simple LR(1) parsing). A method that is slightly more powerful than SLR(1) Parsing but less complex than general LR(1) parsing is called LALR(1) parsing (for lookahead LR(1) parsing).</a:t>
            </a:r>
            <a:endParaRPr lang="zh-CN" altLang="zh-CN" dirty="0">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657378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D2B2B8-47F6-41FE-A40F-64B96113182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A7BA031-6B15-4BB0-A6DD-7ECACCBB3FF1}"/>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0AF0DADB-9E01-43E5-AE2D-3BDA65EB3C74}"/>
              </a:ext>
            </a:extLst>
          </p:cNvPr>
          <p:cNvPicPr>
            <a:picLocks noChangeAspect="1"/>
          </p:cNvPicPr>
          <p:nvPr/>
        </p:nvPicPr>
        <p:blipFill>
          <a:blip r:embed="rId2"/>
          <a:stretch>
            <a:fillRect/>
          </a:stretch>
        </p:blipFill>
        <p:spPr>
          <a:xfrm>
            <a:off x="567214" y="329717"/>
            <a:ext cx="9110186" cy="6198566"/>
          </a:xfrm>
          <a:prstGeom prst="rect">
            <a:avLst/>
          </a:prstGeom>
        </p:spPr>
      </p:pic>
    </p:spTree>
    <p:extLst>
      <p:ext uri="{BB962C8B-B14F-4D97-AF65-F5344CB8AC3E}">
        <p14:creationId xmlns:p14="http://schemas.microsoft.com/office/powerpoint/2010/main" val="27948473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CFDFBF-84BE-4A7B-8A59-386D26E2CA3C}"/>
              </a:ext>
            </a:extLst>
          </p:cNvPr>
          <p:cNvSpPr>
            <a:spLocks noGrp="1"/>
          </p:cNvSpPr>
          <p:nvPr>
            <p:ph type="title"/>
          </p:nvPr>
        </p:nvSpPr>
        <p:spPr/>
        <p:txBody>
          <a:bodyPr/>
          <a:lstStyle/>
          <a:p>
            <a:r>
              <a:rPr lang="en-US" altLang="zh-CN" b="1" dirty="0"/>
              <a:t>5.2 FINIT AUTOMATA OF LR(0) ITEMS AND LR(0) PARSING</a:t>
            </a:r>
            <a:endParaRPr lang="zh-CN" altLang="en-US" dirty="0"/>
          </a:p>
        </p:txBody>
      </p:sp>
      <p:sp>
        <p:nvSpPr>
          <p:cNvPr id="3" name="内容占位符 2">
            <a:extLst>
              <a:ext uri="{FF2B5EF4-FFF2-40B4-BE49-F238E27FC236}">
                <a16:creationId xmlns:a16="http://schemas.microsoft.com/office/drawing/2014/main" id="{53B2DC90-A720-4CA0-9498-2A96F75F2AC5}"/>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793265A0-569D-494D-99C4-8A265FBE7E32}"/>
              </a:ext>
            </a:extLst>
          </p:cNvPr>
          <p:cNvPicPr>
            <a:picLocks noChangeAspect="1"/>
          </p:cNvPicPr>
          <p:nvPr/>
        </p:nvPicPr>
        <p:blipFill>
          <a:blip r:embed="rId2"/>
          <a:stretch>
            <a:fillRect/>
          </a:stretch>
        </p:blipFill>
        <p:spPr>
          <a:xfrm>
            <a:off x="3506079" y="2076661"/>
            <a:ext cx="8500064" cy="4100302"/>
          </a:xfrm>
          <a:prstGeom prst="rect">
            <a:avLst/>
          </a:prstGeom>
        </p:spPr>
      </p:pic>
      <p:pic>
        <p:nvPicPr>
          <p:cNvPr id="6" name="图片 5">
            <a:extLst>
              <a:ext uri="{FF2B5EF4-FFF2-40B4-BE49-F238E27FC236}">
                <a16:creationId xmlns:a16="http://schemas.microsoft.com/office/drawing/2014/main" id="{27223475-779B-4C9D-AB8A-5917CC678C50}"/>
              </a:ext>
            </a:extLst>
          </p:cNvPr>
          <p:cNvPicPr>
            <a:picLocks noChangeAspect="1"/>
          </p:cNvPicPr>
          <p:nvPr/>
        </p:nvPicPr>
        <p:blipFill>
          <a:blip r:embed="rId3"/>
          <a:stretch>
            <a:fillRect/>
          </a:stretch>
        </p:blipFill>
        <p:spPr>
          <a:xfrm>
            <a:off x="983858" y="2763912"/>
            <a:ext cx="1531254" cy="2791009"/>
          </a:xfrm>
          <a:prstGeom prst="rect">
            <a:avLst/>
          </a:prstGeom>
        </p:spPr>
      </p:pic>
      <p:sp>
        <p:nvSpPr>
          <p:cNvPr id="7" name="箭头: 下 6">
            <a:extLst>
              <a:ext uri="{FF2B5EF4-FFF2-40B4-BE49-F238E27FC236}">
                <a16:creationId xmlns:a16="http://schemas.microsoft.com/office/drawing/2014/main" id="{E1E9B131-ECBB-429C-ADD3-CFA141393F9D}"/>
              </a:ext>
            </a:extLst>
          </p:cNvPr>
          <p:cNvSpPr/>
          <p:nvPr/>
        </p:nvSpPr>
        <p:spPr>
          <a:xfrm rot="16200000">
            <a:off x="2612327" y="3642335"/>
            <a:ext cx="1409076" cy="7179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06007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2CC56D-1F72-41B3-A463-D4A295284884}"/>
              </a:ext>
            </a:extLst>
          </p:cNvPr>
          <p:cNvSpPr>
            <a:spLocks noGrp="1"/>
          </p:cNvSpPr>
          <p:nvPr>
            <p:ph type="title"/>
          </p:nvPr>
        </p:nvSpPr>
        <p:spPr/>
        <p:txBody>
          <a:bodyPr/>
          <a:lstStyle/>
          <a:p>
            <a:r>
              <a:rPr lang="en-US" altLang="zh-CN" b="1" dirty="0"/>
              <a:t>5.2 FINIT AUTOMATA OF LR(0) ITEMS AND LR(0) PARSING</a:t>
            </a:r>
            <a:endParaRPr lang="zh-CN" altLang="en-US" dirty="0"/>
          </a:p>
        </p:txBody>
      </p:sp>
      <p:sp>
        <p:nvSpPr>
          <p:cNvPr id="3" name="内容占位符 2">
            <a:extLst>
              <a:ext uri="{FF2B5EF4-FFF2-40B4-BE49-F238E27FC236}">
                <a16:creationId xmlns:a16="http://schemas.microsoft.com/office/drawing/2014/main" id="{099CD8AF-5090-417E-859F-A277E09C52B1}"/>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E2871E22-8705-4C1E-83DA-855184CAB51C}"/>
              </a:ext>
            </a:extLst>
          </p:cNvPr>
          <p:cNvPicPr>
            <a:picLocks noChangeAspect="1"/>
          </p:cNvPicPr>
          <p:nvPr/>
        </p:nvPicPr>
        <p:blipFill>
          <a:blip r:embed="rId2"/>
          <a:stretch>
            <a:fillRect/>
          </a:stretch>
        </p:blipFill>
        <p:spPr>
          <a:xfrm>
            <a:off x="1744662" y="2310032"/>
            <a:ext cx="8702676" cy="4351338"/>
          </a:xfrm>
          <a:prstGeom prst="rect">
            <a:avLst/>
          </a:prstGeom>
        </p:spPr>
      </p:pic>
    </p:spTree>
    <p:extLst>
      <p:ext uri="{BB962C8B-B14F-4D97-AF65-F5344CB8AC3E}">
        <p14:creationId xmlns:p14="http://schemas.microsoft.com/office/powerpoint/2010/main" val="1120133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1F6098-657A-4FB4-A2AC-B6327EE4A32D}"/>
              </a:ext>
            </a:extLst>
          </p:cNvPr>
          <p:cNvSpPr>
            <a:spLocks noGrp="1"/>
          </p:cNvSpPr>
          <p:nvPr>
            <p:ph type="title"/>
          </p:nvPr>
        </p:nvSpPr>
        <p:spPr/>
        <p:txBody>
          <a:bodyPr/>
          <a:lstStyle/>
          <a:p>
            <a:r>
              <a:rPr lang="en-US" altLang="zh-CN" b="1" dirty="0"/>
              <a:t>5.2.3 The LR(0) Parsing Algorithm</a:t>
            </a:r>
            <a:endParaRPr lang="zh-CN" altLang="en-US" dirty="0"/>
          </a:p>
        </p:txBody>
      </p:sp>
      <p:sp>
        <p:nvSpPr>
          <p:cNvPr id="3" name="内容占位符 2">
            <a:extLst>
              <a:ext uri="{FF2B5EF4-FFF2-40B4-BE49-F238E27FC236}">
                <a16:creationId xmlns:a16="http://schemas.microsoft.com/office/drawing/2014/main" id="{2653EBC2-8AAE-4602-9E0E-A41FE61F0440}"/>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B0B5CECB-E992-4169-A3CE-ADF2F7010810}"/>
              </a:ext>
            </a:extLst>
          </p:cNvPr>
          <p:cNvPicPr>
            <a:picLocks noChangeAspect="1"/>
          </p:cNvPicPr>
          <p:nvPr/>
        </p:nvPicPr>
        <p:blipFill>
          <a:blip r:embed="rId2"/>
          <a:stretch>
            <a:fillRect/>
          </a:stretch>
        </p:blipFill>
        <p:spPr>
          <a:xfrm>
            <a:off x="214552" y="1690688"/>
            <a:ext cx="11482148" cy="2939815"/>
          </a:xfrm>
          <a:prstGeom prst="rect">
            <a:avLst/>
          </a:prstGeom>
        </p:spPr>
      </p:pic>
    </p:spTree>
    <p:extLst>
      <p:ext uri="{BB962C8B-B14F-4D97-AF65-F5344CB8AC3E}">
        <p14:creationId xmlns:p14="http://schemas.microsoft.com/office/powerpoint/2010/main" val="25487957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3250F2-818B-4A54-A2CF-41740385AA45}"/>
              </a:ext>
            </a:extLst>
          </p:cNvPr>
          <p:cNvSpPr>
            <a:spLocks noGrp="1"/>
          </p:cNvSpPr>
          <p:nvPr>
            <p:ph type="title"/>
          </p:nvPr>
        </p:nvSpPr>
        <p:spPr/>
        <p:txBody>
          <a:bodyPr/>
          <a:lstStyle/>
          <a:p>
            <a:r>
              <a:rPr lang="en-US" altLang="zh-CN" b="1" dirty="0"/>
              <a:t>5.2.3 The LR(0) Parsing Algorithm</a:t>
            </a:r>
            <a:endParaRPr lang="zh-CN" altLang="en-US" dirty="0"/>
          </a:p>
        </p:txBody>
      </p:sp>
      <p:sp>
        <p:nvSpPr>
          <p:cNvPr id="3" name="内容占位符 2">
            <a:extLst>
              <a:ext uri="{FF2B5EF4-FFF2-40B4-BE49-F238E27FC236}">
                <a16:creationId xmlns:a16="http://schemas.microsoft.com/office/drawing/2014/main" id="{4E50AE7B-DDC6-4D43-BCB2-A8CEBD3AA9FE}"/>
              </a:ext>
            </a:extLst>
          </p:cNvPr>
          <p:cNvSpPr>
            <a:spLocks noGrp="1"/>
          </p:cNvSpPr>
          <p:nvPr>
            <p:ph idx="1"/>
          </p:nvPr>
        </p:nvSpPr>
        <p:spPr>
          <a:xfrm>
            <a:off x="552450" y="1825625"/>
            <a:ext cx="11087100" cy="4351338"/>
          </a:xfrm>
        </p:spPr>
        <p:txBody>
          <a:bodyPr>
            <a:normAutofit lnSpcReduction="10000"/>
          </a:bodyPr>
          <a:lstStyle/>
          <a:p>
            <a:pPr algn="just"/>
            <a:r>
              <a:rPr lang="en-US" altLang="zh-CN" dirty="0">
                <a:latin typeface="Times New Roman" panose="02020603050405020304" pitchFamily="18" charset="0"/>
                <a:cs typeface="Times New Roman" panose="02020603050405020304" pitchFamily="18" charset="0"/>
              </a:rPr>
              <a:t>1. If state s contains any item of the form A </a:t>
            </a:r>
            <a:r>
              <a:rPr lang="zh-CN" altLang="zh-CN" dirty="0">
                <a:latin typeface="Times New Roman" panose="02020603050405020304" pitchFamily="18" charset="0"/>
                <a:cs typeface="Times New Roman" panose="02020603050405020304" pitchFamily="18" charset="0"/>
              </a:rPr>
              <a:t>→ α·</a:t>
            </a:r>
            <a:r>
              <a:rPr lang="en-US" altLang="zh-CN" dirty="0">
                <a:latin typeface="Times New Roman" panose="02020603050405020304" pitchFamily="18" charset="0"/>
                <a:cs typeface="Times New Roman" panose="02020603050405020304" pitchFamily="18" charset="0"/>
              </a:rPr>
              <a:t>X</a:t>
            </a:r>
            <a:r>
              <a:rPr lang="zh-CN" altLang="zh-CN" dirty="0">
                <a:latin typeface="Times New Roman" panose="02020603050405020304" pitchFamily="18" charset="0"/>
                <a:cs typeface="Times New Roman" panose="02020603050405020304" pitchFamily="18" charset="0"/>
              </a:rPr>
              <a:t>β</a:t>
            </a:r>
            <a:r>
              <a:rPr lang="en-US" altLang="zh-CN" dirty="0">
                <a:latin typeface="Times New Roman" panose="02020603050405020304" pitchFamily="18" charset="0"/>
                <a:cs typeface="Times New Roman" panose="02020603050405020304" pitchFamily="18" charset="0"/>
              </a:rPr>
              <a:t>, where X is a terminal. Then the action is to shift the current input token on to the stack. If this token is X. and state s contains item A </a:t>
            </a:r>
            <a:r>
              <a:rPr lang="zh-CN" altLang="zh-CN" dirty="0">
                <a:latin typeface="Times New Roman" panose="02020603050405020304" pitchFamily="18" charset="0"/>
                <a:cs typeface="Times New Roman" panose="02020603050405020304" pitchFamily="18" charset="0"/>
              </a:rPr>
              <a:t>→ α·</a:t>
            </a:r>
            <a:r>
              <a:rPr lang="en-US" altLang="zh-CN" dirty="0">
                <a:latin typeface="Times New Roman" panose="02020603050405020304" pitchFamily="18" charset="0"/>
                <a:cs typeface="Times New Roman" panose="02020603050405020304" pitchFamily="18" charset="0"/>
              </a:rPr>
              <a:t>X</a:t>
            </a:r>
            <a:r>
              <a:rPr lang="zh-CN" altLang="zh-CN" dirty="0">
                <a:latin typeface="Times New Roman" panose="02020603050405020304" pitchFamily="18" charset="0"/>
                <a:cs typeface="Times New Roman" panose="02020603050405020304" pitchFamily="18" charset="0"/>
              </a:rPr>
              <a:t>β</a:t>
            </a:r>
            <a:r>
              <a:rPr lang="en-US" altLang="zh-CN" dirty="0">
                <a:latin typeface="Times New Roman" panose="02020603050405020304" pitchFamily="18" charset="0"/>
                <a:cs typeface="Times New Roman" panose="02020603050405020304" pitchFamily="18" charset="0"/>
              </a:rPr>
              <a:t>, then the new state to be pushed on the stack is the state containing the item A </a:t>
            </a:r>
            <a:r>
              <a:rPr lang="zh-CN" altLang="zh-CN" dirty="0">
                <a:latin typeface="Times New Roman" panose="02020603050405020304" pitchFamily="18" charset="0"/>
                <a:cs typeface="Times New Roman" panose="02020603050405020304" pitchFamily="18" charset="0"/>
              </a:rPr>
              <a:t>→ α·</a:t>
            </a:r>
            <a:r>
              <a:rPr lang="en-US" altLang="zh-CN" dirty="0">
                <a:latin typeface="Times New Roman" panose="02020603050405020304" pitchFamily="18" charset="0"/>
                <a:cs typeface="Times New Roman" panose="02020603050405020304" pitchFamily="18" charset="0"/>
              </a:rPr>
              <a:t>X</a:t>
            </a:r>
            <a:r>
              <a:rPr lang="zh-CN" altLang="zh-CN" dirty="0">
                <a:latin typeface="Times New Roman" panose="02020603050405020304" pitchFamily="18" charset="0"/>
                <a:cs typeface="Times New Roman" panose="02020603050405020304" pitchFamily="18" charset="0"/>
              </a:rPr>
              <a:t>β</a:t>
            </a:r>
            <a:r>
              <a:rPr lang="en-US" altLang="zh-CN" dirty="0">
                <a:latin typeface="Times New Roman" panose="02020603050405020304" pitchFamily="18" charset="0"/>
                <a:cs typeface="Times New Roman" panose="02020603050405020304" pitchFamily="18" charset="0"/>
              </a:rPr>
              <a:t>. If this token is not X for some item in state s of the form just described, an error is declared.</a:t>
            </a:r>
          </a:p>
          <a:p>
            <a:pPr algn="just"/>
            <a:r>
              <a:rPr lang="zh-CN" altLang="en-US" dirty="0">
                <a:latin typeface="宋体" panose="02010600030101010101" pitchFamily="2" charset="-122"/>
                <a:ea typeface="宋体" panose="02010600030101010101" pitchFamily="2" charset="-122"/>
              </a:rPr>
              <a:t>若状态</a:t>
            </a:r>
            <a:r>
              <a:rPr lang="en-US" altLang="zh-CN" i="1" dirty="0">
                <a:latin typeface="宋体" panose="02010600030101010101" pitchFamily="2" charset="-122"/>
                <a:ea typeface="宋体" panose="02010600030101010101" pitchFamily="2" charset="-122"/>
              </a:rPr>
              <a:t>s </a:t>
            </a:r>
            <a:r>
              <a:rPr lang="zh-CN" altLang="en-US" dirty="0">
                <a:latin typeface="宋体" panose="02010600030101010101" pitchFamily="2" charset="-122"/>
                <a:ea typeface="宋体" panose="02010600030101010101" pitchFamily="2" charset="-122"/>
              </a:rPr>
              <a:t>包含了格式</a:t>
            </a:r>
            <a:r>
              <a:rPr lang="en-US" altLang="zh-CN" i="1" dirty="0">
                <a:latin typeface="宋体" panose="02010600030101010101" pitchFamily="2" charset="-122"/>
                <a:ea typeface="宋体" panose="02010600030101010101" pitchFamily="2" charset="-122"/>
              </a:rPr>
              <a:t>A</a:t>
            </a:r>
            <a:r>
              <a:rPr lang="zh-CN" altLang="en-US"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a.</a:t>
            </a:r>
            <a:r>
              <a:rPr lang="en-US" altLang="zh-CN" i="1" dirty="0" err="1">
                <a:latin typeface="宋体" panose="02010600030101010101" pitchFamily="2" charset="-122"/>
                <a:ea typeface="宋体" panose="02010600030101010101" pitchFamily="2" charset="-122"/>
              </a:rPr>
              <a:t>X</a:t>
            </a:r>
            <a:r>
              <a:rPr lang="en-US" altLang="zh-CN" dirty="0" err="1">
                <a:latin typeface="宋体" panose="02010600030101010101" pitchFamily="2" charset="-122"/>
                <a:ea typeface="宋体" panose="02010600030101010101" pitchFamily="2" charset="-122"/>
              </a:rPr>
              <a:t>b</a:t>
            </a:r>
            <a:r>
              <a:rPr lang="zh-CN" altLang="en-US" dirty="0">
                <a:latin typeface="宋体" panose="02010600030101010101" pitchFamily="2" charset="-122"/>
                <a:ea typeface="宋体" panose="02010600030101010101" pitchFamily="2" charset="-122"/>
              </a:rPr>
              <a:t>的任何项目，其中</a:t>
            </a:r>
            <a:r>
              <a:rPr lang="en-US" altLang="zh-CN" i="1" dirty="0">
                <a:latin typeface="宋体" panose="02010600030101010101" pitchFamily="2" charset="-122"/>
                <a:ea typeface="宋体" panose="02010600030101010101" pitchFamily="2" charset="-122"/>
              </a:rPr>
              <a:t>X</a:t>
            </a:r>
            <a:r>
              <a:rPr lang="zh-CN" altLang="en-US" dirty="0">
                <a:latin typeface="宋体" panose="02010600030101010101" pitchFamily="2" charset="-122"/>
                <a:ea typeface="宋体" panose="02010600030101010101" pitchFamily="2" charset="-122"/>
              </a:rPr>
              <a:t>是一个终结符，则动作就是将当前的输入记号移进到栈中。若这个记号是</a:t>
            </a:r>
            <a:r>
              <a:rPr lang="en-US" altLang="zh-CN" i="1" dirty="0">
                <a:latin typeface="宋体" panose="02010600030101010101" pitchFamily="2" charset="-122"/>
                <a:ea typeface="宋体" panose="02010600030101010101" pitchFamily="2" charset="-122"/>
              </a:rPr>
              <a:t>X</a:t>
            </a:r>
            <a:r>
              <a:rPr lang="zh-CN" altLang="en-US" dirty="0">
                <a:latin typeface="宋体" panose="02010600030101010101" pitchFamily="2" charset="-122"/>
                <a:ea typeface="宋体" panose="02010600030101010101" pitchFamily="2" charset="-122"/>
              </a:rPr>
              <a:t>，且状态</a:t>
            </a:r>
            <a:r>
              <a:rPr lang="en-US" altLang="zh-CN" i="1" dirty="0">
                <a:latin typeface="宋体" panose="02010600030101010101" pitchFamily="2" charset="-122"/>
                <a:ea typeface="宋体" panose="02010600030101010101" pitchFamily="2" charset="-122"/>
              </a:rPr>
              <a:t>s </a:t>
            </a:r>
            <a:r>
              <a:rPr lang="zh-CN" altLang="en-US" dirty="0">
                <a:latin typeface="宋体" panose="02010600030101010101" pitchFamily="2" charset="-122"/>
                <a:ea typeface="宋体" panose="02010600030101010101" pitchFamily="2" charset="-122"/>
              </a:rPr>
              <a:t>包含了项目</a:t>
            </a:r>
            <a:r>
              <a:rPr lang="en-US" altLang="zh-CN" i="1" dirty="0">
                <a:latin typeface="宋体" panose="02010600030101010101" pitchFamily="2" charset="-122"/>
                <a:ea typeface="宋体" panose="02010600030101010101" pitchFamily="2" charset="-122"/>
              </a:rPr>
              <a:t>A</a:t>
            </a:r>
            <a:r>
              <a:rPr lang="zh-CN" altLang="en-US"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a.</a:t>
            </a:r>
            <a:r>
              <a:rPr lang="en-US" altLang="zh-CN" i="1" dirty="0" err="1">
                <a:latin typeface="宋体" panose="02010600030101010101" pitchFamily="2" charset="-122"/>
                <a:ea typeface="宋体" panose="02010600030101010101" pitchFamily="2" charset="-122"/>
              </a:rPr>
              <a:t>X</a:t>
            </a:r>
            <a:r>
              <a:rPr lang="en-US" altLang="zh-CN" dirty="0" err="1">
                <a:latin typeface="宋体" panose="02010600030101010101" pitchFamily="2" charset="-122"/>
                <a:ea typeface="宋体" panose="02010600030101010101" pitchFamily="2" charset="-122"/>
              </a:rPr>
              <a:t>b</a:t>
            </a:r>
            <a:r>
              <a:rPr lang="zh-CN" altLang="en-US" dirty="0">
                <a:latin typeface="宋体" panose="02010600030101010101" pitchFamily="2" charset="-122"/>
                <a:ea typeface="宋体" panose="02010600030101010101" pitchFamily="2" charset="-122"/>
              </a:rPr>
              <a:t>，则压入到栈中的新状态就是包含了项目</a:t>
            </a:r>
            <a:r>
              <a:rPr lang="en-US" altLang="zh-CN" i="1" dirty="0">
                <a:latin typeface="宋体" panose="02010600030101010101" pitchFamily="2" charset="-122"/>
                <a:ea typeface="宋体" panose="02010600030101010101" pitchFamily="2" charset="-122"/>
              </a:rPr>
              <a:t>A</a:t>
            </a:r>
            <a:r>
              <a:rPr lang="zh-CN" altLang="en-US"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a</a:t>
            </a:r>
            <a:r>
              <a:rPr lang="en-US" altLang="zh-CN" i="1" dirty="0" err="1">
                <a:latin typeface="宋体" panose="02010600030101010101" pitchFamily="2" charset="-122"/>
                <a:ea typeface="宋体" panose="02010600030101010101" pitchFamily="2" charset="-122"/>
              </a:rPr>
              <a:t>X</a:t>
            </a:r>
            <a:r>
              <a:rPr lang="en-US" altLang="zh-CN" dirty="0" err="1">
                <a:latin typeface="宋体" panose="02010600030101010101" pitchFamily="2" charset="-122"/>
                <a:ea typeface="宋体" panose="02010600030101010101" pitchFamily="2" charset="-122"/>
              </a:rPr>
              <a:t>.b</a:t>
            </a:r>
            <a:r>
              <a:rPr lang="zh-CN" altLang="en-US" dirty="0">
                <a:latin typeface="宋体" panose="02010600030101010101" pitchFamily="2" charset="-122"/>
                <a:ea typeface="宋体" panose="02010600030101010101" pitchFamily="2" charset="-122"/>
              </a:rPr>
              <a:t>的状态。若由于位于刚才所描述的格式的状态</a:t>
            </a:r>
            <a:r>
              <a:rPr lang="en-US" altLang="zh-CN" i="1" dirty="0">
                <a:latin typeface="宋体" panose="02010600030101010101" pitchFamily="2" charset="-122"/>
                <a:ea typeface="宋体" panose="02010600030101010101" pitchFamily="2" charset="-122"/>
              </a:rPr>
              <a:t>s </a:t>
            </a:r>
            <a:r>
              <a:rPr lang="zh-CN" altLang="en-US" dirty="0">
                <a:latin typeface="宋体" panose="02010600030101010101" pitchFamily="2" charset="-122"/>
                <a:ea typeface="宋体" panose="02010600030101010101" pitchFamily="2" charset="-122"/>
              </a:rPr>
              <a:t>中的某个项目，这个记号不是</a:t>
            </a:r>
            <a:r>
              <a:rPr lang="en-US" altLang="zh-CN" i="1" dirty="0">
                <a:latin typeface="宋体" panose="02010600030101010101" pitchFamily="2" charset="-122"/>
                <a:ea typeface="宋体" panose="02010600030101010101" pitchFamily="2" charset="-122"/>
              </a:rPr>
              <a:t>X</a:t>
            </a:r>
            <a:r>
              <a:rPr lang="zh-CN" altLang="en-US" dirty="0">
                <a:latin typeface="宋体" panose="02010600030101010101" pitchFamily="2" charset="-122"/>
                <a:ea typeface="宋体" panose="02010600030101010101" pitchFamily="2" charset="-122"/>
              </a:rPr>
              <a:t>，则声明一个错误。</a:t>
            </a:r>
            <a:endParaRPr lang="zh-CN" altLang="zh-CN" dirty="0">
              <a:latin typeface="宋体" panose="02010600030101010101" pitchFamily="2" charset="-122"/>
              <a:ea typeface="宋体" panose="02010600030101010101" pitchFamily="2" charset="-122"/>
            </a:endParaRPr>
          </a:p>
          <a:p>
            <a:pPr algn="just"/>
            <a:endParaRPr lang="zh-CN" altLang="en-US" dirty="0"/>
          </a:p>
        </p:txBody>
      </p:sp>
    </p:spTree>
    <p:extLst>
      <p:ext uri="{BB962C8B-B14F-4D97-AF65-F5344CB8AC3E}">
        <p14:creationId xmlns:p14="http://schemas.microsoft.com/office/powerpoint/2010/main" val="20660979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A62E15-DA0B-41CD-B385-9B9A6E206CAA}"/>
              </a:ext>
            </a:extLst>
          </p:cNvPr>
          <p:cNvSpPr>
            <a:spLocks noGrp="1"/>
          </p:cNvSpPr>
          <p:nvPr>
            <p:ph type="title"/>
          </p:nvPr>
        </p:nvSpPr>
        <p:spPr/>
        <p:txBody>
          <a:bodyPr/>
          <a:lstStyle/>
          <a:p>
            <a:r>
              <a:rPr lang="en-US" altLang="zh-CN" b="1" dirty="0"/>
              <a:t>5.2.3 The LR(0) Parsing Algorithm</a:t>
            </a:r>
            <a:endParaRPr lang="zh-CN" altLang="en-US" dirty="0"/>
          </a:p>
        </p:txBody>
      </p:sp>
      <p:sp>
        <p:nvSpPr>
          <p:cNvPr id="3" name="内容占位符 2">
            <a:extLst>
              <a:ext uri="{FF2B5EF4-FFF2-40B4-BE49-F238E27FC236}">
                <a16:creationId xmlns:a16="http://schemas.microsoft.com/office/drawing/2014/main" id="{D778561E-F8A4-454B-A030-33A6174D4FD7}"/>
              </a:ext>
            </a:extLst>
          </p:cNvPr>
          <p:cNvSpPr>
            <a:spLocks noGrp="1"/>
          </p:cNvSpPr>
          <p:nvPr>
            <p:ph idx="1"/>
          </p:nvPr>
        </p:nvSpPr>
        <p:spPr>
          <a:xfrm>
            <a:off x="438150" y="1825625"/>
            <a:ext cx="11239500" cy="4351338"/>
          </a:xfrm>
        </p:spPr>
        <p:txBody>
          <a:bodyPr>
            <a:normAutofit fontScale="92500" lnSpcReduction="10000"/>
          </a:bodyPr>
          <a:lstStyle/>
          <a:p>
            <a:pPr algn="just"/>
            <a:r>
              <a:rPr lang="en-US" altLang="zh-CN" dirty="0">
                <a:latin typeface="Times New Roman" panose="02020603050405020304" pitchFamily="18" charset="0"/>
                <a:cs typeface="Times New Roman" panose="02020603050405020304" pitchFamily="18" charset="0"/>
              </a:rPr>
              <a:t>2. If state s contains any complete item (an item of the form A </a:t>
            </a:r>
            <a:r>
              <a:rPr lang="zh-CN" altLang="zh-CN" dirty="0">
                <a:latin typeface="Times New Roman" panose="02020603050405020304" pitchFamily="18" charset="0"/>
                <a:cs typeface="Times New Roman" panose="02020603050405020304" pitchFamily="18" charset="0"/>
              </a:rPr>
              <a:t>→ γ·</a:t>
            </a:r>
            <a:r>
              <a:rPr lang="en-US" altLang="zh-CN" dirty="0">
                <a:latin typeface="Times New Roman" panose="02020603050405020304" pitchFamily="18" charset="0"/>
                <a:cs typeface="Times New Roman" panose="02020603050405020304" pitchFamily="18" charset="0"/>
              </a:rPr>
              <a:t>), then the action is to reduce by the rule A </a:t>
            </a:r>
            <a:r>
              <a:rPr lang="zh-CN" altLang="zh-CN" dirty="0">
                <a:latin typeface="Times New Roman" panose="02020603050405020304" pitchFamily="18" charset="0"/>
                <a:cs typeface="Times New Roman" panose="02020603050405020304" pitchFamily="18" charset="0"/>
              </a:rPr>
              <a:t>→ γ·</a:t>
            </a:r>
            <a:r>
              <a:rPr lang="en-US" altLang="zh-CN" dirty="0">
                <a:latin typeface="Times New Roman" panose="02020603050405020304" pitchFamily="18" charset="0"/>
                <a:cs typeface="Times New Roman" panose="02020603050405020304" pitchFamily="18" charset="0"/>
              </a:rPr>
              <a:t>. A  reduction by the rule S` </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S, where S is the start state, is equivalent to acceptance, provided the input is empty, and error if the input is not empty. In all other cases, for new state is computed as follows. Remove the string </a:t>
            </a:r>
            <a:r>
              <a:rPr lang="zh-CN" altLang="zh-CN" dirty="0">
                <a:latin typeface="Times New Roman" panose="02020603050405020304" pitchFamily="18" charset="0"/>
                <a:cs typeface="Times New Roman" panose="02020603050405020304" pitchFamily="18" charset="0"/>
              </a:rPr>
              <a:t>γ</a:t>
            </a:r>
            <a:r>
              <a:rPr lang="en-US" altLang="zh-CN" dirty="0">
                <a:latin typeface="Times New Roman" panose="02020603050405020304" pitchFamily="18" charset="0"/>
                <a:cs typeface="Times New Roman" panose="02020603050405020304" pitchFamily="18" charset="0"/>
              </a:rPr>
              <a:t>and all of its corresponding states from the parsing stack (the string Y must be at the top of the stack, according to the way the DFA is constructed). Correspondingly, back up in the DFA to the state from which the construction of </a:t>
            </a:r>
            <a:r>
              <a:rPr lang="zh-CN" altLang="zh-CN" dirty="0">
                <a:latin typeface="Times New Roman" panose="02020603050405020304" pitchFamily="18" charset="0"/>
                <a:cs typeface="Times New Roman" panose="02020603050405020304" pitchFamily="18" charset="0"/>
              </a:rPr>
              <a:t>γ</a:t>
            </a:r>
            <a:r>
              <a:rPr lang="en-US" altLang="zh-CN" dirty="0">
                <a:latin typeface="Times New Roman" panose="02020603050405020304" pitchFamily="18" charset="0"/>
                <a:cs typeface="Times New Roman" panose="02020603050405020304" pitchFamily="18" charset="0"/>
              </a:rPr>
              <a:t>began (this must be the state uncovered by the removal of </a:t>
            </a:r>
            <a:r>
              <a:rPr lang="zh-CN" altLang="zh-CN" dirty="0">
                <a:latin typeface="Times New Roman" panose="02020603050405020304" pitchFamily="18" charset="0"/>
                <a:cs typeface="Times New Roman" panose="02020603050405020304" pitchFamily="18" charset="0"/>
              </a:rPr>
              <a:t>γ</a:t>
            </a:r>
            <a:r>
              <a:rPr lang="en-US" altLang="zh-CN" dirty="0">
                <a:latin typeface="Times New Roman" panose="02020603050405020304" pitchFamily="18" charset="0"/>
                <a:cs typeface="Times New Roman" panose="02020603050405020304" pitchFamily="18" charset="0"/>
              </a:rPr>
              <a:t>). Again, by the construction of the DFA, this state must contain an item of the form B </a:t>
            </a:r>
            <a:r>
              <a:rPr lang="zh-CN" altLang="zh-CN" dirty="0">
                <a:latin typeface="Times New Roman" panose="02020603050405020304" pitchFamily="18" charset="0"/>
                <a:cs typeface="Times New Roman" panose="02020603050405020304" pitchFamily="18" charset="0"/>
              </a:rPr>
              <a:t>→ α·</a:t>
            </a:r>
            <a:r>
              <a:rPr lang="en-US" altLang="zh-CN" dirty="0">
                <a:latin typeface="Times New Roman" panose="02020603050405020304" pitchFamily="18" charset="0"/>
                <a:cs typeface="Times New Roman" panose="02020603050405020304" pitchFamily="18" charset="0"/>
              </a:rPr>
              <a:t>A</a:t>
            </a:r>
            <a:r>
              <a:rPr lang="zh-CN" altLang="zh-CN" dirty="0">
                <a:latin typeface="Times New Roman" panose="02020603050405020304" pitchFamily="18" charset="0"/>
                <a:cs typeface="Times New Roman" panose="02020603050405020304" pitchFamily="18" charset="0"/>
              </a:rPr>
              <a:t>β</a:t>
            </a:r>
            <a:r>
              <a:rPr lang="en-US" altLang="zh-CN" dirty="0">
                <a:latin typeface="Times New Roman" panose="02020603050405020304" pitchFamily="18" charset="0"/>
                <a:cs typeface="Times New Roman" panose="02020603050405020304" pitchFamily="18" charset="0"/>
              </a:rPr>
              <a:t>. Push A onto the stack, and push (as the new state) the state containing the item B </a:t>
            </a:r>
            <a:r>
              <a:rPr lang="zh-CN" altLang="zh-CN" dirty="0">
                <a:latin typeface="Times New Roman" panose="02020603050405020304" pitchFamily="18" charset="0"/>
                <a:cs typeface="Times New Roman" panose="02020603050405020304" pitchFamily="18" charset="0"/>
              </a:rPr>
              <a:t>→ α</a:t>
            </a:r>
            <a:r>
              <a:rPr lang="en-US" altLang="zh-CN" dirty="0">
                <a:latin typeface="Times New Roman" panose="02020603050405020304" pitchFamily="18" charset="0"/>
                <a:cs typeface="Times New Roman" panose="02020603050405020304" pitchFamily="18" charset="0"/>
              </a:rPr>
              <a:t>A</a:t>
            </a:r>
            <a:r>
              <a:rPr lang="zh-CN" altLang="zh-CN" dirty="0">
                <a:latin typeface="Times New Roman" panose="02020603050405020304" pitchFamily="18" charset="0"/>
                <a:cs typeface="Times New Roman" panose="02020603050405020304" pitchFamily="18" charset="0"/>
              </a:rPr>
              <a:t>·β</a:t>
            </a:r>
            <a:r>
              <a:rPr lang="en-US" altLang="zh-CN" dirty="0">
                <a:latin typeface="Times New Roman" panose="02020603050405020304" pitchFamily="18" charset="0"/>
                <a:cs typeface="Times New Roman" panose="02020603050405020304" pitchFamily="18" charset="0"/>
              </a:rPr>
              <a:t>. (Note that this corresponds to following the transition on A in the DFA, which is indeed reasonable, since we are pushing A onto the stack.)</a:t>
            </a:r>
            <a:endParaRPr lang="zh-CN" altLang="zh-CN" dirty="0">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6892555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600ED7-D1FC-40CE-B735-11AF109CA023}"/>
              </a:ext>
            </a:extLst>
          </p:cNvPr>
          <p:cNvSpPr>
            <a:spLocks noGrp="1"/>
          </p:cNvSpPr>
          <p:nvPr>
            <p:ph type="title"/>
          </p:nvPr>
        </p:nvSpPr>
        <p:spPr/>
        <p:txBody>
          <a:bodyPr/>
          <a:lstStyle/>
          <a:p>
            <a:r>
              <a:rPr lang="en-US" altLang="zh-CN" b="1" dirty="0"/>
              <a:t>5.2.3 The LR(0) Parsing Algorithm</a:t>
            </a:r>
            <a:endParaRPr lang="zh-CN" altLang="en-US" dirty="0"/>
          </a:p>
        </p:txBody>
      </p:sp>
      <p:sp>
        <p:nvSpPr>
          <p:cNvPr id="3" name="内容占位符 2">
            <a:extLst>
              <a:ext uri="{FF2B5EF4-FFF2-40B4-BE49-F238E27FC236}">
                <a16:creationId xmlns:a16="http://schemas.microsoft.com/office/drawing/2014/main" id="{43B79994-5699-429C-8EBA-B2D399358492}"/>
              </a:ext>
            </a:extLst>
          </p:cNvPr>
          <p:cNvSpPr>
            <a:spLocks noGrp="1"/>
          </p:cNvSpPr>
          <p:nvPr>
            <p:ph idx="1"/>
          </p:nvPr>
        </p:nvSpPr>
        <p:spPr>
          <a:xfrm>
            <a:off x="400050" y="1958975"/>
            <a:ext cx="10953750" cy="4351338"/>
          </a:xfrm>
        </p:spPr>
        <p:txBody>
          <a:bodyPr>
            <a:normAutofit/>
          </a:bodyPr>
          <a:lstStyle/>
          <a:p>
            <a:pPr algn="just"/>
            <a:r>
              <a:rPr lang="zh-CN" altLang="en-US" dirty="0"/>
              <a:t>若状态</a:t>
            </a:r>
            <a:r>
              <a:rPr lang="en-US" altLang="zh-CN" i="1" dirty="0"/>
              <a:t>s </a:t>
            </a:r>
            <a:r>
              <a:rPr lang="zh-CN" altLang="en-US" dirty="0"/>
              <a:t>包含了任何完整的项目</a:t>
            </a:r>
            <a:r>
              <a:rPr lang="en-US" altLang="zh-CN" dirty="0"/>
              <a:t>(</a:t>
            </a:r>
            <a:r>
              <a:rPr lang="zh-CN" altLang="en-US" dirty="0"/>
              <a:t>格式</a:t>
            </a:r>
            <a:r>
              <a:rPr lang="en-US" altLang="zh-CN" i="1" dirty="0"/>
              <a:t>A</a:t>
            </a:r>
            <a:r>
              <a:rPr lang="zh-CN" altLang="en-US" dirty="0"/>
              <a:t>→</a:t>
            </a:r>
            <a:r>
              <a:rPr lang="en-US" altLang="zh-CN" dirty="0"/>
              <a:t>a. </a:t>
            </a:r>
            <a:r>
              <a:rPr lang="zh-CN" altLang="en-US" dirty="0"/>
              <a:t>的一个项目</a:t>
            </a:r>
            <a:r>
              <a:rPr lang="en-US" altLang="zh-CN" dirty="0"/>
              <a:t>)</a:t>
            </a:r>
            <a:r>
              <a:rPr lang="zh-CN" altLang="en-US" dirty="0"/>
              <a:t>，则动作是用规则</a:t>
            </a:r>
            <a:r>
              <a:rPr lang="en-US" altLang="zh-CN" i="1" dirty="0"/>
              <a:t>A</a:t>
            </a:r>
            <a:r>
              <a:rPr lang="zh-CN" altLang="en-US" dirty="0"/>
              <a:t>→</a:t>
            </a:r>
            <a:r>
              <a:rPr lang="en-US" altLang="zh-CN" dirty="0"/>
              <a:t>a</a:t>
            </a:r>
            <a:r>
              <a:rPr lang="zh-CN" altLang="en-US" dirty="0"/>
              <a:t>归约。假设输入为空，用规则</a:t>
            </a:r>
            <a:r>
              <a:rPr lang="en-US" altLang="zh-CN" i="1" dirty="0"/>
              <a:t>S</a:t>
            </a:r>
            <a:r>
              <a:rPr lang="en-US" altLang="zh-CN" dirty="0"/>
              <a:t>¢</a:t>
            </a:r>
            <a:r>
              <a:rPr lang="zh-CN" altLang="en-US" dirty="0"/>
              <a:t>→</a:t>
            </a:r>
            <a:r>
              <a:rPr lang="en-US" altLang="zh-CN" i="1" dirty="0"/>
              <a:t>S</a:t>
            </a:r>
            <a:r>
              <a:rPr lang="zh-CN" altLang="en-US" dirty="0"/>
              <a:t>归约</a:t>
            </a:r>
            <a:r>
              <a:rPr lang="en-US" altLang="zh-CN" dirty="0"/>
              <a:t>(</a:t>
            </a:r>
            <a:r>
              <a:rPr lang="zh-CN" altLang="en-US" dirty="0"/>
              <a:t>其中</a:t>
            </a:r>
            <a:r>
              <a:rPr lang="en-US" altLang="zh-CN" i="1" dirty="0"/>
              <a:t>S</a:t>
            </a:r>
            <a:r>
              <a:rPr lang="zh-CN" altLang="en-US" dirty="0"/>
              <a:t>是开始状态</a:t>
            </a:r>
            <a:r>
              <a:rPr lang="en-US" altLang="zh-CN" dirty="0"/>
              <a:t>)</a:t>
            </a:r>
            <a:r>
              <a:rPr lang="zh-CN" altLang="en-US" dirty="0"/>
              <a:t>与接受相等价；若输入不为空，则出现错误。在所有的其他情况中，新状态的计算如下：将串</a:t>
            </a:r>
            <a:r>
              <a:rPr lang="en-US" altLang="zh-CN" dirty="0"/>
              <a:t>a</a:t>
            </a:r>
            <a:r>
              <a:rPr lang="zh-CN" altLang="en-US" dirty="0"/>
              <a:t>及它的所有对应状态从分析栈中删去（根据</a:t>
            </a:r>
            <a:r>
              <a:rPr lang="en-US" altLang="zh-CN" dirty="0"/>
              <a:t>DFA</a:t>
            </a:r>
            <a:r>
              <a:rPr lang="zh-CN" altLang="en-US" dirty="0"/>
              <a:t>的构造方式，串</a:t>
            </a:r>
            <a:r>
              <a:rPr lang="en-US" altLang="zh-CN" dirty="0"/>
              <a:t>a</a:t>
            </a:r>
            <a:r>
              <a:rPr lang="zh-CN" altLang="en-US" dirty="0"/>
              <a:t>必须位于栈的顶部）。相应地，在</a:t>
            </a:r>
            <a:r>
              <a:rPr lang="en-US" altLang="zh-CN" dirty="0"/>
              <a:t>DFA</a:t>
            </a:r>
            <a:r>
              <a:rPr lang="zh-CN" altLang="en-US" dirty="0"/>
              <a:t>中返回到由</a:t>
            </a:r>
            <a:r>
              <a:rPr lang="en-US" altLang="zh-CN" dirty="0"/>
              <a:t>a</a:t>
            </a:r>
            <a:r>
              <a:rPr lang="zh-CN" altLang="en-US" dirty="0"/>
              <a:t>开始构造的状态中（这须是由</a:t>
            </a:r>
            <a:r>
              <a:rPr lang="en-US" altLang="zh-CN" dirty="0"/>
              <a:t>a</a:t>
            </a:r>
            <a:r>
              <a:rPr lang="zh-CN" altLang="en-US" dirty="0"/>
              <a:t>的删除所揭示的状态）。由于构造</a:t>
            </a:r>
            <a:r>
              <a:rPr lang="en-US" altLang="zh-CN" dirty="0"/>
              <a:t>DFA</a:t>
            </a:r>
            <a:r>
              <a:rPr lang="zh-CN" altLang="en-US" dirty="0"/>
              <a:t>，这个状态就还须包含格式</a:t>
            </a:r>
            <a:r>
              <a:rPr lang="en-US" altLang="zh-CN" i="1" dirty="0"/>
              <a:t>B</a:t>
            </a:r>
            <a:r>
              <a:rPr lang="zh-CN" altLang="en-US" dirty="0"/>
              <a:t>→</a:t>
            </a:r>
            <a:r>
              <a:rPr lang="en-US" altLang="zh-CN" dirty="0" err="1"/>
              <a:t>a.</a:t>
            </a:r>
            <a:r>
              <a:rPr lang="en-US" altLang="zh-CN" i="1" dirty="0" err="1"/>
              <a:t>A</a:t>
            </a:r>
            <a:r>
              <a:rPr lang="en-US" altLang="zh-CN" dirty="0" err="1"/>
              <a:t>b</a:t>
            </a:r>
            <a:r>
              <a:rPr lang="zh-CN" altLang="en-US" dirty="0"/>
              <a:t>的一个项目。将</a:t>
            </a:r>
            <a:r>
              <a:rPr lang="en-US" altLang="zh-CN" i="1" dirty="0"/>
              <a:t>A</a:t>
            </a:r>
            <a:r>
              <a:rPr lang="zh-CN" altLang="en-US" dirty="0"/>
              <a:t>压入到栈中，并压入包含了项目</a:t>
            </a:r>
            <a:r>
              <a:rPr lang="en-US" altLang="zh-CN" i="1" dirty="0"/>
              <a:t>B</a:t>
            </a:r>
            <a:r>
              <a:rPr lang="zh-CN" altLang="en-US" dirty="0"/>
              <a:t>→</a:t>
            </a:r>
            <a:r>
              <a:rPr lang="en-US" altLang="zh-CN" dirty="0" err="1"/>
              <a:t>a</a:t>
            </a:r>
            <a:r>
              <a:rPr lang="en-US" altLang="zh-CN" i="1" dirty="0" err="1"/>
              <a:t>A</a:t>
            </a:r>
            <a:r>
              <a:rPr lang="en-US" altLang="zh-CN" dirty="0" err="1"/>
              <a:t>.b</a:t>
            </a:r>
            <a:r>
              <a:rPr lang="zh-CN" altLang="en-US" dirty="0"/>
              <a:t>的状态（作为新状态）。（请注意，由于正将</a:t>
            </a:r>
            <a:r>
              <a:rPr lang="en-US" altLang="zh-CN" i="1" dirty="0"/>
              <a:t>A</a:t>
            </a:r>
            <a:r>
              <a:rPr lang="zh-CN" altLang="en-US" dirty="0"/>
              <a:t>压入到栈中，所以这与在</a:t>
            </a:r>
            <a:r>
              <a:rPr lang="en-US" altLang="zh-CN" dirty="0"/>
              <a:t>DFA</a:t>
            </a:r>
            <a:r>
              <a:rPr lang="zh-CN" altLang="en-US" dirty="0"/>
              <a:t>中跟随</a:t>
            </a:r>
            <a:r>
              <a:rPr lang="en-US" altLang="zh-CN" i="1" dirty="0"/>
              <a:t>A</a:t>
            </a:r>
            <a:r>
              <a:rPr lang="zh-CN" altLang="en-US" dirty="0"/>
              <a:t>的转换相对应</a:t>
            </a:r>
            <a:r>
              <a:rPr lang="en-US" altLang="zh-CN" dirty="0"/>
              <a:t>(</a:t>
            </a:r>
            <a:r>
              <a:rPr lang="zh-CN" altLang="en-US" dirty="0"/>
              <a:t>这实际上是合理的</a:t>
            </a:r>
            <a:r>
              <a:rPr lang="en-US" altLang="zh-CN" dirty="0"/>
              <a:t>)</a:t>
            </a:r>
            <a:r>
              <a:rPr lang="zh-CN" altLang="en-US" dirty="0"/>
              <a:t>。</a:t>
            </a:r>
          </a:p>
        </p:txBody>
      </p:sp>
    </p:spTree>
    <p:extLst>
      <p:ext uri="{BB962C8B-B14F-4D97-AF65-F5344CB8AC3E}">
        <p14:creationId xmlns:p14="http://schemas.microsoft.com/office/powerpoint/2010/main" val="28204770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862201-4DBB-4117-8D4A-F2BB8C7FCAA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BBA3CDA-B7AB-44A8-A9E9-1182459EF523}"/>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746A3ECE-4025-47F0-832B-561233ED3043}"/>
              </a:ext>
            </a:extLst>
          </p:cNvPr>
          <p:cNvPicPr>
            <a:picLocks noChangeAspect="1"/>
          </p:cNvPicPr>
          <p:nvPr/>
        </p:nvPicPr>
        <p:blipFill>
          <a:blip r:embed="rId2"/>
          <a:stretch>
            <a:fillRect/>
          </a:stretch>
        </p:blipFill>
        <p:spPr>
          <a:xfrm>
            <a:off x="277131" y="105015"/>
            <a:ext cx="7247619" cy="3847619"/>
          </a:xfrm>
          <a:prstGeom prst="rect">
            <a:avLst/>
          </a:prstGeom>
        </p:spPr>
      </p:pic>
      <p:pic>
        <p:nvPicPr>
          <p:cNvPr id="5" name="图片 4">
            <a:extLst>
              <a:ext uri="{FF2B5EF4-FFF2-40B4-BE49-F238E27FC236}">
                <a16:creationId xmlns:a16="http://schemas.microsoft.com/office/drawing/2014/main" id="{7D94A383-C61A-4631-BD82-09E71CBE3C5F}"/>
              </a:ext>
            </a:extLst>
          </p:cNvPr>
          <p:cNvPicPr>
            <a:picLocks noChangeAspect="1"/>
          </p:cNvPicPr>
          <p:nvPr/>
        </p:nvPicPr>
        <p:blipFill>
          <a:blip r:embed="rId3"/>
          <a:stretch>
            <a:fillRect/>
          </a:stretch>
        </p:blipFill>
        <p:spPr>
          <a:xfrm>
            <a:off x="3238501" y="3212858"/>
            <a:ext cx="8572499" cy="3480889"/>
          </a:xfrm>
          <a:prstGeom prst="rect">
            <a:avLst/>
          </a:prstGeom>
        </p:spPr>
      </p:pic>
      <p:sp>
        <p:nvSpPr>
          <p:cNvPr id="6" name="箭头: 下 5">
            <a:extLst>
              <a:ext uri="{FF2B5EF4-FFF2-40B4-BE49-F238E27FC236}">
                <a16:creationId xmlns:a16="http://schemas.microsoft.com/office/drawing/2014/main" id="{B5BD5943-17DF-4C1E-B498-275C4223C8A6}"/>
              </a:ext>
            </a:extLst>
          </p:cNvPr>
          <p:cNvSpPr/>
          <p:nvPr/>
        </p:nvSpPr>
        <p:spPr>
          <a:xfrm rot="16200000">
            <a:off x="1562413" y="4562354"/>
            <a:ext cx="1409076" cy="10287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443240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922271-D02F-4115-9561-9AB979AF27D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0DF39F0-F655-4B5C-A8BC-6E1AD01689F6}"/>
              </a:ext>
            </a:extLst>
          </p:cNvPr>
          <p:cNvSpPr>
            <a:spLocks noGrp="1"/>
          </p:cNvSpPr>
          <p:nvPr>
            <p:ph idx="1"/>
          </p:nvPr>
        </p:nvSpPr>
        <p:spPr/>
        <p:txBody>
          <a:bodyPr/>
          <a:lstStyle/>
          <a:p>
            <a:endParaRPr lang="zh-CN" altLang="en-US"/>
          </a:p>
        </p:txBody>
      </p:sp>
      <p:pic>
        <p:nvPicPr>
          <p:cNvPr id="6" name="图片 5">
            <a:extLst>
              <a:ext uri="{FF2B5EF4-FFF2-40B4-BE49-F238E27FC236}">
                <a16:creationId xmlns:a16="http://schemas.microsoft.com/office/drawing/2014/main" id="{DC891840-864E-47B5-A5A7-8F8C065B02EF}"/>
              </a:ext>
            </a:extLst>
          </p:cNvPr>
          <p:cNvPicPr>
            <a:picLocks noChangeAspect="1"/>
          </p:cNvPicPr>
          <p:nvPr/>
        </p:nvPicPr>
        <p:blipFill>
          <a:blip r:embed="rId2"/>
          <a:stretch>
            <a:fillRect/>
          </a:stretch>
        </p:blipFill>
        <p:spPr>
          <a:xfrm>
            <a:off x="307479" y="168655"/>
            <a:ext cx="7277100" cy="4325378"/>
          </a:xfrm>
          <a:prstGeom prst="rect">
            <a:avLst/>
          </a:prstGeom>
        </p:spPr>
      </p:pic>
      <p:pic>
        <p:nvPicPr>
          <p:cNvPr id="7" name="图片 6">
            <a:extLst>
              <a:ext uri="{FF2B5EF4-FFF2-40B4-BE49-F238E27FC236}">
                <a16:creationId xmlns:a16="http://schemas.microsoft.com/office/drawing/2014/main" id="{9EF39B63-EC54-4DEA-8948-99B8CBA96356}"/>
              </a:ext>
            </a:extLst>
          </p:cNvPr>
          <p:cNvPicPr>
            <a:picLocks noChangeAspect="1"/>
          </p:cNvPicPr>
          <p:nvPr/>
        </p:nvPicPr>
        <p:blipFill>
          <a:blip r:embed="rId3"/>
          <a:stretch>
            <a:fillRect/>
          </a:stretch>
        </p:blipFill>
        <p:spPr>
          <a:xfrm>
            <a:off x="3346205" y="3949225"/>
            <a:ext cx="8476748" cy="2740120"/>
          </a:xfrm>
          <a:prstGeom prst="rect">
            <a:avLst/>
          </a:prstGeom>
        </p:spPr>
      </p:pic>
      <p:sp>
        <p:nvSpPr>
          <p:cNvPr id="8" name="箭头: 下 7">
            <a:extLst>
              <a:ext uri="{FF2B5EF4-FFF2-40B4-BE49-F238E27FC236}">
                <a16:creationId xmlns:a16="http://schemas.microsoft.com/office/drawing/2014/main" id="{9547EF40-C4B3-4C00-A2C8-444FAB9023C2}"/>
              </a:ext>
            </a:extLst>
          </p:cNvPr>
          <p:cNvSpPr/>
          <p:nvPr/>
        </p:nvSpPr>
        <p:spPr>
          <a:xfrm rot="16200000">
            <a:off x="1632017" y="4819157"/>
            <a:ext cx="1409076" cy="10287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id="{8D33285D-E497-4F5A-B837-7DF1CDD8D0F1}"/>
              </a:ext>
            </a:extLst>
          </p:cNvPr>
          <p:cNvPicPr>
            <a:picLocks noChangeAspect="1"/>
          </p:cNvPicPr>
          <p:nvPr/>
        </p:nvPicPr>
        <p:blipFill>
          <a:blip r:embed="rId4"/>
          <a:stretch>
            <a:fillRect/>
          </a:stretch>
        </p:blipFill>
        <p:spPr>
          <a:xfrm>
            <a:off x="7053857" y="472751"/>
            <a:ext cx="4795243" cy="1891217"/>
          </a:xfrm>
          <a:prstGeom prst="rect">
            <a:avLst/>
          </a:prstGeom>
        </p:spPr>
      </p:pic>
      <p:sp>
        <p:nvSpPr>
          <p:cNvPr id="10" name="箭头: 下 9">
            <a:extLst>
              <a:ext uri="{FF2B5EF4-FFF2-40B4-BE49-F238E27FC236}">
                <a16:creationId xmlns:a16="http://schemas.microsoft.com/office/drawing/2014/main" id="{843D0426-26D3-4286-95BC-6E8023D9E7D3}"/>
              </a:ext>
            </a:extLst>
          </p:cNvPr>
          <p:cNvSpPr/>
          <p:nvPr/>
        </p:nvSpPr>
        <p:spPr>
          <a:xfrm rot="10800000">
            <a:off x="9030012" y="2715828"/>
            <a:ext cx="1409076" cy="10287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967723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5CD33E-7231-4313-9AE8-5CA2366CB476}"/>
              </a:ext>
            </a:extLst>
          </p:cNvPr>
          <p:cNvSpPr>
            <a:spLocks noGrp="1"/>
          </p:cNvSpPr>
          <p:nvPr>
            <p:ph type="title"/>
          </p:nvPr>
        </p:nvSpPr>
        <p:spPr/>
        <p:txBody>
          <a:bodyPr/>
          <a:lstStyle/>
          <a:p>
            <a:r>
              <a:rPr lang="en-US" altLang="zh-CN" b="1" dirty="0"/>
              <a:t>5.3 SLR(1) Parsing</a:t>
            </a:r>
            <a:endParaRPr lang="zh-CN" altLang="en-US" dirty="0"/>
          </a:p>
        </p:txBody>
      </p:sp>
      <p:sp>
        <p:nvSpPr>
          <p:cNvPr id="3" name="内容占位符 2">
            <a:extLst>
              <a:ext uri="{FF2B5EF4-FFF2-40B4-BE49-F238E27FC236}">
                <a16:creationId xmlns:a16="http://schemas.microsoft.com/office/drawing/2014/main" id="{FCA5EAB0-714B-4892-9653-D198DF9A53BC}"/>
              </a:ext>
            </a:extLst>
          </p:cNvPr>
          <p:cNvSpPr>
            <a:spLocks noGrp="1"/>
          </p:cNvSpPr>
          <p:nvPr>
            <p:ph idx="1"/>
          </p:nvPr>
        </p:nvSpPr>
        <p:spPr>
          <a:xfrm>
            <a:off x="573005" y="3656807"/>
            <a:ext cx="11217439" cy="2620963"/>
          </a:xfrm>
        </p:spPr>
        <p:txBody>
          <a:bodyPr>
            <a:normAutofit/>
          </a:bodyPr>
          <a:lstStyle/>
          <a:p>
            <a:pPr algn="just"/>
            <a:r>
              <a:rPr lang="en-US" altLang="zh-CN" sz="2400" dirty="0">
                <a:solidFill>
                  <a:schemeClr val="tx1">
                    <a:lumMod val="85000"/>
                    <a:lumOff val="15000"/>
                  </a:schemeClr>
                </a:solidFill>
                <a:latin typeface="Times New Roman" panose="02020603050405020304" pitchFamily="18" charset="0"/>
                <a:cs typeface="Times New Roman" panose="02020603050405020304" pitchFamily="18" charset="0"/>
              </a:rPr>
              <a:t>The SLR(1) parsing algorithm. Let </a:t>
            </a:r>
            <a:r>
              <a:rPr lang="en-US" altLang="zh-CN" sz="2400" i="1" dirty="0">
                <a:solidFill>
                  <a:schemeClr val="tx1">
                    <a:lumMod val="85000"/>
                    <a:lumOff val="15000"/>
                  </a:schemeClr>
                </a:solidFill>
                <a:latin typeface="Times New Roman" panose="02020603050405020304" pitchFamily="18" charset="0"/>
                <a:cs typeface="Times New Roman" panose="02020603050405020304" pitchFamily="18" charset="0"/>
              </a:rPr>
              <a:t>s </a:t>
            </a:r>
            <a:r>
              <a:rPr lang="en-US" altLang="zh-CN" sz="2400" dirty="0">
                <a:solidFill>
                  <a:schemeClr val="tx1">
                    <a:lumMod val="85000"/>
                    <a:lumOff val="15000"/>
                  </a:schemeClr>
                </a:solidFill>
                <a:latin typeface="Times New Roman" panose="02020603050405020304" pitchFamily="18" charset="0"/>
                <a:cs typeface="Times New Roman" panose="02020603050405020304" pitchFamily="18" charset="0"/>
              </a:rPr>
              <a:t>be the current state (a the top of the parsing stack). Then. actions are defined as follows: .</a:t>
            </a:r>
            <a:endParaRPr lang="zh-CN" altLang="zh-CN" sz="2400" dirty="0">
              <a:solidFill>
                <a:schemeClr val="tx1">
                  <a:lumMod val="85000"/>
                  <a:lumOff val="15000"/>
                </a:schemeClr>
              </a:solidFill>
              <a:latin typeface="Times New Roman" panose="02020603050405020304" pitchFamily="18" charset="0"/>
              <a:cs typeface="Times New Roman" panose="02020603050405020304" pitchFamily="18" charset="0"/>
            </a:endParaRPr>
          </a:p>
          <a:p>
            <a:pPr lvl="0" algn="just"/>
            <a:r>
              <a:rPr lang="en-US" altLang="zh-CN" sz="2400" dirty="0">
                <a:solidFill>
                  <a:schemeClr val="tx1">
                    <a:lumMod val="85000"/>
                    <a:lumOff val="15000"/>
                  </a:schemeClr>
                </a:solidFill>
                <a:latin typeface="Times New Roman" panose="02020603050405020304" pitchFamily="18" charset="0"/>
                <a:cs typeface="Times New Roman" panose="02020603050405020304" pitchFamily="18" charset="0"/>
              </a:rPr>
              <a:t>If state s contains any item of form A </a:t>
            </a:r>
            <a:r>
              <a:rPr lang="zh-CN" altLang="zh-CN" sz="2400" dirty="0">
                <a:solidFill>
                  <a:schemeClr val="tx1">
                    <a:lumMod val="85000"/>
                    <a:lumOff val="15000"/>
                  </a:schemeClr>
                </a:solidFill>
                <a:latin typeface="Times New Roman" panose="02020603050405020304" pitchFamily="18" charset="0"/>
                <a:cs typeface="Times New Roman" panose="02020603050405020304" pitchFamily="18" charset="0"/>
              </a:rPr>
              <a:t>→ α·</a:t>
            </a:r>
            <a:r>
              <a:rPr lang="en-US" altLang="zh-CN" sz="2400" dirty="0">
                <a:solidFill>
                  <a:schemeClr val="tx1">
                    <a:lumMod val="85000"/>
                    <a:lumOff val="15000"/>
                  </a:schemeClr>
                </a:solidFill>
                <a:latin typeface="Times New Roman" panose="02020603050405020304" pitchFamily="18" charset="0"/>
                <a:cs typeface="Times New Roman" panose="02020603050405020304" pitchFamily="18" charset="0"/>
              </a:rPr>
              <a:t>X</a:t>
            </a:r>
            <a:r>
              <a:rPr lang="zh-CN" altLang="zh-CN" sz="2400" dirty="0">
                <a:solidFill>
                  <a:schemeClr val="tx1">
                    <a:lumMod val="85000"/>
                    <a:lumOff val="15000"/>
                  </a:schemeClr>
                </a:solidFill>
                <a:latin typeface="Times New Roman" panose="02020603050405020304" pitchFamily="18" charset="0"/>
                <a:cs typeface="Times New Roman" panose="02020603050405020304" pitchFamily="18" charset="0"/>
              </a:rPr>
              <a:t>β</a:t>
            </a:r>
            <a:r>
              <a:rPr lang="en-US" altLang="zh-CN" sz="2400" dirty="0">
                <a:solidFill>
                  <a:schemeClr val="tx1">
                    <a:lumMod val="85000"/>
                    <a:lumOff val="15000"/>
                  </a:schemeClr>
                </a:solidFill>
                <a:latin typeface="Times New Roman" panose="02020603050405020304" pitchFamily="18" charset="0"/>
                <a:cs typeface="Times New Roman" panose="02020603050405020304" pitchFamily="18" charset="0"/>
              </a:rPr>
              <a:t>,where X is a terminal, and X is the next token in the input string, then the action is to shift the current input token onto the stack, and the new state to be pushed on the stack is the state containing the item A </a:t>
            </a:r>
            <a:r>
              <a:rPr lang="zh-CN" altLang="zh-CN" sz="2400" dirty="0">
                <a:solidFill>
                  <a:schemeClr val="tx1">
                    <a:lumMod val="85000"/>
                    <a:lumOff val="15000"/>
                  </a:schemeClr>
                </a:solidFill>
                <a:latin typeface="Times New Roman" panose="02020603050405020304" pitchFamily="18" charset="0"/>
                <a:cs typeface="Times New Roman" panose="02020603050405020304" pitchFamily="18" charset="0"/>
              </a:rPr>
              <a:t>→ α</a:t>
            </a:r>
            <a:r>
              <a:rPr lang="en-US" altLang="zh-CN" sz="2400" dirty="0">
                <a:solidFill>
                  <a:schemeClr val="tx1">
                    <a:lumMod val="85000"/>
                    <a:lumOff val="15000"/>
                  </a:schemeClr>
                </a:solidFill>
                <a:latin typeface="Times New Roman" panose="02020603050405020304" pitchFamily="18" charset="0"/>
                <a:cs typeface="Times New Roman" panose="02020603050405020304" pitchFamily="18" charset="0"/>
              </a:rPr>
              <a:t>X</a:t>
            </a:r>
            <a:r>
              <a:rPr lang="zh-CN" altLang="zh-CN" sz="2400" dirty="0">
                <a:solidFill>
                  <a:schemeClr val="tx1">
                    <a:lumMod val="85000"/>
                    <a:lumOff val="15000"/>
                  </a:schemeClr>
                </a:solidFill>
                <a:latin typeface="Times New Roman" panose="02020603050405020304" pitchFamily="18" charset="0"/>
                <a:cs typeface="Times New Roman" panose="02020603050405020304" pitchFamily="18" charset="0"/>
              </a:rPr>
              <a:t>·β</a:t>
            </a:r>
            <a:r>
              <a:rPr lang="en-US" altLang="zh-CN" sz="2400" dirty="0">
                <a:solidFill>
                  <a:schemeClr val="tx1">
                    <a:lumMod val="85000"/>
                    <a:lumOff val="15000"/>
                  </a:schemeClr>
                </a:solidFill>
                <a:latin typeface="Times New Roman" panose="02020603050405020304" pitchFamily="18" charset="0"/>
                <a:cs typeface="Times New Roman" panose="02020603050405020304" pitchFamily="18" charset="0"/>
              </a:rPr>
              <a:t>.</a:t>
            </a:r>
            <a:endParaRPr lang="zh-CN" altLang="zh-CN" sz="24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B220A93A-36CA-426E-89ED-E16457094B80}"/>
              </a:ext>
            </a:extLst>
          </p:cNvPr>
          <p:cNvPicPr>
            <a:picLocks noChangeAspect="1"/>
          </p:cNvPicPr>
          <p:nvPr/>
        </p:nvPicPr>
        <p:blipFill>
          <a:blip r:embed="rId2"/>
          <a:stretch>
            <a:fillRect/>
          </a:stretch>
        </p:blipFill>
        <p:spPr>
          <a:xfrm>
            <a:off x="487278" y="1481139"/>
            <a:ext cx="11217439" cy="2118518"/>
          </a:xfrm>
          <a:prstGeom prst="rect">
            <a:avLst/>
          </a:prstGeom>
        </p:spPr>
      </p:pic>
      <p:pic>
        <p:nvPicPr>
          <p:cNvPr id="5" name="图片 4">
            <a:extLst>
              <a:ext uri="{FF2B5EF4-FFF2-40B4-BE49-F238E27FC236}">
                <a16:creationId xmlns:a16="http://schemas.microsoft.com/office/drawing/2014/main" id="{188E778C-673B-400F-93F0-F43C53DAD79B}"/>
              </a:ext>
            </a:extLst>
          </p:cNvPr>
          <p:cNvPicPr>
            <a:picLocks noChangeAspect="1"/>
          </p:cNvPicPr>
          <p:nvPr/>
        </p:nvPicPr>
        <p:blipFill>
          <a:blip r:embed="rId3"/>
          <a:stretch>
            <a:fillRect/>
          </a:stretch>
        </p:blipFill>
        <p:spPr>
          <a:xfrm>
            <a:off x="1581146" y="5565776"/>
            <a:ext cx="9029700" cy="1085714"/>
          </a:xfrm>
          <a:prstGeom prst="rect">
            <a:avLst/>
          </a:prstGeom>
        </p:spPr>
      </p:pic>
      <p:sp>
        <p:nvSpPr>
          <p:cNvPr id="6" name="矩形 5">
            <a:extLst>
              <a:ext uri="{FF2B5EF4-FFF2-40B4-BE49-F238E27FC236}">
                <a16:creationId xmlns:a16="http://schemas.microsoft.com/office/drawing/2014/main" id="{2A653A47-08DE-4FB1-85FF-A31F42E27962}"/>
              </a:ext>
            </a:extLst>
          </p:cNvPr>
          <p:cNvSpPr/>
          <p:nvPr/>
        </p:nvSpPr>
        <p:spPr>
          <a:xfrm>
            <a:off x="838200" y="5508626"/>
            <a:ext cx="10687050" cy="10857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Tree>
    <p:extLst>
      <p:ext uri="{BB962C8B-B14F-4D97-AF65-F5344CB8AC3E}">
        <p14:creationId xmlns:p14="http://schemas.microsoft.com/office/powerpoint/2010/main" val="1148742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AF66E3-CE32-40BC-AD0D-2D6ABEF2EAC7}"/>
              </a:ext>
            </a:extLst>
          </p:cNvPr>
          <p:cNvSpPr>
            <a:spLocks noGrp="1"/>
          </p:cNvSpPr>
          <p:nvPr>
            <p:ph type="title"/>
          </p:nvPr>
        </p:nvSpPr>
        <p:spPr/>
        <p:txBody>
          <a:bodyPr/>
          <a:lstStyle/>
          <a:p>
            <a:r>
              <a:rPr lang="en-US" altLang="zh-CN" b="1" dirty="0"/>
              <a:t>5.1 OVERVIEW OF BOTTOM-UP PARSING</a:t>
            </a:r>
            <a:endParaRPr lang="zh-CN" altLang="en-US" b="1" dirty="0"/>
          </a:p>
        </p:txBody>
      </p:sp>
      <p:sp>
        <p:nvSpPr>
          <p:cNvPr id="6" name="内容占位符 5">
            <a:extLst>
              <a:ext uri="{FF2B5EF4-FFF2-40B4-BE49-F238E27FC236}">
                <a16:creationId xmlns:a16="http://schemas.microsoft.com/office/drawing/2014/main" id="{93DD5979-9884-4343-B62F-8F9005CF4633}"/>
              </a:ext>
            </a:extLst>
          </p:cNvPr>
          <p:cNvSpPr>
            <a:spLocks noGrp="1"/>
          </p:cNvSpPr>
          <p:nvPr>
            <p:ph idx="1"/>
          </p:nvPr>
        </p:nvSpPr>
        <p:spPr/>
        <p:txBody>
          <a:bodyPr/>
          <a:lstStyle/>
          <a:p>
            <a:endParaRPr lang="zh-CN" altLang="en-US" dirty="0"/>
          </a:p>
        </p:txBody>
      </p:sp>
      <p:pic>
        <p:nvPicPr>
          <p:cNvPr id="3" name="图片 2">
            <a:extLst>
              <a:ext uri="{FF2B5EF4-FFF2-40B4-BE49-F238E27FC236}">
                <a16:creationId xmlns:a16="http://schemas.microsoft.com/office/drawing/2014/main" id="{5BC562DA-E1E9-464A-B3E1-826939823E01}"/>
              </a:ext>
            </a:extLst>
          </p:cNvPr>
          <p:cNvPicPr>
            <a:picLocks noChangeAspect="1"/>
          </p:cNvPicPr>
          <p:nvPr/>
        </p:nvPicPr>
        <p:blipFill>
          <a:blip r:embed="rId3"/>
          <a:stretch>
            <a:fillRect/>
          </a:stretch>
        </p:blipFill>
        <p:spPr>
          <a:xfrm>
            <a:off x="449705" y="1554859"/>
            <a:ext cx="10717967" cy="2295539"/>
          </a:xfrm>
          <a:prstGeom prst="rect">
            <a:avLst/>
          </a:prstGeom>
        </p:spPr>
      </p:pic>
      <p:pic>
        <p:nvPicPr>
          <p:cNvPr id="4" name="图片 3">
            <a:extLst>
              <a:ext uri="{FF2B5EF4-FFF2-40B4-BE49-F238E27FC236}">
                <a16:creationId xmlns:a16="http://schemas.microsoft.com/office/drawing/2014/main" id="{536E0E19-3921-4067-A976-17CA8E716B15}"/>
              </a:ext>
            </a:extLst>
          </p:cNvPr>
          <p:cNvPicPr>
            <a:picLocks noChangeAspect="1"/>
          </p:cNvPicPr>
          <p:nvPr/>
        </p:nvPicPr>
        <p:blipFill>
          <a:blip r:embed="rId4"/>
          <a:stretch>
            <a:fillRect/>
          </a:stretch>
        </p:blipFill>
        <p:spPr>
          <a:xfrm>
            <a:off x="449705" y="3966825"/>
            <a:ext cx="10717967" cy="2526050"/>
          </a:xfrm>
          <a:prstGeom prst="rect">
            <a:avLst/>
          </a:prstGeom>
        </p:spPr>
      </p:pic>
    </p:spTree>
    <p:extLst>
      <p:ext uri="{BB962C8B-B14F-4D97-AF65-F5344CB8AC3E}">
        <p14:creationId xmlns:p14="http://schemas.microsoft.com/office/powerpoint/2010/main" val="4387769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BD0BB2-5566-4A2D-AB76-7FED5CA3E197}"/>
              </a:ext>
            </a:extLst>
          </p:cNvPr>
          <p:cNvSpPr>
            <a:spLocks noGrp="1"/>
          </p:cNvSpPr>
          <p:nvPr>
            <p:ph type="title"/>
          </p:nvPr>
        </p:nvSpPr>
        <p:spPr/>
        <p:txBody>
          <a:bodyPr/>
          <a:lstStyle/>
          <a:p>
            <a:r>
              <a:rPr lang="en-US" altLang="zh-CN" b="1" dirty="0"/>
              <a:t>5.3.1 The SLR(1) Parsing Algorithm</a:t>
            </a:r>
            <a:endParaRPr lang="zh-CN" altLang="en-US" b="1" dirty="0"/>
          </a:p>
        </p:txBody>
      </p:sp>
      <p:sp>
        <p:nvSpPr>
          <p:cNvPr id="3" name="内容占位符 2">
            <a:extLst>
              <a:ext uri="{FF2B5EF4-FFF2-40B4-BE49-F238E27FC236}">
                <a16:creationId xmlns:a16="http://schemas.microsoft.com/office/drawing/2014/main" id="{32D97A3E-C784-42FE-95AE-4665664BAF5D}"/>
              </a:ext>
            </a:extLst>
          </p:cNvPr>
          <p:cNvSpPr>
            <a:spLocks noGrp="1"/>
          </p:cNvSpPr>
          <p:nvPr>
            <p:ph idx="1"/>
          </p:nvPr>
        </p:nvSpPr>
        <p:spPr/>
        <p:txBody>
          <a:bodyPr>
            <a:normAutofit fontScale="92500" lnSpcReduction="20000"/>
          </a:bodyPr>
          <a:lstStyle/>
          <a:p>
            <a:pPr lvl="0" algn="just"/>
            <a:r>
              <a:rPr lang="en-US" altLang="zh-CN" dirty="0"/>
              <a:t>2 I</a:t>
            </a:r>
            <a:r>
              <a:rPr lang="en-US" altLang="zh-CN" b="1" dirty="0"/>
              <a:t>f state s contains the complete item A </a:t>
            </a:r>
            <a:r>
              <a:rPr lang="zh-CN" altLang="zh-CN" b="1" dirty="0"/>
              <a:t>→ γ·</a:t>
            </a:r>
            <a:r>
              <a:rPr lang="en-US" altLang="zh-CN" b="1" dirty="0"/>
              <a:t>, and the next token in the input string is in Follow(A), then the action is to reduce by the rule A </a:t>
            </a:r>
            <a:r>
              <a:rPr lang="zh-CN" altLang="zh-CN" b="1" dirty="0"/>
              <a:t>→ γ</a:t>
            </a:r>
            <a:r>
              <a:rPr lang="en-US" altLang="zh-CN" b="1" dirty="0"/>
              <a:t>. </a:t>
            </a:r>
            <a:r>
              <a:rPr lang="en-US" altLang="zh-CN" dirty="0"/>
              <a:t>A reduction by the rule S' </a:t>
            </a:r>
            <a:r>
              <a:rPr lang="zh-CN" altLang="zh-CN" dirty="0"/>
              <a:t>→</a:t>
            </a:r>
            <a:r>
              <a:rPr lang="en-US" altLang="zh-CN" dirty="0"/>
              <a:t>S, where S is the start state, is equivalent to acceptance; this will happen only if the next input token is $. In all other cases, the new state is computed as follows. Remove the siring </a:t>
            </a:r>
            <a:r>
              <a:rPr lang="zh-CN" altLang="zh-CN" dirty="0"/>
              <a:t>γ</a:t>
            </a:r>
            <a:r>
              <a:rPr lang="en-US" altLang="zh-CN" dirty="0"/>
              <a:t> and all of its corresponding states from the parsing stack. Correspondingly, back up in the DFA to the state from which the construction of </a:t>
            </a:r>
            <a:r>
              <a:rPr lang="zh-CN" altLang="zh-CN" dirty="0"/>
              <a:t>γ </a:t>
            </a:r>
            <a:r>
              <a:rPr lang="en-US" altLang="zh-CN" dirty="0"/>
              <a:t>began. By construction, this state must contain an item of the form B </a:t>
            </a:r>
            <a:r>
              <a:rPr lang="zh-CN" altLang="zh-CN" dirty="0"/>
              <a:t>→ α·</a:t>
            </a:r>
            <a:r>
              <a:rPr lang="en-US" altLang="zh-CN" dirty="0"/>
              <a:t>A</a:t>
            </a:r>
            <a:r>
              <a:rPr lang="zh-CN" altLang="zh-CN" dirty="0"/>
              <a:t>β</a:t>
            </a:r>
            <a:r>
              <a:rPr lang="en-US" altLang="zh-CN" dirty="0"/>
              <a:t>. Push A onto the stack, and push the state containing the item B </a:t>
            </a:r>
            <a:r>
              <a:rPr lang="zh-CN" altLang="zh-CN" dirty="0"/>
              <a:t>→ α</a:t>
            </a:r>
            <a:r>
              <a:rPr lang="en-US" altLang="zh-CN" dirty="0"/>
              <a:t>A</a:t>
            </a:r>
            <a:r>
              <a:rPr lang="zh-CN" altLang="zh-CN" dirty="0"/>
              <a:t>·β</a:t>
            </a:r>
            <a:r>
              <a:rPr lang="en-US" altLang="zh-CN" dirty="0"/>
              <a:t>.</a:t>
            </a:r>
            <a:endParaRPr lang="zh-CN" altLang="zh-CN" dirty="0"/>
          </a:p>
          <a:p>
            <a:pPr lvl="0" algn="just"/>
            <a:r>
              <a:rPr lang="en-US" altLang="zh-CN" dirty="0"/>
              <a:t>If the next input token is such that neither of the above two cases applies, an error is declared </a:t>
            </a:r>
            <a:endParaRPr lang="zh-CN" altLang="zh-CN" dirty="0"/>
          </a:p>
          <a:p>
            <a:pPr algn="just"/>
            <a:r>
              <a:rPr lang="en-US" altLang="zh-CN" dirty="0"/>
              <a:t> </a:t>
            </a:r>
            <a:endParaRPr lang="zh-CN" altLang="zh-CN" dirty="0"/>
          </a:p>
          <a:p>
            <a:pPr algn="just"/>
            <a:endParaRPr lang="zh-CN" altLang="en-US" dirty="0"/>
          </a:p>
        </p:txBody>
      </p:sp>
    </p:spTree>
    <p:extLst>
      <p:ext uri="{BB962C8B-B14F-4D97-AF65-F5344CB8AC3E}">
        <p14:creationId xmlns:p14="http://schemas.microsoft.com/office/powerpoint/2010/main" val="17640045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915818-B11B-4273-B4F9-C55727CA67CB}"/>
              </a:ext>
            </a:extLst>
          </p:cNvPr>
          <p:cNvSpPr>
            <a:spLocks noGrp="1"/>
          </p:cNvSpPr>
          <p:nvPr>
            <p:ph type="title"/>
          </p:nvPr>
        </p:nvSpPr>
        <p:spPr/>
        <p:txBody>
          <a:bodyPr/>
          <a:lstStyle/>
          <a:p>
            <a:r>
              <a:rPr lang="en-US" altLang="zh-CN" b="1" dirty="0"/>
              <a:t>5.3.1 The SLR(1) Parsing Algorithm</a:t>
            </a:r>
            <a:endParaRPr lang="zh-CN" altLang="en-US" dirty="0"/>
          </a:p>
        </p:txBody>
      </p:sp>
      <p:sp>
        <p:nvSpPr>
          <p:cNvPr id="3" name="内容占位符 2">
            <a:extLst>
              <a:ext uri="{FF2B5EF4-FFF2-40B4-BE49-F238E27FC236}">
                <a16:creationId xmlns:a16="http://schemas.microsoft.com/office/drawing/2014/main" id="{1DD82DBC-5734-49A0-8155-0B1AB62DAD70}"/>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E007C847-E378-4FBA-9646-A69E039201EE}"/>
              </a:ext>
            </a:extLst>
          </p:cNvPr>
          <p:cNvPicPr>
            <a:picLocks noChangeAspect="1"/>
          </p:cNvPicPr>
          <p:nvPr/>
        </p:nvPicPr>
        <p:blipFill>
          <a:blip r:embed="rId2"/>
          <a:stretch>
            <a:fillRect/>
          </a:stretch>
        </p:blipFill>
        <p:spPr>
          <a:xfrm>
            <a:off x="673480" y="1912937"/>
            <a:ext cx="10680320" cy="3032125"/>
          </a:xfrm>
          <a:prstGeom prst="rect">
            <a:avLst/>
          </a:prstGeom>
        </p:spPr>
      </p:pic>
    </p:spTree>
    <p:extLst>
      <p:ext uri="{BB962C8B-B14F-4D97-AF65-F5344CB8AC3E}">
        <p14:creationId xmlns:p14="http://schemas.microsoft.com/office/powerpoint/2010/main" val="39399746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9F7633-80C9-47C2-A77E-3AC124E29FE6}"/>
              </a:ext>
            </a:extLst>
          </p:cNvPr>
          <p:cNvSpPr>
            <a:spLocks noGrp="1"/>
          </p:cNvSpPr>
          <p:nvPr>
            <p:ph type="title"/>
          </p:nvPr>
        </p:nvSpPr>
        <p:spPr/>
        <p:txBody>
          <a:bodyPr/>
          <a:lstStyle/>
          <a:p>
            <a:r>
              <a:rPr lang="en-US" altLang="zh-CN" b="1" dirty="0"/>
              <a:t>5.3.1 The SLR(1) Parsing Algorithm</a:t>
            </a:r>
            <a:endParaRPr lang="zh-CN" altLang="en-US" dirty="0"/>
          </a:p>
        </p:txBody>
      </p:sp>
      <p:sp>
        <p:nvSpPr>
          <p:cNvPr id="4" name="矩形 3">
            <a:extLst>
              <a:ext uri="{FF2B5EF4-FFF2-40B4-BE49-F238E27FC236}">
                <a16:creationId xmlns:a16="http://schemas.microsoft.com/office/drawing/2014/main" id="{E70ABD43-CF34-489B-8524-3FD1A681FB38}"/>
              </a:ext>
            </a:extLst>
          </p:cNvPr>
          <p:cNvSpPr/>
          <p:nvPr/>
        </p:nvSpPr>
        <p:spPr>
          <a:xfrm>
            <a:off x="933449" y="1685020"/>
            <a:ext cx="10325100" cy="1200329"/>
          </a:xfrm>
          <a:prstGeom prst="rect">
            <a:avLst/>
          </a:prstGeom>
        </p:spPr>
        <p:txBody>
          <a:bodyPr wrap="square">
            <a:spAutoFit/>
          </a:bodyPr>
          <a:lstStyle/>
          <a:p>
            <a:pPr algn="just">
              <a:spcAft>
                <a:spcPts val="0"/>
              </a:spcAft>
            </a:pPr>
            <a:r>
              <a:rPr lang="en-US" altLang="zh-CN" sz="2400" b="1" kern="100" dirty="0">
                <a:latin typeface="Times New Roman" panose="02020603050405020304" pitchFamily="18" charset="0"/>
                <a:ea typeface="宋体" panose="02010600030101010101" pitchFamily="2" charset="-122"/>
              </a:rPr>
              <a:t>A grammar is an SLR(l) grammar</a:t>
            </a:r>
            <a:r>
              <a:rPr lang="en-US" altLang="zh-CN" sz="2400" kern="100" dirty="0">
                <a:latin typeface="Times New Roman" panose="02020603050405020304" pitchFamily="18" charset="0"/>
                <a:ea typeface="宋体" panose="02010600030101010101" pitchFamily="2" charset="-122"/>
              </a:rPr>
              <a:t> if the application of the above SLR(1) parsing rules results in no ambiguity. In particular, a grammar is SLR(1) if and only if, for any state </a:t>
            </a:r>
            <a:r>
              <a:rPr lang="en-US" altLang="zh-CN" sz="2400" i="1" kern="100" dirty="0">
                <a:latin typeface="Times New Roman" panose="02020603050405020304" pitchFamily="18" charset="0"/>
                <a:ea typeface="宋体" panose="02010600030101010101" pitchFamily="2" charset="-122"/>
              </a:rPr>
              <a:t>s</a:t>
            </a:r>
            <a:r>
              <a:rPr lang="en-US" altLang="zh-CN" sz="2400" kern="100" dirty="0">
                <a:latin typeface="Times New Roman" panose="02020603050405020304" pitchFamily="18" charset="0"/>
                <a:ea typeface="宋体" panose="02010600030101010101" pitchFamily="2" charset="-122"/>
              </a:rPr>
              <a:t>, the following two conditions are satisfied:</a:t>
            </a:r>
            <a:endParaRPr lang="zh-CN" altLang="zh-CN" kern="100" dirty="0">
              <a:effectLst/>
              <a:latin typeface="Times New Roman" panose="02020603050405020304" pitchFamily="18" charset="0"/>
              <a:ea typeface="宋体" panose="02010600030101010101" pitchFamily="2" charset="-122"/>
            </a:endParaRPr>
          </a:p>
        </p:txBody>
      </p:sp>
      <p:pic>
        <p:nvPicPr>
          <p:cNvPr id="5" name="图片 4">
            <a:extLst>
              <a:ext uri="{FF2B5EF4-FFF2-40B4-BE49-F238E27FC236}">
                <a16:creationId xmlns:a16="http://schemas.microsoft.com/office/drawing/2014/main" id="{784A0CB8-261D-4009-92F4-B4B694A537EA}"/>
              </a:ext>
            </a:extLst>
          </p:cNvPr>
          <p:cNvPicPr>
            <a:picLocks noChangeAspect="1"/>
          </p:cNvPicPr>
          <p:nvPr/>
        </p:nvPicPr>
        <p:blipFill>
          <a:blip r:embed="rId2">
            <a:extLst>
              <a:ext uri="{BEBA8EAE-BF5A-486C-A8C5-ECC9F3942E4B}">
                <a14:imgProps xmlns:a14="http://schemas.microsoft.com/office/drawing/2010/main">
                  <a14:imgLayer r:embed="rId3">
                    <a14:imgEffect>
                      <a14:artisticPhotocopy/>
                    </a14:imgEffect>
                  </a14:imgLayer>
                </a14:imgProps>
              </a:ext>
            </a:extLst>
          </a:blip>
          <a:stretch>
            <a:fillRect/>
          </a:stretch>
        </p:blipFill>
        <p:spPr>
          <a:xfrm>
            <a:off x="1115301" y="2885349"/>
            <a:ext cx="9961395" cy="1536530"/>
          </a:xfrm>
          <a:prstGeom prst="rect">
            <a:avLst/>
          </a:prstGeom>
          <a:ln>
            <a:noFill/>
          </a:ln>
          <a:effectLst>
            <a:outerShdw blurRad="292100" dist="139700" dir="2700000" algn="tl" rotWithShape="0">
              <a:srgbClr val="333333">
                <a:alpha val="65000"/>
              </a:srgbClr>
            </a:outerShdw>
          </a:effectLst>
        </p:spPr>
      </p:pic>
      <p:pic>
        <p:nvPicPr>
          <p:cNvPr id="6" name="图片 5">
            <a:extLst>
              <a:ext uri="{FF2B5EF4-FFF2-40B4-BE49-F238E27FC236}">
                <a16:creationId xmlns:a16="http://schemas.microsoft.com/office/drawing/2014/main" id="{3E17A7DA-C37F-4FE0-BD8A-E829E585294B}"/>
              </a:ext>
            </a:extLst>
          </p:cNvPr>
          <p:cNvPicPr>
            <a:picLocks noChangeAspect="1"/>
          </p:cNvPicPr>
          <p:nvPr/>
        </p:nvPicPr>
        <p:blipFill>
          <a:blip r:embed="rId4"/>
          <a:stretch>
            <a:fillRect/>
          </a:stretch>
        </p:blipFill>
        <p:spPr>
          <a:xfrm>
            <a:off x="587925" y="4580979"/>
            <a:ext cx="11016146" cy="2110334"/>
          </a:xfrm>
          <a:prstGeom prst="rect">
            <a:avLst/>
          </a:prstGeom>
        </p:spPr>
      </p:pic>
      <p:sp>
        <p:nvSpPr>
          <p:cNvPr id="8" name="云形 7">
            <a:extLst>
              <a:ext uri="{FF2B5EF4-FFF2-40B4-BE49-F238E27FC236}">
                <a16:creationId xmlns:a16="http://schemas.microsoft.com/office/drawing/2014/main" id="{03E8713D-7690-4D2F-B44C-5A461BCE4AAD}"/>
              </a:ext>
            </a:extLst>
          </p:cNvPr>
          <p:cNvSpPr/>
          <p:nvPr/>
        </p:nvSpPr>
        <p:spPr>
          <a:xfrm>
            <a:off x="5450925" y="4855096"/>
            <a:ext cx="6384371" cy="1562100"/>
          </a:xfrm>
          <a:prstGeom prst="cloud">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n>
                  <a:solidFill>
                    <a:schemeClr val="tx1">
                      <a:lumMod val="95000"/>
                      <a:lumOff val="5000"/>
                    </a:schemeClr>
                  </a:solidFill>
                </a:ln>
                <a:solidFill>
                  <a:schemeClr val="tx1">
                    <a:lumMod val="85000"/>
                    <a:lumOff val="15000"/>
                  </a:schemeClr>
                </a:solidFill>
                <a:latin typeface="AdobeSongStd-Light"/>
              </a:rPr>
              <a:t>若第</a:t>
            </a:r>
            <a:r>
              <a:rPr lang="en-US" altLang="zh-CN" dirty="0">
                <a:ln>
                  <a:solidFill>
                    <a:schemeClr val="tx1">
                      <a:lumMod val="95000"/>
                      <a:lumOff val="5000"/>
                    </a:schemeClr>
                  </a:solidFill>
                </a:ln>
                <a:solidFill>
                  <a:schemeClr val="tx1">
                    <a:lumMod val="85000"/>
                    <a:lumOff val="15000"/>
                  </a:schemeClr>
                </a:solidFill>
                <a:latin typeface="Times New Roman" panose="02020603050405020304" pitchFamily="18" charset="0"/>
              </a:rPr>
              <a:t>1</a:t>
            </a:r>
            <a:r>
              <a:rPr lang="zh-CN" altLang="en-US" dirty="0">
                <a:ln>
                  <a:solidFill>
                    <a:schemeClr val="tx1">
                      <a:lumMod val="95000"/>
                      <a:lumOff val="5000"/>
                    </a:schemeClr>
                  </a:solidFill>
                </a:ln>
                <a:solidFill>
                  <a:schemeClr val="tx1">
                    <a:lumMod val="85000"/>
                    <a:lumOff val="15000"/>
                  </a:schemeClr>
                </a:solidFill>
                <a:latin typeface="AdobeSongStd-Light"/>
              </a:rPr>
              <a:t>个条件不满足，就表示这是一个移进</a:t>
            </a:r>
            <a:r>
              <a:rPr lang="en-US" altLang="zh-CN" dirty="0">
                <a:ln>
                  <a:solidFill>
                    <a:schemeClr val="tx1">
                      <a:lumMod val="95000"/>
                      <a:lumOff val="5000"/>
                    </a:schemeClr>
                  </a:solidFill>
                </a:ln>
                <a:solidFill>
                  <a:schemeClr val="tx1">
                    <a:lumMod val="85000"/>
                    <a:lumOff val="15000"/>
                  </a:schemeClr>
                </a:solidFill>
                <a:latin typeface="AdobeSongStd-Light"/>
              </a:rPr>
              <a:t>-</a:t>
            </a:r>
            <a:r>
              <a:rPr lang="zh-CN" altLang="en-US" dirty="0">
                <a:ln>
                  <a:solidFill>
                    <a:schemeClr val="tx1">
                      <a:lumMod val="95000"/>
                      <a:lumOff val="5000"/>
                    </a:schemeClr>
                  </a:solidFill>
                </a:ln>
                <a:solidFill>
                  <a:schemeClr val="tx1">
                    <a:lumMod val="85000"/>
                    <a:lumOff val="15000"/>
                  </a:schemeClr>
                </a:solidFill>
                <a:latin typeface="AdobeSongStd-Light"/>
              </a:rPr>
              <a:t>归约冲突</a:t>
            </a:r>
            <a:r>
              <a:rPr lang="en-US" altLang="zh-CN" dirty="0">
                <a:ln>
                  <a:solidFill>
                    <a:schemeClr val="tx1">
                      <a:lumMod val="95000"/>
                      <a:lumOff val="5000"/>
                    </a:schemeClr>
                  </a:solidFill>
                </a:ln>
                <a:solidFill>
                  <a:schemeClr val="tx1">
                    <a:lumMod val="85000"/>
                    <a:lumOff val="15000"/>
                  </a:schemeClr>
                </a:solidFill>
                <a:latin typeface="Times New Roman" panose="02020603050405020304" pitchFamily="18" charset="0"/>
              </a:rPr>
              <a:t>(shift-reduce conflict)</a:t>
            </a:r>
            <a:r>
              <a:rPr lang="zh-CN" altLang="en-US" dirty="0">
                <a:ln>
                  <a:solidFill>
                    <a:schemeClr val="tx1">
                      <a:lumMod val="95000"/>
                      <a:lumOff val="5000"/>
                    </a:schemeClr>
                  </a:solidFill>
                </a:ln>
                <a:solidFill>
                  <a:schemeClr val="tx1">
                    <a:lumMod val="85000"/>
                    <a:lumOff val="15000"/>
                  </a:schemeClr>
                </a:solidFill>
                <a:latin typeface="AdobeSongStd-Light"/>
              </a:rPr>
              <a:t>。若第</a:t>
            </a:r>
            <a:r>
              <a:rPr lang="en-US" altLang="zh-CN" dirty="0">
                <a:ln>
                  <a:solidFill>
                    <a:schemeClr val="tx1">
                      <a:lumMod val="95000"/>
                      <a:lumOff val="5000"/>
                    </a:schemeClr>
                  </a:solidFill>
                </a:ln>
                <a:solidFill>
                  <a:schemeClr val="tx1">
                    <a:lumMod val="85000"/>
                    <a:lumOff val="15000"/>
                  </a:schemeClr>
                </a:solidFill>
                <a:latin typeface="Times New Roman" panose="02020603050405020304" pitchFamily="18" charset="0"/>
              </a:rPr>
              <a:t>2</a:t>
            </a:r>
            <a:r>
              <a:rPr lang="zh-CN" altLang="en-US" dirty="0">
                <a:ln>
                  <a:solidFill>
                    <a:schemeClr val="tx1">
                      <a:lumMod val="95000"/>
                      <a:lumOff val="5000"/>
                    </a:schemeClr>
                  </a:solidFill>
                </a:ln>
                <a:solidFill>
                  <a:schemeClr val="tx1">
                    <a:lumMod val="85000"/>
                    <a:lumOff val="15000"/>
                  </a:schemeClr>
                </a:solidFill>
                <a:latin typeface="AdobeSongStd-Light"/>
              </a:rPr>
              <a:t>个条件不满足，就表示这是一个归约</a:t>
            </a:r>
            <a:r>
              <a:rPr lang="en-US" altLang="zh-CN" dirty="0">
                <a:ln>
                  <a:solidFill>
                    <a:schemeClr val="tx1">
                      <a:lumMod val="95000"/>
                      <a:lumOff val="5000"/>
                    </a:schemeClr>
                  </a:solidFill>
                </a:ln>
                <a:solidFill>
                  <a:schemeClr val="tx1">
                    <a:lumMod val="85000"/>
                    <a:lumOff val="15000"/>
                  </a:schemeClr>
                </a:solidFill>
                <a:latin typeface="AdobeSongStd-Light"/>
              </a:rPr>
              <a:t>-</a:t>
            </a:r>
            <a:r>
              <a:rPr lang="zh-CN" altLang="en-US" dirty="0">
                <a:ln>
                  <a:solidFill>
                    <a:schemeClr val="tx1">
                      <a:lumMod val="95000"/>
                      <a:lumOff val="5000"/>
                    </a:schemeClr>
                  </a:solidFill>
                </a:ln>
                <a:solidFill>
                  <a:schemeClr val="tx1">
                    <a:lumMod val="85000"/>
                    <a:lumOff val="15000"/>
                  </a:schemeClr>
                </a:solidFill>
                <a:latin typeface="AdobeSongStd-Light"/>
              </a:rPr>
              <a:t>归约冲突</a:t>
            </a:r>
            <a:r>
              <a:rPr lang="en-US" altLang="zh-CN" dirty="0">
                <a:ln>
                  <a:solidFill>
                    <a:schemeClr val="tx1">
                      <a:lumMod val="95000"/>
                      <a:lumOff val="5000"/>
                    </a:schemeClr>
                  </a:solidFill>
                </a:ln>
                <a:solidFill>
                  <a:schemeClr val="tx1">
                    <a:lumMod val="85000"/>
                    <a:lumOff val="15000"/>
                  </a:schemeClr>
                </a:solidFill>
                <a:latin typeface="Times New Roman" panose="02020603050405020304" pitchFamily="18" charset="0"/>
              </a:rPr>
              <a:t>(reduce-reduce conflict)</a:t>
            </a:r>
            <a:r>
              <a:rPr lang="zh-CN" altLang="en-US" dirty="0">
                <a:ln>
                  <a:solidFill>
                    <a:schemeClr val="tx1">
                      <a:lumMod val="95000"/>
                      <a:lumOff val="5000"/>
                    </a:schemeClr>
                  </a:solidFill>
                </a:ln>
                <a:solidFill>
                  <a:schemeClr val="tx1">
                    <a:lumMod val="85000"/>
                    <a:lumOff val="15000"/>
                  </a:schemeClr>
                </a:solidFill>
                <a:latin typeface="AdobeSongStd-Light"/>
              </a:rPr>
              <a:t>。</a:t>
            </a:r>
            <a:r>
              <a:rPr lang="en-US" altLang="zh-CN" dirty="0">
                <a:ln>
                  <a:solidFill>
                    <a:schemeClr val="tx1">
                      <a:lumMod val="95000"/>
                      <a:lumOff val="5000"/>
                    </a:schemeClr>
                  </a:solidFill>
                </a:ln>
                <a:solidFill>
                  <a:schemeClr val="tx1">
                    <a:lumMod val="85000"/>
                    <a:lumOff val="15000"/>
                  </a:schemeClr>
                </a:solidFill>
                <a:latin typeface="AdobeSongStd-Light"/>
              </a:rPr>
              <a:t>·</a:t>
            </a:r>
            <a:endParaRPr lang="zh-CN" altLang="en-US" dirty="0">
              <a:ln>
                <a:solidFill>
                  <a:schemeClr val="tx1">
                    <a:lumMod val="95000"/>
                    <a:lumOff val="5000"/>
                  </a:schemeClr>
                </a:solidFill>
              </a:ln>
              <a:solidFill>
                <a:schemeClr val="tx1">
                  <a:lumMod val="85000"/>
                  <a:lumOff val="15000"/>
                </a:schemeClr>
              </a:solidFill>
            </a:endParaRPr>
          </a:p>
        </p:txBody>
      </p:sp>
    </p:spTree>
    <p:extLst>
      <p:ext uri="{BB962C8B-B14F-4D97-AF65-F5344CB8AC3E}">
        <p14:creationId xmlns:p14="http://schemas.microsoft.com/office/powerpoint/2010/main" val="2754044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D56608-6EB1-441D-B643-716A3E81E75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3C7764F-D0AD-4305-8BB0-05EB99F4E880}"/>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28364E55-42E6-48E5-933A-60BC8761E743}"/>
              </a:ext>
            </a:extLst>
          </p:cNvPr>
          <p:cNvPicPr>
            <a:picLocks noChangeAspect="1"/>
          </p:cNvPicPr>
          <p:nvPr/>
        </p:nvPicPr>
        <p:blipFill>
          <a:blip r:embed="rId2"/>
          <a:stretch>
            <a:fillRect/>
          </a:stretch>
        </p:blipFill>
        <p:spPr>
          <a:xfrm>
            <a:off x="543635" y="241754"/>
            <a:ext cx="10810165" cy="3263446"/>
          </a:xfrm>
          <a:prstGeom prst="rect">
            <a:avLst/>
          </a:prstGeom>
        </p:spPr>
      </p:pic>
      <p:pic>
        <p:nvPicPr>
          <p:cNvPr id="5" name="图片 4">
            <a:extLst>
              <a:ext uri="{FF2B5EF4-FFF2-40B4-BE49-F238E27FC236}">
                <a16:creationId xmlns:a16="http://schemas.microsoft.com/office/drawing/2014/main" id="{CEC888E4-7FB7-42D8-AAF3-D47375818041}"/>
              </a:ext>
            </a:extLst>
          </p:cNvPr>
          <p:cNvPicPr>
            <a:picLocks noChangeAspect="1"/>
          </p:cNvPicPr>
          <p:nvPr/>
        </p:nvPicPr>
        <p:blipFill>
          <a:blip r:embed="rId3"/>
          <a:stretch>
            <a:fillRect/>
          </a:stretch>
        </p:blipFill>
        <p:spPr>
          <a:xfrm>
            <a:off x="5679897" y="3640137"/>
            <a:ext cx="5875444" cy="2444590"/>
          </a:xfrm>
          <a:prstGeom prst="rect">
            <a:avLst/>
          </a:prstGeom>
        </p:spPr>
      </p:pic>
      <p:pic>
        <p:nvPicPr>
          <p:cNvPr id="6" name="图片 5">
            <a:extLst>
              <a:ext uri="{FF2B5EF4-FFF2-40B4-BE49-F238E27FC236}">
                <a16:creationId xmlns:a16="http://schemas.microsoft.com/office/drawing/2014/main" id="{6B738C92-A768-4B89-BB3A-F00525644AFA}"/>
              </a:ext>
            </a:extLst>
          </p:cNvPr>
          <p:cNvPicPr>
            <a:picLocks noChangeAspect="1"/>
          </p:cNvPicPr>
          <p:nvPr/>
        </p:nvPicPr>
        <p:blipFill>
          <a:blip r:embed="rId4"/>
          <a:stretch>
            <a:fillRect/>
          </a:stretch>
        </p:blipFill>
        <p:spPr>
          <a:xfrm>
            <a:off x="406982" y="3640137"/>
            <a:ext cx="5071374" cy="2180092"/>
          </a:xfrm>
          <a:prstGeom prst="rect">
            <a:avLst/>
          </a:prstGeom>
        </p:spPr>
      </p:pic>
    </p:spTree>
    <p:extLst>
      <p:ext uri="{BB962C8B-B14F-4D97-AF65-F5344CB8AC3E}">
        <p14:creationId xmlns:p14="http://schemas.microsoft.com/office/powerpoint/2010/main" val="22303402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DEF281-9ED1-4249-841A-DA449F3E506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06E9E51-4BA8-4BE1-B515-B51740B2BD88}"/>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1F944985-86BA-41E4-AECF-FCA03E1AA819}"/>
              </a:ext>
            </a:extLst>
          </p:cNvPr>
          <p:cNvPicPr>
            <a:picLocks noChangeAspect="1"/>
          </p:cNvPicPr>
          <p:nvPr/>
        </p:nvPicPr>
        <p:blipFill>
          <a:blip r:embed="rId2"/>
          <a:stretch>
            <a:fillRect/>
          </a:stretch>
        </p:blipFill>
        <p:spPr>
          <a:xfrm>
            <a:off x="2336934" y="2794253"/>
            <a:ext cx="7518132" cy="3951061"/>
          </a:xfrm>
          <a:prstGeom prst="rect">
            <a:avLst/>
          </a:prstGeom>
        </p:spPr>
      </p:pic>
      <p:pic>
        <p:nvPicPr>
          <p:cNvPr id="5" name="图片 4">
            <a:extLst>
              <a:ext uri="{FF2B5EF4-FFF2-40B4-BE49-F238E27FC236}">
                <a16:creationId xmlns:a16="http://schemas.microsoft.com/office/drawing/2014/main" id="{57FDFBD2-48B2-4301-92F4-3AF7B496A2C9}"/>
              </a:ext>
            </a:extLst>
          </p:cNvPr>
          <p:cNvPicPr>
            <a:picLocks noChangeAspect="1"/>
          </p:cNvPicPr>
          <p:nvPr/>
        </p:nvPicPr>
        <p:blipFill>
          <a:blip r:embed="rId3"/>
          <a:stretch>
            <a:fillRect/>
          </a:stretch>
        </p:blipFill>
        <p:spPr>
          <a:xfrm>
            <a:off x="3158278" y="275185"/>
            <a:ext cx="5875444" cy="2444590"/>
          </a:xfrm>
          <a:prstGeom prst="rect">
            <a:avLst/>
          </a:prstGeom>
        </p:spPr>
      </p:pic>
    </p:spTree>
    <p:extLst>
      <p:ext uri="{BB962C8B-B14F-4D97-AF65-F5344CB8AC3E}">
        <p14:creationId xmlns:p14="http://schemas.microsoft.com/office/powerpoint/2010/main" val="21946740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FD3296-EAB3-44C7-A8D2-1923C48DB766}"/>
              </a:ext>
            </a:extLst>
          </p:cNvPr>
          <p:cNvSpPr>
            <a:spLocks noGrp="1"/>
          </p:cNvSpPr>
          <p:nvPr>
            <p:ph type="title"/>
          </p:nvPr>
        </p:nvSpPr>
        <p:spPr/>
        <p:txBody>
          <a:bodyPr/>
          <a:lstStyle/>
          <a:p>
            <a:r>
              <a:rPr lang="en-US" altLang="zh-CN" b="1" dirty="0"/>
              <a:t>5.3.2 Disambiguating Rules for Parsing Conflicts </a:t>
            </a:r>
            <a:endParaRPr lang="zh-CN" altLang="en-US" dirty="0"/>
          </a:p>
        </p:txBody>
      </p:sp>
      <p:sp>
        <p:nvSpPr>
          <p:cNvPr id="3" name="内容占位符 2">
            <a:extLst>
              <a:ext uri="{FF2B5EF4-FFF2-40B4-BE49-F238E27FC236}">
                <a16:creationId xmlns:a16="http://schemas.microsoft.com/office/drawing/2014/main" id="{CDBF325C-7A2A-4034-97C4-B2C3BC78384B}"/>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7BAE5EE1-28AD-4990-82E9-DF2F79BE8450}"/>
              </a:ext>
            </a:extLst>
          </p:cNvPr>
          <p:cNvPicPr>
            <a:picLocks noChangeAspect="1"/>
          </p:cNvPicPr>
          <p:nvPr/>
        </p:nvPicPr>
        <p:blipFill>
          <a:blip r:embed="rId2"/>
          <a:stretch>
            <a:fillRect/>
          </a:stretch>
        </p:blipFill>
        <p:spPr>
          <a:xfrm>
            <a:off x="529478" y="1825625"/>
            <a:ext cx="11133044" cy="4486275"/>
          </a:xfrm>
          <a:prstGeom prst="rect">
            <a:avLst/>
          </a:prstGeom>
        </p:spPr>
      </p:pic>
    </p:spTree>
    <p:extLst>
      <p:ext uri="{BB962C8B-B14F-4D97-AF65-F5344CB8AC3E}">
        <p14:creationId xmlns:p14="http://schemas.microsoft.com/office/powerpoint/2010/main" val="6204785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EE2418D-636D-4C17-A53A-90FE7BE1EE52}"/>
              </a:ext>
            </a:extLst>
          </p:cNvPr>
          <p:cNvPicPr>
            <a:picLocks noChangeAspect="1"/>
          </p:cNvPicPr>
          <p:nvPr/>
        </p:nvPicPr>
        <p:blipFill>
          <a:blip r:embed="rId2"/>
          <a:stretch>
            <a:fillRect/>
          </a:stretch>
        </p:blipFill>
        <p:spPr>
          <a:xfrm>
            <a:off x="1046159" y="365125"/>
            <a:ext cx="10099680" cy="2555454"/>
          </a:xfrm>
          <a:prstGeom prst="rect">
            <a:avLst/>
          </a:prstGeom>
        </p:spPr>
      </p:pic>
      <p:pic>
        <p:nvPicPr>
          <p:cNvPr id="5" name="图片 4">
            <a:extLst>
              <a:ext uri="{FF2B5EF4-FFF2-40B4-BE49-F238E27FC236}">
                <a16:creationId xmlns:a16="http://schemas.microsoft.com/office/drawing/2014/main" id="{6B44E035-7EFF-4509-87DC-F1F61205B72F}"/>
              </a:ext>
            </a:extLst>
          </p:cNvPr>
          <p:cNvPicPr>
            <a:picLocks noChangeAspect="1"/>
          </p:cNvPicPr>
          <p:nvPr/>
        </p:nvPicPr>
        <p:blipFill>
          <a:blip r:embed="rId3"/>
          <a:stretch>
            <a:fillRect/>
          </a:stretch>
        </p:blipFill>
        <p:spPr>
          <a:xfrm>
            <a:off x="1388936" y="2920579"/>
            <a:ext cx="9414127" cy="3818104"/>
          </a:xfrm>
          <a:prstGeom prst="rect">
            <a:avLst/>
          </a:prstGeom>
        </p:spPr>
      </p:pic>
    </p:spTree>
    <p:extLst>
      <p:ext uri="{BB962C8B-B14F-4D97-AF65-F5344CB8AC3E}">
        <p14:creationId xmlns:p14="http://schemas.microsoft.com/office/powerpoint/2010/main" val="4270047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428A2C-9D10-4D2F-872B-E3921A58F63D}"/>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3908789B-B6ED-4140-8373-E6D0F80FFA93}"/>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252128F2-F92A-40A5-B06F-4BBC9707D1D0}"/>
              </a:ext>
            </a:extLst>
          </p:cNvPr>
          <p:cNvPicPr>
            <a:picLocks noChangeAspect="1"/>
          </p:cNvPicPr>
          <p:nvPr/>
        </p:nvPicPr>
        <p:blipFill>
          <a:blip r:embed="rId2"/>
          <a:stretch>
            <a:fillRect/>
          </a:stretch>
        </p:blipFill>
        <p:spPr>
          <a:xfrm>
            <a:off x="2172430" y="205358"/>
            <a:ext cx="7029760" cy="5094442"/>
          </a:xfrm>
          <a:prstGeom prst="rect">
            <a:avLst/>
          </a:prstGeom>
        </p:spPr>
      </p:pic>
      <p:pic>
        <p:nvPicPr>
          <p:cNvPr id="6" name="图片 5">
            <a:extLst>
              <a:ext uri="{FF2B5EF4-FFF2-40B4-BE49-F238E27FC236}">
                <a16:creationId xmlns:a16="http://schemas.microsoft.com/office/drawing/2014/main" id="{21221718-3590-4D79-885A-8B1DA9D3DCA4}"/>
              </a:ext>
            </a:extLst>
          </p:cNvPr>
          <p:cNvPicPr>
            <a:picLocks noChangeAspect="1"/>
          </p:cNvPicPr>
          <p:nvPr/>
        </p:nvPicPr>
        <p:blipFill>
          <a:blip r:embed="rId3"/>
          <a:stretch>
            <a:fillRect/>
          </a:stretch>
        </p:blipFill>
        <p:spPr>
          <a:xfrm>
            <a:off x="211334" y="4810125"/>
            <a:ext cx="2866667" cy="371429"/>
          </a:xfrm>
          <a:prstGeom prst="rect">
            <a:avLst/>
          </a:prstGeom>
        </p:spPr>
      </p:pic>
      <p:sp>
        <p:nvSpPr>
          <p:cNvPr id="7" name="矩形 6">
            <a:extLst>
              <a:ext uri="{FF2B5EF4-FFF2-40B4-BE49-F238E27FC236}">
                <a16:creationId xmlns:a16="http://schemas.microsoft.com/office/drawing/2014/main" id="{818E9C7D-2CE6-4554-8A52-F3F9EDBB6A98}"/>
              </a:ext>
            </a:extLst>
          </p:cNvPr>
          <p:cNvSpPr/>
          <p:nvPr/>
        </p:nvSpPr>
        <p:spPr>
          <a:xfrm>
            <a:off x="234237" y="5299800"/>
            <a:ext cx="11723525" cy="1477328"/>
          </a:xfrm>
          <a:prstGeom prst="rect">
            <a:avLst/>
          </a:prstGeom>
        </p:spPr>
        <p:txBody>
          <a:bodyPr wrap="square">
            <a:spAutoFit/>
          </a:bodyPr>
          <a:lstStyle/>
          <a:p>
            <a:r>
              <a:rPr lang="zh-CN" altLang="en-US" dirty="0">
                <a:latin typeface="AdobeSongStd-Light"/>
              </a:rPr>
              <a:t>现在就可以看到由悬挂</a:t>
            </a:r>
            <a:r>
              <a:rPr lang="en-US" altLang="zh-CN" dirty="0">
                <a:latin typeface="Times New Roman" panose="02020603050405020304" pitchFamily="18" charset="0"/>
              </a:rPr>
              <a:t>e l s e</a:t>
            </a:r>
            <a:r>
              <a:rPr lang="zh-CN" altLang="en-US" dirty="0">
                <a:latin typeface="AdobeSongStd-Light"/>
              </a:rPr>
              <a:t>问题引起的分析冲突了。当发生在</a:t>
            </a:r>
            <a:r>
              <a:rPr lang="en-US" altLang="zh-CN" dirty="0">
                <a:latin typeface="Times New Roman" panose="02020603050405020304" pitchFamily="18" charset="0"/>
              </a:rPr>
              <a:t>D FA</a:t>
            </a:r>
            <a:r>
              <a:rPr lang="zh-CN" altLang="en-US" dirty="0">
                <a:latin typeface="AdobeSongStd-Light"/>
              </a:rPr>
              <a:t>的状态</a:t>
            </a:r>
            <a:r>
              <a:rPr lang="en-US" altLang="zh-CN" dirty="0">
                <a:latin typeface="Times New Roman" panose="02020603050405020304" pitchFamily="18" charset="0"/>
              </a:rPr>
              <a:t>5</a:t>
            </a:r>
            <a:r>
              <a:rPr lang="zh-CN" altLang="en-US" dirty="0">
                <a:latin typeface="AdobeSongStd-Light"/>
              </a:rPr>
              <a:t>中时，其中的完整项目</a:t>
            </a:r>
            <a:r>
              <a:rPr lang="en-US" altLang="zh-CN" i="1" dirty="0">
                <a:latin typeface="Times New Roman" panose="02020603050405020304" pitchFamily="18" charset="0"/>
              </a:rPr>
              <a:t>I </a:t>
            </a:r>
            <a:r>
              <a:rPr lang="en-US" altLang="zh-CN" dirty="0">
                <a:latin typeface="AdobeSongStd-Light"/>
              </a:rPr>
              <a:t>→ </a:t>
            </a:r>
            <a:r>
              <a:rPr lang="en-US" altLang="zh-CN" b="1" dirty="0" err="1">
                <a:latin typeface="Courier"/>
              </a:rPr>
              <a:t>if</a:t>
            </a:r>
            <a:r>
              <a:rPr lang="en-US" altLang="zh-CN" i="1" dirty="0" err="1">
                <a:latin typeface="Times New Roman" panose="02020603050405020304" pitchFamily="18" charset="0"/>
              </a:rPr>
              <a:t>S</a:t>
            </a:r>
            <a:r>
              <a:rPr lang="en-US" altLang="zh-CN" dirty="0">
                <a:latin typeface="Times New Roman" panose="02020603050405020304" pitchFamily="18" charset="0"/>
              </a:rPr>
              <a:t>.</a:t>
            </a:r>
            <a:r>
              <a:rPr lang="zh-CN" altLang="en-US" dirty="0">
                <a:latin typeface="AdobeSongStd-Light"/>
              </a:rPr>
              <a:t>指出规则</a:t>
            </a:r>
            <a:r>
              <a:rPr lang="en-US" altLang="zh-CN" i="1" dirty="0">
                <a:latin typeface="Times New Roman" panose="02020603050405020304" pitchFamily="18" charset="0"/>
              </a:rPr>
              <a:t>I </a:t>
            </a:r>
            <a:r>
              <a:rPr lang="en-US" altLang="zh-CN" dirty="0">
                <a:latin typeface="AdobeSongStd-Light"/>
              </a:rPr>
              <a:t>→ </a:t>
            </a:r>
            <a:r>
              <a:rPr lang="en-US" altLang="zh-CN" b="1" dirty="0" err="1">
                <a:latin typeface="Courier"/>
              </a:rPr>
              <a:t>if</a:t>
            </a:r>
            <a:r>
              <a:rPr lang="en-US" altLang="zh-CN" i="1" dirty="0" err="1">
                <a:latin typeface="Times New Roman" panose="02020603050405020304" pitchFamily="18" charset="0"/>
              </a:rPr>
              <a:t>S</a:t>
            </a:r>
            <a:r>
              <a:rPr lang="zh-CN" altLang="en-US" dirty="0">
                <a:latin typeface="AdobeSongStd-Light"/>
              </a:rPr>
              <a:t>的归约将发生在输入</a:t>
            </a:r>
            <a:r>
              <a:rPr lang="en-US" altLang="zh-CN" b="1" dirty="0">
                <a:latin typeface="Courier"/>
              </a:rPr>
              <a:t>else</a:t>
            </a:r>
            <a:r>
              <a:rPr lang="zh-CN" altLang="en-US" dirty="0">
                <a:latin typeface="AdobeSongStd-Light"/>
              </a:rPr>
              <a:t>和</a:t>
            </a:r>
            <a:r>
              <a:rPr lang="en-US" altLang="zh-CN" dirty="0">
                <a:latin typeface="Times New Roman" panose="02020603050405020304" pitchFamily="18" charset="0"/>
              </a:rPr>
              <a:t>$</a:t>
            </a:r>
            <a:r>
              <a:rPr lang="zh-CN" altLang="en-US" dirty="0">
                <a:latin typeface="AdobeSongStd-Light"/>
              </a:rPr>
              <a:t>中，但项目</a:t>
            </a:r>
            <a:r>
              <a:rPr lang="en-US" altLang="zh-CN" i="1" dirty="0">
                <a:latin typeface="Times New Roman" panose="02020603050405020304" pitchFamily="18" charset="0"/>
              </a:rPr>
              <a:t>I </a:t>
            </a:r>
            <a:r>
              <a:rPr lang="en-US" altLang="zh-CN" dirty="0">
                <a:latin typeface="AdobeSongStd-Light"/>
              </a:rPr>
              <a:t>→ </a:t>
            </a:r>
            <a:r>
              <a:rPr lang="en-US" altLang="zh-CN" b="1" dirty="0">
                <a:latin typeface="Courier"/>
              </a:rPr>
              <a:t>if </a:t>
            </a:r>
            <a:r>
              <a:rPr lang="en-US" altLang="zh-CN" i="1" dirty="0">
                <a:latin typeface="Times New Roman" panose="02020603050405020304" pitchFamily="18" charset="0"/>
              </a:rPr>
              <a:t>S</a:t>
            </a:r>
            <a:r>
              <a:rPr lang="en-US" altLang="zh-CN" dirty="0">
                <a:latin typeface="Times New Roman" panose="02020603050405020304" pitchFamily="18" charset="0"/>
              </a:rPr>
              <a:t>. </a:t>
            </a:r>
            <a:r>
              <a:rPr lang="en-US" altLang="zh-CN" b="1" dirty="0">
                <a:latin typeface="Courier"/>
              </a:rPr>
              <a:t>else </a:t>
            </a:r>
            <a:r>
              <a:rPr lang="en-US" altLang="zh-CN" i="1" dirty="0">
                <a:latin typeface="Times New Roman" panose="02020603050405020304" pitchFamily="18" charset="0"/>
              </a:rPr>
              <a:t>S </a:t>
            </a:r>
            <a:r>
              <a:rPr lang="zh-CN" altLang="en-US" dirty="0">
                <a:latin typeface="AdobeSongStd-Light"/>
              </a:rPr>
              <a:t>却指出输入记号的一个移进将发生在</a:t>
            </a:r>
            <a:r>
              <a:rPr lang="en-US" altLang="zh-CN" b="1" dirty="0">
                <a:latin typeface="Courier"/>
              </a:rPr>
              <a:t>else</a:t>
            </a:r>
            <a:r>
              <a:rPr lang="zh-CN" altLang="en-US" dirty="0">
                <a:latin typeface="AdobeSongStd-Light"/>
              </a:rPr>
              <a:t>上。因此悬挂</a:t>
            </a:r>
            <a:r>
              <a:rPr lang="en-US" altLang="zh-CN" dirty="0">
                <a:latin typeface="Times New Roman" panose="02020603050405020304" pitchFamily="18" charset="0"/>
              </a:rPr>
              <a:t>e l s e</a:t>
            </a:r>
            <a:r>
              <a:rPr lang="zh-CN" altLang="en-US" dirty="0">
                <a:latin typeface="AdobeSongStd-Light"/>
              </a:rPr>
              <a:t>将导致在</a:t>
            </a:r>
            <a:r>
              <a:rPr lang="en-US" altLang="zh-CN" dirty="0">
                <a:latin typeface="Times New Roman" panose="02020603050405020304" pitchFamily="18" charset="0"/>
              </a:rPr>
              <a:t>S L R ( 1 )</a:t>
            </a:r>
            <a:r>
              <a:rPr lang="zh-CN" altLang="en-US" dirty="0">
                <a:latin typeface="AdobeSongStd-Light"/>
              </a:rPr>
              <a:t>分析表的移进</a:t>
            </a:r>
            <a:r>
              <a:rPr lang="en-US" altLang="zh-CN" dirty="0">
                <a:latin typeface="AdobeSongStd-Light"/>
              </a:rPr>
              <a:t>-</a:t>
            </a:r>
            <a:r>
              <a:rPr lang="zh-CN" altLang="en-US" dirty="0">
                <a:latin typeface="AdobeSongStd-Light"/>
              </a:rPr>
              <a:t>归约冲突。很明显，用移进取代归约的消除二义性的规则可以消除这个冲突，并会根据最近嵌套规则作出分析</a:t>
            </a:r>
            <a:r>
              <a:rPr lang="en-US" altLang="zh-CN" dirty="0">
                <a:latin typeface="Times New Roman" panose="02020603050405020304" pitchFamily="18" charset="0"/>
              </a:rPr>
              <a:t>(</a:t>
            </a:r>
            <a:r>
              <a:rPr lang="zh-CN" altLang="en-US" dirty="0">
                <a:latin typeface="AdobeSongStd-Light"/>
              </a:rPr>
              <a:t>若用归约取代移进，就没有办法在</a:t>
            </a:r>
            <a:r>
              <a:rPr lang="en-US" altLang="zh-CN" dirty="0">
                <a:latin typeface="Times New Roman" panose="02020603050405020304" pitchFamily="18" charset="0"/>
              </a:rPr>
              <a:t>D FA</a:t>
            </a:r>
            <a:r>
              <a:rPr lang="zh-CN" altLang="en-US" dirty="0">
                <a:latin typeface="AdobeSongStd-Light"/>
              </a:rPr>
              <a:t>中输入状态</a:t>
            </a:r>
            <a:r>
              <a:rPr lang="en-US" altLang="zh-CN" dirty="0">
                <a:latin typeface="Times New Roman" panose="02020603050405020304" pitchFamily="18" charset="0"/>
              </a:rPr>
              <a:t>6</a:t>
            </a:r>
            <a:r>
              <a:rPr lang="zh-CN" altLang="en-US" dirty="0">
                <a:latin typeface="AdobeSongStd-Light"/>
              </a:rPr>
              <a:t>或状态</a:t>
            </a:r>
            <a:r>
              <a:rPr lang="en-US" altLang="zh-CN" dirty="0">
                <a:latin typeface="Times New Roman" panose="02020603050405020304" pitchFamily="18" charset="0"/>
              </a:rPr>
              <a:t>7</a:t>
            </a:r>
            <a:r>
              <a:rPr lang="zh-CN" altLang="en-US" dirty="0">
                <a:latin typeface="AdobeSongStd-Light"/>
              </a:rPr>
              <a:t>，这将导致虚假的分析错误</a:t>
            </a:r>
            <a:r>
              <a:rPr lang="en-US" altLang="zh-CN" dirty="0">
                <a:latin typeface="Times New Roman" panose="02020603050405020304" pitchFamily="18" charset="0"/>
              </a:rPr>
              <a:t>)</a:t>
            </a:r>
            <a:endParaRPr lang="zh-CN" altLang="en-US" dirty="0"/>
          </a:p>
        </p:txBody>
      </p:sp>
    </p:spTree>
    <p:extLst>
      <p:ext uri="{BB962C8B-B14F-4D97-AF65-F5344CB8AC3E}">
        <p14:creationId xmlns:p14="http://schemas.microsoft.com/office/powerpoint/2010/main" val="12768860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40725B-9BC8-45CC-A032-DCAA08E405F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7644D71-96FD-42E4-86B5-3EB62966557B}"/>
              </a:ext>
            </a:extLst>
          </p:cNvPr>
          <p:cNvSpPr>
            <a:spLocks noGrp="1"/>
          </p:cNvSpPr>
          <p:nvPr>
            <p:ph idx="1"/>
          </p:nvPr>
        </p:nvSpPr>
        <p:spPr/>
        <p:txBody>
          <a:bodyPr/>
          <a:lstStyle/>
          <a:p>
            <a:endParaRPr lang="zh-CN" altLang="en-US" dirty="0"/>
          </a:p>
        </p:txBody>
      </p:sp>
      <p:pic>
        <p:nvPicPr>
          <p:cNvPr id="6" name="图片 5">
            <a:extLst>
              <a:ext uri="{FF2B5EF4-FFF2-40B4-BE49-F238E27FC236}">
                <a16:creationId xmlns:a16="http://schemas.microsoft.com/office/drawing/2014/main" id="{F04CF539-4CD9-4D4D-B3F3-944B998E1003}"/>
              </a:ext>
            </a:extLst>
          </p:cNvPr>
          <p:cNvPicPr>
            <a:picLocks noChangeAspect="1"/>
          </p:cNvPicPr>
          <p:nvPr/>
        </p:nvPicPr>
        <p:blipFill>
          <a:blip r:embed="rId2"/>
          <a:stretch>
            <a:fillRect/>
          </a:stretch>
        </p:blipFill>
        <p:spPr>
          <a:xfrm>
            <a:off x="838200" y="616101"/>
            <a:ext cx="2361905" cy="1209524"/>
          </a:xfrm>
          <a:prstGeom prst="rect">
            <a:avLst/>
          </a:prstGeom>
          <a:ln>
            <a:noFill/>
          </a:ln>
          <a:effectLst>
            <a:softEdge rad="112500"/>
          </a:effectLst>
        </p:spPr>
      </p:pic>
      <p:pic>
        <p:nvPicPr>
          <p:cNvPr id="1026" name="图片 1">
            <a:extLst>
              <a:ext uri="{FF2B5EF4-FFF2-40B4-BE49-F238E27FC236}">
                <a16:creationId xmlns:a16="http://schemas.microsoft.com/office/drawing/2014/main" id="{5635466F-DA88-4217-824A-11AE2106FE98}"/>
              </a:ext>
            </a:extLst>
          </p:cNvPr>
          <p:cNvPicPr>
            <a:picLocks noChangeAspect="1" noChangeArrowheads="1"/>
          </p:cNvPicPr>
          <p:nvPr/>
        </p:nvPicPr>
        <p:blipFill>
          <a:blip r:embed="rId3">
            <a:grayscl/>
            <a:biLevel thresh="50000"/>
            <a:extLst>
              <a:ext uri="{28A0092B-C50C-407E-A947-70E740481C1C}">
                <a14:useLocalDpi xmlns:a14="http://schemas.microsoft.com/office/drawing/2010/main" val="0"/>
              </a:ext>
            </a:extLst>
          </a:blip>
          <a:srcRect/>
          <a:stretch>
            <a:fillRect/>
          </a:stretch>
        </p:blipFill>
        <p:spPr bwMode="auto">
          <a:xfrm>
            <a:off x="431143" y="2076601"/>
            <a:ext cx="11329714" cy="3858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47874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60C94E-36EC-4792-929A-6B4456C92C48}"/>
              </a:ext>
            </a:extLst>
          </p:cNvPr>
          <p:cNvSpPr>
            <a:spLocks noGrp="1"/>
          </p:cNvSpPr>
          <p:nvPr>
            <p:ph type="title"/>
          </p:nvPr>
        </p:nvSpPr>
        <p:spPr/>
        <p:txBody>
          <a:bodyPr/>
          <a:lstStyle/>
          <a:p>
            <a:r>
              <a:rPr lang="en-US" altLang="zh-CN" b="1" dirty="0"/>
              <a:t>5.3.3 Limits of SLR(1) Parsing Power</a:t>
            </a:r>
            <a:endParaRPr lang="zh-CN" altLang="en-US" dirty="0"/>
          </a:p>
        </p:txBody>
      </p:sp>
      <p:sp>
        <p:nvSpPr>
          <p:cNvPr id="3" name="内容占位符 2">
            <a:extLst>
              <a:ext uri="{FF2B5EF4-FFF2-40B4-BE49-F238E27FC236}">
                <a16:creationId xmlns:a16="http://schemas.microsoft.com/office/drawing/2014/main" id="{966D8A0E-60F5-4E7E-A790-CF4DB525CD59}"/>
              </a:ext>
            </a:extLst>
          </p:cNvPr>
          <p:cNvSpPr>
            <a:spLocks noGrp="1"/>
          </p:cNvSpPr>
          <p:nvPr>
            <p:ph idx="1"/>
          </p:nvPr>
        </p:nvSpPr>
        <p:spPr/>
        <p:txBody>
          <a:bodyPr/>
          <a:lstStyle/>
          <a:p>
            <a:endParaRPr lang="zh-CN" altLang="en-US" dirty="0"/>
          </a:p>
        </p:txBody>
      </p:sp>
      <p:grpSp>
        <p:nvGrpSpPr>
          <p:cNvPr id="6" name="组合 5">
            <a:extLst>
              <a:ext uri="{FF2B5EF4-FFF2-40B4-BE49-F238E27FC236}">
                <a16:creationId xmlns:a16="http://schemas.microsoft.com/office/drawing/2014/main" id="{9FC6D1AC-F383-4B9A-96B2-A5A97A1377DD}"/>
              </a:ext>
            </a:extLst>
          </p:cNvPr>
          <p:cNvGrpSpPr/>
          <p:nvPr/>
        </p:nvGrpSpPr>
        <p:grpSpPr>
          <a:xfrm>
            <a:off x="389371" y="1524340"/>
            <a:ext cx="11176048" cy="2809777"/>
            <a:chOff x="635000" y="1780062"/>
            <a:chExt cx="10718800" cy="2809777"/>
          </a:xfrm>
        </p:grpSpPr>
        <p:pic>
          <p:nvPicPr>
            <p:cNvPr id="4" name="图片 3">
              <a:extLst>
                <a:ext uri="{FF2B5EF4-FFF2-40B4-BE49-F238E27FC236}">
                  <a16:creationId xmlns:a16="http://schemas.microsoft.com/office/drawing/2014/main" id="{8F6736C2-C6CE-4401-A486-B86FF2B0A3E7}"/>
                </a:ext>
              </a:extLst>
            </p:cNvPr>
            <p:cNvPicPr>
              <a:picLocks noChangeAspect="1"/>
            </p:cNvPicPr>
            <p:nvPr/>
          </p:nvPicPr>
          <p:blipFill>
            <a:blip r:embed="rId2"/>
            <a:stretch>
              <a:fillRect/>
            </a:stretch>
          </p:blipFill>
          <p:spPr>
            <a:xfrm>
              <a:off x="635000" y="1780062"/>
              <a:ext cx="10718800" cy="2403376"/>
            </a:xfrm>
            <a:prstGeom prst="rect">
              <a:avLst/>
            </a:prstGeom>
          </p:spPr>
        </p:pic>
        <p:pic>
          <p:nvPicPr>
            <p:cNvPr id="5" name="图片 4">
              <a:extLst>
                <a:ext uri="{FF2B5EF4-FFF2-40B4-BE49-F238E27FC236}">
                  <a16:creationId xmlns:a16="http://schemas.microsoft.com/office/drawing/2014/main" id="{AB4E8DAF-AAEB-4DAE-B375-DA8143631CD5}"/>
                </a:ext>
              </a:extLst>
            </p:cNvPr>
            <p:cNvPicPr>
              <a:picLocks noChangeAspect="1"/>
            </p:cNvPicPr>
            <p:nvPr/>
          </p:nvPicPr>
          <p:blipFill>
            <a:blip r:embed="rId3"/>
            <a:stretch>
              <a:fillRect/>
            </a:stretch>
          </p:blipFill>
          <p:spPr>
            <a:xfrm>
              <a:off x="2756025" y="4132638"/>
              <a:ext cx="3126667" cy="457201"/>
            </a:xfrm>
            <a:prstGeom prst="rect">
              <a:avLst/>
            </a:prstGeom>
          </p:spPr>
        </p:pic>
      </p:grpSp>
      <p:pic>
        <p:nvPicPr>
          <p:cNvPr id="7" name="图片 6">
            <a:extLst>
              <a:ext uri="{FF2B5EF4-FFF2-40B4-BE49-F238E27FC236}">
                <a16:creationId xmlns:a16="http://schemas.microsoft.com/office/drawing/2014/main" id="{A6CADAD3-C889-424E-B9C0-306FEC0F1009}"/>
              </a:ext>
            </a:extLst>
          </p:cNvPr>
          <p:cNvPicPr>
            <a:picLocks noChangeAspect="1"/>
          </p:cNvPicPr>
          <p:nvPr/>
        </p:nvPicPr>
        <p:blipFill>
          <a:blip r:embed="rId4"/>
          <a:stretch>
            <a:fillRect/>
          </a:stretch>
        </p:blipFill>
        <p:spPr>
          <a:xfrm>
            <a:off x="513132" y="4917492"/>
            <a:ext cx="2242893" cy="1259471"/>
          </a:xfrm>
          <a:prstGeom prst="rect">
            <a:avLst/>
          </a:prstGeom>
        </p:spPr>
      </p:pic>
      <p:sp>
        <p:nvSpPr>
          <p:cNvPr id="8" name="箭头: 右 7">
            <a:extLst>
              <a:ext uri="{FF2B5EF4-FFF2-40B4-BE49-F238E27FC236}">
                <a16:creationId xmlns:a16="http://schemas.microsoft.com/office/drawing/2014/main" id="{73594867-39DD-45BF-AC0C-5D8E9E558606}"/>
              </a:ext>
            </a:extLst>
          </p:cNvPr>
          <p:cNvSpPr/>
          <p:nvPr/>
        </p:nvSpPr>
        <p:spPr>
          <a:xfrm rot="5400000">
            <a:off x="1285629" y="3407658"/>
            <a:ext cx="854439" cy="8348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2">
            <a:extLst>
              <a:ext uri="{FF2B5EF4-FFF2-40B4-BE49-F238E27FC236}">
                <a16:creationId xmlns:a16="http://schemas.microsoft.com/office/drawing/2014/main" id="{51E6F26C-9F4D-4F32-AEA6-E8C1B70B2356}"/>
              </a:ext>
            </a:extLst>
          </p:cNvPr>
          <p:cNvSpPr>
            <a:spLocks noChangeArrowheads="1"/>
          </p:cNvSpPr>
          <p:nvPr/>
        </p:nvSpPr>
        <p:spPr bwMode="auto">
          <a:xfrm>
            <a:off x="2756025" y="4517996"/>
            <a:ext cx="3111749"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1028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1028700" algn="l" defTabSz="914400" rtl="0" eaLnBrk="0" fontAlgn="base" latinLnBrk="0" hangingPunct="0">
              <a:lnSpc>
                <a:spcPct val="100000"/>
              </a:lnSpc>
              <a:spcBef>
                <a:spcPct val="0"/>
              </a:spcBef>
              <a:spcAft>
                <a:spcPct val="0"/>
              </a:spcAft>
              <a:buClrTx/>
              <a:buSzTx/>
              <a:buFontTx/>
              <a:buNone/>
              <a:tabLst/>
            </a:pPr>
            <a:r>
              <a:rPr kumimoji="0" lang="en-US" altLang="zh-CN" sz="2600" b="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Start  state</a:t>
            </a:r>
            <a:r>
              <a:rPr kumimoji="0" lang="zh-CN" altLang="en-US" sz="2600" b="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600" b="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1028700" algn="l" defTabSz="914400" rtl="0" eaLnBrk="0" fontAlgn="base" latinLnBrk="0" hangingPunct="0">
              <a:lnSpc>
                <a:spcPct val="100000"/>
              </a:lnSpc>
              <a:spcBef>
                <a:spcPct val="0"/>
              </a:spcBef>
              <a:spcAft>
                <a:spcPct val="0"/>
              </a:spcAft>
              <a:buClrTx/>
              <a:buSzTx/>
              <a:buFontTx/>
              <a:buNone/>
              <a:tabLst/>
            </a:pPr>
            <a:r>
              <a:rPr kumimoji="0" lang="en-US" altLang="zh-CN" sz="26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 → </a:t>
            </a:r>
            <a:r>
              <a:rPr kumimoji="0" lang="en-US" altLang="zh-CN" sz="26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6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endParaRPr kumimoji="0" lang="en-US" altLang="zh-CN" sz="2600" b="0" i="0" u="none" strike="noStrike" cap="none" normalizeH="0" baseline="0" dirty="0">
              <a:ln>
                <a:noFill/>
              </a:ln>
              <a:solidFill>
                <a:schemeClr val="tx1"/>
              </a:solidFill>
              <a:effectLst/>
            </a:endParaRPr>
          </a:p>
          <a:p>
            <a:pPr marL="0" marR="0" lvl="0" indent="1028700" algn="l" defTabSz="914400" rtl="0" eaLnBrk="0" fontAlgn="base" latinLnBrk="0" hangingPunct="0">
              <a:lnSpc>
                <a:spcPct val="100000"/>
              </a:lnSpc>
              <a:spcBef>
                <a:spcPct val="0"/>
              </a:spcBef>
              <a:spcAft>
                <a:spcPct val="0"/>
              </a:spcAft>
              <a:buClrTx/>
              <a:buSzTx/>
              <a:buFontTx/>
              <a:buNone/>
              <a:tabLst/>
            </a:pPr>
            <a:r>
              <a:rPr kumimoji="0" lang="en-US" altLang="zh-CN" sz="26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 → </a:t>
            </a:r>
            <a:r>
              <a:rPr kumimoji="0" lang="en-US" altLang="zh-CN" sz="26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·id</a:t>
            </a:r>
            <a:r>
              <a:rPr kumimoji="0" lang="en-US" altLang="zh-CN" sz="26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600" b="0" i="0" u="none" strike="noStrike" cap="none" normalizeH="0" baseline="0" dirty="0">
              <a:ln>
                <a:noFill/>
              </a:ln>
              <a:solidFill>
                <a:schemeClr val="tx1"/>
              </a:solidFill>
              <a:effectLst/>
            </a:endParaRPr>
          </a:p>
          <a:p>
            <a:pPr marL="0" marR="0" lvl="0" indent="1028700" algn="l" defTabSz="914400" rtl="0" eaLnBrk="0" fontAlgn="base" latinLnBrk="0" hangingPunct="0">
              <a:lnSpc>
                <a:spcPct val="100000"/>
              </a:lnSpc>
              <a:spcBef>
                <a:spcPct val="0"/>
              </a:spcBef>
              <a:spcAft>
                <a:spcPct val="0"/>
              </a:spcAft>
              <a:buClrTx/>
              <a:buSzTx/>
              <a:buFontTx/>
              <a:buNone/>
              <a:tabLst/>
            </a:pPr>
            <a:r>
              <a:rPr kumimoji="0" lang="en-US" altLang="zh-CN" sz="26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 → </a:t>
            </a:r>
            <a:r>
              <a:rPr kumimoji="0" lang="en-US" altLang="zh-CN" sz="26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6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 </a:t>
            </a:r>
            <a:r>
              <a:rPr kumimoji="0" lang="en-US" altLang="zh-CN" sz="26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6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E</a:t>
            </a:r>
          </a:p>
          <a:p>
            <a:r>
              <a:rPr lang="en-US" altLang="zh-CN" sz="2600" i="1" dirty="0">
                <a:latin typeface="Times New Roman" panose="02020603050405020304" pitchFamily="18" charset="0"/>
                <a:ea typeface="宋体" panose="02010600030101010101" pitchFamily="2" charset="-122"/>
                <a:cs typeface="Times New Roman" panose="02020603050405020304" pitchFamily="18" charset="0"/>
              </a:rPr>
              <a:t>V</a:t>
            </a:r>
            <a:r>
              <a:rPr lang="en-US" altLang="zh-CN" sz="2600" i="1" dirty="0">
                <a:latin typeface="宋体" panose="02010600030101010101" pitchFamily="2" charset="-122"/>
                <a:ea typeface="宋体" panose="02010600030101010101" pitchFamily="2" charset="-122"/>
                <a:cs typeface="Times New Roman" panose="02020603050405020304" pitchFamily="18" charset="0"/>
              </a:rPr>
              <a:t>→</a:t>
            </a:r>
            <a:r>
              <a:rPr lang="en-US" altLang="zh-CN" sz="2600" i="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6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600" b="1" i="1" dirty="0">
                <a:latin typeface="Times New Roman" panose="02020603050405020304" pitchFamily="18" charset="0"/>
                <a:ea typeface="宋体" panose="02010600030101010101" pitchFamily="2" charset="-122"/>
                <a:cs typeface="Times New Roman" panose="02020603050405020304" pitchFamily="18" charset="0"/>
              </a:rPr>
              <a:t>id</a:t>
            </a:r>
            <a:r>
              <a:rPr kumimoji="0" lang="en-US" altLang="zh-CN" sz="2600" b="0" i="0" u="none" strike="noStrike" cap="none" normalizeH="0" baseline="0" dirty="0">
                <a:ln>
                  <a:noFill/>
                </a:ln>
                <a:solidFill>
                  <a:schemeClr val="tx1"/>
                </a:solidFill>
                <a:effectLst/>
              </a:rPr>
              <a:t> </a:t>
            </a:r>
            <a:endParaRPr lang="en-US" altLang="zh-CN" sz="2600" dirty="0"/>
          </a:p>
          <a:p>
            <a:pPr marL="0" marR="0" lvl="0" indent="1028700" algn="l" defTabSz="914400" rtl="0" eaLnBrk="0" fontAlgn="base" latinLnBrk="0" hangingPunct="0">
              <a:lnSpc>
                <a:spcPct val="100000"/>
              </a:lnSpc>
              <a:spcBef>
                <a:spcPct val="0"/>
              </a:spcBef>
              <a:spcAft>
                <a:spcPct val="0"/>
              </a:spcAft>
              <a:buClrTx/>
              <a:buSzTx/>
              <a:buFontTx/>
              <a:buNone/>
              <a:tabLst/>
            </a:pPr>
            <a:endParaRPr kumimoji="0" lang="en-US" altLang="zh-CN" sz="2600" b="0" i="0" u="none" strike="noStrike" cap="none" normalizeH="0" baseline="0" dirty="0">
              <a:ln>
                <a:noFill/>
              </a:ln>
              <a:solidFill>
                <a:schemeClr val="tx1"/>
              </a:solidFill>
              <a:effectLst/>
              <a:latin typeface="Arial" panose="020B0604020202020204" pitchFamily="34" charset="0"/>
            </a:endParaRPr>
          </a:p>
        </p:txBody>
      </p:sp>
      <p:sp>
        <p:nvSpPr>
          <p:cNvPr id="14" name="箭头: 右 13">
            <a:extLst>
              <a:ext uri="{FF2B5EF4-FFF2-40B4-BE49-F238E27FC236}">
                <a16:creationId xmlns:a16="http://schemas.microsoft.com/office/drawing/2014/main" id="{F9BD7EE8-0957-4D92-A7F1-D87B4ACC2608}"/>
              </a:ext>
            </a:extLst>
          </p:cNvPr>
          <p:cNvSpPr/>
          <p:nvPr/>
        </p:nvSpPr>
        <p:spPr>
          <a:xfrm>
            <a:off x="2588444" y="5292564"/>
            <a:ext cx="854439" cy="8348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B195D4EA-688D-4F0B-A563-CDFE66FC1325}"/>
              </a:ext>
            </a:extLst>
          </p:cNvPr>
          <p:cNvPicPr>
            <a:picLocks noChangeAspect="1"/>
          </p:cNvPicPr>
          <p:nvPr/>
        </p:nvPicPr>
        <p:blipFill>
          <a:blip r:embed="rId5"/>
          <a:stretch>
            <a:fillRect/>
          </a:stretch>
        </p:blipFill>
        <p:spPr>
          <a:xfrm>
            <a:off x="5977395" y="4718050"/>
            <a:ext cx="6036853" cy="1325563"/>
          </a:xfrm>
          <a:prstGeom prst="rect">
            <a:avLst/>
          </a:prstGeom>
        </p:spPr>
      </p:pic>
      <p:sp>
        <p:nvSpPr>
          <p:cNvPr id="16" name="箭头: 右 15">
            <a:extLst>
              <a:ext uri="{FF2B5EF4-FFF2-40B4-BE49-F238E27FC236}">
                <a16:creationId xmlns:a16="http://schemas.microsoft.com/office/drawing/2014/main" id="{0035F1A3-B723-4C23-A4B0-A26AAEA8110A}"/>
              </a:ext>
            </a:extLst>
          </p:cNvPr>
          <p:cNvSpPr/>
          <p:nvPr/>
        </p:nvSpPr>
        <p:spPr>
          <a:xfrm>
            <a:off x="6316603" y="5292564"/>
            <a:ext cx="854439" cy="8348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圆角 16">
            <a:extLst>
              <a:ext uri="{FF2B5EF4-FFF2-40B4-BE49-F238E27FC236}">
                <a16:creationId xmlns:a16="http://schemas.microsoft.com/office/drawing/2014/main" id="{E8CEAFFE-DF32-427F-9652-21EF1FBA21E9}"/>
              </a:ext>
            </a:extLst>
          </p:cNvPr>
          <p:cNvSpPr/>
          <p:nvPr/>
        </p:nvSpPr>
        <p:spPr>
          <a:xfrm>
            <a:off x="3654502" y="4917492"/>
            <a:ext cx="2111274" cy="1776482"/>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21297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AF66E3-CE32-40BC-AD0D-2D6ABEF2EAC7}"/>
              </a:ext>
            </a:extLst>
          </p:cNvPr>
          <p:cNvSpPr>
            <a:spLocks noGrp="1"/>
          </p:cNvSpPr>
          <p:nvPr>
            <p:ph type="title"/>
          </p:nvPr>
        </p:nvSpPr>
        <p:spPr/>
        <p:txBody>
          <a:bodyPr/>
          <a:lstStyle/>
          <a:p>
            <a:r>
              <a:rPr lang="en-US" altLang="zh-CN" b="1" dirty="0"/>
              <a:t>5.1 OVERVIEW OF BOTTOM-UP PARSING</a:t>
            </a:r>
            <a:endParaRPr lang="zh-CN" altLang="en-US" b="1" dirty="0"/>
          </a:p>
        </p:txBody>
      </p:sp>
      <p:sp>
        <p:nvSpPr>
          <p:cNvPr id="6" name="内容占位符 5">
            <a:extLst>
              <a:ext uri="{FF2B5EF4-FFF2-40B4-BE49-F238E27FC236}">
                <a16:creationId xmlns:a16="http://schemas.microsoft.com/office/drawing/2014/main" id="{93DD5979-9884-4343-B62F-8F9005CF4633}"/>
              </a:ext>
            </a:extLst>
          </p:cNvPr>
          <p:cNvSpPr>
            <a:spLocks noGrp="1"/>
          </p:cNvSpPr>
          <p:nvPr>
            <p:ph idx="1"/>
          </p:nvPr>
        </p:nvSpPr>
        <p:spPr/>
        <p:txBody>
          <a:bodyPr/>
          <a:lstStyle/>
          <a:p>
            <a:endParaRPr lang="zh-CN" altLang="en-US" dirty="0"/>
          </a:p>
        </p:txBody>
      </p:sp>
      <p:pic>
        <p:nvPicPr>
          <p:cNvPr id="8" name="图片 7">
            <a:extLst>
              <a:ext uri="{FF2B5EF4-FFF2-40B4-BE49-F238E27FC236}">
                <a16:creationId xmlns:a16="http://schemas.microsoft.com/office/drawing/2014/main" id="{3856C38F-5C96-49AF-943B-37BF76917452}"/>
              </a:ext>
            </a:extLst>
          </p:cNvPr>
          <p:cNvPicPr>
            <a:picLocks noChangeAspect="1"/>
          </p:cNvPicPr>
          <p:nvPr/>
        </p:nvPicPr>
        <p:blipFill>
          <a:blip r:embed="rId2"/>
          <a:stretch>
            <a:fillRect/>
          </a:stretch>
        </p:blipFill>
        <p:spPr>
          <a:xfrm>
            <a:off x="838199" y="1656665"/>
            <a:ext cx="9354545" cy="4836209"/>
          </a:xfrm>
          <a:prstGeom prst="rect">
            <a:avLst/>
          </a:prstGeom>
        </p:spPr>
      </p:pic>
    </p:spTree>
    <p:extLst>
      <p:ext uri="{BB962C8B-B14F-4D97-AF65-F5344CB8AC3E}">
        <p14:creationId xmlns:p14="http://schemas.microsoft.com/office/powerpoint/2010/main" val="23471398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FD4E53-DFD0-496F-BC10-D5F5BD0D7104}"/>
              </a:ext>
            </a:extLst>
          </p:cNvPr>
          <p:cNvSpPr>
            <a:spLocks noGrp="1"/>
          </p:cNvSpPr>
          <p:nvPr>
            <p:ph type="title"/>
          </p:nvPr>
        </p:nvSpPr>
        <p:spPr/>
        <p:txBody>
          <a:bodyPr/>
          <a:lstStyle/>
          <a:p>
            <a:r>
              <a:rPr lang="en-US" altLang="zh-CN" b="1" dirty="0"/>
              <a:t>5.3.3 Limits of SLR(1) Parsing Power</a:t>
            </a:r>
            <a:endParaRPr lang="zh-CN" altLang="en-US" dirty="0"/>
          </a:p>
        </p:txBody>
      </p:sp>
      <p:sp>
        <p:nvSpPr>
          <p:cNvPr id="3" name="内容占位符 2">
            <a:extLst>
              <a:ext uri="{FF2B5EF4-FFF2-40B4-BE49-F238E27FC236}">
                <a16:creationId xmlns:a16="http://schemas.microsoft.com/office/drawing/2014/main" id="{4E2E67BF-0472-4C31-A2DC-8BAF2EE3F621}"/>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2C0463BA-CE74-4A2B-81DF-6FED6E784D49}"/>
              </a:ext>
            </a:extLst>
          </p:cNvPr>
          <p:cNvPicPr>
            <a:picLocks noChangeAspect="1"/>
          </p:cNvPicPr>
          <p:nvPr/>
        </p:nvPicPr>
        <p:blipFill>
          <a:blip r:embed="rId2"/>
          <a:stretch>
            <a:fillRect/>
          </a:stretch>
        </p:blipFill>
        <p:spPr>
          <a:xfrm>
            <a:off x="677532" y="2173751"/>
            <a:ext cx="11294136" cy="2777198"/>
          </a:xfrm>
          <a:prstGeom prst="rect">
            <a:avLst/>
          </a:prstGeom>
        </p:spPr>
      </p:pic>
    </p:spTree>
    <p:extLst>
      <p:ext uri="{BB962C8B-B14F-4D97-AF65-F5344CB8AC3E}">
        <p14:creationId xmlns:p14="http://schemas.microsoft.com/office/powerpoint/2010/main" val="2707272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0112AC-4DE3-4037-9E4A-92ABD7583A34}"/>
              </a:ext>
            </a:extLst>
          </p:cNvPr>
          <p:cNvSpPr>
            <a:spLocks noGrp="1"/>
          </p:cNvSpPr>
          <p:nvPr>
            <p:ph type="title"/>
          </p:nvPr>
        </p:nvSpPr>
        <p:spPr/>
        <p:txBody>
          <a:bodyPr/>
          <a:lstStyle/>
          <a:p>
            <a:r>
              <a:rPr lang="en-US" altLang="zh-CN" b="1" dirty="0"/>
              <a:t>5.3.4 SLR(k) Grammars</a:t>
            </a:r>
            <a:endParaRPr lang="zh-CN" altLang="en-US" dirty="0"/>
          </a:p>
        </p:txBody>
      </p:sp>
      <p:sp>
        <p:nvSpPr>
          <p:cNvPr id="3" name="内容占位符 2">
            <a:extLst>
              <a:ext uri="{FF2B5EF4-FFF2-40B4-BE49-F238E27FC236}">
                <a16:creationId xmlns:a16="http://schemas.microsoft.com/office/drawing/2014/main" id="{C602DB59-0BCD-464A-B5DC-873579C0F10C}"/>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EB4CB8C5-0447-440C-938E-5AAF5B5D6986}"/>
              </a:ext>
            </a:extLst>
          </p:cNvPr>
          <p:cNvPicPr>
            <a:picLocks noChangeAspect="1"/>
          </p:cNvPicPr>
          <p:nvPr/>
        </p:nvPicPr>
        <p:blipFill>
          <a:blip r:embed="rId2"/>
          <a:stretch>
            <a:fillRect/>
          </a:stretch>
        </p:blipFill>
        <p:spPr>
          <a:xfrm>
            <a:off x="257881" y="1825625"/>
            <a:ext cx="11676238" cy="3563938"/>
          </a:xfrm>
          <a:prstGeom prst="rect">
            <a:avLst/>
          </a:prstGeom>
        </p:spPr>
      </p:pic>
    </p:spTree>
    <p:extLst>
      <p:ext uri="{BB962C8B-B14F-4D97-AF65-F5344CB8AC3E}">
        <p14:creationId xmlns:p14="http://schemas.microsoft.com/office/powerpoint/2010/main" val="8079797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659399-8C47-459D-888B-1E9C813CC808}"/>
              </a:ext>
            </a:extLst>
          </p:cNvPr>
          <p:cNvSpPr>
            <a:spLocks noGrp="1"/>
          </p:cNvSpPr>
          <p:nvPr>
            <p:ph type="title"/>
          </p:nvPr>
        </p:nvSpPr>
        <p:spPr/>
        <p:txBody>
          <a:bodyPr/>
          <a:lstStyle/>
          <a:p>
            <a:r>
              <a:rPr lang="en-US" altLang="zh-CN" b="1" dirty="0"/>
              <a:t>5.4 General LR(1) and LALR(1) Parsing</a:t>
            </a:r>
            <a:endParaRPr lang="zh-CN" altLang="en-US" dirty="0"/>
          </a:p>
        </p:txBody>
      </p:sp>
      <p:sp>
        <p:nvSpPr>
          <p:cNvPr id="3" name="内容占位符 2">
            <a:extLst>
              <a:ext uri="{FF2B5EF4-FFF2-40B4-BE49-F238E27FC236}">
                <a16:creationId xmlns:a16="http://schemas.microsoft.com/office/drawing/2014/main" id="{52E13547-B5B4-4C2B-9348-CC2F82E60197}"/>
              </a:ext>
            </a:extLst>
          </p:cNvPr>
          <p:cNvSpPr>
            <a:spLocks noGrp="1"/>
          </p:cNvSpPr>
          <p:nvPr>
            <p:ph idx="1"/>
          </p:nvPr>
        </p:nvSpPr>
        <p:spPr>
          <a:xfrm>
            <a:off x="476250" y="1960562"/>
            <a:ext cx="10515600" cy="4351338"/>
          </a:xfrm>
        </p:spPr>
        <p:txBody>
          <a:bodyPr/>
          <a:lstStyle/>
          <a:p>
            <a:r>
              <a:rPr lang="en-US" altLang="zh-CN" b="1" dirty="0"/>
              <a:t>5.4.1 Finite Automata of LR(1) Items</a:t>
            </a:r>
            <a:endParaRPr lang="zh-CN" altLang="en-US" dirty="0"/>
          </a:p>
        </p:txBody>
      </p:sp>
      <p:pic>
        <p:nvPicPr>
          <p:cNvPr id="4" name="图片 3">
            <a:extLst>
              <a:ext uri="{FF2B5EF4-FFF2-40B4-BE49-F238E27FC236}">
                <a16:creationId xmlns:a16="http://schemas.microsoft.com/office/drawing/2014/main" id="{7A8829E4-042E-4CAA-A7E2-F832F1C55F01}"/>
              </a:ext>
            </a:extLst>
          </p:cNvPr>
          <p:cNvPicPr>
            <a:picLocks noChangeAspect="1"/>
          </p:cNvPicPr>
          <p:nvPr/>
        </p:nvPicPr>
        <p:blipFill>
          <a:blip r:embed="rId2"/>
          <a:stretch>
            <a:fillRect/>
          </a:stretch>
        </p:blipFill>
        <p:spPr>
          <a:xfrm>
            <a:off x="590550" y="2711069"/>
            <a:ext cx="11010900" cy="3600831"/>
          </a:xfrm>
          <a:prstGeom prst="rect">
            <a:avLst/>
          </a:prstGeom>
        </p:spPr>
      </p:pic>
    </p:spTree>
    <p:extLst>
      <p:ext uri="{BB962C8B-B14F-4D97-AF65-F5344CB8AC3E}">
        <p14:creationId xmlns:p14="http://schemas.microsoft.com/office/powerpoint/2010/main" val="23739002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7520A0-101D-4995-811F-C4BAB2E35A2F}"/>
              </a:ext>
            </a:extLst>
          </p:cNvPr>
          <p:cNvSpPr>
            <a:spLocks noGrp="1"/>
          </p:cNvSpPr>
          <p:nvPr>
            <p:ph type="title"/>
          </p:nvPr>
        </p:nvSpPr>
        <p:spPr/>
        <p:txBody>
          <a:bodyPr/>
          <a:lstStyle/>
          <a:p>
            <a:r>
              <a:rPr lang="en-US" altLang="zh-CN" b="1" dirty="0"/>
              <a:t>5.4.1 Finite Automata of LR(1) Items</a:t>
            </a:r>
            <a:endParaRPr lang="zh-CN" altLang="en-US" dirty="0"/>
          </a:p>
        </p:txBody>
      </p:sp>
      <p:sp>
        <p:nvSpPr>
          <p:cNvPr id="3" name="内容占位符 2">
            <a:extLst>
              <a:ext uri="{FF2B5EF4-FFF2-40B4-BE49-F238E27FC236}">
                <a16:creationId xmlns:a16="http://schemas.microsoft.com/office/drawing/2014/main" id="{88F892DB-2AD1-4049-B24F-1DCF9058BE44}"/>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919A477A-C423-47C3-A895-B298287F1994}"/>
              </a:ext>
            </a:extLst>
          </p:cNvPr>
          <p:cNvPicPr>
            <a:picLocks noChangeAspect="1"/>
          </p:cNvPicPr>
          <p:nvPr/>
        </p:nvPicPr>
        <p:blipFill>
          <a:blip r:embed="rId2"/>
          <a:stretch>
            <a:fillRect/>
          </a:stretch>
        </p:blipFill>
        <p:spPr>
          <a:xfrm>
            <a:off x="404152" y="2100262"/>
            <a:ext cx="11383696" cy="3146425"/>
          </a:xfrm>
          <a:prstGeom prst="rect">
            <a:avLst/>
          </a:prstGeom>
        </p:spPr>
      </p:pic>
    </p:spTree>
    <p:extLst>
      <p:ext uri="{BB962C8B-B14F-4D97-AF65-F5344CB8AC3E}">
        <p14:creationId xmlns:p14="http://schemas.microsoft.com/office/powerpoint/2010/main" val="9503947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28C7A0-4DA2-4985-A57E-6F04050F65F3}"/>
              </a:ext>
            </a:extLst>
          </p:cNvPr>
          <p:cNvSpPr>
            <a:spLocks noGrp="1"/>
          </p:cNvSpPr>
          <p:nvPr>
            <p:ph type="title"/>
          </p:nvPr>
        </p:nvSpPr>
        <p:spPr/>
        <p:txBody>
          <a:bodyPr/>
          <a:lstStyle/>
          <a:p>
            <a:r>
              <a:rPr lang="en-US" altLang="zh-CN" b="1" dirty="0"/>
              <a:t>5.4.1 Finite Automata of LR(1) Items</a:t>
            </a:r>
            <a:endParaRPr lang="zh-CN" altLang="en-US" dirty="0"/>
          </a:p>
        </p:txBody>
      </p:sp>
      <p:sp>
        <p:nvSpPr>
          <p:cNvPr id="3" name="内容占位符 2">
            <a:extLst>
              <a:ext uri="{FF2B5EF4-FFF2-40B4-BE49-F238E27FC236}">
                <a16:creationId xmlns:a16="http://schemas.microsoft.com/office/drawing/2014/main" id="{3ECAA8F6-950F-4FA2-B9A0-24F41B2496D5}"/>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CFA1EF07-586F-4A67-B169-034BC5EF2CD8}"/>
              </a:ext>
            </a:extLst>
          </p:cNvPr>
          <p:cNvPicPr>
            <a:picLocks noChangeAspect="1"/>
          </p:cNvPicPr>
          <p:nvPr/>
        </p:nvPicPr>
        <p:blipFill>
          <a:blip r:embed="rId2"/>
          <a:stretch>
            <a:fillRect/>
          </a:stretch>
        </p:blipFill>
        <p:spPr>
          <a:xfrm>
            <a:off x="228957" y="1825625"/>
            <a:ext cx="11734086" cy="3413125"/>
          </a:xfrm>
          <a:prstGeom prst="rect">
            <a:avLst/>
          </a:prstGeom>
        </p:spPr>
      </p:pic>
      <p:sp>
        <p:nvSpPr>
          <p:cNvPr id="5" name="矩形 4">
            <a:extLst>
              <a:ext uri="{FF2B5EF4-FFF2-40B4-BE49-F238E27FC236}">
                <a16:creationId xmlns:a16="http://schemas.microsoft.com/office/drawing/2014/main" id="{5878F7B1-90FC-4FDD-AF73-B59A5F293D09}"/>
              </a:ext>
            </a:extLst>
          </p:cNvPr>
          <p:cNvSpPr/>
          <p:nvPr/>
        </p:nvSpPr>
        <p:spPr>
          <a:xfrm>
            <a:off x="1961793" y="3105834"/>
            <a:ext cx="10001250" cy="646331"/>
          </a:xfrm>
          <a:prstGeom prst="rect">
            <a:avLst/>
          </a:prstGeom>
        </p:spPr>
        <p:txBody>
          <a:bodyPr wrap="square">
            <a:spAutoFit/>
          </a:bodyPr>
          <a:lstStyle/>
          <a:p>
            <a:pPr algn="just"/>
            <a:r>
              <a:rPr lang="zh-CN" altLang="en-US" dirty="0">
                <a:latin typeface="AdobeSongStd-Light"/>
              </a:rPr>
              <a:t>定义：</a:t>
            </a:r>
            <a:r>
              <a:rPr lang="en-US" altLang="zh-CN" dirty="0">
                <a:latin typeface="Times New Roman" panose="02020603050405020304" pitchFamily="18" charset="0"/>
              </a:rPr>
              <a:t>LR(1)</a:t>
            </a:r>
            <a:r>
              <a:rPr lang="zh-CN" altLang="en-US" dirty="0">
                <a:latin typeface="AdobeSongStd-Light"/>
              </a:rPr>
              <a:t>转换</a:t>
            </a:r>
            <a:r>
              <a:rPr lang="en-US" altLang="zh-CN" dirty="0">
                <a:latin typeface="Times New Roman" panose="02020603050405020304" pitchFamily="18" charset="0"/>
              </a:rPr>
              <a:t>(</a:t>
            </a:r>
            <a:r>
              <a:rPr lang="zh-CN" altLang="en-US" dirty="0">
                <a:latin typeface="AdobeSongStd-Light"/>
              </a:rPr>
              <a:t>第</a:t>
            </a:r>
            <a:r>
              <a:rPr lang="en-US" altLang="zh-CN" dirty="0">
                <a:latin typeface="Times New Roman" panose="02020603050405020304" pitchFamily="18" charset="0"/>
              </a:rPr>
              <a:t>1</a:t>
            </a:r>
            <a:r>
              <a:rPr lang="zh-CN" altLang="en-US" dirty="0">
                <a:latin typeface="AdobeSongStd-Light"/>
              </a:rPr>
              <a:t>部分</a:t>
            </a:r>
            <a:r>
              <a:rPr lang="en-US" altLang="zh-CN" dirty="0">
                <a:latin typeface="Times New Roman" panose="02020603050405020304" pitchFamily="18" charset="0"/>
              </a:rPr>
              <a:t>)</a:t>
            </a:r>
            <a:r>
              <a:rPr lang="zh-CN" altLang="en-US" dirty="0">
                <a:latin typeface="AdobeSongStd-Light"/>
              </a:rPr>
              <a:t>的定义</a:t>
            </a:r>
            <a:r>
              <a:rPr lang="en-US" altLang="zh-CN" dirty="0">
                <a:latin typeface="Times New Roman" panose="02020603050405020304" pitchFamily="18" charset="0"/>
              </a:rPr>
              <a:t>(definition of LR(1) transitions (part 1))</a:t>
            </a:r>
            <a:r>
              <a:rPr lang="zh-CN" altLang="en-US" dirty="0">
                <a:latin typeface="AdobeSongStd-Light"/>
              </a:rPr>
              <a:t>。假设有</a:t>
            </a:r>
            <a:r>
              <a:rPr lang="en-US" altLang="zh-CN" dirty="0">
                <a:latin typeface="Times New Roman" panose="02020603050405020304" pitchFamily="18" charset="0"/>
              </a:rPr>
              <a:t>LR (1)</a:t>
            </a:r>
            <a:r>
              <a:rPr lang="zh-CN" altLang="en-US" dirty="0">
                <a:latin typeface="AdobeSongStd-Light"/>
              </a:rPr>
              <a:t>项目</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zh-CN" altLang="en-US" dirty="0">
                <a:latin typeface="AdobeSongStd-Light"/>
              </a:rPr>
              <a:t>→</a:t>
            </a:r>
            <a:r>
              <a:rPr lang="en-US" altLang="zh-CN" dirty="0" err="1">
                <a:latin typeface="Symbol" panose="05050102010706020507" pitchFamily="18" charset="2"/>
              </a:rPr>
              <a:t>a</a:t>
            </a:r>
            <a:r>
              <a:rPr lang="en-US" altLang="zh-CN" dirty="0" err="1">
                <a:latin typeface="Times New Roman" panose="02020603050405020304" pitchFamily="18" charset="0"/>
              </a:rPr>
              <a:t>.</a:t>
            </a:r>
            <a:r>
              <a:rPr lang="en-US" altLang="zh-CN" i="1" dirty="0" err="1">
                <a:latin typeface="Times New Roman" panose="02020603050405020304" pitchFamily="18" charset="0"/>
              </a:rPr>
              <a:t>X</a:t>
            </a:r>
            <a:r>
              <a:rPr lang="en-US" altLang="zh-CN" dirty="0" err="1">
                <a:latin typeface="Symbol" panose="05050102010706020507" pitchFamily="18" charset="2"/>
              </a:rPr>
              <a:t>g</a:t>
            </a:r>
            <a:r>
              <a:rPr lang="en-US" altLang="zh-CN" dirty="0">
                <a:latin typeface="Times New Roman" panose="02020603050405020304" pitchFamily="18" charset="0"/>
              </a:rPr>
              <a:t>, </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zh-CN" altLang="en-US" dirty="0">
                <a:latin typeface="AdobeSongStd-Light"/>
              </a:rPr>
              <a:t>，其中</a:t>
            </a:r>
            <a:r>
              <a:rPr lang="en-US" altLang="zh-CN" i="1" dirty="0">
                <a:latin typeface="Times New Roman" panose="02020603050405020304" pitchFamily="18" charset="0"/>
              </a:rPr>
              <a:t>X</a:t>
            </a:r>
            <a:r>
              <a:rPr lang="zh-CN" altLang="en-US" dirty="0">
                <a:latin typeface="AdobeSongStd-Light"/>
              </a:rPr>
              <a:t>是任意符号</a:t>
            </a:r>
            <a:r>
              <a:rPr lang="en-US" altLang="zh-CN" dirty="0">
                <a:latin typeface="Times New Roman" panose="02020603050405020304" pitchFamily="18" charset="0"/>
              </a:rPr>
              <a:t>(</a:t>
            </a:r>
            <a:r>
              <a:rPr lang="zh-CN" altLang="en-US" dirty="0">
                <a:latin typeface="AdobeSongStd-Light"/>
              </a:rPr>
              <a:t>终结符或非终结符</a:t>
            </a:r>
            <a:r>
              <a:rPr lang="en-US" altLang="zh-CN" dirty="0">
                <a:latin typeface="Times New Roman" panose="02020603050405020304" pitchFamily="18" charset="0"/>
              </a:rPr>
              <a:t>)</a:t>
            </a:r>
            <a:r>
              <a:rPr lang="zh-CN" altLang="en-US" dirty="0">
                <a:latin typeface="AdobeSongStd-Light"/>
              </a:rPr>
              <a:t>，那么</a:t>
            </a:r>
            <a:r>
              <a:rPr lang="en-US" altLang="zh-CN" i="1" dirty="0">
                <a:latin typeface="Times New Roman" panose="02020603050405020304" pitchFamily="18" charset="0"/>
              </a:rPr>
              <a:t>X</a:t>
            </a:r>
            <a:r>
              <a:rPr lang="zh-CN" altLang="en-US" dirty="0">
                <a:latin typeface="AdobeSongStd-Light"/>
              </a:rPr>
              <a:t>就有一个到项目</a:t>
            </a:r>
            <a:r>
              <a:rPr lang="en-US" altLang="zh-CN" dirty="0">
                <a:latin typeface="Times New Roman" panose="02020603050405020304" pitchFamily="18" charset="0"/>
              </a:rPr>
              <a:t>[</a:t>
            </a:r>
            <a:r>
              <a:rPr lang="en-US" altLang="zh-CN" i="1" dirty="0" err="1">
                <a:latin typeface="Times New Roman" panose="02020603050405020304" pitchFamily="18" charset="0"/>
              </a:rPr>
              <a:t>A</a:t>
            </a:r>
            <a:r>
              <a:rPr lang="en-US" altLang="zh-CN" dirty="0" err="1">
                <a:latin typeface="AdobeSongStd-Light"/>
              </a:rPr>
              <a:t>→</a:t>
            </a:r>
            <a:r>
              <a:rPr lang="en-US" altLang="zh-CN" dirty="0" err="1">
                <a:latin typeface="Symbol" panose="05050102010706020507" pitchFamily="18" charset="2"/>
              </a:rPr>
              <a:t>a</a:t>
            </a:r>
            <a:r>
              <a:rPr lang="en-US" altLang="zh-CN" i="1" dirty="0" err="1">
                <a:latin typeface="Times New Roman" panose="02020603050405020304" pitchFamily="18" charset="0"/>
              </a:rPr>
              <a:t>X</a:t>
            </a:r>
            <a:r>
              <a:rPr lang="en-US" altLang="zh-CN" dirty="0" err="1">
                <a:latin typeface="Times New Roman" panose="02020603050405020304" pitchFamily="18" charset="0"/>
              </a:rPr>
              <a:t>.</a:t>
            </a:r>
            <a:r>
              <a:rPr lang="en-US" altLang="zh-CN" dirty="0" err="1">
                <a:latin typeface="Symbol" panose="05050102010706020507" pitchFamily="18" charset="2"/>
              </a:rPr>
              <a:t>g</a:t>
            </a:r>
            <a:r>
              <a:rPr lang="en-US" altLang="zh-CN" dirty="0">
                <a:latin typeface="Times New Roman" panose="02020603050405020304" pitchFamily="18" charset="0"/>
              </a:rPr>
              <a:t>, </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zh-CN" altLang="en-US" dirty="0">
                <a:latin typeface="AdobeSongStd-Light"/>
              </a:rPr>
              <a:t>的转换。</a:t>
            </a:r>
            <a:endParaRPr lang="zh-CN" altLang="en-US" dirty="0"/>
          </a:p>
        </p:txBody>
      </p:sp>
      <p:sp>
        <p:nvSpPr>
          <p:cNvPr id="6" name="矩形 5">
            <a:extLst>
              <a:ext uri="{FF2B5EF4-FFF2-40B4-BE49-F238E27FC236}">
                <a16:creationId xmlns:a16="http://schemas.microsoft.com/office/drawing/2014/main" id="{675C7662-C359-4393-BE80-92D6E78A1043}"/>
              </a:ext>
            </a:extLst>
          </p:cNvPr>
          <p:cNvSpPr/>
          <p:nvPr/>
        </p:nvSpPr>
        <p:spPr>
          <a:xfrm>
            <a:off x="438149" y="5238750"/>
            <a:ext cx="11524893" cy="646331"/>
          </a:xfrm>
          <a:prstGeom prst="rect">
            <a:avLst/>
          </a:prstGeom>
        </p:spPr>
        <p:txBody>
          <a:bodyPr wrap="square">
            <a:spAutoFit/>
          </a:bodyPr>
          <a:lstStyle/>
          <a:p>
            <a:r>
              <a:rPr lang="zh-CN" altLang="en-US" dirty="0">
                <a:latin typeface="AdobeSongStd-Light"/>
              </a:rPr>
              <a:t>定义：</a:t>
            </a:r>
            <a:r>
              <a:rPr lang="en-US" altLang="zh-CN" dirty="0">
                <a:latin typeface="Times New Roman" panose="02020603050405020304" pitchFamily="18" charset="0"/>
              </a:rPr>
              <a:t>LR (1)</a:t>
            </a:r>
            <a:r>
              <a:rPr lang="zh-CN" altLang="en-US" dirty="0">
                <a:latin typeface="AdobeSongStd-Light"/>
              </a:rPr>
              <a:t>转换</a:t>
            </a:r>
            <a:r>
              <a:rPr lang="en-US" altLang="zh-CN" dirty="0">
                <a:latin typeface="Times New Roman" panose="02020603050405020304" pitchFamily="18" charset="0"/>
              </a:rPr>
              <a:t>(</a:t>
            </a:r>
            <a:r>
              <a:rPr lang="zh-CN" altLang="en-US" dirty="0">
                <a:latin typeface="AdobeSongStd-Light"/>
              </a:rPr>
              <a:t>第</a:t>
            </a:r>
            <a:r>
              <a:rPr lang="en-US" altLang="zh-CN" dirty="0">
                <a:latin typeface="Times New Roman" panose="02020603050405020304" pitchFamily="18" charset="0"/>
              </a:rPr>
              <a:t>2</a:t>
            </a:r>
            <a:r>
              <a:rPr lang="zh-CN" altLang="en-US" dirty="0">
                <a:latin typeface="AdobeSongStd-Light"/>
              </a:rPr>
              <a:t>部分</a:t>
            </a:r>
            <a:r>
              <a:rPr lang="en-US" altLang="zh-CN" dirty="0">
                <a:latin typeface="Times New Roman" panose="02020603050405020304" pitchFamily="18" charset="0"/>
              </a:rPr>
              <a:t>)</a:t>
            </a:r>
            <a:r>
              <a:rPr lang="zh-CN" altLang="en-US" dirty="0">
                <a:latin typeface="AdobeSongStd-Light"/>
              </a:rPr>
              <a:t>的定义</a:t>
            </a:r>
            <a:r>
              <a:rPr lang="en-US" altLang="zh-CN" dirty="0">
                <a:latin typeface="Times New Roman" panose="02020603050405020304" pitchFamily="18" charset="0"/>
              </a:rPr>
              <a:t>(definition of LR(1) transitions (part 2))</a:t>
            </a:r>
            <a:r>
              <a:rPr lang="zh-CN" altLang="en-US" dirty="0">
                <a:latin typeface="AdobeSongStd-Light"/>
              </a:rPr>
              <a:t>。假设有</a:t>
            </a:r>
            <a:r>
              <a:rPr lang="en-US" altLang="zh-CN" dirty="0">
                <a:latin typeface="Times New Roman" panose="02020603050405020304" pitchFamily="18" charset="0"/>
              </a:rPr>
              <a:t>LR (1)</a:t>
            </a:r>
            <a:r>
              <a:rPr lang="zh-CN" altLang="en-US" dirty="0">
                <a:latin typeface="AdobeSongStd-Light"/>
              </a:rPr>
              <a:t>项目</a:t>
            </a:r>
            <a:r>
              <a:rPr lang="en-US" altLang="zh-CN" dirty="0">
                <a:latin typeface="Times New Roman" panose="02020603050405020304" pitchFamily="18" charset="0"/>
              </a:rPr>
              <a:t>[</a:t>
            </a:r>
            <a:r>
              <a:rPr lang="en-US" altLang="zh-CN" i="1" dirty="0" err="1">
                <a:latin typeface="Times New Roman" panose="02020603050405020304" pitchFamily="18" charset="0"/>
              </a:rPr>
              <a:t>A</a:t>
            </a:r>
            <a:r>
              <a:rPr lang="en-US" altLang="zh-CN" dirty="0" err="1">
                <a:latin typeface="AdobeSongStd-Light"/>
              </a:rPr>
              <a:t>→</a:t>
            </a:r>
            <a:r>
              <a:rPr lang="en-US" altLang="zh-CN" dirty="0" err="1">
                <a:latin typeface="Symbol" panose="05050102010706020507" pitchFamily="18" charset="2"/>
              </a:rPr>
              <a:t>a</a:t>
            </a:r>
            <a:r>
              <a:rPr lang="en-US" altLang="zh-CN" dirty="0" err="1">
                <a:latin typeface="Times New Roman" panose="02020603050405020304" pitchFamily="18" charset="0"/>
              </a:rPr>
              <a:t>.</a:t>
            </a:r>
            <a:r>
              <a:rPr lang="en-US" altLang="zh-CN" i="1" dirty="0" err="1">
                <a:latin typeface="Times New Roman" panose="02020603050405020304" pitchFamily="18" charset="0"/>
              </a:rPr>
              <a:t>B</a:t>
            </a:r>
            <a:r>
              <a:rPr lang="en-US" altLang="zh-CN" dirty="0" err="1">
                <a:latin typeface="Symbol" panose="05050102010706020507" pitchFamily="18" charset="2"/>
              </a:rPr>
              <a:t>g</a:t>
            </a:r>
            <a:r>
              <a:rPr lang="en-US" altLang="zh-CN" dirty="0" err="1">
                <a:latin typeface="Times New Roman" panose="02020603050405020304" pitchFamily="18" charset="0"/>
              </a:rPr>
              <a:t>,</a:t>
            </a:r>
            <a:r>
              <a:rPr lang="en-US" altLang="zh-CN" i="1" dirty="0" err="1">
                <a:latin typeface="Times New Roman" panose="02020603050405020304" pitchFamily="18" charset="0"/>
              </a:rPr>
              <a:t>a</a:t>
            </a:r>
            <a:r>
              <a:rPr lang="en-US" altLang="zh-CN" dirty="0">
                <a:latin typeface="Times New Roman" panose="02020603050405020304" pitchFamily="18" charset="0"/>
              </a:rPr>
              <a:t>]</a:t>
            </a:r>
            <a:r>
              <a:rPr lang="zh-CN" altLang="en-US" dirty="0">
                <a:latin typeface="AdobeSongStd-Light"/>
              </a:rPr>
              <a:t>，其中</a:t>
            </a:r>
            <a:r>
              <a:rPr lang="en-US" altLang="zh-CN" i="1" dirty="0">
                <a:latin typeface="Times New Roman" panose="02020603050405020304" pitchFamily="18" charset="0"/>
              </a:rPr>
              <a:t>B</a:t>
            </a:r>
            <a:r>
              <a:rPr lang="zh-CN" altLang="en-US" dirty="0">
                <a:latin typeface="AdobeSongStd-Light"/>
              </a:rPr>
              <a:t>是一个非终结符，那么对于每个产生式</a:t>
            </a:r>
            <a:r>
              <a:rPr lang="en-US" altLang="zh-CN" i="1" dirty="0" err="1">
                <a:latin typeface="Times New Roman" panose="02020603050405020304" pitchFamily="18" charset="0"/>
              </a:rPr>
              <a:t>B</a:t>
            </a:r>
            <a:r>
              <a:rPr lang="en-US" altLang="zh-CN" dirty="0" err="1">
                <a:latin typeface="AdobeSongStd-Light"/>
              </a:rPr>
              <a:t>→</a:t>
            </a:r>
            <a:r>
              <a:rPr lang="en-US" altLang="zh-CN" dirty="0" err="1">
                <a:latin typeface="Symbol" panose="05050102010706020507" pitchFamily="18" charset="2"/>
              </a:rPr>
              <a:t>b</a:t>
            </a:r>
            <a:r>
              <a:rPr lang="zh-CN" altLang="en-US" dirty="0">
                <a:latin typeface="AdobeSongStd-Light"/>
              </a:rPr>
              <a:t>和在</a:t>
            </a:r>
            <a:r>
              <a:rPr lang="en-US" altLang="zh-CN" dirty="0">
                <a:latin typeface="Times New Roman" panose="02020603050405020304" pitchFamily="18" charset="0"/>
              </a:rPr>
              <a:t>First(</a:t>
            </a:r>
            <a:r>
              <a:rPr lang="en-US" altLang="zh-CN" dirty="0" err="1">
                <a:latin typeface="Symbol" panose="05050102010706020507" pitchFamily="18" charset="2"/>
              </a:rPr>
              <a:t>g</a:t>
            </a:r>
            <a:r>
              <a:rPr lang="en-US" altLang="zh-CN" i="1" dirty="0" err="1">
                <a:latin typeface="Times New Roman" panose="02020603050405020304" pitchFamily="18" charset="0"/>
              </a:rPr>
              <a:t>a</a:t>
            </a:r>
            <a:r>
              <a:rPr lang="en-US" altLang="zh-CN" dirty="0">
                <a:latin typeface="Times New Roman" panose="02020603050405020304" pitchFamily="18" charset="0"/>
              </a:rPr>
              <a:t>) </a:t>
            </a:r>
            <a:r>
              <a:rPr lang="zh-CN" altLang="en-US" dirty="0">
                <a:latin typeface="AdobeSongStd-Light"/>
              </a:rPr>
              <a:t>中的每个记号</a:t>
            </a:r>
            <a:r>
              <a:rPr lang="en-US" altLang="zh-CN" i="1" dirty="0">
                <a:latin typeface="Times New Roman" panose="02020603050405020304" pitchFamily="18" charset="0"/>
              </a:rPr>
              <a:t>b</a:t>
            </a:r>
            <a:r>
              <a:rPr lang="zh-CN" altLang="en-US" dirty="0">
                <a:latin typeface="AdobeSongStd-Light"/>
              </a:rPr>
              <a:t>都有到项目</a:t>
            </a:r>
            <a:r>
              <a:rPr lang="en-US" altLang="zh-CN" dirty="0">
                <a:latin typeface="Times New Roman" panose="02020603050405020304" pitchFamily="18" charset="0"/>
              </a:rPr>
              <a:t>[</a:t>
            </a:r>
            <a:r>
              <a:rPr lang="en-US" altLang="zh-CN" i="1" dirty="0">
                <a:latin typeface="Times New Roman" panose="02020603050405020304" pitchFamily="18" charset="0"/>
              </a:rPr>
              <a:t>B</a:t>
            </a:r>
            <a:r>
              <a:rPr lang="zh-CN" altLang="en-US" dirty="0">
                <a:latin typeface="AdobeSongStd-Light"/>
              </a:rPr>
              <a:t>→</a:t>
            </a:r>
            <a:r>
              <a:rPr lang="en-US" altLang="zh-CN" dirty="0">
                <a:latin typeface="Times New Roman" panose="02020603050405020304" pitchFamily="18" charset="0"/>
              </a:rPr>
              <a:t>.</a:t>
            </a:r>
            <a:r>
              <a:rPr lang="en-US" altLang="zh-CN" dirty="0" err="1">
                <a:latin typeface="Symbol" panose="05050102010706020507" pitchFamily="18" charset="2"/>
              </a:rPr>
              <a:t>b</a:t>
            </a:r>
            <a:r>
              <a:rPr lang="en-US" altLang="zh-CN" dirty="0" err="1">
                <a:latin typeface="Times New Roman" panose="02020603050405020304" pitchFamily="18" charset="0"/>
              </a:rPr>
              <a:t>,</a:t>
            </a:r>
            <a:r>
              <a:rPr lang="en-US" altLang="zh-CN" i="1" dirty="0" err="1">
                <a:latin typeface="Times New Roman" panose="02020603050405020304" pitchFamily="18" charset="0"/>
              </a:rPr>
              <a:t>b</a:t>
            </a:r>
            <a:r>
              <a:rPr lang="en-US" altLang="zh-CN" dirty="0">
                <a:latin typeface="Times New Roman" panose="02020603050405020304" pitchFamily="18" charset="0"/>
              </a:rPr>
              <a:t>] </a:t>
            </a:r>
            <a:r>
              <a:rPr lang="zh-CN" altLang="en-US" dirty="0">
                <a:latin typeface="AdobeSongStd-Light"/>
              </a:rPr>
              <a:t>的</a:t>
            </a:r>
            <a:r>
              <a:rPr lang="en-US" altLang="zh-CN" dirty="0">
                <a:latin typeface="Times New Roman" panose="02020603050405020304" pitchFamily="18" charset="0"/>
              </a:rPr>
              <a:t>- </a:t>
            </a:r>
            <a:r>
              <a:rPr lang="zh-CN" altLang="en-US" dirty="0">
                <a:latin typeface="AdobeSongStd-Light"/>
              </a:rPr>
              <a:t>转换</a:t>
            </a:r>
            <a:endParaRPr lang="zh-CN" altLang="en-US" dirty="0"/>
          </a:p>
        </p:txBody>
      </p:sp>
    </p:spTree>
    <p:extLst>
      <p:ext uri="{BB962C8B-B14F-4D97-AF65-F5344CB8AC3E}">
        <p14:creationId xmlns:p14="http://schemas.microsoft.com/office/powerpoint/2010/main" val="30119644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DE726C-E415-4A5F-9967-3319A6A0044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C45479E-0CDD-4449-90AF-36276324C2D4}"/>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198A5415-4699-4D96-8A35-997AC35A3BF9}"/>
              </a:ext>
            </a:extLst>
          </p:cNvPr>
          <p:cNvPicPr>
            <a:picLocks noChangeAspect="1"/>
          </p:cNvPicPr>
          <p:nvPr/>
        </p:nvPicPr>
        <p:blipFill>
          <a:blip r:embed="rId2"/>
          <a:stretch>
            <a:fillRect/>
          </a:stretch>
        </p:blipFill>
        <p:spPr>
          <a:xfrm>
            <a:off x="609599" y="448706"/>
            <a:ext cx="6064715" cy="1146175"/>
          </a:xfrm>
          <a:prstGeom prst="rect">
            <a:avLst/>
          </a:prstGeom>
        </p:spPr>
      </p:pic>
      <p:pic>
        <p:nvPicPr>
          <p:cNvPr id="5" name="图片 4">
            <a:extLst>
              <a:ext uri="{FF2B5EF4-FFF2-40B4-BE49-F238E27FC236}">
                <a16:creationId xmlns:a16="http://schemas.microsoft.com/office/drawing/2014/main" id="{56C2F183-2277-45B3-B0DE-A3A52C7F79CD}"/>
              </a:ext>
            </a:extLst>
          </p:cNvPr>
          <p:cNvPicPr>
            <a:picLocks noChangeAspect="1"/>
          </p:cNvPicPr>
          <p:nvPr/>
        </p:nvPicPr>
        <p:blipFill>
          <a:blip r:embed="rId3"/>
          <a:stretch>
            <a:fillRect/>
          </a:stretch>
        </p:blipFill>
        <p:spPr>
          <a:xfrm>
            <a:off x="2634074" y="1717913"/>
            <a:ext cx="6580952" cy="5114286"/>
          </a:xfrm>
          <a:prstGeom prst="rect">
            <a:avLst/>
          </a:prstGeom>
        </p:spPr>
      </p:pic>
    </p:spTree>
    <p:extLst>
      <p:ext uri="{BB962C8B-B14F-4D97-AF65-F5344CB8AC3E}">
        <p14:creationId xmlns:p14="http://schemas.microsoft.com/office/powerpoint/2010/main" val="25655965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56DE56-61DB-4293-B5C2-B8FCBE9A1F52}"/>
              </a:ext>
            </a:extLst>
          </p:cNvPr>
          <p:cNvSpPr>
            <a:spLocks noGrp="1"/>
          </p:cNvSpPr>
          <p:nvPr>
            <p:ph type="title"/>
          </p:nvPr>
        </p:nvSpPr>
        <p:spPr>
          <a:xfrm>
            <a:off x="432249" y="0"/>
            <a:ext cx="10515600" cy="1325563"/>
          </a:xfrm>
        </p:spPr>
        <p:txBody>
          <a:bodyPr/>
          <a:lstStyle/>
          <a:p>
            <a:r>
              <a:rPr lang="en-US" altLang="zh-CN" b="1" dirty="0"/>
              <a:t>5.4.2 The LR(1) Parsing Algorithm</a:t>
            </a:r>
            <a:endParaRPr lang="zh-CN" altLang="en-US" dirty="0"/>
          </a:p>
        </p:txBody>
      </p:sp>
      <p:sp>
        <p:nvSpPr>
          <p:cNvPr id="3" name="内容占位符 2">
            <a:extLst>
              <a:ext uri="{FF2B5EF4-FFF2-40B4-BE49-F238E27FC236}">
                <a16:creationId xmlns:a16="http://schemas.microsoft.com/office/drawing/2014/main" id="{D65B3FB5-9CB2-4207-940A-7BD7E6E504C5}"/>
              </a:ext>
            </a:extLst>
          </p:cNvPr>
          <p:cNvSpPr>
            <a:spLocks noGrp="1"/>
          </p:cNvSpPr>
          <p:nvPr>
            <p:ph idx="1"/>
          </p:nvPr>
        </p:nvSpPr>
        <p:spPr/>
        <p:txBody>
          <a:bodyPr/>
          <a:lstStyle/>
          <a:p>
            <a:endParaRPr lang="zh-CN" altLang="en-US"/>
          </a:p>
        </p:txBody>
      </p:sp>
      <p:grpSp>
        <p:nvGrpSpPr>
          <p:cNvPr id="7" name="组合 6">
            <a:extLst>
              <a:ext uri="{FF2B5EF4-FFF2-40B4-BE49-F238E27FC236}">
                <a16:creationId xmlns:a16="http://schemas.microsoft.com/office/drawing/2014/main" id="{FAE7BAB7-EE48-4B9A-970F-23352F2925A6}"/>
              </a:ext>
            </a:extLst>
          </p:cNvPr>
          <p:cNvGrpSpPr/>
          <p:nvPr/>
        </p:nvGrpSpPr>
        <p:grpSpPr>
          <a:xfrm>
            <a:off x="622748" y="1042988"/>
            <a:ext cx="10731052" cy="5840412"/>
            <a:chOff x="229272" y="1017588"/>
            <a:chExt cx="11124529" cy="6669780"/>
          </a:xfrm>
        </p:grpSpPr>
        <p:pic>
          <p:nvPicPr>
            <p:cNvPr id="4" name="图片 3">
              <a:extLst>
                <a:ext uri="{FF2B5EF4-FFF2-40B4-BE49-F238E27FC236}">
                  <a16:creationId xmlns:a16="http://schemas.microsoft.com/office/drawing/2014/main" id="{A8686FAA-3A84-40A2-868C-EA3D14F9C830}"/>
                </a:ext>
              </a:extLst>
            </p:cNvPr>
            <p:cNvPicPr>
              <a:picLocks noChangeAspect="1"/>
            </p:cNvPicPr>
            <p:nvPr/>
          </p:nvPicPr>
          <p:blipFill>
            <a:blip r:embed="rId2"/>
            <a:stretch>
              <a:fillRect/>
            </a:stretch>
          </p:blipFill>
          <p:spPr>
            <a:xfrm>
              <a:off x="229272" y="1017588"/>
              <a:ext cx="11124528" cy="2354075"/>
            </a:xfrm>
            <a:prstGeom prst="rect">
              <a:avLst/>
            </a:prstGeom>
          </p:spPr>
        </p:pic>
        <p:pic>
          <p:nvPicPr>
            <p:cNvPr id="5" name="图片 4">
              <a:extLst>
                <a:ext uri="{FF2B5EF4-FFF2-40B4-BE49-F238E27FC236}">
                  <a16:creationId xmlns:a16="http://schemas.microsoft.com/office/drawing/2014/main" id="{3ADB2CDF-624A-4228-93FD-78299182F023}"/>
                </a:ext>
              </a:extLst>
            </p:cNvPr>
            <p:cNvPicPr>
              <a:picLocks noChangeAspect="1"/>
            </p:cNvPicPr>
            <p:nvPr/>
          </p:nvPicPr>
          <p:blipFill>
            <a:blip r:embed="rId3"/>
            <a:stretch>
              <a:fillRect/>
            </a:stretch>
          </p:blipFill>
          <p:spPr>
            <a:xfrm>
              <a:off x="229273" y="3336030"/>
              <a:ext cx="11124528" cy="3521970"/>
            </a:xfrm>
            <a:prstGeom prst="rect">
              <a:avLst/>
            </a:prstGeom>
          </p:spPr>
        </p:pic>
        <p:pic>
          <p:nvPicPr>
            <p:cNvPr id="6" name="图片 5">
              <a:extLst>
                <a:ext uri="{FF2B5EF4-FFF2-40B4-BE49-F238E27FC236}">
                  <a16:creationId xmlns:a16="http://schemas.microsoft.com/office/drawing/2014/main" id="{3324BC24-1927-44DE-9DC7-D93167387E25}"/>
                </a:ext>
              </a:extLst>
            </p:cNvPr>
            <p:cNvPicPr>
              <a:picLocks noChangeAspect="1"/>
            </p:cNvPicPr>
            <p:nvPr/>
          </p:nvPicPr>
          <p:blipFill>
            <a:blip r:embed="rId4"/>
            <a:stretch>
              <a:fillRect/>
            </a:stretch>
          </p:blipFill>
          <p:spPr>
            <a:xfrm>
              <a:off x="432248" y="6858000"/>
              <a:ext cx="10849953" cy="829368"/>
            </a:xfrm>
            <a:prstGeom prst="rect">
              <a:avLst/>
            </a:prstGeom>
          </p:spPr>
        </p:pic>
      </p:grpSp>
    </p:spTree>
    <p:extLst>
      <p:ext uri="{BB962C8B-B14F-4D97-AF65-F5344CB8AC3E}">
        <p14:creationId xmlns:p14="http://schemas.microsoft.com/office/powerpoint/2010/main" val="4288193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CA1FE-0D39-446B-9795-90A3610C6397}"/>
              </a:ext>
            </a:extLst>
          </p:cNvPr>
          <p:cNvSpPr>
            <a:spLocks noGrp="1"/>
          </p:cNvSpPr>
          <p:nvPr>
            <p:ph type="title"/>
          </p:nvPr>
        </p:nvSpPr>
        <p:spPr/>
        <p:txBody>
          <a:bodyPr/>
          <a:lstStyle/>
          <a:p>
            <a:r>
              <a:rPr lang="en-US" altLang="zh-CN" b="1" dirty="0"/>
              <a:t>5.4.2 The LR(1) Parsing Algorithm</a:t>
            </a:r>
            <a:endParaRPr lang="zh-CN" altLang="en-US" dirty="0"/>
          </a:p>
        </p:txBody>
      </p:sp>
      <p:sp>
        <p:nvSpPr>
          <p:cNvPr id="3" name="内容占位符 2">
            <a:extLst>
              <a:ext uri="{FF2B5EF4-FFF2-40B4-BE49-F238E27FC236}">
                <a16:creationId xmlns:a16="http://schemas.microsoft.com/office/drawing/2014/main" id="{15C114E4-CE04-4B31-9185-C38BB2216E44}"/>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6FB8A3D0-F88E-4CE0-9486-78354473720D}"/>
              </a:ext>
            </a:extLst>
          </p:cNvPr>
          <p:cNvPicPr>
            <a:picLocks noChangeAspect="1"/>
          </p:cNvPicPr>
          <p:nvPr/>
        </p:nvPicPr>
        <p:blipFill>
          <a:blip r:embed="rId2"/>
          <a:stretch>
            <a:fillRect/>
          </a:stretch>
        </p:blipFill>
        <p:spPr>
          <a:xfrm>
            <a:off x="333375" y="1825624"/>
            <a:ext cx="11525250" cy="4351337"/>
          </a:xfrm>
          <a:prstGeom prst="rect">
            <a:avLst/>
          </a:prstGeom>
        </p:spPr>
      </p:pic>
    </p:spTree>
    <p:extLst>
      <p:ext uri="{BB962C8B-B14F-4D97-AF65-F5344CB8AC3E}">
        <p14:creationId xmlns:p14="http://schemas.microsoft.com/office/powerpoint/2010/main" val="30968583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AF96E3-639A-489F-8A2F-F9537419D5B5}"/>
              </a:ext>
            </a:extLst>
          </p:cNvPr>
          <p:cNvSpPr>
            <a:spLocks noGrp="1"/>
          </p:cNvSpPr>
          <p:nvPr>
            <p:ph type="title"/>
          </p:nvPr>
        </p:nvSpPr>
        <p:spPr/>
        <p:txBody>
          <a:bodyPr/>
          <a:lstStyle/>
          <a:p>
            <a:r>
              <a:rPr lang="en-US" altLang="zh-CN" b="1" dirty="0"/>
              <a:t>5.4.2 The LR(1) Parsing Algorithm</a:t>
            </a:r>
            <a:endParaRPr lang="zh-CN" altLang="en-US" dirty="0"/>
          </a:p>
        </p:txBody>
      </p:sp>
      <p:sp>
        <p:nvSpPr>
          <p:cNvPr id="3" name="内容占位符 2">
            <a:extLst>
              <a:ext uri="{FF2B5EF4-FFF2-40B4-BE49-F238E27FC236}">
                <a16:creationId xmlns:a16="http://schemas.microsoft.com/office/drawing/2014/main" id="{53ACCAE0-8851-4C0E-8CF1-BF7789A5E8F8}"/>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936331DF-C55B-4D3F-AA92-F83FF29C7C00}"/>
              </a:ext>
            </a:extLst>
          </p:cNvPr>
          <p:cNvPicPr>
            <a:picLocks noChangeAspect="1"/>
          </p:cNvPicPr>
          <p:nvPr/>
        </p:nvPicPr>
        <p:blipFill>
          <a:blip r:embed="rId2"/>
          <a:stretch>
            <a:fillRect/>
          </a:stretch>
        </p:blipFill>
        <p:spPr>
          <a:xfrm>
            <a:off x="397633" y="1789906"/>
            <a:ext cx="11396734" cy="3278188"/>
          </a:xfrm>
          <a:prstGeom prst="rect">
            <a:avLst/>
          </a:prstGeom>
        </p:spPr>
      </p:pic>
    </p:spTree>
    <p:extLst>
      <p:ext uri="{BB962C8B-B14F-4D97-AF65-F5344CB8AC3E}">
        <p14:creationId xmlns:p14="http://schemas.microsoft.com/office/powerpoint/2010/main" val="2474610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AAE012-B6F9-499E-8D6A-56A37EDBBFF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CBF31BD-87C9-42FC-ACF4-BB054D35C892}"/>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28E388FD-1633-44A8-95B1-99C107C46C6B}"/>
              </a:ext>
            </a:extLst>
          </p:cNvPr>
          <p:cNvPicPr>
            <a:picLocks noChangeAspect="1"/>
          </p:cNvPicPr>
          <p:nvPr/>
        </p:nvPicPr>
        <p:blipFill>
          <a:blip r:embed="rId2"/>
          <a:stretch>
            <a:fillRect/>
          </a:stretch>
        </p:blipFill>
        <p:spPr>
          <a:xfrm>
            <a:off x="838200" y="230188"/>
            <a:ext cx="10599055" cy="1595437"/>
          </a:xfrm>
          <a:prstGeom prst="rect">
            <a:avLst/>
          </a:prstGeom>
        </p:spPr>
      </p:pic>
      <p:pic>
        <p:nvPicPr>
          <p:cNvPr id="6" name="图片 5">
            <a:extLst>
              <a:ext uri="{FF2B5EF4-FFF2-40B4-BE49-F238E27FC236}">
                <a16:creationId xmlns:a16="http://schemas.microsoft.com/office/drawing/2014/main" id="{3318B9AF-F57C-4DE3-841D-12920D28FBA5}"/>
              </a:ext>
            </a:extLst>
          </p:cNvPr>
          <p:cNvPicPr>
            <a:picLocks noChangeAspect="1"/>
          </p:cNvPicPr>
          <p:nvPr/>
        </p:nvPicPr>
        <p:blipFill>
          <a:blip r:embed="rId3"/>
          <a:stretch>
            <a:fillRect/>
          </a:stretch>
        </p:blipFill>
        <p:spPr>
          <a:xfrm>
            <a:off x="2804393" y="1504000"/>
            <a:ext cx="6666667" cy="5104762"/>
          </a:xfrm>
          <a:prstGeom prst="rect">
            <a:avLst/>
          </a:prstGeom>
        </p:spPr>
      </p:pic>
      <p:pic>
        <p:nvPicPr>
          <p:cNvPr id="7" name="图片 6">
            <a:extLst>
              <a:ext uri="{FF2B5EF4-FFF2-40B4-BE49-F238E27FC236}">
                <a16:creationId xmlns:a16="http://schemas.microsoft.com/office/drawing/2014/main" id="{B70F8926-CBB0-40CC-A556-5DC6DD24AAE2}"/>
              </a:ext>
            </a:extLst>
          </p:cNvPr>
          <p:cNvPicPr>
            <a:picLocks noChangeAspect="1"/>
          </p:cNvPicPr>
          <p:nvPr/>
        </p:nvPicPr>
        <p:blipFill>
          <a:blip r:embed="rId4"/>
          <a:stretch>
            <a:fillRect/>
          </a:stretch>
        </p:blipFill>
        <p:spPr>
          <a:xfrm>
            <a:off x="7598493" y="1690688"/>
            <a:ext cx="1789114" cy="744538"/>
          </a:xfrm>
          <a:prstGeom prst="rect">
            <a:avLst/>
          </a:prstGeom>
        </p:spPr>
      </p:pic>
      <p:pic>
        <p:nvPicPr>
          <p:cNvPr id="8" name="图片 7">
            <a:extLst>
              <a:ext uri="{FF2B5EF4-FFF2-40B4-BE49-F238E27FC236}">
                <a16:creationId xmlns:a16="http://schemas.microsoft.com/office/drawing/2014/main" id="{7B6665CB-EF43-44EF-9719-9A0F0B87CA10}"/>
              </a:ext>
            </a:extLst>
          </p:cNvPr>
          <p:cNvPicPr>
            <a:picLocks noChangeAspect="1"/>
          </p:cNvPicPr>
          <p:nvPr/>
        </p:nvPicPr>
        <p:blipFill>
          <a:blip r:embed="rId5"/>
          <a:stretch>
            <a:fillRect/>
          </a:stretch>
        </p:blipFill>
        <p:spPr>
          <a:xfrm>
            <a:off x="2196497" y="1523050"/>
            <a:ext cx="8790914" cy="5104762"/>
          </a:xfrm>
          <a:prstGeom prst="rect">
            <a:avLst/>
          </a:prstGeom>
        </p:spPr>
      </p:pic>
    </p:spTree>
    <p:extLst>
      <p:ext uri="{BB962C8B-B14F-4D97-AF65-F5344CB8AC3E}">
        <p14:creationId xmlns:p14="http://schemas.microsoft.com/office/powerpoint/2010/main" val="2467979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B54FF7-9C0D-4C8F-8F49-E96FD3C2DBC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5167C1E-47E2-481B-8121-F0D1A51FF6E2}"/>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F09C3EC8-F083-471A-AC03-EFCC1541F97E}"/>
              </a:ext>
            </a:extLst>
          </p:cNvPr>
          <p:cNvPicPr>
            <a:picLocks noChangeAspect="1"/>
          </p:cNvPicPr>
          <p:nvPr/>
        </p:nvPicPr>
        <p:blipFill>
          <a:blip r:embed="rId2"/>
          <a:stretch>
            <a:fillRect/>
          </a:stretch>
        </p:blipFill>
        <p:spPr>
          <a:xfrm>
            <a:off x="385390" y="365125"/>
            <a:ext cx="11192850" cy="5990705"/>
          </a:xfrm>
          <a:prstGeom prst="rect">
            <a:avLst/>
          </a:prstGeom>
        </p:spPr>
      </p:pic>
    </p:spTree>
    <p:extLst>
      <p:ext uri="{BB962C8B-B14F-4D97-AF65-F5344CB8AC3E}">
        <p14:creationId xmlns:p14="http://schemas.microsoft.com/office/powerpoint/2010/main" val="26842397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CC556B-C091-437D-A2DA-02B25D23F45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91AD14C-89B4-494E-8F24-138255982AB9}"/>
              </a:ext>
            </a:extLst>
          </p:cNvPr>
          <p:cNvSpPr>
            <a:spLocks noGrp="1"/>
          </p:cNvSpPr>
          <p:nvPr>
            <p:ph idx="1"/>
          </p:nvPr>
        </p:nvSpPr>
        <p:spPr/>
        <p:txBody>
          <a:bodyPr/>
          <a:lstStyle/>
          <a:p>
            <a:endParaRPr lang="zh-CN" altLang="en-US" dirty="0"/>
          </a:p>
        </p:txBody>
      </p:sp>
      <p:sp>
        <p:nvSpPr>
          <p:cNvPr id="4" name="矩形 3">
            <a:extLst>
              <a:ext uri="{FF2B5EF4-FFF2-40B4-BE49-F238E27FC236}">
                <a16:creationId xmlns:a16="http://schemas.microsoft.com/office/drawing/2014/main" id="{1DEB0DEF-EDA5-44DE-B506-30346F417F7A}"/>
              </a:ext>
            </a:extLst>
          </p:cNvPr>
          <p:cNvSpPr/>
          <p:nvPr/>
        </p:nvSpPr>
        <p:spPr>
          <a:xfrm>
            <a:off x="619125" y="265538"/>
            <a:ext cx="10953750" cy="830997"/>
          </a:xfrm>
          <a:prstGeom prst="rect">
            <a:avLst/>
          </a:prstGeom>
        </p:spPr>
        <p:txBody>
          <a:bodyPr wrap="square">
            <a:spAutoFit/>
          </a:bodyPr>
          <a:lstStyle/>
          <a:p>
            <a:r>
              <a:rPr lang="zh-CN" altLang="en-US" sz="2400" dirty="0">
                <a:latin typeface="AdobeSongStd-Light"/>
              </a:rPr>
              <a:t>下面的示例表明一般的</a:t>
            </a:r>
            <a:r>
              <a:rPr lang="en-US" altLang="zh-CN" sz="2400" dirty="0">
                <a:latin typeface="Times New Roman" panose="02020603050405020304" pitchFamily="18" charset="0"/>
              </a:rPr>
              <a:t>L R ( 1 )</a:t>
            </a:r>
            <a:r>
              <a:rPr lang="zh-CN" altLang="en-US" sz="2400" dirty="0">
                <a:latin typeface="AdobeSongStd-Light"/>
              </a:rPr>
              <a:t>分析解决了例</a:t>
            </a:r>
            <a:r>
              <a:rPr lang="en-US" altLang="zh-CN" sz="2400" dirty="0">
                <a:latin typeface="Times New Roman" panose="02020603050405020304" pitchFamily="18" charset="0"/>
              </a:rPr>
              <a:t>5 . 1 3</a:t>
            </a:r>
            <a:r>
              <a:rPr lang="zh-CN" altLang="en-US" sz="2400" dirty="0">
                <a:latin typeface="AdobeSongStd-Light"/>
              </a:rPr>
              <a:t>中不能成为</a:t>
            </a:r>
            <a:r>
              <a:rPr lang="en-US" altLang="zh-CN" sz="2400" dirty="0">
                <a:latin typeface="Times New Roman" panose="02020603050405020304" pitchFamily="18" charset="0"/>
              </a:rPr>
              <a:t>S L R ( 1 )</a:t>
            </a:r>
            <a:r>
              <a:rPr lang="zh-CN" altLang="en-US" sz="2400" dirty="0">
                <a:latin typeface="AdobeSongStd-Light"/>
              </a:rPr>
              <a:t>的文法的先行问题。</a:t>
            </a:r>
            <a:endParaRPr lang="zh-CN" altLang="en-US" sz="2400" dirty="0"/>
          </a:p>
        </p:txBody>
      </p:sp>
      <p:pic>
        <p:nvPicPr>
          <p:cNvPr id="5" name="图片 4">
            <a:extLst>
              <a:ext uri="{FF2B5EF4-FFF2-40B4-BE49-F238E27FC236}">
                <a16:creationId xmlns:a16="http://schemas.microsoft.com/office/drawing/2014/main" id="{B5C9834B-AB5D-43E6-AB86-B4B6818802A4}"/>
              </a:ext>
            </a:extLst>
          </p:cNvPr>
          <p:cNvPicPr>
            <a:picLocks noChangeAspect="1"/>
          </p:cNvPicPr>
          <p:nvPr/>
        </p:nvPicPr>
        <p:blipFill>
          <a:blip r:embed="rId2"/>
          <a:stretch>
            <a:fillRect/>
          </a:stretch>
        </p:blipFill>
        <p:spPr>
          <a:xfrm>
            <a:off x="728539" y="2277635"/>
            <a:ext cx="1971429" cy="942857"/>
          </a:xfrm>
          <a:prstGeom prst="rect">
            <a:avLst/>
          </a:prstGeom>
        </p:spPr>
      </p:pic>
      <p:pic>
        <p:nvPicPr>
          <p:cNvPr id="6" name="图片 5">
            <a:extLst>
              <a:ext uri="{FF2B5EF4-FFF2-40B4-BE49-F238E27FC236}">
                <a16:creationId xmlns:a16="http://schemas.microsoft.com/office/drawing/2014/main" id="{57538D1E-5237-44A2-A5E8-E1E48DFB9914}"/>
              </a:ext>
            </a:extLst>
          </p:cNvPr>
          <p:cNvPicPr>
            <a:picLocks noChangeAspect="1"/>
          </p:cNvPicPr>
          <p:nvPr/>
        </p:nvPicPr>
        <p:blipFill>
          <a:blip r:embed="rId3"/>
          <a:stretch>
            <a:fillRect/>
          </a:stretch>
        </p:blipFill>
        <p:spPr>
          <a:xfrm>
            <a:off x="3443752" y="1338868"/>
            <a:ext cx="7438095" cy="4838095"/>
          </a:xfrm>
          <a:prstGeom prst="rect">
            <a:avLst/>
          </a:prstGeom>
        </p:spPr>
      </p:pic>
    </p:spTree>
    <p:extLst>
      <p:ext uri="{BB962C8B-B14F-4D97-AF65-F5344CB8AC3E}">
        <p14:creationId xmlns:p14="http://schemas.microsoft.com/office/powerpoint/2010/main" val="34032830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F85E1E-C545-4CE3-8FE2-46B92919F743}"/>
              </a:ext>
            </a:extLst>
          </p:cNvPr>
          <p:cNvSpPr>
            <a:spLocks noGrp="1"/>
          </p:cNvSpPr>
          <p:nvPr>
            <p:ph type="title"/>
          </p:nvPr>
        </p:nvSpPr>
        <p:spPr/>
        <p:txBody>
          <a:bodyPr/>
          <a:lstStyle/>
          <a:p>
            <a:r>
              <a:rPr lang="en-US" altLang="zh-CN" b="1" dirty="0"/>
              <a:t>5.4.3 LALR(1) Parsing</a:t>
            </a:r>
            <a:endParaRPr lang="zh-CN" altLang="en-US" dirty="0"/>
          </a:p>
        </p:txBody>
      </p:sp>
      <p:sp>
        <p:nvSpPr>
          <p:cNvPr id="3" name="内容占位符 2">
            <a:extLst>
              <a:ext uri="{FF2B5EF4-FFF2-40B4-BE49-F238E27FC236}">
                <a16:creationId xmlns:a16="http://schemas.microsoft.com/office/drawing/2014/main" id="{7BF2AB20-D45C-4152-8D49-E843D5BAEEB7}"/>
              </a:ext>
            </a:extLst>
          </p:cNvPr>
          <p:cNvSpPr>
            <a:spLocks noGrp="1"/>
          </p:cNvSpPr>
          <p:nvPr>
            <p:ph idx="1"/>
          </p:nvPr>
        </p:nvSpPr>
        <p:spPr>
          <a:xfrm>
            <a:off x="727023" y="1505581"/>
            <a:ext cx="10515600" cy="4351338"/>
          </a:xfrm>
        </p:spPr>
        <p:txBody>
          <a:bodyPr/>
          <a:lstStyle/>
          <a:p>
            <a:pPr algn="just"/>
            <a:r>
              <a:rPr lang="en-US" altLang="zh-CN" sz="2400" dirty="0"/>
              <a:t>LALR(l) parsing is based on the observation that, in many cases, the size of the DFA of sets of LR(1) items is due in part to </a:t>
            </a:r>
            <a:r>
              <a:rPr lang="en-US" altLang="zh-CN" sz="2400" b="1" dirty="0"/>
              <a:t>the existence of many different states that have the same set of first components in their items </a:t>
            </a:r>
            <a:r>
              <a:rPr lang="en-US" altLang="zh-CN" sz="2400" dirty="0"/>
              <a:t>(the LR(0) items), while differing only in their second components (the lookahead symbols).</a:t>
            </a:r>
          </a:p>
          <a:p>
            <a:pPr algn="just"/>
            <a:endParaRPr lang="en-US" altLang="zh-CN" dirty="0"/>
          </a:p>
          <a:p>
            <a:pPr algn="just"/>
            <a:endParaRPr lang="zh-CN" altLang="en-US" dirty="0"/>
          </a:p>
        </p:txBody>
      </p:sp>
      <p:pic>
        <p:nvPicPr>
          <p:cNvPr id="5" name="图片 4">
            <a:extLst>
              <a:ext uri="{FF2B5EF4-FFF2-40B4-BE49-F238E27FC236}">
                <a16:creationId xmlns:a16="http://schemas.microsoft.com/office/drawing/2014/main" id="{8D3A9FF4-2479-4CD3-AA3C-695485A3E024}"/>
              </a:ext>
            </a:extLst>
          </p:cNvPr>
          <p:cNvPicPr>
            <a:picLocks noChangeAspect="1"/>
          </p:cNvPicPr>
          <p:nvPr/>
        </p:nvPicPr>
        <p:blipFill>
          <a:blip r:embed="rId2"/>
          <a:stretch>
            <a:fillRect/>
          </a:stretch>
        </p:blipFill>
        <p:spPr>
          <a:xfrm>
            <a:off x="1069298" y="3195874"/>
            <a:ext cx="4699764" cy="3664126"/>
          </a:xfrm>
          <a:prstGeom prst="rect">
            <a:avLst/>
          </a:prstGeom>
        </p:spPr>
      </p:pic>
      <p:pic>
        <p:nvPicPr>
          <p:cNvPr id="6" name="图片 5">
            <a:extLst>
              <a:ext uri="{FF2B5EF4-FFF2-40B4-BE49-F238E27FC236}">
                <a16:creationId xmlns:a16="http://schemas.microsoft.com/office/drawing/2014/main" id="{92EDC143-8AFD-451B-BAC6-DA0A56AF412C}"/>
              </a:ext>
            </a:extLst>
          </p:cNvPr>
          <p:cNvPicPr>
            <a:picLocks noChangeAspect="1"/>
          </p:cNvPicPr>
          <p:nvPr/>
        </p:nvPicPr>
        <p:blipFill>
          <a:blip r:embed="rId3"/>
          <a:stretch>
            <a:fillRect/>
          </a:stretch>
        </p:blipFill>
        <p:spPr>
          <a:xfrm>
            <a:off x="6096000" y="3341466"/>
            <a:ext cx="5290817" cy="3151409"/>
          </a:xfrm>
          <a:prstGeom prst="rect">
            <a:avLst/>
          </a:prstGeom>
        </p:spPr>
      </p:pic>
      <p:sp>
        <p:nvSpPr>
          <p:cNvPr id="7" name="矩形 6">
            <a:extLst>
              <a:ext uri="{FF2B5EF4-FFF2-40B4-BE49-F238E27FC236}">
                <a16:creationId xmlns:a16="http://schemas.microsoft.com/office/drawing/2014/main" id="{82E8ECAC-C327-4A85-A1C2-9056E5BC0BB4}"/>
              </a:ext>
            </a:extLst>
          </p:cNvPr>
          <p:cNvSpPr/>
          <p:nvPr/>
        </p:nvSpPr>
        <p:spPr>
          <a:xfrm>
            <a:off x="9944522" y="3681250"/>
            <a:ext cx="971163" cy="369332"/>
          </a:xfrm>
          <a:prstGeom prst="rect">
            <a:avLst/>
          </a:prstGeom>
        </p:spPr>
        <p:txBody>
          <a:bodyPr wrap="none">
            <a:spAutoFit/>
          </a:bodyPr>
          <a:lstStyle/>
          <a:p>
            <a:r>
              <a:rPr lang="en-US" altLang="zh-CN" dirty="0">
                <a:latin typeface="Times New Roman" panose="02020603050405020304" pitchFamily="18" charset="0"/>
              </a:rPr>
              <a:t>L R ( 0 )</a:t>
            </a:r>
            <a:endParaRPr lang="zh-CN" altLang="en-US" dirty="0"/>
          </a:p>
        </p:txBody>
      </p:sp>
    </p:spTree>
    <p:extLst>
      <p:ext uri="{BB962C8B-B14F-4D97-AF65-F5344CB8AC3E}">
        <p14:creationId xmlns:p14="http://schemas.microsoft.com/office/powerpoint/2010/main" val="13716976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107F55-816D-484E-BA91-FBB48FBF1387}"/>
              </a:ext>
            </a:extLst>
          </p:cNvPr>
          <p:cNvSpPr>
            <a:spLocks noGrp="1"/>
          </p:cNvSpPr>
          <p:nvPr>
            <p:ph type="title"/>
          </p:nvPr>
        </p:nvSpPr>
        <p:spPr/>
        <p:txBody>
          <a:bodyPr/>
          <a:lstStyle/>
          <a:p>
            <a:r>
              <a:rPr lang="en-US" altLang="zh-CN" b="1" dirty="0"/>
              <a:t>5.4.3 LALR(1) Parsing</a:t>
            </a:r>
            <a:endParaRPr lang="zh-CN" altLang="en-US" dirty="0"/>
          </a:p>
        </p:txBody>
      </p:sp>
      <p:sp>
        <p:nvSpPr>
          <p:cNvPr id="3" name="内容占位符 2">
            <a:extLst>
              <a:ext uri="{FF2B5EF4-FFF2-40B4-BE49-F238E27FC236}">
                <a16:creationId xmlns:a16="http://schemas.microsoft.com/office/drawing/2014/main" id="{7F011477-A421-4ABE-946F-1327CC1BCEB9}"/>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F549E806-7C2B-448A-B348-376811F352E0}"/>
              </a:ext>
            </a:extLst>
          </p:cNvPr>
          <p:cNvPicPr>
            <a:picLocks noChangeAspect="1"/>
          </p:cNvPicPr>
          <p:nvPr/>
        </p:nvPicPr>
        <p:blipFill>
          <a:blip r:embed="rId2"/>
          <a:stretch>
            <a:fillRect/>
          </a:stretch>
        </p:blipFill>
        <p:spPr>
          <a:xfrm>
            <a:off x="940944" y="1825625"/>
            <a:ext cx="10310110" cy="2677806"/>
          </a:xfrm>
          <a:prstGeom prst="rect">
            <a:avLst/>
          </a:prstGeom>
        </p:spPr>
      </p:pic>
      <p:pic>
        <p:nvPicPr>
          <p:cNvPr id="5" name="图片 4">
            <a:extLst>
              <a:ext uri="{FF2B5EF4-FFF2-40B4-BE49-F238E27FC236}">
                <a16:creationId xmlns:a16="http://schemas.microsoft.com/office/drawing/2014/main" id="{526DC68C-A53B-42AF-A34C-EE0328FEEECE}"/>
              </a:ext>
            </a:extLst>
          </p:cNvPr>
          <p:cNvPicPr>
            <a:picLocks noChangeAspect="1"/>
          </p:cNvPicPr>
          <p:nvPr/>
        </p:nvPicPr>
        <p:blipFill>
          <a:blip r:embed="rId3"/>
          <a:stretch>
            <a:fillRect/>
          </a:stretch>
        </p:blipFill>
        <p:spPr>
          <a:xfrm>
            <a:off x="1303809" y="4823464"/>
            <a:ext cx="9584379" cy="166941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123352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96EBF6-1D6C-4FF9-9CFE-53AC67B67D06}"/>
              </a:ext>
            </a:extLst>
          </p:cNvPr>
          <p:cNvSpPr>
            <a:spLocks noGrp="1"/>
          </p:cNvSpPr>
          <p:nvPr>
            <p:ph type="title"/>
          </p:nvPr>
        </p:nvSpPr>
        <p:spPr/>
        <p:txBody>
          <a:bodyPr/>
          <a:lstStyle/>
          <a:p>
            <a:r>
              <a:rPr lang="en-US" altLang="zh-CN" b="1" dirty="0"/>
              <a:t>5.4.3 LALR(1) Parsing</a:t>
            </a:r>
            <a:endParaRPr lang="zh-CN" altLang="en-US" dirty="0"/>
          </a:p>
        </p:txBody>
      </p:sp>
      <p:sp>
        <p:nvSpPr>
          <p:cNvPr id="3" name="内容占位符 2">
            <a:extLst>
              <a:ext uri="{FF2B5EF4-FFF2-40B4-BE49-F238E27FC236}">
                <a16:creationId xmlns:a16="http://schemas.microsoft.com/office/drawing/2014/main" id="{55FB3986-3D52-4AE2-8985-E9CF2BCBDE7E}"/>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26EF713C-B2CF-48EA-AD8A-1C6DCD03F9F8}"/>
              </a:ext>
            </a:extLst>
          </p:cNvPr>
          <p:cNvPicPr>
            <a:picLocks noChangeAspect="1"/>
          </p:cNvPicPr>
          <p:nvPr/>
        </p:nvPicPr>
        <p:blipFill>
          <a:blip r:embed="rId2"/>
          <a:stretch>
            <a:fillRect/>
          </a:stretch>
        </p:blipFill>
        <p:spPr>
          <a:xfrm>
            <a:off x="668555" y="1629052"/>
            <a:ext cx="10749197" cy="2430063"/>
          </a:xfrm>
          <a:prstGeom prst="rect">
            <a:avLst/>
          </a:prstGeom>
        </p:spPr>
      </p:pic>
      <p:pic>
        <p:nvPicPr>
          <p:cNvPr id="5" name="图片 4">
            <a:extLst>
              <a:ext uri="{FF2B5EF4-FFF2-40B4-BE49-F238E27FC236}">
                <a16:creationId xmlns:a16="http://schemas.microsoft.com/office/drawing/2014/main" id="{C2725F28-BE1E-44EC-9126-488C3FA62841}"/>
              </a:ext>
            </a:extLst>
          </p:cNvPr>
          <p:cNvPicPr>
            <a:picLocks noChangeAspect="1"/>
          </p:cNvPicPr>
          <p:nvPr/>
        </p:nvPicPr>
        <p:blipFill>
          <a:blip r:embed="rId3"/>
          <a:stretch>
            <a:fillRect/>
          </a:stretch>
        </p:blipFill>
        <p:spPr>
          <a:xfrm>
            <a:off x="615709" y="4660423"/>
            <a:ext cx="10802043" cy="2040989"/>
          </a:xfrm>
          <a:prstGeom prst="rect">
            <a:avLst/>
          </a:prstGeom>
        </p:spPr>
      </p:pic>
      <p:sp>
        <p:nvSpPr>
          <p:cNvPr id="6" name="箭头: 下 5">
            <a:extLst>
              <a:ext uri="{FF2B5EF4-FFF2-40B4-BE49-F238E27FC236}">
                <a16:creationId xmlns:a16="http://schemas.microsoft.com/office/drawing/2014/main" id="{2ECD9B62-6D51-4882-9EF0-D2459D6D9C7F}"/>
              </a:ext>
            </a:extLst>
          </p:cNvPr>
          <p:cNvSpPr/>
          <p:nvPr/>
        </p:nvSpPr>
        <p:spPr>
          <a:xfrm>
            <a:off x="4922448" y="3961036"/>
            <a:ext cx="2188564" cy="7206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319429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250"/>
                                        <p:tgtEl>
                                          <p:spTgt spid="6"/>
                                        </p:tgtEl>
                                      </p:cBhvr>
                                    </p:animEffect>
                                  </p:childTnLst>
                                </p:cTn>
                              </p:par>
                            </p:childTnLst>
                          </p:cTn>
                        </p:par>
                        <p:par>
                          <p:cTn id="8" fill="hold">
                            <p:stCondLst>
                              <p:cond delay="250"/>
                            </p:stCondLst>
                            <p:childTnLst>
                              <p:par>
                                <p:cTn id="9" presetID="16" presetClass="entr" presetSubtype="37"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outVertical)">
                                      <p:cBhvr>
                                        <p:cTn id="11"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557583-A587-4D88-B4A5-0A9044B69978}"/>
              </a:ext>
            </a:extLst>
          </p:cNvPr>
          <p:cNvSpPr>
            <a:spLocks noGrp="1"/>
          </p:cNvSpPr>
          <p:nvPr>
            <p:ph type="title"/>
          </p:nvPr>
        </p:nvSpPr>
        <p:spPr/>
        <p:txBody>
          <a:bodyPr/>
          <a:lstStyle/>
          <a:p>
            <a:r>
              <a:rPr lang="en-US" altLang="zh-CN" b="1" dirty="0"/>
              <a:t>5.4.3 LALR(1) Parsing</a:t>
            </a:r>
            <a:endParaRPr lang="zh-CN" altLang="en-US" dirty="0"/>
          </a:p>
        </p:txBody>
      </p:sp>
      <p:sp>
        <p:nvSpPr>
          <p:cNvPr id="3" name="内容占位符 2">
            <a:extLst>
              <a:ext uri="{FF2B5EF4-FFF2-40B4-BE49-F238E27FC236}">
                <a16:creationId xmlns:a16="http://schemas.microsoft.com/office/drawing/2014/main" id="{71E6ABFA-79D1-4C30-8093-3ED6396D7309}"/>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DF8274F9-BC14-462C-ABEE-54CE0AADC3D8}"/>
              </a:ext>
            </a:extLst>
          </p:cNvPr>
          <p:cNvPicPr>
            <a:picLocks noChangeAspect="1"/>
          </p:cNvPicPr>
          <p:nvPr/>
        </p:nvPicPr>
        <p:blipFill>
          <a:blip r:embed="rId2"/>
          <a:stretch>
            <a:fillRect/>
          </a:stretch>
        </p:blipFill>
        <p:spPr>
          <a:xfrm>
            <a:off x="838200" y="1509518"/>
            <a:ext cx="9400082" cy="5223396"/>
          </a:xfrm>
          <a:prstGeom prst="rect">
            <a:avLst/>
          </a:prstGeom>
        </p:spPr>
      </p:pic>
    </p:spTree>
    <p:extLst>
      <p:ext uri="{BB962C8B-B14F-4D97-AF65-F5344CB8AC3E}">
        <p14:creationId xmlns:p14="http://schemas.microsoft.com/office/powerpoint/2010/main" val="37741226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4C337C-0080-4949-925F-142E7E565015}"/>
              </a:ext>
            </a:extLst>
          </p:cNvPr>
          <p:cNvSpPr>
            <a:spLocks noGrp="1"/>
          </p:cNvSpPr>
          <p:nvPr>
            <p:ph type="title"/>
          </p:nvPr>
        </p:nvSpPr>
        <p:spPr/>
        <p:txBody>
          <a:bodyPr/>
          <a:lstStyle/>
          <a:p>
            <a:r>
              <a:rPr lang="en-US" altLang="zh-CN" b="1" dirty="0"/>
              <a:t>5.4.3 LALR(1) Parsing</a:t>
            </a:r>
            <a:endParaRPr lang="zh-CN" altLang="en-US" dirty="0"/>
          </a:p>
        </p:txBody>
      </p:sp>
      <p:sp>
        <p:nvSpPr>
          <p:cNvPr id="3" name="内容占位符 2">
            <a:extLst>
              <a:ext uri="{FF2B5EF4-FFF2-40B4-BE49-F238E27FC236}">
                <a16:creationId xmlns:a16="http://schemas.microsoft.com/office/drawing/2014/main" id="{DC719E28-C357-4C59-BEE6-CC0892CBF497}"/>
              </a:ext>
            </a:extLst>
          </p:cNvPr>
          <p:cNvSpPr>
            <a:spLocks noGrp="1"/>
          </p:cNvSpPr>
          <p:nvPr>
            <p:ph idx="1"/>
          </p:nvPr>
        </p:nvSpPr>
        <p:spPr/>
        <p:txBody>
          <a:bodyPr>
            <a:normAutofit/>
          </a:bodyPr>
          <a:lstStyle/>
          <a:p>
            <a:pPr algn="just"/>
            <a:r>
              <a:rPr lang="en-US" altLang="zh-CN" sz="2400" dirty="0"/>
              <a:t>The algorithm for LALR(l) parsing using the condensed DFA of LAR(l) items is identical to the general LR(1) parsing algorithm described in the previous section. As before, we calla grammar an LALR(l) grammar if no parsing conflicts arise in the LALR(l) parsing algorithm. </a:t>
            </a:r>
          </a:p>
          <a:p>
            <a:pPr algn="just"/>
            <a:r>
              <a:rPr lang="en-US" altLang="zh-CN" sz="2400" dirty="0"/>
              <a:t>In fact, itis possible to compute the DFA of LALR( l) items directly from the DFA of LR(0) items through a process of propagating lookaheads. Though we will not describe this process formally, itis instructive to see how this can be done relatively easily.</a:t>
            </a:r>
            <a:endParaRPr lang="zh-CN" altLang="en-US" sz="2400" dirty="0"/>
          </a:p>
        </p:txBody>
      </p:sp>
    </p:spTree>
    <p:extLst>
      <p:ext uri="{BB962C8B-B14F-4D97-AF65-F5344CB8AC3E}">
        <p14:creationId xmlns:p14="http://schemas.microsoft.com/office/powerpoint/2010/main" val="15262888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283502-4BA2-4E77-ADBC-825DEE96CA78}"/>
              </a:ext>
            </a:extLst>
          </p:cNvPr>
          <p:cNvSpPr>
            <a:spLocks noGrp="1"/>
          </p:cNvSpPr>
          <p:nvPr>
            <p:ph type="title"/>
          </p:nvPr>
        </p:nvSpPr>
        <p:spPr/>
        <p:txBody>
          <a:bodyPr/>
          <a:lstStyle/>
          <a:p>
            <a:r>
              <a:rPr lang="en-US" altLang="zh-CN" b="1" dirty="0"/>
              <a:t>5.4.3 LALR(1) Parsing</a:t>
            </a:r>
            <a:endParaRPr lang="zh-CN" altLang="en-US" dirty="0"/>
          </a:p>
        </p:txBody>
      </p:sp>
      <p:sp>
        <p:nvSpPr>
          <p:cNvPr id="5" name="内容占位符 4">
            <a:extLst>
              <a:ext uri="{FF2B5EF4-FFF2-40B4-BE49-F238E27FC236}">
                <a16:creationId xmlns:a16="http://schemas.microsoft.com/office/drawing/2014/main" id="{A04EEE4A-D835-4A43-98B4-41B04C8D3412}"/>
              </a:ext>
            </a:extLst>
          </p:cNvPr>
          <p:cNvSpPr>
            <a:spLocks noGrp="1"/>
          </p:cNvSpPr>
          <p:nvPr>
            <p:ph idx="1"/>
          </p:nvPr>
        </p:nvSpPr>
        <p:spPr/>
        <p:txBody>
          <a:bodyPr/>
          <a:lstStyle/>
          <a:p>
            <a:endParaRPr lang="zh-CN" altLang="en-US"/>
          </a:p>
        </p:txBody>
      </p:sp>
      <p:pic>
        <p:nvPicPr>
          <p:cNvPr id="6" name="图片 5">
            <a:extLst>
              <a:ext uri="{FF2B5EF4-FFF2-40B4-BE49-F238E27FC236}">
                <a16:creationId xmlns:a16="http://schemas.microsoft.com/office/drawing/2014/main" id="{934C6784-812F-4C11-96D9-2219A91F9CFD}"/>
              </a:ext>
            </a:extLst>
          </p:cNvPr>
          <p:cNvPicPr>
            <a:picLocks noChangeAspect="1"/>
          </p:cNvPicPr>
          <p:nvPr/>
        </p:nvPicPr>
        <p:blipFill>
          <a:blip r:embed="rId2"/>
          <a:stretch>
            <a:fillRect/>
          </a:stretch>
        </p:blipFill>
        <p:spPr>
          <a:xfrm>
            <a:off x="838199" y="2204119"/>
            <a:ext cx="10442439" cy="29974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13461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FF7D6C-FA28-4AC8-B557-1418FFD23F7D}"/>
              </a:ext>
            </a:extLst>
          </p:cNvPr>
          <p:cNvSpPr>
            <a:spLocks noGrp="1"/>
          </p:cNvSpPr>
          <p:nvPr>
            <p:ph type="title"/>
          </p:nvPr>
        </p:nvSpPr>
        <p:spPr/>
        <p:txBody>
          <a:bodyPr/>
          <a:lstStyle/>
          <a:p>
            <a:r>
              <a:rPr lang="en-US" altLang="zh-CN" b="1" dirty="0"/>
              <a:t>5.1 OVERVIEW OF BOTTOM-UP PARSING</a:t>
            </a:r>
            <a:endParaRPr lang="zh-CN" altLang="en-US" dirty="0"/>
          </a:p>
        </p:txBody>
      </p:sp>
      <p:sp>
        <p:nvSpPr>
          <p:cNvPr id="3" name="内容占位符 2">
            <a:extLst>
              <a:ext uri="{FF2B5EF4-FFF2-40B4-BE49-F238E27FC236}">
                <a16:creationId xmlns:a16="http://schemas.microsoft.com/office/drawing/2014/main" id="{628B0985-F510-4A31-B544-8E15D64BBB10}"/>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0032BB76-F405-48CE-AB90-0087A9637677}"/>
              </a:ext>
            </a:extLst>
          </p:cNvPr>
          <p:cNvPicPr>
            <a:picLocks noChangeAspect="1"/>
          </p:cNvPicPr>
          <p:nvPr/>
        </p:nvPicPr>
        <p:blipFill>
          <a:blip r:embed="rId3"/>
          <a:stretch>
            <a:fillRect/>
          </a:stretch>
        </p:blipFill>
        <p:spPr>
          <a:xfrm>
            <a:off x="337317" y="1622932"/>
            <a:ext cx="11323820" cy="2186368"/>
          </a:xfrm>
          <a:prstGeom prst="rect">
            <a:avLst/>
          </a:prstGeom>
        </p:spPr>
      </p:pic>
      <p:sp>
        <p:nvSpPr>
          <p:cNvPr id="5" name="矩形 4">
            <a:extLst>
              <a:ext uri="{FF2B5EF4-FFF2-40B4-BE49-F238E27FC236}">
                <a16:creationId xmlns:a16="http://schemas.microsoft.com/office/drawing/2014/main" id="{575CD796-E942-4B50-8E3A-32DCAF8B78E6}"/>
              </a:ext>
            </a:extLst>
          </p:cNvPr>
          <p:cNvSpPr/>
          <p:nvPr/>
        </p:nvSpPr>
        <p:spPr>
          <a:xfrm>
            <a:off x="337317" y="3944237"/>
            <a:ext cx="11323820" cy="1631216"/>
          </a:xfrm>
          <a:prstGeom prst="rect">
            <a:avLst/>
          </a:prstGeom>
        </p:spPr>
        <p:txBody>
          <a:bodyPr wrap="square">
            <a:spAutoFit/>
          </a:bodyPr>
          <a:lstStyle/>
          <a:p>
            <a:pPr algn="just"/>
            <a:r>
              <a:rPr lang="zh-CN" altLang="en-US" sz="2000" dirty="0">
                <a:solidFill>
                  <a:schemeClr val="tx1">
                    <a:lumMod val="75000"/>
                    <a:lumOff val="25000"/>
                  </a:schemeClr>
                </a:solidFill>
                <a:latin typeface="AdobeSongStd-Light"/>
              </a:rPr>
              <a:t>        我们将这样的推导中的终结符和非终结符的每个中间串都称作右句型</a:t>
            </a:r>
            <a:r>
              <a:rPr lang="en-US" altLang="zh-CN" sz="2000" dirty="0">
                <a:solidFill>
                  <a:schemeClr val="tx1">
                    <a:lumMod val="75000"/>
                    <a:lumOff val="25000"/>
                  </a:schemeClr>
                </a:solidFill>
                <a:latin typeface="Times New Roman" panose="02020603050405020304" pitchFamily="18" charset="0"/>
              </a:rPr>
              <a:t>(right sentential  for m )</a:t>
            </a:r>
            <a:r>
              <a:rPr lang="zh-CN" altLang="en-US" sz="2000" dirty="0">
                <a:solidFill>
                  <a:schemeClr val="tx1">
                    <a:lumMod val="75000"/>
                    <a:lumOff val="25000"/>
                  </a:schemeClr>
                </a:solidFill>
                <a:latin typeface="Times New Roman" panose="02020603050405020304" pitchFamily="18" charset="0"/>
              </a:rPr>
              <a:t>。</a:t>
            </a:r>
            <a:r>
              <a:rPr lang="zh-CN" altLang="en-US" sz="2000" dirty="0">
                <a:solidFill>
                  <a:schemeClr val="tx1">
                    <a:lumMod val="75000"/>
                    <a:lumOff val="25000"/>
                  </a:schemeClr>
                </a:solidFill>
              </a:rPr>
              <a:t>在移进</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归约分析中，每个这样的句型都被分析栈和输入分隔开。例如，发生在前面推导中的第</a:t>
            </a:r>
            <a:r>
              <a:rPr lang="en-US" altLang="zh-CN" sz="2000" dirty="0">
                <a:solidFill>
                  <a:schemeClr val="tx1">
                    <a:lumMod val="75000"/>
                    <a:lumOff val="25000"/>
                  </a:schemeClr>
                </a:solidFill>
              </a:rPr>
              <a:t>3</a:t>
            </a:r>
            <a:r>
              <a:rPr lang="zh-CN" altLang="en-US" sz="2000" dirty="0">
                <a:solidFill>
                  <a:schemeClr val="tx1">
                    <a:lumMod val="75000"/>
                    <a:lumOff val="25000"/>
                  </a:schemeClr>
                </a:solidFill>
              </a:rPr>
              <a:t>步的右句子格式</a:t>
            </a:r>
            <a:r>
              <a:rPr lang="en-US" altLang="zh-CN" sz="2000" i="1" dirty="0">
                <a:solidFill>
                  <a:schemeClr val="tx1">
                    <a:lumMod val="75000"/>
                    <a:lumOff val="25000"/>
                  </a:schemeClr>
                </a:solidFill>
              </a:rPr>
              <a:t>E </a:t>
            </a:r>
            <a:r>
              <a:rPr lang="en-US" altLang="zh-CN" sz="2000" b="1" dirty="0">
                <a:solidFill>
                  <a:schemeClr val="tx1">
                    <a:lumMod val="75000"/>
                    <a:lumOff val="25000"/>
                  </a:schemeClr>
                </a:solidFill>
              </a:rPr>
              <a:t>+ </a:t>
            </a:r>
            <a:r>
              <a:rPr lang="en-US" altLang="zh-CN" sz="2000" b="1" i="1" dirty="0">
                <a:solidFill>
                  <a:schemeClr val="tx1">
                    <a:lumMod val="75000"/>
                    <a:lumOff val="25000"/>
                  </a:schemeClr>
                </a:solidFill>
              </a:rPr>
              <a:t>n </a:t>
            </a:r>
            <a:r>
              <a:rPr lang="zh-CN" altLang="en-US" sz="2000" dirty="0">
                <a:solidFill>
                  <a:schemeClr val="tx1">
                    <a:lumMod val="75000"/>
                    <a:lumOff val="25000"/>
                  </a:schemeClr>
                </a:solidFill>
              </a:rPr>
              <a:t>出现在表</a:t>
            </a:r>
            <a:r>
              <a:rPr lang="en-US" altLang="zh-CN" sz="2000" dirty="0">
                <a:solidFill>
                  <a:schemeClr val="tx1">
                    <a:lumMod val="75000"/>
                    <a:lumOff val="25000"/>
                  </a:schemeClr>
                </a:solidFill>
              </a:rPr>
              <a:t>5 - 2</a:t>
            </a:r>
            <a:r>
              <a:rPr lang="zh-CN" altLang="en-US" sz="2000" dirty="0">
                <a:solidFill>
                  <a:schemeClr val="tx1">
                    <a:lumMod val="75000"/>
                    <a:lumOff val="25000"/>
                  </a:schemeClr>
                </a:solidFill>
              </a:rPr>
              <a:t>的第</a:t>
            </a:r>
            <a:r>
              <a:rPr lang="en-US" altLang="zh-CN" sz="2000" dirty="0">
                <a:solidFill>
                  <a:schemeClr val="tx1">
                    <a:lumMod val="75000"/>
                    <a:lumOff val="25000"/>
                  </a:schemeClr>
                </a:solidFill>
              </a:rPr>
              <a:t>3</a:t>
            </a:r>
            <a:r>
              <a:rPr lang="zh-CN" altLang="en-US" sz="2000" dirty="0">
                <a:solidFill>
                  <a:schemeClr val="tx1">
                    <a:lumMod val="75000"/>
                    <a:lumOff val="25000"/>
                  </a:schemeClr>
                </a:solidFill>
              </a:rPr>
              <a:t>、第</a:t>
            </a:r>
            <a:r>
              <a:rPr lang="en-US" altLang="zh-CN" sz="2000" dirty="0">
                <a:solidFill>
                  <a:schemeClr val="tx1">
                    <a:lumMod val="75000"/>
                    <a:lumOff val="25000"/>
                  </a:schemeClr>
                </a:solidFill>
              </a:rPr>
              <a:t>4</a:t>
            </a:r>
            <a:r>
              <a:rPr lang="zh-CN" altLang="en-US" sz="2000" dirty="0">
                <a:solidFill>
                  <a:schemeClr val="tx1">
                    <a:lumMod val="75000"/>
                    <a:lumOff val="25000"/>
                  </a:schemeClr>
                </a:solidFill>
              </a:rPr>
              <a:t>和第</a:t>
            </a:r>
            <a:r>
              <a:rPr lang="en-US" altLang="zh-CN" sz="2000" dirty="0">
                <a:solidFill>
                  <a:schemeClr val="tx1">
                    <a:lumMod val="75000"/>
                    <a:lumOff val="25000"/>
                  </a:schemeClr>
                </a:solidFill>
              </a:rPr>
              <a:t>5</a:t>
            </a:r>
            <a:r>
              <a:rPr lang="zh-CN" altLang="en-US" sz="2000" dirty="0">
                <a:solidFill>
                  <a:schemeClr val="tx1">
                    <a:lumMod val="75000"/>
                    <a:lumOff val="25000"/>
                  </a:schemeClr>
                </a:solidFill>
              </a:rPr>
              <a:t>步。如果通过符号</a:t>
            </a:r>
            <a:r>
              <a:rPr lang="en-US" altLang="zh-CN" sz="2000" dirty="0">
                <a:solidFill>
                  <a:schemeClr val="tx1">
                    <a:lumMod val="75000"/>
                    <a:lumOff val="25000"/>
                  </a:schemeClr>
                </a:solidFill>
              </a:rPr>
              <a:t>|| </a:t>
            </a:r>
            <a:r>
              <a:rPr lang="zh-CN" altLang="en-US" sz="2000" dirty="0">
                <a:solidFill>
                  <a:schemeClr val="tx1">
                    <a:lumMod val="75000"/>
                    <a:lumOff val="25000"/>
                  </a:schemeClr>
                </a:solidFill>
              </a:rPr>
              <a:t>指出每一时刻栈的顶部位于何处</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即：当在栈和输入之间发生了分隔</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，则表</a:t>
            </a:r>
            <a:r>
              <a:rPr lang="en-US" altLang="zh-CN" sz="2000" dirty="0">
                <a:solidFill>
                  <a:schemeClr val="tx1">
                    <a:lumMod val="75000"/>
                    <a:lumOff val="25000"/>
                  </a:schemeClr>
                </a:solidFill>
              </a:rPr>
              <a:t>5 - 2</a:t>
            </a:r>
            <a:r>
              <a:rPr lang="zh-CN" altLang="en-US" sz="2000" dirty="0">
                <a:solidFill>
                  <a:schemeClr val="tx1">
                    <a:lumMod val="75000"/>
                    <a:lumOff val="25000"/>
                  </a:schemeClr>
                </a:solidFill>
              </a:rPr>
              <a:t>的第</a:t>
            </a:r>
            <a:r>
              <a:rPr lang="en-US" altLang="zh-CN" sz="2000" dirty="0">
                <a:solidFill>
                  <a:schemeClr val="tx1">
                    <a:lumMod val="75000"/>
                    <a:lumOff val="25000"/>
                  </a:schemeClr>
                </a:solidFill>
              </a:rPr>
              <a:t>3</a:t>
            </a:r>
            <a:r>
              <a:rPr lang="zh-CN" altLang="en-US" sz="2000" dirty="0">
                <a:solidFill>
                  <a:schemeClr val="tx1">
                    <a:lumMod val="75000"/>
                    <a:lumOff val="25000"/>
                  </a:schemeClr>
                </a:solidFill>
              </a:rPr>
              <a:t>步就由</a:t>
            </a:r>
            <a:r>
              <a:rPr lang="en-US" altLang="zh-CN" sz="2000" i="1" dirty="0">
                <a:solidFill>
                  <a:schemeClr val="tx1">
                    <a:lumMod val="75000"/>
                    <a:lumOff val="25000"/>
                  </a:schemeClr>
                </a:solidFill>
              </a:rPr>
              <a:t>E </a:t>
            </a:r>
            <a:r>
              <a:rPr lang="en-US" altLang="zh-CN" sz="2000" dirty="0">
                <a:solidFill>
                  <a:schemeClr val="tx1">
                    <a:lumMod val="75000"/>
                    <a:lumOff val="25000"/>
                  </a:schemeClr>
                </a:solidFill>
              </a:rPr>
              <a:t>|| </a:t>
            </a:r>
            <a:r>
              <a:rPr lang="en-US" altLang="zh-CN" sz="2000" b="1" dirty="0">
                <a:solidFill>
                  <a:schemeClr val="tx1">
                    <a:lumMod val="75000"/>
                    <a:lumOff val="25000"/>
                  </a:schemeClr>
                </a:solidFill>
              </a:rPr>
              <a:t>+ </a:t>
            </a:r>
            <a:r>
              <a:rPr lang="en-US" altLang="zh-CN" sz="2000" b="1" i="1" dirty="0">
                <a:solidFill>
                  <a:schemeClr val="tx1">
                    <a:lumMod val="75000"/>
                    <a:lumOff val="25000"/>
                  </a:schemeClr>
                </a:solidFill>
              </a:rPr>
              <a:t>n</a:t>
            </a:r>
            <a:r>
              <a:rPr lang="zh-CN" altLang="en-US" sz="2000" dirty="0">
                <a:solidFill>
                  <a:schemeClr val="tx1">
                    <a:lumMod val="75000"/>
                    <a:lumOff val="25000"/>
                  </a:schemeClr>
                </a:solidFill>
              </a:rPr>
              <a:t>给出，而其第</a:t>
            </a:r>
            <a:r>
              <a:rPr lang="en-US" altLang="zh-CN" sz="2000" dirty="0">
                <a:solidFill>
                  <a:schemeClr val="tx1">
                    <a:lumMod val="75000"/>
                    <a:lumOff val="25000"/>
                  </a:schemeClr>
                </a:solidFill>
              </a:rPr>
              <a:t>4</a:t>
            </a:r>
            <a:r>
              <a:rPr lang="zh-CN" altLang="en-US" sz="2000" dirty="0">
                <a:solidFill>
                  <a:schemeClr val="tx1">
                    <a:lumMod val="75000"/>
                    <a:lumOff val="25000"/>
                  </a:schemeClr>
                </a:solidFill>
              </a:rPr>
              <a:t>步则由</a:t>
            </a:r>
            <a:r>
              <a:rPr lang="en-US" altLang="zh-CN" sz="2000" i="1" dirty="0">
                <a:solidFill>
                  <a:schemeClr val="tx1">
                    <a:lumMod val="75000"/>
                    <a:lumOff val="25000"/>
                  </a:schemeClr>
                </a:solidFill>
              </a:rPr>
              <a:t>E </a:t>
            </a:r>
            <a:r>
              <a:rPr lang="en-US" altLang="zh-CN" sz="2000" b="1" dirty="0">
                <a:solidFill>
                  <a:schemeClr val="tx1">
                    <a:lumMod val="75000"/>
                    <a:lumOff val="25000"/>
                  </a:schemeClr>
                </a:solidFill>
              </a:rPr>
              <a:t>+ </a:t>
            </a:r>
            <a:r>
              <a:rPr lang="en-US" altLang="zh-CN" sz="2000" dirty="0">
                <a:solidFill>
                  <a:schemeClr val="tx1">
                    <a:lumMod val="75000"/>
                    <a:lumOff val="25000"/>
                  </a:schemeClr>
                </a:solidFill>
              </a:rPr>
              <a:t>|| </a:t>
            </a:r>
            <a:r>
              <a:rPr lang="en-US" altLang="zh-CN" sz="2000" b="1" i="1" dirty="0">
                <a:solidFill>
                  <a:schemeClr val="tx1">
                    <a:lumMod val="75000"/>
                    <a:lumOff val="25000"/>
                  </a:schemeClr>
                </a:solidFill>
              </a:rPr>
              <a:t>n</a:t>
            </a:r>
            <a:r>
              <a:rPr lang="zh-CN" altLang="en-US" sz="2000" dirty="0">
                <a:solidFill>
                  <a:schemeClr val="tx1">
                    <a:lumMod val="75000"/>
                    <a:lumOff val="25000"/>
                  </a:schemeClr>
                </a:solidFill>
              </a:rPr>
              <a:t>给出。在每一种情况下，分析栈的符号序列都被称作右句型的可行前缀。</a:t>
            </a:r>
          </a:p>
        </p:txBody>
      </p:sp>
      <p:sp>
        <p:nvSpPr>
          <p:cNvPr id="6" name="矩形 5">
            <a:extLst>
              <a:ext uri="{FF2B5EF4-FFF2-40B4-BE49-F238E27FC236}">
                <a16:creationId xmlns:a16="http://schemas.microsoft.com/office/drawing/2014/main" id="{EE0059BB-942D-41B3-A000-9453A8254E21}"/>
              </a:ext>
            </a:extLst>
          </p:cNvPr>
          <p:cNvSpPr/>
          <p:nvPr/>
        </p:nvSpPr>
        <p:spPr>
          <a:xfrm>
            <a:off x="381038" y="5709176"/>
            <a:ext cx="11280099" cy="707886"/>
          </a:xfrm>
          <a:prstGeom prst="rect">
            <a:avLst/>
          </a:prstGeom>
        </p:spPr>
        <p:txBody>
          <a:bodyPr wrap="square">
            <a:spAutoFit/>
          </a:bodyPr>
          <a:lstStyle/>
          <a:p>
            <a:r>
              <a:rPr lang="zh-CN" altLang="en-US" sz="2000" dirty="0">
                <a:solidFill>
                  <a:schemeClr val="tx1">
                    <a:lumMod val="75000"/>
                    <a:lumOff val="25000"/>
                  </a:schemeClr>
                </a:solidFill>
                <a:latin typeface="AdobeSongStd-Light"/>
              </a:rPr>
              <a:t>        因此，</a:t>
            </a:r>
            <a:r>
              <a:rPr lang="en-US" altLang="zh-CN" sz="2000" i="1" dirty="0">
                <a:solidFill>
                  <a:schemeClr val="tx1">
                    <a:lumMod val="75000"/>
                    <a:lumOff val="25000"/>
                  </a:schemeClr>
                </a:solidFill>
                <a:latin typeface="Times New Roman" panose="02020603050405020304" pitchFamily="18" charset="0"/>
              </a:rPr>
              <a:t>E</a:t>
            </a:r>
            <a:r>
              <a:rPr lang="zh-CN" altLang="en-US" sz="2000" dirty="0">
                <a:solidFill>
                  <a:schemeClr val="tx1">
                    <a:lumMod val="75000"/>
                    <a:lumOff val="25000"/>
                  </a:schemeClr>
                </a:solidFill>
                <a:latin typeface="AdobeSongStd-Light"/>
              </a:rPr>
              <a:t>、</a:t>
            </a:r>
            <a:r>
              <a:rPr lang="en-US" altLang="zh-CN" sz="2000" i="1" dirty="0">
                <a:solidFill>
                  <a:schemeClr val="tx1">
                    <a:lumMod val="75000"/>
                    <a:lumOff val="25000"/>
                  </a:schemeClr>
                </a:solidFill>
                <a:latin typeface="Times New Roman" panose="02020603050405020304" pitchFamily="18" charset="0"/>
              </a:rPr>
              <a:t>E</a:t>
            </a:r>
            <a:r>
              <a:rPr lang="en-US" altLang="zh-CN" sz="2000" b="1" dirty="0">
                <a:solidFill>
                  <a:schemeClr val="tx1">
                    <a:lumMod val="75000"/>
                    <a:lumOff val="25000"/>
                  </a:schemeClr>
                </a:solidFill>
                <a:latin typeface="Courier"/>
              </a:rPr>
              <a:t>+ </a:t>
            </a:r>
            <a:r>
              <a:rPr lang="zh-CN" altLang="en-US" sz="2000" dirty="0">
                <a:solidFill>
                  <a:schemeClr val="tx1">
                    <a:lumMod val="75000"/>
                    <a:lumOff val="25000"/>
                  </a:schemeClr>
                </a:solidFill>
                <a:latin typeface="AdobeSongStd-Light"/>
              </a:rPr>
              <a:t>和</a:t>
            </a:r>
            <a:r>
              <a:rPr lang="en-US" altLang="zh-CN" sz="2000" i="1" dirty="0">
                <a:solidFill>
                  <a:schemeClr val="tx1">
                    <a:lumMod val="75000"/>
                    <a:lumOff val="25000"/>
                  </a:schemeClr>
                </a:solidFill>
                <a:latin typeface="Times New Roman" panose="02020603050405020304" pitchFamily="18" charset="0"/>
              </a:rPr>
              <a:t>E </a:t>
            </a:r>
            <a:r>
              <a:rPr lang="en-US" altLang="zh-CN" sz="2000" b="1" dirty="0">
                <a:solidFill>
                  <a:schemeClr val="tx1">
                    <a:lumMod val="75000"/>
                    <a:lumOff val="25000"/>
                  </a:schemeClr>
                </a:solidFill>
                <a:latin typeface="Courier"/>
              </a:rPr>
              <a:t>+ </a:t>
            </a:r>
            <a:r>
              <a:rPr lang="en-US" altLang="zh-CN" sz="2000" b="1" i="1" dirty="0">
                <a:solidFill>
                  <a:schemeClr val="tx1">
                    <a:lumMod val="75000"/>
                    <a:lumOff val="25000"/>
                  </a:schemeClr>
                </a:solidFill>
                <a:latin typeface="Courier"/>
              </a:rPr>
              <a:t>n </a:t>
            </a:r>
            <a:r>
              <a:rPr lang="zh-CN" altLang="en-US" sz="2000" dirty="0">
                <a:solidFill>
                  <a:schemeClr val="tx1">
                    <a:lumMod val="75000"/>
                    <a:lumOff val="25000"/>
                  </a:schemeClr>
                </a:solidFill>
                <a:latin typeface="AdobeSongStd-Light"/>
              </a:rPr>
              <a:t>都是右句型</a:t>
            </a:r>
            <a:r>
              <a:rPr lang="en-US" altLang="zh-CN" sz="2000" i="1" dirty="0">
                <a:solidFill>
                  <a:schemeClr val="tx1">
                    <a:lumMod val="75000"/>
                    <a:lumOff val="25000"/>
                  </a:schemeClr>
                </a:solidFill>
                <a:latin typeface="Times New Roman" panose="02020603050405020304" pitchFamily="18" charset="0"/>
              </a:rPr>
              <a:t>E </a:t>
            </a:r>
            <a:r>
              <a:rPr lang="en-US" altLang="zh-CN" sz="2000" b="1" dirty="0">
                <a:solidFill>
                  <a:schemeClr val="tx1">
                    <a:lumMod val="75000"/>
                    <a:lumOff val="25000"/>
                  </a:schemeClr>
                </a:solidFill>
                <a:latin typeface="Courier"/>
              </a:rPr>
              <a:t>+ </a:t>
            </a:r>
            <a:r>
              <a:rPr lang="en-US" altLang="zh-CN" sz="2000" b="1" i="1" dirty="0">
                <a:solidFill>
                  <a:schemeClr val="tx1">
                    <a:lumMod val="75000"/>
                    <a:lumOff val="25000"/>
                  </a:schemeClr>
                </a:solidFill>
                <a:latin typeface="Courier"/>
              </a:rPr>
              <a:t>n </a:t>
            </a:r>
            <a:r>
              <a:rPr lang="zh-CN" altLang="en-US" sz="2000" dirty="0">
                <a:solidFill>
                  <a:schemeClr val="tx1">
                    <a:lumMod val="75000"/>
                    <a:lumOff val="25000"/>
                  </a:schemeClr>
                </a:solidFill>
                <a:latin typeface="AdobeSongStd-Light"/>
              </a:rPr>
              <a:t>的可行前缀，但右句子格式</a:t>
            </a:r>
            <a:r>
              <a:rPr lang="en-US" altLang="zh-CN" sz="2000" b="1" i="1" dirty="0">
                <a:solidFill>
                  <a:schemeClr val="tx1">
                    <a:lumMod val="75000"/>
                    <a:lumOff val="25000"/>
                  </a:schemeClr>
                </a:solidFill>
                <a:latin typeface="Courier"/>
              </a:rPr>
              <a:t>n </a:t>
            </a:r>
            <a:r>
              <a:rPr lang="en-US" altLang="zh-CN" sz="2000" b="1" dirty="0">
                <a:solidFill>
                  <a:schemeClr val="tx1">
                    <a:lumMod val="75000"/>
                    <a:lumOff val="25000"/>
                  </a:schemeClr>
                </a:solidFill>
                <a:latin typeface="Courier"/>
              </a:rPr>
              <a:t>+ </a:t>
            </a:r>
            <a:r>
              <a:rPr lang="en-US" altLang="zh-CN" sz="2000" b="1" i="1" dirty="0">
                <a:solidFill>
                  <a:schemeClr val="tx1">
                    <a:lumMod val="75000"/>
                    <a:lumOff val="25000"/>
                  </a:schemeClr>
                </a:solidFill>
                <a:latin typeface="Courier"/>
              </a:rPr>
              <a:t>n </a:t>
            </a:r>
            <a:r>
              <a:rPr lang="zh-CN" altLang="en-US" sz="2000" dirty="0">
                <a:solidFill>
                  <a:schemeClr val="tx1">
                    <a:lumMod val="75000"/>
                    <a:lumOff val="25000"/>
                  </a:schemeClr>
                </a:solidFill>
                <a:latin typeface="AdobeSongStd-Light"/>
              </a:rPr>
              <a:t>却使和</a:t>
            </a:r>
            <a:r>
              <a:rPr lang="en-US" altLang="zh-CN" sz="2000" b="1" i="1" dirty="0">
                <a:solidFill>
                  <a:schemeClr val="tx1">
                    <a:lumMod val="75000"/>
                    <a:lumOff val="25000"/>
                  </a:schemeClr>
                </a:solidFill>
                <a:latin typeface="Courier"/>
              </a:rPr>
              <a:t>n </a:t>
            </a:r>
            <a:r>
              <a:rPr lang="zh-CN" altLang="en-US" sz="2000" dirty="0">
                <a:solidFill>
                  <a:schemeClr val="tx1">
                    <a:lumMod val="75000"/>
                    <a:lumOff val="25000"/>
                  </a:schemeClr>
                </a:solidFill>
                <a:latin typeface="AdobeSongStd-Light"/>
              </a:rPr>
              <a:t>作为它的可行前缀</a:t>
            </a:r>
            <a:r>
              <a:rPr lang="en-US" altLang="zh-CN" sz="2000" dirty="0">
                <a:solidFill>
                  <a:schemeClr val="tx1">
                    <a:lumMod val="75000"/>
                    <a:lumOff val="25000"/>
                  </a:schemeClr>
                </a:solidFill>
                <a:latin typeface="Times New Roman" panose="02020603050405020304" pitchFamily="18" charset="0"/>
              </a:rPr>
              <a:t>(</a:t>
            </a:r>
            <a:r>
              <a:rPr lang="zh-CN" altLang="en-US" sz="2000" dirty="0">
                <a:solidFill>
                  <a:schemeClr val="tx1">
                    <a:lumMod val="75000"/>
                    <a:lumOff val="25000"/>
                  </a:schemeClr>
                </a:solidFill>
                <a:latin typeface="AdobeSongStd-Light"/>
              </a:rPr>
              <a:t>表</a:t>
            </a:r>
            <a:r>
              <a:rPr lang="en-US" altLang="zh-CN" sz="2000" dirty="0">
                <a:solidFill>
                  <a:schemeClr val="tx1">
                    <a:lumMod val="75000"/>
                    <a:lumOff val="25000"/>
                  </a:schemeClr>
                </a:solidFill>
                <a:latin typeface="Times New Roman" panose="02020603050405020304" pitchFamily="18" charset="0"/>
              </a:rPr>
              <a:t>5 - 2</a:t>
            </a:r>
            <a:r>
              <a:rPr lang="zh-CN" altLang="en-US" sz="2000" dirty="0">
                <a:solidFill>
                  <a:schemeClr val="tx1">
                    <a:lumMod val="75000"/>
                    <a:lumOff val="25000"/>
                  </a:schemeClr>
                </a:solidFill>
                <a:latin typeface="AdobeSongStd-Light"/>
              </a:rPr>
              <a:t>的第</a:t>
            </a:r>
            <a:r>
              <a:rPr lang="en-US" altLang="zh-CN" sz="2000" dirty="0">
                <a:solidFill>
                  <a:schemeClr val="tx1">
                    <a:lumMod val="75000"/>
                    <a:lumOff val="25000"/>
                  </a:schemeClr>
                </a:solidFill>
                <a:latin typeface="Times New Roman" panose="02020603050405020304" pitchFamily="18" charset="0"/>
              </a:rPr>
              <a:t>1</a:t>
            </a:r>
            <a:r>
              <a:rPr lang="zh-CN" altLang="en-US" sz="2000" dirty="0">
                <a:solidFill>
                  <a:schemeClr val="tx1">
                    <a:lumMod val="75000"/>
                    <a:lumOff val="25000"/>
                  </a:schemeClr>
                </a:solidFill>
                <a:latin typeface="AdobeSongStd-Light"/>
              </a:rPr>
              <a:t>步和第</a:t>
            </a:r>
            <a:r>
              <a:rPr lang="en-US" altLang="zh-CN" sz="2000" dirty="0">
                <a:solidFill>
                  <a:schemeClr val="tx1">
                    <a:lumMod val="75000"/>
                    <a:lumOff val="25000"/>
                  </a:schemeClr>
                </a:solidFill>
                <a:latin typeface="Times New Roman" panose="02020603050405020304" pitchFamily="18" charset="0"/>
              </a:rPr>
              <a:t>2</a:t>
            </a:r>
            <a:r>
              <a:rPr lang="zh-CN" altLang="en-US" sz="2000" dirty="0">
                <a:solidFill>
                  <a:schemeClr val="tx1">
                    <a:lumMod val="75000"/>
                    <a:lumOff val="25000"/>
                  </a:schemeClr>
                </a:solidFill>
                <a:latin typeface="AdobeSongStd-Light"/>
              </a:rPr>
              <a:t>步</a:t>
            </a:r>
            <a:r>
              <a:rPr lang="en-US" altLang="zh-CN" sz="2000" dirty="0">
                <a:solidFill>
                  <a:schemeClr val="tx1">
                    <a:lumMod val="75000"/>
                    <a:lumOff val="25000"/>
                  </a:schemeClr>
                </a:solidFill>
                <a:latin typeface="Times New Roman" panose="02020603050405020304" pitchFamily="18" charset="0"/>
              </a:rPr>
              <a:t>)</a:t>
            </a:r>
            <a:r>
              <a:rPr lang="zh-CN" altLang="en-US" sz="2000" dirty="0">
                <a:solidFill>
                  <a:schemeClr val="tx1">
                    <a:lumMod val="75000"/>
                    <a:lumOff val="25000"/>
                  </a:schemeClr>
                </a:solidFill>
                <a:latin typeface="AdobeSongStd-Light"/>
              </a:rPr>
              <a:t>。请注意，</a:t>
            </a:r>
            <a:r>
              <a:rPr lang="en-US" altLang="zh-CN" sz="2000" b="1" i="1" dirty="0">
                <a:solidFill>
                  <a:schemeClr val="tx1">
                    <a:lumMod val="75000"/>
                    <a:lumOff val="25000"/>
                  </a:schemeClr>
                </a:solidFill>
                <a:latin typeface="Courier"/>
              </a:rPr>
              <a:t>n </a:t>
            </a:r>
            <a:r>
              <a:rPr lang="en-US" altLang="zh-CN" sz="2000" b="1" dirty="0">
                <a:solidFill>
                  <a:schemeClr val="tx1">
                    <a:lumMod val="75000"/>
                    <a:lumOff val="25000"/>
                  </a:schemeClr>
                </a:solidFill>
                <a:latin typeface="Courier"/>
              </a:rPr>
              <a:t>+ </a:t>
            </a:r>
            <a:r>
              <a:rPr lang="zh-CN" altLang="en-US" sz="2000" dirty="0">
                <a:solidFill>
                  <a:schemeClr val="tx1">
                    <a:lumMod val="75000"/>
                    <a:lumOff val="25000"/>
                  </a:schemeClr>
                </a:solidFill>
                <a:latin typeface="AdobeSongStd-Light"/>
              </a:rPr>
              <a:t>不是</a:t>
            </a:r>
            <a:r>
              <a:rPr lang="en-US" altLang="zh-CN" sz="2000" b="1" i="1" dirty="0">
                <a:solidFill>
                  <a:schemeClr val="tx1">
                    <a:lumMod val="75000"/>
                    <a:lumOff val="25000"/>
                  </a:schemeClr>
                </a:solidFill>
                <a:latin typeface="Courier"/>
              </a:rPr>
              <a:t>n </a:t>
            </a:r>
            <a:r>
              <a:rPr lang="en-US" altLang="zh-CN" sz="2000" b="1" dirty="0">
                <a:solidFill>
                  <a:schemeClr val="tx1">
                    <a:lumMod val="75000"/>
                    <a:lumOff val="25000"/>
                  </a:schemeClr>
                </a:solidFill>
                <a:latin typeface="Courier"/>
              </a:rPr>
              <a:t>+ </a:t>
            </a:r>
            <a:r>
              <a:rPr lang="en-US" altLang="zh-CN" sz="2000" b="1" i="1" dirty="0">
                <a:solidFill>
                  <a:schemeClr val="tx1">
                    <a:lumMod val="75000"/>
                    <a:lumOff val="25000"/>
                  </a:schemeClr>
                </a:solidFill>
                <a:latin typeface="Courier"/>
              </a:rPr>
              <a:t>n </a:t>
            </a:r>
            <a:r>
              <a:rPr lang="zh-CN" altLang="en-US" sz="2000" dirty="0">
                <a:solidFill>
                  <a:schemeClr val="tx1">
                    <a:lumMod val="75000"/>
                    <a:lumOff val="25000"/>
                  </a:schemeClr>
                </a:solidFill>
                <a:latin typeface="AdobeSongStd-Light"/>
              </a:rPr>
              <a:t>的可行前缀。</a:t>
            </a:r>
            <a:endParaRPr lang="zh-CN" altLang="en-US" sz="2000" dirty="0">
              <a:solidFill>
                <a:schemeClr val="tx1">
                  <a:lumMod val="75000"/>
                  <a:lumOff val="25000"/>
                </a:schemeClr>
              </a:solidFill>
            </a:endParaRPr>
          </a:p>
        </p:txBody>
      </p:sp>
    </p:spTree>
    <p:extLst>
      <p:ext uri="{BB962C8B-B14F-4D97-AF65-F5344CB8AC3E}">
        <p14:creationId xmlns:p14="http://schemas.microsoft.com/office/powerpoint/2010/main" val="3312890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532B4B-0D39-40A5-AE5C-BC3BB7617BAC}"/>
              </a:ext>
            </a:extLst>
          </p:cNvPr>
          <p:cNvSpPr>
            <a:spLocks noGrp="1"/>
          </p:cNvSpPr>
          <p:nvPr>
            <p:ph type="title"/>
          </p:nvPr>
        </p:nvSpPr>
        <p:spPr/>
        <p:txBody>
          <a:bodyPr/>
          <a:lstStyle/>
          <a:p>
            <a:r>
              <a:rPr lang="en-US" altLang="zh-CN" b="1" dirty="0"/>
              <a:t>5.1 OVERVIEW OF BOTTOM-UP PARSING</a:t>
            </a:r>
            <a:endParaRPr lang="zh-CN" altLang="en-US" dirty="0"/>
          </a:p>
        </p:txBody>
      </p:sp>
      <p:sp>
        <p:nvSpPr>
          <p:cNvPr id="3" name="内容占位符 2">
            <a:extLst>
              <a:ext uri="{FF2B5EF4-FFF2-40B4-BE49-F238E27FC236}">
                <a16:creationId xmlns:a16="http://schemas.microsoft.com/office/drawing/2014/main" id="{751C9959-D400-4484-8A34-ED7CD967C308}"/>
              </a:ext>
            </a:extLst>
          </p:cNvPr>
          <p:cNvSpPr>
            <a:spLocks noGrp="1"/>
          </p:cNvSpPr>
          <p:nvPr>
            <p:ph idx="1"/>
          </p:nvPr>
        </p:nvSpPr>
        <p:spPr>
          <a:xfrm>
            <a:off x="613346" y="1825625"/>
            <a:ext cx="10944070" cy="4351338"/>
          </a:xfrm>
        </p:spPr>
        <p:txBody>
          <a:bodyPr>
            <a:normAutofit/>
          </a:bodyPr>
          <a:lstStyle/>
          <a:p>
            <a:pPr algn="just"/>
            <a:r>
              <a:rPr lang="zh-CN" altLang="en-US" dirty="0">
                <a:latin typeface="宋体" panose="02010600030101010101" pitchFamily="2" charset="-122"/>
                <a:ea typeface="宋体" panose="02010600030101010101" pitchFamily="2" charset="-122"/>
              </a:rPr>
              <a:t>移进</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归约分析程序将终结符从输入移进到栈直到它能执行一个归约以得到下一个右句子格式。它发生在位于栈顶部的符号串匹配用于下一个归约的产生式的右边。这个串、它在右句子格式中发生的位置以及用来归约它的产生式被称作右句型的</a:t>
            </a:r>
            <a:r>
              <a:rPr lang="zh-CN" altLang="en-US" b="1" u="sng" dirty="0">
                <a:latin typeface="宋体" panose="02010600030101010101" pitchFamily="2" charset="-122"/>
                <a:ea typeface="宋体" panose="02010600030101010101" pitchFamily="2" charset="-122"/>
              </a:rPr>
              <a:t>句柄</a:t>
            </a:r>
            <a:r>
              <a:rPr lang="en-US" altLang="zh-CN" b="1" u="sng" dirty="0">
                <a:latin typeface="宋体" panose="02010600030101010101" pitchFamily="2" charset="-122"/>
                <a:ea typeface="宋体" panose="02010600030101010101" pitchFamily="2" charset="-122"/>
              </a:rPr>
              <a:t>(handle) </a:t>
            </a:r>
            <a:r>
              <a:rPr lang="zh-CN" altLang="en-US" dirty="0">
                <a:latin typeface="宋体" panose="02010600030101010101" pitchFamily="2" charset="-122"/>
                <a:ea typeface="宋体" panose="02010600030101010101" pitchFamily="2" charset="-122"/>
              </a:rPr>
              <a:t>。例如，在右句子格式</a:t>
            </a:r>
            <a:r>
              <a:rPr lang="en-US" altLang="zh-CN" b="1" i="1" dirty="0">
                <a:latin typeface="宋体" panose="02010600030101010101" pitchFamily="2" charset="-122"/>
                <a:ea typeface="宋体" panose="02010600030101010101" pitchFamily="2" charset="-122"/>
              </a:rPr>
              <a:t>n </a:t>
            </a:r>
            <a:r>
              <a:rPr lang="en-US" altLang="zh-CN" b="1" dirty="0">
                <a:latin typeface="宋体" panose="02010600030101010101" pitchFamily="2" charset="-122"/>
                <a:ea typeface="宋体" panose="02010600030101010101" pitchFamily="2" charset="-122"/>
              </a:rPr>
              <a:t>+ </a:t>
            </a:r>
            <a:r>
              <a:rPr lang="en-US" altLang="zh-CN" b="1" i="1" dirty="0">
                <a:latin typeface="宋体" panose="02010600030101010101" pitchFamily="2" charset="-122"/>
                <a:ea typeface="宋体" panose="02010600030101010101" pitchFamily="2" charset="-122"/>
              </a:rPr>
              <a:t>n </a:t>
            </a:r>
            <a:r>
              <a:rPr lang="zh-CN" altLang="en-US" dirty="0">
                <a:latin typeface="宋体" panose="02010600030101010101" pitchFamily="2" charset="-122"/>
                <a:ea typeface="宋体" panose="02010600030101010101" pitchFamily="2" charset="-122"/>
              </a:rPr>
              <a:t>中，它的句柄是由最左边的单个记号</a:t>
            </a:r>
            <a:r>
              <a:rPr lang="en-US" altLang="zh-CN" b="1" i="1" dirty="0">
                <a:latin typeface="宋体" panose="02010600030101010101" pitchFamily="2" charset="-122"/>
                <a:ea typeface="宋体" panose="02010600030101010101" pitchFamily="2" charset="-122"/>
              </a:rPr>
              <a:t>n </a:t>
            </a:r>
            <a:r>
              <a:rPr lang="zh-CN" altLang="en-US" dirty="0">
                <a:latin typeface="宋体" panose="02010600030101010101" pitchFamily="2" charset="-122"/>
                <a:ea typeface="宋体" panose="02010600030101010101" pitchFamily="2" charset="-122"/>
              </a:rPr>
              <a:t>与用来归约它以产生新的右句型</a:t>
            </a:r>
            <a:r>
              <a:rPr lang="en-US" altLang="zh-CN" i="1" dirty="0">
                <a:latin typeface="宋体" panose="02010600030101010101" pitchFamily="2" charset="-122"/>
                <a:ea typeface="宋体" panose="02010600030101010101" pitchFamily="2" charset="-122"/>
              </a:rPr>
              <a:t>E </a:t>
            </a:r>
            <a:r>
              <a:rPr lang="en-US" altLang="zh-CN" b="1" dirty="0">
                <a:latin typeface="宋体" panose="02010600030101010101" pitchFamily="2" charset="-122"/>
                <a:ea typeface="宋体" panose="02010600030101010101" pitchFamily="2" charset="-122"/>
              </a:rPr>
              <a:t>+ </a:t>
            </a:r>
            <a:r>
              <a:rPr lang="en-US" altLang="zh-CN" b="1" i="1" dirty="0">
                <a:latin typeface="宋体" panose="02010600030101010101" pitchFamily="2" charset="-122"/>
                <a:ea typeface="宋体" panose="02010600030101010101" pitchFamily="2" charset="-122"/>
              </a:rPr>
              <a:t>n</a:t>
            </a:r>
            <a:r>
              <a:rPr lang="zh-CN" altLang="en-US" dirty="0">
                <a:latin typeface="宋体" panose="02010600030101010101" pitchFamily="2" charset="-122"/>
                <a:ea typeface="宋体" panose="02010600030101010101" pitchFamily="2" charset="-122"/>
              </a:rPr>
              <a:t>的产生式</a:t>
            </a:r>
            <a:r>
              <a:rPr lang="en-US" altLang="zh-CN" i="1" dirty="0">
                <a:latin typeface="宋体" panose="02010600030101010101" pitchFamily="2" charset="-122"/>
                <a:ea typeface="宋体" panose="02010600030101010101" pitchFamily="2" charset="-122"/>
              </a:rPr>
              <a:t>E</a:t>
            </a:r>
            <a:r>
              <a:rPr lang="zh-CN" altLang="en-US" dirty="0">
                <a:latin typeface="宋体" panose="02010600030101010101" pitchFamily="2" charset="-122"/>
                <a:ea typeface="宋体" panose="02010600030101010101" pitchFamily="2" charset="-122"/>
              </a:rPr>
              <a:t>→</a:t>
            </a:r>
            <a:r>
              <a:rPr lang="en-US" altLang="zh-CN" b="1" i="1" dirty="0">
                <a:latin typeface="宋体" panose="02010600030101010101" pitchFamily="2" charset="-122"/>
                <a:ea typeface="宋体" panose="02010600030101010101" pitchFamily="2" charset="-122"/>
              </a:rPr>
              <a:t>n </a:t>
            </a:r>
            <a:r>
              <a:rPr lang="zh-CN" altLang="en-US" dirty="0">
                <a:latin typeface="宋体" panose="02010600030101010101" pitchFamily="2" charset="-122"/>
                <a:ea typeface="宋体" panose="02010600030101010101" pitchFamily="2" charset="-122"/>
              </a:rPr>
              <a:t>组成的串。这个新句型的句柄是整个串</a:t>
            </a:r>
            <a:r>
              <a:rPr lang="en-US" altLang="zh-CN" i="1" dirty="0">
                <a:latin typeface="宋体" panose="02010600030101010101" pitchFamily="2" charset="-122"/>
                <a:ea typeface="宋体" panose="02010600030101010101" pitchFamily="2" charset="-122"/>
              </a:rPr>
              <a:t>E </a:t>
            </a:r>
            <a:r>
              <a:rPr lang="en-US" altLang="zh-CN" b="1" dirty="0">
                <a:latin typeface="宋体" panose="02010600030101010101" pitchFamily="2" charset="-122"/>
                <a:ea typeface="宋体" panose="02010600030101010101" pitchFamily="2" charset="-122"/>
              </a:rPr>
              <a:t>+ </a:t>
            </a:r>
            <a:r>
              <a:rPr lang="en-US" altLang="zh-CN" b="1" i="1" dirty="0">
                <a:latin typeface="宋体" panose="02010600030101010101" pitchFamily="2" charset="-122"/>
                <a:ea typeface="宋体" panose="02010600030101010101" pitchFamily="2" charset="-122"/>
              </a:rPr>
              <a:t>n </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一个可行的前缀</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以及产生式</a:t>
            </a:r>
            <a:r>
              <a:rPr lang="en-US" altLang="zh-CN" i="1" dirty="0">
                <a:latin typeface="宋体" panose="02010600030101010101" pitchFamily="2" charset="-122"/>
                <a:ea typeface="宋体" panose="02010600030101010101" pitchFamily="2" charset="-122"/>
              </a:rPr>
              <a:t>E</a:t>
            </a:r>
            <a:r>
              <a:rPr lang="zh-CN" altLang="en-US" dirty="0">
                <a:latin typeface="宋体" panose="02010600030101010101" pitchFamily="2" charset="-122"/>
                <a:ea typeface="宋体" panose="02010600030101010101" pitchFamily="2" charset="-122"/>
              </a:rPr>
              <a:t>→</a:t>
            </a:r>
            <a:r>
              <a:rPr lang="en-US" altLang="zh-CN" i="1" dirty="0">
                <a:latin typeface="宋体" panose="02010600030101010101" pitchFamily="2" charset="-122"/>
                <a:ea typeface="宋体" panose="02010600030101010101" pitchFamily="2" charset="-122"/>
              </a:rPr>
              <a:t>E </a:t>
            </a:r>
            <a:r>
              <a:rPr lang="en-US" altLang="zh-CN" b="1" dirty="0">
                <a:latin typeface="宋体" panose="02010600030101010101" pitchFamily="2" charset="-122"/>
                <a:ea typeface="宋体" panose="02010600030101010101" pitchFamily="2" charset="-122"/>
              </a:rPr>
              <a:t>+ </a:t>
            </a:r>
            <a:r>
              <a:rPr lang="en-US" altLang="zh-CN" b="1" i="1" dirty="0">
                <a:latin typeface="宋体" panose="02010600030101010101" pitchFamily="2" charset="-122"/>
                <a:ea typeface="宋体" panose="02010600030101010101" pitchFamily="2" charset="-122"/>
              </a:rPr>
              <a:t>n</a:t>
            </a:r>
            <a:r>
              <a:rPr lang="zh-CN" altLang="en-US" dirty="0">
                <a:latin typeface="宋体" panose="02010600030101010101" pitchFamily="2" charset="-122"/>
                <a:ea typeface="宋体" panose="02010600030101010101" pitchFamily="2" charset="-122"/>
              </a:rPr>
              <a:t>。有时由于表示法上的弊端，我们要用串本身来作为句柄。</a:t>
            </a:r>
          </a:p>
        </p:txBody>
      </p:sp>
    </p:spTree>
    <p:extLst>
      <p:ext uri="{BB962C8B-B14F-4D97-AF65-F5344CB8AC3E}">
        <p14:creationId xmlns:p14="http://schemas.microsoft.com/office/powerpoint/2010/main" val="992432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7EFB40-98A1-4514-BB51-A31A9126082C}"/>
              </a:ext>
            </a:extLst>
          </p:cNvPr>
          <p:cNvSpPr>
            <a:spLocks noGrp="1"/>
          </p:cNvSpPr>
          <p:nvPr>
            <p:ph type="title"/>
          </p:nvPr>
        </p:nvSpPr>
        <p:spPr>
          <a:xfrm>
            <a:off x="719528" y="365125"/>
            <a:ext cx="10634272" cy="1325563"/>
          </a:xfrm>
        </p:spPr>
        <p:txBody>
          <a:bodyPr/>
          <a:lstStyle/>
          <a:p>
            <a:r>
              <a:rPr lang="en-US" altLang="zh-CN" b="1" dirty="0"/>
              <a:t>5.1 OVERVIEW OF BOTTOM-UP PARSING</a:t>
            </a:r>
            <a:endParaRPr lang="zh-CN" altLang="en-US" dirty="0"/>
          </a:p>
        </p:txBody>
      </p:sp>
      <p:sp>
        <p:nvSpPr>
          <p:cNvPr id="3" name="内容占位符 2">
            <a:extLst>
              <a:ext uri="{FF2B5EF4-FFF2-40B4-BE49-F238E27FC236}">
                <a16:creationId xmlns:a16="http://schemas.microsoft.com/office/drawing/2014/main" id="{008F4B23-D830-48D3-A35A-7986E4ECF16A}"/>
              </a:ext>
            </a:extLst>
          </p:cNvPr>
          <p:cNvSpPr>
            <a:spLocks noGrp="1"/>
          </p:cNvSpPr>
          <p:nvPr>
            <p:ph idx="1"/>
          </p:nvPr>
        </p:nvSpPr>
        <p:spPr>
          <a:xfrm>
            <a:off x="434715" y="1825625"/>
            <a:ext cx="10919085" cy="4815018"/>
          </a:xfrm>
        </p:spPr>
        <p:txBody>
          <a:bodyPr>
            <a:normAutofit lnSpcReduction="10000"/>
          </a:bodyPr>
          <a:lstStyle/>
          <a:p>
            <a:pPr algn="just"/>
            <a:r>
              <a:rPr lang="en-US" altLang="zh-CN" sz="2400" b="1" dirty="0">
                <a:solidFill>
                  <a:srgbClr val="C00000"/>
                </a:solidFill>
              </a:rPr>
              <a:t>Determining the next handle in a parse is the main task of a shift-reduce parser. </a:t>
            </a:r>
            <a:r>
              <a:rPr lang="en-US" altLang="zh-CN" sz="2400" dirty="0"/>
              <a:t>Note that the string of a handle always forms a complete right-hand side for its production (the production used in the next reduction) and that the rightmost position of the handle string will correspond to the top of the stack when the reduction is to take place. Thus, it seems plausible that a shift-reduce parser will want to determine its actions based on positions in right-hand sides of productions. When these positions reach the right-hand end of a production. then this production is a candidate for a reduction, and it is possible that the handle is at the top of the stack. To be the handle, however, it is not enough for the string at the top of the stack to match the right-hand side of a production. Indeed, if an </a:t>
            </a:r>
            <a:r>
              <a:rPr lang="zh-CN" altLang="zh-CN" sz="2400" i="1" dirty="0"/>
              <a:t>ε</a:t>
            </a:r>
            <a:r>
              <a:rPr lang="en-US" altLang="zh-CN" sz="2400" dirty="0"/>
              <a:t>-production is available for reduction, as in Example 5.1, then its right-hand side (the empty string) is always at the top of the stack. Reductions occur only when the resulting string is indeed a right sentential form. </a:t>
            </a:r>
            <a:r>
              <a:rPr lang="en-US" altLang="zh-CN" sz="2400" b="1" i="1" dirty="0"/>
              <a:t>For example, in step 3 of Table 5.1 a reduction by S</a:t>
            </a:r>
            <a:r>
              <a:rPr lang="zh-CN" altLang="zh-CN" sz="2400" b="1" i="1" dirty="0"/>
              <a:t>→ε</a:t>
            </a:r>
            <a:r>
              <a:rPr lang="en-US" altLang="zh-CN" sz="2400" b="1" i="1" dirty="0"/>
              <a:t> could be performed, but the resulting string( S </a:t>
            </a:r>
            <a:r>
              <a:rPr lang="en-US" altLang="zh-CN" sz="2400" b="1" i="1" dirty="0" err="1"/>
              <a:t>S</a:t>
            </a:r>
            <a:r>
              <a:rPr lang="en-US" altLang="zh-CN" sz="2400" b="1" i="1" dirty="0"/>
              <a:t> ) is not a right sentential form, and thus</a:t>
            </a:r>
            <a:r>
              <a:rPr lang="zh-CN" altLang="zh-CN" sz="2400" b="1" i="1" dirty="0"/>
              <a:t>ε</a:t>
            </a:r>
            <a:r>
              <a:rPr lang="en-US" altLang="zh-CN" sz="2400" b="1" i="1" dirty="0"/>
              <a:t>is not the handle at this position in the sentential form ( S ) .</a:t>
            </a:r>
            <a:endParaRPr lang="zh-CN" altLang="zh-CN" sz="2400" i="1" dirty="0"/>
          </a:p>
        </p:txBody>
      </p:sp>
    </p:spTree>
    <p:extLst>
      <p:ext uri="{BB962C8B-B14F-4D97-AF65-F5344CB8AC3E}">
        <p14:creationId xmlns:p14="http://schemas.microsoft.com/office/powerpoint/2010/main" val="2983756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7B9CD4-D0D0-45FE-A582-31C49851B427}"/>
              </a:ext>
            </a:extLst>
          </p:cNvPr>
          <p:cNvSpPr>
            <a:spLocks noGrp="1"/>
          </p:cNvSpPr>
          <p:nvPr>
            <p:ph type="title"/>
          </p:nvPr>
        </p:nvSpPr>
        <p:spPr/>
        <p:txBody>
          <a:bodyPr/>
          <a:lstStyle/>
          <a:p>
            <a:r>
              <a:rPr lang="en-US" altLang="zh-CN" b="1" dirty="0"/>
              <a:t>5.1 OVERVIEW OF BOTTOM-UP PARSING</a:t>
            </a:r>
            <a:endParaRPr lang="zh-CN" altLang="en-US" dirty="0"/>
          </a:p>
        </p:txBody>
      </p:sp>
      <p:sp>
        <p:nvSpPr>
          <p:cNvPr id="3" name="内容占位符 2">
            <a:extLst>
              <a:ext uri="{FF2B5EF4-FFF2-40B4-BE49-F238E27FC236}">
                <a16:creationId xmlns:a16="http://schemas.microsoft.com/office/drawing/2014/main" id="{9695C7C4-0E1E-4129-909C-9F2E8B7025E6}"/>
              </a:ext>
            </a:extLst>
          </p:cNvPr>
          <p:cNvSpPr>
            <a:spLocks noGrp="1"/>
          </p:cNvSpPr>
          <p:nvPr>
            <p:ph idx="1"/>
          </p:nvPr>
        </p:nvSpPr>
        <p:spPr>
          <a:xfrm>
            <a:off x="419725" y="1825625"/>
            <a:ext cx="10934075" cy="4351338"/>
          </a:xfrm>
        </p:spPr>
        <p:txBody>
          <a:bodyPr>
            <a:normAutofit lnSpcReduction="10000"/>
          </a:bodyPr>
          <a:lstStyle/>
          <a:p>
            <a:pPr algn="just"/>
            <a:r>
              <a:rPr lang="zh-CN" altLang="en-US" dirty="0">
                <a:latin typeface="宋体" panose="02010600030101010101" pitchFamily="2" charset="-122"/>
                <a:ea typeface="宋体" panose="02010600030101010101" pitchFamily="2" charset="-122"/>
              </a:rPr>
              <a:t>判断分析中的下一个句柄是移进</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归约分析程序的主要任务。请注意，句柄串总是为它的产生式</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在下一步的归约中使用的产生式</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构成一个完整的右部，而且当归约发生时，句柄串的最右边的位置将与栈的顶部相对应。所以对于移进</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归约分析程序将要基于产生式右边的位置来判断它的动作这一点而言，就看起来有些似是而非了。当这些位置到达产生式的右边末端时，这个产生式就有可能是一个归约，而且句柄还有可能位于栈的顶部。但为了成为句柄，串位于栈的顶部来匹配产生式的右边并不够。实际上，若产生式可用于归约的话（如在例</a:t>
            </a:r>
            <a:r>
              <a:rPr lang="en-US" altLang="zh-CN" dirty="0">
                <a:latin typeface="宋体" panose="02010600030101010101" pitchFamily="2" charset="-122"/>
                <a:ea typeface="宋体" panose="02010600030101010101" pitchFamily="2" charset="-122"/>
              </a:rPr>
              <a:t>5 . 1</a:t>
            </a:r>
            <a:r>
              <a:rPr lang="zh-CN" altLang="en-US" dirty="0">
                <a:latin typeface="宋体" panose="02010600030101010101" pitchFamily="2" charset="-122"/>
                <a:ea typeface="宋体" panose="02010600030101010101" pitchFamily="2" charset="-122"/>
              </a:rPr>
              <a:t>中</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，那么它的右边</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空串</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总是位于栈的顶部。归约仅发生在结果串实际为一个右句型时。例如，在表</a:t>
            </a:r>
            <a:r>
              <a:rPr lang="en-US" altLang="zh-CN" dirty="0">
                <a:latin typeface="宋体" panose="02010600030101010101" pitchFamily="2" charset="-122"/>
                <a:ea typeface="宋体" panose="02010600030101010101" pitchFamily="2" charset="-122"/>
              </a:rPr>
              <a:t>5 - 1</a:t>
            </a:r>
            <a:r>
              <a:rPr lang="zh-CN" altLang="en-US" dirty="0">
                <a:latin typeface="宋体" panose="02010600030101010101" pitchFamily="2" charset="-122"/>
                <a:ea typeface="宋体" panose="02010600030101010101" pitchFamily="2" charset="-122"/>
              </a:rPr>
              <a:t>的第</a:t>
            </a: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步中，可完成用</a:t>
            </a:r>
            <a:r>
              <a:rPr lang="en-US" altLang="zh-CN" i="1" dirty="0">
                <a:latin typeface="宋体" panose="02010600030101010101" pitchFamily="2" charset="-122"/>
                <a:ea typeface="宋体" panose="02010600030101010101" pitchFamily="2" charset="-122"/>
              </a:rPr>
              <a:t>S</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归约，但是得到的串</a:t>
            </a:r>
            <a:r>
              <a:rPr lang="en-US" altLang="zh-CN" b="1" dirty="0">
                <a:latin typeface="宋体" panose="02010600030101010101" pitchFamily="2" charset="-122"/>
                <a:ea typeface="宋体" panose="02010600030101010101" pitchFamily="2" charset="-122"/>
              </a:rPr>
              <a:t>(</a:t>
            </a:r>
            <a:r>
              <a:rPr lang="en-US" altLang="zh-CN" i="1" dirty="0">
                <a:latin typeface="宋体" panose="02010600030101010101" pitchFamily="2" charset="-122"/>
                <a:ea typeface="宋体" panose="02010600030101010101" pitchFamily="2" charset="-122"/>
              </a:rPr>
              <a:t>S S</a:t>
            </a:r>
            <a:r>
              <a:rPr lang="en-US" altLang="zh-CN" b="1"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并不是右句子格式，所以在句子格式</a:t>
            </a:r>
            <a:r>
              <a:rPr lang="en-US" altLang="zh-CN" b="1" dirty="0">
                <a:latin typeface="宋体" panose="02010600030101010101" pitchFamily="2" charset="-122"/>
                <a:ea typeface="宋体" panose="02010600030101010101" pitchFamily="2" charset="-122"/>
              </a:rPr>
              <a:t>(</a:t>
            </a:r>
            <a:r>
              <a:rPr lang="en-US" altLang="zh-CN" i="1" dirty="0">
                <a:latin typeface="宋体" panose="02010600030101010101" pitchFamily="2" charset="-122"/>
                <a:ea typeface="宋体" panose="02010600030101010101" pitchFamily="2" charset="-122"/>
              </a:rPr>
              <a:t>S</a:t>
            </a:r>
            <a:r>
              <a:rPr lang="en-US" altLang="zh-CN" b="1"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中的这个位置也不是句柄。</a:t>
            </a:r>
          </a:p>
        </p:txBody>
      </p:sp>
    </p:spTree>
    <p:extLst>
      <p:ext uri="{BB962C8B-B14F-4D97-AF65-F5344CB8AC3E}">
        <p14:creationId xmlns:p14="http://schemas.microsoft.com/office/powerpoint/2010/main" val="86235854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1683</TotalTime>
  <Words>3233</Words>
  <Application>Microsoft Office PowerPoint</Application>
  <PresentationFormat>宽屏</PresentationFormat>
  <Paragraphs>79</Paragraphs>
  <Slides>56</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56</vt:i4>
      </vt:variant>
    </vt:vector>
  </HeadingPairs>
  <TitlesOfParts>
    <vt:vector size="65" baseType="lpstr">
      <vt:lpstr>AdobeSongStd-Light</vt:lpstr>
      <vt:lpstr>Courier</vt:lpstr>
      <vt:lpstr>等线</vt:lpstr>
      <vt:lpstr>等线 Light</vt:lpstr>
      <vt:lpstr>宋体</vt:lpstr>
      <vt:lpstr>Arial</vt:lpstr>
      <vt:lpstr>Symbol</vt:lpstr>
      <vt:lpstr>Times New Roman</vt:lpstr>
      <vt:lpstr>Office 主题​​</vt:lpstr>
      <vt:lpstr>Chapter 5 Bottom-Up Parsing</vt:lpstr>
      <vt:lpstr>Bottom-Up Parsing</vt:lpstr>
      <vt:lpstr>5.1 OVERVIEW OF BOTTOM-UP PARSING</vt:lpstr>
      <vt:lpstr>5.1 OVERVIEW OF BOTTOM-UP PARSING</vt:lpstr>
      <vt:lpstr>PowerPoint 演示文稿</vt:lpstr>
      <vt:lpstr>5.1 OVERVIEW OF BOTTOM-UP PARSING</vt:lpstr>
      <vt:lpstr>5.1 OVERVIEW OF BOTTOM-UP PARSING</vt:lpstr>
      <vt:lpstr>5.1 OVERVIEW OF BOTTOM-UP PARSING</vt:lpstr>
      <vt:lpstr>5.1 OVERVIEW OF BOTTOM-UP PARSING</vt:lpstr>
      <vt:lpstr>5.2 FINIT AUTOMATA OF LR(0) ITEMS AND LR(0) PARSING</vt:lpstr>
      <vt:lpstr>5.2 FINIT AUTOMATA OF LR(0) ITEMS AND LR(0) PARSING</vt:lpstr>
      <vt:lpstr>PowerPoint 演示文稿</vt:lpstr>
      <vt:lpstr>5.2 FINIT AUTOMATA OF LR(0) ITEMS AND LR(0) PARSING</vt:lpstr>
      <vt:lpstr>5.2 FINIT AUTOMATA OF LR(0) ITEMS AND LR(0) PARSING</vt:lpstr>
      <vt:lpstr>5.2 FINIT AUTOMATA OF LR(0) ITEMS AND LR(0) PARSING</vt:lpstr>
      <vt:lpstr>5.2 FINIT AUTOMATA OF LR(0) ITEMS AND LR(0) PARSING</vt:lpstr>
      <vt:lpstr>5.2 FINIT AUTOMATA OF LR(0) ITEMS AND LR(0) PARSING</vt:lpstr>
      <vt:lpstr>5.2 FINIT AUTOMATA OF LR(0) ITEMS AND LR(0) PARSING</vt:lpstr>
      <vt:lpstr>PowerPoint 演示文稿</vt:lpstr>
      <vt:lpstr>PowerPoint 演示文稿</vt:lpstr>
      <vt:lpstr>5.2 FINIT AUTOMATA OF LR(0) ITEMS AND LR(0) PARSING</vt:lpstr>
      <vt:lpstr>5.2 FINIT AUTOMATA OF LR(0) ITEMS AND LR(0) PARSING</vt:lpstr>
      <vt:lpstr>5.2.3 The LR(0) Parsing Algorithm</vt:lpstr>
      <vt:lpstr>5.2.3 The LR(0) Parsing Algorithm</vt:lpstr>
      <vt:lpstr>5.2.3 The LR(0) Parsing Algorithm</vt:lpstr>
      <vt:lpstr>5.2.3 The LR(0) Parsing Algorithm</vt:lpstr>
      <vt:lpstr>PowerPoint 演示文稿</vt:lpstr>
      <vt:lpstr>PowerPoint 演示文稿</vt:lpstr>
      <vt:lpstr>5.3 SLR(1) Parsing</vt:lpstr>
      <vt:lpstr>5.3.1 The SLR(1) Parsing Algorithm</vt:lpstr>
      <vt:lpstr>5.3.1 The SLR(1) Parsing Algorithm</vt:lpstr>
      <vt:lpstr>5.3.1 The SLR(1) Parsing Algorithm</vt:lpstr>
      <vt:lpstr>PowerPoint 演示文稿</vt:lpstr>
      <vt:lpstr>PowerPoint 演示文稿</vt:lpstr>
      <vt:lpstr>5.3.2 Disambiguating Rules for Parsing Conflicts </vt:lpstr>
      <vt:lpstr>PowerPoint 演示文稿</vt:lpstr>
      <vt:lpstr>PowerPoint 演示文稿</vt:lpstr>
      <vt:lpstr>PowerPoint 演示文稿</vt:lpstr>
      <vt:lpstr>5.3.3 Limits of SLR(1) Parsing Power</vt:lpstr>
      <vt:lpstr>5.3.3 Limits of SLR(1) Parsing Power</vt:lpstr>
      <vt:lpstr>5.3.4 SLR(k) Grammars</vt:lpstr>
      <vt:lpstr>5.4 General LR(1) and LALR(1) Parsing</vt:lpstr>
      <vt:lpstr>5.4.1 Finite Automata of LR(1) Items</vt:lpstr>
      <vt:lpstr>5.4.1 Finite Automata of LR(1) Items</vt:lpstr>
      <vt:lpstr>PowerPoint 演示文稿</vt:lpstr>
      <vt:lpstr>5.4.2 The LR(1) Parsing Algorithm</vt:lpstr>
      <vt:lpstr>5.4.2 The LR(1) Parsing Algorithm</vt:lpstr>
      <vt:lpstr>5.4.2 The LR(1) Parsing Algorithm</vt:lpstr>
      <vt:lpstr>PowerPoint 演示文稿</vt:lpstr>
      <vt:lpstr>PowerPoint 演示文稿</vt:lpstr>
      <vt:lpstr>5.4.3 LALR(1) Parsing</vt:lpstr>
      <vt:lpstr>5.4.3 LALR(1) Parsing</vt:lpstr>
      <vt:lpstr>5.4.3 LALR(1) Parsing</vt:lpstr>
      <vt:lpstr>5.4.3 LALR(1) Parsing</vt:lpstr>
      <vt:lpstr>5.4.3 LALR(1) Parsing</vt:lpstr>
      <vt:lpstr>5.4.3 LALR(1) Parsing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Bottom-Up Parsing</dc:title>
  <dc:creator>Windows 用户</dc:creator>
  <cp:lastModifiedBy>Windows 用户</cp:lastModifiedBy>
  <cp:revision>49</cp:revision>
  <dcterms:created xsi:type="dcterms:W3CDTF">2021-11-14T01:52:26Z</dcterms:created>
  <dcterms:modified xsi:type="dcterms:W3CDTF">2022-05-24T08:25:43Z</dcterms:modified>
</cp:coreProperties>
</file>