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handoutMasterIdLst>
    <p:handoutMasterId r:id="rId44"/>
  </p:handoutMasterIdLst>
  <p:sldIdLst>
    <p:sldId id="2891" r:id="rId3"/>
    <p:sldId id="2892" r:id="rId4"/>
    <p:sldId id="2938" r:id="rId5"/>
    <p:sldId id="2939" r:id="rId6"/>
    <p:sldId id="2940" r:id="rId7"/>
    <p:sldId id="2941" r:id="rId8"/>
    <p:sldId id="2942" r:id="rId9"/>
    <p:sldId id="2943" r:id="rId10"/>
    <p:sldId id="2944" r:id="rId11"/>
    <p:sldId id="2945" r:id="rId12"/>
    <p:sldId id="2946" r:id="rId13"/>
    <p:sldId id="2947" r:id="rId14"/>
    <p:sldId id="2948" r:id="rId15"/>
    <p:sldId id="2949" r:id="rId16"/>
    <p:sldId id="2950" r:id="rId17"/>
    <p:sldId id="2951" r:id="rId18"/>
    <p:sldId id="2952" r:id="rId19"/>
    <p:sldId id="2953" r:id="rId20"/>
    <p:sldId id="2954" r:id="rId21"/>
    <p:sldId id="2955" r:id="rId22"/>
    <p:sldId id="2956" r:id="rId23"/>
    <p:sldId id="2957" r:id="rId24"/>
    <p:sldId id="2958" r:id="rId25"/>
    <p:sldId id="2959" r:id="rId26"/>
    <p:sldId id="2960" r:id="rId27"/>
    <p:sldId id="2961" r:id="rId28"/>
    <p:sldId id="2962" r:id="rId29"/>
    <p:sldId id="2963" r:id="rId30"/>
    <p:sldId id="2964" r:id="rId31"/>
    <p:sldId id="2965" r:id="rId32"/>
    <p:sldId id="2966" r:id="rId33"/>
    <p:sldId id="2968" r:id="rId34"/>
    <p:sldId id="2967" r:id="rId35"/>
    <p:sldId id="2969" r:id="rId36"/>
    <p:sldId id="2970" r:id="rId37"/>
    <p:sldId id="2971" r:id="rId38"/>
    <p:sldId id="2972" r:id="rId39"/>
    <p:sldId id="2973" r:id="rId40"/>
    <p:sldId id="2935" r:id="rId41"/>
    <p:sldId id="1617" r:id="rId42"/>
  </p:sldIdLst>
  <p:sldSz cx="12190095" cy="6858000"/>
  <p:notesSz cx="7099300" cy="10234295"/>
  <p:custDataLst>
    <p:tags r:id="rId49"/>
  </p:custDataLst>
  <p:defaultTextStyle>
    <a:defPPr>
      <a:defRPr lang="en-US"/>
    </a:defPPr>
    <a:lvl1pPr algn="l" rtl="0" eaLnBrk="0" fontAlgn="base" hangingPunct="0">
      <a:spcBef>
        <a:spcPct val="0"/>
      </a:spcBef>
      <a:spcAft>
        <a:spcPct val="0"/>
      </a:spcAft>
      <a:defRPr sz="2400" b="1" kern="1200">
        <a:solidFill>
          <a:srgbClr val="FF0000"/>
        </a:solidFill>
        <a:latin typeface="Times New Roman" panose="02020603050405020304" pitchFamily="18" charset="0"/>
        <a:ea typeface="黑体" panose="02010609060101010101" pitchFamily="49" charset="-122"/>
        <a:cs typeface="+mn-cs"/>
      </a:defRPr>
    </a:lvl1pPr>
    <a:lvl2pPr marL="455930" indent="1905" algn="l" rtl="0" eaLnBrk="0" fontAlgn="base" hangingPunct="0">
      <a:spcBef>
        <a:spcPct val="0"/>
      </a:spcBef>
      <a:spcAft>
        <a:spcPct val="0"/>
      </a:spcAft>
      <a:defRPr sz="2400" b="1" kern="1200">
        <a:solidFill>
          <a:srgbClr val="FF0000"/>
        </a:solidFill>
        <a:latin typeface="Times New Roman" panose="02020603050405020304" pitchFamily="18" charset="0"/>
        <a:ea typeface="黑体" panose="02010609060101010101" pitchFamily="49" charset="-122"/>
        <a:cs typeface="+mn-cs"/>
      </a:defRPr>
    </a:lvl2pPr>
    <a:lvl3pPr marL="913130" indent="1905" algn="l" rtl="0" eaLnBrk="0" fontAlgn="base" hangingPunct="0">
      <a:spcBef>
        <a:spcPct val="0"/>
      </a:spcBef>
      <a:spcAft>
        <a:spcPct val="0"/>
      </a:spcAft>
      <a:defRPr sz="2400" b="1" kern="1200">
        <a:solidFill>
          <a:srgbClr val="FF0000"/>
        </a:solidFill>
        <a:latin typeface="Times New Roman" panose="02020603050405020304" pitchFamily="18" charset="0"/>
        <a:ea typeface="黑体" panose="02010609060101010101" pitchFamily="49" charset="-122"/>
        <a:cs typeface="+mn-cs"/>
      </a:defRPr>
    </a:lvl3pPr>
    <a:lvl4pPr marL="1370330" indent="1905" algn="l" rtl="0" eaLnBrk="0" fontAlgn="base" hangingPunct="0">
      <a:spcBef>
        <a:spcPct val="0"/>
      </a:spcBef>
      <a:spcAft>
        <a:spcPct val="0"/>
      </a:spcAft>
      <a:defRPr sz="2400" b="1" kern="1200">
        <a:solidFill>
          <a:srgbClr val="FF0000"/>
        </a:solidFill>
        <a:latin typeface="Times New Roman" panose="02020603050405020304" pitchFamily="18" charset="0"/>
        <a:ea typeface="黑体" panose="02010609060101010101" pitchFamily="49" charset="-122"/>
        <a:cs typeface="+mn-cs"/>
      </a:defRPr>
    </a:lvl4pPr>
    <a:lvl5pPr marL="1827530" indent="1905" algn="l" rtl="0" eaLnBrk="0" fontAlgn="base" hangingPunct="0">
      <a:spcBef>
        <a:spcPct val="0"/>
      </a:spcBef>
      <a:spcAft>
        <a:spcPct val="0"/>
      </a:spcAft>
      <a:defRPr sz="2400" b="1" kern="1200">
        <a:solidFill>
          <a:srgbClr val="FF0000"/>
        </a:solidFill>
        <a:latin typeface="Times New Roman" panose="02020603050405020304" pitchFamily="18" charset="0"/>
        <a:ea typeface="黑体" panose="02010609060101010101" pitchFamily="49" charset="-122"/>
        <a:cs typeface="+mn-cs"/>
      </a:defRPr>
    </a:lvl5pPr>
    <a:lvl6pPr marL="2286000" algn="l" defTabSz="914400" rtl="0" eaLnBrk="1" latinLnBrk="0" hangingPunct="1">
      <a:defRPr sz="2400" b="1" kern="1200">
        <a:solidFill>
          <a:srgbClr val="FF0000"/>
        </a:solidFill>
        <a:latin typeface="Times New Roman" panose="02020603050405020304" pitchFamily="18" charset="0"/>
        <a:ea typeface="黑体" panose="02010609060101010101" pitchFamily="49" charset="-122"/>
        <a:cs typeface="+mn-cs"/>
      </a:defRPr>
    </a:lvl6pPr>
    <a:lvl7pPr marL="2743200" algn="l" defTabSz="914400" rtl="0" eaLnBrk="1" latinLnBrk="0" hangingPunct="1">
      <a:defRPr sz="2400" b="1" kern="1200">
        <a:solidFill>
          <a:srgbClr val="FF0000"/>
        </a:solidFill>
        <a:latin typeface="Times New Roman" panose="02020603050405020304" pitchFamily="18" charset="0"/>
        <a:ea typeface="黑体" panose="02010609060101010101" pitchFamily="49" charset="-122"/>
        <a:cs typeface="+mn-cs"/>
      </a:defRPr>
    </a:lvl7pPr>
    <a:lvl8pPr marL="3200400" algn="l" defTabSz="914400" rtl="0" eaLnBrk="1" latinLnBrk="0" hangingPunct="1">
      <a:defRPr sz="2400" b="1" kern="1200">
        <a:solidFill>
          <a:srgbClr val="FF0000"/>
        </a:solidFill>
        <a:latin typeface="Times New Roman" panose="02020603050405020304" pitchFamily="18" charset="0"/>
        <a:ea typeface="黑体" panose="02010609060101010101" pitchFamily="49" charset="-122"/>
        <a:cs typeface="+mn-cs"/>
      </a:defRPr>
    </a:lvl8pPr>
    <a:lvl9pPr marL="3657600" algn="l" defTabSz="914400" rtl="0" eaLnBrk="1" latinLnBrk="0" hangingPunct="1">
      <a:defRPr sz="2400" b="1" kern="1200">
        <a:solidFill>
          <a:srgbClr val="FF0000"/>
        </a:solidFill>
        <a:latin typeface="Times New Roman" panose="02020603050405020304" pitchFamily="18" charset="0"/>
        <a:ea typeface="黑体" panose="02010609060101010101" pitchFamily="49"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n Wei" initials="C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ADE42"/>
    <a:srgbClr val="E05E40"/>
    <a:srgbClr val="F99527"/>
    <a:srgbClr val="9EC1F4"/>
    <a:srgbClr val="F3698A"/>
    <a:srgbClr val="E99417"/>
    <a:srgbClr val="BA2D06"/>
    <a:srgbClr val="005BE2"/>
    <a:srgbClr val="00923F"/>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22" autoAdjust="0"/>
    <p:restoredTop sz="87638" autoAdjust="0"/>
  </p:normalViewPr>
  <p:slideViewPr>
    <p:cSldViewPr>
      <p:cViewPr varScale="1">
        <p:scale>
          <a:sx n="56" d="100"/>
          <a:sy n="56" d="100"/>
        </p:scale>
        <p:origin x="282" y="30"/>
      </p:cViewPr>
      <p:guideLst>
        <p:guide orient="horz" pos="2053"/>
        <p:guide pos="377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0" d="100"/>
        <a:sy n="60" d="100"/>
      </p:scale>
      <p:origin x="0" y="0"/>
    </p:cViewPr>
  </p:sorterViewPr>
  <p:notesViewPr>
    <p:cSldViewPr>
      <p:cViewPr varScale="1">
        <p:scale>
          <a:sx n="52" d="100"/>
          <a:sy n="52" d="100"/>
        </p:scale>
        <p:origin x="-1464" y="-108"/>
      </p:cViewPr>
      <p:guideLst>
        <p:guide orient="horz" pos="3063"/>
        <p:guide pos="2201"/>
      </p:guideLst>
    </p:cSldViewPr>
  </p:notesViewPr>
  <p:gridSpacing cx="36004" cy="36004"/>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9" Type="http://schemas.openxmlformats.org/officeDocument/2006/relationships/tags" Target="tags/tag1.xml"/><Relationship Id="rId48" Type="http://schemas.openxmlformats.org/officeDocument/2006/relationships/commentAuthors" Target="commentAuthors.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handoutMaster" Target="handoutMasters/handoutMaster1.xml"/><Relationship Id="rId43" Type="http://schemas.openxmlformats.org/officeDocument/2006/relationships/notesMaster" Target="notesMasters/notesMaster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7698"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algn="l" defTabSz="990600" eaLnBrk="1" hangingPunct="1">
              <a:lnSpc>
                <a:spcPct val="100000"/>
              </a:lnSpc>
              <a:spcBef>
                <a:spcPct val="0"/>
              </a:spcBef>
              <a:defRPr sz="1300">
                <a:solidFill>
                  <a:schemeClr val="tx1"/>
                </a:solidFill>
                <a:latin typeface="Arial" panose="020B0604020202020204" pitchFamily="34" charset="0"/>
                <a:ea typeface="宋体" panose="02010600030101010101" pitchFamily="2" charset="-122"/>
                <a:cs typeface="+mn-cs"/>
              </a:defRPr>
            </a:lvl1pPr>
          </a:lstStyle>
          <a:p>
            <a:pPr>
              <a:defRPr/>
            </a:pPr>
            <a:endParaRPr lang="zh-CN" altLang="en-US"/>
          </a:p>
        </p:txBody>
      </p:sp>
      <p:sp>
        <p:nvSpPr>
          <p:cNvPr id="157699" name="Rectangle 3"/>
          <p:cNvSpPr>
            <a:spLocks noGrp="1" noChangeArrowheads="1"/>
          </p:cNvSpPr>
          <p:nvPr>
            <p:ph type="dt" sz="quarter" idx="1"/>
          </p:nvPr>
        </p:nvSpPr>
        <p:spPr bwMode="auto">
          <a:xfrm>
            <a:off x="4022725" y="0"/>
            <a:ext cx="3076575" cy="511175"/>
          </a:xfrm>
          <a:prstGeom prst="rect">
            <a:avLst/>
          </a:prstGeom>
          <a:noFill/>
          <a:ln w="9525">
            <a:noFill/>
            <a:miter lim="800000"/>
          </a:ln>
          <a:effectLst/>
        </p:spPr>
        <p:txBody>
          <a:bodyPr vert="horz" wrap="square" lIns="99048" tIns="49524" rIns="99048" bIns="49524" numCol="1" anchor="t" anchorCtr="0" compatLnSpc="1"/>
          <a:lstStyle>
            <a:lvl1pPr algn="r" defTabSz="990600" eaLnBrk="1" hangingPunct="1">
              <a:lnSpc>
                <a:spcPct val="100000"/>
              </a:lnSpc>
              <a:spcBef>
                <a:spcPct val="0"/>
              </a:spcBef>
              <a:defRPr sz="1300">
                <a:solidFill>
                  <a:schemeClr val="tx1"/>
                </a:solidFill>
                <a:latin typeface="Arial" panose="020B0604020202020204" pitchFamily="34" charset="0"/>
                <a:ea typeface="宋体" panose="02010600030101010101" pitchFamily="2" charset="-122"/>
                <a:cs typeface="+mn-cs"/>
              </a:defRPr>
            </a:lvl1pPr>
          </a:lstStyle>
          <a:p>
            <a:pPr>
              <a:defRPr/>
            </a:pPr>
            <a:endParaRPr lang="en-US" altLang="zh-CN"/>
          </a:p>
        </p:txBody>
      </p:sp>
      <p:sp>
        <p:nvSpPr>
          <p:cNvPr id="157700" name="Rectangle 4"/>
          <p:cNvSpPr>
            <a:spLocks noGrp="1" noChangeArrowheads="1"/>
          </p:cNvSpPr>
          <p:nvPr>
            <p:ph type="ftr" sz="quarter" idx="2"/>
          </p:nvPr>
        </p:nvSpPr>
        <p:spPr bwMode="auto">
          <a:xfrm>
            <a:off x="0" y="9723438"/>
            <a:ext cx="3076575" cy="511175"/>
          </a:xfrm>
          <a:prstGeom prst="rect">
            <a:avLst/>
          </a:prstGeom>
          <a:noFill/>
          <a:ln w="9525">
            <a:noFill/>
            <a:miter lim="800000"/>
          </a:ln>
          <a:effectLst/>
        </p:spPr>
        <p:txBody>
          <a:bodyPr vert="horz" wrap="square" lIns="99048" tIns="49524" rIns="99048" bIns="49524" numCol="1" anchor="b" anchorCtr="0" compatLnSpc="1"/>
          <a:lstStyle>
            <a:lvl1pPr algn="l" defTabSz="990600" eaLnBrk="1" hangingPunct="1">
              <a:lnSpc>
                <a:spcPct val="100000"/>
              </a:lnSpc>
              <a:spcBef>
                <a:spcPct val="0"/>
              </a:spcBef>
              <a:defRPr sz="1300">
                <a:solidFill>
                  <a:schemeClr val="tx1"/>
                </a:solidFill>
                <a:latin typeface="Arial" panose="020B0604020202020204" pitchFamily="34" charset="0"/>
                <a:ea typeface="宋体" panose="02010600030101010101" pitchFamily="2" charset="-122"/>
                <a:cs typeface="+mn-cs"/>
              </a:defRPr>
            </a:lvl1pPr>
          </a:lstStyle>
          <a:p>
            <a:pPr>
              <a:defRPr/>
            </a:pPr>
            <a:endParaRPr lang="en-US" altLang="zh-CN"/>
          </a:p>
        </p:txBody>
      </p:sp>
      <p:sp>
        <p:nvSpPr>
          <p:cNvPr id="157701" name="Rectangle 5"/>
          <p:cNvSpPr>
            <a:spLocks noGrp="1" noChangeArrowheads="1"/>
          </p:cNvSpPr>
          <p:nvPr>
            <p:ph type="sldNum" sz="quarter" idx="3"/>
          </p:nvPr>
        </p:nvSpPr>
        <p:spPr bwMode="auto">
          <a:xfrm>
            <a:off x="4022725" y="9723438"/>
            <a:ext cx="3076575" cy="511175"/>
          </a:xfrm>
          <a:prstGeom prst="rect">
            <a:avLst/>
          </a:prstGeom>
          <a:noFill/>
          <a:ln w="9525">
            <a:noFill/>
            <a:miter lim="800000"/>
          </a:ln>
          <a:effectLst/>
        </p:spPr>
        <p:txBody>
          <a:bodyPr vert="horz" wrap="square" lIns="99048" tIns="49524" rIns="99048" bIns="49524" numCol="1" anchor="b" anchorCtr="0" compatLnSpc="1"/>
          <a:lstStyle>
            <a:lvl1pPr algn="r" defTabSz="990600" eaLnBrk="1" hangingPunct="1">
              <a:defRPr sz="1300">
                <a:solidFill>
                  <a:schemeClr val="tx1"/>
                </a:solidFill>
                <a:latin typeface="Arial" panose="020B0604020202020204" pitchFamily="34" charset="0"/>
                <a:ea typeface="宋体" panose="02010600030101010101" pitchFamily="2" charset="-122"/>
              </a:defRPr>
            </a:lvl1pPr>
          </a:lstStyle>
          <a:p>
            <a:pPr>
              <a:defRPr/>
            </a:pPr>
            <a:fld id="{97498E72-F95B-4683-94F3-040E690CAC2B}" type="slidenum">
              <a:rPr lang="zh-CN" altLang="en-US"/>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algn="l" defTabSz="990600" eaLnBrk="1" hangingPunct="1">
              <a:lnSpc>
                <a:spcPct val="100000"/>
              </a:lnSpc>
              <a:spcBef>
                <a:spcPct val="0"/>
              </a:spcBef>
              <a:defRPr sz="1300" b="0">
                <a:solidFill>
                  <a:schemeClr val="tx1"/>
                </a:solidFill>
                <a:latin typeface="Times New Roman" panose="02020603050405020304" pitchFamily="18" charset="0"/>
                <a:ea typeface="宋体" panose="02010600030101010101" pitchFamily="2" charset="-122"/>
                <a:cs typeface="+mn-cs"/>
              </a:defRPr>
            </a:lvl1pPr>
          </a:lstStyle>
          <a:p>
            <a:pPr>
              <a:defRPr/>
            </a:pPr>
            <a:endParaRPr lang="zh-CN" altLang="en-US"/>
          </a:p>
        </p:txBody>
      </p:sp>
      <p:sp>
        <p:nvSpPr>
          <p:cNvPr id="41987" name="Rectangle 3"/>
          <p:cNvSpPr>
            <a:spLocks noGrp="1" noChangeArrowheads="1"/>
          </p:cNvSpPr>
          <p:nvPr>
            <p:ph type="dt" idx="1"/>
          </p:nvPr>
        </p:nvSpPr>
        <p:spPr bwMode="auto">
          <a:xfrm>
            <a:off x="4021138" y="0"/>
            <a:ext cx="3076575" cy="511175"/>
          </a:xfrm>
          <a:prstGeom prst="rect">
            <a:avLst/>
          </a:prstGeom>
          <a:noFill/>
          <a:ln w="9525">
            <a:noFill/>
            <a:miter lim="800000"/>
          </a:ln>
          <a:effectLst/>
        </p:spPr>
        <p:txBody>
          <a:bodyPr vert="horz" wrap="square" lIns="99048" tIns="49524" rIns="99048" bIns="49524" numCol="1" anchor="t" anchorCtr="0" compatLnSpc="1"/>
          <a:lstStyle>
            <a:lvl1pPr algn="r" defTabSz="990600" eaLnBrk="1" hangingPunct="1">
              <a:lnSpc>
                <a:spcPct val="100000"/>
              </a:lnSpc>
              <a:spcBef>
                <a:spcPct val="0"/>
              </a:spcBef>
              <a:defRPr sz="1300" b="0">
                <a:solidFill>
                  <a:schemeClr val="tx1"/>
                </a:solidFill>
                <a:latin typeface="Times New Roman" panose="02020603050405020304" pitchFamily="18" charset="0"/>
                <a:ea typeface="宋体" panose="02010600030101010101" pitchFamily="2" charset="-122"/>
                <a:cs typeface="+mn-cs"/>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39700" y="768350"/>
            <a:ext cx="6819900" cy="383698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41989" name="Rectangle 5"/>
          <p:cNvSpPr>
            <a:spLocks noGrp="1" noChangeArrowheads="1"/>
          </p:cNvSpPr>
          <p:nvPr>
            <p:ph type="body" sz="quarter" idx="3"/>
          </p:nvPr>
        </p:nvSpPr>
        <p:spPr bwMode="auto">
          <a:xfrm>
            <a:off x="709613" y="4860925"/>
            <a:ext cx="5680075" cy="4605338"/>
          </a:xfrm>
          <a:prstGeom prst="rect">
            <a:avLst/>
          </a:prstGeom>
          <a:noFill/>
          <a:ln w="9525">
            <a:noFill/>
            <a:miter lim="800000"/>
          </a:ln>
          <a:effectLst/>
        </p:spPr>
        <p:txBody>
          <a:bodyPr vert="horz" wrap="square" lIns="99048" tIns="49524" rIns="99048" bIns="49524"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41990" name="Rectangle 6"/>
          <p:cNvSpPr>
            <a:spLocks noGrp="1" noChangeArrowheads="1"/>
          </p:cNvSpPr>
          <p:nvPr>
            <p:ph type="ftr" sz="quarter" idx="4"/>
          </p:nvPr>
        </p:nvSpPr>
        <p:spPr bwMode="auto">
          <a:xfrm>
            <a:off x="0" y="9721850"/>
            <a:ext cx="3076575" cy="511175"/>
          </a:xfrm>
          <a:prstGeom prst="rect">
            <a:avLst/>
          </a:prstGeom>
          <a:noFill/>
          <a:ln w="9525">
            <a:noFill/>
            <a:miter lim="800000"/>
          </a:ln>
          <a:effectLst/>
        </p:spPr>
        <p:txBody>
          <a:bodyPr vert="horz" wrap="square" lIns="99048" tIns="49524" rIns="99048" bIns="49524" numCol="1" anchor="b" anchorCtr="0" compatLnSpc="1"/>
          <a:lstStyle>
            <a:lvl1pPr algn="l" defTabSz="990600" eaLnBrk="1" hangingPunct="1">
              <a:lnSpc>
                <a:spcPct val="100000"/>
              </a:lnSpc>
              <a:spcBef>
                <a:spcPct val="0"/>
              </a:spcBef>
              <a:defRPr sz="1300" b="0">
                <a:solidFill>
                  <a:schemeClr val="tx1"/>
                </a:solidFill>
                <a:latin typeface="Times New Roman" panose="02020603050405020304" pitchFamily="18" charset="0"/>
                <a:ea typeface="宋体" panose="02010600030101010101" pitchFamily="2" charset="-122"/>
                <a:cs typeface="+mn-cs"/>
              </a:defRPr>
            </a:lvl1pPr>
          </a:lstStyle>
          <a:p>
            <a:pPr>
              <a:defRPr/>
            </a:pPr>
            <a:endParaRPr lang="en-US" altLang="zh-CN"/>
          </a:p>
        </p:txBody>
      </p:sp>
      <p:sp>
        <p:nvSpPr>
          <p:cNvPr id="41991" name="Rectangle 7"/>
          <p:cNvSpPr>
            <a:spLocks noGrp="1" noChangeArrowheads="1"/>
          </p:cNvSpPr>
          <p:nvPr>
            <p:ph type="sldNum" sz="quarter" idx="5"/>
          </p:nvPr>
        </p:nvSpPr>
        <p:spPr bwMode="auto">
          <a:xfrm>
            <a:off x="4021138" y="9721850"/>
            <a:ext cx="3076575" cy="511175"/>
          </a:xfrm>
          <a:prstGeom prst="rect">
            <a:avLst/>
          </a:prstGeom>
          <a:noFill/>
          <a:ln w="9525">
            <a:noFill/>
            <a:miter lim="800000"/>
          </a:ln>
          <a:effectLst/>
        </p:spPr>
        <p:txBody>
          <a:bodyPr vert="horz" wrap="square" lIns="99048" tIns="49524" rIns="99048" bIns="49524" numCol="1" anchor="b" anchorCtr="0" compatLnSpc="1"/>
          <a:lstStyle>
            <a:lvl1pPr algn="r" defTabSz="990600" eaLnBrk="1" hangingPunct="1">
              <a:defRPr sz="1300" b="0">
                <a:solidFill>
                  <a:schemeClr val="tx1"/>
                </a:solidFill>
                <a:ea typeface="宋体" panose="02010600030101010101" pitchFamily="2" charset="-122"/>
              </a:defRPr>
            </a:lvl1pPr>
          </a:lstStyle>
          <a:p>
            <a:pPr>
              <a:defRPr/>
            </a:pPr>
            <a:fld id="{39428754-80EA-4722-B222-5EB445CA1959}"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45593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313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033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753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199765" algn="l" defTabSz="914400" rtl="0" eaLnBrk="1" latinLnBrk="0" hangingPunct="1">
      <a:defRPr sz="1200" kern="1200">
        <a:solidFill>
          <a:schemeClr val="tx1"/>
        </a:solidFill>
        <a:latin typeface="+mn-lt"/>
        <a:ea typeface="+mn-ea"/>
        <a:cs typeface="+mn-cs"/>
      </a:defRPr>
    </a:lvl8pPr>
    <a:lvl9pPr marL="3656965"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矩形 2"/>
          <p:cNvSpPr/>
          <p:nvPr userDrawn="1"/>
        </p:nvSpPr>
        <p:spPr>
          <a:xfrm>
            <a:off x="8831263" y="4221163"/>
            <a:ext cx="3322637" cy="21955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160000"/>
              </a:lnSpc>
              <a:spcBef>
                <a:spcPct val="5000"/>
              </a:spcBef>
              <a:defRPr/>
            </a:pPr>
            <a:endParaRPr lang="zh-CN" altLang="en-US" sz="2800"/>
          </a:p>
        </p:txBody>
      </p:sp>
      <p:pic>
        <p:nvPicPr>
          <p:cNvPr id="3" name="Picture 2"/>
          <p:cNvPicPr preferRelativeResize="0">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75" y="0"/>
            <a:ext cx="121824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9" name="Picture 2"/>
          <p:cNvPicPr preferRelativeResize="0">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38" y="0"/>
            <a:ext cx="12172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标题 1"/>
          <p:cNvSpPr>
            <a:spLocks noGrp="1"/>
          </p:cNvSpPr>
          <p:nvPr>
            <p:ph type="title"/>
          </p:nvPr>
        </p:nvSpPr>
        <p:spPr>
          <a:xfrm>
            <a:off x="550590" y="8620"/>
            <a:ext cx="10909212" cy="707886"/>
          </a:xfrm>
          <a:prstGeom prst="rect">
            <a:avLst/>
          </a:prstGeom>
          <a:noFill/>
          <a:ln>
            <a:noFill/>
          </a:ln>
        </p:spPr>
        <p:txBody>
          <a:bodyPr wrap="square">
            <a:spAutoFit/>
          </a:bodyPr>
          <a:lstStyle>
            <a:lvl1pPr marL="0" algn="l" hangingPunct="0">
              <a:defRPr sz="4000" b="1">
                <a:solidFill>
                  <a:schemeClr val="bg1"/>
                </a:solidFill>
                <a:effectLst/>
                <a:latin typeface="+mn-ea"/>
                <a:ea typeface="+mn-ea"/>
              </a:defRPr>
            </a:lvl1pPr>
          </a:lstStyle>
          <a:p>
            <a:r>
              <a:rPr lang="zh-CN" altLang="en-US" dirty="0"/>
              <a:t>单击此处编辑母版标题样式</a:t>
            </a:r>
            <a:endParaRPr lang="zh-CN" altLang="en-US" dirty="0"/>
          </a:p>
        </p:txBody>
      </p:sp>
      <p:sp>
        <p:nvSpPr>
          <p:cNvPr id="12" name="内容占位符 2"/>
          <p:cNvSpPr>
            <a:spLocks noGrp="1"/>
          </p:cNvSpPr>
          <p:nvPr>
            <p:ph idx="1"/>
          </p:nvPr>
        </p:nvSpPr>
        <p:spPr>
          <a:xfrm>
            <a:off x="539750" y="1125538"/>
            <a:ext cx="10920052" cy="5040312"/>
          </a:xfrm>
          <a:prstGeom prst="rect">
            <a:avLst/>
          </a:prstGeom>
        </p:spPr>
        <p:txBody>
          <a:bodyPr/>
          <a:lstStyle>
            <a:lvl1pPr marL="342900" indent="-342900">
              <a:buFont typeface="Wingdings" panose="05000000000000000000" pitchFamily="2" charset="2"/>
              <a:buChar char=""/>
              <a:defRPr b="1">
                <a:solidFill>
                  <a:srgbClr val="002060"/>
                </a:solidFill>
              </a:defRPr>
            </a:lvl1pPr>
            <a:lvl2pPr marL="742950" marR="0" indent="-285750" algn="l" defTabSz="914400" rtl="0" eaLnBrk="1" fontAlgn="auto" latinLnBrk="0" hangingPunct="1">
              <a:lnSpc>
                <a:spcPct val="100000"/>
              </a:lnSpc>
              <a:spcBef>
                <a:spcPct val="20000"/>
              </a:spcBef>
              <a:spcAft>
                <a:spcPts val="0"/>
              </a:spcAft>
              <a:buClrTx/>
              <a:buSzTx/>
              <a:buFont typeface="Wingdings" panose="05000000000000000000" pitchFamily="2" charset="2"/>
              <a:buChar char="ü"/>
              <a:defRPr>
                <a:solidFill>
                  <a:srgbClr val="002060"/>
                </a:solidFill>
              </a:defRPr>
            </a:lvl2pPr>
            <a:lvl3pPr marL="1143000" indent="-228600">
              <a:buFont typeface="Wingdings" panose="05000000000000000000" pitchFamily="2" charset="2"/>
              <a:buChar char="p"/>
              <a:defRPr>
                <a:solidFill>
                  <a:srgbClr val="002060"/>
                </a:solidFill>
              </a:defRPr>
            </a:lvl3pPr>
            <a:lvl4pPr marL="1600200" indent="-228600">
              <a:buFont typeface="Wingdings" panose="05000000000000000000" pitchFamily="2" charset="2"/>
              <a:buChar char="n"/>
              <a:defRPr>
                <a:solidFill>
                  <a:srgbClr val="002060"/>
                </a:solidFill>
              </a:defRPr>
            </a:lvl4pPr>
            <a:lvl5pPr marL="1828800" indent="0">
              <a:buFont typeface="Wingdings" panose="05000000000000000000" pitchFamily="2" charset="2"/>
              <a:buNone/>
              <a:defRPr/>
            </a:lvl5pPr>
          </a:lstStyle>
          <a:p>
            <a:pPr lvl="0"/>
            <a:r>
              <a:rPr lang="zh-CN" altLang="en-US" dirty="0"/>
              <a:t>单击此处编辑母版文本样式</a:t>
            </a:r>
            <a:endParaRPr lang="zh-CN" altLang="en-US" dirty="0"/>
          </a:p>
          <a:p>
            <a:pPr lvl="1"/>
            <a:r>
              <a:rPr lang="zh-CN" altLang="en-US" dirty="0"/>
              <a:t>第二级单击此处编辑</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09505" y="1481328"/>
            <a:ext cx="10971086" cy="4525963"/>
          </a:xfrm>
        </p:spPr>
        <p:txBody>
          <a:bodyPr/>
          <a:lstStyle>
            <a:lvl1pPr>
              <a:defRPr b="1">
                <a:solidFill>
                  <a:schemeClr val="accent5">
                    <a:lumMod val="50000"/>
                  </a:schemeClr>
                </a:solidFill>
                <a:latin typeface="微软雅黑" panose="020B0503020204020204" charset="-122"/>
                <a:ea typeface="微软雅黑" panose="020B0503020204020204" charset="-122"/>
              </a:defRPr>
            </a:lvl1pPr>
            <a:lvl2pPr>
              <a:defRPr>
                <a:solidFill>
                  <a:schemeClr val="accent5">
                    <a:lumMod val="50000"/>
                  </a:schemeClr>
                </a:solidFill>
                <a:latin typeface="微软雅黑" panose="020B0503020204020204" charset="-122"/>
                <a:ea typeface="微软雅黑" panose="020B0503020204020204" charset="-122"/>
              </a:defRPr>
            </a:lvl2pPr>
            <a:lvl3pPr>
              <a:defRPr>
                <a:solidFill>
                  <a:schemeClr val="accent5">
                    <a:lumMod val="50000"/>
                  </a:schemeClr>
                </a:solidFill>
                <a:latin typeface="微软雅黑" panose="020B0503020204020204" charset="-122"/>
                <a:ea typeface="微软雅黑" panose="020B0503020204020204" charset="-122"/>
              </a:defRPr>
            </a:lvl3pPr>
            <a:lvl4pPr>
              <a:defRPr>
                <a:solidFill>
                  <a:schemeClr val="accent5">
                    <a:lumMod val="50000"/>
                  </a:schemeClr>
                </a:solidFill>
                <a:latin typeface="微软雅黑" panose="020B0503020204020204" charset="-122"/>
                <a:ea typeface="微软雅黑" panose="020B0503020204020204" charset="-122"/>
              </a:defRPr>
            </a:lvl4pPr>
            <a:lvl5pPr>
              <a:defRPr>
                <a:solidFill>
                  <a:schemeClr val="accent5">
                    <a:lumMod val="50000"/>
                  </a:schemeClr>
                </a:solidFill>
                <a:latin typeface="微软雅黑" panose="020B0503020204020204" charset="-122"/>
                <a:ea typeface="微软雅黑" panose="020B0503020204020204" charset="-122"/>
              </a:defRPr>
            </a:lvl5pPr>
          </a:lstStyle>
          <a:p>
            <a:pPr lvl="0" eaLnBrk="1" latinLnBrk="0" hangingPunct="1"/>
            <a:r>
              <a:rPr lang="zh-CN" altLang="en-US" dirty="0"/>
              <a:t>单击此处编辑母版文本样式</a:t>
            </a:r>
            <a:endParaRPr lang="zh-CN" altLang="en-US" dirty="0"/>
          </a:p>
          <a:p>
            <a:pPr lvl="1" eaLnBrk="1" latinLnBrk="0" hangingPunct="1"/>
            <a:r>
              <a:rPr lang="zh-CN" altLang="en-US" dirty="0"/>
              <a:t>第二级</a:t>
            </a:r>
            <a:endParaRPr lang="zh-CN" altLang="en-US" dirty="0"/>
          </a:p>
          <a:p>
            <a:pPr lvl="2" eaLnBrk="1" latinLnBrk="0" hangingPunct="1"/>
            <a:r>
              <a:rPr lang="zh-CN" altLang="en-US" dirty="0"/>
              <a:t>第三级</a:t>
            </a:r>
            <a:endParaRPr lang="zh-CN" altLang="en-US" dirty="0"/>
          </a:p>
          <a:p>
            <a:pPr lvl="3" eaLnBrk="1" latinLnBrk="0" hangingPunct="1"/>
            <a:r>
              <a:rPr lang="zh-CN" altLang="en-US" dirty="0"/>
              <a:t>第四级</a:t>
            </a:r>
            <a:endParaRPr lang="zh-CN" altLang="en-US" dirty="0"/>
          </a:p>
          <a:p>
            <a:pPr lvl="4" eaLnBrk="1" latinLnBrk="0" hangingPunct="1"/>
            <a:r>
              <a:rPr lang="zh-CN" altLang="en-US" dirty="0"/>
              <a:t>第五级</a:t>
            </a:r>
            <a:endParaRPr kumimoji="0" lang="en-US" dirty="0"/>
          </a:p>
        </p:txBody>
      </p:sp>
      <p:sp>
        <p:nvSpPr>
          <p:cNvPr id="4" name="日期占位符 3"/>
          <p:cNvSpPr>
            <a:spLocks noGrp="1"/>
          </p:cNvSpPr>
          <p:nvPr>
            <p:ph type="dt" sz="half" idx="10"/>
          </p:nvPr>
        </p:nvSpPr>
        <p:spPr>
          <a:xfrm>
            <a:off x="8590935" y="6407944"/>
            <a:ext cx="2559920" cy="365760"/>
          </a:xfrm>
        </p:spPr>
        <p:txBody>
          <a:bodyPr/>
          <a:lstStyle>
            <a:lvl1pPr>
              <a:defRPr b="1">
                <a:latin typeface="Times New Roman" panose="02020603050405020304" pitchFamily="18" charset="0"/>
                <a:cs typeface="Times New Roman" panose="02020603050405020304" pitchFamily="18" charset="0"/>
              </a:defRPr>
            </a:lvl1pPr>
          </a:lstStyle>
          <a:p>
            <a:pPr>
              <a:defRPr/>
            </a:pPr>
            <a:endParaRPr lang="en-US" altLang="zh-CN"/>
          </a:p>
        </p:txBody>
      </p:sp>
      <p:sp>
        <p:nvSpPr>
          <p:cNvPr id="5" name="页脚占位符 4"/>
          <p:cNvSpPr>
            <a:spLocks noGrp="1"/>
          </p:cNvSpPr>
          <p:nvPr>
            <p:ph type="ftr" sz="quarter" idx="11"/>
          </p:nvPr>
        </p:nvSpPr>
        <p:spPr>
          <a:xfrm>
            <a:off x="5423078" y="6407944"/>
            <a:ext cx="3133752" cy="365125"/>
          </a:xfrm>
        </p:spPr>
        <p:txBody>
          <a:bodyPr/>
          <a:lstStyle/>
          <a:p>
            <a:pPr>
              <a:defRPr/>
            </a:pPr>
            <a:endParaRPr lang="en-US" altLang="zh-CN"/>
          </a:p>
        </p:txBody>
      </p:sp>
      <p:sp>
        <p:nvSpPr>
          <p:cNvPr id="6" name="灯片编号占位符 5"/>
          <p:cNvSpPr>
            <a:spLocks noGrp="1"/>
          </p:cNvSpPr>
          <p:nvPr>
            <p:ph type="sldNum" sz="quarter" idx="12"/>
          </p:nvPr>
        </p:nvSpPr>
        <p:spPr>
          <a:xfrm>
            <a:off x="11182818" y="6407944"/>
            <a:ext cx="832681" cy="365125"/>
          </a:xfrm>
        </p:spPr>
        <p:txBody>
          <a:bodyPr/>
          <a:lstStyle>
            <a:lvl1pPr>
              <a:defRPr b="1">
                <a:latin typeface="Times New Roman" panose="02020603050405020304" pitchFamily="18" charset="0"/>
                <a:cs typeface="Times New Roman" panose="02020603050405020304" pitchFamily="18" charset="0"/>
              </a:defRPr>
            </a:lvl1pPr>
          </a:lstStyle>
          <a:p>
            <a:pPr>
              <a:defRPr/>
            </a:pPr>
            <a:fld id="{77E88AF7-5153-4875-A5A7-0323E1DC4585}" type="slidenum">
              <a:rPr lang="zh-CN" altLang="en-US" smtClean="0"/>
            </a:fld>
            <a:endParaRPr lang="en-US" altLang="zh-CN"/>
          </a:p>
        </p:txBody>
      </p:sp>
      <p:sp>
        <p:nvSpPr>
          <p:cNvPr id="7" name="标题 6"/>
          <p:cNvSpPr>
            <a:spLocks noGrp="1"/>
          </p:cNvSpPr>
          <p:nvPr>
            <p:ph type="title"/>
          </p:nvPr>
        </p:nvSpPr>
        <p:spPr>
          <a:xfrm>
            <a:off x="609505" y="274638"/>
            <a:ext cx="10971086" cy="1143000"/>
          </a:xfrm>
        </p:spPr>
        <p:txBody>
          <a:bodyPr rtlCol="0"/>
          <a:lstStyle>
            <a:lvl1pPr>
              <a:defRPr>
                <a:solidFill>
                  <a:schemeClr val="tx1">
                    <a:lumMod val="95000"/>
                    <a:lumOff val="5000"/>
                  </a:schemeClr>
                </a:solidFill>
                <a:latin typeface="微软雅黑" panose="020B0503020204020204" charset="-122"/>
                <a:ea typeface="微软雅黑" panose="020B0503020204020204" charset="-122"/>
              </a:defRPr>
            </a:lvl1pPr>
          </a:lstStyle>
          <a:p>
            <a:r>
              <a:rPr kumimoji="0" lang="zh-CN" altLang="en-US" dirty="0"/>
              <a:t>单击此处编辑母版标题样式</a:t>
            </a:r>
            <a:endParaRPr kumimoji="0"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0" name="直角三角形 9"/>
          <p:cNvSpPr/>
          <p:nvPr/>
        </p:nvSpPr>
        <p:spPr>
          <a:xfrm>
            <a:off x="-3" y="4664147"/>
            <a:ext cx="12199546"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914257" y="1752601"/>
            <a:ext cx="10361581"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zh-CN" altLang="en-US"/>
              <a:t>单击此处编辑母版标题样式</a:t>
            </a:r>
            <a:endParaRPr kumimoji="0" lang="en-US"/>
          </a:p>
        </p:txBody>
      </p:sp>
      <p:sp>
        <p:nvSpPr>
          <p:cNvPr id="17" name="副标题 16"/>
          <p:cNvSpPr>
            <a:spLocks noGrp="1"/>
          </p:cNvSpPr>
          <p:nvPr>
            <p:ph type="subTitle" idx="1"/>
          </p:nvPr>
        </p:nvSpPr>
        <p:spPr>
          <a:xfrm>
            <a:off x="914257" y="3611607"/>
            <a:ext cx="10361581"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grpSp>
        <p:nvGrpSpPr>
          <p:cNvPr id="2" name="组合 1"/>
          <p:cNvGrpSpPr/>
          <p:nvPr/>
        </p:nvGrpSpPr>
        <p:grpSpPr>
          <a:xfrm>
            <a:off x="-5019" y="4953000"/>
            <a:ext cx="12195114" cy="1912088"/>
            <a:chOff x="-3765" y="4832896"/>
            <a:chExt cx="9147765" cy="2032192"/>
          </a:xfrm>
        </p:grpSpPr>
        <p:sp>
          <p:nvSpPr>
            <p:cNvPr id="7" name="任意多边形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任意多边形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任意多边形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a:xfrm>
            <a:off x="8967975" y="6407944"/>
            <a:ext cx="2559920" cy="365760"/>
          </a:xfrm>
        </p:spPr>
        <p:txBody>
          <a:bodyPr/>
          <a:lstStyle>
            <a:lvl1pPr>
              <a:defRPr>
                <a:solidFill>
                  <a:srgbClr val="FFFFFF"/>
                </a:solidFill>
              </a:defRPr>
            </a:lvl1pPr>
          </a:lstStyle>
          <a:p>
            <a:pPr>
              <a:defRPr/>
            </a:pPr>
            <a:endParaRPr lang="en-US" altLang="zh-CN"/>
          </a:p>
        </p:txBody>
      </p:sp>
      <p:sp>
        <p:nvSpPr>
          <p:cNvPr id="19" name="页脚占位符 18"/>
          <p:cNvSpPr>
            <a:spLocks noGrp="1"/>
          </p:cNvSpPr>
          <p:nvPr>
            <p:ph type="ftr" sz="quarter" idx="11"/>
          </p:nvPr>
        </p:nvSpPr>
        <p:spPr>
          <a:xfrm>
            <a:off x="5839183" y="6407944"/>
            <a:ext cx="3133752" cy="365125"/>
          </a:xfrm>
        </p:spPr>
        <p:txBody>
          <a:bodyPr/>
          <a:lstStyle>
            <a:lvl1pPr>
              <a:defRPr>
                <a:solidFill>
                  <a:schemeClr val="accent1">
                    <a:tint val="20000"/>
                  </a:schemeClr>
                </a:solidFill>
              </a:defRPr>
            </a:lvl1pPr>
          </a:lstStyle>
          <a:p>
            <a:pPr>
              <a:defRPr/>
            </a:pPr>
            <a:endParaRPr lang="en-US" altLang="zh-CN"/>
          </a:p>
        </p:txBody>
      </p:sp>
      <p:sp>
        <p:nvSpPr>
          <p:cNvPr id="27" name="灯片编号占位符 26"/>
          <p:cNvSpPr>
            <a:spLocks noGrp="1"/>
          </p:cNvSpPr>
          <p:nvPr>
            <p:ph type="sldNum" sz="quarter" idx="12"/>
          </p:nvPr>
        </p:nvSpPr>
        <p:spPr>
          <a:xfrm>
            <a:off x="11527894" y="6407944"/>
            <a:ext cx="487604" cy="365125"/>
          </a:xfrm>
        </p:spPr>
        <p:txBody>
          <a:bodyPr/>
          <a:lstStyle>
            <a:lvl1pPr>
              <a:defRPr>
                <a:solidFill>
                  <a:srgbClr val="FFFFFF"/>
                </a:solidFill>
              </a:defRPr>
            </a:lvl1pPr>
          </a:lstStyle>
          <a:p>
            <a:pPr>
              <a:defRPr/>
            </a:pPr>
            <a:fld id="{F86AB41F-CAC1-4232-8954-A49D2EE7F6D8}" type="slidenum">
              <a:rPr lang="zh-CN" altLang="en-US" smtClean="0"/>
            </a:fld>
            <a:endParaRPr lang="en-US" altLang="zh-CN"/>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p:fade/>
  </p:transition>
  <p:hf sldNum="0" hdr="0" ftr="0" dt="0"/>
  <p:txStyles>
    <p:titleStyle>
      <a:lvl1pPr algn="ctr" rtl="0" eaLnBrk="0" fontAlgn="base" hangingPunct="0">
        <a:spcBef>
          <a:spcPct val="0"/>
        </a:spcBef>
        <a:spcAft>
          <a:spcPct val="0"/>
        </a:spcAft>
        <a:defRPr kumimoji="1" sz="4400" kern="1200">
          <a:solidFill>
            <a:schemeClr val="tx1"/>
          </a:solidFill>
          <a:latin typeface="+mj-lt"/>
          <a:ea typeface="+mj-ea"/>
          <a:cs typeface="微软雅黑" panose="020B0503020204020204" charset="-122"/>
        </a:defRPr>
      </a:lvl1pPr>
      <a:lvl2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charset="-122"/>
          <a:cs typeface="微软雅黑" panose="020B0503020204020204" charset="-122"/>
        </a:defRPr>
      </a:lvl2pPr>
      <a:lvl3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charset="-122"/>
          <a:cs typeface="微软雅黑" panose="020B0503020204020204" charset="-122"/>
        </a:defRPr>
      </a:lvl3pPr>
      <a:lvl4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charset="-122"/>
          <a:cs typeface="微软雅黑" panose="020B0503020204020204" charset="-122"/>
        </a:defRPr>
      </a:lvl4pPr>
      <a:lvl5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charset="-122"/>
          <a:cs typeface="微软雅黑" panose="020B0503020204020204" charset="-122"/>
        </a:defRPr>
      </a:lvl5pPr>
      <a:lvl6pPr marL="457200" algn="ctr" rtl="0" fontAlgn="base">
        <a:spcBef>
          <a:spcPct val="0"/>
        </a:spcBef>
        <a:spcAft>
          <a:spcPct val="0"/>
        </a:spcAft>
        <a:defRPr sz="4400">
          <a:solidFill>
            <a:schemeClr val="tx1"/>
          </a:solidFill>
          <a:latin typeface="Times New Roman" panose="02020603050405020304" pitchFamily="18" charset="0"/>
          <a:ea typeface="微软雅黑" panose="020B0503020204020204" charset="-122"/>
          <a:cs typeface="微软雅黑" panose="020B0503020204020204" charset="-122"/>
        </a:defRPr>
      </a:lvl6pPr>
      <a:lvl7pPr marL="914400" algn="ctr" rtl="0" fontAlgn="base">
        <a:spcBef>
          <a:spcPct val="0"/>
        </a:spcBef>
        <a:spcAft>
          <a:spcPct val="0"/>
        </a:spcAft>
        <a:defRPr sz="4400">
          <a:solidFill>
            <a:schemeClr val="tx1"/>
          </a:solidFill>
          <a:latin typeface="Times New Roman" panose="02020603050405020304" pitchFamily="18" charset="0"/>
          <a:ea typeface="微软雅黑" panose="020B0503020204020204" charset="-122"/>
          <a:cs typeface="微软雅黑" panose="020B0503020204020204" charset="-122"/>
        </a:defRPr>
      </a:lvl7pPr>
      <a:lvl8pPr marL="1371600" algn="ctr" rtl="0" fontAlgn="base">
        <a:spcBef>
          <a:spcPct val="0"/>
        </a:spcBef>
        <a:spcAft>
          <a:spcPct val="0"/>
        </a:spcAft>
        <a:defRPr sz="4400">
          <a:solidFill>
            <a:schemeClr val="tx1"/>
          </a:solidFill>
          <a:latin typeface="Times New Roman" panose="02020603050405020304" pitchFamily="18" charset="0"/>
          <a:ea typeface="微软雅黑" panose="020B0503020204020204" charset="-122"/>
          <a:cs typeface="微软雅黑" panose="020B0503020204020204" charset="-122"/>
        </a:defRPr>
      </a:lvl8pPr>
      <a:lvl9pPr marL="1828800" algn="ctr" rtl="0" fontAlgn="base">
        <a:spcBef>
          <a:spcPct val="0"/>
        </a:spcBef>
        <a:spcAft>
          <a:spcPct val="0"/>
        </a:spcAft>
        <a:defRPr sz="4400">
          <a:solidFill>
            <a:schemeClr val="tx1"/>
          </a:solidFill>
          <a:latin typeface="Times New Roman" panose="02020603050405020304" pitchFamily="18" charset="0"/>
          <a:ea typeface="微软雅黑" panose="020B0503020204020204" charset="-122"/>
          <a:cs typeface="微软雅黑" panose="020B0503020204020204"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微软雅黑" panose="020B0503020204020204" charset="-122"/>
        </a:defRPr>
      </a:lvl1pPr>
      <a:lvl2pPr marL="742950" indent="-285750" algn="l"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微软雅黑" panose="020B0503020204020204" charset="-122"/>
        </a:defRPr>
      </a:lvl2pPr>
      <a:lvl3pPr marL="1143000" indent="-228600" algn="l"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微软雅黑" panose="020B0503020204020204" charset="-122"/>
        </a:defRPr>
      </a:lvl3pPr>
      <a:lvl4pPr marL="16002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微软雅黑" panose="020B0503020204020204" charset="-122"/>
        </a:defRPr>
      </a:lvl4pPr>
      <a:lvl5pPr marL="20574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微软雅黑" panose="020B0503020204020204" charset="-122"/>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w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5.emf"/><Relationship Id="rId1"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622299" y="2797964"/>
            <a:ext cx="10907713" cy="1262062"/>
          </a:xfrm>
          <a:prstGeom prst="rect">
            <a:avLst/>
          </a:prstGeom>
        </p:spPr>
        <p:txBody>
          <a:bodyPr>
            <a:normAutofit/>
          </a:bodyPr>
          <a:lstStyle>
            <a:lvl1pPr algn="ctr" rtl="0" eaLnBrk="0" fontAlgn="base" hangingPunct="0">
              <a:spcBef>
                <a:spcPct val="0"/>
              </a:spcBef>
              <a:spcAft>
                <a:spcPct val="0"/>
              </a:spcAft>
              <a:defRPr kumimoji="1" sz="4400" kern="1200">
                <a:solidFill>
                  <a:schemeClr val="tx1"/>
                </a:solidFill>
                <a:latin typeface="+mj-lt"/>
                <a:ea typeface="+mj-ea"/>
                <a:cs typeface="微软雅黑" panose="020B0503020204020204" charset="-122"/>
              </a:defRPr>
            </a:lvl1pPr>
            <a:lvl2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charset="-122"/>
                <a:cs typeface="微软雅黑" panose="020B0503020204020204" charset="-122"/>
              </a:defRPr>
            </a:lvl2pPr>
            <a:lvl3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charset="-122"/>
                <a:cs typeface="微软雅黑" panose="020B0503020204020204" charset="-122"/>
              </a:defRPr>
            </a:lvl3pPr>
            <a:lvl4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charset="-122"/>
                <a:cs typeface="微软雅黑" panose="020B0503020204020204" charset="-122"/>
              </a:defRPr>
            </a:lvl4pPr>
            <a:lvl5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charset="-122"/>
                <a:cs typeface="微软雅黑" panose="020B0503020204020204" charset="-122"/>
              </a:defRPr>
            </a:lvl5pPr>
            <a:lvl6pPr marL="457200" algn="ctr" rtl="0" fontAlgn="base">
              <a:spcBef>
                <a:spcPct val="0"/>
              </a:spcBef>
              <a:spcAft>
                <a:spcPct val="0"/>
              </a:spcAft>
              <a:defRPr sz="4400">
                <a:solidFill>
                  <a:schemeClr val="tx1"/>
                </a:solidFill>
                <a:latin typeface="Times New Roman" panose="02020603050405020304" pitchFamily="18" charset="0"/>
                <a:ea typeface="微软雅黑" panose="020B0503020204020204" charset="-122"/>
                <a:cs typeface="微软雅黑" panose="020B0503020204020204" charset="-122"/>
              </a:defRPr>
            </a:lvl6pPr>
            <a:lvl7pPr marL="914400" algn="ctr" rtl="0" fontAlgn="base">
              <a:spcBef>
                <a:spcPct val="0"/>
              </a:spcBef>
              <a:spcAft>
                <a:spcPct val="0"/>
              </a:spcAft>
              <a:defRPr sz="4400">
                <a:solidFill>
                  <a:schemeClr val="tx1"/>
                </a:solidFill>
                <a:latin typeface="Times New Roman" panose="02020603050405020304" pitchFamily="18" charset="0"/>
                <a:ea typeface="微软雅黑" panose="020B0503020204020204" charset="-122"/>
                <a:cs typeface="微软雅黑" panose="020B0503020204020204" charset="-122"/>
              </a:defRPr>
            </a:lvl7pPr>
            <a:lvl8pPr marL="1371600" algn="ctr" rtl="0" fontAlgn="base">
              <a:spcBef>
                <a:spcPct val="0"/>
              </a:spcBef>
              <a:spcAft>
                <a:spcPct val="0"/>
              </a:spcAft>
              <a:defRPr sz="4400">
                <a:solidFill>
                  <a:schemeClr val="tx1"/>
                </a:solidFill>
                <a:latin typeface="Times New Roman" panose="02020603050405020304" pitchFamily="18" charset="0"/>
                <a:ea typeface="微软雅黑" panose="020B0503020204020204" charset="-122"/>
                <a:cs typeface="微软雅黑" panose="020B0503020204020204" charset="-122"/>
              </a:defRPr>
            </a:lvl8pPr>
            <a:lvl9pPr marL="1828800" algn="ctr" rtl="0" fontAlgn="base">
              <a:spcBef>
                <a:spcPct val="0"/>
              </a:spcBef>
              <a:spcAft>
                <a:spcPct val="0"/>
              </a:spcAft>
              <a:defRPr sz="4400">
                <a:solidFill>
                  <a:schemeClr val="tx1"/>
                </a:solidFill>
                <a:latin typeface="Times New Roman" panose="02020603050405020304" pitchFamily="18" charset="0"/>
                <a:ea typeface="微软雅黑" panose="020B0503020204020204" charset="-122"/>
                <a:cs typeface="微软雅黑" panose="020B0503020204020204" charset="-122"/>
              </a:defRPr>
            </a:lvl9pPr>
          </a:lstStyle>
          <a:p>
            <a:pPr eaLnBrk="1" hangingPunct="1">
              <a:lnSpc>
                <a:spcPct val="150000"/>
              </a:lnSpc>
              <a:defRPr/>
            </a:pPr>
            <a:r>
              <a:rPr lang="zh-CN" altLang="en-US" b="1" dirty="0">
                <a:solidFill>
                  <a:srgbClr val="C00000"/>
                </a:solidFill>
                <a:latin typeface="微软雅黑" panose="020B0503020204020204" charset="-122"/>
                <a:ea typeface="微软雅黑" panose="020B0503020204020204" charset="-122"/>
              </a:rPr>
              <a:t>软件实现基础</a:t>
            </a:r>
            <a:endParaRPr lang="zh-CN" altLang="en-US" b="1" dirty="0">
              <a:solidFill>
                <a:srgbClr val="C00000"/>
              </a:solidFill>
              <a:latin typeface="微软雅黑" panose="020B0503020204020204" charset="-122"/>
              <a:ea typeface="微软雅黑" panose="020B0503020204020204" charset="-122"/>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zh-CN" altLang="zh-CN" dirty="0"/>
              <a:t>软件测试</a:t>
            </a:r>
            <a:endParaRPr lang="zh-CN" altLang="en-US" dirty="0"/>
          </a:p>
        </p:txBody>
      </p:sp>
      <p:sp>
        <p:nvSpPr>
          <p:cNvPr id="3" name="内容占位符 2"/>
          <p:cNvSpPr>
            <a:spLocks noGrp="1"/>
          </p:cNvSpPr>
          <p:nvPr>
            <p:ph idx="1"/>
          </p:nvPr>
        </p:nvSpPr>
        <p:spPr>
          <a:xfrm>
            <a:off x="539750" y="1125538"/>
            <a:ext cx="10920052" cy="5040312"/>
          </a:xfrm>
        </p:spPr>
        <p:txBody>
          <a:bodyPr/>
          <a:lstStyle/>
          <a:p>
            <a:r>
              <a:rPr lang="zh-CN" altLang="en-US" dirty="0"/>
              <a:t>包括多项的软件测试工作</a:t>
            </a:r>
            <a:endParaRPr lang="en-US" altLang="zh-CN" dirty="0"/>
          </a:p>
          <a:p>
            <a:pPr lvl="1"/>
            <a:r>
              <a:rPr lang="zh-CN" altLang="en-US" dirty="0"/>
              <a:t>集成测试、确认测试、系统测试等</a:t>
            </a:r>
            <a:endParaRPr lang="en-US" altLang="zh-CN" dirty="0"/>
          </a:p>
          <a:p>
            <a:pPr lvl="1"/>
            <a:endParaRPr lang="en-US" altLang="zh-CN" dirty="0"/>
          </a:p>
          <a:p>
            <a:r>
              <a:rPr lang="zh-CN" altLang="en-US" dirty="0"/>
              <a:t>这项工作由软件测试工程师来完成</a:t>
            </a:r>
            <a:endParaRPr lang="zh-CN" altLang="en-US" dirty="0"/>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en-US" altLang="zh-CN" dirty="0"/>
              <a:t>1.4 </a:t>
            </a:r>
            <a:r>
              <a:rPr lang="zh-CN" altLang="en-US" dirty="0"/>
              <a:t>软件实现要遵循的原则</a:t>
            </a:r>
            <a:endParaRPr lang="zh-CN" altLang="en-US" dirty="0"/>
          </a:p>
        </p:txBody>
      </p:sp>
      <p:sp>
        <p:nvSpPr>
          <p:cNvPr id="3" name="内容占位符 2"/>
          <p:cNvSpPr>
            <a:spLocks noGrp="1"/>
          </p:cNvSpPr>
          <p:nvPr>
            <p:ph idx="1"/>
          </p:nvPr>
        </p:nvSpPr>
        <p:spPr>
          <a:xfrm>
            <a:off x="539750" y="1125538"/>
            <a:ext cx="10920052" cy="5040312"/>
          </a:xfrm>
        </p:spPr>
        <p:txBody>
          <a:bodyPr/>
          <a:lstStyle/>
          <a:p>
            <a:r>
              <a:rPr lang="zh-CN" altLang="zh-CN" dirty="0"/>
              <a:t>基于设计来编码</a:t>
            </a:r>
            <a:endParaRPr lang="en-US" altLang="zh-CN" dirty="0"/>
          </a:p>
          <a:p>
            <a:pPr lvl="1"/>
            <a:r>
              <a:rPr lang="zh-CN" altLang="zh-CN" dirty="0"/>
              <a:t>切忌“拍脑袋”写程序</a:t>
            </a:r>
            <a:endParaRPr lang="en-US" altLang="zh-CN" dirty="0"/>
          </a:p>
          <a:p>
            <a:pPr lvl="1"/>
            <a:endParaRPr lang="en-US" altLang="zh-CN" dirty="0"/>
          </a:p>
          <a:p>
            <a:r>
              <a:rPr lang="zh-CN" altLang="zh-CN" dirty="0"/>
              <a:t>质量保证贯穿全过程</a:t>
            </a:r>
            <a:endParaRPr lang="en-US" altLang="zh-CN" dirty="0"/>
          </a:p>
          <a:p>
            <a:pPr lvl="1"/>
            <a:r>
              <a:rPr lang="zh-CN" altLang="zh-CN" dirty="0"/>
              <a:t>要有非常强的“质量”意识</a:t>
            </a:r>
            <a:endParaRPr lang="en-US" altLang="zh-CN" dirty="0"/>
          </a:p>
          <a:p>
            <a:pPr lvl="1"/>
            <a:r>
              <a:rPr lang="zh-CN" altLang="en-US" dirty="0"/>
              <a:t>既要重视外部质量，也要重视内部质量</a:t>
            </a:r>
            <a:endParaRPr lang="zh-CN" altLang="en-US" dirty="0"/>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zh-CN" altLang="en-US" dirty="0"/>
              <a:t>程序员的职责和能力要求</a:t>
            </a:r>
            <a:endParaRPr lang="zh-CN" altLang="en-US" dirty="0"/>
          </a:p>
        </p:txBody>
      </p:sp>
      <p:sp>
        <p:nvSpPr>
          <p:cNvPr id="3" name="内容占位符 2"/>
          <p:cNvSpPr>
            <a:spLocks noGrp="1"/>
          </p:cNvSpPr>
          <p:nvPr>
            <p:ph idx="1"/>
          </p:nvPr>
        </p:nvSpPr>
        <p:spPr>
          <a:xfrm>
            <a:off x="539750" y="1125538"/>
            <a:ext cx="10920052" cy="5040312"/>
          </a:xfrm>
        </p:spPr>
        <p:txBody>
          <a:bodyPr/>
          <a:lstStyle/>
          <a:p>
            <a:r>
              <a:rPr lang="zh-CN" altLang="zh-CN" dirty="0"/>
              <a:t>自我学习能力</a:t>
            </a:r>
            <a:endParaRPr lang="en-US" altLang="zh-CN" dirty="0"/>
          </a:p>
          <a:p>
            <a:r>
              <a:rPr lang="zh-CN" altLang="zh-CN" dirty="0"/>
              <a:t>独立解决问题的能力</a:t>
            </a:r>
            <a:endParaRPr lang="zh-CN" altLang="zh-CN" dirty="0"/>
          </a:p>
          <a:p>
            <a:r>
              <a:rPr lang="zh-CN" altLang="zh-CN" dirty="0"/>
              <a:t>良好的编程习惯</a:t>
            </a:r>
            <a:endParaRPr lang="zh-CN" altLang="zh-CN" dirty="0"/>
          </a:p>
          <a:p>
            <a:r>
              <a:rPr lang="zh-CN" altLang="zh-CN" dirty="0"/>
              <a:t>质量意识</a:t>
            </a:r>
            <a:endParaRPr lang="zh-CN" altLang="zh-CN" dirty="0"/>
          </a:p>
          <a:p>
            <a:r>
              <a:rPr lang="zh-CN" altLang="zh-CN" dirty="0"/>
              <a:t>学会软件测试</a:t>
            </a:r>
            <a:endParaRPr lang="zh-CN" altLang="zh-CN" dirty="0"/>
          </a:p>
          <a:p>
            <a:r>
              <a:rPr lang="zh-CN" altLang="zh-CN" dirty="0"/>
              <a:t>阅读和学习他人的代码</a:t>
            </a:r>
            <a:endParaRPr lang="zh-CN" altLang="zh-CN" dirty="0"/>
          </a:p>
          <a:p>
            <a:r>
              <a:rPr lang="zh-CN" altLang="zh-CN" dirty="0"/>
              <a:t>善于利用</a:t>
            </a:r>
            <a:r>
              <a:rPr lang="en-US" altLang="zh-CN" dirty="0"/>
              <a:t>CASE</a:t>
            </a:r>
            <a:r>
              <a:rPr lang="zh-CN" altLang="zh-CN" dirty="0"/>
              <a:t>工具</a:t>
            </a:r>
            <a:endParaRPr lang="zh-CN" altLang="zh-CN" dirty="0"/>
          </a:p>
          <a:p>
            <a:r>
              <a:rPr lang="zh-CN" altLang="zh-CN" dirty="0"/>
              <a:t>团队合作和沟通</a:t>
            </a:r>
            <a:endParaRPr lang="zh-CN" altLang="zh-CN" dirty="0"/>
          </a:p>
          <a:p>
            <a:endParaRPr lang="zh-CN" altLang="en-US" dirty="0"/>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50590" y="8620"/>
            <a:ext cx="10909212" cy="707886"/>
          </a:xfrm>
        </p:spPr>
        <p:txBody>
          <a:bodyPr/>
          <a:lstStyle/>
          <a:p>
            <a:r>
              <a:rPr lang="zh-CN" altLang="en-US"/>
              <a:t>内容</a:t>
            </a:r>
            <a:endParaRPr lang="zh-CN" altLang="en-US" dirty="0"/>
          </a:p>
        </p:txBody>
      </p:sp>
      <p:sp>
        <p:nvSpPr>
          <p:cNvPr id="2" name="内容占位符 1"/>
          <p:cNvSpPr>
            <a:spLocks noGrp="1"/>
          </p:cNvSpPr>
          <p:nvPr>
            <p:ph idx="1"/>
          </p:nvPr>
        </p:nvSpPr>
        <p:spPr>
          <a:xfrm>
            <a:off x="539750" y="1125538"/>
            <a:ext cx="10920052" cy="5040312"/>
          </a:xfrm>
        </p:spPr>
        <p:txBody>
          <a:bodyPr/>
          <a:lstStyle/>
          <a:p>
            <a:pPr marL="514350" indent="-514350">
              <a:buFont typeface="+mj-lt"/>
              <a:buAutoNum type="arabicPeriod"/>
            </a:pPr>
            <a:r>
              <a:rPr lang="zh-CN" altLang="en-US" dirty="0">
                <a:solidFill>
                  <a:schemeClr val="bg1">
                    <a:lumMod val="85000"/>
                  </a:schemeClr>
                </a:solidFill>
              </a:rPr>
              <a:t>软件实现概述</a:t>
            </a:r>
            <a:endParaRPr lang="en-US" altLang="zh-CN" dirty="0">
              <a:solidFill>
                <a:schemeClr val="bg1">
                  <a:lumMod val="85000"/>
                </a:schemeClr>
              </a:solidFill>
            </a:endParaRPr>
          </a:p>
          <a:p>
            <a:pPr lvl="1"/>
            <a:r>
              <a:rPr lang="zh-CN" altLang="en-US" dirty="0">
                <a:solidFill>
                  <a:schemeClr val="bg1">
                    <a:lumMod val="85000"/>
                  </a:schemeClr>
                </a:solidFill>
              </a:rPr>
              <a:t>软件实现的任务、过程与原则</a:t>
            </a:r>
            <a:endParaRPr lang="en-US" altLang="zh-CN" dirty="0">
              <a:solidFill>
                <a:schemeClr val="bg1">
                  <a:lumMod val="85000"/>
                </a:schemeClr>
              </a:solidFill>
            </a:endParaRPr>
          </a:p>
          <a:p>
            <a:pPr lvl="1"/>
            <a:endParaRPr lang="en-US" altLang="zh-CN" dirty="0">
              <a:solidFill>
                <a:schemeClr val="bg1">
                  <a:lumMod val="85000"/>
                </a:schemeClr>
              </a:solidFill>
            </a:endParaRPr>
          </a:p>
          <a:p>
            <a:pPr marL="514350" indent="-514350">
              <a:buFont typeface="+mj-lt"/>
              <a:buAutoNum type="arabicPeriod"/>
            </a:pPr>
            <a:r>
              <a:rPr lang="zh-CN" altLang="en-US" dirty="0">
                <a:solidFill>
                  <a:srgbClr val="C00000"/>
                </a:solidFill>
              </a:rPr>
              <a:t>软件实现语言</a:t>
            </a:r>
            <a:endParaRPr lang="en-US" altLang="zh-CN" dirty="0">
              <a:solidFill>
                <a:srgbClr val="C00000"/>
              </a:solidFill>
            </a:endParaRPr>
          </a:p>
          <a:p>
            <a:pPr lvl="1"/>
            <a:r>
              <a:rPr lang="zh-CN" altLang="en-US" dirty="0">
                <a:solidFill>
                  <a:srgbClr val="C00000"/>
                </a:solidFill>
              </a:rPr>
              <a:t>编程语言的类别和选择</a:t>
            </a:r>
            <a:endParaRPr lang="en-US" altLang="zh-CN" dirty="0">
              <a:solidFill>
                <a:srgbClr val="C00000"/>
              </a:solidFill>
            </a:endParaRPr>
          </a:p>
          <a:p>
            <a:pPr lvl="1"/>
            <a:endParaRPr lang="en-US" altLang="zh-CN" dirty="0">
              <a:solidFill>
                <a:srgbClr val="C00000"/>
              </a:solidFill>
            </a:endParaRPr>
          </a:p>
          <a:p>
            <a:pPr marL="514350" indent="-514350">
              <a:buFont typeface="+mj-lt"/>
              <a:buAutoNum type="arabicPeriod"/>
            </a:pPr>
            <a:r>
              <a:rPr lang="zh-CN" altLang="en-US" dirty="0"/>
              <a:t>高质量编码</a:t>
            </a:r>
            <a:endParaRPr lang="en-US" altLang="zh-CN" dirty="0"/>
          </a:p>
          <a:p>
            <a:pPr lvl="1"/>
            <a:r>
              <a:rPr lang="zh-CN" altLang="en-US" dirty="0"/>
              <a:t>编码的原则和要求</a:t>
            </a:r>
            <a:endParaRPr lang="en-US" altLang="zh-CN" dirty="0"/>
          </a:p>
        </p:txBody>
      </p:sp>
      <p:pic>
        <p:nvPicPr>
          <p:cNvPr id="7" name="Picture 2" descr="C:\Program Files\Microsoft Office\MEDIA\CAGCAT10\j0233018.wmf"/>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327454" y="2204864"/>
            <a:ext cx="1879469" cy="19094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zh-CN" altLang="en-US" dirty="0"/>
              <a:t>程序设计语言提供的支持</a:t>
            </a:r>
            <a:endParaRPr lang="zh-CN" altLang="en-US" dirty="0"/>
          </a:p>
        </p:txBody>
      </p:sp>
      <p:sp>
        <p:nvSpPr>
          <p:cNvPr id="3" name="内容占位符 2"/>
          <p:cNvSpPr>
            <a:spLocks noGrp="1"/>
          </p:cNvSpPr>
          <p:nvPr>
            <p:ph idx="1"/>
          </p:nvPr>
        </p:nvSpPr>
        <p:spPr>
          <a:xfrm>
            <a:off x="539750" y="1125538"/>
            <a:ext cx="10920052" cy="5040312"/>
          </a:xfrm>
        </p:spPr>
        <p:txBody>
          <a:bodyPr/>
          <a:lstStyle/>
          <a:p>
            <a:r>
              <a:rPr lang="zh-CN" altLang="en-US" dirty="0"/>
              <a:t>提供了</a:t>
            </a:r>
            <a:r>
              <a:rPr lang="zh-CN" altLang="en-US" dirty="0">
                <a:solidFill>
                  <a:srgbClr val="C00000"/>
                </a:solidFill>
              </a:rPr>
              <a:t>语法、语义和语用</a:t>
            </a:r>
            <a:r>
              <a:rPr lang="zh-CN" altLang="en-US" dirty="0"/>
              <a:t>三方面的要素</a:t>
            </a:r>
            <a:endParaRPr lang="en-US" altLang="zh-CN" dirty="0"/>
          </a:p>
          <a:p>
            <a:endParaRPr lang="en-US" altLang="zh-CN" dirty="0"/>
          </a:p>
          <a:p>
            <a:r>
              <a:rPr lang="zh-CN" altLang="en-US" dirty="0"/>
              <a:t>支持程序员来编写程序代码</a:t>
            </a:r>
            <a:endParaRPr lang="en-US" altLang="zh-CN" dirty="0"/>
          </a:p>
          <a:p>
            <a:endParaRPr lang="en-US" altLang="zh-CN" dirty="0"/>
          </a:p>
          <a:p>
            <a:r>
              <a:rPr lang="zh-CN" altLang="zh-CN" dirty="0"/>
              <a:t>人们提出了二千多种的程序设计语言，不同的语言适合于不同的应用开发</a:t>
            </a:r>
            <a:endParaRPr lang="en-US" altLang="zh-CN" dirty="0"/>
          </a:p>
          <a:p>
            <a:endParaRPr lang="en-US" altLang="zh-CN" dirty="0"/>
          </a:p>
          <a:p>
            <a:endParaRPr lang="zh-CN" altLang="en-US" dirty="0"/>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en-US" altLang="zh-CN" dirty="0"/>
              <a:t>2.1 </a:t>
            </a:r>
            <a:r>
              <a:rPr lang="zh-CN" altLang="zh-CN" dirty="0"/>
              <a:t>程序设计语言的类别</a:t>
            </a:r>
            <a:r>
              <a:rPr lang="zh-CN" altLang="en-US" dirty="0"/>
              <a:t>（</a:t>
            </a:r>
            <a:r>
              <a:rPr lang="en-US" altLang="zh-CN" dirty="0"/>
              <a:t>1/3</a:t>
            </a:r>
            <a:r>
              <a:rPr lang="zh-CN" altLang="en-US" dirty="0"/>
              <a:t>）</a:t>
            </a:r>
            <a:endParaRPr lang="zh-CN" altLang="en-US" dirty="0"/>
          </a:p>
        </p:txBody>
      </p:sp>
      <p:sp>
        <p:nvSpPr>
          <p:cNvPr id="3" name="内容占位符 2"/>
          <p:cNvSpPr>
            <a:spLocks noGrp="1"/>
          </p:cNvSpPr>
          <p:nvPr>
            <p:ph idx="1"/>
          </p:nvPr>
        </p:nvSpPr>
        <p:spPr>
          <a:xfrm>
            <a:off x="539750" y="1125538"/>
            <a:ext cx="10920052" cy="5040312"/>
          </a:xfrm>
        </p:spPr>
        <p:txBody>
          <a:bodyPr/>
          <a:lstStyle/>
          <a:p>
            <a:r>
              <a:rPr lang="zh-CN" altLang="zh-CN" dirty="0"/>
              <a:t>机器语言</a:t>
            </a:r>
            <a:endParaRPr lang="en-US" altLang="zh-CN" dirty="0"/>
          </a:p>
          <a:p>
            <a:pPr lvl="1"/>
            <a:r>
              <a:rPr lang="zh-CN" altLang="zh-CN" dirty="0"/>
              <a:t>由</a:t>
            </a:r>
            <a:r>
              <a:rPr lang="zh-CN" altLang="zh-CN" b="1" dirty="0">
                <a:solidFill>
                  <a:srgbClr val="C00000"/>
                </a:solidFill>
              </a:rPr>
              <a:t>“</a:t>
            </a:r>
            <a:r>
              <a:rPr lang="en-US" altLang="zh-CN" b="1" dirty="0">
                <a:solidFill>
                  <a:srgbClr val="C00000"/>
                </a:solidFill>
              </a:rPr>
              <a:t>0</a:t>
            </a:r>
            <a:r>
              <a:rPr lang="zh-CN" altLang="zh-CN" b="1" dirty="0">
                <a:solidFill>
                  <a:srgbClr val="C00000"/>
                </a:solidFill>
              </a:rPr>
              <a:t>”、“</a:t>
            </a:r>
            <a:r>
              <a:rPr lang="en-US" altLang="zh-CN" b="1" dirty="0">
                <a:solidFill>
                  <a:srgbClr val="C00000"/>
                </a:solidFill>
              </a:rPr>
              <a:t>1</a:t>
            </a:r>
            <a:r>
              <a:rPr lang="zh-CN" altLang="zh-CN" b="1" dirty="0">
                <a:solidFill>
                  <a:srgbClr val="C00000"/>
                </a:solidFill>
              </a:rPr>
              <a:t>”</a:t>
            </a:r>
            <a:r>
              <a:rPr lang="zh-CN" altLang="zh-CN" dirty="0"/>
              <a:t>所组成的机器指令</a:t>
            </a:r>
            <a:endParaRPr lang="en-US" altLang="zh-CN" dirty="0"/>
          </a:p>
          <a:p>
            <a:pPr lvl="1"/>
            <a:r>
              <a:rPr lang="zh-CN" altLang="zh-CN" dirty="0"/>
              <a:t>极为繁琐、费时费力的工作</a:t>
            </a:r>
            <a:r>
              <a:rPr lang="zh-CN" altLang="en-US" dirty="0"/>
              <a:t>；</a:t>
            </a:r>
            <a:r>
              <a:rPr lang="zh-CN" altLang="zh-CN" dirty="0"/>
              <a:t>软件开发效率非常低，</a:t>
            </a:r>
            <a:r>
              <a:rPr lang="zh-CN" altLang="en-US" dirty="0"/>
              <a:t>而且</a:t>
            </a:r>
            <a:r>
              <a:rPr lang="zh-CN" altLang="zh-CN" dirty="0"/>
              <a:t>程序代码可读性非常差，极容易出错，不易于维护</a:t>
            </a:r>
            <a:r>
              <a:rPr lang="zh-CN" altLang="en-US" dirty="0"/>
              <a:t>、</a:t>
            </a:r>
            <a:r>
              <a:rPr lang="zh-CN" altLang="zh-CN" dirty="0"/>
              <a:t>移植性差</a:t>
            </a:r>
            <a:r>
              <a:rPr lang="zh-CN" altLang="en-US" dirty="0"/>
              <a:t>；但</a:t>
            </a:r>
            <a:r>
              <a:rPr lang="zh-CN" altLang="zh-CN" dirty="0"/>
              <a:t>程序代码的执行效率会非常高</a:t>
            </a:r>
            <a:endParaRPr lang="en-US" altLang="zh-CN" dirty="0"/>
          </a:p>
          <a:p>
            <a:r>
              <a:rPr lang="zh-CN" altLang="zh-CN" dirty="0"/>
              <a:t>汇编语言</a:t>
            </a:r>
            <a:endParaRPr lang="en-US" altLang="zh-CN" dirty="0"/>
          </a:p>
          <a:p>
            <a:pPr lvl="1"/>
            <a:r>
              <a:rPr lang="zh-CN" altLang="zh-CN" dirty="0"/>
              <a:t>一种</a:t>
            </a:r>
            <a:r>
              <a:rPr lang="zh-CN" altLang="zh-CN" b="1" dirty="0">
                <a:solidFill>
                  <a:srgbClr val="C00000"/>
                </a:solidFill>
              </a:rPr>
              <a:t>低级语言</a:t>
            </a:r>
            <a:r>
              <a:rPr lang="zh-CN" altLang="en-US" dirty="0"/>
              <a:t>，</a:t>
            </a:r>
            <a:r>
              <a:rPr lang="zh-CN" altLang="zh-CN" dirty="0"/>
              <a:t>用</a:t>
            </a:r>
            <a:r>
              <a:rPr lang="en-US" altLang="zh-CN" dirty="0" err="1"/>
              <a:t>助记符</a:t>
            </a:r>
            <a:r>
              <a:rPr lang="zh-CN" altLang="zh-CN" dirty="0"/>
              <a:t>代替</a:t>
            </a:r>
            <a:r>
              <a:rPr lang="en-US" altLang="zh-CN" dirty="0" err="1"/>
              <a:t>机器指令</a:t>
            </a:r>
            <a:r>
              <a:rPr lang="zh-CN" altLang="zh-CN" dirty="0"/>
              <a:t>的</a:t>
            </a:r>
            <a:r>
              <a:rPr lang="en-US" altLang="zh-CN" dirty="0" err="1"/>
              <a:t>操作码</a:t>
            </a:r>
            <a:r>
              <a:rPr lang="zh-CN" altLang="zh-CN" dirty="0"/>
              <a:t>，用地址符号或标号代替指令或</a:t>
            </a:r>
            <a:r>
              <a:rPr lang="en-US" altLang="zh-CN" dirty="0" err="1"/>
              <a:t>操作数</a:t>
            </a:r>
            <a:r>
              <a:rPr lang="zh-CN" altLang="zh-CN" dirty="0"/>
              <a:t>的地址</a:t>
            </a:r>
            <a:endParaRPr lang="en-US" altLang="zh-CN" dirty="0"/>
          </a:p>
          <a:p>
            <a:pPr lvl="1"/>
            <a:r>
              <a:rPr lang="zh-CN" altLang="zh-CN" dirty="0"/>
              <a:t>较为低级和复杂，程序可读性差，代码编写的效率低，对代码进行维护非常困难，程序调试也不容易，代码兼容性差</a:t>
            </a:r>
            <a:endParaRPr lang="en-US" altLang="zh-CN" dirty="0"/>
          </a:p>
          <a:p>
            <a:pPr lvl="1"/>
            <a:r>
              <a:rPr lang="zh-CN" altLang="zh-CN" dirty="0"/>
              <a:t>程序代码占用存储空间少、运行速度快、执行效率高</a:t>
            </a:r>
            <a:endParaRPr lang="en-US" altLang="zh-CN" dirty="0"/>
          </a:p>
          <a:p>
            <a:endParaRPr lang="zh-CN" altLang="en-US" dirty="0"/>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zh-CN" altLang="zh-CN" dirty="0"/>
              <a:t>程序设计语言的类别</a:t>
            </a:r>
            <a:r>
              <a:rPr lang="zh-CN" altLang="en-US" dirty="0"/>
              <a:t>（</a:t>
            </a:r>
            <a:r>
              <a:rPr lang="en-US" altLang="zh-CN" dirty="0"/>
              <a:t>2/3</a:t>
            </a:r>
            <a:r>
              <a:rPr lang="zh-CN" altLang="en-US" dirty="0"/>
              <a:t>）</a:t>
            </a:r>
            <a:endParaRPr lang="zh-CN" altLang="en-US" dirty="0"/>
          </a:p>
        </p:txBody>
      </p:sp>
      <p:sp>
        <p:nvSpPr>
          <p:cNvPr id="3" name="内容占位符 2"/>
          <p:cNvSpPr>
            <a:spLocks noGrp="1"/>
          </p:cNvSpPr>
          <p:nvPr>
            <p:ph idx="1"/>
          </p:nvPr>
        </p:nvSpPr>
        <p:spPr>
          <a:xfrm>
            <a:off x="539750" y="1125538"/>
            <a:ext cx="10920052" cy="5040312"/>
          </a:xfrm>
        </p:spPr>
        <p:txBody>
          <a:bodyPr/>
          <a:lstStyle/>
          <a:p>
            <a:r>
              <a:rPr lang="zh-CN" altLang="zh-CN" dirty="0"/>
              <a:t>结构化程序设计语言</a:t>
            </a:r>
            <a:endParaRPr lang="en-US" altLang="zh-CN" dirty="0"/>
          </a:p>
          <a:p>
            <a:pPr lvl="1"/>
            <a:r>
              <a:rPr lang="zh-CN" altLang="zh-CN" dirty="0"/>
              <a:t>以</a:t>
            </a:r>
            <a:r>
              <a:rPr lang="zh-CN" altLang="en-US" b="1" dirty="0">
                <a:solidFill>
                  <a:srgbClr val="C00000"/>
                </a:solidFill>
              </a:rPr>
              <a:t>过程或函数</a:t>
            </a:r>
            <a:r>
              <a:rPr lang="zh-CN" altLang="en-US" dirty="0"/>
              <a:t>作</a:t>
            </a:r>
            <a:r>
              <a:rPr lang="zh-CN" altLang="zh-CN" dirty="0"/>
              <a:t>为基本的编程单元，采用三类控制结构（顺序、条件和循环）来刻画模块的处理过程和流程</a:t>
            </a:r>
            <a:endParaRPr lang="en-US" altLang="zh-CN" dirty="0"/>
          </a:p>
          <a:p>
            <a:pPr lvl="1"/>
            <a:r>
              <a:rPr lang="zh-CN" altLang="zh-CN" dirty="0"/>
              <a:t>属于</a:t>
            </a:r>
            <a:r>
              <a:rPr lang="zh-CN" altLang="zh-CN" b="1" dirty="0">
                <a:solidFill>
                  <a:srgbClr val="C00000"/>
                </a:solidFill>
              </a:rPr>
              <a:t>高级程序设计语言</a:t>
            </a:r>
            <a:r>
              <a:rPr lang="zh-CN" altLang="en-US" dirty="0"/>
              <a:t>，</a:t>
            </a:r>
            <a:r>
              <a:rPr lang="zh-CN" altLang="zh-CN" dirty="0"/>
              <a:t>程序可读性、可理解性、可维护性等有了明显的提升；配套</a:t>
            </a:r>
            <a:r>
              <a:rPr lang="en-US" altLang="zh-CN" dirty="0"/>
              <a:t>CASE</a:t>
            </a:r>
            <a:r>
              <a:rPr lang="zh-CN" altLang="zh-CN" dirty="0"/>
              <a:t>工具较为完善</a:t>
            </a:r>
            <a:r>
              <a:rPr lang="zh-CN" altLang="en-US" dirty="0"/>
              <a:t>，</a:t>
            </a:r>
            <a:r>
              <a:rPr lang="zh-CN" altLang="zh-CN" dirty="0"/>
              <a:t>有结构化程序设计方法学的指导</a:t>
            </a:r>
            <a:endParaRPr lang="en-US" altLang="zh-CN" dirty="0"/>
          </a:p>
          <a:p>
            <a:pPr lvl="1"/>
            <a:r>
              <a:rPr lang="zh-CN" altLang="en-US" dirty="0"/>
              <a:t>不足：</a:t>
            </a:r>
            <a:r>
              <a:rPr lang="zh-CN" altLang="zh-CN" dirty="0"/>
              <a:t>以过程和函数作为基本模块，模块的粒度小，可重用性差；程序代码抽象层次低，无法对问题域及其求解进行自然抽象</a:t>
            </a:r>
            <a:endParaRPr lang="en-US" altLang="zh-CN" dirty="0"/>
          </a:p>
          <a:p>
            <a:pPr lvl="1"/>
            <a:r>
              <a:rPr lang="zh-CN" altLang="en-US" dirty="0"/>
              <a:t>如</a:t>
            </a:r>
            <a:r>
              <a:rPr lang="en-US" altLang="zh-CN" dirty="0"/>
              <a:t>C</a:t>
            </a:r>
            <a:r>
              <a:rPr lang="zh-CN" altLang="en-US" dirty="0"/>
              <a:t>、</a:t>
            </a:r>
            <a:r>
              <a:rPr lang="en-US" altLang="zh-CN" dirty="0"/>
              <a:t>Fortran</a:t>
            </a:r>
            <a:r>
              <a:rPr lang="zh-CN" altLang="en-US" dirty="0"/>
              <a:t>、</a:t>
            </a:r>
            <a:r>
              <a:rPr lang="en-US" altLang="zh-CN" dirty="0"/>
              <a:t>Pascal</a:t>
            </a:r>
            <a:r>
              <a:rPr lang="zh-CN" altLang="en-US" dirty="0"/>
              <a:t>等</a:t>
            </a:r>
            <a:endParaRPr lang="zh-CN" altLang="en-US" dirty="0"/>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zh-CN" altLang="zh-CN" dirty="0"/>
              <a:t>程序设计语言的类别</a:t>
            </a:r>
            <a:r>
              <a:rPr lang="zh-CN" altLang="en-US" dirty="0"/>
              <a:t>（</a:t>
            </a:r>
            <a:r>
              <a:rPr lang="en-US" altLang="zh-CN" dirty="0"/>
              <a:t>3/3</a:t>
            </a:r>
            <a:r>
              <a:rPr lang="zh-CN" altLang="en-US" dirty="0"/>
              <a:t>）</a:t>
            </a:r>
            <a:endParaRPr lang="zh-CN" altLang="en-US" dirty="0"/>
          </a:p>
        </p:txBody>
      </p:sp>
      <p:sp>
        <p:nvSpPr>
          <p:cNvPr id="3" name="内容占位符 2"/>
          <p:cNvSpPr>
            <a:spLocks noGrp="1"/>
          </p:cNvSpPr>
          <p:nvPr>
            <p:ph idx="1"/>
          </p:nvPr>
        </p:nvSpPr>
        <p:spPr>
          <a:xfrm>
            <a:off x="539750" y="1125538"/>
            <a:ext cx="10920052" cy="5040312"/>
          </a:xfrm>
        </p:spPr>
        <p:txBody>
          <a:bodyPr/>
          <a:lstStyle/>
          <a:p>
            <a:r>
              <a:rPr lang="zh-CN" altLang="zh-CN" dirty="0"/>
              <a:t>面向对象程序设计语言</a:t>
            </a:r>
            <a:endParaRPr lang="zh-CN" altLang="zh-CN" dirty="0"/>
          </a:p>
          <a:p>
            <a:pPr lvl="1"/>
            <a:r>
              <a:rPr lang="zh-CN" altLang="zh-CN" dirty="0"/>
              <a:t>以类作为基本的模块单元，</a:t>
            </a:r>
            <a:r>
              <a:rPr lang="zh-CN" altLang="en-US" dirty="0"/>
              <a:t>借助于</a:t>
            </a:r>
            <a:r>
              <a:rPr lang="zh-CN" altLang="en-US" b="1" dirty="0">
                <a:solidFill>
                  <a:srgbClr val="C00000"/>
                </a:solidFill>
              </a:rPr>
              <a:t>面向对象的一组概念和机制</a:t>
            </a:r>
            <a:r>
              <a:rPr lang="zh-CN" altLang="en-US" dirty="0"/>
              <a:t>来进行程序设计，</a:t>
            </a:r>
            <a:endParaRPr lang="en-US" altLang="zh-CN" dirty="0"/>
          </a:p>
          <a:p>
            <a:pPr lvl="1"/>
            <a:r>
              <a:rPr lang="zh-CN" altLang="en-US" dirty="0"/>
              <a:t>有系统的</a:t>
            </a:r>
            <a:r>
              <a:rPr lang="zh-CN" altLang="en-US" b="1" dirty="0">
                <a:solidFill>
                  <a:srgbClr val="C00000"/>
                </a:solidFill>
              </a:rPr>
              <a:t>方法学指导</a:t>
            </a:r>
            <a:r>
              <a:rPr lang="zh-CN" altLang="en-US" dirty="0"/>
              <a:t>，</a:t>
            </a:r>
            <a:r>
              <a:rPr lang="zh-CN" altLang="zh-CN" dirty="0"/>
              <a:t>建立起可直观反映问题域、模块粒度更大、可重用性更好的程序代码</a:t>
            </a:r>
            <a:r>
              <a:rPr lang="zh-CN" altLang="en-US" dirty="0"/>
              <a:t>，</a:t>
            </a:r>
            <a:r>
              <a:rPr lang="zh-CN" altLang="zh-CN" dirty="0"/>
              <a:t>已经成为计算机领域的主流编程语言</a:t>
            </a:r>
            <a:endParaRPr lang="en-US" altLang="zh-CN" dirty="0"/>
          </a:p>
          <a:p>
            <a:pPr lvl="1"/>
            <a:r>
              <a:rPr lang="zh-CN" altLang="en-US" dirty="0"/>
              <a:t>如</a:t>
            </a:r>
            <a:r>
              <a:rPr lang="en-US" altLang="zh-CN" dirty="0"/>
              <a:t>Java</a:t>
            </a:r>
            <a:r>
              <a:rPr lang="zh-CN" altLang="en-US" dirty="0"/>
              <a:t>、</a:t>
            </a:r>
            <a:r>
              <a:rPr lang="en-US" altLang="zh-CN" dirty="0"/>
              <a:t>C++</a:t>
            </a:r>
            <a:r>
              <a:rPr lang="zh-CN" altLang="en-US" dirty="0"/>
              <a:t>等</a:t>
            </a:r>
            <a:endParaRPr lang="en-US" altLang="zh-CN" dirty="0"/>
          </a:p>
          <a:p>
            <a:r>
              <a:rPr lang="zh-CN" altLang="zh-CN" dirty="0"/>
              <a:t>描述性程序设计语言</a:t>
            </a:r>
            <a:endParaRPr lang="en-US" altLang="zh-CN" dirty="0"/>
          </a:p>
          <a:p>
            <a:pPr lvl="1"/>
            <a:r>
              <a:rPr lang="zh-CN" altLang="zh-CN" dirty="0"/>
              <a:t>描述程序需要</a:t>
            </a:r>
            <a:r>
              <a:rPr lang="zh-CN" altLang="zh-CN" b="1" dirty="0">
                <a:solidFill>
                  <a:srgbClr val="C00000"/>
                </a:solidFill>
              </a:rPr>
              <a:t>解决什么样的问题</a:t>
            </a:r>
            <a:r>
              <a:rPr lang="zh-CN" altLang="zh-CN" dirty="0"/>
              <a:t>，无需在程序中显式地定义如何来解决问题</a:t>
            </a:r>
            <a:endParaRPr lang="en-US" altLang="zh-CN" dirty="0"/>
          </a:p>
          <a:p>
            <a:pPr lvl="1"/>
            <a:r>
              <a:rPr lang="zh-CN" altLang="zh-CN" dirty="0"/>
              <a:t>如</a:t>
            </a:r>
            <a:r>
              <a:rPr lang="en-US" altLang="zh-CN" dirty="0"/>
              <a:t>Prolog</a:t>
            </a:r>
            <a:r>
              <a:rPr lang="zh-CN" altLang="zh-CN" dirty="0"/>
              <a:t>、</a:t>
            </a:r>
            <a:r>
              <a:rPr lang="en-US" altLang="zh-CN" dirty="0"/>
              <a:t>Lisp</a:t>
            </a:r>
            <a:r>
              <a:rPr lang="zh-CN" altLang="zh-CN" dirty="0"/>
              <a:t>、</a:t>
            </a:r>
            <a:r>
              <a:rPr lang="en-US" altLang="zh-CN" dirty="0"/>
              <a:t>ML</a:t>
            </a:r>
            <a:r>
              <a:rPr lang="zh-CN" altLang="zh-CN" dirty="0"/>
              <a:t>等</a:t>
            </a:r>
            <a:endParaRPr lang="zh-CN" altLang="en-US" dirty="0"/>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a:t>
            </a:r>
            <a:r>
              <a:rPr lang="zh-CN" altLang="en-US" dirty="0"/>
              <a:t>程序设计语言的表达能力</a:t>
            </a:r>
            <a:endParaRPr lang="zh-CN" altLang="en-US" dirty="0"/>
          </a:p>
        </p:txBody>
      </p:sp>
      <p:graphicFrame>
        <p:nvGraphicFramePr>
          <p:cNvPr id="4" name="表格 3"/>
          <p:cNvGraphicFramePr>
            <a:graphicFrameLocks noGrp="1"/>
          </p:cNvGraphicFramePr>
          <p:nvPr/>
        </p:nvGraphicFramePr>
        <p:xfrm>
          <a:off x="838622" y="1340768"/>
          <a:ext cx="10909212" cy="3312368"/>
        </p:xfrm>
        <a:graphic>
          <a:graphicData uri="http://schemas.openxmlformats.org/drawingml/2006/table">
            <a:tbl>
              <a:tblPr firstRow="1" firstCol="1" bandRow="1">
                <a:tableStyleId>{5A111915-BE36-4E01-A7E5-04B1672EAD32}</a:tableStyleId>
              </a:tblPr>
              <a:tblGrid>
                <a:gridCol w="2727303"/>
                <a:gridCol w="2727303"/>
                <a:gridCol w="2727303"/>
                <a:gridCol w="2727303"/>
              </a:tblGrid>
              <a:tr h="828092">
                <a:tc>
                  <a:txBody>
                    <a:bodyPr/>
                    <a:lstStyle/>
                    <a:p>
                      <a:pPr algn="just"/>
                      <a:r>
                        <a:rPr lang="zh-CN" sz="2800" kern="100">
                          <a:effectLst/>
                        </a:rPr>
                        <a:t>编程语言的类别</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2800" kern="100">
                          <a:effectLst/>
                        </a:rPr>
                        <a:t>平均代码量</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2800" kern="100">
                          <a:effectLst/>
                        </a:rPr>
                        <a:t>编程语言</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2800" kern="100">
                          <a:effectLst/>
                        </a:rPr>
                        <a:t>平均代码量</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828092">
                <a:tc>
                  <a:txBody>
                    <a:bodyPr/>
                    <a:lstStyle/>
                    <a:p>
                      <a:pPr marL="0" algn="just" defTabSz="914400" rtl="0" eaLnBrk="1" latinLnBrk="0" hangingPunct="1"/>
                      <a:r>
                        <a:rPr lang="zh-CN" altLang="en-US" sz="2800" b="1" kern="100">
                          <a:solidFill>
                            <a:srgbClr val="C00000"/>
                          </a:solidFill>
                          <a:effectLst/>
                          <a:latin typeface="+mn-lt"/>
                          <a:ea typeface="+mn-ea"/>
                          <a:cs typeface="+mn-cs"/>
                        </a:rPr>
                        <a:t>机器语言</a:t>
                      </a:r>
                      <a:endParaRPr lang="zh-CN" altLang="en-US" sz="2800" b="1" kern="100">
                        <a:solidFill>
                          <a:srgbClr val="C00000"/>
                        </a:solidFill>
                        <a:effectLst/>
                        <a:latin typeface="+mn-lt"/>
                        <a:ea typeface="+mn-ea"/>
                        <a:cs typeface="+mn-cs"/>
                      </a:endParaRPr>
                    </a:p>
                  </a:txBody>
                  <a:tcPr marL="68580" marR="68580" marT="0" marB="0"/>
                </a:tc>
                <a:tc>
                  <a:txBody>
                    <a:bodyPr/>
                    <a:lstStyle/>
                    <a:p>
                      <a:pPr algn="just"/>
                      <a:r>
                        <a:rPr lang="en-US" sz="2800" kern="100">
                          <a:effectLst/>
                        </a:rPr>
                        <a:t>320</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2800" b="1" kern="100" dirty="0">
                          <a:solidFill>
                            <a:srgbClr val="C00000"/>
                          </a:solidFill>
                          <a:effectLst/>
                        </a:rPr>
                        <a:t>C</a:t>
                      </a:r>
                      <a:endParaRPr lang="zh-CN" sz="2800" b="1" kern="100" dirty="0">
                        <a:solidFill>
                          <a:srgbClr val="C00000"/>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2800" kern="100">
                          <a:effectLst/>
                        </a:rPr>
                        <a:t>128</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828092">
                <a:tc>
                  <a:txBody>
                    <a:bodyPr/>
                    <a:lstStyle/>
                    <a:p>
                      <a:pPr marL="0" algn="just" defTabSz="914400" rtl="0" eaLnBrk="1" latinLnBrk="0" hangingPunct="1"/>
                      <a:r>
                        <a:rPr lang="zh-CN" altLang="en-US" sz="2800" b="1" kern="100">
                          <a:solidFill>
                            <a:srgbClr val="C00000"/>
                          </a:solidFill>
                          <a:effectLst/>
                          <a:latin typeface="+mn-lt"/>
                          <a:ea typeface="+mn-ea"/>
                          <a:cs typeface="+mn-cs"/>
                        </a:rPr>
                        <a:t>汇编语言</a:t>
                      </a:r>
                      <a:endParaRPr lang="zh-CN" altLang="en-US" sz="2800" b="1" kern="100">
                        <a:solidFill>
                          <a:srgbClr val="C00000"/>
                        </a:solidFill>
                        <a:effectLst/>
                        <a:latin typeface="+mn-lt"/>
                        <a:ea typeface="+mn-ea"/>
                        <a:cs typeface="+mn-cs"/>
                      </a:endParaRPr>
                    </a:p>
                  </a:txBody>
                  <a:tcPr marL="68580" marR="68580" marT="0" marB="0"/>
                </a:tc>
                <a:tc>
                  <a:txBody>
                    <a:bodyPr/>
                    <a:lstStyle/>
                    <a:p>
                      <a:pPr algn="just"/>
                      <a:r>
                        <a:rPr lang="en-US" sz="2800" kern="100">
                          <a:effectLst/>
                        </a:rPr>
                        <a:t>107</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2800" b="1" kern="100">
                          <a:solidFill>
                            <a:srgbClr val="C00000"/>
                          </a:solidFill>
                          <a:effectLst/>
                        </a:rPr>
                        <a:t>Fortran</a:t>
                      </a:r>
                      <a:endParaRPr lang="zh-CN" sz="2800" b="1" kern="100">
                        <a:solidFill>
                          <a:srgbClr val="C00000"/>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2800" kern="100">
                          <a:effectLst/>
                        </a:rPr>
                        <a:t>107</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828092">
                <a:tc>
                  <a:txBody>
                    <a:bodyPr/>
                    <a:lstStyle/>
                    <a:p>
                      <a:pPr marL="0" algn="just" defTabSz="914400" rtl="0" eaLnBrk="1" latinLnBrk="0" hangingPunct="1"/>
                      <a:r>
                        <a:rPr lang="zh-CN" altLang="en-US" sz="2800" b="1" kern="100" dirty="0">
                          <a:solidFill>
                            <a:srgbClr val="C00000"/>
                          </a:solidFill>
                          <a:effectLst/>
                          <a:latin typeface="+mn-lt"/>
                          <a:ea typeface="+mn-ea"/>
                          <a:cs typeface="+mn-cs"/>
                        </a:rPr>
                        <a:t>高级语言</a:t>
                      </a:r>
                      <a:endParaRPr lang="zh-CN" altLang="en-US" sz="2800" b="1" kern="100" dirty="0">
                        <a:solidFill>
                          <a:srgbClr val="C00000"/>
                        </a:solidFill>
                        <a:effectLst/>
                        <a:latin typeface="+mn-lt"/>
                        <a:ea typeface="+mn-ea"/>
                        <a:cs typeface="+mn-cs"/>
                      </a:endParaRPr>
                    </a:p>
                  </a:txBody>
                  <a:tcPr marL="68580" marR="68580" marT="0" marB="0"/>
                </a:tc>
                <a:tc>
                  <a:txBody>
                    <a:bodyPr/>
                    <a:lstStyle/>
                    <a:p>
                      <a:pPr algn="just"/>
                      <a:r>
                        <a:rPr lang="en-US" sz="2800" kern="100">
                          <a:effectLst/>
                        </a:rPr>
                        <a:t>80</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2800" b="1" kern="100" dirty="0">
                          <a:solidFill>
                            <a:srgbClr val="C00000"/>
                          </a:solidFill>
                          <a:effectLst/>
                        </a:rPr>
                        <a:t>C++/Java</a:t>
                      </a:r>
                      <a:endParaRPr lang="zh-CN" sz="2800" b="1" kern="100" dirty="0">
                        <a:solidFill>
                          <a:srgbClr val="C00000"/>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2800" kern="100" dirty="0">
                          <a:effectLst/>
                        </a:rPr>
                        <a:t>53</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bl>
          </a:graphicData>
        </a:graphic>
      </p:graphicFrame>
      <p:sp>
        <p:nvSpPr>
          <p:cNvPr id="6" name="文本框 5"/>
          <p:cNvSpPr txBox="1"/>
          <p:nvPr/>
        </p:nvSpPr>
        <p:spPr>
          <a:xfrm>
            <a:off x="1846734" y="5015788"/>
            <a:ext cx="8244916" cy="523220"/>
          </a:xfrm>
          <a:prstGeom prst="rect">
            <a:avLst/>
          </a:prstGeom>
          <a:noFill/>
        </p:spPr>
        <p:txBody>
          <a:bodyPr wrap="square">
            <a:spAutoFit/>
          </a:bodyPr>
          <a:lstStyle/>
          <a:p>
            <a:r>
              <a:rPr lang="zh-CN" altLang="zh-CN" sz="2800" dirty="0">
                <a:solidFill>
                  <a:srgbClr val="C00000"/>
                </a:solidFill>
                <a:effectLst/>
                <a:latin typeface="+mn-ea"/>
                <a:ea typeface="+mn-ea"/>
                <a:cs typeface="Times New Roman" panose="02020603050405020304" pitchFamily="18" charset="0"/>
              </a:rPr>
              <a:t>一个功能点用不同</a:t>
            </a:r>
            <a:r>
              <a:rPr lang="zh-CN" altLang="en-US" sz="2800" dirty="0">
                <a:solidFill>
                  <a:srgbClr val="C00000"/>
                </a:solidFill>
                <a:effectLst/>
                <a:latin typeface="+mn-ea"/>
                <a:ea typeface="+mn-ea"/>
                <a:cs typeface="Times New Roman" panose="02020603050405020304" pitchFamily="18" charset="0"/>
              </a:rPr>
              <a:t>的</a:t>
            </a:r>
            <a:r>
              <a:rPr lang="zh-CN" altLang="zh-CN" sz="2800" dirty="0">
                <a:solidFill>
                  <a:srgbClr val="C00000"/>
                </a:solidFill>
                <a:effectLst/>
                <a:latin typeface="+mn-ea"/>
                <a:ea typeface="+mn-ea"/>
                <a:cs typeface="Times New Roman" panose="02020603050405020304" pitchFamily="18" charset="0"/>
              </a:rPr>
              <a:t>语言</a:t>
            </a:r>
            <a:r>
              <a:rPr lang="zh-CN" altLang="en-US" sz="2800" dirty="0">
                <a:solidFill>
                  <a:srgbClr val="C00000"/>
                </a:solidFill>
                <a:effectLst/>
                <a:latin typeface="+mn-ea"/>
                <a:ea typeface="+mn-ea"/>
                <a:cs typeface="Times New Roman" panose="02020603050405020304" pitchFamily="18" charset="0"/>
              </a:rPr>
              <a:t>来</a:t>
            </a:r>
            <a:r>
              <a:rPr lang="zh-CN" altLang="zh-CN" sz="2800" dirty="0">
                <a:solidFill>
                  <a:srgbClr val="C00000"/>
                </a:solidFill>
                <a:effectLst/>
                <a:latin typeface="+mn-ea"/>
                <a:ea typeface="+mn-ea"/>
                <a:cs typeface="Times New Roman" panose="02020603050405020304" pitchFamily="18" charset="0"/>
              </a:rPr>
              <a:t>实现所需的平均代码量</a:t>
            </a:r>
            <a:endParaRPr lang="zh-CN" altLang="en-US" sz="2800" dirty="0">
              <a:solidFill>
                <a:srgbClr val="C00000"/>
              </a:solidFill>
              <a:latin typeface="+mn-ea"/>
              <a:ea typeface="+mn-ea"/>
            </a:endParaRPr>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en-US" altLang="zh-CN" dirty="0"/>
              <a:t>2.3 </a:t>
            </a:r>
            <a:r>
              <a:rPr lang="zh-CN" altLang="en-US" dirty="0"/>
              <a:t>程序设计语言的选择（</a:t>
            </a:r>
            <a:r>
              <a:rPr lang="en-US" altLang="zh-CN" dirty="0"/>
              <a:t>1/3</a:t>
            </a:r>
            <a:r>
              <a:rPr lang="zh-CN" altLang="en-US" dirty="0"/>
              <a:t>）</a:t>
            </a:r>
            <a:endParaRPr lang="zh-CN" altLang="en-US" dirty="0"/>
          </a:p>
        </p:txBody>
      </p:sp>
      <p:sp>
        <p:nvSpPr>
          <p:cNvPr id="3" name="内容占位符 2"/>
          <p:cNvSpPr>
            <a:spLocks noGrp="1"/>
          </p:cNvSpPr>
          <p:nvPr>
            <p:ph idx="1"/>
          </p:nvPr>
        </p:nvSpPr>
        <p:spPr>
          <a:xfrm>
            <a:off x="539750" y="1125538"/>
            <a:ext cx="10920052" cy="5040312"/>
          </a:xfrm>
        </p:spPr>
        <p:txBody>
          <a:bodyPr/>
          <a:lstStyle/>
          <a:p>
            <a:r>
              <a:rPr lang="zh-CN" altLang="zh-CN" dirty="0"/>
              <a:t>软件的</a:t>
            </a:r>
            <a:r>
              <a:rPr lang="zh-CN" altLang="zh-CN" dirty="0">
                <a:solidFill>
                  <a:srgbClr val="C00000"/>
                </a:solidFill>
              </a:rPr>
              <a:t>应用领域</a:t>
            </a:r>
            <a:endParaRPr lang="zh-CN" altLang="zh-CN" dirty="0">
              <a:solidFill>
                <a:srgbClr val="C00000"/>
              </a:solidFill>
            </a:endParaRPr>
          </a:p>
          <a:p>
            <a:pPr lvl="1"/>
            <a:r>
              <a:rPr lang="zh-CN" altLang="zh-CN" dirty="0"/>
              <a:t>不同应用领域的软件通常会选择不同的程序设计语言来加以实现</a:t>
            </a:r>
            <a:endParaRPr lang="en-US" altLang="zh-CN" dirty="0"/>
          </a:p>
          <a:p>
            <a:pPr lvl="1"/>
            <a:r>
              <a:rPr lang="zh-CN" altLang="zh-CN" dirty="0"/>
              <a:t>科学和工程计算领域选用</a:t>
            </a:r>
            <a:r>
              <a:rPr lang="en-US" altLang="zh-CN" dirty="0"/>
              <a:t>Fortran</a:t>
            </a:r>
            <a:r>
              <a:rPr lang="zh-CN" altLang="zh-CN" dirty="0"/>
              <a:t>、</a:t>
            </a:r>
            <a:r>
              <a:rPr lang="en-US" altLang="zh-CN" dirty="0"/>
              <a:t>C</a:t>
            </a:r>
            <a:r>
              <a:rPr lang="zh-CN" altLang="zh-CN" dirty="0"/>
              <a:t>等程序设计语言，数据库应用软件开发会选用</a:t>
            </a:r>
            <a:r>
              <a:rPr lang="en-US" altLang="zh-CN" dirty="0"/>
              <a:t>Delphi</a:t>
            </a:r>
            <a:r>
              <a:rPr lang="zh-CN" altLang="zh-CN" dirty="0"/>
              <a:t>、</a:t>
            </a:r>
            <a:r>
              <a:rPr lang="en-US" altLang="zh-CN" dirty="0"/>
              <a:t>Visual Basic</a:t>
            </a:r>
            <a:r>
              <a:rPr lang="zh-CN" altLang="zh-CN" dirty="0"/>
              <a:t>、</a:t>
            </a:r>
            <a:r>
              <a:rPr lang="en-US" altLang="zh-CN" dirty="0"/>
              <a:t>SQL</a:t>
            </a:r>
            <a:r>
              <a:rPr lang="zh-CN" altLang="zh-CN" dirty="0"/>
              <a:t>等程序设计语言，机器人等嵌入式应用选用</a:t>
            </a:r>
            <a:r>
              <a:rPr lang="en-US" altLang="zh-CN" dirty="0"/>
              <a:t>C</a:t>
            </a:r>
            <a:r>
              <a:rPr lang="zh-CN" altLang="zh-CN" dirty="0"/>
              <a:t>、</a:t>
            </a:r>
            <a:r>
              <a:rPr lang="en-US" altLang="zh-CN" dirty="0"/>
              <a:t>C++</a:t>
            </a:r>
            <a:r>
              <a:rPr lang="zh-CN" altLang="zh-CN" dirty="0"/>
              <a:t>、</a:t>
            </a:r>
            <a:r>
              <a:rPr lang="en-US" altLang="zh-CN" dirty="0"/>
              <a:t>Python</a:t>
            </a:r>
            <a:r>
              <a:rPr lang="zh-CN" altLang="zh-CN" dirty="0"/>
              <a:t>等程序设计语言，互联网应用开发选用</a:t>
            </a:r>
            <a:r>
              <a:rPr lang="en-US" altLang="zh-CN" dirty="0"/>
              <a:t>Java</a:t>
            </a:r>
            <a:r>
              <a:rPr lang="zh-CN" altLang="zh-CN" dirty="0"/>
              <a:t>、</a:t>
            </a:r>
            <a:r>
              <a:rPr lang="en-US" altLang="zh-CN" dirty="0"/>
              <a:t>ASP</a:t>
            </a:r>
            <a:r>
              <a:rPr lang="zh-CN" altLang="zh-CN" dirty="0"/>
              <a:t>等程序设计语言</a:t>
            </a:r>
            <a:endParaRPr lang="en-US" altLang="zh-CN" dirty="0"/>
          </a:p>
          <a:p>
            <a:r>
              <a:rPr lang="zh-CN" altLang="zh-CN" dirty="0"/>
              <a:t>与</a:t>
            </a:r>
            <a:r>
              <a:rPr lang="zh-CN" altLang="zh-CN" dirty="0">
                <a:solidFill>
                  <a:srgbClr val="C00000"/>
                </a:solidFill>
              </a:rPr>
              <a:t>遗留软件系统</a:t>
            </a:r>
            <a:r>
              <a:rPr lang="zh-CN" altLang="zh-CN" dirty="0"/>
              <a:t>的交互</a:t>
            </a:r>
            <a:endParaRPr lang="en-US" altLang="zh-CN" dirty="0"/>
          </a:p>
          <a:p>
            <a:pPr lvl="1"/>
            <a:r>
              <a:rPr lang="zh-CN" altLang="zh-CN" dirty="0"/>
              <a:t>考虑待开发软件系统是否需要与遗留软件系统存在交互。如果有该方面的实际需要，那么程序员需要解决二个系统之间的互操作问题</a:t>
            </a:r>
            <a:endParaRPr lang="zh-CN" altLang="zh-CN" dirty="0"/>
          </a:p>
          <a:p>
            <a:pPr lvl="1"/>
            <a:endParaRPr lang="zh-CN" altLang="en-US" dirty="0"/>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50590" y="8620"/>
            <a:ext cx="10909212" cy="707886"/>
          </a:xfrm>
        </p:spPr>
        <p:txBody>
          <a:bodyPr/>
          <a:lstStyle/>
          <a:p>
            <a:r>
              <a:rPr lang="zh-CN" altLang="en-US"/>
              <a:t>内容</a:t>
            </a:r>
            <a:endParaRPr lang="zh-CN" altLang="en-US" dirty="0"/>
          </a:p>
        </p:txBody>
      </p:sp>
      <p:sp>
        <p:nvSpPr>
          <p:cNvPr id="2" name="内容占位符 1"/>
          <p:cNvSpPr>
            <a:spLocks noGrp="1"/>
          </p:cNvSpPr>
          <p:nvPr>
            <p:ph idx="1"/>
          </p:nvPr>
        </p:nvSpPr>
        <p:spPr>
          <a:xfrm>
            <a:off x="539750" y="1125538"/>
            <a:ext cx="10920052" cy="5040312"/>
          </a:xfrm>
        </p:spPr>
        <p:txBody>
          <a:bodyPr/>
          <a:lstStyle/>
          <a:p>
            <a:pPr marL="514350" indent="-514350">
              <a:buFont typeface="+mj-lt"/>
              <a:buAutoNum type="arabicPeriod"/>
            </a:pPr>
            <a:r>
              <a:rPr lang="zh-CN" altLang="en-US" dirty="0"/>
              <a:t>软件实现概述</a:t>
            </a:r>
            <a:endParaRPr lang="en-US" altLang="zh-CN" dirty="0"/>
          </a:p>
          <a:p>
            <a:pPr lvl="1"/>
            <a:r>
              <a:rPr lang="zh-CN" altLang="en-US" dirty="0"/>
              <a:t>软件实现的任务、过程与原则</a:t>
            </a:r>
            <a:endParaRPr lang="en-US" altLang="zh-CN" dirty="0"/>
          </a:p>
          <a:p>
            <a:pPr lvl="1"/>
            <a:endParaRPr lang="en-US" altLang="zh-CN" dirty="0"/>
          </a:p>
          <a:p>
            <a:pPr marL="514350" indent="-514350">
              <a:buFont typeface="+mj-lt"/>
              <a:buAutoNum type="arabicPeriod"/>
            </a:pPr>
            <a:r>
              <a:rPr lang="zh-CN" altLang="en-US" dirty="0"/>
              <a:t>软件实现语言</a:t>
            </a:r>
            <a:endParaRPr lang="en-US" altLang="zh-CN" dirty="0"/>
          </a:p>
          <a:p>
            <a:pPr lvl="1"/>
            <a:r>
              <a:rPr lang="zh-CN" altLang="en-US" dirty="0"/>
              <a:t>编程语言的类别和选择</a:t>
            </a:r>
            <a:endParaRPr lang="en-US" altLang="zh-CN" dirty="0"/>
          </a:p>
          <a:p>
            <a:pPr lvl="1"/>
            <a:endParaRPr lang="en-US" altLang="zh-CN" dirty="0"/>
          </a:p>
          <a:p>
            <a:pPr marL="514350" indent="-514350">
              <a:buFont typeface="+mj-lt"/>
              <a:buAutoNum type="arabicPeriod"/>
            </a:pPr>
            <a:r>
              <a:rPr lang="zh-CN" altLang="en-US" dirty="0"/>
              <a:t>高质量编码</a:t>
            </a:r>
            <a:endParaRPr lang="en-US" altLang="zh-CN" dirty="0"/>
          </a:p>
          <a:p>
            <a:pPr lvl="1"/>
            <a:r>
              <a:rPr lang="zh-CN" altLang="en-US" dirty="0"/>
              <a:t>编码的原则和要求</a:t>
            </a:r>
            <a:endParaRPr lang="en-US" altLang="zh-CN" dirty="0"/>
          </a:p>
        </p:txBody>
      </p:sp>
      <p:pic>
        <p:nvPicPr>
          <p:cNvPr id="7" name="Picture 2" descr="C:\Program Files\Microsoft Office\MEDIA\CAGCAT10\j0233018.wmf"/>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327454" y="2204864"/>
            <a:ext cx="1879469" cy="19094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zh-CN" altLang="en-US" dirty="0"/>
              <a:t>程序设计语言的选择（</a:t>
            </a:r>
            <a:r>
              <a:rPr lang="en-US" altLang="zh-CN" dirty="0"/>
              <a:t>2/3</a:t>
            </a:r>
            <a:r>
              <a:rPr lang="zh-CN" altLang="en-US" dirty="0"/>
              <a:t>）</a:t>
            </a:r>
            <a:endParaRPr lang="zh-CN" altLang="en-US" dirty="0"/>
          </a:p>
        </p:txBody>
      </p:sp>
      <p:sp>
        <p:nvSpPr>
          <p:cNvPr id="3" name="内容占位符 2"/>
          <p:cNvSpPr>
            <a:spLocks noGrp="1"/>
          </p:cNvSpPr>
          <p:nvPr>
            <p:ph idx="1"/>
          </p:nvPr>
        </p:nvSpPr>
        <p:spPr>
          <a:xfrm>
            <a:off x="539750" y="1125538"/>
            <a:ext cx="10920052" cy="5040312"/>
          </a:xfrm>
        </p:spPr>
        <p:txBody>
          <a:bodyPr/>
          <a:lstStyle/>
          <a:p>
            <a:r>
              <a:rPr lang="zh-CN" altLang="zh-CN" dirty="0"/>
              <a:t>软件的</a:t>
            </a:r>
            <a:r>
              <a:rPr lang="zh-CN" altLang="zh-CN" dirty="0">
                <a:solidFill>
                  <a:srgbClr val="C00000"/>
                </a:solidFill>
              </a:rPr>
              <a:t>特殊功能及需求</a:t>
            </a:r>
            <a:endParaRPr lang="zh-CN" altLang="zh-CN" dirty="0">
              <a:solidFill>
                <a:srgbClr val="C00000"/>
              </a:solidFill>
            </a:endParaRPr>
          </a:p>
          <a:p>
            <a:pPr lvl="1"/>
            <a:r>
              <a:rPr lang="zh-CN" altLang="zh-CN" dirty="0"/>
              <a:t>是否需要与底层的硬件系统进行交互，如果需要，可以考虑采用诸如</a:t>
            </a:r>
            <a:r>
              <a:rPr lang="en-US" altLang="zh-CN" dirty="0"/>
              <a:t>C</a:t>
            </a:r>
            <a:r>
              <a:rPr lang="zh-CN" altLang="zh-CN" dirty="0"/>
              <a:t>、汇编语言</a:t>
            </a:r>
            <a:endParaRPr lang="en-US" altLang="zh-CN" dirty="0"/>
          </a:p>
          <a:p>
            <a:pPr lvl="1"/>
            <a:r>
              <a:rPr lang="zh-CN" altLang="zh-CN" dirty="0"/>
              <a:t>是否需要丰富的软件库来支持功能的实现，如果需要，可以考虑具有丰富软件库的编程语言，如</a:t>
            </a:r>
            <a:r>
              <a:rPr lang="en-US" altLang="zh-CN" dirty="0"/>
              <a:t>Python</a:t>
            </a:r>
            <a:r>
              <a:rPr lang="zh-CN" altLang="zh-CN" dirty="0"/>
              <a:t>、</a:t>
            </a:r>
            <a:r>
              <a:rPr lang="en-US" altLang="zh-CN" dirty="0"/>
              <a:t>Java</a:t>
            </a:r>
            <a:r>
              <a:rPr lang="zh-CN" altLang="zh-CN" dirty="0"/>
              <a:t>等</a:t>
            </a:r>
            <a:endParaRPr lang="en-US" altLang="zh-CN" dirty="0"/>
          </a:p>
          <a:p>
            <a:pPr lvl="1"/>
            <a:r>
              <a:rPr lang="zh-CN" altLang="zh-CN" dirty="0"/>
              <a:t>是否需要对相关的知识进行表示和推理，如果需要，可以考虑选用描述性的程序设计语言，如</a:t>
            </a:r>
            <a:r>
              <a:rPr lang="en-US" altLang="zh-CN" dirty="0"/>
              <a:t>Prolog</a:t>
            </a:r>
            <a:r>
              <a:rPr lang="zh-CN" altLang="zh-CN" dirty="0"/>
              <a:t>、</a:t>
            </a:r>
            <a:r>
              <a:rPr lang="en-US" altLang="zh-CN" dirty="0"/>
              <a:t>Lisp</a:t>
            </a:r>
            <a:r>
              <a:rPr lang="zh-CN" altLang="zh-CN" dirty="0"/>
              <a:t>等</a:t>
            </a:r>
            <a:endParaRPr lang="zh-CN" altLang="en-US" dirty="0"/>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程序设计语言的选择（</a:t>
            </a:r>
            <a:r>
              <a:rPr lang="en-US" altLang="zh-CN" dirty="0"/>
              <a:t>3/3</a:t>
            </a:r>
            <a:r>
              <a:rPr lang="zh-CN" altLang="en-US" dirty="0"/>
              <a:t>）</a:t>
            </a:r>
            <a:endParaRPr lang="zh-CN" altLang="en-US" dirty="0"/>
          </a:p>
        </p:txBody>
      </p:sp>
      <p:sp>
        <p:nvSpPr>
          <p:cNvPr id="3" name="内容占位符 2"/>
          <p:cNvSpPr>
            <a:spLocks noGrp="1"/>
          </p:cNvSpPr>
          <p:nvPr>
            <p:ph idx="1"/>
          </p:nvPr>
        </p:nvSpPr>
        <p:spPr>
          <a:xfrm>
            <a:off x="539750" y="1125538"/>
            <a:ext cx="10920052" cy="5040312"/>
          </a:xfrm>
        </p:spPr>
        <p:txBody>
          <a:bodyPr/>
          <a:lstStyle/>
          <a:p>
            <a:r>
              <a:rPr lang="zh-CN" altLang="zh-CN" dirty="0"/>
              <a:t>软件的</a:t>
            </a:r>
            <a:r>
              <a:rPr lang="zh-CN" altLang="zh-CN" dirty="0">
                <a:solidFill>
                  <a:srgbClr val="C00000"/>
                </a:solidFill>
              </a:rPr>
              <a:t>目标平台</a:t>
            </a:r>
            <a:endParaRPr lang="zh-CN" altLang="zh-CN" dirty="0">
              <a:solidFill>
                <a:srgbClr val="C00000"/>
              </a:solidFill>
            </a:endParaRPr>
          </a:p>
          <a:p>
            <a:pPr lvl="1"/>
            <a:r>
              <a:rPr lang="zh-CN" altLang="zh-CN" dirty="0"/>
              <a:t>如果目标软件系统需要运行在特定的软件开发框架、软件中间件、基础设施之上，那么程序员还需要考虑目标平台对程序设计语言的支持，并依此来选定所需的编程语言</a:t>
            </a:r>
            <a:endParaRPr lang="en-US" altLang="zh-CN" dirty="0"/>
          </a:p>
          <a:p>
            <a:pPr lvl="1"/>
            <a:r>
              <a:rPr lang="zh-CN" altLang="zh-CN" dirty="0"/>
              <a:t>如果目标软件系统需要部署在</a:t>
            </a:r>
            <a:r>
              <a:rPr lang="en-US" altLang="zh-CN" dirty="0"/>
              <a:t>J2EE</a:t>
            </a:r>
            <a:r>
              <a:rPr lang="zh-CN" altLang="zh-CN" dirty="0"/>
              <a:t>架构之上，那么就需要选择</a:t>
            </a:r>
            <a:r>
              <a:rPr lang="en-US" altLang="zh-CN" dirty="0"/>
              <a:t>Java</a:t>
            </a:r>
            <a:r>
              <a:rPr lang="zh-CN" altLang="zh-CN" dirty="0"/>
              <a:t>编程语言；如果需要借助于</a:t>
            </a:r>
            <a:r>
              <a:rPr lang="en-US" altLang="zh-CN" dirty="0"/>
              <a:t>ROS</a:t>
            </a:r>
            <a:r>
              <a:rPr lang="zh-CN" altLang="zh-CN" dirty="0"/>
              <a:t>来开发机器人软件，那么建议选择</a:t>
            </a:r>
            <a:r>
              <a:rPr lang="en-US" altLang="zh-CN" dirty="0"/>
              <a:t>C</a:t>
            </a:r>
            <a:r>
              <a:rPr lang="zh-CN" altLang="zh-CN" dirty="0"/>
              <a:t>、</a:t>
            </a:r>
            <a:r>
              <a:rPr lang="en-US" altLang="zh-CN" dirty="0"/>
              <a:t>C++</a:t>
            </a:r>
            <a:r>
              <a:rPr lang="zh-CN" altLang="zh-CN" dirty="0"/>
              <a:t>和</a:t>
            </a:r>
            <a:r>
              <a:rPr lang="en-US" altLang="zh-CN" dirty="0"/>
              <a:t>Python</a:t>
            </a:r>
            <a:r>
              <a:rPr lang="zh-CN" altLang="zh-CN" dirty="0"/>
              <a:t>等编程语言</a:t>
            </a:r>
            <a:endParaRPr lang="en-US" altLang="zh-CN" dirty="0"/>
          </a:p>
          <a:p>
            <a:r>
              <a:rPr lang="zh-CN" altLang="zh-CN" dirty="0"/>
              <a:t>程序员的编程经验</a:t>
            </a:r>
            <a:endParaRPr lang="zh-CN" altLang="zh-CN" dirty="0"/>
          </a:p>
          <a:p>
            <a:pPr lvl="1"/>
            <a:r>
              <a:rPr lang="zh-CN" altLang="zh-CN" dirty="0"/>
              <a:t>应该选择对于自己而言较为熟悉的语言，尽量避免选择没有使用过的程序设计语言</a:t>
            </a:r>
            <a:endParaRPr lang="zh-CN" altLang="en-US" dirty="0"/>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en-US" altLang="zh-CN" dirty="0"/>
              <a:t>2.4 </a:t>
            </a:r>
            <a:r>
              <a:rPr lang="zh-CN" altLang="zh-CN" dirty="0"/>
              <a:t>流行的程序设计语言</a:t>
            </a:r>
            <a:endParaRPr lang="zh-CN" altLang="en-US" dirty="0"/>
          </a:p>
        </p:txBody>
      </p:sp>
      <p:sp>
        <p:nvSpPr>
          <p:cNvPr id="5" name="内容占位符 4"/>
          <p:cNvSpPr>
            <a:spLocks noGrp="1"/>
          </p:cNvSpPr>
          <p:nvPr>
            <p:ph idx="1"/>
          </p:nvPr>
        </p:nvSpPr>
        <p:spPr>
          <a:xfrm>
            <a:off x="539750" y="1125538"/>
            <a:ext cx="10920413" cy="708025"/>
          </a:xfrm>
        </p:spPr>
        <p:txBody>
          <a:bodyPr/>
          <a:lstStyle/>
          <a:p>
            <a:r>
              <a:rPr lang="en-US" altLang="zh-CN" dirty="0"/>
              <a:t>2021</a:t>
            </a:r>
            <a:r>
              <a:rPr lang="zh-CN" altLang="zh-CN" dirty="0"/>
              <a:t>年</a:t>
            </a:r>
            <a:r>
              <a:rPr lang="en-US" altLang="zh-CN" dirty="0"/>
              <a:t>7</a:t>
            </a:r>
            <a:r>
              <a:rPr lang="zh-CN" altLang="zh-CN" dirty="0"/>
              <a:t>月份程序设计语言的使用排行榜</a:t>
            </a:r>
            <a:endParaRPr lang="zh-CN" altLang="en-US" dirty="0"/>
          </a:p>
        </p:txBody>
      </p:sp>
      <p:graphicFrame>
        <p:nvGraphicFramePr>
          <p:cNvPr id="8" name="表格 7"/>
          <p:cNvGraphicFramePr>
            <a:graphicFrameLocks noGrp="1"/>
          </p:cNvGraphicFramePr>
          <p:nvPr/>
        </p:nvGraphicFramePr>
        <p:xfrm>
          <a:off x="1666714" y="1916832"/>
          <a:ext cx="7416824" cy="4240335"/>
        </p:xfrm>
        <a:graphic>
          <a:graphicData uri="http://schemas.openxmlformats.org/drawingml/2006/table">
            <a:tbl>
              <a:tblPr firstRow="1" firstCol="1" bandRow="1">
                <a:tableStyleId>{FABFCF23-3B69-468F-B69F-88F6DE6A72F2}</a:tableStyleId>
              </a:tblPr>
              <a:tblGrid>
                <a:gridCol w="1279136"/>
                <a:gridCol w="2533916"/>
                <a:gridCol w="3603772"/>
              </a:tblGrid>
              <a:tr h="385485">
                <a:tc>
                  <a:txBody>
                    <a:bodyPr/>
                    <a:lstStyle/>
                    <a:p>
                      <a:pPr algn="just"/>
                      <a:r>
                        <a:rPr lang="zh-CN" sz="2400" b="1" kern="100">
                          <a:effectLst/>
                          <a:latin typeface="+mj-lt"/>
                        </a:rPr>
                        <a:t>排名</a:t>
                      </a:r>
                      <a:endParaRPr lang="zh-CN" sz="2400" b="1" kern="100">
                        <a:effectLst/>
                        <a:latin typeface="+mj-lt"/>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2400" b="1" kern="100">
                          <a:effectLst/>
                          <a:latin typeface="+mj-lt"/>
                        </a:rPr>
                        <a:t>语言名称</a:t>
                      </a:r>
                      <a:endParaRPr lang="zh-CN" sz="2400" b="1" kern="100">
                        <a:effectLst/>
                        <a:latin typeface="+mj-lt"/>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2400" b="1" kern="100">
                          <a:effectLst/>
                          <a:latin typeface="+mj-lt"/>
                        </a:rPr>
                        <a:t>使用占比</a:t>
                      </a:r>
                      <a:endParaRPr lang="zh-CN" sz="2400" b="1" kern="100">
                        <a:effectLst/>
                        <a:latin typeface="+mj-lt"/>
                        <a:ea typeface="等线" panose="02010600030101010101" pitchFamily="2" charset="-122"/>
                        <a:cs typeface="Times New Roman" panose="02020603050405020304" pitchFamily="18" charset="0"/>
                      </a:endParaRPr>
                    </a:p>
                  </a:txBody>
                  <a:tcPr marL="68580" marR="68580" marT="0" marB="0"/>
                </a:tc>
              </a:tr>
              <a:tr h="385485">
                <a:tc>
                  <a:txBody>
                    <a:bodyPr/>
                    <a:lstStyle/>
                    <a:p>
                      <a:pPr algn="just"/>
                      <a:r>
                        <a:rPr lang="en-US" sz="2400" b="1" kern="100">
                          <a:effectLst/>
                          <a:latin typeface="+mj-lt"/>
                        </a:rPr>
                        <a:t>1</a:t>
                      </a:r>
                      <a:endParaRPr lang="zh-CN" sz="2400" b="1" kern="100">
                        <a:effectLst/>
                        <a:latin typeface="+mj-lt"/>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2400" b="1" kern="100" dirty="0">
                          <a:solidFill>
                            <a:srgbClr val="C00000"/>
                          </a:solidFill>
                          <a:effectLst/>
                          <a:latin typeface="+mj-lt"/>
                        </a:rPr>
                        <a:t>C</a:t>
                      </a:r>
                      <a:endParaRPr lang="zh-CN" sz="2400" b="1" kern="100" dirty="0">
                        <a:solidFill>
                          <a:srgbClr val="C00000"/>
                        </a:solidFill>
                        <a:effectLst/>
                        <a:latin typeface="+mj-lt"/>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2400" b="1" kern="100">
                          <a:effectLst/>
                          <a:latin typeface="+mj-lt"/>
                        </a:rPr>
                        <a:t>11.62%</a:t>
                      </a:r>
                      <a:endParaRPr lang="zh-CN" sz="2400" b="1" kern="100">
                        <a:effectLst/>
                        <a:latin typeface="+mj-lt"/>
                        <a:ea typeface="等线" panose="02010600030101010101" pitchFamily="2" charset="-122"/>
                        <a:cs typeface="Times New Roman" panose="02020603050405020304" pitchFamily="18" charset="0"/>
                      </a:endParaRPr>
                    </a:p>
                  </a:txBody>
                  <a:tcPr marL="68580" marR="68580" marT="0" marB="0"/>
                </a:tc>
              </a:tr>
              <a:tr h="385485">
                <a:tc>
                  <a:txBody>
                    <a:bodyPr/>
                    <a:lstStyle/>
                    <a:p>
                      <a:pPr algn="just"/>
                      <a:r>
                        <a:rPr lang="en-US" sz="2400" b="1" kern="100">
                          <a:effectLst/>
                          <a:latin typeface="+mj-lt"/>
                        </a:rPr>
                        <a:t>2</a:t>
                      </a:r>
                      <a:endParaRPr lang="zh-CN" sz="2400" b="1" kern="100">
                        <a:effectLst/>
                        <a:latin typeface="+mj-lt"/>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2400" b="1" kern="100" dirty="0">
                          <a:solidFill>
                            <a:srgbClr val="C00000"/>
                          </a:solidFill>
                          <a:effectLst/>
                          <a:latin typeface="+mj-lt"/>
                        </a:rPr>
                        <a:t>Java</a:t>
                      </a:r>
                      <a:endParaRPr lang="zh-CN" sz="2400" b="1" kern="100" dirty="0">
                        <a:solidFill>
                          <a:srgbClr val="C00000"/>
                        </a:solidFill>
                        <a:effectLst/>
                        <a:latin typeface="+mj-lt"/>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2400" b="1" kern="100">
                          <a:effectLst/>
                          <a:latin typeface="+mj-lt"/>
                        </a:rPr>
                        <a:t>11.17%</a:t>
                      </a:r>
                      <a:endParaRPr lang="zh-CN" sz="2400" b="1" kern="100">
                        <a:effectLst/>
                        <a:latin typeface="+mj-lt"/>
                        <a:ea typeface="等线" panose="02010600030101010101" pitchFamily="2" charset="-122"/>
                        <a:cs typeface="Times New Roman" panose="02020603050405020304" pitchFamily="18" charset="0"/>
                      </a:endParaRPr>
                    </a:p>
                  </a:txBody>
                  <a:tcPr marL="68580" marR="68580" marT="0" marB="0"/>
                </a:tc>
              </a:tr>
              <a:tr h="385485">
                <a:tc>
                  <a:txBody>
                    <a:bodyPr/>
                    <a:lstStyle/>
                    <a:p>
                      <a:pPr algn="just"/>
                      <a:r>
                        <a:rPr lang="en-US" sz="2400" b="1" kern="100">
                          <a:effectLst/>
                          <a:latin typeface="+mj-lt"/>
                        </a:rPr>
                        <a:t>3</a:t>
                      </a:r>
                      <a:endParaRPr lang="zh-CN" sz="2400" b="1" kern="100">
                        <a:effectLst/>
                        <a:latin typeface="+mj-lt"/>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2400" b="1" kern="100" dirty="0">
                          <a:solidFill>
                            <a:srgbClr val="C00000"/>
                          </a:solidFill>
                          <a:effectLst/>
                          <a:latin typeface="+mj-lt"/>
                        </a:rPr>
                        <a:t>Python</a:t>
                      </a:r>
                      <a:endParaRPr lang="zh-CN" sz="2400" b="1" kern="100" dirty="0">
                        <a:solidFill>
                          <a:srgbClr val="C00000"/>
                        </a:solidFill>
                        <a:effectLst/>
                        <a:latin typeface="+mj-lt"/>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2400" b="1" kern="100">
                          <a:effectLst/>
                          <a:latin typeface="+mj-lt"/>
                        </a:rPr>
                        <a:t>10.95%</a:t>
                      </a:r>
                      <a:endParaRPr lang="zh-CN" sz="2400" b="1" kern="100">
                        <a:effectLst/>
                        <a:latin typeface="+mj-lt"/>
                        <a:ea typeface="等线" panose="02010600030101010101" pitchFamily="2" charset="-122"/>
                        <a:cs typeface="Times New Roman" panose="02020603050405020304" pitchFamily="18" charset="0"/>
                      </a:endParaRPr>
                    </a:p>
                  </a:txBody>
                  <a:tcPr marL="68580" marR="68580" marT="0" marB="0"/>
                </a:tc>
              </a:tr>
              <a:tr h="385485">
                <a:tc>
                  <a:txBody>
                    <a:bodyPr/>
                    <a:lstStyle/>
                    <a:p>
                      <a:pPr algn="just"/>
                      <a:r>
                        <a:rPr lang="en-US" sz="2400" b="1" kern="100">
                          <a:effectLst/>
                          <a:latin typeface="+mj-lt"/>
                        </a:rPr>
                        <a:t>4</a:t>
                      </a:r>
                      <a:endParaRPr lang="zh-CN" sz="2400" b="1" kern="100">
                        <a:effectLst/>
                        <a:latin typeface="+mj-lt"/>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2400" b="1" kern="100" dirty="0">
                          <a:solidFill>
                            <a:srgbClr val="C00000"/>
                          </a:solidFill>
                          <a:effectLst/>
                          <a:latin typeface="+mj-lt"/>
                        </a:rPr>
                        <a:t>C++</a:t>
                      </a:r>
                      <a:endParaRPr lang="zh-CN" sz="2400" b="1" kern="100" dirty="0">
                        <a:solidFill>
                          <a:srgbClr val="C00000"/>
                        </a:solidFill>
                        <a:effectLst/>
                        <a:latin typeface="+mj-lt"/>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2400" b="1" kern="100">
                          <a:effectLst/>
                          <a:latin typeface="+mj-lt"/>
                        </a:rPr>
                        <a:t>8.01%</a:t>
                      </a:r>
                      <a:endParaRPr lang="zh-CN" sz="2400" b="1" kern="100">
                        <a:effectLst/>
                        <a:latin typeface="+mj-lt"/>
                        <a:ea typeface="等线" panose="02010600030101010101" pitchFamily="2" charset="-122"/>
                        <a:cs typeface="Times New Roman" panose="02020603050405020304" pitchFamily="18" charset="0"/>
                      </a:endParaRPr>
                    </a:p>
                  </a:txBody>
                  <a:tcPr marL="68580" marR="68580" marT="0" marB="0"/>
                </a:tc>
              </a:tr>
              <a:tr h="385485">
                <a:tc>
                  <a:txBody>
                    <a:bodyPr/>
                    <a:lstStyle/>
                    <a:p>
                      <a:pPr algn="just"/>
                      <a:r>
                        <a:rPr lang="en-US" sz="2400" b="1" kern="100">
                          <a:effectLst/>
                          <a:latin typeface="+mj-lt"/>
                        </a:rPr>
                        <a:t>5</a:t>
                      </a:r>
                      <a:endParaRPr lang="zh-CN" sz="2400" b="1" kern="100">
                        <a:effectLst/>
                        <a:latin typeface="+mj-lt"/>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2400" b="1" kern="100" dirty="0">
                          <a:solidFill>
                            <a:srgbClr val="C00000"/>
                          </a:solidFill>
                          <a:effectLst/>
                          <a:latin typeface="+mj-lt"/>
                        </a:rPr>
                        <a:t>C#</a:t>
                      </a:r>
                      <a:endParaRPr lang="zh-CN" sz="2400" b="1" kern="100" dirty="0">
                        <a:solidFill>
                          <a:srgbClr val="C00000"/>
                        </a:solidFill>
                        <a:effectLst/>
                        <a:latin typeface="+mj-lt"/>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2400" b="1" kern="100">
                          <a:effectLst/>
                          <a:latin typeface="+mj-lt"/>
                        </a:rPr>
                        <a:t>4.83%</a:t>
                      </a:r>
                      <a:endParaRPr lang="zh-CN" sz="2400" b="1" kern="100">
                        <a:effectLst/>
                        <a:latin typeface="+mj-lt"/>
                        <a:ea typeface="等线" panose="02010600030101010101" pitchFamily="2" charset="-122"/>
                        <a:cs typeface="Times New Roman" panose="02020603050405020304" pitchFamily="18" charset="0"/>
                      </a:endParaRPr>
                    </a:p>
                  </a:txBody>
                  <a:tcPr marL="68580" marR="68580" marT="0" marB="0"/>
                </a:tc>
              </a:tr>
              <a:tr h="385485">
                <a:tc>
                  <a:txBody>
                    <a:bodyPr/>
                    <a:lstStyle/>
                    <a:p>
                      <a:pPr algn="just"/>
                      <a:r>
                        <a:rPr lang="en-US" sz="2400" b="1" kern="100">
                          <a:effectLst/>
                          <a:latin typeface="+mj-lt"/>
                        </a:rPr>
                        <a:t>6</a:t>
                      </a:r>
                      <a:endParaRPr lang="zh-CN" sz="2400" b="1" kern="100">
                        <a:effectLst/>
                        <a:latin typeface="+mj-lt"/>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2400" b="1" kern="100" dirty="0">
                          <a:solidFill>
                            <a:srgbClr val="C00000"/>
                          </a:solidFill>
                          <a:effectLst/>
                          <a:latin typeface="+mj-lt"/>
                        </a:rPr>
                        <a:t>Visual Basic</a:t>
                      </a:r>
                      <a:endParaRPr lang="zh-CN" sz="2400" b="1" kern="100" dirty="0">
                        <a:solidFill>
                          <a:srgbClr val="C00000"/>
                        </a:solidFill>
                        <a:effectLst/>
                        <a:latin typeface="+mj-lt"/>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2400" b="1" kern="100">
                          <a:effectLst/>
                          <a:latin typeface="+mj-lt"/>
                        </a:rPr>
                        <a:t>4.5%</a:t>
                      </a:r>
                      <a:endParaRPr lang="zh-CN" sz="2400" b="1" kern="100">
                        <a:effectLst/>
                        <a:latin typeface="+mj-lt"/>
                        <a:ea typeface="等线" panose="02010600030101010101" pitchFamily="2" charset="-122"/>
                        <a:cs typeface="Times New Roman" panose="02020603050405020304" pitchFamily="18" charset="0"/>
                      </a:endParaRPr>
                    </a:p>
                  </a:txBody>
                  <a:tcPr marL="68580" marR="68580" marT="0" marB="0"/>
                </a:tc>
              </a:tr>
              <a:tr h="385485">
                <a:tc>
                  <a:txBody>
                    <a:bodyPr/>
                    <a:lstStyle/>
                    <a:p>
                      <a:pPr algn="just"/>
                      <a:r>
                        <a:rPr lang="en-US" sz="2400" b="1" kern="100">
                          <a:effectLst/>
                          <a:latin typeface="+mj-lt"/>
                        </a:rPr>
                        <a:t>7</a:t>
                      </a:r>
                      <a:endParaRPr lang="zh-CN" sz="2400" b="1" kern="100">
                        <a:effectLst/>
                        <a:latin typeface="+mj-lt"/>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2400" b="1" kern="100" dirty="0">
                          <a:solidFill>
                            <a:srgbClr val="C00000"/>
                          </a:solidFill>
                          <a:effectLst/>
                          <a:latin typeface="+mj-lt"/>
                        </a:rPr>
                        <a:t>Java Script</a:t>
                      </a:r>
                      <a:endParaRPr lang="zh-CN" sz="2400" b="1" kern="100" dirty="0">
                        <a:solidFill>
                          <a:srgbClr val="C00000"/>
                        </a:solidFill>
                        <a:effectLst/>
                        <a:latin typeface="+mj-lt"/>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2400" b="1" kern="100">
                          <a:effectLst/>
                          <a:latin typeface="+mj-lt"/>
                        </a:rPr>
                        <a:t>2.71%</a:t>
                      </a:r>
                      <a:endParaRPr lang="zh-CN" sz="2400" b="1" kern="100">
                        <a:effectLst/>
                        <a:latin typeface="+mj-lt"/>
                        <a:ea typeface="等线" panose="02010600030101010101" pitchFamily="2" charset="-122"/>
                        <a:cs typeface="Times New Roman" panose="02020603050405020304" pitchFamily="18" charset="0"/>
                      </a:endParaRPr>
                    </a:p>
                  </a:txBody>
                  <a:tcPr marL="68580" marR="68580" marT="0" marB="0"/>
                </a:tc>
              </a:tr>
              <a:tr h="385485">
                <a:tc>
                  <a:txBody>
                    <a:bodyPr/>
                    <a:lstStyle/>
                    <a:p>
                      <a:pPr algn="just"/>
                      <a:r>
                        <a:rPr lang="en-US" sz="2400" b="1" kern="100">
                          <a:effectLst/>
                          <a:latin typeface="+mj-lt"/>
                        </a:rPr>
                        <a:t>8</a:t>
                      </a:r>
                      <a:endParaRPr lang="zh-CN" sz="2400" b="1" kern="100">
                        <a:effectLst/>
                        <a:latin typeface="+mj-lt"/>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2400" b="1" kern="100" dirty="0">
                          <a:solidFill>
                            <a:srgbClr val="C00000"/>
                          </a:solidFill>
                          <a:effectLst/>
                          <a:latin typeface="+mj-lt"/>
                        </a:rPr>
                        <a:t>PHP</a:t>
                      </a:r>
                      <a:endParaRPr lang="zh-CN" sz="2400" b="1" kern="100" dirty="0">
                        <a:solidFill>
                          <a:srgbClr val="C00000"/>
                        </a:solidFill>
                        <a:effectLst/>
                        <a:latin typeface="+mj-lt"/>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2400" b="1" kern="100">
                          <a:effectLst/>
                          <a:latin typeface="+mj-lt"/>
                        </a:rPr>
                        <a:t>2.58%</a:t>
                      </a:r>
                      <a:endParaRPr lang="zh-CN" sz="2400" b="1" kern="100">
                        <a:effectLst/>
                        <a:latin typeface="+mj-lt"/>
                        <a:ea typeface="等线" panose="02010600030101010101" pitchFamily="2" charset="-122"/>
                        <a:cs typeface="Times New Roman" panose="02020603050405020304" pitchFamily="18" charset="0"/>
                      </a:endParaRPr>
                    </a:p>
                  </a:txBody>
                  <a:tcPr marL="68580" marR="68580" marT="0" marB="0"/>
                </a:tc>
              </a:tr>
              <a:tr h="385485">
                <a:tc>
                  <a:txBody>
                    <a:bodyPr/>
                    <a:lstStyle/>
                    <a:p>
                      <a:pPr algn="just"/>
                      <a:r>
                        <a:rPr lang="en-US" sz="2400" b="1" kern="100">
                          <a:effectLst/>
                          <a:latin typeface="+mj-lt"/>
                        </a:rPr>
                        <a:t>9</a:t>
                      </a:r>
                      <a:endParaRPr lang="zh-CN" sz="2400" b="1" kern="100">
                        <a:effectLst/>
                        <a:latin typeface="+mj-lt"/>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2400" b="1" kern="100" dirty="0">
                          <a:solidFill>
                            <a:srgbClr val="C00000"/>
                          </a:solidFill>
                          <a:effectLst/>
                          <a:latin typeface="+mj-lt"/>
                        </a:rPr>
                        <a:t>汇编语言</a:t>
                      </a:r>
                      <a:endParaRPr lang="zh-CN" sz="2400" b="1" kern="100" dirty="0">
                        <a:solidFill>
                          <a:srgbClr val="C00000"/>
                        </a:solidFill>
                        <a:effectLst/>
                        <a:latin typeface="+mj-lt"/>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2400" b="1" kern="100">
                          <a:effectLst/>
                          <a:latin typeface="+mj-lt"/>
                        </a:rPr>
                        <a:t>2.4%</a:t>
                      </a:r>
                      <a:endParaRPr lang="zh-CN" sz="2400" b="1" kern="100">
                        <a:effectLst/>
                        <a:latin typeface="+mj-lt"/>
                        <a:ea typeface="等线" panose="02010600030101010101" pitchFamily="2" charset="-122"/>
                        <a:cs typeface="Times New Roman" panose="02020603050405020304" pitchFamily="18" charset="0"/>
                      </a:endParaRPr>
                    </a:p>
                  </a:txBody>
                  <a:tcPr marL="68580" marR="68580" marT="0" marB="0"/>
                </a:tc>
              </a:tr>
              <a:tr h="385485">
                <a:tc>
                  <a:txBody>
                    <a:bodyPr/>
                    <a:lstStyle/>
                    <a:p>
                      <a:pPr algn="just"/>
                      <a:r>
                        <a:rPr lang="en-US" sz="2400" b="1" kern="100">
                          <a:effectLst/>
                          <a:latin typeface="+mj-lt"/>
                        </a:rPr>
                        <a:t>10</a:t>
                      </a:r>
                      <a:endParaRPr lang="zh-CN" sz="2400" b="1" kern="100">
                        <a:effectLst/>
                        <a:latin typeface="+mj-lt"/>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2400" b="1" kern="100" dirty="0">
                          <a:solidFill>
                            <a:srgbClr val="C00000"/>
                          </a:solidFill>
                          <a:effectLst/>
                          <a:latin typeface="+mj-lt"/>
                        </a:rPr>
                        <a:t>SQL</a:t>
                      </a:r>
                      <a:endParaRPr lang="zh-CN" sz="2400" b="1" kern="100" dirty="0">
                        <a:solidFill>
                          <a:srgbClr val="C00000"/>
                        </a:solidFill>
                        <a:effectLst/>
                        <a:latin typeface="+mj-lt"/>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2400" b="1" kern="100" dirty="0">
                          <a:effectLst/>
                          <a:latin typeface="+mj-lt"/>
                        </a:rPr>
                        <a:t>1.53%</a:t>
                      </a:r>
                      <a:endParaRPr lang="zh-CN" sz="2400" b="1" kern="100" dirty="0">
                        <a:effectLst/>
                        <a:latin typeface="+mj-lt"/>
                        <a:ea typeface="等线" panose="02010600030101010101" pitchFamily="2" charset="-122"/>
                        <a:cs typeface="Times New Roman" panose="02020603050405020304" pitchFamily="18" charset="0"/>
                      </a:endParaRPr>
                    </a:p>
                  </a:txBody>
                  <a:tcPr marL="68580" marR="68580" marT="0" marB="0"/>
                </a:tc>
              </a:tr>
            </a:tbl>
          </a:graphicData>
        </a:graphic>
      </p:graphicFrame>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en-US" altLang="zh-CN" dirty="0"/>
              <a:t>C/C++</a:t>
            </a:r>
            <a:r>
              <a:rPr lang="zh-CN" altLang="zh-CN" dirty="0"/>
              <a:t>语言</a:t>
            </a:r>
            <a:endParaRPr lang="zh-CN" altLang="en-US" dirty="0"/>
          </a:p>
        </p:txBody>
      </p:sp>
      <p:sp>
        <p:nvSpPr>
          <p:cNvPr id="3" name="内容占位符 2"/>
          <p:cNvSpPr>
            <a:spLocks noGrp="1"/>
          </p:cNvSpPr>
          <p:nvPr>
            <p:ph idx="1"/>
          </p:nvPr>
        </p:nvSpPr>
        <p:spPr>
          <a:xfrm>
            <a:off x="539750" y="1125538"/>
            <a:ext cx="10920052" cy="5040312"/>
          </a:xfrm>
        </p:spPr>
        <p:txBody>
          <a:bodyPr/>
          <a:lstStyle/>
          <a:p>
            <a:r>
              <a:rPr lang="en-US" altLang="zh-CN" dirty="0" err="1"/>
              <a:t>面向过程</a:t>
            </a:r>
            <a:r>
              <a:rPr lang="zh-CN" altLang="zh-CN" dirty="0"/>
              <a:t>、通用的结构化</a:t>
            </a:r>
            <a:r>
              <a:rPr lang="zh-CN" altLang="en-US" dirty="0"/>
              <a:t>（面向对象）</a:t>
            </a:r>
            <a:r>
              <a:rPr lang="zh-CN" altLang="zh-CN" dirty="0"/>
              <a:t>程序设计语言</a:t>
            </a:r>
            <a:endParaRPr lang="en-US" altLang="zh-CN" dirty="0"/>
          </a:p>
          <a:p>
            <a:r>
              <a:rPr lang="zh-CN" altLang="zh-CN" dirty="0"/>
              <a:t>简洁的语言</a:t>
            </a:r>
            <a:endParaRPr lang="en-US" altLang="zh-CN" dirty="0"/>
          </a:p>
          <a:p>
            <a:r>
              <a:rPr lang="zh-CN" altLang="zh-CN" dirty="0"/>
              <a:t>结构化的控制语句</a:t>
            </a:r>
            <a:endParaRPr lang="zh-CN" altLang="zh-CN" dirty="0"/>
          </a:p>
          <a:p>
            <a:r>
              <a:rPr lang="zh-CN" altLang="zh-CN" dirty="0"/>
              <a:t>丰富的数据类型和运算符</a:t>
            </a:r>
            <a:endParaRPr lang="zh-CN" altLang="zh-CN" dirty="0"/>
          </a:p>
          <a:p>
            <a:r>
              <a:rPr lang="zh-CN" altLang="zh-CN" dirty="0"/>
              <a:t>良好的可移植性</a:t>
            </a:r>
            <a:endParaRPr lang="zh-CN" altLang="zh-CN" dirty="0"/>
          </a:p>
          <a:p>
            <a:r>
              <a:rPr lang="zh-CN" altLang="zh-CN" dirty="0"/>
              <a:t>目标代码执行效率高</a:t>
            </a:r>
            <a:endParaRPr lang="zh-CN" altLang="zh-CN" dirty="0"/>
          </a:p>
          <a:p>
            <a:endParaRPr lang="zh-CN" altLang="en-US" dirty="0"/>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en-US" altLang="zh-CN" dirty="0"/>
              <a:t>Java</a:t>
            </a:r>
            <a:r>
              <a:rPr lang="zh-CN" altLang="en-US" dirty="0"/>
              <a:t>语言</a:t>
            </a:r>
            <a:endParaRPr lang="zh-CN" altLang="en-US" dirty="0"/>
          </a:p>
        </p:txBody>
      </p:sp>
      <p:sp>
        <p:nvSpPr>
          <p:cNvPr id="3" name="内容占位符 2"/>
          <p:cNvSpPr>
            <a:spLocks noGrp="1"/>
          </p:cNvSpPr>
          <p:nvPr>
            <p:ph idx="1"/>
          </p:nvPr>
        </p:nvSpPr>
        <p:spPr>
          <a:xfrm>
            <a:off x="539750" y="1125538"/>
            <a:ext cx="10920052" cy="5040312"/>
          </a:xfrm>
        </p:spPr>
        <p:txBody>
          <a:bodyPr/>
          <a:lstStyle/>
          <a:p>
            <a:r>
              <a:rPr lang="zh-CN" altLang="zh-CN" dirty="0"/>
              <a:t>纯粹的</a:t>
            </a:r>
            <a:r>
              <a:rPr lang="en-US" altLang="zh-CN" dirty="0" err="1"/>
              <a:t>面向对象</a:t>
            </a:r>
            <a:r>
              <a:rPr lang="zh-CN" altLang="zh-CN" dirty="0"/>
              <a:t>编程语言</a:t>
            </a:r>
            <a:endParaRPr lang="en-US" altLang="zh-CN" dirty="0"/>
          </a:p>
          <a:p>
            <a:r>
              <a:rPr lang="zh-CN" altLang="zh-CN" dirty="0"/>
              <a:t>简单性</a:t>
            </a:r>
            <a:endParaRPr lang="en-US" altLang="zh-CN" dirty="0"/>
          </a:p>
          <a:p>
            <a:r>
              <a:rPr lang="zh-CN" altLang="zh-CN" dirty="0"/>
              <a:t>分布性</a:t>
            </a:r>
            <a:endParaRPr lang="zh-CN" altLang="zh-CN" dirty="0"/>
          </a:p>
          <a:p>
            <a:r>
              <a:rPr lang="zh-CN" altLang="zh-CN" dirty="0"/>
              <a:t>兼具编译和解释性以及可移植性</a:t>
            </a:r>
            <a:endParaRPr lang="zh-CN" altLang="zh-CN" dirty="0"/>
          </a:p>
          <a:p>
            <a:r>
              <a:rPr lang="zh-CN" altLang="zh-CN" dirty="0"/>
              <a:t>强类型语言</a:t>
            </a:r>
            <a:r>
              <a:rPr lang="zh-CN" altLang="en-US" dirty="0"/>
              <a:t>和健壮性</a:t>
            </a:r>
            <a:endParaRPr lang="en-US" altLang="zh-CN" dirty="0"/>
          </a:p>
          <a:p>
            <a:r>
              <a:rPr lang="zh-CN" altLang="zh-CN" dirty="0"/>
              <a:t>安全性</a:t>
            </a:r>
            <a:r>
              <a:rPr lang="zh-CN" altLang="en-US" dirty="0"/>
              <a:t>，没有指针，</a:t>
            </a:r>
            <a:r>
              <a:rPr lang="zh-CN" altLang="zh-CN" dirty="0"/>
              <a:t>使用字节码验证策略</a:t>
            </a:r>
            <a:r>
              <a:rPr lang="zh-CN" altLang="en-US" dirty="0"/>
              <a:t>，防止恶意代码</a:t>
            </a:r>
            <a:endParaRPr lang="zh-CN" altLang="zh-CN" dirty="0"/>
          </a:p>
          <a:p>
            <a:endParaRPr lang="zh-CN" altLang="zh-CN" dirty="0"/>
          </a:p>
          <a:p>
            <a:endParaRPr lang="zh-CN" altLang="en-US" dirty="0"/>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en-US" altLang="zh-CN" dirty="0"/>
              <a:t>Python</a:t>
            </a:r>
            <a:r>
              <a:rPr lang="zh-CN" altLang="zh-CN" dirty="0"/>
              <a:t>语言</a:t>
            </a:r>
            <a:endParaRPr lang="zh-CN" altLang="en-US" dirty="0"/>
          </a:p>
        </p:txBody>
      </p:sp>
      <p:sp>
        <p:nvSpPr>
          <p:cNvPr id="3" name="内容占位符 2"/>
          <p:cNvSpPr>
            <a:spLocks noGrp="1"/>
          </p:cNvSpPr>
          <p:nvPr>
            <p:ph idx="1"/>
          </p:nvPr>
        </p:nvSpPr>
        <p:spPr>
          <a:xfrm>
            <a:off x="539750" y="1125538"/>
            <a:ext cx="10920052" cy="5040312"/>
          </a:xfrm>
        </p:spPr>
        <p:txBody>
          <a:bodyPr/>
          <a:lstStyle/>
          <a:p>
            <a:r>
              <a:rPr lang="zh-CN" altLang="zh-CN" dirty="0"/>
              <a:t>面向对象、解释型、通用的脚本编程语言</a:t>
            </a:r>
            <a:endParaRPr lang="en-US" altLang="zh-CN" dirty="0"/>
          </a:p>
          <a:p>
            <a:r>
              <a:rPr lang="zh-CN" altLang="zh-CN" dirty="0"/>
              <a:t>功能强大</a:t>
            </a:r>
            <a:r>
              <a:rPr lang="zh-CN" altLang="en-US" dirty="0"/>
              <a:t>，</a:t>
            </a:r>
            <a:r>
              <a:rPr lang="en-US" altLang="zh-CN" dirty="0"/>
              <a:t>Python </a:t>
            </a:r>
            <a:r>
              <a:rPr lang="zh-CN" altLang="zh-CN" dirty="0"/>
              <a:t>类库极其丰富</a:t>
            </a:r>
            <a:endParaRPr lang="en-US" altLang="zh-CN" dirty="0"/>
          </a:p>
          <a:p>
            <a:r>
              <a:rPr lang="zh-CN" altLang="zh-CN" dirty="0"/>
              <a:t>语法简单，入门容易</a:t>
            </a:r>
            <a:endParaRPr lang="zh-CN" altLang="zh-CN" dirty="0"/>
          </a:p>
          <a:p>
            <a:r>
              <a:rPr lang="zh-CN" altLang="zh-CN" dirty="0"/>
              <a:t>开源和免费</a:t>
            </a:r>
            <a:r>
              <a:rPr lang="zh-CN" altLang="en-US" dirty="0"/>
              <a:t>，</a:t>
            </a:r>
            <a:r>
              <a:rPr lang="zh-CN" altLang="zh-CN" dirty="0"/>
              <a:t>可移植性</a:t>
            </a:r>
            <a:endParaRPr lang="zh-CN" altLang="zh-CN" dirty="0"/>
          </a:p>
          <a:p>
            <a:r>
              <a:rPr lang="zh-CN" altLang="zh-CN" dirty="0"/>
              <a:t>解释性</a:t>
            </a:r>
            <a:endParaRPr lang="zh-CN" altLang="zh-CN" dirty="0"/>
          </a:p>
          <a:p>
            <a:r>
              <a:rPr lang="zh-CN" altLang="zh-CN" dirty="0"/>
              <a:t>混合型语言</a:t>
            </a:r>
            <a:r>
              <a:rPr lang="zh-CN" altLang="en-US" dirty="0"/>
              <a:t>，</a:t>
            </a:r>
            <a:r>
              <a:rPr lang="zh-CN" altLang="zh-CN" dirty="0"/>
              <a:t>既支持</a:t>
            </a:r>
            <a:r>
              <a:rPr lang="en-US" altLang="zh-CN" dirty="0" err="1"/>
              <a:t>面向过程</a:t>
            </a:r>
            <a:r>
              <a:rPr lang="zh-CN" altLang="zh-CN" dirty="0"/>
              <a:t>的编程也支持面向对象的编程</a:t>
            </a:r>
            <a:endParaRPr lang="en-US" altLang="zh-CN" dirty="0"/>
          </a:p>
          <a:p>
            <a:endParaRPr lang="zh-CN" altLang="zh-CN" dirty="0"/>
          </a:p>
          <a:p>
            <a:endParaRPr lang="zh-CN" altLang="en-US" dirty="0"/>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50590" y="8620"/>
            <a:ext cx="10909212" cy="707886"/>
          </a:xfrm>
        </p:spPr>
        <p:txBody>
          <a:bodyPr/>
          <a:lstStyle/>
          <a:p>
            <a:r>
              <a:rPr lang="zh-CN" altLang="en-US"/>
              <a:t>内容</a:t>
            </a:r>
            <a:endParaRPr lang="zh-CN" altLang="en-US" dirty="0"/>
          </a:p>
        </p:txBody>
      </p:sp>
      <p:sp>
        <p:nvSpPr>
          <p:cNvPr id="2" name="内容占位符 1"/>
          <p:cNvSpPr>
            <a:spLocks noGrp="1"/>
          </p:cNvSpPr>
          <p:nvPr>
            <p:ph idx="1"/>
          </p:nvPr>
        </p:nvSpPr>
        <p:spPr>
          <a:xfrm>
            <a:off x="539750" y="1125538"/>
            <a:ext cx="10920052" cy="5040312"/>
          </a:xfrm>
        </p:spPr>
        <p:txBody>
          <a:bodyPr/>
          <a:lstStyle/>
          <a:p>
            <a:pPr marL="514350" indent="-514350">
              <a:buFont typeface="+mj-lt"/>
              <a:buAutoNum type="arabicPeriod"/>
            </a:pPr>
            <a:r>
              <a:rPr lang="zh-CN" altLang="en-US" dirty="0">
                <a:solidFill>
                  <a:schemeClr val="bg1">
                    <a:lumMod val="85000"/>
                  </a:schemeClr>
                </a:solidFill>
              </a:rPr>
              <a:t>软件实现概述</a:t>
            </a:r>
            <a:endParaRPr lang="en-US" altLang="zh-CN" dirty="0">
              <a:solidFill>
                <a:schemeClr val="bg1">
                  <a:lumMod val="85000"/>
                </a:schemeClr>
              </a:solidFill>
            </a:endParaRPr>
          </a:p>
          <a:p>
            <a:pPr lvl="1"/>
            <a:r>
              <a:rPr lang="zh-CN" altLang="en-US" dirty="0">
                <a:solidFill>
                  <a:schemeClr val="bg1">
                    <a:lumMod val="85000"/>
                  </a:schemeClr>
                </a:solidFill>
              </a:rPr>
              <a:t>软件实现的任务、过程与原则</a:t>
            </a:r>
            <a:endParaRPr lang="en-US" altLang="zh-CN" dirty="0">
              <a:solidFill>
                <a:schemeClr val="bg1">
                  <a:lumMod val="85000"/>
                </a:schemeClr>
              </a:solidFill>
            </a:endParaRPr>
          </a:p>
          <a:p>
            <a:pPr lvl="1"/>
            <a:endParaRPr lang="en-US" altLang="zh-CN" dirty="0">
              <a:solidFill>
                <a:schemeClr val="bg1">
                  <a:lumMod val="85000"/>
                </a:schemeClr>
              </a:solidFill>
            </a:endParaRPr>
          </a:p>
          <a:p>
            <a:pPr marL="514350" indent="-514350">
              <a:buFont typeface="+mj-lt"/>
              <a:buAutoNum type="arabicPeriod"/>
            </a:pPr>
            <a:r>
              <a:rPr lang="zh-CN" altLang="en-US" dirty="0">
                <a:solidFill>
                  <a:schemeClr val="bg1">
                    <a:lumMod val="85000"/>
                  </a:schemeClr>
                </a:solidFill>
              </a:rPr>
              <a:t>软件实现语言</a:t>
            </a:r>
            <a:endParaRPr lang="en-US" altLang="zh-CN" dirty="0">
              <a:solidFill>
                <a:schemeClr val="bg1">
                  <a:lumMod val="85000"/>
                </a:schemeClr>
              </a:solidFill>
            </a:endParaRPr>
          </a:p>
          <a:p>
            <a:pPr lvl="1"/>
            <a:r>
              <a:rPr lang="zh-CN" altLang="en-US" dirty="0">
                <a:solidFill>
                  <a:schemeClr val="bg1">
                    <a:lumMod val="85000"/>
                  </a:schemeClr>
                </a:solidFill>
              </a:rPr>
              <a:t>编程语言的类别和选择</a:t>
            </a:r>
            <a:endParaRPr lang="en-US" altLang="zh-CN" dirty="0">
              <a:solidFill>
                <a:schemeClr val="bg1">
                  <a:lumMod val="85000"/>
                </a:schemeClr>
              </a:solidFill>
            </a:endParaRPr>
          </a:p>
          <a:p>
            <a:pPr lvl="1"/>
            <a:endParaRPr lang="en-US" altLang="zh-CN" dirty="0">
              <a:solidFill>
                <a:schemeClr val="bg1">
                  <a:lumMod val="85000"/>
                </a:schemeClr>
              </a:solidFill>
            </a:endParaRPr>
          </a:p>
          <a:p>
            <a:pPr marL="514350" indent="-514350">
              <a:buFont typeface="+mj-lt"/>
              <a:buAutoNum type="arabicPeriod"/>
            </a:pPr>
            <a:r>
              <a:rPr lang="zh-CN" altLang="en-US" dirty="0">
                <a:solidFill>
                  <a:srgbClr val="C00000"/>
                </a:solidFill>
              </a:rPr>
              <a:t>高质量编码</a:t>
            </a:r>
            <a:endParaRPr lang="en-US" altLang="zh-CN" dirty="0">
              <a:solidFill>
                <a:srgbClr val="C00000"/>
              </a:solidFill>
            </a:endParaRPr>
          </a:p>
          <a:p>
            <a:pPr lvl="1"/>
            <a:r>
              <a:rPr lang="zh-CN" altLang="en-US" dirty="0">
                <a:solidFill>
                  <a:srgbClr val="C00000"/>
                </a:solidFill>
              </a:rPr>
              <a:t>编写代码的原则和要求</a:t>
            </a:r>
            <a:endParaRPr lang="en-US" altLang="zh-CN" dirty="0">
              <a:solidFill>
                <a:srgbClr val="C00000"/>
              </a:solidFill>
            </a:endParaRPr>
          </a:p>
        </p:txBody>
      </p:sp>
      <p:pic>
        <p:nvPicPr>
          <p:cNvPr id="7" name="Picture 2" descr="C:\Program Files\Microsoft Office\MEDIA\CAGCAT10\j0233018.wmf"/>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327454" y="2204864"/>
            <a:ext cx="1879469" cy="19094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en-US" altLang="zh-CN" dirty="0"/>
              <a:t>3.1 </a:t>
            </a:r>
            <a:r>
              <a:rPr lang="zh-CN" altLang="zh-CN" dirty="0"/>
              <a:t>编写代码的原则</a:t>
            </a:r>
            <a:r>
              <a:rPr lang="zh-CN" altLang="en-US" dirty="0"/>
              <a:t>（</a:t>
            </a:r>
            <a:r>
              <a:rPr lang="en-US" altLang="zh-CN" dirty="0"/>
              <a:t>1/3</a:t>
            </a:r>
            <a:r>
              <a:rPr lang="zh-CN" altLang="en-US" dirty="0"/>
              <a:t>）</a:t>
            </a:r>
            <a:endParaRPr lang="zh-CN" altLang="en-US" dirty="0"/>
          </a:p>
        </p:txBody>
      </p:sp>
      <p:sp>
        <p:nvSpPr>
          <p:cNvPr id="3" name="内容占位符 2"/>
          <p:cNvSpPr>
            <a:spLocks noGrp="1"/>
          </p:cNvSpPr>
          <p:nvPr>
            <p:ph idx="1"/>
          </p:nvPr>
        </p:nvSpPr>
        <p:spPr>
          <a:xfrm>
            <a:off x="539750" y="1125538"/>
            <a:ext cx="10920052" cy="5040312"/>
          </a:xfrm>
        </p:spPr>
        <p:txBody>
          <a:bodyPr/>
          <a:lstStyle/>
          <a:p>
            <a:r>
              <a:rPr lang="zh-CN" altLang="zh-CN" dirty="0"/>
              <a:t>易读，一看就懂</a:t>
            </a:r>
            <a:endParaRPr lang="zh-CN" altLang="zh-CN" dirty="0"/>
          </a:p>
          <a:p>
            <a:pPr lvl="1"/>
            <a:r>
              <a:rPr lang="zh-CN" altLang="zh-CN" dirty="0"/>
              <a:t>能够理解代码的语义和内涵，了解相关语句和代码的实现意图，方便修改和维护代码</a:t>
            </a:r>
            <a:endParaRPr lang="en-US" altLang="zh-CN" dirty="0"/>
          </a:p>
          <a:p>
            <a:pPr lvl="1"/>
            <a:r>
              <a:rPr lang="zh-CN" altLang="zh-CN" dirty="0"/>
              <a:t>采用缩进的方法来组织代码的显示，用括号来表示不同语句的优先级，对关键语句、语句块、方法等要加以注释</a:t>
            </a:r>
            <a:endParaRPr lang="en-US" altLang="zh-CN" dirty="0"/>
          </a:p>
          <a:p>
            <a:r>
              <a:rPr lang="zh-CN" altLang="zh-CN" dirty="0"/>
              <a:t>易改，便于维护</a:t>
            </a:r>
            <a:endParaRPr lang="zh-CN" altLang="zh-CN" dirty="0"/>
          </a:p>
          <a:p>
            <a:pPr lvl="1"/>
            <a:r>
              <a:rPr lang="zh-CN" altLang="zh-CN" dirty="0"/>
              <a:t>或者在适当的位置增加新的代码以完善代码功能，或者对某些代码进行修改以便纠正代码中的缺陷和错误</a:t>
            </a:r>
            <a:endParaRPr lang="en-US" altLang="zh-CN" dirty="0"/>
          </a:p>
          <a:p>
            <a:pPr lvl="1"/>
            <a:r>
              <a:rPr lang="zh-CN" altLang="en-US" dirty="0"/>
              <a:t>对</a:t>
            </a:r>
            <a:r>
              <a:rPr lang="zh-CN" altLang="zh-CN" dirty="0"/>
              <a:t>将来可能需要进行修改和维护的代码（包括常元、变量、方法等）进行单独的抽象、参数化和封装，以便将来对其修改时不会影响其他部分的代码</a:t>
            </a:r>
            <a:endParaRPr lang="en-US" altLang="zh-CN" dirty="0"/>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zh-CN" altLang="zh-CN" dirty="0"/>
              <a:t>编写代码的原则</a:t>
            </a:r>
            <a:r>
              <a:rPr lang="zh-CN" altLang="en-US" dirty="0"/>
              <a:t>（</a:t>
            </a:r>
            <a:r>
              <a:rPr lang="en-US" altLang="zh-CN" dirty="0"/>
              <a:t>2/3</a:t>
            </a:r>
            <a:r>
              <a:rPr lang="zh-CN" altLang="en-US" dirty="0"/>
              <a:t>）</a:t>
            </a:r>
            <a:endParaRPr lang="zh-CN" altLang="en-US" dirty="0"/>
          </a:p>
        </p:txBody>
      </p:sp>
      <p:sp>
        <p:nvSpPr>
          <p:cNvPr id="3" name="内容占位符 2"/>
          <p:cNvSpPr>
            <a:spLocks noGrp="1"/>
          </p:cNvSpPr>
          <p:nvPr>
            <p:ph idx="1"/>
          </p:nvPr>
        </p:nvSpPr>
        <p:spPr>
          <a:xfrm>
            <a:off x="539750" y="1125538"/>
            <a:ext cx="10920052" cy="5040312"/>
          </a:xfrm>
        </p:spPr>
        <p:txBody>
          <a:bodyPr/>
          <a:lstStyle/>
          <a:p>
            <a:r>
              <a:rPr lang="zh-CN" altLang="zh-CN" dirty="0"/>
              <a:t>降低代码的复杂度</a:t>
            </a:r>
            <a:endParaRPr lang="zh-CN" altLang="zh-CN" dirty="0"/>
          </a:p>
          <a:p>
            <a:pPr lvl="1"/>
            <a:r>
              <a:rPr lang="zh-CN" altLang="zh-CN" dirty="0"/>
              <a:t>将一个类代码组织为一个文件，并用统一的命名规则来命名文件</a:t>
            </a:r>
            <a:endParaRPr lang="en-US" altLang="zh-CN" dirty="0"/>
          </a:p>
          <a:p>
            <a:pPr lvl="1"/>
            <a:r>
              <a:rPr lang="zh-CN" altLang="zh-CN" dirty="0"/>
              <a:t>在代码中适当的增加注释以加强对代码的理解，不用“</a:t>
            </a:r>
            <a:r>
              <a:rPr lang="en-US" altLang="zh-CN" dirty="0" err="1"/>
              <a:t>goto</a:t>
            </a:r>
            <a:r>
              <a:rPr lang="zh-CN" altLang="zh-CN" dirty="0"/>
              <a:t>”语句，慎用嵌套或者减少嵌套的层数，尽量选用简单的实现算法</a:t>
            </a:r>
            <a:endParaRPr lang="en-US" altLang="zh-CN" dirty="0"/>
          </a:p>
          <a:p>
            <a:r>
              <a:rPr lang="zh-CN" altLang="zh-CN" dirty="0"/>
              <a:t>尽可能地开展软件重用和编写可重用的程序代码</a:t>
            </a:r>
            <a:endParaRPr lang="zh-CN" altLang="zh-CN" dirty="0"/>
          </a:p>
          <a:p>
            <a:pPr lvl="1"/>
            <a:r>
              <a:rPr lang="zh-CN" altLang="zh-CN" dirty="0"/>
              <a:t>尽可能地重用已有的软件制品，如函数库、类库、软构件、开源软件、甚至代码片段等等</a:t>
            </a:r>
            <a:endParaRPr lang="en-US" altLang="zh-CN" dirty="0"/>
          </a:p>
          <a:p>
            <a:pPr lvl="1"/>
            <a:r>
              <a:rPr lang="zh-CN" altLang="zh-CN" dirty="0"/>
              <a:t>在编码时要考虑所编写代码的可重用性，使得所编写的代码能为他人或者在其它软件系统开发中被再次使用</a:t>
            </a:r>
            <a:endParaRPr lang="zh-CN" altLang="en-US" dirty="0"/>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zh-CN" altLang="zh-CN" dirty="0"/>
              <a:t>编写代码的原则</a:t>
            </a:r>
            <a:r>
              <a:rPr lang="zh-CN" altLang="en-US" dirty="0"/>
              <a:t>（</a:t>
            </a:r>
            <a:r>
              <a:rPr lang="en-US" altLang="zh-CN" dirty="0"/>
              <a:t>3/3</a:t>
            </a:r>
            <a:r>
              <a:rPr lang="zh-CN" altLang="en-US" dirty="0"/>
              <a:t>）</a:t>
            </a:r>
            <a:endParaRPr lang="zh-CN" altLang="en-US" dirty="0"/>
          </a:p>
        </p:txBody>
      </p:sp>
      <p:sp>
        <p:nvSpPr>
          <p:cNvPr id="3" name="内容占位符 2"/>
          <p:cNvSpPr>
            <a:spLocks noGrp="1"/>
          </p:cNvSpPr>
          <p:nvPr>
            <p:ph idx="1"/>
          </p:nvPr>
        </p:nvSpPr>
        <p:spPr>
          <a:xfrm>
            <a:off x="539750" y="1125538"/>
            <a:ext cx="10920052" cy="5040312"/>
          </a:xfrm>
        </p:spPr>
        <p:txBody>
          <a:bodyPr/>
          <a:lstStyle/>
          <a:p>
            <a:r>
              <a:rPr lang="zh-CN" altLang="zh-CN" dirty="0"/>
              <a:t>要有处理异常和提高代码的容错性</a:t>
            </a:r>
            <a:endParaRPr lang="zh-CN" altLang="zh-CN" dirty="0"/>
          </a:p>
          <a:p>
            <a:pPr lvl="1"/>
            <a:r>
              <a:rPr lang="zh-CN" altLang="zh-CN" dirty="0"/>
              <a:t>编写必要的异常定义和处理代码，使得程序能够对异常情况进行必要的处理，防止由于异常而导致的程序终止或崩溃</a:t>
            </a:r>
            <a:endParaRPr lang="en-US" altLang="zh-CN" dirty="0"/>
          </a:p>
          <a:p>
            <a:pPr lvl="1"/>
            <a:r>
              <a:rPr lang="zh-CN" altLang="zh-CN" dirty="0"/>
              <a:t>编写程序代码以支持故障检测、恢复和修复，确保程序在出现严重错误时仍然能够正常运行，或者当崩溃时能尽快恢复执行</a:t>
            </a:r>
            <a:endParaRPr lang="zh-CN" altLang="zh-CN" dirty="0"/>
          </a:p>
          <a:p>
            <a:r>
              <a:rPr lang="zh-CN" altLang="zh-CN" dirty="0"/>
              <a:t>代码要与模型和文档相一致</a:t>
            </a:r>
            <a:endParaRPr lang="zh-CN" altLang="zh-CN" dirty="0"/>
          </a:p>
          <a:p>
            <a:pPr lvl="1"/>
            <a:r>
              <a:rPr lang="zh-CN" altLang="zh-CN" dirty="0"/>
              <a:t>程序员在编写代码的同时要同步修改和完善相应的软件设计模型和文档，确保代码、模型和文档三者之间保持一致</a:t>
            </a:r>
            <a:endParaRPr lang="zh-CN" altLang="en-US" dirty="0"/>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en-US" altLang="zh-CN" dirty="0"/>
              <a:t>1.1 </a:t>
            </a:r>
            <a:r>
              <a:rPr lang="zh-CN" altLang="en-US" dirty="0"/>
              <a:t>何为软件实现</a:t>
            </a:r>
            <a:endParaRPr lang="zh-CN" altLang="en-US" dirty="0"/>
          </a:p>
        </p:txBody>
      </p:sp>
      <p:sp>
        <p:nvSpPr>
          <p:cNvPr id="3" name="内容占位符 2"/>
          <p:cNvSpPr>
            <a:spLocks noGrp="1"/>
          </p:cNvSpPr>
          <p:nvPr>
            <p:ph idx="1"/>
          </p:nvPr>
        </p:nvSpPr>
        <p:spPr>
          <a:xfrm>
            <a:off x="539750" y="1125538"/>
            <a:ext cx="10920052" cy="5040312"/>
          </a:xfrm>
        </p:spPr>
        <p:txBody>
          <a:bodyPr/>
          <a:lstStyle/>
          <a:p>
            <a:r>
              <a:rPr lang="zh-CN" altLang="zh-CN" dirty="0"/>
              <a:t>根据</a:t>
            </a:r>
            <a:r>
              <a:rPr lang="zh-CN" altLang="zh-CN" dirty="0">
                <a:solidFill>
                  <a:srgbClr val="C00000"/>
                </a:solidFill>
              </a:rPr>
              <a:t>软件设计模型</a:t>
            </a:r>
            <a:r>
              <a:rPr lang="zh-CN" altLang="zh-CN" dirty="0"/>
              <a:t>，编写出目标软件系统的</a:t>
            </a:r>
            <a:r>
              <a:rPr lang="zh-CN" altLang="zh-CN" dirty="0">
                <a:solidFill>
                  <a:srgbClr val="C00000"/>
                </a:solidFill>
              </a:rPr>
              <a:t>程序代码</a:t>
            </a:r>
            <a:r>
              <a:rPr lang="zh-CN" altLang="zh-CN" dirty="0"/>
              <a:t>，并对代码进行必要的</a:t>
            </a:r>
            <a:r>
              <a:rPr lang="zh-CN" altLang="zh-CN" dirty="0">
                <a:solidFill>
                  <a:srgbClr val="C00000"/>
                </a:solidFill>
              </a:rPr>
              <a:t>测试</a:t>
            </a:r>
            <a:r>
              <a:rPr lang="zh-CN" altLang="zh-CN" dirty="0"/>
              <a:t>，以发现和纠正代码存在中的</a:t>
            </a:r>
            <a:r>
              <a:rPr lang="zh-CN" altLang="zh-CN" dirty="0">
                <a:solidFill>
                  <a:srgbClr val="C00000"/>
                </a:solidFill>
              </a:rPr>
              <a:t>缺陷</a:t>
            </a:r>
            <a:r>
              <a:rPr lang="zh-CN" altLang="zh-CN" dirty="0"/>
              <a:t>，并将可运行的目标代码部署到目标计算机上运行</a:t>
            </a:r>
            <a:endParaRPr lang="en-US" altLang="zh-CN" dirty="0"/>
          </a:p>
          <a:p>
            <a:endParaRPr lang="en-US" altLang="zh-CN" dirty="0"/>
          </a:p>
          <a:p>
            <a:r>
              <a:rPr lang="zh-CN" altLang="zh-CN" dirty="0"/>
              <a:t>软件实现不仅要编写出程序代码，还要确保代码的质量，因此软件实现涉及多方面的开发工作，如</a:t>
            </a:r>
            <a:r>
              <a:rPr lang="zh-CN" altLang="zh-CN" dirty="0">
                <a:solidFill>
                  <a:srgbClr val="C00000"/>
                </a:solidFill>
              </a:rPr>
              <a:t>编码、测试、调试等</a:t>
            </a:r>
            <a:endParaRPr lang="zh-CN" altLang="en-US" dirty="0">
              <a:solidFill>
                <a:srgbClr val="C00000"/>
              </a:solidFill>
            </a:endParaRPr>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en-US" altLang="zh-CN" dirty="0"/>
              <a:t>3.2 </a:t>
            </a:r>
            <a:r>
              <a:rPr lang="zh-CN" altLang="en-US" dirty="0"/>
              <a:t>遵循</a:t>
            </a:r>
            <a:r>
              <a:rPr lang="zh-CN" altLang="zh-CN" dirty="0"/>
              <a:t>编码风格</a:t>
            </a:r>
            <a:r>
              <a:rPr lang="zh-CN" altLang="en-US" dirty="0"/>
              <a:t>（</a:t>
            </a:r>
            <a:r>
              <a:rPr lang="en-US" altLang="zh-CN" dirty="0"/>
              <a:t>1/4</a:t>
            </a:r>
            <a:r>
              <a:rPr lang="zh-CN" altLang="en-US" dirty="0"/>
              <a:t>）</a:t>
            </a:r>
            <a:endParaRPr lang="zh-CN" altLang="en-US" dirty="0"/>
          </a:p>
        </p:txBody>
      </p:sp>
      <p:sp>
        <p:nvSpPr>
          <p:cNvPr id="3" name="内容占位符 2"/>
          <p:cNvSpPr>
            <a:spLocks noGrp="1"/>
          </p:cNvSpPr>
          <p:nvPr>
            <p:ph idx="1"/>
          </p:nvPr>
        </p:nvSpPr>
        <p:spPr>
          <a:xfrm>
            <a:off x="539750" y="1125538"/>
            <a:ext cx="6167524" cy="5040312"/>
          </a:xfrm>
        </p:spPr>
        <p:txBody>
          <a:bodyPr/>
          <a:lstStyle/>
          <a:p>
            <a:r>
              <a:rPr lang="zh-CN" altLang="zh-CN" dirty="0"/>
              <a:t>格式化代码的布局，尽可能使其清晰、明了</a:t>
            </a:r>
            <a:endParaRPr lang="en-US" altLang="zh-CN" dirty="0"/>
          </a:p>
          <a:p>
            <a:pPr lvl="1"/>
            <a:r>
              <a:rPr lang="zh-CN" altLang="zh-CN" dirty="0"/>
              <a:t>充分利用水平和垂直两个方向的编程空间来组织程序代码，便于读者阅读代码</a:t>
            </a:r>
            <a:endParaRPr lang="zh-CN" altLang="zh-CN" dirty="0"/>
          </a:p>
          <a:p>
            <a:pPr lvl="1"/>
            <a:r>
              <a:rPr lang="zh-CN" altLang="zh-CN" dirty="0"/>
              <a:t>适当地插入括号“</a:t>
            </a:r>
            <a:r>
              <a:rPr lang="en-US" altLang="zh-CN" dirty="0"/>
              <a:t>{ }</a:t>
            </a:r>
            <a:r>
              <a:rPr lang="zh-CN" altLang="zh-CN" dirty="0"/>
              <a:t>”，使语句的层次性、表达式运算次序等更为清晰直观</a:t>
            </a:r>
            <a:endParaRPr lang="zh-CN" altLang="zh-CN" dirty="0"/>
          </a:p>
          <a:p>
            <a:pPr lvl="1"/>
            <a:r>
              <a:rPr lang="zh-CN" altLang="zh-CN" dirty="0"/>
              <a:t>有效地使用空格符，以显式地区别程序代码的不同部分（如程序与其注释）</a:t>
            </a:r>
            <a:endParaRPr lang="zh-CN" altLang="zh-CN" dirty="0"/>
          </a:p>
          <a:p>
            <a:pPr lvl="1"/>
            <a:endParaRPr lang="zh-CN" altLang="en-US" dirty="0"/>
          </a:p>
        </p:txBody>
      </p:sp>
      <p:pic>
        <p:nvPicPr>
          <p:cNvPr id="4" name="图片 3"/>
          <p:cNvPicPr/>
          <p:nvPr/>
        </p:nvPicPr>
        <p:blipFill>
          <a:blip r:embed="rId1"/>
          <a:stretch>
            <a:fillRect/>
          </a:stretch>
        </p:blipFill>
        <p:spPr>
          <a:xfrm>
            <a:off x="6707274" y="821073"/>
            <a:ext cx="5364596" cy="5649241"/>
          </a:xfrm>
          <a:prstGeom prst="rect">
            <a:avLst/>
          </a:prstGeom>
          <a:ln w="6350">
            <a:solidFill>
              <a:schemeClr val="tx1"/>
            </a:solidFill>
          </a:ln>
        </p:spPr>
      </p:pic>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zh-CN" altLang="en-US" dirty="0"/>
              <a:t>遵循</a:t>
            </a:r>
            <a:r>
              <a:rPr lang="zh-CN" altLang="zh-CN" dirty="0"/>
              <a:t>编码风格</a:t>
            </a:r>
            <a:r>
              <a:rPr lang="zh-CN" altLang="en-US" dirty="0"/>
              <a:t>（</a:t>
            </a:r>
            <a:r>
              <a:rPr lang="en-US" altLang="zh-CN" dirty="0"/>
              <a:t>2/4</a:t>
            </a:r>
            <a:r>
              <a:rPr lang="zh-CN" altLang="en-US" dirty="0"/>
              <a:t>）</a:t>
            </a:r>
            <a:endParaRPr lang="zh-CN" altLang="en-US" dirty="0"/>
          </a:p>
        </p:txBody>
      </p:sp>
      <p:sp>
        <p:nvSpPr>
          <p:cNvPr id="3" name="内容占位符 2"/>
          <p:cNvSpPr>
            <a:spLocks noGrp="1"/>
          </p:cNvSpPr>
          <p:nvPr>
            <p:ph idx="1"/>
          </p:nvPr>
        </p:nvSpPr>
        <p:spPr>
          <a:xfrm>
            <a:off x="539750" y="1125538"/>
            <a:ext cx="5879492" cy="5040312"/>
          </a:xfrm>
        </p:spPr>
        <p:txBody>
          <a:bodyPr/>
          <a:lstStyle/>
          <a:p>
            <a:r>
              <a:rPr lang="zh-CN" altLang="zh-CN" dirty="0"/>
              <a:t>尽可能提供简洁的代码，不要人为地增加代码的复杂度</a:t>
            </a:r>
            <a:endParaRPr lang="en-US" altLang="zh-CN" dirty="0"/>
          </a:p>
          <a:p>
            <a:pPr lvl="1"/>
            <a:r>
              <a:rPr lang="zh-CN" altLang="zh-CN" dirty="0"/>
              <a:t>使用简单的数据结构，避免使用难以理解和难以维护的数据结构（如多维数组、指针等）</a:t>
            </a:r>
            <a:endParaRPr lang="zh-CN" altLang="zh-CN" dirty="0"/>
          </a:p>
          <a:p>
            <a:pPr lvl="1"/>
            <a:r>
              <a:rPr lang="zh-CN" altLang="zh-CN" dirty="0"/>
              <a:t>采用简单而非复杂的实现算法</a:t>
            </a:r>
            <a:endParaRPr lang="zh-CN" altLang="zh-CN" dirty="0"/>
          </a:p>
          <a:p>
            <a:pPr lvl="1"/>
            <a:r>
              <a:rPr lang="zh-CN" altLang="zh-CN" dirty="0"/>
              <a:t>简化程序中的算术和逻辑表达式</a:t>
            </a:r>
            <a:endParaRPr lang="zh-CN" altLang="zh-CN" dirty="0"/>
          </a:p>
          <a:p>
            <a:pPr lvl="1"/>
            <a:r>
              <a:rPr lang="zh-CN" altLang="zh-CN" dirty="0"/>
              <a:t>不要引入不必要的变元和动作</a:t>
            </a:r>
            <a:endParaRPr lang="zh-CN" altLang="zh-CN" dirty="0"/>
          </a:p>
          <a:p>
            <a:pPr lvl="1"/>
            <a:r>
              <a:rPr lang="zh-CN" altLang="zh-CN" dirty="0"/>
              <a:t>防止变量名重载</a:t>
            </a:r>
            <a:endParaRPr lang="zh-CN" altLang="zh-CN" dirty="0"/>
          </a:p>
          <a:p>
            <a:pPr lvl="1"/>
            <a:r>
              <a:rPr lang="zh-CN" altLang="zh-CN" dirty="0"/>
              <a:t>避免模块的冗余和重复</a:t>
            </a:r>
            <a:endParaRPr lang="zh-CN" altLang="en-US" dirty="0"/>
          </a:p>
        </p:txBody>
      </p:sp>
      <p:pic>
        <p:nvPicPr>
          <p:cNvPr id="4" name="图片 3"/>
          <p:cNvPicPr/>
          <p:nvPr/>
        </p:nvPicPr>
        <p:blipFill>
          <a:blip r:embed="rId1"/>
          <a:stretch>
            <a:fillRect/>
          </a:stretch>
        </p:blipFill>
        <p:spPr>
          <a:xfrm>
            <a:off x="6635266" y="908720"/>
            <a:ext cx="5364596" cy="5649241"/>
          </a:xfrm>
          <a:prstGeom prst="rect">
            <a:avLst/>
          </a:prstGeom>
          <a:ln w="6350">
            <a:solidFill>
              <a:schemeClr val="tx1"/>
            </a:solidFill>
          </a:ln>
        </p:spPr>
      </p:pic>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zh-CN" altLang="en-US" dirty="0"/>
              <a:t>遵循</a:t>
            </a:r>
            <a:r>
              <a:rPr lang="zh-CN" altLang="zh-CN" dirty="0"/>
              <a:t>编码风格</a:t>
            </a:r>
            <a:r>
              <a:rPr lang="zh-CN" altLang="en-US" dirty="0"/>
              <a:t>（</a:t>
            </a:r>
            <a:r>
              <a:rPr lang="en-US" altLang="zh-CN" dirty="0"/>
              <a:t>3/4</a:t>
            </a:r>
            <a:r>
              <a:rPr lang="zh-CN" altLang="en-US" dirty="0"/>
              <a:t>）</a:t>
            </a:r>
            <a:endParaRPr lang="zh-CN" altLang="en-US" dirty="0"/>
          </a:p>
        </p:txBody>
      </p:sp>
      <p:sp>
        <p:nvSpPr>
          <p:cNvPr id="3" name="内容占位符 2"/>
          <p:cNvSpPr>
            <a:spLocks noGrp="1"/>
          </p:cNvSpPr>
          <p:nvPr>
            <p:ph idx="1"/>
          </p:nvPr>
        </p:nvSpPr>
        <p:spPr>
          <a:xfrm>
            <a:off x="539750" y="1125538"/>
            <a:ext cx="4655356" cy="5040312"/>
          </a:xfrm>
        </p:spPr>
        <p:txBody>
          <a:bodyPr/>
          <a:lstStyle/>
          <a:p>
            <a:r>
              <a:rPr lang="zh-CN" altLang="zh-CN" dirty="0"/>
              <a:t>对代码辅之以适当的文档，以加强程序的理解</a:t>
            </a:r>
            <a:endParaRPr lang="zh-CN" altLang="zh-CN" dirty="0"/>
          </a:p>
          <a:p>
            <a:pPr lvl="1"/>
            <a:r>
              <a:rPr lang="zh-CN" altLang="zh-CN" dirty="0"/>
              <a:t>有效、必要、简洁的代码注释</a:t>
            </a:r>
            <a:endParaRPr lang="zh-CN" altLang="zh-CN" dirty="0"/>
          </a:p>
          <a:p>
            <a:pPr lvl="1"/>
            <a:r>
              <a:rPr lang="zh-CN" altLang="zh-CN" dirty="0"/>
              <a:t>代码注释的可理解性、准确性和无二义性</a:t>
            </a:r>
            <a:endParaRPr lang="zh-CN" altLang="zh-CN" dirty="0"/>
          </a:p>
          <a:p>
            <a:pPr lvl="1"/>
            <a:r>
              <a:rPr lang="zh-CN" altLang="zh-CN" dirty="0"/>
              <a:t>确保代码与设计模型和文档的一致性</a:t>
            </a:r>
            <a:endParaRPr lang="zh-CN" altLang="zh-CN" dirty="0"/>
          </a:p>
          <a:p>
            <a:endParaRPr lang="zh-CN" altLang="en-US" dirty="0"/>
          </a:p>
        </p:txBody>
      </p:sp>
      <p:pic>
        <p:nvPicPr>
          <p:cNvPr id="4" name="图片 3"/>
          <p:cNvPicPr/>
          <p:nvPr/>
        </p:nvPicPr>
        <p:blipFill>
          <a:blip r:embed="rId1"/>
          <a:stretch>
            <a:fillRect/>
          </a:stretch>
        </p:blipFill>
        <p:spPr>
          <a:xfrm>
            <a:off x="6635266" y="821073"/>
            <a:ext cx="5364596" cy="5649241"/>
          </a:xfrm>
          <a:prstGeom prst="rect">
            <a:avLst/>
          </a:prstGeom>
          <a:ln w="6350">
            <a:solidFill>
              <a:schemeClr val="tx1"/>
            </a:solidFill>
          </a:ln>
        </p:spPr>
      </p:pic>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zh-CN" altLang="en-US" dirty="0"/>
              <a:t>遵循</a:t>
            </a:r>
            <a:r>
              <a:rPr lang="zh-CN" altLang="zh-CN" dirty="0"/>
              <a:t>编码风格</a:t>
            </a:r>
            <a:r>
              <a:rPr lang="zh-CN" altLang="en-US" dirty="0"/>
              <a:t>（</a:t>
            </a:r>
            <a:r>
              <a:rPr lang="en-US" altLang="zh-CN" dirty="0"/>
              <a:t>4/4</a:t>
            </a:r>
            <a:r>
              <a:rPr lang="zh-CN" altLang="en-US" dirty="0"/>
              <a:t>）</a:t>
            </a:r>
            <a:endParaRPr lang="zh-CN" altLang="en-US" dirty="0"/>
          </a:p>
        </p:txBody>
      </p:sp>
      <p:sp>
        <p:nvSpPr>
          <p:cNvPr id="3" name="内容占位符 2"/>
          <p:cNvSpPr>
            <a:spLocks noGrp="1"/>
          </p:cNvSpPr>
          <p:nvPr>
            <p:ph idx="1"/>
          </p:nvPr>
        </p:nvSpPr>
        <p:spPr>
          <a:xfrm>
            <a:off x="539750" y="1125538"/>
            <a:ext cx="5123408" cy="5040312"/>
          </a:xfrm>
        </p:spPr>
        <p:txBody>
          <a:bodyPr/>
          <a:lstStyle/>
          <a:p>
            <a:r>
              <a:rPr lang="zh-CN" altLang="zh-CN" dirty="0"/>
              <a:t>加强程序代码的结构化组织，提高代码的可读性</a:t>
            </a:r>
            <a:endParaRPr lang="zh-CN" altLang="zh-CN" dirty="0"/>
          </a:p>
          <a:p>
            <a:pPr lvl="1"/>
            <a:r>
              <a:rPr lang="zh-CN" altLang="zh-CN" dirty="0"/>
              <a:t>按一定的次序来说明数据</a:t>
            </a:r>
            <a:endParaRPr lang="zh-CN" altLang="zh-CN" dirty="0"/>
          </a:p>
          <a:p>
            <a:pPr lvl="1"/>
            <a:r>
              <a:rPr lang="zh-CN" altLang="zh-CN" dirty="0"/>
              <a:t>按字母顺序说明对象名</a:t>
            </a:r>
            <a:endParaRPr lang="zh-CN" altLang="zh-CN" dirty="0"/>
          </a:p>
          <a:p>
            <a:pPr lvl="1"/>
            <a:r>
              <a:rPr lang="zh-CN" altLang="zh-CN" dirty="0"/>
              <a:t>避免使用嵌套循环结构和嵌套分支结构</a:t>
            </a:r>
            <a:endParaRPr lang="zh-CN" altLang="zh-CN" dirty="0"/>
          </a:p>
          <a:p>
            <a:pPr lvl="1"/>
            <a:r>
              <a:rPr lang="zh-CN" altLang="zh-CN" dirty="0"/>
              <a:t>使用统一的缩进规则</a:t>
            </a:r>
            <a:endParaRPr lang="zh-CN" altLang="zh-CN" dirty="0"/>
          </a:p>
          <a:p>
            <a:pPr lvl="1"/>
            <a:r>
              <a:rPr lang="zh-CN" altLang="zh-CN" dirty="0"/>
              <a:t>确保每个模块内部的代码单入口、单出口</a:t>
            </a:r>
            <a:endParaRPr lang="zh-CN" altLang="zh-CN" dirty="0"/>
          </a:p>
          <a:p>
            <a:endParaRPr lang="zh-CN" altLang="en-US" dirty="0"/>
          </a:p>
        </p:txBody>
      </p:sp>
      <p:pic>
        <p:nvPicPr>
          <p:cNvPr id="4" name="图片 3"/>
          <p:cNvPicPr/>
          <p:nvPr/>
        </p:nvPicPr>
        <p:blipFill>
          <a:blip r:embed="rId1"/>
          <a:stretch>
            <a:fillRect/>
          </a:stretch>
        </p:blipFill>
        <p:spPr>
          <a:xfrm>
            <a:off x="6707274" y="821073"/>
            <a:ext cx="5364596" cy="5649241"/>
          </a:xfrm>
          <a:prstGeom prst="rect">
            <a:avLst/>
          </a:prstGeom>
          <a:ln w="6350">
            <a:solidFill>
              <a:schemeClr val="tx1"/>
            </a:solidFill>
          </a:ln>
        </p:spPr>
      </p:pic>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en-US" altLang="zh-CN" dirty="0"/>
              <a:t>3.3 </a:t>
            </a:r>
            <a:r>
              <a:rPr lang="zh-CN" altLang="zh-CN" dirty="0"/>
              <a:t>支持软件实现的</a:t>
            </a:r>
            <a:r>
              <a:rPr lang="en-US" altLang="zh-CN" dirty="0"/>
              <a:t>CASE</a:t>
            </a:r>
            <a:r>
              <a:rPr lang="zh-CN" altLang="zh-CN" dirty="0"/>
              <a:t>工具</a:t>
            </a:r>
            <a:endParaRPr lang="zh-CN" altLang="en-US" dirty="0"/>
          </a:p>
        </p:txBody>
      </p:sp>
      <p:sp>
        <p:nvSpPr>
          <p:cNvPr id="3" name="内容占位符 2"/>
          <p:cNvSpPr>
            <a:spLocks noGrp="1"/>
          </p:cNvSpPr>
          <p:nvPr>
            <p:ph idx="1"/>
          </p:nvPr>
        </p:nvSpPr>
        <p:spPr>
          <a:xfrm>
            <a:off x="539750" y="1125538"/>
            <a:ext cx="10920052" cy="5040312"/>
          </a:xfrm>
        </p:spPr>
        <p:txBody>
          <a:bodyPr/>
          <a:lstStyle/>
          <a:p>
            <a:r>
              <a:rPr lang="zh-CN" altLang="zh-CN" dirty="0"/>
              <a:t>编辑器</a:t>
            </a:r>
            <a:endParaRPr lang="zh-CN" altLang="zh-CN" dirty="0"/>
          </a:p>
          <a:p>
            <a:r>
              <a:rPr lang="zh-CN" altLang="zh-CN" dirty="0"/>
              <a:t>编译器</a:t>
            </a:r>
            <a:endParaRPr lang="zh-CN" altLang="zh-CN" dirty="0"/>
          </a:p>
          <a:p>
            <a:r>
              <a:rPr lang="zh-CN" altLang="zh-CN" dirty="0"/>
              <a:t>调试器</a:t>
            </a:r>
            <a:endParaRPr lang="zh-CN" altLang="zh-CN" dirty="0"/>
          </a:p>
          <a:p>
            <a:r>
              <a:rPr lang="zh-CN" altLang="zh-CN" dirty="0"/>
              <a:t>测试工具</a:t>
            </a:r>
            <a:endParaRPr lang="zh-CN" altLang="zh-CN" dirty="0"/>
          </a:p>
          <a:p>
            <a:r>
              <a:rPr lang="zh-CN" altLang="zh-CN" dirty="0"/>
              <a:t>集成开发环境</a:t>
            </a:r>
            <a:endParaRPr lang="zh-CN" altLang="zh-CN" dirty="0"/>
          </a:p>
          <a:p>
            <a:endParaRPr lang="zh-CN" altLang="en-US" dirty="0"/>
          </a:p>
        </p:txBody>
      </p:sp>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98962" y="1125538"/>
            <a:ext cx="8052615" cy="429214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7" name="文本框 6"/>
          <p:cNvSpPr txBox="1"/>
          <p:nvPr/>
        </p:nvSpPr>
        <p:spPr>
          <a:xfrm>
            <a:off x="5994556" y="5530154"/>
            <a:ext cx="4850471" cy="523220"/>
          </a:xfrm>
          <a:prstGeom prst="rect">
            <a:avLst/>
          </a:prstGeom>
          <a:noFill/>
        </p:spPr>
        <p:txBody>
          <a:bodyPr wrap="square">
            <a:spAutoFit/>
          </a:bodyPr>
          <a:lstStyle/>
          <a:p>
            <a:pPr algn="ctr"/>
            <a:r>
              <a:rPr lang="en-US" altLang="zh-CN" sz="2800" dirty="0">
                <a:solidFill>
                  <a:srgbClr val="C00000"/>
                </a:solidFill>
                <a:effectLst/>
                <a:latin typeface="+mn-ea"/>
                <a:ea typeface="+mn-ea"/>
                <a:cs typeface="Times New Roman" panose="02020603050405020304" pitchFamily="18" charset="0"/>
              </a:rPr>
              <a:t>Eclipse</a:t>
            </a:r>
            <a:r>
              <a:rPr lang="zh-CN" altLang="en-US" sz="2800" dirty="0">
                <a:solidFill>
                  <a:srgbClr val="C00000"/>
                </a:solidFill>
                <a:effectLst/>
                <a:latin typeface="+mn-ea"/>
                <a:ea typeface="+mn-ea"/>
                <a:cs typeface="Times New Roman" panose="02020603050405020304" pitchFamily="18" charset="0"/>
              </a:rPr>
              <a:t>集合开发环境</a:t>
            </a:r>
            <a:endParaRPr lang="zh-CN" altLang="en-US" sz="2800" dirty="0">
              <a:solidFill>
                <a:srgbClr val="C00000"/>
              </a:solidFill>
              <a:latin typeface="+mn-ea"/>
              <a:ea typeface="+mn-ea"/>
            </a:endParaRPr>
          </a:p>
        </p:txBody>
      </p:sp>
      <p:pic>
        <p:nvPicPr>
          <p:cNvPr id="6" name="图片 5"/>
          <p:cNvPicPr>
            <a:picLocks noChangeAspect="1"/>
          </p:cNvPicPr>
          <p:nvPr/>
        </p:nvPicPr>
        <p:blipFill>
          <a:blip r:embed="rId2"/>
          <a:stretch>
            <a:fillRect/>
          </a:stretch>
        </p:blipFill>
        <p:spPr>
          <a:xfrm>
            <a:off x="6599262" y="2060848"/>
            <a:ext cx="2766172" cy="1536762"/>
          </a:xfrm>
          <a:prstGeom prst="rect">
            <a:avLst/>
          </a:prstGeom>
        </p:spPr>
      </p:pic>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en-US" altLang="zh-CN" dirty="0"/>
              <a:t>3.4 </a:t>
            </a:r>
            <a:r>
              <a:rPr lang="zh-CN" altLang="en-US" dirty="0"/>
              <a:t>软件实现的输出</a:t>
            </a:r>
            <a:endParaRPr lang="zh-CN" altLang="en-US" dirty="0"/>
          </a:p>
        </p:txBody>
      </p:sp>
      <p:sp>
        <p:nvSpPr>
          <p:cNvPr id="3" name="内容占位符 2"/>
          <p:cNvSpPr>
            <a:spLocks noGrp="1"/>
          </p:cNvSpPr>
          <p:nvPr>
            <p:ph idx="1"/>
          </p:nvPr>
        </p:nvSpPr>
        <p:spPr>
          <a:xfrm>
            <a:off x="539750" y="1125538"/>
            <a:ext cx="10920052" cy="5040312"/>
          </a:xfrm>
        </p:spPr>
        <p:txBody>
          <a:bodyPr/>
          <a:lstStyle/>
          <a:p>
            <a:pPr lvl="0"/>
            <a:r>
              <a:rPr lang="zh-CN" altLang="zh-CN" dirty="0"/>
              <a:t>源程序代码</a:t>
            </a:r>
            <a:endParaRPr lang="zh-CN" altLang="zh-CN" dirty="0"/>
          </a:p>
          <a:p>
            <a:pPr lvl="0"/>
            <a:r>
              <a:rPr lang="zh-CN" altLang="zh-CN" dirty="0"/>
              <a:t>部署在不同计算节点上的可执行程序代码</a:t>
            </a:r>
            <a:endParaRPr lang="zh-CN" altLang="zh-CN" dirty="0"/>
          </a:p>
          <a:p>
            <a:pPr lvl="0"/>
            <a:r>
              <a:rPr lang="zh-CN" altLang="zh-CN" dirty="0"/>
              <a:t>软件测试报告等</a:t>
            </a:r>
            <a:endParaRPr lang="zh-CN" altLang="zh-CN" dirty="0"/>
          </a:p>
          <a:p>
            <a:endParaRPr lang="zh-CN" altLang="en-US" dirty="0"/>
          </a:p>
        </p:txBody>
      </p:sp>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zh-CN" altLang="en-US" dirty="0"/>
              <a:t>小结</a:t>
            </a:r>
            <a:endParaRPr lang="zh-CN" altLang="en-US" dirty="0"/>
          </a:p>
        </p:txBody>
      </p:sp>
      <p:sp>
        <p:nvSpPr>
          <p:cNvPr id="3" name="内容占位符 2"/>
          <p:cNvSpPr>
            <a:spLocks noGrp="1"/>
          </p:cNvSpPr>
          <p:nvPr>
            <p:ph idx="1"/>
          </p:nvPr>
        </p:nvSpPr>
        <p:spPr>
          <a:xfrm>
            <a:off x="539750" y="1125538"/>
            <a:ext cx="10920052" cy="5040312"/>
          </a:xfrm>
        </p:spPr>
        <p:txBody>
          <a:bodyPr/>
          <a:lstStyle/>
          <a:p>
            <a:r>
              <a:rPr lang="zh-CN" altLang="en-US" dirty="0"/>
              <a:t>软件实现</a:t>
            </a:r>
            <a:endParaRPr lang="en-US" altLang="zh-CN" dirty="0"/>
          </a:p>
          <a:p>
            <a:pPr lvl="1"/>
            <a:r>
              <a:rPr lang="zh-CN" altLang="zh-CN" dirty="0"/>
              <a:t>软件实现包括编码、测试、调试、部署等一系列的活动</a:t>
            </a:r>
            <a:endParaRPr lang="en-US" altLang="zh-CN" dirty="0"/>
          </a:p>
          <a:p>
            <a:pPr lvl="1"/>
            <a:r>
              <a:rPr lang="zh-CN" altLang="zh-CN" dirty="0"/>
              <a:t>基于软件设计模型，编写出目标软件系统的程序代码，并对代码进行必要的测试，以发现和纠正代码存在中的缺陷，并将目标代码部署到计算机上运行</a:t>
            </a:r>
            <a:endParaRPr lang="en-US" altLang="zh-CN" dirty="0"/>
          </a:p>
          <a:p>
            <a:r>
              <a:rPr lang="zh-CN" altLang="en-US" dirty="0"/>
              <a:t>编程语言的选择</a:t>
            </a:r>
            <a:endParaRPr lang="en-US" altLang="zh-CN" dirty="0"/>
          </a:p>
          <a:p>
            <a:pPr lvl="1"/>
            <a:r>
              <a:rPr lang="zh-CN" altLang="zh-CN" dirty="0"/>
              <a:t>要根据软件所属的应用领域、与遗留软件系统的交互、程序员的经验等多个方面，考虑选择什么样的程序设计语言来进行编程</a:t>
            </a:r>
            <a:endParaRPr lang="en-US" altLang="zh-CN" dirty="0"/>
          </a:p>
          <a:p>
            <a:r>
              <a:rPr lang="zh-CN" altLang="zh-CN" dirty="0"/>
              <a:t>程序员遵循编码的原则和规范</a:t>
            </a:r>
            <a:r>
              <a:rPr lang="zh-CN" altLang="en-US" dirty="0"/>
              <a:t>来编写出高质量的程序代码</a:t>
            </a:r>
            <a:endParaRPr lang="zh-CN" altLang="en-US" dirty="0"/>
          </a:p>
        </p:txBody>
      </p:sp>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zh-CN" altLang="zh-CN" dirty="0"/>
              <a:t>综合实践一</a:t>
            </a:r>
            <a:endParaRPr lang="zh-CN" altLang="en-US" dirty="0"/>
          </a:p>
        </p:txBody>
      </p:sp>
      <p:sp>
        <p:nvSpPr>
          <p:cNvPr id="3" name="内容占位符 2"/>
          <p:cNvSpPr>
            <a:spLocks noGrp="1"/>
          </p:cNvSpPr>
          <p:nvPr>
            <p:ph idx="1"/>
          </p:nvPr>
        </p:nvSpPr>
        <p:spPr>
          <a:xfrm>
            <a:off x="539750" y="1125538"/>
            <a:ext cx="10920052" cy="5040312"/>
          </a:xfrm>
        </p:spPr>
        <p:txBody>
          <a:bodyPr/>
          <a:lstStyle/>
          <a:p>
            <a:pPr lvl="0"/>
            <a:r>
              <a:rPr lang="zh-CN" altLang="zh-CN" dirty="0"/>
              <a:t>任务</a:t>
            </a:r>
            <a:endParaRPr lang="en-US" altLang="zh-CN" dirty="0"/>
          </a:p>
          <a:p>
            <a:pPr lvl="1"/>
            <a:r>
              <a:rPr lang="zh-CN" altLang="zh-CN" dirty="0"/>
              <a:t>熟练掌握开源软件的编程语言，熟练掌握支撑开源软件开发的</a:t>
            </a:r>
            <a:r>
              <a:rPr lang="en-US" altLang="zh-CN" dirty="0"/>
              <a:t>CASE</a:t>
            </a:r>
            <a:r>
              <a:rPr lang="zh-CN" altLang="zh-CN" dirty="0"/>
              <a:t>工具及其使用</a:t>
            </a:r>
            <a:endParaRPr lang="zh-CN" altLang="zh-CN" dirty="0"/>
          </a:p>
          <a:p>
            <a:pPr lvl="0"/>
            <a:r>
              <a:rPr lang="zh-CN" altLang="zh-CN" dirty="0"/>
              <a:t>方法</a:t>
            </a:r>
            <a:endParaRPr lang="en-US" altLang="zh-CN" dirty="0"/>
          </a:p>
          <a:p>
            <a:pPr lvl="1"/>
            <a:r>
              <a:rPr lang="zh-CN" altLang="zh-CN" dirty="0"/>
              <a:t>针对开源软件的编程语言，熟练掌握其使用及编程规范；基于开源软件的维护要求，选择并熟练掌握相应的</a:t>
            </a:r>
            <a:r>
              <a:rPr lang="en-US" altLang="zh-CN" dirty="0"/>
              <a:t>CASE</a:t>
            </a:r>
            <a:r>
              <a:rPr lang="zh-CN" altLang="zh-CN" dirty="0"/>
              <a:t>工具</a:t>
            </a:r>
            <a:endParaRPr lang="zh-CN" altLang="zh-CN" dirty="0"/>
          </a:p>
          <a:p>
            <a:pPr lvl="0"/>
            <a:r>
              <a:rPr lang="zh-CN" altLang="zh-CN" dirty="0"/>
              <a:t>要求</a:t>
            </a:r>
            <a:endParaRPr lang="en-US" altLang="zh-CN" dirty="0"/>
          </a:p>
          <a:p>
            <a:pPr lvl="1"/>
            <a:r>
              <a:rPr lang="zh-CN" altLang="zh-CN" dirty="0"/>
              <a:t>熟练掌握并能有效使用开源软件维护的编程语言及</a:t>
            </a:r>
            <a:r>
              <a:rPr lang="en-US" altLang="zh-CN" dirty="0"/>
              <a:t>CASE</a:t>
            </a:r>
            <a:r>
              <a:rPr lang="zh-CN" altLang="zh-CN" dirty="0"/>
              <a:t>工具</a:t>
            </a:r>
            <a:endParaRPr lang="zh-CN" altLang="zh-CN" dirty="0"/>
          </a:p>
          <a:p>
            <a:pPr lvl="0"/>
            <a:r>
              <a:rPr lang="zh-CN" altLang="zh-CN" dirty="0"/>
              <a:t>结果：无</a:t>
            </a:r>
            <a:endParaRPr lang="zh-CN" altLang="zh-CN" dirty="0"/>
          </a:p>
          <a:p>
            <a:endParaRPr lang="zh-CN" altLang="en-US" dirty="0"/>
          </a:p>
        </p:txBody>
      </p:sp>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zh-CN" altLang="zh-CN" dirty="0"/>
              <a:t>综合实践二</a:t>
            </a:r>
            <a:endParaRPr lang="zh-CN" altLang="en-US" dirty="0"/>
          </a:p>
        </p:txBody>
      </p:sp>
      <p:sp>
        <p:nvSpPr>
          <p:cNvPr id="3" name="内容占位符 2"/>
          <p:cNvSpPr>
            <a:spLocks noGrp="1"/>
          </p:cNvSpPr>
          <p:nvPr>
            <p:ph idx="1"/>
          </p:nvPr>
        </p:nvSpPr>
        <p:spPr>
          <a:xfrm>
            <a:off x="539750" y="1125538"/>
            <a:ext cx="10920052" cy="5040312"/>
          </a:xfrm>
        </p:spPr>
        <p:txBody>
          <a:bodyPr/>
          <a:lstStyle/>
          <a:p>
            <a:pPr lvl="0"/>
            <a:r>
              <a:rPr lang="zh-CN" altLang="zh-CN" dirty="0"/>
              <a:t>任务：选定软件开发的编程语言及</a:t>
            </a:r>
            <a:r>
              <a:rPr lang="en-US" altLang="zh-CN" dirty="0"/>
              <a:t>CASE</a:t>
            </a:r>
            <a:r>
              <a:rPr lang="zh-CN" altLang="zh-CN" dirty="0"/>
              <a:t>工具。</a:t>
            </a:r>
            <a:endParaRPr lang="zh-CN" altLang="zh-CN" dirty="0"/>
          </a:p>
          <a:p>
            <a:pPr lvl="0"/>
            <a:r>
              <a:rPr lang="zh-CN" altLang="zh-CN" dirty="0"/>
              <a:t>方法</a:t>
            </a:r>
            <a:endParaRPr lang="en-US" altLang="zh-CN" dirty="0"/>
          </a:p>
          <a:p>
            <a:pPr lvl="1"/>
            <a:r>
              <a:rPr lang="zh-CN" altLang="zh-CN" dirty="0"/>
              <a:t>针对待开发软件系统的特点和要求，考虑程序员的实际能力和编程经验，选择软件开发的编程语言；结合软件开发的具体要求，选择</a:t>
            </a:r>
            <a:r>
              <a:rPr lang="en-US" altLang="zh-CN" dirty="0"/>
              <a:t>CASE</a:t>
            </a:r>
            <a:r>
              <a:rPr lang="zh-CN" altLang="zh-CN" dirty="0"/>
              <a:t>软件工具或环境。</a:t>
            </a:r>
            <a:endParaRPr lang="zh-CN" altLang="zh-CN" dirty="0"/>
          </a:p>
          <a:p>
            <a:pPr lvl="0"/>
            <a:r>
              <a:rPr lang="zh-CN" altLang="zh-CN" dirty="0"/>
              <a:t>要求</a:t>
            </a:r>
            <a:endParaRPr lang="en-US" altLang="zh-CN" dirty="0"/>
          </a:p>
          <a:p>
            <a:pPr lvl="1"/>
            <a:r>
              <a:rPr lang="zh-CN" altLang="zh-CN" dirty="0"/>
              <a:t>数量掌握编程语言和</a:t>
            </a:r>
            <a:r>
              <a:rPr lang="en-US" altLang="zh-CN" dirty="0"/>
              <a:t>CASE</a:t>
            </a:r>
            <a:r>
              <a:rPr lang="zh-CN" altLang="zh-CN" dirty="0"/>
              <a:t>工具及环境的使用。</a:t>
            </a:r>
            <a:endParaRPr lang="zh-CN" altLang="zh-CN" dirty="0"/>
          </a:p>
          <a:p>
            <a:pPr lvl="0"/>
            <a:r>
              <a:rPr lang="zh-CN" altLang="zh-CN" dirty="0"/>
              <a:t>结果：无。</a:t>
            </a:r>
            <a:endParaRPr lang="zh-CN" altLang="zh-CN" dirty="0"/>
          </a:p>
          <a:p>
            <a:endParaRPr lang="zh-CN" altLang="en-US" dirty="0"/>
          </a:p>
        </p:txBody>
      </p:sp>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3952" y="851517"/>
            <a:ext cx="5237784" cy="2991416"/>
          </a:xfrm>
        </p:spPr>
        <p:txBody>
          <a:bodyPr vert="horz" lIns="91440" tIns="45720" rIns="91440" bIns="45720" rtlCol="0" anchor="b">
            <a:normAutofit/>
          </a:bodyPr>
          <a:lstStyle/>
          <a:p>
            <a:pPr eaLnBrk="1" hangingPunct="1">
              <a:lnSpc>
                <a:spcPct val="90000"/>
              </a:lnSpc>
            </a:pPr>
            <a:r>
              <a:rPr lang="zh-CN" altLang="en-US" sz="6000" kern="1200">
                <a:solidFill>
                  <a:schemeClr val="tx1"/>
                </a:solidFill>
                <a:latin typeface="+mj-lt"/>
                <a:ea typeface="+mj-ea"/>
                <a:cs typeface="+mj-cs"/>
              </a:rPr>
              <a:t>思考和讨论</a:t>
            </a:r>
            <a:endParaRPr lang="zh-CN" altLang="en-US" sz="6000" kern="1200">
              <a:solidFill>
                <a:schemeClr val="tx1"/>
              </a:solidFill>
              <a:latin typeface="+mj-lt"/>
              <a:ea typeface="+mj-ea"/>
              <a:cs typeface="+mj-cs"/>
            </a:endParaRPr>
          </a:p>
        </p:txBody>
      </p:sp>
      <p:sp>
        <p:nvSpPr>
          <p:cNvPr id="3" name="内容占位符 2"/>
          <p:cNvSpPr>
            <a:spLocks noGrp="1"/>
          </p:cNvSpPr>
          <p:nvPr>
            <p:ph idx="1"/>
          </p:nvPr>
        </p:nvSpPr>
        <p:spPr>
          <a:xfrm>
            <a:off x="1093953" y="3842932"/>
            <a:ext cx="4166572" cy="2163551"/>
          </a:xfrm>
        </p:spPr>
        <p:txBody>
          <a:bodyPr vert="horz" lIns="91440" tIns="45720" rIns="91440" bIns="45720" rtlCol="0" anchor="t">
            <a:normAutofit/>
          </a:bodyPr>
          <a:lstStyle/>
          <a:p>
            <a:pPr marL="0" indent="0" eaLnBrk="1" hangingPunct="1">
              <a:lnSpc>
                <a:spcPct val="90000"/>
              </a:lnSpc>
              <a:spcBef>
                <a:spcPts val="1000"/>
              </a:spcBef>
              <a:buNone/>
            </a:pPr>
            <a:r>
              <a:rPr lang="zh-CN" altLang="en-US" sz="2400" kern="1200" dirty="0">
                <a:solidFill>
                  <a:srgbClr val="C00000"/>
                </a:solidFill>
                <a:latin typeface="+mn-lt"/>
                <a:ea typeface="+mn-ea"/>
                <a:cs typeface="+mn-cs"/>
              </a:rPr>
              <a:t>编程实现面临的主要挑战是什么？它对程序员和测试工程师提出什么样的要求？</a:t>
            </a:r>
            <a:endParaRPr lang="zh-CN" altLang="en-US" sz="2400" kern="1200" dirty="0">
              <a:solidFill>
                <a:srgbClr val="C00000"/>
              </a:solidFill>
              <a:latin typeface="+mn-lt"/>
              <a:ea typeface="+mn-ea"/>
              <a:cs typeface="+mn-cs"/>
            </a:endParaRPr>
          </a:p>
        </p:txBody>
      </p:sp>
      <p:pic>
        <p:nvPicPr>
          <p:cNvPr id="4" name="图片 3"/>
          <p:cNvPicPr>
            <a:picLocks noChangeAspect="1"/>
          </p:cNvPicPr>
          <p:nvPr/>
        </p:nvPicPr>
        <p:blipFill>
          <a:blip r:embed="rId1"/>
          <a:stretch>
            <a:fillRect/>
          </a:stretch>
        </p:blipFill>
        <p:spPr>
          <a:xfrm>
            <a:off x="7932479" y="2129307"/>
            <a:ext cx="2412999" cy="3217333"/>
          </a:xfrm>
          <a:prstGeom prst="rect">
            <a:avLst/>
          </a:prstGeom>
        </p:spPr>
      </p:pic>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软件实现的任务</a:t>
            </a:r>
            <a:endParaRPr lang="zh-CN" altLang="en-US" dirty="0"/>
          </a:p>
        </p:txBody>
      </p:sp>
      <p:grpSp>
        <p:nvGrpSpPr>
          <p:cNvPr id="5" name="画布 1"/>
          <p:cNvGrpSpPr/>
          <p:nvPr/>
        </p:nvGrpSpPr>
        <p:grpSpPr>
          <a:xfrm>
            <a:off x="946634" y="1988840"/>
            <a:ext cx="10909211" cy="3024336"/>
            <a:chOff x="-11260" y="46650"/>
            <a:chExt cx="5275050" cy="1212850"/>
          </a:xfrm>
        </p:grpSpPr>
        <p:sp>
          <p:nvSpPr>
            <p:cNvPr id="6" name="矩形 5"/>
            <p:cNvSpPr/>
            <p:nvPr/>
          </p:nvSpPr>
          <p:spPr>
            <a:xfrm>
              <a:off x="-3535" y="46650"/>
              <a:ext cx="5267325" cy="1212850"/>
            </a:xfrm>
            <a:prstGeom prst="rect">
              <a:avLst/>
            </a:prstGeom>
            <a:solidFill>
              <a:prstClr val="white"/>
            </a:solidFill>
          </p:spPr>
        </p:sp>
        <p:sp>
          <p:nvSpPr>
            <p:cNvPr id="7" name="矩形 6"/>
            <p:cNvSpPr/>
            <p:nvPr/>
          </p:nvSpPr>
          <p:spPr>
            <a:xfrm>
              <a:off x="1965326" y="184149"/>
              <a:ext cx="1257300" cy="904876"/>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r>
                <a:rPr lang="zh-CN" sz="2800" kern="100" dirty="0">
                  <a:solidFill>
                    <a:srgbClr val="C00000"/>
                  </a:solidFill>
                  <a:effectLst/>
                  <a:latin typeface="+mn-ea"/>
                  <a:cs typeface="Times New Roman" panose="02020603050405020304" pitchFamily="18" charset="0"/>
                </a:rPr>
                <a:t>软件实现</a:t>
              </a:r>
              <a:endParaRPr lang="zh-CN" sz="2800" kern="100" dirty="0">
                <a:solidFill>
                  <a:srgbClr val="C00000"/>
                </a:solidFill>
                <a:effectLst/>
                <a:latin typeface="+mn-ea"/>
                <a:cs typeface="Times New Roman" panose="02020603050405020304" pitchFamily="18" charset="0"/>
              </a:endParaRPr>
            </a:p>
          </p:txBody>
        </p:sp>
        <p:cxnSp>
          <p:nvCxnSpPr>
            <p:cNvPr id="8" name="直接箭头连接符 7"/>
            <p:cNvCxnSpPr/>
            <p:nvPr/>
          </p:nvCxnSpPr>
          <p:spPr>
            <a:xfrm>
              <a:off x="1571625" y="273050"/>
              <a:ext cx="393701" cy="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文本框 4"/>
            <p:cNvSpPr txBox="1"/>
            <p:nvPr/>
          </p:nvSpPr>
          <p:spPr>
            <a:xfrm>
              <a:off x="-11260" y="151092"/>
              <a:ext cx="1582738" cy="214592"/>
            </a:xfrm>
            <a:prstGeom prst="rect">
              <a:avLst/>
            </a:prstGeom>
            <a:noFill/>
            <a:ln w="6350">
              <a:noFill/>
            </a:ln>
          </p:spPr>
          <p:txBody>
            <a:bodyPr rot="0" spcFirstLastPara="0" vert="horz" wrap="square" lIns="91440" tIns="45720" rIns="91440" bIns="45720" numCol="1" spcCol="0" rtlCol="0" fromWordArt="0" anchor="t" anchorCtr="0" forceAA="0" compatLnSpc="1">
              <a:noAutofit/>
            </a:bodyPr>
            <a:lstStyle/>
            <a:p>
              <a:pPr algn="ctr"/>
              <a:r>
                <a:rPr lang="zh-CN" kern="100" dirty="0">
                  <a:solidFill>
                    <a:schemeClr val="tx1"/>
                  </a:solidFill>
                  <a:effectLst/>
                  <a:latin typeface="+mn-ea"/>
                  <a:ea typeface="+mn-ea"/>
                  <a:cs typeface="Times New Roman" panose="02020603050405020304" pitchFamily="18" charset="0"/>
                </a:rPr>
                <a:t>软件体系结构设计模型</a:t>
              </a:r>
              <a:endParaRPr lang="zh-CN" kern="100" dirty="0">
                <a:solidFill>
                  <a:schemeClr val="tx1"/>
                </a:solidFill>
                <a:effectLst/>
                <a:latin typeface="+mn-ea"/>
                <a:ea typeface="+mn-ea"/>
                <a:cs typeface="Times New Roman" panose="02020603050405020304" pitchFamily="18" charset="0"/>
              </a:endParaRPr>
            </a:p>
          </p:txBody>
        </p:sp>
        <p:cxnSp>
          <p:nvCxnSpPr>
            <p:cNvPr id="10" name="直接箭头连接符 9"/>
            <p:cNvCxnSpPr/>
            <p:nvPr/>
          </p:nvCxnSpPr>
          <p:spPr>
            <a:xfrm>
              <a:off x="1571626" y="653075"/>
              <a:ext cx="393700" cy="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1571626" y="1015025"/>
              <a:ext cx="393700" cy="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文本框 4"/>
            <p:cNvSpPr txBox="1"/>
            <p:nvPr/>
          </p:nvSpPr>
          <p:spPr>
            <a:xfrm>
              <a:off x="249238" y="536497"/>
              <a:ext cx="1352550" cy="330534"/>
            </a:xfrm>
            <a:prstGeom prst="rect">
              <a:avLst/>
            </a:prstGeom>
            <a:noFill/>
            <a:ln w="6350">
              <a:noFill/>
            </a:ln>
          </p:spPr>
          <p:txBody>
            <a:bodyPr rot="0" spcFirstLastPara="0" vert="horz" wrap="square" lIns="91440" tIns="45720" rIns="91440" bIns="45720" numCol="1" spcCol="0" rtlCol="0" fromWordArt="0" anchor="t" anchorCtr="0" forceAA="0" compatLnSpc="1">
              <a:noAutofit/>
            </a:bodyPr>
            <a:lstStyle/>
            <a:p>
              <a:pPr algn="ctr"/>
              <a:r>
                <a:rPr lang="zh-CN" kern="100" dirty="0">
                  <a:solidFill>
                    <a:schemeClr val="tx1"/>
                  </a:solidFill>
                  <a:effectLst/>
                  <a:latin typeface="+mn-ea"/>
                  <a:ea typeface="+mn-ea"/>
                  <a:cs typeface="Times New Roman" panose="02020603050405020304" pitchFamily="18" charset="0"/>
                </a:rPr>
                <a:t>用户界面设计模型</a:t>
              </a:r>
              <a:endParaRPr lang="zh-CN" kern="100" dirty="0">
                <a:solidFill>
                  <a:schemeClr val="tx1"/>
                </a:solidFill>
                <a:effectLst/>
                <a:latin typeface="+mn-ea"/>
                <a:ea typeface="+mn-ea"/>
                <a:cs typeface="Times New Roman" panose="02020603050405020304" pitchFamily="18" charset="0"/>
              </a:endParaRPr>
            </a:p>
          </p:txBody>
        </p:sp>
        <p:sp>
          <p:nvSpPr>
            <p:cNvPr id="13" name="文本框 4"/>
            <p:cNvSpPr txBox="1"/>
            <p:nvPr/>
          </p:nvSpPr>
          <p:spPr>
            <a:xfrm>
              <a:off x="264787" y="921684"/>
              <a:ext cx="1292224" cy="296250"/>
            </a:xfrm>
            <a:prstGeom prst="rect">
              <a:avLst/>
            </a:prstGeom>
            <a:noFill/>
            <a:ln w="6350">
              <a:noFill/>
            </a:ln>
          </p:spPr>
          <p:txBody>
            <a:bodyPr rot="0" spcFirstLastPara="0" vert="horz" wrap="square" lIns="91440" tIns="45720" rIns="91440" bIns="45720" numCol="1" spcCol="0" rtlCol="0" fromWordArt="0" anchor="t" anchorCtr="0" forceAA="0" compatLnSpc="1">
              <a:noAutofit/>
            </a:bodyPr>
            <a:lstStyle/>
            <a:p>
              <a:pPr algn="ctr"/>
              <a:r>
                <a:rPr lang="zh-CN" kern="100" dirty="0">
                  <a:solidFill>
                    <a:schemeClr val="tx1"/>
                  </a:solidFill>
                  <a:effectLst/>
                  <a:latin typeface="+mn-ea"/>
                  <a:ea typeface="+mn-ea"/>
                  <a:cs typeface="Times New Roman" panose="02020603050405020304" pitchFamily="18" charset="0"/>
                </a:rPr>
                <a:t>软件详细设计模型</a:t>
              </a:r>
              <a:endParaRPr lang="zh-CN" kern="100" dirty="0">
                <a:solidFill>
                  <a:schemeClr val="tx1"/>
                </a:solidFill>
                <a:effectLst/>
                <a:latin typeface="+mn-ea"/>
                <a:ea typeface="+mn-ea"/>
                <a:cs typeface="Times New Roman" panose="02020603050405020304" pitchFamily="18" charset="0"/>
              </a:endParaRPr>
            </a:p>
          </p:txBody>
        </p:sp>
        <p:cxnSp>
          <p:nvCxnSpPr>
            <p:cNvPr id="14" name="直接箭头连接符 13"/>
            <p:cNvCxnSpPr/>
            <p:nvPr/>
          </p:nvCxnSpPr>
          <p:spPr>
            <a:xfrm>
              <a:off x="3222626" y="626405"/>
              <a:ext cx="393700" cy="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文本框 4"/>
            <p:cNvSpPr txBox="1"/>
            <p:nvPr/>
          </p:nvSpPr>
          <p:spPr>
            <a:xfrm>
              <a:off x="3592906" y="464417"/>
              <a:ext cx="828675" cy="454025"/>
            </a:xfrm>
            <a:prstGeom prst="rect">
              <a:avLst/>
            </a:prstGeom>
            <a:noFill/>
            <a:ln w="6350">
              <a:noFill/>
            </a:ln>
          </p:spPr>
          <p:txBody>
            <a:bodyPr rot="0" spcFirstLastPara="0" vert="horz" wrap="square" lIns="91440" tIns="45720" rIns="91440" bIns="45720" numCol="1" spcCol="0" rtlCol="0" fromWordArt="0" anchor="t" anchorCtr="0" forceAA="0" compatLnSpc="1">
              <a:noAutofit/>
            </a:bodyPr>
            <a:lstStyle/>
            <a:p>
              <a:pPr algn="ctr"/>
              <a:r>
                <a:rPr lang="zh-CN" kern="100" dirty="0">
                  <a:solidFill>
                    <a:schemeClr val="tx1"/>
                  </a:solidFill>
                  <a:effectLst/>
                  <a:latin typeface="+mn-ea"/>
                  <a:ea typeface="+mn-ea"/>
                  <a:cs typeface="Times New Roman" panose="02020603050405020304" pitchFamily="18" charset="0"/>
                </a:rPr>
                <a:t>高质量的程序代码</a:t>
              </a:r>
              <a:endParaRPr lang="zh-CN" kern="100" dirty="0">
                <a:solidFill>
                  <a:schemeClr val="tx1"/>
                </a:solidFill>
                <a:effectLst/>
                <a:latin typeface="+mn-ea"/>
                <a:ea typeface="+mn-ea"/>
                <a:cs typeface="Times New Roman" panose="02020603050405020304" pitchFamily="18" charset="0"/>
              </a:endParaRPr>
            </a:p>
          </p:txBody>
        </p:sp>
      </p:grpSp>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4042978" y="1088740"/>
            <a:ext cx="3852428" cy="1188132"/>
          </a:xfrm>
          <a:prstGeom prst="rect">
            <a:avLst/>
          </a:prstGeom>
        </p:spPr>
        <p:txBody>
          <a:bodyPr vert="horz" anchor="b">
            <a:normAutofit fontScale="97500"/>
            <a:scene3d>
              <a:camera prst="orthographicFront"/>
              <a:lightRig rig="soft" dir="t"/>
            </a:scene3d>
            <a:sp3d prstMaterial="softEdge">
              <a:bevelT w="25400" h="25400"/>
            </a:sp3d>
          </a:bodyPr>
          <a:lstStyle>
            <a:lvl1pPr algn="r" rtl="0" eaLnBrk="1" latinLnBrk="0" hangingPunct="1">
              <a:spcBef>
                <a:spcPct val="0"/>
              </a:spcBef>
              <a:buNone/>
              <a:defRPr kumimoji="0" sz="4800" b="1" kern="1200">
                <a:solidFill>
                  <a:schemeClr val="tx2"/>
                </a:solidFill>
                <a:effectLst>
                  <a:outerShdw blurRad="31750" dist="25400" dir="5400000" algn="tl" rotWithShape="0">
                    <a:srgbClr val="000000">
                      <a:alpha val="25000"/>
                    </a:srgbClr>
                  </a:outerShdw>
                </a:effectLst>
                <a:latin typeface="+mj-lt"/>
                <a:ea typeface="+mj-ea"/>
                <a:cs typeface="+mj-cs"/>
              </a:defRPr>
            </a:lvl1pPr>
          </a:lstStyle>
          <a:p>
            <a:pPr algn="ctr">
              <a:lnSpc>
                <a:spcPct val="150000"/>
              </a:lnSpc>
              <a:defRPr/>
            </a:pPr>
            <a:r>
              <a:rPr lang="zh-CN" altLang="en-US" sz="4400" dirty="0">
                <a:solidFill>
                  <a:srgbClr val="C00000"/>
                </a:solidFill>
                <a:latin typeface="微软雅黑" panose="020B0503020204020204" charset="-122"/>
                <a:ea typeface="微软雅黑" panose="020B0503020204020204" charset="-122"/>
              </a:rPr>
              <a:t>问题和讨论</a:t>
            </a:r>
            <a:endParaRPr lang="zh-CN" altLang="en-US" sz="4400" dirty="0">
              <a:solidFill>
                <a:srgbClr val="C00000"/>
              </a:solidFill>
              <a:latin typeface="微软雅黑" panose="020B0503020204020204" charset="-122"/>
              <a:ea typeface="微软雅黑" panose="020B0503020204020204" charset="-122"/>
            </a:endParaRPr>
          </a:p>
        </p:txBody>
      </p:sp>
      <p:pic>
        <p:nvPicPr>
          <p:cNvPr id="6" name="图片 5"/>
          <p:cNvPicPr>
            <a:picLocks noChangeAspect="1"/>
          </p:cNvPicPr>
          <p:nvPr/>
        </p:nvPicPr>
        <p:blipFill>
          <a:blip r:embed="rId1"/>
          <a:stretch>
            <a:fillRect/>
          </a:stretch>
        </p:blipFill>
        <p:spPr>
          <a:xfrm>
            <a:off x="4547034" y="2780928"/>
            <a:ext cx="2340260" cy="2585042"/>
          </a:xfrm>
          <a:prstGeom prst="rect">
            <a:avLst/>
          </a:prstGeom>
        </p:spPr>
      </p:pic>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zh-CN" altLang="zh-CN" dirty="0"/>
              <a:t>软件实现兼具创作和生产</a:t>
            </a:r>
            <a:endParaRPr lang="zh-CN" altLang="en-US" dirty="0"/>
          </a:p>
        </p:txBody>
      </p:sp>
      <p:sp>
        <p:nvSpPr>
          <p:cNvPr id="3" name="内容占位符 2"/>
          <p:cNvSpPr>
            <a:spLocks noGrp="1"/>
          </p:cNvSpPr>
          <p:nvPr>
            <p:ph idx="1"/>
          </p:nvPr>
        </p:nvSpPr>
        <p:spPr>
          <a:xfrm>
            <a:off x="539750" y="1125538"/>
            <a:ext cx="10920052" cy="5040312"/>
          </a:xfrm>
        </p:spPr>
        <p:txBody>
          <a:bodyPr/>
          <a:lstStyle/>
          <a:p>
            <a:r>
              <a:rPr lang="zh-CN" altLang="zh-CN" dirty="0"/>
              <a:t>生产性活动</a:t>
            </a:r>
            <a:endParaRPr lang="en-US" altLang="zh-CN" dirty="0"/>
          </a:p>
          <a:p>
            <a:pPr lvl="1"/>
            <a:r>
              <a:rPr lang="zh-CN" altLang="zh-CN" dirty="0"/>
              <a:t>需要根据</a:t>
            </a:r>
            <a:r>
              <a:rPr lang="zh-CN" altLang="zh-CN" b="1" dirty="0">
                <a:solidFill>
                  <a:srgbClr val="C00000"/>
                </a:solidFill>
              </a:rPr>
              <a:t>软件设计规格说明书和软件设计模型</a:t>
            </a:r>
            <a:r>
              <a:rPr lang="zh-CN" altLang="zh-CN" dirty="0"/>
              <a:t>，生产出与之相符合的软件制品，即程序代码</a:t>
            </a:r>
            <a:endParaRPr lang="en-US" altLang="zh-CN" dirty="0"/>
          </a:p>
          <a:p>
            <a:pPr lvl="1"/>
            <a:r>
              <a:rPr lang="zh-CN" altLang="zh-CN" dirty="0"/>
              <a:t>遵循设计文档和模型来编写程序，而且还要求程序员</a:t>
            </a:r>
            <a:r>
              <a:rPr lang="zh-CN" altLang="zh-CN" b="1" dirty="0">
                <a:solidFill>
                  <a:srgbClr val="C00000"/>
                </a:solidFill>
              </a:rPr>
              <a:t>遵循编码原则和风格</a:t>
            </a:r>
            <a:r>
              <a:rPr lang="zh-CN" altLang="zh-CN" dirty="0"/>
              <a:t>来编写出高质量的程序代码，并通过单元测试、集成测试、确认测试等一系列的软件测试活动来保证代码质量</a:t>
            </a:r>
            <a:endParaRPr lang="en-US" altLang="zh-CN" dirty="0"/>
          </a:p>
          <a:p>
            <a:r>
              <a:rPr lang="zh-CN" altLang="zh-CN" dirty="0"/>
              <a:t>创作性活动</a:t>
            </a:r>
            <a:endParaRPr lang="en-US" altLang="zh-CN" dirty="0"/>
          </a:p>
          <a:p>
            <a:pPr lvl="1"/>
            <a:r>
              <a:rPr lang="zh-CN" altLang="zh-CN" dirty="0"/>
              <a:t>发挥</a:t>
            </a:r>
            <a:r>
              <a:rPr lang="zh-CN" altLang="en-US" dirty="0"/>
              <a:t>软件开发工程师</a:t>
            </a:r>
            <a:r>
              <a:rPr lang="zh-CN" altLang="zh-CN" dirty="0"/>
              <a:t>的</a:t>
            </a:r>
            <a:r>
              <a:rPr lang="zh-CN" altLang="zh-CN" b="1" dirty="0">
                <a:solidFill>
                  <a:srgbClr val="C00000"/>
                </a:solidFill>
              </a:rPr>
              <a:t>智慧和主观能动性</a:t>
            </a:r>
            <a:r>
              <a:rPr lang="zh-CN" altLang="zh-CN" dirty="0"/>
              <a:t>，创作出目标软件系统的程序代码。这一过程高度依赖于程序员的</a:t>
            </a:r>
            <a:r>
              <a:rPr lang="zh-CN" altLang="zh-CN" b="1" dirty="0">
                <a:solidFill>
                  <a:srgbClr val="C00000"/>
                </a:solidFill>
              </a:rPr>
              <a:t>编程经验、程序设计技能和素养</a:t>
            </a:r>
            <a:r>
              <a:rPr lang="zh-CN" altLang="zh-CN" dirty="0"/>
              <a:t>，以及软件测试工程师的</a:t>
            </a:r>
            <a:r>
              <a:rPr lang="zh-CN" altLang="zh-CN" b="1" dirty="0">
                <a:solidFill>
                  <a:srgbClr val="C00000"/>
                </a:solidFill>
              </a:rPr>
              <a:t>软件测试水平</a:t>
            </a:r>
            <a:endParaRPr lang="zh-CN" altLang="en-US" b="1" dirty="0">
              <a:solidFill>
                <a:srgbClr val="C00000"/>
              </a:solidFill>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en-US" altLang="zh-CN" dirty="0"/>
              <a:t>1.2 </a:t>
            </a:r>
            <a:r>
              <a:rPr lang="zh-CN" altLang="zh-CN" dirty="0"/>
              <a:t>软件实现需考虑多方面的因素</a:t>
            </a:r>
            <a:endParaRPr lang="zh-CN" altLang="en-US" dirty="0"/>
          </a:p>
        </p:txBody>
      </p:sp>
      <p:sp>
        <p:nvSpPr>
          <p:cNvPr id="3" name="内容占位符 2"/>
          <p:cNvSpPr>
            <a:spLocks noGrp="1"/>
          </p:cNvSpPr>
          <p:nvPr>
            <p:ph idx="1"/>
          </p:nvPr>
        </p:nvSpPr>
        <p:spPr>
          <a:xfrm>
            <a:off x="539750" y="1125538"/>
            <a:ext cx="10920052" cy="5040312"/>
          </a:xfrm>
        </p:spPr>
        <p:txBody>
          <a:bodyPr/>
          <a:lstStyle/>
          <a:p>
            <a:r>
              <a:rPr lang="zh-CN" altLang="zh-CN" dirty="0"/>
              <a:t>与多类不同的人员相关</a:t>
            </a:r>
            <a:endParaRPr lang="en-US" altLang="zh-CN" dirty="0"/>
          </a:p>
          <a:p>
            <a:pPr lvl="1"/>
            <a:r>
              <a:rPr lang="zh-CN" altLang="zh-CN" dirty="0"/>
              <a:t>包括程序员、软件测试工程师等</a:t>
            </a:r>
            <a:endParaRPr lang="en-US" altLang="zh-CN" dirty="0"/>
          </a:p>
          <a:p>
            <a:pPr lvl="1"/>
            <a:endParaRPr lang="en-US" altLang="zh-CN" dirty="0"/>
          </a:p>
          <a:p>
            <a:r>
              <a:rPr lang="zh-CN" altLang="zh-CN" dirty="0">
                <a:solidFill>
                  <a:srgbClr val="C00000"/>
                </a:solidFill>
              </a:rPr>
              <a:t>程序员</a:t>
            </a:r>
            <a:r>
              <a:rPr lang="zh-CN" altLang="en-US" dirty="0"/>
              <a:t>要考虑的因素</a:t>
            </a:r>
            <a:endParaRPr lang="en-US" altLang="zh-CN" dirty="0"/>
          </a:p>
          <a:p>
            <a:pPr lvl="1"/>
            <a:r>
              <a:rPr lang="zh-CN" altLang="zh-CN" dirty="0"/>
              <a:t>不仅要对照设计来编写代码，还需要通过遵循编码规范、程序设计原则等来提高代码的质量</a:t>
            </a:r>
            <a:endParaRPr lang="en-US" altLang="zh-CN" dirty="0"/>
          </a:p>
          <a:p>
            <a:pPr lvl="1"/>
            <a:endParaRPr lang="en-US" altLang="zh-CN" dirty="0"/>
          </a:p>
          <a:p>
            <a:r>
              <a:rPr lang="zh-CN" altLang="en-US" dirty="0">
                <a:solidFill>
                  <a:srgbClr val="C00000"/>
                </a:solidFill>
              </a:rPr>
              <a:t>软件</a:t>
            </a:r>
            <a:r>
              <a:rPr lang="zh-CN" altLang="zh-CN" dirty="0">
                <a:solidFill>
                  <a:srgbClr val="C00000"/>
                </a:solidFill>
              </a:rPr>
              <a:t>测试工程师</a:t>
            </a:r>
            <a:r>
              <a:rPr lang="zh-CN" altLang="en-US" dirty="0"/>
              <a:t>需要考虑的因素</a:t>
            </a:r>
            <a:endParaRPr lang="en-US" altLang="zh-CN" dirty="0"/>
          </a:p>
          <a:p>
            <a:pPr lvl="1"/>
            <a:r>
              <a:rPr lang="zh-CN" altLang="zh-CN" dirty="0"/>
              <a:t>针对代码开展测试，不仅要发现代码中存在的功能性缺陷，如代码功能实现不正确，还要发现代码中存在的非功能性缺陷</a:t>
            </a:r>
            <a:endParaRPr lang="zh-CN" altLang="en-US" dirty="0"/>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zh-CN" altLang="zh-CN" dirty="0"/>
              <a:t>软件实现与软件设计之间的关系</a:t>
            </a:r>
            <a:endParaRPr lang="zh-CN" altLang="en-US" dirty="0"/>
          </a:p>
        </p:txBody>
      </p:sp>
      <p:sp>
        <p:nvSpPr>
          <p:cNvPr id="3" name="内容占位符 2"/>
          <p:cNvSpPr>
            <a:spLocks noGrp="1"/>
          </p:cNvSpPr>
          <p:nvPr>
            <p:ph idx="1"/>
          </p:nvPr>
        </p:nvSpPr>
        <p:spPr>
          <a:xfrm>
            <a:off x="539750" y="1125538"/>
            <a:ext cx="10920052" cy="5040312"/>
          </a:xfrm>
        </p:spPr>
        <p:txBody>
          <a:bodyPr/>
          <a:lstStyle/>
          <a:p>
            <a:r>
              <a:rPr lang="zh-CN" altLang="en-US" dirty="0"/>
              <a:t>基于软件设计来开展软件实现</a:t>
            </a:r>
            <a:endParaRPr lang="en-US" altLang="zh-CN" dirty="0"/>
          </a:p>
          <a:p>
            <a:pPr lvl="1"/>
            <a:r>
              <a:rPr lang="zh-CN" altLang="zh-CN" dirty="0"/>
              <a:t>照软件设计模型和文档来进行编码</a:t>
            </a:r>
            <a:endParaRPr lang="en-US" altLang="zh-CN" dirty="0"/>
          </a:p>
          <a:p>
            <a:pPr lvl="1"/>
            <a:endParaRPr lang="en-US" altLang="zh-CN" dirty="0"/>
          </a:p>
          <a:p>
            <a:r>
              <a:rPr lang="zh-CN" altLang="en-US" dirty="0"/>
              <a:t>根据实现中发现的问题来纠正和完善软件设计</a:t>
            </a:r>
            <a:endParaRPr lang="en-US" altLang="zh-CN" dirty="0"/>
          </a:p>
          <a:p>
            <a:pPr lvl="1"/>
            <a:r>
              <a:rPr lang="zh-CN" altLang="zh-CN" dirty="0"/>
              <a:t>设计不够详细，程序员需要进行进一步的软件设计和程序设计，才能编写出程序代码</a:t>
            </a:r>
            <a:endParaRPr lang="en-US" altLang="zh-CN" dirty="0"/>
          </a:p>
          <a:p>
            <a:pPr lvl="1"/>
            <a:r>
              <a:rPr lang="zh-CN" altLang="zh-CN" dirty="0"/>
              <a:t>设计考虑不周全，软件设计时没有认真考虑编码实现的具体情况（如程序设计语言和目标运行环境的选择），导致有些软件设计不能通过程序设计语言加以实现</a:t>
            </a:r>
            <a:endParaRPr lang="zh-CN" altLang="en-US" dirty="0"/>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 </a:t>
            </a:r>
            <a:r>
              <a:rPr lang="zh-CN" altLang="en-US" dirty="0"/>
              <a:t>软件实现的过程</a:t>
            </a:r>
            <a:endParaRPr lang="zh-CN" altLang="en-US" dirty="0"/>
          </a:p>
        </p:txBody>
      </p:sp>
      <p:sp>
        <p:nvSpPr>
          <p:cNvPr id="4" name="Rectangle 2"/>
          <p:cNvSpPr>
            <a:spLocks noChangeArrowheads="1"/>
          </p:cNvSpPr>
          <p:nvPr/>
        </p:nvSpPr>
        <p:spPr bwMode="auto">
          <a:xfrm>
            <a:off x="370570" y="1916832"/>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5" name="对象 4"/>
          <p:cNvGraphicFramePr>
            <a:graphicFrameLocks noChangeAspect="1"/>
          </p:cNvGraphicFramePr>
          <p:nvPr/>
        </p:nvGraphicFramePr>
        <p:xfrm>
          <a:off x="370569" y="1700808"/>
          <a:ext cx="11288007" cy="2916323"/>
        </p:xfrm>
        <a:graphic>
          <a:graphicData uri="http://schemas.openxmlformats.org/presentationml/2006/ole">
            <mc:AlternateContent xmlns:mc="http://schemas.openxmlformats.org/markup-compatibility/2006">
              <mc:Choice xmlns:v="urn:schemas-microsoft-com:vml" Requires="v">
                <p:oleObj spid="_x0000_s1029" name="Visio" r:id="rId1" imgW="7010400" imgH="1815465" progId="Visio.Drawing.15">
                  <p:embed/>
                </p:oleObj>
              </mc:Choice>
              <mc:Fallback>
                <p:oleObj name="Visio" r:id="rId1" imgW="7010400" imgH="1815465" progId="Visio.Drawing.15">
                  <p:embed/>
                  <p:pic>
                    <p:nvPicPr>
                      <p:cNvPr id="0" name="Object 1"/>
                      <p:cNvPicPr>
                        <a:picLocks noChangeAspect="1" noChangeArrowheads="1"/>
                      </p:cNvPicPr>
                      <p:nvPr/>
                    </p:nvPicPr>
                    <p:blipFill>
                      <a:blip r:embed="rId2"/>
                      <a:srcRect/>
                      <a:stretch>
                        <a:fillRect/>
                      </a:stretch>
                    </p:blipFill>
                    <p:spPr bwMode="auto">
                      <a:xfrm>
                        <a:off x="370569" y="1700808"/>
                        <a:ext cx="11288007" cy="2916323"/>
                      </a:xfrm>
                      <a:prstGeom prst="rect">
                        <a:avLst/>
                      </a:prstGeom>
                      <a:noFill/>
                    </p:spPr>
                  </p:pic>
                </p:oleObj>
              </mc:Fallback>
            </mc:AlternateContent>
          </a:graphicData>
        </a:graphic>
      </p:graphicFrame>
      <p:sp>
        <p:nvSpPr>
          <p:cNvPr id="3" name="文本框 2"/>
          <p:cNvSpPr txBox="1"/>
          <p:nvPr/>
        </p:nvSpPr>
        <p:spPr>
          <a:xfrm>
            <a:off x="1594706" y="5265204"/>
            <a:ext cx="9073008" cy="523220"/>
          </a:xfrm>
          <a:prstGeom prst="rect">
            <a:avLst/>
          </a:prstGeom>
          <a:noFill/>
        </p:spPr>
        <p:txBody>
          <a:bodyPr wrap="square" rtlCol="0">
            <a:spAutoFit/>
          </a:bodyPr>
          <a:lstStyle/>
          <a:p>
            <a:pPr algn="ctr"/>
            <a:r>
              <a:rPr lang="zh-CN" altLang="en-US" sz="2800" dirty="0">
                <a:solidFill>
                  <a:srgbClr val="C00000"/>
                </a:solidFill>
                <a:latin typeface="+mn-ea"/>
                <a:ea typeface="+mn-ea"/>
              </a:rPr>
              <a:t>软件实现包含编码、测试、调试等一系列的开发活动</a:t>
            </a:r>
            <a:endParaRPr lang="zh-CN" altLang="en-US" sz="2800" dirty="0">
              <a:solidFill>
                <a:srgbClr val="C00000"/>
              </a:solidFill>
              <a:latin typeface="+mn-ea"/>
              <a:ea typeface="+mn-ea"/>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zh-CN" altLang="en-US" dirty="0"/>
              <a:t>编码</a:t>
            </a:r>
            <a:r>
              <a:rPr lang="en-US" altLang="zh-CN" dirty="0"/>
              <a:t>+</a:t>
            </a:r>
            <a:r>
              <a:rPr lang="zh-CN" altLang="en-US" dirty="0"/>
              <a:t>单元测试</a:t>
            </a:r>
            <a:r>
              <a:rPr lang="en-US" altLang="zh-CN" dirty="0"/>
              <a:t>+</a:t>
            </a:r>
            <a:r>
              <a:rPr lang="zh-CN" altLang="en-US" dirty="0"/>
              <a:t>调试</a:t>
            </a:r>
            <a:endParaRPr lang="zh-CN" altLang="en-US" dirty="0"/>
          </a:p>
        </p:txBody>
      </p:sp>
      <p:sp>
        <p:nvSpPr>
          <p:cNvPr id="3" name="内容占位符 2"/>
          <p:cNvSpPr>
            <a:spLocks noGrp="1"/>
          </p:cNvSpPr>
          <p:nvPr>
            <p:ph idx="1"/>
          </p:nvPr>
        </p:nvSpPr>
        <p:spPr>
          <a:xfrm>
            <a:off x="539750" y="1125538"/>
            <a:ext cx="10920052" cy="5040312"/>
          </a:xfrm>
        </p:spPr>
        <p:txBody>
          <a:bodyPr/>
          <a:lstStyle/>
          <a:p>
            <a:r>
              <a:rPr lang="zh-CN" altLang="en-US" dirty="0"/>
              <a:t>这三</a:t>
            </a:r>
            <a:r>
              <a:rPr lang="zh-CN" altLang="zh-CN" dirty="0"/>
              <a:t>项工作</a:t>
            </a:r>
            <a:r>
              <a:rPr lang="zh-CN" altLang="en-US" dirty="0"/>
              <a:t>均</a:t>
            </a:r>
            <a:r>
              <a:rPr lang="zh-CN" altLang="zh-CN" dirty="0"/>
              <a:t>由程序员负责完成</a:t>
            </a:r>
            <a:endParaRPr lang="en-US" altLang="zh-CN" dirty="0"/>
          </a:p>
          <a:p>
            <a:r>
              <a:rPr lang="zh-CN" altLang="en-US" dirty="0">
                <a:solidFill>
                  <a:srgbClr val="C00000"/>
                </a:solidFill>
              </a:rPr>
              <a:t>编码</a:t>
            </a:r>
            <a:endParaRPr lang="en-US" altLang="zh-CN" dirty="0">
              <a:solidFill>
                <a:srgbClr val="C00000"/>
              </a:solidFill>
            </a:endParaRPr>
          </a:p>
          <a:p>
            <a:pPr lvl="1"/>
            <a:r>
              <a:rPr lang="zh-CN" altLang="zh-CN" dirty="0"/>
              <a:t>基于软件设计模型和文档，采用选定的程序设计语言，编写出目标软件系统的程序代码</a:t>
            </a:r>
            <a:endParaRPr lang="en-US" altLang="zh-CN" dirty="0"/>
          </a:p>
          <a:p>
            <a:r>
              <a:rPr lang="zh-CN" altLang="en-US" dirty="0">
                <a:solidFill>
                  <a:srgbClr val="C00000"/>
                </a:solidFill>
              </a:rPr>
              <a:t>单元测试</a:t>
            </a:r>
            <a:endParaRPr lang="en-US" altLang="zh-CN" dirty="0">
              <a:solidFill>
                <a:srgbClr val="C00000"/>
              </a:solidFill>
            </a:endParaRPr>
          </a:p>
          <a:p>
            <a:pPr lvl="1"/>
            <a:r>
              <a:rPr lang="zh-CN" altLang="zh-CN" dirty="0"/>
              <a:t>对自己编写的各个基本模块进行单元测试，以发现模块单元中存在的缺陷和问题</a:t>
            </a:r>
            <a:endParaRPr lang="en-US" altLang="zh-CN" dirty="0"/>
          </a:p>
          <a:p>
            <a:r>
              <a:rPr lang="zh-CN" altLang="en-US" dirty="0">
                <a:solidFill>
                  <a:srgbClr val="C00000"/>
                </a:solidFill>
              </a:rPr>
              <a:t>调试</a:t>
            </a:r>
            <a:endParaRPr lang="en-US" altLang="zh-CN" dirty="0">
              <a:solidFill>
                <a:srgbClr val="C00000"/>
              </a:solidFill>
            </a:endParaRPr>
          </a:p>
          <a:p>
            <a:pPr lvl="1"/>
            <a:r>
              <a:rPr lang="zh-CN" altLang="zh-CN" dirty="0"/>
              <a:t>发现产生缺陷原因，定位缺陷位置，进而对代码缺陷进行修复</a:t>
            </a:r>
            <a:endParaRPr lang="zh-CN" altLang="en-US" dirty="0"/>
          </a:p>
        </p:txBody>
      </p:sp>
    </p:spTree>
  </p:cSld>
  <p:clrMapOvr>
    <a:masterClrMapping/>
  </p:clrMapOvr>
  <p:transition>
    <p:fade/>
  </p:transition>
</p:sld>
</file>

<file path=ppt/tags/tag1.xml><?xml version="1.0" encoding="utf-8"?>
<p:tagLst xmlns:p="http://schemas.openxmlformats.org/presentationml/2006/main">
  <p:tag name="KSO_WM_DOC_GUID" val="{cb355037-087a-4cdd-a4de-972ce56b9656}"/>
</p:tagLst>
</file>

<file path=ppt/theme/theme1.xml><?xml version="1.0" encoding="utf-8"?>
<a:theme xmlns:a="http://schemas.openxmlformats.org/drawingml/2006/main" name="自定义设计方案">
  <a:themeElements>
    <a:clrScheme name="自定义 16">
      <a:dk1>
        <a:sysClr val="windowText" lastClr="000000"/>
      </a:dk1>
      <a:lt1>
        <a:sysClr val="window" lastClr="FFFFFF"/>
      </a:lt1>
      <a:dk2>
        <a:srgbClr val="1F497D"/>
      </a:dk2>
      <a:lt2>
        <a:srgbClr val="EEECE1"/>
      </a:lt2>
      <a:accent1>
        <a:srgbClr val="000000"/>
      </a:accent1>
      <a:accent2>
        <a:srgbClr val="000000"/>
      </a:accent2>
      <a:accent3>
        <a:srgbClr val="0000FF"/>
      </a:accent3>
      <a:accent4>
        <a:srgbClr val="00B0F0"/>
      </a:accent4>
      <a:accent5>
        <a:srgbClr val="0000BF"/>
      </a:accent5>
      <a:accent6>
        <a:srgbClr val="00B050"/>
      </a:accent6>
      <a:hlink>
        <a:srgbClr val="92D050"/>
      </a:hlink>
      <a:folHlink>
        <a:srgbClr val="FF0000"/>
      </a:folHlink>
    </a:clrScheme>
    <a:fontScheme name="自定义 11">
      <a:majorFont>
        <a:latin typeface="Times New Roman"/>
        <a:ea typeface="微软雅黑"/>
        <a:cs typeface=""/>
      </a:majorFont>
      <a:minorFont>
        <a:latin typeface="Verdana"/>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《卫星导航定位导论》 20100913</Template>
  <TotalTime>0</TotalTime>
  <Words>4693</Words>
  <Application>WPS 演示</Application>
  <PresentationFormat>自定义</PresentationFormat>
  <Paragraphs>440</Paragraphs>
  <Slides>40</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40</vt:i4>
      </vt:variant>
    </vt:vector>
  </HeadingPairs>
  <TitlesOfParts>
    <vt:vector size="51" baseType="lpstr">
      <vt:lpstr>Arial</vt:lpstr>
      <vt:lpstr>宋体</vt:lpstr>
      <vt:lpstr>Wingdings</vt:lpstr>
      <vt:lpstr>Times New Roman</vt:lpstr>
      <vt:lpstr>黑体</vt:lpstr>
      <vt:lpstr>微软雅黑</vt:lpstr>
      <vt:lpstr>Verdana</vt:lpstr>
      <vt:lpstr>Arial Unicode MS</vt:lpstr>
      <vt:lpstr>等线</vt:lpstr>
      <vt:lpstr>自定义设计方案</vt:lpstr>
      <vt:lpstr>Visio.Drawing.15</vt:lpstr>
      <vt:lpstr>PowerPoint 演示文稿</vt:lpstr>
      <vt:lpstr>内容</vt:lpstr>
      <vt:lpstr>1.1 何为软件实现</vt:lpstr>
      <vt:lpstr>软件实现的任务</vt:lpstr>
      <vt:lpstr>软件实现兼具创作和生产</vt:lpstr>
      <vt:lpstr>1.2 软件实现需考虑多方面的因素</vt:lpstr>
      <vt:lpstr>软件实现与软件设计之间的关系</vt:lpstr>
      <vt:lpstr>1.3 软件实现的过程</vt:lpstr>
      <vt:lpstr>编码+单元测试+调试</vt:lpstr>
      <vt:lpstr>软件测试</vt:lpstr>
      <vt:lpstr>1.4 软件实现要遵循的原则</vt:lpstr>
      <vt:lpstr>程序员的职责和能力要求</vt:lpstr>
      <vt:lpstr>内容</vt:lpstr>
      <vt:lpstr>程序设计语言提供的支持</vt:lpstr>
      <vt:lpstr>2.1 程序设计语言的类别（1/3）</vt:lpstr>
      <vt:lpstr>程序设计语言的类别（2/3）</vt:lpstr>
      <vt:lpstr>程序设计语言的类别（3/3）</vt:lpstr>
      <vt:lpstr>2.2 程序设计语言的表达能力</vt:lpstr>
      <vt:lpstr>2.3 程序设计语言的选择（1/3）</vt:lpstr>
      <vt:lpstr>程序设计语言的选择（2/3）</vt:lpstr>
      <vt:lpstr>程序设计语言的选择（3/3）</vt:lpstr>
      <vt:lpstr>2.4 流行的程序设计语言</vt:lpstr>
      <vt:lpstr>C/C++语言</vt:lpstr>
      <vt:lpstr>Java语言</vt:lpstr>
      <vt:lpstr>Python语言</vt:lpstr>
      <vt:lpstr>内容</vt:lpstr>
      <vt:lpstr>3.1 编写代码的原则（1/3）</vt:lpstr>
      <vt:lpstr>编写代码的原则（2/3）</vt:lpstr>
      <vt:lpstr>编写代码的原则（3/3）</vt:lpstr>
      <vt:lpstr>3.2 遵循编码风格（1/4）</vt:lpstr>
      <vt:lpstr>遵循编码风格（2/4）</vt:lpstr>
      <vt:lpstr>遵循编码风格（3/4）</vt:lpstr>
      <vt:lpstr>遵循编码风格（4/4）</vt:lpstr>
      <vt:lpstr>3.3 支持软件实现的CASE工具</vt:lpstr>
      <vt:lpstr>3.4 软件实现的输出</vt:lpstr>
      <vt:lpstr>小结</vt:lpstr>
      <vt:lpstr>综合实践一</vt:lpstr>
      <vt:lpstr>综合实践二</vt:lpstr>
      <vt:lpstr>思考和讨论</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kd</dc:creator>
  <cp:lastModifiedBy>宋万盛</cp:lastModifiedBy>
  <cp:revision>2597</cp:revision>
  <dcterms:created xsi:type="dcterms:W3CDTF">2113-01-01T00:00:00Z</dcterms:created>
  <dcterms:modified xsi:type="dcterms:W3CDTF">2022-02-28T07:31:07Z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2052-11.1.0.11294</vt:lpwstr>
  </property>
  <property fmtid="{D5CDD505-2E9C-101B-9397-08002B2CF9AE}" pid="3" name="ICV">
    <vt:lpwstr>8A439D0FD33549D79D67DEEB63197582</vt:lpwstr>
  </property>
</Properties>
</file>