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45"/>
  </p:handoutMasterIdLst>
  <p:sldIdLst>
    <p:sldId id="2891" r:id="rId3"/>
    <p:sldId id="2965" r:id="rId4"/>
    <p:sldId id="2905" r:id="rId5"/>
    <p:sldId id="2893" r:id="rId6"/>
    <p:sldId id="429" r:id="rId7"/>
    <p:sldId id="2900" r:id="rId9"/>
    <p:sldId id="2973" r:id="rId10"/>
    <p:sldId id="2080" r:id="rId11"/>
    <p:sldId id="2967" r:id="rId12"/>
    <p:sldId id="546" r:id="rId13"/>
    <p:sldId id="434" r:id="rId14"/>
    <p:sldId id="420" r:id="rId15"/>
    <p:sldId id="421" r:id="rId16"/>
    <p:sldId id="422" r:id="rId17"/>
    <p:sldId id="423" r:id="rId18"/>
    <p:sldId id="424" r:id="rId19"/>
    <p:sldId id="425" r:id="rId20"/>
    <p:sldId id="2968" r:id="rId21"/>
    <p:sldId id="435" r:id="rId22"/>
    <p:sldId id="2895" r:id="rId23"/>
    <p:sldId id="2969" r:id="rId24"/>
    <p:sldId id="2896" r:id="rId25"/>
    <p:sldId id="2970" r:id="rId26"/>
    <p:sldId id="2971" r:id="rId27"/>
    <p:sldId id="2913" r:id="rId28"/>
    <p:sldId id="2972" r:id="rId29"/>
    <p:sldId id="2894" r:id="rId30"/>
    <p:sldId id="439" r:id="rId31"/>
    <p:sldId id="2904" r:id="rId32"/>
    <p:sldId id="2974" r:id="rId33"/>
    <p:sldId id="2975" r:id="rId34"/>
    <p:sldId id="2903" r:id="rId35"/>
    <p:sldId id="2980" r:id="rId36"/>
    <p:sldId id="2977" r:id="rId37"/>
    <p:sldId id="440" r:id="rId38"/>
    <p:sldId id="451" r:id="rId39"/>
    <p:sldId id="2976" r:id="rId40"/>
    <p:sldId id="2978" r:id="rId41"/>
    <p:sldId id="2979" r:id="rId42"/>
    <p:sldId id="2964" r:id="rId43"/>
    <p:sldId id="1617" r:id="rId44"/>
  </p:sldIdLst>
  <p:sldSz cx="12190095" cy="6858000"/>
  <p:notesSz cx="7099300" cy="10234295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  <p:cmAuthor id="2" name="TOMMY" initials="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05E40"/>
    <a:srgbClr val="F3698A"/>
    <a:srgbClr val="F99527"/>
    <a:srgbClr val="DADE42"/>
    <a:srgbClr val="9EC1F4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6" autoAdjust="0"/>
    <p:restoredTop sz="90172" autoAdjust="0"/>
  </p:normalViewPr>
  <p:slideViewPr>
    <p:cSldViewPr>
      <p:cViewPr varScale="1">
        <p:scale>
          <a:sx n="57" d="100"/>
          <a:sy n="57" d="100"/>
        </p:scale>
        <p:origin x="933" y="57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1.xml"/><Relationship Id="rId5" Type="http://schemas.openxmlformats.org/officeDocument/2006/relationships/slide" Target="slides/slide3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BBBB00E-09FB-4895-A5FC-C0B3C4FCDCC3}" type="slidenum">
              <a:rPr lang="zh-CN" altLang="en-US"/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D46AA3-FA0D-4CEF-9121-03BCDA6694F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428754-80EA-4722-B222-5EB445CA195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第二级单击此处编辑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baike.baidu.com/item/%E4%BA%BA%E6%9C%88%E7%A5%9E%E8%AF%9D/7531243" TargetMode="External"/><Relationship Id="rId4" Type="http://schemas.openxmlformats.org/officeDocument/2006/relationships/hyperlink" Target="https://baike.baidu.com/item/%E5%A4%9A%E9%81%93%E7%A8%8B%E5%BA%8F/8192392" TargetMode="Externa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2299" y="2797964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过程模型</a:t>
            </a:r>
            <a:endParaRPr lang="zh-CN" altLang="en-US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典型的软件过程模型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4367324" cy="504031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瀑布模型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增量模型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迭代模型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原型模型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螺旋模型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基于构件的过程模型</a:t>
            </a:r>
            <a:endParaRPr lang="en-US" altLang="zh-CN" dirty="0"/>
          </a:p>
          <a:p>
            <a:r>
              <a:rPr lang="en-US" altLang="zh-CN" dirty="0"/>
              <a:t>UP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15286" y="1268760"/>
            <a:ext cx="4104456" cy="38524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需要系统、规范性的软件过程模型的指导</a:t>
            </a:r>
            <a:endParaRPr lang="en-US" altLang="zh-CN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每种软件过程模型有其各自的特点和适用的场所</a:t>
            </a:r>
            <a:endParaRPr lang="en-US" altLang="zh-CN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瀑布模型</a:t>
            </a:r>
            <a:r>
              <a:rPr lang="en-US" altLang="zh-CN" dirty="0"/>
              <a:t>(Waterfall Model )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76916" y="944724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62118" y="1905317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概要设计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69104" y="2914025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661192" y="3859900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编码实现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489284" y="4805775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69404" y="5748539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确认测试</a:t>
            </a:r>
            <a:endParaRPr lang="zh-CN" altLang="en-US" dirty="0"/>
          </a:p>
        </p:txBody>
      </p:sp>
      <p:cxnSp>
        <p:nvCxnSpPr>
          <p:cNvPr id="7" name="连接符: 曲线 6"/>
          <p:cNvCxnSpPr>
            <a:stCxn id="5" idx="3"/>
          </p:cNvCxnSpPr>
          <p:nvPr/>
        </p:nvCxnSpPr>
        <p:spPr>
          <a:xfrm>
            <a:off x="2337156" y="1334778"/>
            <a:ext cx="540060" cy="570539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/>
          <p:cNvCxnSpPr>
            <a:stCxn id="21" idx="3"/>
          </p:cNvCxnSpPr>
          <p:nvPr/>
        </p:nvCxnSpPr>
        <p:spPr>
          <a:xfrm>
            <a:off x="3222358" y="2295371"/>
            <a:ext cx="503349" cy="618654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>
            <a:stCxn id="23" idx="3"/>
          </p:cNvCxnSpPr>
          <p:nvPr/>
        </p:nvCxnSpPr>
        <p:spPr>
          <a:xfrm>
            <a:off x="4029344" y="3304079"/>
            <a:ext cx="396044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/>
          <p:cNvCxnSpPr>
            <a:stCxn id="24" idx="3"/>
          </p:cNvCxnSpPr>
          <p:nvPr/>
        </p:nvCxnSpPr>
        <p:spPr>
          <a:xfrm>
            <a:off x="4821432" y="4249954"/>
            <a:ext cx="432048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26" idx="3"/>
          </p:cNvCxnSpPr>
          <p:nvPr/>
        </p:nvCxnSpPr>
        <p:spPr>
          <a:xfrm>
            <a:off x="5649524" y="5195829"/>
            <a:ext cx="502342" cy="552710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5"/>
          <p:cNvSpPr txBox="1">
            <a:spLocks noGrp="1" noChangeArrowheads="1"/>
          </p:cNvSpPr>
          <p:nvPr>
            <p:ph idx="1"/>
          </p:nvPr>
        </p:nvSpPr>
        <p:spPr>
          <a:xfrm>
            <a:off x="6628928" y="1349813"/>
            <a:ext cx="5350280" cy="3455962"/>
          </a:xfr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0"/>
              </a:spcBef>
              <a:buChar char="Ø"/>
            </a:pPr>
            <a:r>
              <a:rPr lang="zh-CN" altLang="en-US" dirty="0">
                <a:solidFill>
                  <a:schemeClr val="lt1"/>
                </a:solidFill>
                <a:latin typeface="+mj-lt"/>
                <a:sym typeface="+mn-ea"/>
              </a:rPr>
              <a:t>特点</a:t>
            </a:r>
            <a:endParaRPr lang="en-US" altLang="zh-CN" dirty="0">
              <a:solidFill>
                <a:schemeClr val="lt1"/>
              </a:solidFill>
              <a:latin typeface="+mj-lt"/>
              <a:sym typeface="+mn-ea"/>
            </a:endParaRPr>
          </a:p>
          <a:p>
            <a:pPr marL="455930" lvl="1" indent="190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lt1"/>
                </a:solidFill>
                <a:sym typeface="+mn-ea"/>
              </a:rPr>
              <a:t>与软件生命周期相互一致</a:t>
            </a:r>
            <a:endParaRPr lang="en-US" altLang="zh-CN" b="1" dirty="0">
              <a:solidFill>
                <a:schemeClr val="lt1"/>
              </a:solidFill>
              <a:sym typeface="+mn-ea"/>
            </a:endParaRPr>
          </a:p>
          <a:p>
            <a:pPr marL="455930" lvl="1" indent="190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lt1"/>
                </a:solidFill>
                <a:sym typeface="+mn-ea"/>
              </a:rPr>
              <a:t>每个活动结束后需要评审</a:t>
            </a:r>
            <a:endParaRPr lang="en-US" altLang="zh-CN" b="1" dirty="0">
              <a:solidFill>
                <a:schemeClr val="lt1"/>
              </a:solidFill>
              <a:sym typeface="+mn-ea"/>
            </a:endParaRPr>
          </a:p>
          <a:p>
            <a:pPr marL="455930" lvl="1" indent="190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lt1"/>
                </a:solidFill>
                <a:sym typeface="+mn-ea"/>
              </a:rPr>
              <a:t>相邻活动间存在因果关系</a:t>
            </a:r>
            <a:endParaRPr lang="zh-CN" altLang="en-US" b="1" dirty="0">
              <a:solidFill>
                <a:schemeClr val="lt1"/>
              </a:solidFill>
            </a:endParaRPr>
          </a:p>
          <a:p>
            <a:pPr algn="just">
              <a:spcBef>
                <a:spcPct val="0"/>
              </a:spcBef>
              <a:buChar char="Ø"/>
            </a:pPr>
            <a:r>
              <a:rPr lang="zh-CN" altLang="en-US" dirty="0">
                <a:solidFill>
                  <a:schemeClr val="lt1"/>
                </a:solidFill>
                <a:latin typeface="+mj-lt"/>
                <a:sym typeface="+mn-ea"/>
              </a:rPr>
              <a:t>优点</a:t>
            </a:r>
            <a:endParaRPr lang="en-US" altLang="zh-CN" dirty="0">
              <a:solidFill>
                <a:schemeClr val="lt1"/>
              </a:solidFill>
              <a:latin typeface="+mj-lt"/>
              <a:sym typeface="+mn-ea"/>
            </a:endParaRPr>
          </a:p>
          <a:p>
            <a:pPr marL="455930" lvl="1" indent="190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lt1"/>
                </a:solidFill>
                <a:sym typeface="+mn-ea"/>
              </a:rPr>
              <a:t>简单，一目了然，易理解、掌握、应用和管理</a:t>
            </a:r>
            <a:endParaRPr lang="en-US" altLang="zh-CN" b="1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14" y="5591362"/>
            <a:ext cx="39466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适合于需求易于定义、不易变动的软件系统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27255" y="745996"/>
            <a:ext cx="5486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1970</a:t>
            </a:r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提出的第一个软件过程模型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需求分析</a:t>
            </a:r>
            <a:r>
              <a:rPr lang="en-US" altLang="zh-CN" dirty="0"/>
              <a:t>(Requirement Analysis)</a:t>
            </a:r>
            <a:endParaRPr lang="en-US" altLang="zh-CN" dirty="0"/>
          </a:p>
        </p:txBody>
      </p:sp>
      <p:sp>
        <p:nvSpPr>
          <p:cNvPr id="108550" name="Rectangle 6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399806"/>
          </a:xfrm>
        </p:spPr>
        <p:txBody>
          <a:bodyPr/>
          <a:lstStyle/>
          <a:p>
            <a:r>
              <a:rPr lang="zh-CN" altLang="en-US" dirty="0"/>
              <a:t>活动</a:t>
            </a:r>
            <a:endParaRPr lang="zh-CN" altLang="en-US" dirty="0"/>
          </a:p>
          <a:p>
            <a:pPr lvl="1"/>
            <a:r>
              <a:rPr lang="zh-CN" altLang="en-US" dirty="0"/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定义软件需求</a:t>
            </a:r>
            <a:r>
              <a:rPr lang="zh-CN" altLang="en-US" dirty="0"/>
              <a:t>，包括功能、非功能需求</a:t>
            </a:r>
            <a:endParaRPr lang="zh-CN" altLang="en-US" dirty="0"/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>
                <a:solidFill>
                  <a:srgbClr val="C00000"/>
                </a:solidFill>
              </a:rPr>
              <a:t>要做什么？</a:t>
            </a:r>
            <a:r>
              <a:rPr lang="en-US" altLang="zh-CN" b="1" dirty="0">
                <a:solidFill>
                  <a:srgbClr val="C00000"/>
                </a:solidFill>
              </a:rPr>
              <a:t>(What, Problem)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层次和视角：用户角度，仅描述问题和需求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zh-CN" altLang="en-US" dirty="0"/>
          </a:p>
          <a:p>
            <a:pPr lvl="1"/>
            <a:r>
              <a:rPr lang="zh-CN" altLang="en-US" dirty="0"/>
              <a:t>依据：用户的期望和要求</a:t>
            </a:r>
            <a:endParaRPr lang="en-US" altLang="zh-CN" dirty="0"/>
          </a:p>
          <a:p>
            <a:pPr lvl="1"/>
            <a:r>
              <a:rPr lang="zh-CN" altLang="en-US" dirty="0"/>
              <a:t>不断与用户进行交流和商讨，抽象、问题分解、多视点等技术</a:t>
            </a:r>
            <a:endParaRPr lang="en-US" altLang="zh-CN" dirty="0"/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软件需求模型、软件需求文档、软件确认测试计划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文档类的软件制品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35566" y="1736812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问题是什么？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6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概要设计</a:t>
            </a:r>
            <a:r>
              <a:rPr lang="en-US" altLang="zh-CN" dirty="0"/>
              <a:t>(Architecture Design)</a:t>
            </a:r>
            <a:endParaRPr lang="zh-CN" altLang="en-US" dirty="0"/>
          </a:p>
        </p:txBody>
      </p:sp>
      <p:sp>
        <p:nvSpPr>
          <p:cNvPr id="110599" name="Rectangle 7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435810"/>
          </a:xfrm>
        </p:spPr>
        <p:txBody>
          <a:bodyPr/>
          <a:lstStyle/>
          <a:p>
            <a:r>
              <a:rPr lang="zh-CN" altLang="en-US" dirty="0"/>
              <a:t>活动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建立软件总体架构、制定集成测试计划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>
                <a:solidFill>
                  <a:srgbClr val="C00000"/>
                </a:solidFill>
              </a:rPr>
              <a:t>软件高层设计？</a:t>
            </a:r>
            <a:r>
              <a:rPr lang="en-US" altLang="zh-CN" b="1" dirty="0">
                <a:solidFill>
                  <a:srgbClr val="C00000"/>
                </a:solidFill>
              </a:rPr>
              <a:t> (How, Solution)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层次和视角：宏观、全局、整体、战略性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zh-CN" altLang="en-US" dirty="0"/>
          </a:p>
          <a:p>
            <a:pPr lvl="1"/>
            <a:r>
              <a:rPr lang="zh-CN" altLang="en-US" dirty="0"/>
              <a:t>依据：软件需求文档</a:t>
            </a:r>
            <a:endParaRPr lang="en-US" altLang="zh-CN" dirty="0"/>
          </a:p>
          <a:p>
            <a:pPr lvl="1"/>
            <a:r>
              <a:rPr lang="zh-CN" altLang="en-US" dirty="0"/>
              <a:t>自顶向下</a:t>
            </a:r>
            <a:r>
              <a:rPr lang="en-US" altLang="zh-CN" dirty="0"/>
              <a:t>, </a:t>
            </a:r>
            <a:r>
              <a:rPr lang="zh-CN" altLang="en-US" dirty="0"/>
              <a:t>逐步求精</a:t>
            </a:r>
            <a:r>
              <a:rPr lang="en-US" altLang="zh-CN" dirty="0"/>
              <a:t>,  </a:t>
            </a:r>
            <a:r>
              <a:rPr lang="zh-CN" altLang="en-US" dirty="0"/>
              <a:t>抽象</a:t>
            </a:r>
            <a:r>
              <a:rPr lang="en-US" altLang="zh-CN" dirty="0"/>
              <a:t>, </a:t>
            </a:r>
            <a:r>
              <a:rPr lang="zh-CN" altLang="en-US" dirty="0"/>
              <a:t>模块化</a:t>
            </a:r>
            <a:r>
              <a:rPr lang="en-US" altLang="zh-CN" dirty="0"/>
              <a:t>, </a:t>
            </a:r>
            <a:r>
              <a:rPr lang="zh-CN" altLang="en-US" dirty="0"/>
              <a:t>局部化，信息隐藏 </a:t>
            </a:r>
            <a:r>
              <a:rPr lang="en-US" altLang="zh-CN" dirty="0"/>
              <a:t>…...</a:t>
            </a:r>
            <a:endParaRPr lang="en-US" altLang="zh-CN" dirty="0"/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软件概要设计模型、软件概要设计文档、软件集成测试计划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文档类的软件制品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35566" y="1736812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问题如何解决？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详细设计</a:t>
            </a:r>
            <a:r>
              <a:rPr lang="en-US" altLang="zh-CN" dirty="0"/>
              <a:t>(Detailed Design)</a:t>
            </a:r>
            <a:endParaRPr lang="zh-CN" alt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435810"/>
          </a:xfrm>
        </p:spPr>
        <p:txBody>
          <a:bodyPr/>
          <a:lstStyle/>
          <a:p>
            <a:r>
              <a:rPr lang="zh-CN" altLang="en-US" dirty="0"/>
              <a:t>活动</a:t>
            </a:r>
            <a:endParaRPr lang="zh-CN" altLang="en-US" dirty="0"/>
          </a:p>
          <a:p>
            <a:pPr lvl="1"/>
            <a:r>
              <a:rPr lang="zh-CN" altLang="en-US" dirty="0"/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设计模块内部细节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en-US" b="1" dirty="0">
                <a:solidFill>
                  <a:srgbClr val="C00000"/>
                </a:solidFill>
              </a:rPr>
              <a:t>算法、数据结构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zh-CN" altLang="en-US" b="1" dirty="0">
                <a:solidFill>
                  <a:srgbClr val="C00000"/>
                </a:solidFill>
              </a:rPr>
              <a:t>，制订单元测试计划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>
                <a:solidFill>
                  <a:srgbClr val="C00000"/>
                </a:solidFill>
              </a:rPr>
              <a:t>详细设计？</a:t>
            </a:r>
            <a:r>
              <a:rPr lang="en-US" altLang="zh-CN" b="1" dirty="0">
                <a:solidFill>
                  <a:srgbClr val="C00000"/>
                </a:solidFill>
              </a:rPr>
              <a:t> (How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Solution)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层次和视角：微观、局部、细节性</a:t>
            </a:r>
            <a:endParaRPr lang="zh-CN" altLang="en-US" dirty="0"/>
          </a:p>
          <a:p>
            <a:r>
              <a:rPr lang="zh-CN" altLang="en-US" dirty="0"/>
              <a:t>方法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依据：概要设计文档、软件需求文档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高质量的软件设计原则，如单入口单出口</a:t>
            </a:r>
            <a:endParaRPr lang="en-US" altLang="zh-CN" dirty="0"/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软件详细设计模型、软件详细设计文档、单元测试计划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文档类的软件制品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91550" y="2384884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问题如何解决？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编程实现</a:t>
            </a:r>
            <a:r>
              <a:rPr lang="en-US" altLang="zh-CN" dirty="0"/>
              <a:t>(Implementation)</a:t>
            </a:r>
            <a:endParaRPr lang="en-US" altLang="zh-CN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435810"/>
          </a:xfrm>
        </p:spPr>
        <p:txBody>
          <a:bodyPr/>
          <a:lstStyle/>
          <a:p>
            <a:r>
              <a:rPr lang="zh-CN" altLang="en-US" dirty="0"/>
              <a:t>活动</a:t>
            </a:r>
            <a:endParaRPr lang="zh-CN" altLang="en-US" dirty="0"/>
          </a:p>
          <a:p>
            <a:pPr lvl="1"/>
            <a:r>
              <a:rPr lang="zh-CN" altLang="en-US" dirty="0"/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编写程序代码并进行单元测试和调试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>
                <a:solidFill>
                  <a:srgbClr val="C00000"/>
                </a:solidFill>
              </a:rPr>
              <a:t>如何最终做出这个东西</a:t>
            </a:r>
            <a:r>
              <a:rPr lang="en-US" altLang="zh-CN" b="1" dirty="0">
                <a:solidFill>
                  <a:srgbClr val="C00000"/>
                </a:solidFill>
              </a:rPr>
              <a:t>? (How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Code)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层次和视角：最终的实现代码</a:t>
            </a:r>
            <a:endParaRPr lang="zh-CN" altLang="en-US" dirty="0"/>
          </a:p>
          <a:p>
            <a:r>
              <a:rPr lang="zh-CN" altLang="en-US" dirty="0"/>
              <a:t>方法</a:t>
            </a:r>
            <a:endParaRPr lang="zh-CN" altLang="en-US" dirty="0"/>
          </a:p>
          <a:p>
            <a:pPr lvl="1"/>
            <a:r>
              <a:rPr lang="zh-CN" altLang="en-US" dirty="0"/>
              <a:t>依据：软件概要和详细设计文档、单元测试计划</a:t>
            </a:r>
            <a:endParaRPr lang="en-US" altLang="zh-CN" dirty="0"/>
          </a:p>
          <a:p>
            <a:pPr lvl="1"/>
            <a:r>
              <a:rPr lang="zh-CN" altLang="en-US" dirty="0"/>
              <a:t>采用某种程序设计语言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Java)</a:t>
            </a:r>
            <a:endParaRPr lang="en-US" altLang="zh-CN" dirty="0"/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经过单元测试的源程序代码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程序类的软件制品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99562" y="1196752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实际解决问题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集成测试</a:t>
            </a:r>
            <a:r>
              <a:rPr lang="en-US" altLang="zh-CN" dirty="0"/>
              <a:t>(Integration Test)</a:t>
            </a:r>
            <a:endParaRPr lang="zh-CN" altLang="en-US" dirty="0"/>
          </a:p>
        </p:txBody>
      </p:sp>
      <p:sp>
        <p:nvSpPr>
          <p:cNvPr id="113669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435810"/>
          </a:xfrm>
        </p:spPr>
        <p:txBody>
          <a:bodyPr/>
          <a:lstStyle/>
          <a:p>
            <a:r>
              <a:rPr lang="zh-CN" altLang="en-US" dirty="0"/>
              <a:t>活动</a:t>
            </a:r>
            <a:endParaRPr lang="zh-CN" altLang="en-US" dirty="0"/>
          </a:p>
          <a:p>
            <a:pPr lvl="1"/>
            <a:r>
              <a:rPr lang="zh-CN" altLang="en-US" dirty="0"/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组装软件模块并进行测试以发现问题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ym typeface="+mn-ea"/>
              </a:rPr>
              <a:t>关注点：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集成后软件中的缺陷（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Bug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）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层次和视角：自底向上组装、全局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zh-CN" altLang="en-US" dirty="0"/>
          </a:p>
          <a:p>
            <a:pPr lvl="1"/>
            <a:r>
              <a:rPr lang="zh-CN" altLang="en-US" dirty="0"/>
              <a:t>依据：软件概要设计文档、软件集成测试计划</a:t>
            </a:r>
            <a:endParaRPr lang="zh-CN" altLang="en-US" dirty="0"/>
          </a:p>
          <a:p>
            <a:pPr lvl="1"/>
            <a:r>
              <a:rPr lang="zh-CN" altLang="en-US" dirty="0"/>
              <a:t>软件集成测试工具</a:t>
            </a:r>
            <a:endParaRPr lang="en-US" altLang="zh-CN" dirty="0"/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经过集成测试、修复缺陷的源程序代码，集成测试报告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数据、文档和代码类的软件制品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19542" y="1412776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问题解决如何？软件有缺陷吗？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确认测试</a:t>
            </a:r>
            <a:r>
              <a:rPr lang="en-US" altLang="zh-CN" dirty="0"/>
              <a:t>(Validation Test)</a:t>
            </a:r>
            <a:endParaRPr lang="zh-CN" altLang="en-US" dirty="0"/>
          </a:p>
        </p:txBody>
      </p:sp>
      <p:sp>
        <p:nvSpPr>
          <p:cNvPr id="114693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/>
              <a:t> 活动</a:t>
            </a:r>
            <a:endParaRPr lang="zh-CN" altLang="en-US" dirty="0"/>
          </a:p>
          <a:p>
            <a:pPr lvl="1"/>
            <a:r>
              <a:rPr lang="zh-CN" altLang="en-US" dirty="0"/>
              <a:t>任务：</a:t>
            </a:r>
            <a:r>
              <a:rPr lang="zh-CN" altLang="en-US" b="1" dirty="0">
                <a:solidFill>
                  <a:srgbClr val="C00000"/>
                </a:solidFill>
              </a:rPr>
              <a:t>测试软件是否满足用户需求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>
                <a:solidFill>
                  <a:srgbClr val="C00000"/>
                </a:solidFill>
              </a:rPr>
              <a:t>软件在满足用户需求方面是否存在缺陷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层次和视角：从用户角度，聚焦需求是否得以正确实现</a:t>
            </a:r>
            <a:endParaRPr lang="en-US" altLang="zh-CN" dirty="0"/>
          </a:p>
          <a:p>
            <a:r>
              <a:rPr lang="zh-CN" altLang="en-US" dirty="0"/>
              <a:t>方法 </a:t>
            </a:r>
            <a:endParaRPr lang="zh-CN" altLang="en-US" dirty="0"/>
          </a:p>
          <a:p>
            <a:pPr lvl="1"/>
            <a:r>
              <a:rPr lang="zh-CN" altLang="en-US" dirty="0"/>
              <a:t>依据：软件确认测试计划、软件需求文档</a:t>
            </a:r>
            <a:endParaRPr lang="zh-CN" altLang="en-US" dirty="0"/>
          </a:p>
          <a:p>
            <a:pPr lvl="1"/>
            <a:r>
              <a:rPr lang="zh-CN" altLang="en-US" dirty="0"/>
              <a:t>软件测试支撑工具</a:t>
            </a:r>
            <a:endParaRPr lang="en-US" altLang="zh-CN" dirty="0"/>
          </a:p>
          <a:p>
            <a:r>
              <a:rPr lang="zh-CN" altLang="en-US" dirty="0"/>
              <a:t>产出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经过确认测试、修复缺陷后的代码，软件确认测试报告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数据、文档和代码类的软件制品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9542" y="1412776"/>
            <a:ext cx="2736304" cy="11350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问题解决如何？软件有缺陷吗？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瀑布模型的局限性？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76916" y="944724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62118" y="1905317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概要设计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69104" y="2914025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661192" y="3859900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编码实现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489284" y="4805775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4569404" y="5748539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确认测试</a:t>
            </a:r>
            <a:endParaRPr lang="zh-CN" altLang="en-US" dirty="0"/>
          </a:p>
        </p:txBody>
      </p:sp>
      <p:cxnSp>
        <p:nvCxnSpPr>
          <p:cNvPr id="7" name="连接符: 曲线 6"/>
          <p:cNvCxnSpPr>
            <a:stCxn id="5" idx="3"/>
          </p:cNvCxnSpPr>
          <p:nvPr/>
        </p:nvCxnSpPr>
        <p:spPr>
          <a:xfrm>
            <a:off x="2337156" y="1334778"/>
            <a:ext cx="540060" cy="570539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/>
          <p:cNvCxnSpPr>
            <a:stCxn id="21" idx="3"/>
          </p:cNvCxnSpPr>
          <p:nvPr/>
        </p:nvCxnSpPr>
        <p:spPr>
          <a:xfrm>
            <a:off x="3222358" y="2295371"/>
            <a:ext cx="503349" cy="618654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曲线 10"/>
          <p:cNvCxnSpPr>
            <a:stCxn id="23" idx="3"/>
          </p:cNvCxnSpPr>
          <p:nvPr/>
        </p:nvCxnSpPr>
        <p:spPr>
          <a:xfrm>
            <a:off x="4029344" y="3304079"/>
            <a:ext cx="396044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/>
          <p:cNvCxnSpPr>
            <a:stCxn id="24" idx="3"/>
          </p:cNvCxnSpPr>
          <p:nvPr/>
        </p:nvCxnSpPr>
        <p:spPr>
          <a:xfrm>
            <a:off x="4821432" y="4249954"/>
            <a:ext cx="432048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/>
          <p:cNvCxnSpPr>
            <a:stCxn id="26" idx="3"/>
          </p:cNvCxnSpPr>
          <p:nvPr/>
        </p:nvCxnSpPr>
        <p:spPr>
          <a:xfrm>
            <a:off x="5649524" y="5195829"/>
            <a:ext cx="502342" cy="552710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887293" y="918515"/>
            <a:ext cx="5126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结合课程综合实践思考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>
          <a:xfrm>
            <a:off x="6971223" y="1510387"/>
            <a:ext cx="5042274" cy="17936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457200" indent="-457200" algn="just">
              <a:buFont typeface="Wingdings" panose="05000000000000000000" pitchFamily="2" charset="2"/>
              <a:buChar char="ü"/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>
                <a:sym typeface="+mn-ea"/>
              </a:rPr>
              <a:t>不足</a:t>
            </a:r>
            <a:endParaRPr lang="en-US" altLang="zh-CN" sz="3200" dirty="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需求确定，过于理想化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缺乏变通，难应对变化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8" name="图片 17" descr="地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349" y="3634341"/>
            <a:ext cx="3020021" cy="201133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487611" y="918515"/>
            <a:ext cx="2943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软件需求具有易变、多变的特点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改进的瀑布模型：带反馈和回溯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242778" y="808073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127980" y="1768666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概要设计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934966" y="2744924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727054" y="3723249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编码实现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555146" y="4669124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635266" y="5611888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确认测试</a:t>
            </a:r>
            <a:endParaRPr lang="zh-CN" altLang="en-US" dirty="0"/>
          </a:p>
        </p:txBody>
      </p:sp>
      <p:cxnSp>
        <p:nvCxnSpPr>
          <p:cNvPr id="44" name="连接符: 曲线 43"/>
          <p:cNvCxnSpPr>
            <a:stCxn id="24" idx="3"/>
          </p:cNvCxnSpPr>
          <p:nvPr/>
        </p:nvCxnSpPr>
        <p:spPr>
          <a:xfrm>
            <a:off x="4403018" y="1198127"/>
            <a:ext cx="540060" cy="570539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/>
          <p:cNvCxnSpPr>
            <a:stCxn id="25" idx="3"/>
          </p:cNvCxnSpPr>
          <p:nvPr/>
        </p:nvCxnSpPr>
        <p:spPr>
          <a:xfrm>
            <a:off x="5288220" y="2158720"/>
            <a:ext cx="503349" cy="618654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/>
          <p:cNvCxnSpPr>
            <a:stCxn id="26" idx="3"/>
          </p:cNvCxnSpPr>
          <p:nvPr/>
        </p:nvCxnSpPr>
        <p:spPr>
          <a:xfrm>
            <a:off x="6095206" y="3134978"/>
            <a:ext cx="396044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28" idx="3"/>
          </p:cNvCxnSpPr>
          <p:nvPr/>
        </p:nvCxnSpPr>
        <p:spPr>
          <a:xfrm>
            <a:off x="6887294" y="4113303"/>
            <a:ext cx="432048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/>
          <p:cNvCxnSpPr>
            <a:stCxn id="42" idx="3"/>
          </p:cNvCxnSpPr>
          <p:nvPr/>
        </p:nvCxnSpPr>
        <p:spPr>
          <a:xfrm>
            <a:off x="7715386" y="5059178"/>
            <a:ext cx="502342" cy="552710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65995" y="2724912"/>
            <a:ext cx="1050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回溯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连接符: 肘形 8"/>
          <p:cNvCxnSpPr/>
          <p:nvPr/>
        </p:nvCxnSpPr>
        <p:spPr>
          <a:xfrm rot="10800000">
            <a:off x="6077476" y="5449232"/>
            <a:ext cx="540060" cy="604702"/>
          </a:xfrm>
          <a:prstGeom prst="bentConnector2">
            <a:avLst/>
          </a:prstGeom>
          <a:ln w="349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/>
          <p:nvPr/>
        </p:nvCxnSpPr>
        <p:spPr>
          <a:xfrm rot="10800000">
            <a:off x="5052804" y="4483564"/>
            <a:ext cx="540060" cy="604702"/>
          </a:xfrm>
          <a:prstGeom prst="bentConnector2">
            <a:avLst/>
          </a:prstGeom>
          <a:ln w="349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/>
          <p:cNvCxnSpPr/>
          <p:nvPr/>
        </p:nvCxnSpPr>
        <p:spPr>
          <a:xfrm rot="10800000">
            <a:off x="4208100" y="3516741"/>
            <a:ext cx="540060" cy="604702"/>
          </a:xfrm>
          <a:prstGeom prst="bentConnector2">
            <a:avLst/>
          </a:prstGeom>
          <a:ln w="349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/>
          <p:nvPr/>
        </p:nvCxnSpPr>
        <p:spPr>
          <a:xfrm rot="10800000">
            <a:off x="3416012" y="2544876"/>
            <a:ext cx="540060" cy="604702"/>
          </a:xfrm>
          <a:prstGeom prst="bentConnector2">
            <a:avLst/>
          </a:prstGeom>
          <a:ln w="349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/>
          <p:cNvCxnSpPr/>
          <p:nvPr/>
        </p:nvCxnSpPr>
        <p:spPr>
          <a:xfrm rot="10800000">
            <a:off x="2608287" y="1584041"/>
            <a:ext cx="540060" cy="604702"/>
          </a:xfrm>
          <a:prstGeom prst="bentConnector2">
            <a:avLst/>
          </a:prstGeom>
          <a:ln w="349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8219" y="4005064"/>
            <a:ext cx="3804740" cy="2495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后期活动发现有问题后，可返回到前面活动加以解决</a:t>
            </a:r>
            <a:endParaRPr lang="en-US" altLang="zh-CN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提高了过程模型的灵活性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03318" y="918515"/>
            <a:ext cx="4931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结合课程综合实践思考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7138615" y="1510386"/>
            <a:ext cx="4874881" cy="209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457200" indent="-457200" algn="just">
              <a:buFont typeface="Wingdings" panose="05000000000000000000" pitchFamily="2" charset="2"/>
              <a:buChar char="ü"/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>
                <a:sym typeface="+mn-ea"/>
              </a:rPr>
              <a:t>不足</a:t>
            </a:r>
            <a:endParaRPr lang="zh-CN" altLang="en-US" sz="3200" dirty="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软件开发处于动荡之中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需等到所有功能实现后，才能得到可运行软件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3" name="图片 22" descr="地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915" y="3819092"/>
            <a:ext cx="2570241" cy="17117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知识回顾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1532119" cy="5040312"/>
          </a:xfrm>
        </p:spPr>
        <p:txBody>
          <a:bodyPr/>
          <a:lstStyle/>
          <a:p>
            <a:r>
              <a:rPr lang="zh-CN" altLang="en-US" dirty="0"/>
              <a:t>软件的概念：</a:t>
            </a:r>
            <a:r>
              <a:rPr lang="zh-CN" altLang="en-US" b="1" dirty="0">
                <a:solidFill>
                  <a:srgbClr val="C00000"/>
                </a:solidFill>
              </a:rPr>
              <a:t>文档、数据和程序</a:t>
            </a:r>
            <a:r>
              <a:rPr lang="zh-CN" altLang="en-US" dirty="0"/>
              <a:t>的集合</a:t>
            </a:r>
            <a:endParaRPr lang="en-US" altLang="zh-CN" dirty="0"/>
          </a:p>
          <a:p>
            <a:r>
              <a:rPr lang="zh-CN" altLang="en-US" dirty="0"/>
              <a:t>软件的特点：</a:t>
            </a:r>
            <a:r>
              <a:rPr lang="zh-CN" altLang="en-US" b="1" dirty="0">
                <a:solidFill>
                  <a:srgbClr val="C00000"/>
                </a:solidFill>
              </a:rPr>
              <a:t>逻辑产品、需求多变、设计开发、缺陷隐蔽性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软件生命周期：经历多个不同的</a:t>
            </a:r>
            <a:r>
              <a:rPr lang="zh-CN" altLang="en-US" b="1" dirty="0">
                <a:solidFill>
                  <a:srgbClr val="C00000"/>
                </a:solidFill>
              </a:rPr>
              <a:t>阶段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闭源软件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开源软件</a:t>
            </a:r>
            <a:r>
              <a:rPr lang="zh-CN" altLang="en-US" b="1" dirty="0">
                <a:solidFill>
                  <a:schemeClr val="tx1"/>
                </a:solidFill>
              </a:rPr>
              <a:t>：实践状况及优势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2258" y="4186526"/>
            <a:ext cx="8209272" cy="12961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软件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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；开发软件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 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编写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；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软件是如何开发出来的？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 descr="地图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86" y="4185084"/>
            <a:ext cx="1944216" cy="129614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175513" y="2767890"/>
            <a:ext cx="3650371" cy="3096929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90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增量模型(</a:t>
            </a:r>
            <a:r>
              <a:rPr lang="en-US" altLang="zh-CN" dirty="0"/>
              <a:t>Incremental Model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433389" y="702311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423421" y="1792196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概要设计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433388" y="2941696"/>
            <a:ext cx="2158458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965375" y="3954318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编码实现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445541" y="4898005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311810" y="5967166"/>
            <a:ext cx="7717227" cy="619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确认测试</a:t>
            </a:r>
            <a:endParaRPr lang="zh-CN" altLang="en-US" dirty="0"/>
          </a:p>
        </p:txBody>
      </p:sp>
      <p:cxnSp>
        <p:nvCxnSpPr>
          <p:cNvPr id="46" name="连接符: 曲线 45"/>
          <p:cNvCxnSpPr>
            <a:stCxn id="26" idx="3"/>
          </p:cNvCxnSpPr>
          <p:nvPr/>
        </p:nvCxnSpPr>
        <p:spPr>
          <a:xfrm>
            <a:off x="3591846" y="3331750"/>
            <a:ext cx="334694" cy="614529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/>
          <p:cNvCxnSpPr>
            <a:stCxn id="28" idx="3"/>
          </p:cNvCxnSpPr>
          <p:nvPr/>
        </p:nvCxnSpPr>
        <p:spPr>
          <a:xfrm>
            <a:off x="4125615" y="4344372"/>
            <a:ext cx="394718" cy="595306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/>
          <p:cNvCxnSpPr>
            <a:stCxn id="42" idx="3"/>
          </p:cNvCxnSpPr>
          <p:nvPr/>
        </p:nvCxnSpPr>
        <p:spPr>
          <a:xfrm>
            <a:off x="4605781" y="5288059"/>
            <a:ext cx="581098" cy="644232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328783" y="2725180"/>
            <a:ext cx="4271910" cy="2891419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595067" y="2800499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详细设计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170424" y="3761092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编码实现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020329" y="4695901"/>
            <a:ext cx="2160240" cy="780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集成测试</a:t>
            </a:r>
            <a:endParaRPr lang="zh-CN" altLang="en-US" dirty="0"/>
          </a:p>
        </p:txBody>
      </p:sp>
      <p:cxnSp>
        <p:nvCxnSpPr>
          <p:cNvPr id="60" name="连接符: 曲线 59"/>
          <p:cNvCxnSpPr>
            <a:stCxn id="57" idx="3"/>
          </p:cNvCxnSpPr>
          <p:nvPr/>
        </p:nvCxnSpPr>
        <p:spPr>
          <a:xfrm>
            <a:off x="9755307" y="3190553"/>
            <a:ext cx="396044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/>
          <p:cNvCxnSpPr>
            <a:stCxn id="58" idx="3"/>
          </p:cNvCxnSpPr>
          <p:nvPr/>
        </p:nvCxnSpPr>
        <p:spPr>
          <a:xfrm>
            <a:off x="10330664" y="4151146"/>
            <a:ext cx="432048" cy="555821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/>
          <p:cNvCxnSpPr>
            <a:stCxn id="59" idx="3"/>
          </p:cNvCxnSpPr>
          <p:nvPr/>
        </p:nvCxnSpPr>
        <p:spPr>
          <a:xfrm>
            <a:off x="11180569" y="5085955"/>
            <a:ext cx="279233" cy="846336"/>
          </a:xfrm>
          <a:prstGeom prst="curvedConnector2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72"/>
          <p:cNvSpPr>
            <a:spLocks noChangeArrowheads="1"/>
          </p:cNvSpPr>
          <p:nvPr/>
        </p:nvSpPr>
        <p:spPr bwMode="auto">
          <a:xfrm>
            <a:off x="5078451" y="2299465"/>
            <a:ext cx="1405707" cy="948444"/>
          </a:xfrm>
          <a:prstGeom prst="wedgeEllipseCallout">
            <a:avLst>
              <a:gd name="adj1" fmla="val -111300"/>
              <a:gd name="adj2" fmla="val 593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增量1</a:t>
            </a:r>
            <a:endParaRPr kumimoji="1"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AutoShape 73"/>
          <p:cNvSpPr>
            <a:spLocks noChangeArrowheads="1"/>
          </p:cNvSpPr>
          <p:nvPr/>
        </p:nvSpPr>
        <p:spPr bwMode="auto">
          <a:xfrm>
            <a:off x="10149466" y="2011758"/>
            <a:ext cx="1626375" cy="752765"/>
          </a:xfrm>
          <a:prstGeom prst="wedgeEllipseCallout">
            <a:avLst>
              <a:gd name="adj1" fmla="val -25875"/>
              <a:gd name="adj2" fmla="val 1266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增量</a:t>
            </a:r>
            <a:r>
              <a:rPr kumimoji="1" lang="en-US" altLang="zh-CN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endParaRPr kumimoji="1" lang="en-US" altLang="zh-CN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5849559" y="4203888"/>
            <a:ext cx="756084" cy="0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186995" y="728700"/>
            <a:ext cx="7488832" cy="118071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 marL="342900" indent="-342900" algn="just">
              <a:buFont typeface="Wingdings" panose="05000000000000000000" pitchFamily="2" charset="2"/>
              <a:buChar char="Ø"/>
              <a:defRPr kumimoji="1" sz="3200">
                <a:latin typeface="+mj-lt"/>
              </a:defRPr>
            </a:lvl1pPr>
            <a:lvl2pPr marR="0" lvl="1" defTabSz="914400" latinLnBrk="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ü"/>
              <a:defRPr kumimoji="1" sz="2800"/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>
                <a:solidFill>
                  <a:srgbClr val="002060"/>
                </a:solidFill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rgbClr val="002060"/>
                </a:solidFill>
              </a:defRPr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zh-CN" sz="2800" dirty="0"/>
              <a:t>渐进式</a:t>
            </a:r>
            <a:r>
              <a:rPr lang="zh-CN" altLang="en-US" sz="2800" dirty="0"/>
              <a:t>、增量式</a:t>
            </a:r>
            <a:r>
              <a:rPr lang="zh-CN" altLang="zh-CN" sz="2800" dirty="0"/>
              <a:t>地实现软件功能</a:t>
            </a:r>
            <a:endParaRPr lang="en-US" altLang="zh-CN" sz="2800" dirty="0">
              <a:sym typeface="+mn-ea"/>
            </a:endParaRPr>
          </a:p>
          <a:p>
            <a:r>
              <a:rPr lang="zh-CN" altLang="en-US" sz="2800" dirty="0">
                <a:sym typeface="+mn-ea"/>
              </a:rPr>
              <a:t>优点：渐进快速交付，并行开发，提高效率</a:t>
            </a:r>
            <a:endParaRPr lang="zh-CN" altLang="en-US" sz="2800" dirty="0">
              <a:sym typeface="+mn-ea"/>
            </a:endParaRPr>
          </a:p>
        </p:txBody>
      </p:sp>
      <p:cxnSp>
        <p:nvCxnSpPr>
          <p:cNvPr id="4" name="直接箭头连接符 3"/>
          <p:cNvCxnSpPr>
            <a:stCxn id="24" idx="2"/>
            <a:endCxn id="25" idx="0"/>
          </p:cNvCxnSpPr>
          <p:nvPr/>
        </p:nvCxnSpPr>
        <p:spPr>
          <a:xfrm flipH="1">
            <a:off x="2503541" y="1482419"/>
            <a:ext cx="9968" cy="30977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2"/>
            <a:endCxn id="26" idx="0"/>
          </p:cNvCxnSpPr>
          <p:nvPr/>
        </p:nvCxnSpPr>
        <p:spPr>
          <a:xfrm>
            <a:off x="2503541" y="2572304"/>
            <a:ext cx="9076" cy="369392"/>
          </a:xfrm>
          <a:prstGeom prst="straightConnector1">
            <a:avLst/>
          </a:prstGeom>
          <a:ln w="603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肘形 2"/>
          <p:cNvCxnSpPr>
            <a:stCxn id="25" idx="3"/>
            <a:endCxn id="56" idx="0"/>
          </p:cNvCxnSpPr>
          <p:nvPr/>
        </p:nvCxnSpPr>
        <p:spPr>
          <a:xfrm>
            <a:off x="3583661" y="2182250"/>
            <a:ext cx="5881077" cy="542930"/>
          </a:xfrm>
          <a:prstGeom prst="bentConnector2">
            <a:avLst/>
          </a:prstGeom>
          <a:ln w="603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增量模型的局限性？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695756" y="1132341"/>
            <a:ext cx="4196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结合课程综合实践思考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ectangle 5"/>
          <p:cNvSpPr txBox="1">
            <a:spLocks noChangeArrowheads="1"/>
          </p:cNvSpPr>
          <p:nvPr/>
        </p:nvSpPr>
        <p:spPr>
          <a:xfrm>
            <a:off x="7715386" y="1702444"/>
            <a:ext cx="4298110" cy="209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457200" indent="-457200" algn="just">
              <a:buFont typeface="Wingdings" panose="05000000000000000000" pitchFamily="2" charset="2"/>
              <a:buChar char="ü"/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>
                <a:sym typeface="+mn-ea"/>
              </a:rPr>
              <a:t>不足</a:t>
            </a:r>
            <a:endParaRPr lang="en-US" altLang="zh-CN" sz="3200" dirty="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软件需求可确定且不易于变化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1" name="图片 30" descr="地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682" y="3949467"/>
            <a:ext cx="2570241" cy="171178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67744" y="769211"/>
            <a:ext cx="7344816" cy="4140460"/>
            <a:chOff x="118542" y="1520788"/>
            <a:chExt cx="7344816" cy="4140460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735" y="1629121"/>
              <a:ext cx="7178430" cy="3931236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18542" y="1520788"/>
              <a:ext cx="7344816" cy="41404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椭圆 3"/>
          <p:cNvSpPr/>
          <p:nvPr/>
        </p:nvSpPr>
        <p:spPr>
          <a:xfrm>
            <a:off x="167744" y="5018004"/>
            <a:ext cx="7020779" cy="15793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02718" y="5481228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45129" y="536420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37396" y="5409220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98962" y="5823266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28732" y="5991200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408929" y="5849408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091225" y="5409220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369888" y="5991200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87347" y="5535234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687515" y="5502181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339375" y="5885967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879182" y="5944466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86694" y="5265204"/>
            <a:ext cx="1284372" cy="10801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141251" y="5214148"/>
            <a:ext cx="1417772" cy="123918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942074" y="5345907"/>
            <a:ext cx="1417771" cy="10801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922875" y="2240868"/>
            <a:ext cx="972108" cy="4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增量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endParaRPr lang="zh-CN" altLang="en-US" sz="2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33277" y="2253115"/>
            <a:ext cx="972108" cy="4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增量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ea typeface="+mn-ea"/>
              </a:rPr>
              <a:t>n</a:t>
            </a:r>
            <a:endParaRPr lang="zh-CN" altLang="en-US" sz="2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迭代模型</a:t>
            </a:r>
            <a:r>
              <a:rPr lang="en-US" altLang="zh-CN" dirty="0"/>
              <a:t>(Iterative Model)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26554" y="872716"/>
            <a:ext cx="4620686" cy="5112568"/>
            <a:chOff x="766614" y="1346758"/>
            <a:chExt cx="4620686" cy="5112568"/>
          </a:xfrm>
        </p:grpSpPr>
        <p:sp>
          <p:nvSpPr>
            <p:cNvPr id="19" name="矩形 18"/>
            <p:cNvSpPr/>
            <p:nvPr/>
          </p:nvSpPr>
          <p:spPr>
            <a:xfrm>
              <a:off x="766614" y="1346758"/>
              <a:ext cx="4620686" cy="5112568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910630" y="1526778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需求分析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1486694" y="2559379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概要设计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242778" y="3543002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详细设计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854846" y="4513962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编码实现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610930" y="5499198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软件测试</a:t>
              </a:r>
              <a:endParaRPr lang="zh-CN" altLang="en-US" dirty="0"/>
            </a:p>
          </p:txBody>
        </p:sp>
        <p:cxnSp>
          <p:nvCxnSpPr>
            <p:cNvPr id="10" name="连接符: 曲线 9"/>
            <p:cNvCxnSpPr>
              <a:stCxn id="4" idx="3"/>
            </p:cNvCxnSpPr>
            <p:nvPr/>
          </p:nvCxnSpPr>
          <p:spPr>
            <a:xfrm>
              <a:off x="2530810" y="1916832"/>
              <a:ext cx="445489" cy="642547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曲线 10"/>
            <p:cNvCxnSpPr>
              <a:stCxn id="5" idx="3"/>
            </p:cNvCxnSpPr>
            <p:nvPr/>
          </p:nvCxnSpPr>
          <p:spPr>
            <a:xfrm>
              <a:off x="3106874" y="2949433"/>
              <a:ext cx="503349" cy="618654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曲线 11"/>
            <p:cNvCxnSpPr>
              <a:stCxn id="6" idx="3"/>
            </p:cNvCxnSpPr>
            <p:nvPr/>
          </p:nvCxnSpPr>
          <p:spPr>
            <a:xfrm>
              <a:off x="3862958" y="3933056"/>
              <a:ext cx="396044" cy="555821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/>
            <p:cNvCxnSpPr>
              <a:stCxn id="7" idx="3"/>
            </p:cNvCxnSpPr>
            <p:nvPr/>
          </p:nvCxnSpPr>
          <p:spPr>
            <a:xfrm>
              <a:off x="4475026" y="4904016"/>
              <a:ext cx="432048" cy="555821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曲线 23"/>
            <p:cNvCxnSpPr>
              <a:stCxn id="8" idx="1"/>
            </p:cNvCxnSpPr>
            <p:nvPr/>
          </p:nvCxnSpPr>
          <p:spPr>
            <a:xfrm rot="10800000">
              <a:off x="3102314" y="5229200"/>
              <a:ext cx="508616" cy="660052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曲线 24"/>
            <p:cNvCxnSpPr>
              <a:stCxn id="7" idx="1"/>
            </p:cNvCxnSpPr>
            <p:nvPr/>
          </p:nvCxnSpPr>
          <p:spPr>
            <a:xfrm rot="10800000">
              <a:off x="2458802" y="4348196"/>
              <a:ext cx="396044" cy="555820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/>
            <p:cNvCxnSpPr>
              <a:stCxn id="6" idx="1"/>
            </p:cNvCxnSpPr>
            <p:nvPr/>
          </p:nvCxnSpPr>
          <p:spPr>
            <a:xfrm rot="10800000">
              <a:off x="1739430" y="3314404"/>
              <a:ext cx="503348" cy="618653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曲线 26"/>
            <p:cNvCxnSpPr>
              <a:stCxn id="5" idx="1"/>
            </p:cNvCxnSpPr>
            <p:nvPr/>
          </p:nvCxnSpPr>
          <p:spPr>
            <a:xfrm rot="10800000">
              <a:off x="1204784" y="2306887"/>
              <a:ext cx="281911" cy="642547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939582" y="1519904"/>
              <a:ext cx="1313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+mn-ea"/>
                  <a:ea typeface="+mn-ea"/>
                </a:rPr>
                <a:t>迭代</a:t>
              </a:r>
              <a:r>
                <a:rPr lang="en-US" altLang="zh-CN" sz="2800" dirty="0">
                  <a:solidFill>
                    <a:srgbClr val="C00000"/>
                  </a:solidFill>
                  <a:latin typeface="+mn-ea"/>
                  <a:ea typeface="+mn-ea"/>
                </a:rPr>
                <a:t>1</a:t>
              </a:r>
              <a:endParaRPr lang="zh-CN" altLang="en-US" sz="28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4" name="直接箭头连接符 43"/>
          <p:cNvCxnSpPr>
            <a:stCxn id="19" idx="3"/>
          </p:cNvCxnSpPr>
          <p:nvPr/>
        </p:nvCxnSpPr>
        <p:spPr>
          <a:xfrm flipV="1">
            <a:off x="4847240" y="2784718"/>
            <a:ext cx="542487" cy="644282"/>
          </a:xfrm>
          <a:prstGeom prst="straightConnector1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5481816" y="902730"/>
            <a:ext cx="4620686" cy="5112568"/>
            <a:chOff x="766614" y="1346758"/>
            <a:chExt cx="4620686" cy="5112568"/>
          </a:xfrm>
        </p:grpSpPr>
        <p:sp>
          <p:nvSpPr>
            <p:cNvPr id="47" name="矩形 46"/>
            <p:cNvSpPr/>
            <p:nvPr/>
          </p:nvSpPr>
          <p:spPr>
            <a:xfrm>
              <a:off x="766614" y="1346758"/>
              <a:ext cx="4620686" cy="5112568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910630" y="1526778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需求分析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486694" y="2559379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概要设计</a:t>
              </a:r>
              <a:endParaRPr lang="zh-CN" altLang="en-US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242778" y="3543002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详细设计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2854846" y="4513962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编码实现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610930" y="5499198"/>
              <a:ext cx="1620180" cy="7801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软件测试</a:t>
              </a:r>
              <a:endParaRPr lang="zh-CN" altLang="en-US" dirty="0"/>
            </a:p>
          </p:txBody>
        </p:sp>
        <p:cxnSp>
          <p:nvCxnSpPr>
            <p:cNvPr id="53" name="连接符: 曲线 52"/>
            <p:cNvCxnSpPr>
              <a:stCxn id="48" idx="3"/>
            </p:cNvCxnSpPr>
            <p:nvPr/>
          </p:nvCxnSpPr>
          <p:spPr>
            <a:xfrm>
              <a:off x="2530810" y="1916832"/>
              <a:ext cx="445489" cy="642547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曲线 53"/>
            <p:cNvCxnSpPr>
              <a:stCxn id="49" idx="3"/>
            </p:cNvCxnSpPr>
            <p:nvPr/>
          </p:nvCxnSpPr>
          <p:spPr>
            <a:xfrm>
              <a:off x="3106874" y="2949433"/>
              <a:ext cx="503349" cy="618654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曲线 54"/>
            <p:cNvCxnSpPr>
              <a:stCxn id="50" idx="3"/>
            </p:cNvCxnSpPr>
            <p:nvPr/>
          </p:nvCxnSpPr>
          <p:spPr>
            <a:xfrm>
              <a:off x="3862958" y="3933056"/>
              <a:ext cx="396044" cy="555821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曲线 55"/>
            <p:cNvCxnSpPr>
              <a:stCxn id="51" idx="3"/>
            </p:cNvCxnSpPr>
            <p:nvPr/>
          </p:nvCxnSpPr>
          <p:spPr>
            <a:xfrm>
              <a:off x="4475026" y="4904016"/>
              <a:ext cx="432048" cy="555821"/>
            </a:xfrm>
            <a:prstGeom prst="curvedConnector2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曲线 56"/>
            <p:cNvCxnSpPr>
              <a:stCxn id="52" idx="1"/>
            </p:cNvCxnSpPr>
            <p:nvPr/>
          </p:nvCxnSpPr>
          <p:spPr>
            <a:xfrm rot="10800000">
              <a:off x="3102314" y="5229200"/>
              <a:ext cx="508616" cy="660052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57"/>
            <p:cNvCxnSpPr>
              <a:stCxn id="51" idx="1"/>
            </p:cNvCxnSpPr>
            <p:nvPr/>
          </p:nvCxnSpPr>
          <p:spPr>
            <a:xfrm rot="10800000">
              <a:off x="2458802" y="4348196"/>
              <a:ext cx="396044" cy="555820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曲线 58"/>
            <p:cNvCxnSpPr>
              <a:stCxn id="50" idx="1"/>
            </p:cNvCxnSpPr>
            <p:nvPr/>
          </p:nvCxnSpPr>
          <p:spPr>
            <a:xfrm rot="10800000">
              <a:off x="1739430" y="3314404"/>
              <a:ext cx="503348" cy="618653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曲线 59"/>
            <p:cNvCxnSpPr>
              <a:stCxn id="49" idx="1"/>
            </p:cNvCxnSpPr>
            <p:nvPr/>
          </p:nvCxnSpPr>
          <p:spPr>
            <a:xfrm rot="10800000">
              <a:off x="1204784" y="2306887"/>
              <a:ext cx="281911" cy="642547"/>
            </a:xfrm>
            <a:prstGeom prst="curvedConnector2">
              <a:avLst/>
            </a:prstGeom>
            <a:ln w="3492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3939582" y="1519904"/>
              <a:ext cx="1313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+mn-ea"/>
                  <a:ea typeface="+mn-ea"/>
                </a:rPr>
                <a:t>迭代</a:t>
              </a:r>
              <a:r>
                <a:rPr lang="en-US" altLang="zh-CN" sz="2800" dirty="0">
                  <a:solidFill>
                    <a:srgbClr val="C00000"/>
                  </a:solidFill>
                  <a:latin typeface="+mn-ea"/>
                  <a:ea typeface="+mn-ea"/>
                </a:rPr>
                <a:t>2</a:t>
              </a:r>
              <a:endParaRPr lang="zh-CN" altLang="en-US" sz="28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 flipV="1">
            <a:off x="10102502" y="2573318"/>
            <a:ext cx="542487" cy="644282"/>
          </a:xfrm>
          <a:prstGeom prst="straightConnector1">
            <a:avLst/>
          </a:prstGeom>
          <a:ln w="349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0738877" y="1082750"/>
            <a:ext cx="131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迭代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n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87199" y="6035197"/>
            <a:ext cx="116326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每次迭代完成部分可确定的软件需求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迭代模型的特点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643378" y="1484784"/>
            <a:ext cx="4320481" cy="381642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Ø"/>
              <a:defRPr kumimoji="1" sz="2800">
                <a:latin typeface="+mj-lt"/>
              </a:defRPr>
            </a:lvl1pPr>
            <a:lvl2pPr marR="0" lvl="1" defTabSz="914400" latinLnBrk="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ü"/>
              <a:defRPr kumimoji="1" sz="2800"/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>
                <a:solidFill>
                  <a:srgbClr val="002060"/>
                </a:solidFill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rgbClr val="002060"/>
                </a:solidFill>
              </a:defRPr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每次迭代是一完整过程</a:t>
            </a:r>
            <a:endParaRPr lang="en-US" altLang="zh-CN" dirty="0"/>
          </a:p>
          <a:p>
            <a:r>
              <a:rPr lang="zh-CN" altLang="zh-CN" dirty="0"/>
              <a:t>体现了小步快跑的开发理念</a:t>
            </a:r>
            <a:endParaRPr lang="en-US" altLang="zh-CN" dirty="0"/>
          </a:p>
          <a:p>
            <a:r>
              <a:rPr lang="zh-CN" altLang="zh-CN" dirty="0"/>
              <a:t>适合需求难导出、不易确定且持续变动的软件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154546" y="800708"/>
            <a:ext cx="7272808" cy="3816424"/>
            <a:chOff x="154546" y="1484784"/>
            <a:chExt cx="7272808" cy="381642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6554" y="1706189"/>
              <a:ext cx="7037693" cy="344562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54546" y="1484784"/>
              <a:ext cx="7272808" cy="38164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154120" y="4838537"/>
            <a:ext cx="7020779" cy="1686807"/>
          </a:xfrm>
          <a:prstGeom prst="ellipse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89094" y="5301761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172935" y="5538129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23772" y="522975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885338" y="5643799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815108" y="581173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119689" y="5610781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77601" y="522975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56264" y="581173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436564" y="5580486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85063" y="5311545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286505" y="5513277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46634" y="5085737"/>
            <a:ext cx="1810808" cy="10801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27627" y="5034681"/>
            <a:ext cx="1417772" cy="123918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928450" y="5166440"/>
            <a:ext cx="2894948" cy="1178884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168091" y="5875483"/>
            <a:ext cx="252028" cy="252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19" idx="2"/>
          </p:cNvCxnSpPr>
          <p:nvPr/>
        </p:nvCxnSpPr>
        <p:spPr>
          <a:xfrm flipH="1" flipV="1">
            <a:off x="6923299" y="5610781"/>
            <a:ext cx="363206" cy="285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5"/>
          </p:cNvCxnSpPr>
          <p:nvPr/>
        </p:nvCxnSpPr>
        <p:spPr>
          <a:xfrm flipH="1" flipV="1">
            <a:off x="6764812" y="5790157"/>
            <a:ext cx="618398" cy="3004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迭代模型的局限性？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63921" y="912547"/>
            <a:ext cx="4370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结合课程综合实践思考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7664484" y="1484784"/>
            <a:ext cx="4370118" cy="209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457200" indent="-457200" algn="just">
              <a:buFont typeface="Wingdings" panose="05000000000000000000" pitchFamily="2" charset="2"/>
              <a:buChar char="ü"/>
              <a:defRPr kumimoji="1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sz="3200" dirty="0">
                <a:sym typeface="+mn-ea"/>
              </a:rPr>
              <a:t>不足</a:t>
            </a:r>
            <a:endParaRPr lang="en-US" altLang="zh-CN" sz="3200" dirty="0"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迭代多少次不确定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sym typeface="+mn-ea"/>
              </a:rPr>
              <a:t>管理较为复杂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图片 5" descr="地图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22" y="3661435"/>
            <a:ext cx="2570241" cy="16397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3" y="1706189"/>
            <a:ext cx="7037693" cy="344562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4546" y="1484784"/>
            <a:ext cx="7272808" cy="3816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思考和讨论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1187338"/>
          </a:xfrm>
        </p:spPr>
        <p:txBody>
          <a:bodyPr/>
          <a:lstStyle/>
          <a:p>
            <a:r>
              <a:rPr lang="zh-CN" altLang="en-US" dirty="0"/>
              <a:t>增量过程模型与迭代过程模型有何区别？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1710" y="891207"/>
            <a:ext cx="1109590" cy="1479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844" y="2642614"/>
            <a:ext cx="5921569" cy="2899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52" y="2564904"/>
            <a:ext cx="5425370" cy="29711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60458" y="58549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增量模型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79482" y="5871525"/>
            <a:ext cx="16209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迭代模型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538" y="2312876"/>
            <a:ext cx="5839031" cy="341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140834" y="2299872"/>
            <a:ext cx="5967041" cy="3419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50690" y="3601293"/>
            <a:ext cx="972108" cy="4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增量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ea typeface="+mn-ea"/>
              </a:rPr>
              <a:t>1</a:t>
            </a:r>
            <a:endParaRPr lang="zh-CN" altLang="en-US" sz="2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27030" y="3601293"/>
            <a:ext cx="972108" cy="40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+mn-ea"/>
                <a:ea typeface="+mn-ea"/>
              </a:rPr>
              <a:t>增量</a:t>
            </a:r>
            <a:r>
              <a:rPr lang="en-US" altLang="zh-CN" sz="2000" dirty="0">
                <a:solidFill>
                  <a:srgbClr val="C00000"/>
                </a:solidFill>
                <a:latin typeface="+mn-ea"/>
                <a:ea typeface="+mn-ea"/>
              </a:rPr>
              <a:t>n</a:t>
            </a:r>
            <a:endParaRPr lang="zh-CN" altLang="en-US" sz="20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软件需求获取是一关键和瓶颈问题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软件需求非常关键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软件开发的基础、验收的依据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用户讲不清楚软件需求有哪些、是什么？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说不清、道不明</a:t>
            </a:r>
            <a:endParaRPr lang="en-US" altLang="zh-CN" dirty="0"/>
          </a:p>
          <a:p>
            <a:pPr lvl="1"/>
            <a:r>
              <a:rPr lang="zh-CN" altLang="en-US" dirty="0"/>
              <a:t>尤其当软件较为复杂和庞大之时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用户与软件工程师对软件需求理解存在偏差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对软件需求描述的歧义性、二义性、不准确等造成的</a:t>
            </a:r>
            <a:endParaRPr lang="en-US" altLang="zh-CN" dirty="0"/>
          </a:p>
          <a:p>
            <a:pPr lvl="1"/>
            <a:r>
              <a:rPr lang="zh-CN" altLang="en-US" dirty="0"/>
              <a:t>“应该是这样的”、“实际是这样的”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2598" y="5553236"/>
            <a:ext cx="8209272" cy="102164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just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如果软件需求分析结果不正确、不完整、有歧义，会带来什么样的问题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地图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62" y="5518426"/>
            <a:ext cx="1944216" cy="10564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29568" y="941691"/>
            <a:ext cx="5981256" cy="54640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原型模型</a:t>
            </a:r>
            <a:r>
              <a:rPr lang="en-US" altLang="zh-CN" dirty="0"/>
              <a:t>(Prototype Model)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6407403" y="3573016"/>
            <a:ext cx="5697823" cy="2787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Ø"/>
              <a:defRPr kumimoji="1" sz="2800">
                <a:latin typeface="+mj-lt"/>
              </a:defRPr>
            </a:lvl1pPr>
            <a:lvl2pPr marR="0" lvl="1" defTabSz="914400" latinLnBrk="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ü"/>
              <a:defRPr kumimoji="1" sz="2800"/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>
                <a:solidFill>
                  <a:srgbClr val="002060"/>
                </a:solidFill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rgbClr val="002060"/>
                </a:solidFill>
              </a:defRPr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zh-CN" dirty="0"/>
              <a:t>软件原型</a:t>
            </a:r>
            <a:r>
              <a:rPr lang="zh-CN" altLang="en-US" dirty="0"/>
              <a:t>作</a:t>
            </a:r>
            <a:r>
              <a:rPr lang="zh-CN" altLang="zh-CN" dirty="0"/>
              <a:t>为交流载体和媒介</a:t>
            </a:r>
            <a:endParaRPr lang="en-US" altLang="zh-CN" dirty="0"/>
          </a:p>
          <a:p>
            <a:pPr lvl="1"/>
            <a:r>
              <a:rPr lang="zh-CN" altLang="zh-CN" dirty="0"/>
              <a:t>支持用户参与到软件开发中</a:t>
            </a:r>
            <a:endParaRPr lang="en-US" altLang="zh-CN" dirty="0"/>
          </a:p>
          <a:p>
            <a:pPr lvl="1"/>
            <a:r>
              <a:rPr lang="zh-CN" altLang="zh-CN" dirty="0"/>
              <a:t>持续、渐进地导出用户要求</a:t>
            </a:r>
            <a:endParaRPr lang="en-US" altLang="zh-CN" dirty="0"/>
          </a:p>
          <a:p>
            <a:r>
              <a:rPr lang="zh-CN" altLang="zh-CN" dirty="0"/>
              <a:t>适合于需求难导出、不易确定且持续变动的软件</a:t>
            </a:r>
            <a:endParaRPr lang="zh-CN" altLang="en-US" dirty="0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10324" y="2504623"/>
            <a:ext cx="2808312" cy="25562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18636" y="2755956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快速设计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4643" y="1420492"/>
            <a:ext cx="1404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采集和细化需求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68280" y="4214701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建造原型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8079" y="5257377"/>
            <a:ext cx="1404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客户使用评价原型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0204" y="4489987"/>
            <a:ext cx="140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获得反馈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4446" y="1902586"/>
            <a:ext cx="1404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开发软件系统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>
            <a:endCxn id="3" idx="0"/>
          </p:cNvCxnSpPr>
          <p:nvPr/>
        </p:nvCxnSpPr>
        <p:spPr>
          <a:xfrm>
            <a:off x="2690444" y="941691"/>
            <a:ext cx="324036" cy="156293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9" idx="7"/>
          </p:cNvCxnSpPr>
          <p:nvPr/>
        </p:nvCxnSpPr>
        <p:spPr>
          <a:xfrm flipV="1">
            <a:off x="3948892" y="1741877"/>
            <a:ext cx="1285997" cy="106217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3" idx="6"/>
            <a:endCxn id="9" idx="6"/>
          </p:cNvCxnSpPr>
          <p:nvPr/>
        </p:nvCxnSpPr>
        <p:spPr>
          <a:xfrm flipV="1">
            <a:off x="4418636" y="3673698"/>
            <a:ext cx="1692188" cy="10906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3" idx="5"/>
          </p:cNvCxnSpPr>
          <p:nvPr/>
        </p:nvCxnSpPr>
        <p:spPr>
          <a:xfrm flipH="1" flipV="1">
            <a:off x="4007368" y="4686548"/>
            <a:ext cx="1037146" cy="103301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538316" y="4831349"/>
            <a:ext cx="648242" cy="110263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3" idx="2"/>
            <a:endCxn id="9" idx="2"/>
          </p:cNvCxnSpPr>
          <p:nvPr/>
        </p:nvCxnSpPr>
        <p:spPr>
          <a:xfrm flipH="1" flipV="1">
            <a:off x="129568" y="3673698"/>
            <a:ext cx="1480756" cy="10906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05" name="直接连接符 123904"/>
          <p:cNvCxnSpPr/>
          <p:nvPr/>
        </p:nvCxnSpPr>
        <p:spPr>
          <a:xfrm flipV="1">
            <a:off x="1560680" y="2772221"/>
            <a:ext cx="2388212" cy="1010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909" name="直接连接符 123908"/>
          <p:cNvCxnSpPr/>
          <p:nvPr/>
        </p:nvCxnSpPr>
        <p:spPr>
          <a:xfrm flipV="1">
            <a:off x="2186558" y="3824240"/>
            <a:ext cx="2232078" cy="1007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13" name="箭头: 右 123912"/>
          <p:cNvSpPr/>
          <p:nvPr/>
        </p:nvSpPr>
        <p:spPr>
          <a:xfrm rot="19997118">
            <a:off x="2264370" y="3435160"/>
            <a:ext cx="1606200" cy="772485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79980" y="1049379"/>
            <a:ext cx="5697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何为软件原型？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798830" lvl="1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用户界面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98830" lvl="1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执行流程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6" name="图片 5" descr="房间的摆设布局&#10;&#10;低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969" y="1166307"/>
            <a:ext cx="2604999" cy="1948540"/>
          </a:xfrm>
          <a:prstGeom prst="rect">
            <a:avLst/>
          </a:prstGeom>
        </p:spPr>
      </p:pic>
      <p:sp>
        <p:nvSpPr>
          <p:cNvPr id="5" name="箭头: 下 4"/>
          <p:cNvSpPr/>
          <p:nvPr/>
        </p:nvSpPr>
        <p:spPr>
          <a:xfrm rot="2463473">
            <a:off x="4082136" y="716460"/>
            <a:ext cx="848302" cy="89969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上 7"/>
          <p:cNvSpPr/>
          <p:nvPr/>
        </p:nvSpPr>
        <p:spPr>
          <a:xfrm rot="269639">
            <a:off x="474993" y="3222177"/>
            <a:ext cx="999993" cy="8469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3776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螺旋模型</a:t>
            </a:r>
            <a:r>
              <a:rPr lang="en-US" altLang="zh-CN" dirty="0"/>
              <a:t>(Spiral Model)</a:t>
            </a: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190784" y="860821"/>
            <a:ext cx="6300700" cy="5628519"/>
            <a:chOff x="4211638" y="1628775"/>
            <a:chExt cx="4752975" cy="4313238"/>
          </a:xfrm>
        </p:grpSpPr>
        <p:pic>
          <p:nvPicPr>
            <p:cNvPr id="125959" name="Picture 7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575" y="1628775"/>
              <a:ext cx="4745038" cy="200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960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638" y="3644900"/>
              <a:ext cx="4745037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文本框 2"/>
          <p:cNvSpPr txBox="1"/>
          <p:nvPr/>
        </p:nvSpPr>
        <p:spPr>
          <a:xfrm>
            <a:off x="6851290" y="3032956"/>
            <a:ext cx="5184577" cy="345638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342900" indent="-342900" algn="just">
              <a:buFont typeface="Wingdings" panose="05000000000000000000" pitchFamily="2" charset="2"/>
              <a:buChar char="Ø"/>
              <a:defRPr kumimoji="1" sz="2800">
                <a:latin typeface="+mj-lt"/>
              </a:defRPr>
            </a:lvl1pPr>
            <a:lvl2pPr marR="0" lvl="1" defTabSz="914400" latinLnBrk="0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ü"/>
              <a:defRPr kumimoji="1" sz="2800"/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p"/>
              <a:defRPr kumimoji="1">
                <a:solidFill>
                  <a:srgbClr val="002060"/>
                </a:solidFill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n"/>
              <a:defRPr kumimoji="1" sz="2000">
                <a:solidFill>
                  <a:srgbClr val="002060"/>
                </a:solidFill>
              </a:defRPr>
            </a:lvl4pPr>
            <a:lvl5pPr marL="1828800" indent="0">
              <a:spcBef>
                <a:spcPct val="20000"/>
              </a:spcBef>
              <a:buFont typeface="Wingdings" panose="05000000000000000000" pitchFamily="2" charset="2"/>
              <a:buNone/>
              <a:defRPr kumimoji="1"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zh-CN" altLang="en-US" dirty="0">
                <a:sym typeface="+mn-ea"/>
              </a:rPr>
              <a:t>集成迭代模型和原型模型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引入风险分析，</a:t>
            </a:r>
            <a:r>
              <a:rPr lang="zh-CN" altLang="zh-CN" dirty="0"/>
              <a:t>风险驱动的过程模型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每个迭代四个阶段，若干活动</a:t>
            </a:r>
            <a:endParaRPr lang="en-US" altLang="zh-CN" dirty="0">
              <a:sym typeface="+mn-ea"/>
            </a:endParaRPr>
          </a:p>
          <a:p>
            <a:r>
              <a:rPr lang="zh-CN" altLang="zh-CN" dirty="0"/>
              <a:t>适合于需求不明确、开发风险高、开发过程中需求变更大的软件项目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不足：管理复杂</a:t>
            </a:r>
            <a:endParaRPr lang="zh-CN" altLang="en-US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1290" y="1102429"/>
            <a:ext cx="51845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软件风险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798830" lvl="1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使软件开发受到影响和损失、甚至导致失败的、可能会发生的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事件</a:t>
            </a:r>
            <a:endParaRPr lang="zh-CN" altLang="en-US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38" y="716506"/>
            <a:ext cx="6516724" cy="5772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不同软件过程模型的特点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822" y="1052736"/>
          <a:ext cx="11966768" cy="488951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05474"/>
                <a:gridCol w="2681561"/>
                <a:gridCol w="2863053"/>
                <a:gridCol w="3271790"/>
                <a:gridCol w="1544890"/>
              </a:tblGrid>
              <a:tr h="540060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模型名称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指导思想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关注点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适合软件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管理难度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32070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瀑布模型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提供系统性指导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与软件生命周期相一致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需求变动不大、较为明确、可预先定义的应用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易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7114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原型模型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以原型为媒介指导用户的需求导出和评价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需求获取、导出和确认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理解需求难以表述清楚、不易导出和获取的应用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易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00100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增量模型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快速交付和并行开发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软件详细设计、编码和测试的增量式完成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需求变动不大、较为明确、可预先定义的应用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易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48106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迭代模型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多次迭代，每次仅针对部分明确软件需求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分多次迭代来开发软件，每次仅关注部分需求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需求变动大、难以一次性说清楚的应用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中等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48106"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>
                          <a:effectLst/>
                        </a:rPr>
                        <a:t>螺旋模型</a:t>
                      </a:r>
                      <a:endParaRPr lang="zh-CN" sz="2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集成迭代模型和原型模型，引入风险分析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软件计划制定和实施，软件风险管理，基于原型的迭代式开发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开发风险大，需求难以确定的应用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200" kern="100" dirty="0">
                          <a:effectLst/>
                        </a:rPr>
                        <a:t>难</a:t>
                      </a:r>
                      <a:endParaRPr lang="zh-CN" sz="2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何为软件过程模型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基本概念和特点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有哪些软件过程模型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有什么类别，各有什么优缺点</a:t>
            </a:r>
            <a:endParaRPr lang="en-US" altLang="zh-CN" dirty="0"/>
          </a:p>
          <a:p>
            <a:endParaRPr lang="zh-CN" altLang="en-US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如何来选择软件过程模型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软件过程模型的选择方式和策略</a:t>
            </a:r>
            <a:endParaRPr lang="zh-CN" altLang="en-US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2096852"/>
            <a:ext cx="2088232" cy="21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何为软件过程模型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基本概念和特点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有哪些软件过程模型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有什么类别，各有什么特点和优缺点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3. </a:t>
            </a:r>
            <a:r>
              <a:rPr lang="zh-CN" altLang="en-US" dirty="0">
                <a:solidFill>
                  <a:srgbClr val="C00000"/>
                </a:solidFill>
              </a:rPr>
              <a:t>如何来选择软件过程模型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软件过程模型的选择方式和策略</a:t>
            </a:r>
            <a:endParaRPr lang="zh-CN" altLang="en-US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2096852"/>
            <a:ext cx="2088232" cy="21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 与 软件过程模型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94706" y="2312876"/>
            <a:ext cx="2916324" cy="2124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</a:rPr>
              <a:t>软件项目</a:t>
            </a:r>
            <a:r>
              <a:rPr lang="zh-CN" altLang="en-US" sz="3200" dirty="0"/>
              <a:t>及</a:t>
            </a:r>
            <a:r>
              <a:rPr lang="zh-CN" altLang="en-US" sz="3200" dirty="0">
                <a:solidFill>
                  <a:srgbClr val="C00000"/>
                </a:solidFill>
              </a:rPr>
              <a:t>开发团队</a:t>
            </a:r>
            <a:r>
              <a:rPr lang="zh-CN" altLang="en-US" sz="3200" dirty="0"/>
              <a:t>的具体特点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787394" y="2312876"/>
            <a:ext cx="2916324" cy="2124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C00000"/>
                </a:solidFill>
              </a:rPr>
              <a:t>软件过程模型</a:t>
            </a:r>
            <a:r>
              <a:rPr lang="zh-CN" altLang="en-US" sz="3200" dirty="0"/>
              <a:t>的特点、优点和局限</a:t>
            </a:r>
            <a:endParaRPr lang="zh-CN" altLang="en-US" sz="3200" dirty="0"/>
          </a:p>
        </p:txBody>
      </p:sp>
      <p:sp>
        <p:nvSpPr>
          <p:cNvPr id="7" name="箭头: 左右 6"/>
          <p:cNvSpPr/>
          <p:nvPr/>
        </p:nvSpPr>
        <p:spPr>
          <a:xfrm>
            <a:off x="5411130" y="2924944"/>
            <a:ext cx="1620180" cy="90010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zh-CN" dirty="0"/>
              <a:t>软件过程模型的选择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考虑</a:t>
            </a:r>
            <a:r>
              <a:rPr lang="zh-CN" altLang="zh-CN" dirty="0">
                <a:solidFill>
                  <a:srgbClr val="C00000"/>
                </a:solidFill>
              </a:rPr>
              <a:t>软件项目</a:t>
            </a:r>
            <a:r>
              <a:rPr lang="zh-CN" altLang="zh-CN" dirty="0"/>
              <a:t>的特点</a:t>
            </a:r>
            <a:endParaRPr lang="en-US" altLang="zh-CN" dirty="0"/>
          </a:p>
          <a:p>
            <a:pPr lvl="1"/>
            <a:r>
              <a:rPr lang="zh-CN" altLang="zh-CN" dirty="0"/>
              <a:t>尤其是所开发软件的业务特点，如业务领域是否明确、软件需求是否易于确定、用户需求是否会经常性变化等等</a:t>
            </a:r>
            <a:endParaRPr lang="en-US" altLang="zh-CN" dirty="0"/>
          </a:p>
          <a:p>
            <a:pPr lvl="1"/>
            <a:r>
              <a:rPr lang="zh-CN" altLang="en-US" dirty="0"/>
              <a:t>是否可以预估到潜在的软件开发风险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软件开发</a:t>
            </a:r>
            <a:r>
              <a:rPr lang="zh-CN" altLang="zh-CN" dirty="0">
                <a:solidFill>
                  <a:srgbClr val="C00000"/>
                </a:solidFill>
              </a:rPr>
              <a:t>团队</a:t>
            </a:r>
            <a:r>
              <a:rPr lang="zh-CN" altLang="zh-CN" dirty="0"/>
              <a:t>的水平</a:t>
            </a:r>
            <a:endParaRPr lang="en-US" altLang="zh-CN" dirty="0"/>
          </a:p>
          <a:p>
            <a:pPr lvl="1"/>
            <a:r>
              <a:rPr lang="zh-CN" altLang="zh-CN" dirty="0"/>
              <a:t>需要结合软件开发团队的能力和水平来选择过程模型，以防开发团队和管理人员无法掌控和驾驭过程模型</a:t>
            </a:r>
            <a:endParaRPr lang="en-US" altLang="zh-CN" dirty="0"/>
          </a:p>
          <a:p>
            <a:r>
              <a:rPr lang="zh-CN" altLang="en-US" dirty="0"/>
              <a:t>分析</a:t>
            </a:r>
            <a:r>
              <a:rPr lang="zh-CN" altLang="en-US" dirty="0">
                <a:solidFill>
                  <a:srgbClr val="C00000"/>
                </a:solidFill>
              </a:rPr>
              <a:t>软件过程模型</a:t>
            </a:r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优缺点以及适合的场所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示例：如何选择合适的过程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互联网应用软件</a:t>
            </a:r>
            <a:r>
              <a:rPr lang="zh-CN" altLang="en-US" dirty="0"/>
              <a:t>的开发过程模型</a:t>
            </a:r>
            <a:endParaRPr lang="en-US" altLang="zh-CN" dirty="0"/>
          </a:p>
          <a:p>
            <a:pPr lvl="1"/>
            <a:r>
              <a:rPr lang="zh-CN" altLang="en-US" dirty="0"/>
              <a:t>特点：软件需求不确定且快速变化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12306 APP</a:t>
            </a:r>
            <a:r>
              <a:rPr lang="zh-CN" altLang="en-US" dirty="0"/>
              <a:t>软件，微信软件，淘宝软件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选用瀑布模型不合适，迭代模型较为合适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装备软件</a:t>
            </a:r>
            <a:r>
              <a:rPr lang="zh-CN" altLang="en-US" dirty="0"/>
              <a:t>的开发过程模型</a:t>
            </a:r>
            <a:endParaRPr lang="en-US" altLang="zh-CN" dirty="0"/>
          </a:p>
          <a:p>
            <a:pPr lvl="1"/>
            <a:r>
              <a:rPr lang="zh-CN" altLang="en-US" dirty="0"/>
              <a:t>特点：软件需求确定且较为稳定</a:t>
            </a:r>
            <a:endParaRPr lang="en-US" altLang="zh-CN" dirty="0"/>
          </a:p>
          <a:p>
            <a:pPr lvl="1"/>
            <a:r>
              <a:rPr lang="zh-CN" altLang="en-US" dirty="0"/>
              <a:t>如：飞行控制软件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可考虑选用瀑布模型，用迭代模型不是很合适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11" name="图片 10" descr="图片包含 游戏机, 电脑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494" y="3897051"/>
            <a:ext cx="3312368" cy="186437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696" y="1028764"/>
            <a:ext cx="3312368" cy="255603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思考和讨论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2879526"/>
          </a:xfrm>
        </p:spPr>
        <p:txBody>
          <a:bodyPr/>
          <a:lstStyle/>
          <a:p>
            <a:r>
              <a:rPr lang="zh-CN" altLang="en-US" dirty="0"/>
              <a:t>结合课程综合实践的具体特点和要求，思考</a:t>
            </a:r>
            <a:r>
              <a:rPr lang="zh-CN" altLang="en-US" dirty="0">
                <a:solidFill>
                  <a:srgbClr val="C00000"/>
                </a:solidFill>
              </a:rPr>
              <a:t>选用什么样的软件过程模型较为合适</a:t>
            </a:r>
            <a:r>
              <a:rPr lang="zh-CN" altLang="en-US" dirty="0"/>
              <a:t>，为什么？</a:t>
            </a:r>
            <a:endParaRPr lang="en-US" altLang="zh-CN" dirty="0"/>
          </a:p>
          <a:p>
            <a:pPr lvl="1"/>
            <a:r>
              <a:rPr lang="zh-CN" altLang="en-US" dirty="0"/>
              <a:t>软件</a:t>
            </a:r>
            <a:r>
              <a:rPr lang="zh-CN" altLang="en-US" b="1" dirty="0">
                <a:solidFill>
                  <a:srgbClr val="C00000"/>
                </a:solidFill>
              </a:rPr>
              <a:t>有创意</a:t>
            </a:r>
            <a:r>
              <a:rPr lang="zh-CN" altLang="en-US" dirty="0"/>
              <a:t>：问题及基于软件的解决方法有新意</a:t>
            </a:r>
            <a:endParaRPr lang="en-US" altLang="zh-CN" dirty="0"/>
          </a:p>
          <a:p>
            <a:pPr lvl="1"/>
            <a:r>
              <a:rPr lang="zh-CN" altLang="en-US" dirty="0"/>
              <a:t>软件</a:t>
            </a:r>
            <a:r>
              <a:rPr lang="zh-CN" altLang="en-US" b="1" dirty="0">
                <a:solidFill>
                  <a:srgbClr val="C00000"/>
                </a:solidFill>
              </a:rPr>
              <a:t>上规模</a:t>
            </a:r>
            <a:r>
              <a:rPr lang="zh-CN" altLang="en-US" dirty="0"/>
              <a:t>：软件具有一定规模，代码量 </a:t>
            </a:r>
            <a:r>
              <a:rPr lang="en-US" altLang="zh-CN" dirty="0"/>
              <a:t>&gt; 15000+ LOC</a:t>
            </a:r>
            <a:endParaRPr lang="en-US" altLang="zh-CN" dirty="0"/>
          </a:p>
          <a:p>
            <a:pPr lvl="1"/>
            <a:r>
              <a:rPr lang="zh-CN" altLang="en-US" dirty="0"/>
              <a:t>如空巢老人看护软件、多无人机联合搜寻软件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9682" y="4533076"/>
            <a:ext cx="1361618" cy="18157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4032" y="4221088"/>
            <a:ext cx="2952328" cy="14302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课程实践软件项目有何特点？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47291" y="4221088"/>
            <a:ext cx="2795730" cy="14302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软件项目开发团队有何特点？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传统软件过程模型的特点和不足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7535676" cy="5040312"/>
          </a:xfrm>
        </p:spPr>
        <p:txBody>
          <a:bodyPr/>
          <a:lstStyle/>
          <a:p>
            <a:r>
              <a:rPr lang="zh-CN" altLang="zh-CN" dirty="0"/>
              <a:t>软件开发和运维的大量工作用于</a:t>
            </a:r>
            <a:r>
              <a:rPr lang="zh-CN" altLang="zh-CN" dirty="0">
                <a:solidFill>
                  <a:srgbClr val="C00000"/>
                </a:solidFill>
              </a:rPr>
              <a:t>撰写</a:t>
            </a:r>
            <a:r>
              <a:rPr lang="zh-CN" altLang="en-US" dirty="0">
                <a:solidFill>
                  <a:srgbClr val="C00000"/>
                </a:solidFill>
              </a:rPr>
              <a:t>软件</a:t>
            </a:r>
            <a:r>
              <a:rPr lang="zh-CN" altLang="zh-CN" dirty="0">
                <a:solidFill>
                  <a:srgbClr val="C00000"/>
                </a:solidFill>
              </a:rPr>
              <a:t>文档</a:t>
            </a:r>
            <a:r>
              <a:rPr lang="zh-CN" altLang="zh-CN" dirty="0"/>
              <a:t>，而非去编写程序代码</a:t>
            </a:r>
            <a:endParaRPr lang="en-US" altLang="zh-CN" dirty="0"/>
          </a:p>
          <a:p>
            <a:r>
              <a:rPr lang="zh-CN" altLang="zh-CN" dirty="0"/>
              <a:t>软件开发过程中会花费大量时间和精力用于</a:t>
            </a:r>
            <a:r>
              <a:rPr lang="zh-CN" altLang="zh-CN" dirty="0">
                <a:solidFill>
                  <a:srgbClr val="C00000"/>
                </a:solidFill>
              </a:rPr>
              <a:t>软件文档的评审</a:t>
            </a:r>
            <a:r>
              <a:rPr lang="zh-CN" altLang="zh-CN" dirty="0"/>
              <a:t>，以确保软件质量</a:t>
            </a:r>
            <a:endParaRPr lang="en-US" altLang="zh-CN" dirty="0"/>
          </a:p>
          <a:p>
            <a:r>
              <a:rPr lang="zh-CN" altLang="zh-CN" dirty="0"/>
              <a:t>一旦</a:t>
            </a:r>
            <a:r>
              <a:rPr lang="zh-CN" altLang="en-US" dirty="0"/>
              <a:t>软件</a:t>
            </a:r>
            <a:r>
              <a:rPr lang="zh-CN" altLang="zh-CN" dirty="0">
                <a:solidFill>
                  <a:srgbClr val="C00000"/>
                </a:solidFill>
              </a:rPr>
              <a:t>需求发生变化</a:t>
            </a:r>
            <a:r>
              <a:rPr lang="zh-CN" altLang="zh-CN" dirty="0"/>
              <a:t>，开发人员</a:t>
            </a:r>
            <a:r>
              <a:rPr lang="zh-CN" altLang="en-US" dirty="0"/>
              <a:t>需要</a:t>
            </a:r>
            <a:r>
              <a:rPr lang="zh-CN" altLang="zh-CN" dirty="0"/>
              <a:t>修改软件需求文档，并据此来调整其他的一系列文档，最后再修改程序代码</a:t>
            </a:r>
            <a:endParaRPr lang="en-US" altLang="zh-CN" dirty="0"/>
          </a:p>
          <a:p>
            <a:r>
              <a:rPr lang="zh-CN" altLang="en-US" dirty="0"/>
              <a:t>等</a:t>
            </a:r>
            <a:r>
              <a:rPr lang="zh-CN" altLang="en-US" dirty="0">
                <a:solidFill>
                  <a:srgbClr val="C00000"/>
                </a:solidFill>
              </a:rPr>
              <a:t>较长时间</a:t>
            </a:r>
            <a:r>
              <a:rPr lang="zh-CN" altLang="en-US" dirty="0"/>
              <a:t>才能得到</a:t>
            </a:r>
            <a:r>
              <a:rPr lang="zh-CN" altLang="en-US" dirty="0">
                <a:solidFill>
                  <a:srgbClr val="C00000"/>
                </a:solidFill>
              </a:rPr>
              <a:t>可运行软件</a:t>
            </a:r>
            <a:r>
              <a:rPr lang="zh-CN" altLang="en-US" dirty="0"/>
              <a:t>系统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0" y="6165850"/>
            <a:ext cx="12173476" cy="7078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以文档为中心的重型软件开发方法，非常笨重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1"/>
          <p:cNvSpPr txBox="1"/>
          <p:nvPr/>
        </p:nvSpPr>
        <p:spPr>
          <a:xfrm>
            <a:off x="8617358" y="1268760"/>
            <a:ext cx="3302470" cy="4608512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"/>
              <a:defRPr kumimoji="1" sz="3200" b="1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 kumimoji="1" sz="28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kumimoji="1" sz="24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 kumimoji="1" sz="2000" kern="1200">
                <a:solidFill>
                  <a:srgbClr val="002060"/>
                </a:solidFill>
                <a:latin typeface="+mn-lt"/>
                <a:ea typeface="+mn-ea"/>
                <a:cs typeface="微软雅黑" panose="020B0503020204020204" charset="-122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瀑布模型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增量模型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迭代模型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原型模型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螺旋模型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……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敏捷软件开发方法</a:t>
            </a:r>
            <a:r>
              <a:rPr lang="en-US" altLang="zh-CN" dirty="0"/>
              <a:t>(Agile Method)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重视</a:t>
            </a:r>
            <a:r>
              <a:rPr lang="zh-CN" altLang="zh-CN" b="1" dirty="0">
                <a:solidFill>
                  <a:srgbClr val="C00000"/>
                </a:solidFill>
              </a:rPr>
              <a:t>人和交互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zh-CN" altLang="zh-CN" dirty="0"/>
              <a:t>重视</a:t>
            </a:r>
            <a:r>
              <a:rPr lang="zh-CN" altLang="zh-CN" b="1" dirty="0">
                <a:solidFill>
                  <a:srgbClr val="C00000"/>
                </a:solidFill>
              </a:rPr>
              <a:t>可运行软件系统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zh-CN" altLang="zh-CN" dirty="0"/>
              <a:t>重视</a:t>
            </a:r>
            <a:r>
              <a:rPr lang="zh-CN" altLang="zh-CN" b="1" dirty="0">
                <a:solidFill>
                  <a:srgbClr val="C00000"/>
                </a:solidFill>
              </a:rPr>
              <a:t>客户合作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zh-CN" altLang="zh-CN" dirty="0"/>
              <a:t>重视</a:t>
            </a:r>
            <a:r>
              <a:rPr lang="zh-CN" altLang="zh-CN" b="1" dirty="0">
                <a:solidFill>
                  <a:srgbClr val="C00000"/>
                </a:solidFill>
              </a:rPr>
              <a:t>响应用户需求变化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少写软件文档，以代码为中心，快速响应变化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软件开发需要过程指导</a:t>
            </a:r>
            <a:endParaRPr lang="en-US" altLang="zh-CN" dirty="0"/>
          </a:p>
          <a:p>
            <a:pPr lvl="1"/>
            <a:r>
              <a:rPr lang="zh-CN" altLang="en-US" dirty="0"/>
              <a:t>明确步骤、活动、次序、关系</a:t>
            </a:r>
            <a:endParaRPr lang="en-US" altLang="zh-CN" dirty="0"/>
          </a:p>
          <a:p>
            <a:r>
              <a:rPr lang="zh-CN" altLang="en-US" dirty="0"/>
              <a:t>多样化的软件过程模型</a:t>
            </a:r>
            <a:endParaRPr lang="en-US" altLang="zh-CN" dirty="0"/>
          </a:p>
          <a:p>
            <a:pPr lvl="1"/>
            <a:r>
              <a:rPr lang="zh-CN" altLang="en-US" dirty="0"/>
              <a:t>瀑布、增量、迭代、原型、螺旋等</a:t>
            </a:r>
            <a:endParaRPr lang="en-US" altLang="zh-CN" dirty="0"/>
          </a:p>
          <a:p>
            <a:pPr lvl="1"/>
            <a:r>
              <a:rPr lang="zh-CN" altLang="en-US" dirty="0"/>
              <a:t>各自有其优缺点</a:t>
            </a:r>
            <a:endParaRPr lang="en-US" altLang="zh-CN" dirty="0"/>
          </a:p>
          <a:p>
            <a:r>
              <a:rPr lang="zh-CN" altLang="en-US" dirty="0"/>
              <a:t>选择合适的软件过程模型</a:t>
            </a:r>
            <a:endParaRPr lang="en-US" altLang="zh-CN" dirty="0"/>
          </a:p>
          <a:p>
            <a:pPr lvl="1"/>
            <a:r>
              <a:rPr lang="zh-CN" altLang="en-US" dirty="0"/>
              <a:t>考虑软件</a:t>
            </a:r>
            <a:r>
              <a:rPr lang="zh-CN" altLang="en-US"/>
              <a:t>项目的特点</a:t>
            </a:r>
            <a:r>
              <a:rPr lang="zh-CN" altLang="en-US" dirty="0"/>
              <a:t>和要求</a:t>
            </a:r>
            <a:endParaRPr lang="en-US" altLang="zh-CN" dirty="0"/>
          </a:p>
          <a:p>
            <a:pPr lvl="1"/>
            <a:r>
              <a:rPr lang="zh-CN" altLang="en-US" dirty="0"/>
              <a:t>结合软件过程模型的优缺点</a:t>
            </a:r>
            <a:endParaRPr lang="en-US" altLang="zh-CN" dirty="0"/>
          </a:p>
          <a:p>
            <a:pPr lvl="1"/>
            <a:r>
              <a:rPr lang="zh-CN" altLang="en-US" dirty="0"/>
              <a:t>考虑开发团队的经验和水平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布置课程综合实践任务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综合实践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阅读、分析和维护开源软件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结合代码阅读以及</a:t>
            </a:r>
            <a:r>
              <a:rPr lang="en-US" altLang="zh-CN" dirty="0" err="1"/>
              <a:t>sonarqube</a:t>
            </a:r>
            <a:r>
              <a:rPr lang="zh-CN" altLang="en-US" dirty="0"/>
              <a:t>工具扫描，分析小米便签开源软件的质量，撰写质量分析报告</a:t>
            </a:r>
            <a:endParaRPr lang="en-US" altLang="zh-CN" dirty="0"/>
          </a:p>
          <a:p>
            <a:pPr lvl="1"/>
            <a:r>
              <a:rPr lang="zh-CN" altLang="en-US" dirty="0"/>
              <a:t>要求：分析代码质量（从软件设计到代码规范）好的一面；存在的不足和问题，在具体开发中应用高质量的软件开发规范和实践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综合实践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开发有创意、上规模和高质量的软件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结合要求构思软件需求，撰写软件需求构思和描述文档</a:t>
            </a:r>
            <a:endParaRPr lang="en-US" altLang="zh-CN" dirty="0"/>
          </a:p>
          <a:p>
            <a:pPr lvl="1"/>
            <a:r>
              <a:rPr lang="zh-CN" altLang="en-US" dirty="0"/>
              <a:t>要求：有创意，上规模；力争将软件需求讲清楚：</a:t>
            </a:r>
            <a:r>
              <a:rPr lang="en-US" altLang="zh-CN" dirty="0"/>
              <a:t>what &amp; why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下一次课程的内容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endParaRPr lang="en-US" altLang="zh-CN" dirty="0"/>
          </a:p>
          <a:p>
            <a:pPr lvl="1"/>
            <a:r>
              <a:rPr lang="zh-CN" altLang="en-US" dirty="0"/>
              <a:t>汇报开源代码质量分析报告</a:t>
            </a:r>
            <a:endParaRPr lang="en-US" altLang="zh-CN" dirty="0"/>
          </a:p>
          <a:p>
            <a:pPr lvl="1"/>
            <a:r>
              <a:rPr lang="zh-CN" altLang="en-US" dirty="0"/>
              <a:t>汇报软件需求构思和描述文档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教师</a:t>
            </a:r>
            <a:endParaRPr lang="en-US" altLang="zh-CN" dirty="0"/>
          </a:p>
          <a:p>
            <a:pPr lvl="1"/>
            <a:r>
              <a:rPr lang="zh-CN" altLang="en-US" dirty="0"/>
              <a:t>讲评学生的课程实践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软件开发的特点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基于智力的协作过程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智力活动：基于逻辑思维来构造软件</a:t>
            </a:r>
            <a:endParaRPr lang="en-US" altLang="zh-CN" dirty="0"/>
          </a:p>
          <a:p>
            <a:pPr lvl="1"/>
            <a:r>
              <a:rPr lang="zh-CN" altLang="en-US" dirty="0"/>
              <a:t>交流协作：软件工程师、用户间的交流和讨论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软件项目内在复杂性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介入的人多、考虑的内容多、产生的制品多</a:t>
            </a:r>
            <a:endParaRPr lang="en-US" altLang="zh-CN" dirty="0"/>
          </a:p>
          <a:p>
            <a:pPr lvl="1"/>
            <a:r>
              <a:rPr lang="zh-CN" altLang="en-US" dirty="0"/>
              <a:t>不同要素间存在关联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循序渐进的开发过程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开展有序的开发活动，如编码、分析、设计</a:t>
            </a:r>
            <a:endParaRPr lang="en-US" altLang="zh-CN" dirty="0"/>
          </a:p>
          <a:p>
            <a:pPr lvl="1"/>
            <a:r>
              <a:rPr lang="zh-CN" altLang="en-US" dirty="0"/>
              <a:t>体现了工程的思想：按步骤、分阶段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99562" y="1537869"/>
            <a:ext cx="2736304" cy="23762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just"/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按照什么样的过程来有序地开发软件？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 descr="地图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562" y="3914133"/>
            <a:ext cx="2736304" cy="129484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952" y="851517"/>
            <a:ext cx="5237784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思考</a:t>
            </a:r>
            <a:r>
              <a:rPr lang="zh-CN" alt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题</a:t>
            </a:r>
            <a:endParaRPr lang="zh-CN" alt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3953" y="3842932"/>
            <a:ext cx="4166572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8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迭代模型能够有效的支持课程实践软件项目的开发和管理工作？为什么？</a:t>
            </a:r>
            <a:endParaRPr lang="zh-CN" altLang="en-US" sz="2800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2479" y="2129307"/>
            <a:ext cx="2555215" cy="34069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42978" y="1088740"/>
            <a:ext cx="3852428" cy="1188132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问题和讨论</a:t>
            </a:r>
            <a:endParaRPr lang="zh-CN" altLang="en-US" sz="4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7034" y="2780928"/>
            <a:ext cx="2340260" cy="258504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软件过程</a:t>
            </a:r>
            <a:endParaRPr lang="en-US" altLang="zh-CN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>
            <a:normAutofit/>
          </a:bodyPr>
          <a:lstStyle/>
          <a:p>
            <a:r>
              <a:rPr lang="zh-CN" altLang="en-US" dirty="0"/>
              <a:t>过程</a:t>
            </a:r>
            <a:r>
              <a:rPr lang="en-US" altLang="zh-CN" dirty="0"/>
              <a:t>(Process)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活动</a:t>
            </a:r>
            <a:r>
              <a:rPr lang="zh-CN" altLang="en-US" dirty="0"/>
              <a:t>：明确要做哪些事情，包括具体的活动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关系</a:t>
            </a:r>
            <a:r>
              <a:rPr lang="zh-CN" altLang="en-US" dirty="0"/>
              <a:t>：活动间存在逻辑关系，如依赖和先后次序</a:t>
            </a:r>
            <a:endParaRPr lang="en-US" altLang="zh-CN" dirty="0"/>
          </a:p>
          <a:p>
            <a:pPr lvl="1"/>
            <a:r>
              <a:rPr lang="zh-CN" altLang="en-US" dirty="0"/>
              <a:t>示例：考研的过程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软件过程</a:t>
            </a:r>
            <a:r>
              <a:rPr lang="en-US" altLang="zh-CN" dirty="0"/>
              <a:t>(Software Process)</a:t>
            </a:r>
            <a:endParaRPr lang="en-US" altLang="zh-CN" dirty="0"/>
          </a:p>
          <a:p>
            <a:pPr lvl="1"/>
            <a:r>
              <a:rPr lang="zh-CN" altLang="en-US" dirty="0"/>
              <a:t>按照项目进度、成本和质量要求，遵循用户需求，开发和维护软件、管理软件项目的一系列</a:t>
            </a:r>
            <a:r>
              <a:rPr lang="zh-CN" altLang="en-US" b="1" dirty="0">
                <a:solidFill>
                  <a:srgbClr val="C00000"/>
                </a:solidFill>
              </a:rPr>
              <a:t>有序软件开发活动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软件开发活动：</a:t>
            </a:r>
            <a:r>
              <a:rPr lang="zh-CN" altLang="en-US" b="1" dirty="0">
                <a:solidFill>
                  <a:srgbClr val="C00000"/>
                </a:solidFill>
              </a:rPr>
              <a:t>技术活动和管理活动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软件过程模型</a:t>
            </a:r>
            <a:endParaRPr lang="zh-CN" altLang="en-US" dirty="0"/>
          </a:p>
        </p:txBody>
      </p:sp>
      <p:grpSp>
        <p:nvGrpSpPr>
          <p:cNvPr id="5" name="画布 3"/>
          <p:cNvGrpSpPr/>
          <p:nvPr/>
        </p:nvGrpSpPr>
        <p:grpSpPr>
          <a:xfrm>
            <a:off x="254880" y="1592796"/>
            <a:ext cx="11531586" cy="4995716"/>
            <a:chOff x="-157939" y="-57044"/>
            <a:chExt cx="5362822" cy="1654810"/>
          </a:xfrm>
        </p:grpSpPr>
        <p:sp>
          <p:nvSpPr>
            <p:cNvPr id="6" name="矩形 5"/>
            <p:cNvSpPr/>
            <p:nvPr/>
          </p:nvSpPr>
          <p:spPr>
            <a:xfrm>
              <a:off x="-157939" y="-57044"/>
              <a:ext cx="5274310" cy="1654810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0567" y="613833"/>
              <a:ext cx="668867" cy="3132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zh-CN" altLang="en-US" sz="2800" kern="100" dirty="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开发</a:t>
              </a:r>
              <a:endParaRPr lang="en-US" altLang="zh-CN" sz="2800" kern="1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algn="ctr">
                <a:spcBef>
                  <a:spcPts val="0"/>
                </a:spcBef>
              </a:pPr>
              <a:r>
                <a:rPr lang="zh-CN" sz="2800" kern="100" dirty="0">
                  <a:solidFill>
                    <a:schemeClr val="bg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活动</a:t>
              </a:r>
              <a:r>
                <a:rPr lang="en-US" sz="2800" kern="100" dirty="0">
                  <a:solidFill>
                    <a:schemeClr val="bg1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1</a:t>
              </a:r>
              <a:endParaRPr lang="zh-CN" sz="2800" kern="100" dirty="0">
                <a:solidFill>
                  <a:schemeClr val="bg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6"/>
            <p:cNvSpPr txBox="1"/>
            <p:nvPr/>
          </p:nvSpPr>
          <p:spPr>
            <a:xfrm>
              <a:off x="1477517" y="613833"/>
              <a:ext cx="668655" cy="313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en-US"/>
              </a:defPPr>
              <a:lvl1pPr algn="ctr">
                <a:spcBef>
                  <a:spcPts val="0"/>
                </a:spcBef>
                <a:defRPr sz="2800" kern="10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/>
                <a:t>开发</a:t>
              </a:r>
              <a:endParaRPr lang="en-US" altLang="zh-CN" dirty="0"/>
            </a:p>
            <a:p>
              <a:r>
                <a:rPr lang="zh-CN" altLang="en-US"/>
                <a:t>活动</a:t>
              </a:r>
              <a:r>
                <a:rPr lang="en-US" dirty="0"/>
                <a:t>2</a:t>
              </a:r>
              <a:endParaRPr lang="zh-CN" altLang="en-US" dirty="0"/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2753866" y="618150"/>
              <a:ext cx="668655" cy="313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en-US"/>
              </a:defPPr>
              <a:lvl1pPr algn="ctr">
                <a:spcBef>
                  <a:spcPts val="0"/>
                </a:spcBef>
                <a:defRPr sz="2800" kern="10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/>
                <a:t>开发</a:t>
              </a:r>
              <a:endParaRPr lang="en-US" altLang="zh-CN" dirty="0"/>
            </a:p>
            <a:p>
              <a:r>
                <a:rPr lang="zh-CN" altLang="en-US"/>
                <a:t>活动</a:t>
              </a:r>
              <a:r>
                <a:rPr lang="en-US" dirty="0"/>
                <a:t>3</a:t>
              </a:r>
              <a:endParaRPr lang="zh-CN" altLang="en-US" dirty="0"/>
            </a:p>
          </p:txBody>
        </p:sp>
        <p:sp>
          <p:nvSpPr>
            <p:cNvPr id="10" name="文本框 6"/>
            <p:cNvSpPr txBox="1"/>
            <p:nvPr/>
          </p:nvSpPr>
          <p:spPr>
            <a:xfrm>
              <a:off x="4205900" y="618150"/>
              <a:ext cx="668655" cy="31305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en-US"/>
              </a:defPPr>
              <a:lvl1pPr algn="ctr">
                <a:spcBef>
                  <a:spcPts val="0"/>
                </a:spcBef>
                <a:defRPr sz="2800" kern="100">
                  <a:solidFill>
                    <a:schemeClr val="bg1"/>
                  </a:solidFill>
                  <a:latin typeface="+mn-ea"/>
                  <a:ea typeface="+mn-ea"/>
                  <a:cs typeface="Times New Roman" panose="02020603050405020304" pitchFamily="18" charset="0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dirty="0"/>
                <a:t>开发</a:t>
              </a:r>
              <a:endParaRPr lang="en-US" altLang="zh-CN" dirty="0"/>
            </a:p>
            <a:p>
              <a:r>
                <a:rPr lang="zh-CN" altLang="en-US" dirty="0"/>
                <a:t>活动</a:t>
              </a:r>
              <a:r>
                <a:rPr lang="en-US" dirty="0"/>
                <a:t>n</a:t>
              </a:r>
              <a:endParaRPr lang="zh-CN" altLang="en-US" dirty="0"/>
            </a:p>
          </p:txBody>
        </p:sp>
        <p:cxnSp>
          <p:nvCxnSpPr>
            <p:cNvPr id="11" name="连接符: 肘形 10"/>
            <p:cNvCxnSpPr>
              <a:stCxn id="7" idx="3"/>
              <a:endCxn id="8" idx="1"/>
            </p:cNvCxnSpPr>
            <p:nvPr/>
          </p:nvCxnSpPr>
          <p:spPr>
            <a:xfrm flipV="1">
              <a:off x="969434" y="770361"/>
              <a:ext cx="508083" cy="106"/>
            </a:xfrm>
            <a:prstGeom prst="bentConnector3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2146172" y="770361"/>
              <a:ext cx="607694" cy="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1"/>
            </p:cNvCxnSpPr>
            <p:nvPr/>
          </p:nvCxnSpPr>
          <p:spPr>
            <a:xfrm>
              <a:off x="3422521" y="774678"/>
              <a:ext cx="78337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标注: 线形 13"/>
            <p:cNvSpPr/>
            <p:nvPr/>
          </p:nvSpPr>
          <p:spPr>
            <a:xfrm>
              <a:off x="1329349" y="136862"/>
              <a:ext cx="1424517" cy="339599"/>
            </a:xfrm>
            <a:prstGeom prst="borderCallout1">
              <a:avLst>
                <a:gd name="adj1" fmla="val 18750"/>
                <a:gd name="adj2" fmla="val -8333"/>
                <a:gd name="adj3" fmla="val 140803"/>
                <a:gd name="adj4" fmla="val -54913"/>
              </a:avLst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zh-CN" altLang="zh-CN" sz="28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任务、目标、输入和输出</a:t>
              </a:r>
              <a:endParaRPr lang="zh-CN" altLang="zh-CN" sz="28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标注: 线形 14"/>
            <p:cNvSpPr/>
            <p:nvPr/>
          </p:nvSpPr>
          <p:spPr>
            <a:xfrm>
              <a:off x="2812965" y="1121304"/>
              <a:ext cx="1638042" cy="339090"/>
            </a:xfrm>
            <a:prstGeom prst="borderCallout1">
              <a:avLst>
                <a:gd name="adj1" fmla="val 18750"/>
                <a:gd name="adj2" fmla="val -8333"/>
                <a:gd name="adj3" fmla="val -98726"/>
                <a:gd name="adj4" fmla="val -24215"/>
              </a:avLst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zh-CN" sz="28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活动间的关系和次序</a:t>
              </a:r>
              <a:endParaRPr lang="zh-CN" sz="28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标注: 线形 16"/>
            <p:cNvSpPr/>
            <p:nvPr/>
          </p:nvSpPr>
          <p:spPr>
            <a:xfrm>
              <a:off x="3382256" y="122533"/>
              <a:ext cx="1822627" cy="339090"/>
            </a:xfrm>
            <a:prstGeom prst="borderCallout1">
              <a:avLst>
                <a:gd name="adj1" fmla="val 18750"/>
                <a:gd name="adj2" fmla="val -8333"/>
                <a:gd name="adj3" fmla="val 149796"/>
                <a:gd name="adj4" fmla="val -25237"/>
              </a:avLst>
            </a:prstGeom>
            <a:noFill/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zh-CN" sz="2800" kern="100" dirty="0"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投入人员、工具、资源和成本等</a:t>
              </a:r>
              <a:endParaRPr lang="zh-CN" sz="28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550590" y="855817"/>
            <a:ext cx="1122784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C00000"/>
                </a:solidFill>
                <a:latin typeface="+mn-ea"/>
                <a:ea typeface="+mn-ea"/>
              </a:rPr>
              <a:t> 软件过程模型</a:t>
            </a:r>
            <a:r>
              <a:rPr lang="en-US" altLang="zh-CN" sz="3200" dirty="0">
                <a:solidFill>
                  <a:srgbClr val="C00000"/>
                </a:solidFill>
                <a:latin typeface="+mn-ea"/>
                <a:ea typeface="+mn-ea"/>
              </a:rPr>
              <a:t>(Software Process Model)</a:t>
            </a:r>
            <a:endParaRPr lang="en-US" altLang="zh-CN" sz="32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91313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定义了软件开发的具体活动以及活动间的逻辑关系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4" name="连接符: 肘形 3"/>
          <p:cNvCxnSpPr>
            <a:stCxn id="10" idx="2"/>
            <a:endCxn id="8" idx="2"/>
          </p:cNvCxnSpPr>
          <p:nvPr/>
        </p:nvCxnSpPr>
        <p:spPr>
          <a:xfrm rot="5400000" flipH="1">
            <a:off x="7417355" y="1636313"/>
            <a:ext cx="13032" cy="5866796"/>
          </a:xfrm>
          <a:prstGeom prst="bentConnector3">
            <a:avLst>
              <a:gd name="adj1" fmla="val -3065654"/>
            </a:avLst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何为软件过程模型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基本概念和特点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有哪些软件过程模型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有什么类别，各有什么特点和优缺点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如何来选择软件过程模型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软件过程模型的选择方式和策略</a:t>
            </a:r>
            <a:endParaRPr lang="zh-CN" altLang="en-US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550" y="2096852"/>
            <a:ext cx="2088232" cy="212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软件过程模型的产生背景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16787" y="3276998"/>
            <a:ext cx="19505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作坊式的个人创作</a:t>
            </a:r>
            <a:endParaRPr lang="zh-CN" altLang="en-US" sz="32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5891304" y="1382054"/>
            <a:ext cx="1247194" cy="4692497"/>
          </a:xfrm>
          <a:prstGeom prst="leftBrace">
            <a:avLst>
              <a:gd name="adj1" fmla="val 22319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19341" y="1124744"/>
            <a:ext cx="4464497" cy="8280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j-lt"/>
              </a:rPr>
              <a:t>聚焦于编写代码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19341" y="3293422"/>
            <a:ext cx="4464497" cy="8280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j-lt"/>
              </a:rPr>
              <a:t>关注时空利用，精雕细琢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19341" y="4364462"/>
            <a:ext cx="4464497" cy="8280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j-lt"/>
              </a:rPr>
              <a:t>程序规模小且功能单一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19341" y="2209083"/>
            <a:ext cx="4464497" cy="8280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j-lt"/>
              </a:rPr>
              <a:t>依靠个体技能，缺乏合作</a:t>
            </a:r>
            <a:endParaRPr lang="zh-CN" altLang="en-US" sz="280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52817" y="5435502"/>
            <a:ext cx="4464497" cy="8280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j-lt"/>
              </a:rPr>
              <a:t>无系统性方法和标准流程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74" y="2788751"/>
            <a:ext cx="3111325" cy="219624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6574" y="5310939"/>
            <a:ext cx="3111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软件工程产生之前的软件开发</a:t>
            </a:r>
            <a:endParaRPr lang="zh-CN" altLang="en-US" sz="3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软件过程模型的产生背景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62" y="1098569"/>
            <a:ext cx="3744416" cy="2673513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961" y="1105476"/>
            <a:ext cx="3555475" cy="26666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522" y="1046934"/>
            <a:ext cx="2972841" cy="266660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8562" y="3928800"/>
            <a:ext cx="97210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OS/360 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超大型软件项目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(1960s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初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8830" lvl="1" indent="-342900">
              <a:buFont typeface="Wingdings" panose="05000000000000000000" pitchFamily="2" charset="2"/>
              <a:buChar char="ü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通用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系统，支持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hlinkClick r:id="rId4"/>
              </a:rPr>
              <a:t>多道程序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，最多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可同时运行</a:t>
            </a:r>
            <a:r>
              <a:rPr lang="en-US" altLang="zh-CN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15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道程序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798830" lvl="1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软件工程师超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2000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人，花费超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亿美元，工作量超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5000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人年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有史以来最可怕的软件开发泥潭</a:t>
            </a:r>
            <a:endParaRPr lang="en-US" altLang="zh-CN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98830" lvl="1" indent="-34290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Brooks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hlinkClick r:id="rId5"/>
              </a:rPr>
              <a:t>人月神话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》The Mythical Man-Month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作者、图灵奖获得者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8145" y="3934140"/>
            <a:ext cx="1883706" cy="232618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DOC_GUID" val="{cb355037-087a-4cdd-a4de-972ce56b9656}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0</TotalTime>
  <Words>4628</Words>
  <Application>WPS 演示</Application>
  <PresentationFormat>自定义</PresentationFormat>
  <Paragraphs>602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黑体</vt:lpstr>
      <vt:lpstr>微软雅黑</vt:lpstr>
      <vt:lpstr>Symbol</vt:lpstr>
      <vt:lpstr>Verdana</vt:lpstr>
      <vt:lpstr>Arial Unicode MS</vt:lpstr>
      <vt:lpstr>等线</vt:lpstr>
      <vt:lpstr>自定义设计方案</vt:lpstr>
      <vt:lpstr>PowerPoint 演示文稿</vt:lpstr>
      <vt:lpstr>知识回顾</vt:lpstr>
      <vt:lpstr>内容</vt:lpstr>
      <vt:lpstr>1.1 软件开发的特点</vt:lpstr>
      <vt:lpstr>1.2 软件过程</vt:lpstr>
      <vt:lpstr>1.3 软件过程模型</vt:lpstr>
      <vt:lpstr>内容</vt:lpstr>
      <vt:lpstr>2.1 软件过程模型的产生背景</vt:lpstr>
      <vt:lpstr>软件过程模型的产生背景</vt:lpstr>
      <vt:lpstr>典型的软件过程模型</vt:lpstr>
      <vt:lpstr>2.2 瀑布模型(Waterfall Model )</vt:lpstr>
      <vt:lpstr>需求分析(Requirement Analysis)</vt:lpstr>
      <vt:lpstr>概要设计(Architecture Design)</vt:lpstr>
      <vt:lpstr>详细设计(Detailed Design)</vt:lpstr>
      <vt:lpstr>编程实现(Implementation)</vt:lpstr>
      <vt:lpstr>集成测试(Integration Test)</vt:lpstr>
      <vt:lpstr>确认测试(Validation Test)</vt:lpstr>
      <vt:lpstr>瀑布模型的局限性？</vt:lpstr>
      <vt:lpstr>2.3 改进的瀑布模型：带反馈和回溯</vt:lpstr>
      <vt:lpstr>2.4 增量模型(Incremental Model)</vt:lpstr>
      <vt:lpstr>增量模型的局限性？</vt:lpstr>
      <vt:lpstr>2.5 迭代模型(Iterative Model)</vt:lpstr>
      <vt:lpstr>迭代模型的特点</vt:lpstr>
      <vt:lpstr>迭代模型的局限性？</vt:lpstr>
      <vt:lpstr>思考和讨论</vt:lpstr>
      <vt:lpstr>软件需求获取是一关键和瓶颈问题</vt:lpstr>
      <vt:lpstr>2.6 原型模型(Prototype Model)</vt:lpstr>
      <vt:lpstr>2.7 螺旋模型(Spiral Model)</vt:lpstr>
      <vt:lpstr>不同软件过程模型的特点</vt:lpstr>
      <vt:lpstr>内容</vt:lpstr>
      <vt:lpstr>软件项目 与 软件过程模型</vt:lpstr>
      <vt:lpstr>3.1 软件过程模型的选择</vt:lpstr>
      <vt:lpstr>示例：如何选择合适的过程</vt:lpstr>
      <vt:lpstr>思考和讨论</vt:lpstr>
      <vt:lpstr>3.2 传统软件过程模型的特点和不足</vt:lpstr>
      <vt:lpstr>敏捷软件开发方法(Agile Method)</vt:lpstr>
      <vt:lpstr>小结</vt:lpstr>
      <vt:lpstr>布置课程综合实践任务</vt:lpstr>
      <vt:lpstr>下一次课程的内容</vt:lpstr>
      <vt:lpstr>思考题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宋万盛</cp:lastModifiedBy>
  <cp:revision>2602</cp:revision>
  <dcterms:created xsi:type="dcterms:W3CDTF">2113-01-01T00:00:00Z</dcterms:created>
  <dcterms:modified xsi:type="dcterms:W3CDTF">2022-02-28T07:29:18Z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ABD9FBFD1C8B491C9403941EE1718AA9</vt:lpwstr>
  </property>
</Properties>
</file>