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0"/>
  </p:notesMasterIdLst>
  <p:sldIdLst>
    <p:sldId id="578" r:id="rId2"/>
    <p:sldId id="579" r:id="rId3"/>
    <p:sldId id="728" r:id="rId4"/>
    <p:sldId id="729" r:id="rId5"/>
    <p:sldId id="730" r:id="rId6"/>
    <p:sldId id="731" r:id="rId7"/>
    <p:sldId id="732" r:id="rId8"/>
    <p:sldId id="733" r:id="rId9"/>
    <p:sldId id="734" r:id="rId10"/>
    <p:sldId id="735" r:id="rId11"/>
    <p:sldId id="736" r:id="rId12"/>
    <p:sldId id="580" r:id="rId13"/>
    <p:sldId id="581" r:id="rId14"/>
    <p:sldId id="582" r:id="rId15"/>
    <p:sldId id="737" r:id="rId16"/>
    <p:sldId id="738" r:id="rId17"/>
    <p:sldId id="803" r:id="rId18"/>
    <p:sldId id="804" r:id="rId19"/>
    <p:sldId id="739" r:id="rId20"/>
    <p:sldId id="740" r:id="rId21"/>
    <p:sldId id="741" r:id="rId22"/>
    <p:sldId id="742" r:id="rId23"/>
    <p:sldId id="743" r:id="rId24"/>
    <p:sldId id="744" r:id="rId25"/>
    <p:sldId id="745" r:id="rId26"/>
    <p:sldId id="746" r:id="rId27"/>
    <p:sldId id="805" r:id="rId28"/>
    <p:sldId id="806" r:id="rId29"/>
    <p:sldId id="807" r:id="rId30"/>
    <p:sldId id="747" r:id="rId31"/>
    <p:sldId id="748" r:id="rId32"/>
    <p:sldId id="749" r:id="rId33"/>
    <p:sldId id="750" r:id="rId34"/>
    <p:sldId id="751" r:id="rId35"/>
    <p:sldId id="752" r:id="rId36"/>
    <p:sldId id="753" r:id="rId37"/>
    <p:sldId id="754" r:id="rId38"/>
    <p:sldId id="755" r:id="rId39"/>
    <p:sldId id="756" r:id="rId40"/>
    <p:sldId id="757" r:id="rId41"/>
    <p:sldId id="758" r:id="rId42"/>
    <p:sldId id="759" r:id="rId43"/>
    <p:sldId id="760" r:id="rId44"/>
    <p:sldId id="761" r:id="rId45"/>
    <p:sldId id="762" r:id="rId46"/>
    <p:sldId id="763" r:id="rId47"/>
    <p:sldId id="764" r:id="rId48"/>
    <p:sldId id="765" r:id="rId49"/>
    <p:sldId id="766" r:id="rId50"/>
    <p:sldId id="809" r:id="rId51"/>
    <p:sldId id="769" r:id="rId52"/>
    <p:sldId id="770" r:id="rId53"/>
    <p:sldId id="808" r:id="rId54"/>
    <p:sldId id="768" r:id="rId55"/>
    <p:sldId id="810" r:id="rId56"/>
    <p:sldId id="811" r:id="rId57"/>
    <p:sldId id="815" r:id="rId58"/>
    <p:sldId id="814" r:id="rId59"/>
    <p:sldId id="816" r:id="rId60"/>
    <p:sldId id="817" r:id="rId61"/>
    <p:sldId id="818" r:id="rId62"/>
    <p:sldId id="819" r:id="rId63"/>
    <p:sldId id="820" r:id="rId64"/>
    <p:sldId id="821" r:id="rId65"/>
    <p:sldId id="822" r:id="rId66"/>
    <p:sldId id="823" r:id="rId67"/>
    <p:sldId id="824" r:id="rId68"/>
    <p:sldId id="825" r:id="rId69"/>
    <p:sldId id="826" r:id="rId70"/>
    <p:sldId id="827" r:id="rId71"/>
    <p:sldId id="828" r:id="rId72"/>
    <p:sldId id="771" r:id="rId73"/>
    <p:sldId id="772" r:id="rId74"/>
    <p:sldId id="773" r:id="rId75"/>
    <p:sldId id="774" r:id="rId76"/>
    <p:sldId id="775" r:id="rId77"/>
    <p:sldId id="776" r:id="rId78"/>
    <p:sldId id="777" r:id="rId79"/>
    <p:sldId id="778" r:id="rId80"/>
    <p:sldId id="779" r:id="rId81"/>
    <p:sldId id="780" r:id="rId82"/>
    <p:sldId id="781" r:id="rId83"/>
    <p:sldId id="782" r:id="rId84"/>
    <p:sldId id="783" r:id="rId85"/>
    <p:sldId id="829" r:id="rId86"/>
    <p:sldId id="830" r:id="rId87"/>
    <p:sldId id="831" r:id="rId88"/>
    <p:sldId id="802" r:id="rId89"/>
    <p:sldId id="583" r:id="rId90"/>
    <p:sldId id="584" r:id="rId91"/>
    <p:sldId id="585" r:id="rId92"/>
    <p:sldId id="586" r:id="rId93"/>
    <p:sldId id="587" r:id="rId94"/>
    <p:sldId id="588" r:id="rId95"/>
    <p:sldId id="589" r:id="rId96"/>
    <p:sldId id="590" r:id="rId97"/>
    <p:sldId id="591" r:id="rId98"/>
    <p:sldId id="592" r:id="rId99"/>
    <p:sldId id="593" r:id="rId100"/>
    <p:sldId id="594" r:id="rId101"/>
    <p:sldId id="595" r:id="rId102"/>
    <p:sldId id="596" r:id="rId103"/>
    <p:sldId id="597" r:id="rId104"/>
    <p:sldId id="598" r:id="rId105"/>
    <p:sldId id="599" r:id="rId106"/>
    <p:sldId id="600" r:id="rId107"/>
    <p:sldId id="601" r:id="rId108"/>
    <p:sldId id="602" r:id="rId109"/>
    <p:sldId id="603" r:id="rId110"/>
    <p:sldId id="604" r:id="rId111"/>
    <p:sldId id="605" r:id="rId112"/>
    <p:sldId id="606" r:id="rId113"/>
    <p:sldId id="607" r:id="rId114"/>
    <p:sldId id="608" r:id="rId115"/>
    <p:sldId id="609" r:id="rId116"/>
    <p:sldId id="610" r:id="rId117"/>
    <p:sldId id="611" r:id="rId118"/>
    <p:sldId id="612" r:id="rId119"/>
    <p:sldId id="613" r:id="rId120"/>
    <p:sldId id="614" r:id="rId121"/>
    <p:sldId id="615" r:id="rId122"/>
    <p:sldId id="616" r:id="rId123"/>
    <p:sldId id="617" r:id="rId124"/>
    <p:sldId id="618" r:id="rId125"/>
    <p:sldId id="619" r:id="rId126"/>
    <p:sldId id="620" r:id="rId127"/>
    <p:sldId id="621" r:id="rId128"/>
    <p:sldId id="622" r:id="rId129"/>
    <p:sldId id="623" r:id="rId130"/>
    <p:sldId id="624" r:id="rId131"/>
    <p:sldId id="625" r:id="rId132"/>
    <p:sldId id="626" r:id="rId133"/>
    <p:sldId id="627" r:id="rId134"/>
    <p:sldId id="628" r:id="rId135"/>
    <p:sldId id="629" r:id="rId136"/>
    <p:sldId id="630" r:id="rId137"/>
    <p:sldId id="631" r:id="rId138"/>
    <p:sldId id="632" r:id="rId139"/>
    <p:sldId id="633" r:id="rId140"/>
    <p:sldId id="634" r:id="rId141"/>
    <p:sldId id="635" r:id="rId142"/>
    <p:sldId id="636" r:id="rId143"/>
    <p:sldId id="637" r:id="rId144"/>
    <p:sldId id="638" r:id="rId145"/>
    <p:sldId id="639" r:id="rId146"/>
    <p:sldId id="640" r:id="rId147"/>
    <p:sldId id="641" r:id="rId148"/>
    <p:sldId id="642" r:id="rId149"/>
    <p:sldId id="643" r:id="rId150"/>
    <p:sldId id="644" r:id="rId151"/>
    <p:sldId id="645" r:id="rId152"/>
    <p:sldId id="646" r:id="rId153"/>
    <p:sldId id="647" r:id="rId154"/>
    <p:sldId id="648" r:id="rId155"/>
    <p:sldId id="649" r:id="rId156"/>
    <p:sldId id="650" r:id="rId157"/>
    <p:sldId id="651" r:id="rId158"/>
    <p:sldId id="652" r:id="rId159"/>
    <p:sldId id="653" r:id="rId160"/>
    <p:sldId id="654" r:id="rId161"/>
    <p:sldId id="655" r:id="rId162"/>
    <p:sldId id="656" r:id="rId163"/>
    <p:sldId id="657" r:id="rId164"/>
    <p:sldId id="658" r:id="rId165"/>
    <p:sldId id="659" r:id="rId166"/>
    <p:sldId id="660" r:id="rId167"/>
    <p:sldId id="661" r:id="rId168"/>
    <p:sldId id="305" r:id="rId16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CFE5D6"/>
    <a:srgbClr val="FFFFFF"/>
    <a:srgbClr val="99FF33"/>
    <a:srgbClr val="C2F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93715" autoAdjust="0"/>
  </p:normalViewPr>
  <p:slideViewPr>
    <p:cSldViewPr>
      <p:cViewPr varScale="1">
        <p:scale>
          <a:sx n="68" d="100"/>
          <a:sy n="68" d="100"/>
        </p:scale>
        <p:origin x="84" y="48"/>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8677BA-34FA-4915-96BC-B1B1C08E076E}" type="slidenum">
              <a:rPr lang="zh-CN" altLang="en-US" smtClean="0"/>
              <a:pPr/>
              <a:t>90</a:t>
            </a:fld>
            <a:endParaRPr lang="zh-CN" altLang="en-US"/>
          </a:p>
        </p:txBody>
      </p:sp>
    </p:spTree>
    <p:extLst>
      <p:ext uri="{BB962C8B-B14F-4D97-AF65-F5344CB8AC3E}">
        <p14:creationId xmlns:p14="http://schemas.microsoft.com/office/powerpoint/2010/main" val="304229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mailto:aa.operator@(bb"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3/CH6-3.sln"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4/CH6-4.sln"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5/CH6-5.sln"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6/CH6-6.sln"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7/CH6-7.sln"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8/CH6-8.sln"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9/CH6-9.sl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10/CH6-10.sln"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11/CH6-11.sln"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12/CH6-12.sln"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13/CH6-13.sln"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1/CH6-1.sln"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25945;&#26448;&#20363;&#31243;/CH6-2/CH6-2.sl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b="1" dirty="0"/>
              <a:t>第</a:t>
            </a:r>
            <a:r>
              <a:rPr lang="en-US" altLang="zh-CN" b="1" dirty="0"/>
              <a:t>5</a:t>
            </a:r>
            <a:r>
              <a:rPr lang="zh-CN" altLang="en-US" b="1" dirty="0"/>
              <a:t>章 </a:t>
            </a:r>
            <a:r>
              <a:rPr lang="zh-CN" altLang="en-US" b="1" dirty="0">
                <a:solidFill>
                  <a:srgbClr val="FF0000"/>
                </a:solidFill>
              </a:rPr>
              <a:t>多态性</a:t>
            </a:r>
          </a:p>
        </p:txBody>
      </p:sp>
      <p:sp>
        <p:nvSpPr>
          <p:cNvPr id="3075" name="Rectangle 3"/>
          <p:cNvSpPr>
            <a:spLocks noGrp="1" noChangeArrowheads="1"/>
          </p:cNvSpPr>
          <p:nvPr>
            <p:ph type="body" idx="1"/>
          </p:nvPr>
        </p:nvSpPr>
        <p:spPr>
          <a:xfrm>
            <a:off x="685800" y="1416050"/>
            <a:ext cx="8001000" cy="4114800"/>
          </a:xfrm>
        </p:spPr>
        <p:txBody>
          <a:bodyPr/>
          <a:lstStyle/>
          <a:p>
            <a:pPr marL="0" indent="0" eaLnBrk="1" hangingPunct="1">
              <a:lnSpc>
                <a:spcPct val="90000"/>
              </a:lnSpc>
              <a:buNone/>
            </a:pPr>
            <a:r>
              <a:rPr lang="en-US" altLang="zh-CN" sz="2800" b="1" dirty="0">
                <a:solidFill>
                  <a:srgbClr val="0000CC"/>
                </a:solidFill>
              </a:rPr>
              <a:t>1．</a:t>
            </a:r>
            <a:r>
              <a:rPr lang="zh-CN" altLang="en-US" sz="2800" b="1" dirty="0">
                <a:solidFill>
                  <a:srgbClr val="0000CC"/>
                </a:solidFill>
              </a:rPr>
              <a:t>多态的概念</a:t>
            </a:r>
            <a:endParaRPr lang="en-US" altLang="zh-CN" sz="2800" b="1" dirty="0">
              <a:solidFill>
                <a:srgbClr val="0000CC"/>
              </a:solidFill>
            </a:endParaRPr>
          </a:p>
          <a:p>
            <a:pPr lvl="1" indent="-342900" eaLnBrk="1" hangingPunct="1">
              <a:lnSpc>
                <a:spcPct val="90000"/>
              </a:lnSpc>
            </a:pPr>
            <a:r>
              <a:rPr lang="zh-CN" altLang="en-US" sz="2400" b="1" dirty="0"/>
              <a:t>多态性是面向对象程序设计语言的又一重要特征，指的是不同对象接收到同一消息时会产生不同的行为。</a:t>
            </a:r>
            <a:endParaRPr lang="en-US" altLang="zh-CN" sz="2400" b="1" dirty="0"/>
          </a:p>
          <a:p>
            <a:pPr lvl="1" eaLnBrk="1" hangingPunct="1">
              <a:lnSpc>
                <a:spcPct val="90000"/>
              </a:lnSpc>
            </a:pPr>
            <a:r>
              <a:rPr lang="zh-CN" altLang="en-US" sz="2400" b="1" dirty="0"/>
              <a:t>简单地说，</a:t>
            </a:r>
            <a:r>
              <a:rPr lang="zh-CN" altLang="en-US" sz="2400" b="1" dirty="0">
                <a:solidFill>
                  <a:srgbClr val="FF0000"/>
                </a:solidFill>
              </a:rPr>
              <a:t>多态就是</a:t>
            </a:r>
            <a:r>
              <a:rPr lang="zh-CN" altLang="en-US" sz="2400" b="1" dirty="0"/>
              <a:t>在同一个类或继承体系结构的基类与派生类中，</a:t>
            </a:r>
            <a:r>
              <a:rPr lang="zh-CN" altLang="en-US" sz="2400" b="1" dirty="0">
                <a:solidFill>
                  <a:srgbClr val="FF0000"/>
                </a:solidFill>
              </a:rPr>
              <a:t>用同名函数来实现各种不同的功能</a:t>
            </a:r>
            <a:r>
              <a:rPr lang="zh-CN" altLang="en-US" sz="2400" b="1" dirty="0"/>
              <a:t>。</a:t>
            </a:r>
          </a:p>
          <a:p>
            <a:pPr marL="0" indent="0" eaLnBrk="1" hangingPunct="1">
              <a:lnSpc>
                <a:spcPct val="90000"/>
              </a:lnSpc>
              <a:buNone/>
            </a:pPr>
            <a:r>
              <a:rPr lang="zh-CN" altLang="en-US" sz="2800" b="1" dirty="0">
                <a:solidFill>
                  <a:srgbClr val="0000CC"/>
                </a:solidFill>
              </a:rPr>
              <a:t>２．多态与继承的关系</a:t>
            </a:r>
            <a:endParaRPr lang="en-US" altLang="zh-CN" sz="2800" b="1" dirty="0">
              <a:solidFill>
                <a:srgbClr val="0000CC"/>
              </a:solidFill>
            </a:endParaRPr>
          </a:p>
          <a:p>
            <a:pPr lvl="1" eaLnBrk="1" hangingPunct="1">
              <a:lnSpc>
                <a:spcPct val="90000"/>
              </a:lnSpc>
            </a:pPr>
            <a:r>
              <a:rPr lang="zh-CN" altLang="en-US" sz="2400" b="1" dirty="0"/>
              <a:t>继承所处理的是</a:t>
            </a:r>
            <a:r>
              <a:rPr lang="zh-CN" altLang="en-US" sz="2400" b="1" dirty="0">
                <a:solidFill>
                  <a:srgbClr val="FF0000"/>
                </a:solidFill>
              </a:rPr>
              <a:t>类与类之间的层次关系</a:t>
            </a:r>
            <a:r>
              <a:rPr lang="zh-CN" altLang="en-US" sz="2400" b="1" dirty="0"/>
              <a:t>问题</a:t>
            </a:r>
            <a:endParaRPr lang="en-US" altLang="zh-CN" sz="2400" b="1" dirty="0"/>
          </a:p>
          <a:p>
            <a:pPr lvl="1" eaLnBrk="1" hangingPunct="1">
              <a:lnSpc>
                <a:spcPct val="90000"/>
              </a:lnSpc>
            </a:pPr>
            <a:r>
              <a:rPr lang="zh-CN" altLang="en-US" sz="2400" b="1" dirty="0"/>
              <a:t>而多态则是处理类的层次结构之间，以及同一个类内部</a:t>
            </a:r>
            <a:r>
              <a:rPr lang="zh-CN" altLang="en-US" sz="2400" b="1" dirty="0">
                <a:solidFill>
                  <a:srgbClr val="00B050"/>
                </a:solidFill>
              </a:rPr>
              <a:t>同名函数</a:t>
            </a:r>
            <a:r>
              <a:rPr lang="zh-CN" altLang="en-US" sz="2400" b="1" dirty="0"/>
              <a:t>的关系问题。但通常是指继承结构中</a:t>
            </a:r>
            <a:r>
              <a:rPr lang="zh-CN" altLang="en-US" sz="2400" b="1" dirty="0">
                <a:solidFill>
                  <a:srgbClr val="FF0000"/>
                </a:solidFill>
              </a:rPr>
              <a:t>基类和派生类之间通过同名虚函数实现不同函数功能的问题</a:t>
            </a:r>
            <a:r>
              <a:rPr lang="zh-CN" altLang="en-US" sz="2400" b="1" dirty="0"/>
              <a:t>。</a:t>
            </a:r>
            <a:endParaRPr lang="en-US" altLang="zh-CN" sz="2400" b="1" dirty="0"/>
          </a:p>
        </p:txBody>
      </p:sp>
    </p:spTree>
    <p:extLst>
      <p:ext uri="{BB962C8B-B14F-4D97-AF65-F5344CB8AC3E}">
        <p14:creationId xmlns:p14="http://schemas.microsoft.com/office/powerpoint/2010/main" val="98013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 calcmode="lin" valueType="num">
                                      <p:cBhvr additive="base">
                                        <p:cTn id="7"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fade">
                                      <p:cBhvr>
                                        <p:cTn id="13" dur="500"/>
                                        <p:tgtEl>
                                          <p:spTgt spid="30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5">
                                            <p:txEl>
                                              <p:pRg st="3" end="3"/>
                                            </p:txEl>
                                          </p:spTgt>
                                        </p:tgtEl>
                                        <p:attrNameLst>
                                          <p:attrName>style.visibility</p:attrName>
                                        </p:attrNameLst>
                                      </p:cBhvr>
                                      <p:to>
                                        <p:strVal val="visible"/>
                                      </p:to>
                                    </p:set>
                                    <p:anim calcmode="lin" valueType="num">
                                      <p:cBhvr additive="base">
                                        <p:cTn id="18"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 calcmode="lin" valueType="num">
                                      <p:cBhvr additive="base">
                                        <p:cTn id="24"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5">
                                            <p:txEl>
                                              <p:pRg st="5" end="5"/>
                                            </p:txEl>
                                          </p:spTgt>
                                        </p:tgtEl>
                                        <p:attrNameLst>
                                          <p:attrName>style.visibility</p:attrName>
                                        </p:attrNameLst>
                                      </p:cBhvr>
                                      <p:to>
                                        <p:strVal val="visible"/>
                                      </p:to>
                                    </p:set>
                                    <p:anim calcmode="lin" valueType="num">
                                      <p:cBhvr additive="base">
                                        <p:cTn id="30" dur="500" fill="hold"/>
                                        <p:tgtEl>
                                          <p:spTgt spid="307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623212" cy="5664778"/>
          </a:xfrm>
        </p:spPr>
        <p:txBody>
          <a:bodyPr/>
          <a:lstStyle/>
          <a:p>
            <a:r>
              <a:rPr lang="zh-CN" altLang="zh-CN" sz="2400" dirty="0"/>
              <a:t>更一般地，多态更多地体现在</a:t>
            </a:r>
            <a:r>
              <a:rPr lang="zh-CN" altLang="zh-CN" sz="2400" dirty="0">
                <a:solidFill>
                  <a:srgbClr val="FF0000"/>
                </a:solidFill>
              </a:rPr>
              <a:t>用基类对象的指针或引用作为函数的参数</a:t>
            </a:r>
            <a:r>
              <a:rPr lang="zh-CN" altLang="zh-CN" sz="2400" dirty="0"/>
              <a:t>，通过它调用派生类对象中的覆盖函数版本。</a:t>
            </a:r>
            <a:endParaRPr lang="en-US" altLang="zh-CN" sz="2400" dirty="0"/>
          </a:p>
          <a:p>
            <a:r>
              <a:rPr lang="zh-CN" altLang="zh-CN" sz="2400" dirty="0"/>
              <a:t>例如，针对</a:t>
            </a:r>
            <a:r>
              <a:rPr lang="en-US" altLang="zh-CN" sz="2400" dirty="0"/>
              <a:t>Animal</a:t>
            </a:r>
            <a:r>
              <a:rPr lang="zh-CN" altLang="zh-CN" sz="2400" dirty="0"/>
              <a:t>继承体系，设计</a:t>
            </a:r>
            <a:r>
              <a:rPr lang="en-US" altLang="zh-CN" sz="2400" dirty="0" err="1"/>
              <a:t>animalSound</a:t>
            </a:r>
            <a:r>
              <a:rPr lang="zh-CN" altLang="zh-CN" sz="2400" dirty="0"/>
              <a:t>函数管理每种动物的声音，多态能够很好地实现此需求。</a:t>
            </a:r>
          </a:p>
          <a:p>
            <a:r>
              <a:rPr lang="en-US" altLang="zh-CN" sz="2400" dirty="0">
                <a:solidFill>
                  <a:srgbClr val="0000CC"/>
                </a:solidFill>
              </a:rPr>
              <a:t>void </a:t>
            </a:r>
            <a:r>
              <a:rPr lang="en-US" altLang="zh-CN" sz="2400" dirty="0" err="1">
                <a:solidFill>
                  <a:srgbClr val="0000CC"/>
                </a:solidFill>
              </a:rPr>
              <a:t>animalSound</a:t>
            </a:r>
            <a:r>
              <a:rPr lang="en-US" altLang="zh-CN" sz="2400" dirty="0">
                <a:solidFill>
                  <a:srgbClr val="0000CC"/>
                </a:solidFill>
              </a:rPr>
              <a:t>(Animal &amp;animal) { </a:t>
            </a:r>
            <a:r>
              <a:rPr lang="en-US" altLang="zh-CN" sz="2400" dirty="0" err="1">
                <a:solidFill>
                  <a:srgbClr val="0000CC"/>
                </a:solidFill>
              </a:rPr>
              <a:t>animal.sound</a:t>
            </a:r>
            <a:r>
              <a:rPr lang="en-US" altLang="zh-CN" sz="2400" dirty="0">
                <a:solidFill>
                  <a:srgbClr val="0000CC"/>
                </a:solidFill>
              </a:rPr>
              <a:t>(); }</a:t>
            </a:r>
            <a:endParaRPr lang="zh-CN" altLang="zh-CN" sz="2400" dirty="0">
              <a:solidFill>
                <a:srgbClr val="0000CC"/>
              </a:solidFill>
            </a:endParaRPr>
          </a:p>
          <a:p>
            <a:pPr lvl="1" indent="-342900"/>
            <a:r>
              <a:rPr lang="en-US" altLang="zh-CN" sz="2400" dirty="0" err="1"/>
              <a:t>animalSound</a:t>
            </a:r>
            <a:r>
              <a:rPr lang="zh-CN" altLang="zh-CN" sz="2400" dirty="0"/>
              <a:t>函数体现了“</a:t>
            </a:r>
            <a:r>
              <a:rPr lang="zh-CN" altLang="zh-CN" sz="2400" b="1" dirty="0">
                <a:solidFill>
                  <a:srgbClr val="FF0000"/>
                </a:solidFill>
              </a:rPr>
              <a:t>一个接口，多种实现</a:t>
            </a:r>
            <a:r>
              <a:rPr lang="zh-CN" altLang="zh-CN" sz="2400" dirty="0"/>
              <a:t>”。</a:t>
            </a:r>
            <a:endParaRPr lang="en-US" altLang="zh-CN" sz="2400" dirty="0"/>
          </a:p>
          <a:p>
            <a:pPr marL="400050" lvl="1" indent="0">
              <a:buNone/>
            </a:pPr>
            <a:r>
              <a:rPr lang="zh-CN" altLang="zh-CN" sz="2400" dirty="0">
                <a:solidFill>
                  <a:srgbClr val="0000CC"/>
                </a:solidFill>
              </a:rPr>
              <a:t>即以基类</a:t>
            </a:r>
            <a:r>
              <a:rPr lang="en-US" altLang="zh-CN" sz="2400" dirty="0">
                <a:solidFill>
                  <a:srgbClr val="0000CC"/>
                </a:solidFill>
              </a:rPr>
              <a:t>Animal</a:t>
            </a:r>
            <a:r>
              <a:rPr lang="zh-CN" altLang="zh-CN" sz="2400" dirty="0">
                <a:solidFill>
                  <a:srgbClr val="0000CC"/>
                </a:solidFill>
              </a:rPr>
              <a:t>的引用为接口，可以访问到图</a:t>
            </a:r>
            <a:r>
              <a:rPr lang="en-US" altLang="zh-CN" sz="2400" dirty="0">
                <a:solidFill>
                  <a:srgbClr val="0000CC"/>
                </a:solidFill>
              </a:rPr>
              <a:t>5-1</a:t>
            </a:r>
            <a:r>
              <a:rPr lang="zh-CN" altLang="zh-CN" sz="2400" dirty="0">
                <a:solidFill>
                  <a:srgbClr val="0000CC"/>
                </a:solidFill>
              </a:rPr>
              <a:t>所示继承体系中</a:t>
            </a:r>
            <a:r>
              <a:rPr lang="en-US" altLang="zh-CN" sz="2400" dirty="0">
                <a:solidFill>
                  <a:srgbClr val="0000CC"/>
                </a:solidFill>
              </a:rPr>
              <a:t>Animal</a:t>
            </a:r>
            <a:r>
              <a:rPr lang="zh-CN" altLang="zh-CN" sz="2400" dirty="0">
                <a:solidFill>
                  <a:srgbClr val="0000CC"/>
                </a:solidFill>
              </a:rPr>
              <a:t>类的任何派生类对象的</a:t>
            </a:r>
            <a:r>
              <a:rPr lang="en-US" altLang="zh-CN" sz="2400" dirty="0">
                <a:solidFill>
                  <a:srgbClr val="0000CC"/>
                </a:solidFill>
              </a:rPr>
              <a:t>sound</a:t>
            </a:r>
            <a:r>
              <a:rPr lang="zh-CN" altLang="zh-CN" sz="2400" dirty="0">
                <a:solidFill>
                  <a:srgbClr val="0000CC"/>
                </a:solidFill>
              </a:rPr>
              <a:t>函数。</a:t>
            </a:r>
          </a:p>
          <a:p>
            <a:pPr marL="800100" lvl="2" indent="0">
              <a:buNone/>
            </a:pPr>
            <a:r>
              <a:rPr lang="en-US" altLang="zh-CN" sz="2000" dirty="0"/>
              <a:t>Animal *</a:t>
            </a:r>
            <a:r>
              <a:rPr lang="en-US" altLang="zh-CN" sz="2000" dirty="0" err="1"/>
              <a:t>pA</a:t>
            </a:r>
            <a:r>
              <a:rPr lang="en-US" altLang="zh-CN" sz="2000" dirty="0"/>
              <a:t>;</a:t>
            </a:r>
            <a:endParaRPr lang="zh-CN" altLang="zh-CN" sz="2000" dirty="0"/>
          </a:p>
          <a:p>
            <a:pPr marL="800100" lvl="2" indent="0">
              <a:buNone/>
            </a:pPr>
            <a:r>
              <a:rPr lang="en-US" altLang="zh-CN" sz="2000" dirty="0"/>
              <a:t>Dog </a:t>
            </a:r>
            <a:r>
              <a:rPr lang="en-US" altLang="zh-CN" sz="2000" dirty="0" err="1"/>
              <a:t>dog</a:t>
            </a:r>
            <a:r>
              <a:rPr lang="en-US" altLang="zh-CN" sz="2000" dirty="0"/>
              <a:t>;   Cat </a:t>
            </a:r>
            <a:r>
              <a:rPr lang="en-US" altLang="zh-CN" sz="2000" dirty="0" err="1"/>
              <a:t>cat</a:t>
            </a:r>
            <a:r>
              <a:rPr lang="en-US" altLang="zh-CN" sz="2000" dirty="0"/>
              <a:t>; </a:t>
            </a:r>
            <a:r>
              <a:rPr lang="en-US" altLang="zh-CN" sz="2000" dirty="0" err="1"/>
              <a:t>Wlof</a:t>
            </a:r>
            <a:r>
              <a:rPr lang="en-US" altLang="zh-CN" sz="2000" dirty="0"/>
              <a:t> </a:t>
            </a:r>
            <a:r>
              <a:rPr lang="en-US" altLang="zh-CN" sz="2000" dirty="0" err="1"/>
              <a:t>wlof</a:t>
            </a:r>
            <a:r>
              <a:rPr lang="en-US" altLang="zh-CN" sz="2000" dirty="0"/>
              <a:t>;</a:t>
            </a:r>
            <a:endParaRPr lang="zh-CN" altLang="zh-CN" sz="2000" dirty="0"/>
          </a:p>
          <a:p>
            <a:pPr marL="857250" lvl="2" indent="0">
              <a:buNone/>
            </a:pPr>
            <a:r>
              <a:rPr lang="en-US" altLang="zh-CN" dirty="0" err="1"/>
              <a:t>animalSound</a:t>
            </a:r>
            <a:r>
              <a:rPr lang="en-US" altLang="zh-CN" dirty="0"/>
              <a:t>(</a:t>
            </a:r>
            <a:r>
              <a:rPr lang="en-US" altLang="zh-CN" dirty="0">
                <a:solidFill>
                  <a:srgbClr val="FF0000"/>
                </a:solidFill>
              </a:rPr>
              <a:t>dog</a:t>
            </a:r>
            <a:r>
              <a:rPr lang="en-US" altLang="zh-CN" dirty="0"/>
              <a:t>);              //</a:t>
            </a:r>
            <a:r>
              <a:rPr lang="zh-CN" altLang="zh-CN" dirty="0"/>
              <a:t>调用</a:t>
            </a:r>
            <a:r>
              <a:rPr lang="en-US" altLang="zh-CN" dirty="0"/>
              <a:t>Dog::sound()</a:t>
            </a:r>
            <a:endParaRPr lang="zh-CN" altLang="zh-CN" dirty="0"/>
          </a:p>
          <a:p>
            <a:pPr marL="857250" lvl="2" indent="0">
              <a:buNone/>
            </a:pPr>
            <a:r>
              <a:rPr lang="en-US" altLang="zh-CN" dirty="0" err="1"/>
              <a:t>animalSound</a:t>
            </a:r>
            <a:r>
              <a:rPr lang="en-US" altLang="zh-CN" dirty="0"/>
              <a:t>(</a:t>
            </a:r>
            <a:r>
              <a:rPr lang="en-US" altLang="zh-CN" dirty="0">
                <a:solidFill>
                  <a:srgbClr val="FF0000"/>
                </a:solidFill>
              </a:rPr>
              <a:t>cat</a:t>
            </a:r>
            <a:r>
              <a:rPr lang="en-US" altLang="zh-CN" dirty="0"/>
              <a:t>);               //</a:t>
            </a:r>
            <a:r>
              <a:rPr lang="zh-CN" altLang="zh-CN" dirty="0"/>
              <a:t>调用</a:t>
            </a:r>
            <a:r>
              <a:rPr lang="en-US" altLang="zh-CN" dirty="0"/>
              <a:t>Cat::sound()</a:t>
            </a:r>
            <a:endParaRPr lang="zh-CN" altLang="zh-CN" dirty="0"/>
          </a:p>
          <a:p>
            <a:pPr marL="857250" lvl="2" indent="0">
              <a:buNone/>
            </a:pPr>
            <a:r>
              <a:rPr lang="en-US" altLang="zh-CN" dirty="0" err="1"/>
              <a:t>animalSound</a:t>
            </a:r>
            <a:r>
              <a:rPr lang="en-US" altLang="zh-CN" dirty="0"/>
              <a:t>(</a:t>
            </a:r>
            <a:r>
              <a:rPr lang="en-US" altLang="zh-CN" dirty="0" err="1">
                <a:solidFill>
                  <a:srgbClr val="FF0000"/>
                </a:solidFill>
              </a:rPr>
              <a:t>wlof</a:t>
            </a:r>
            <a:r>
              <a:rPr lang="en-US" altLang="zh-CN" dirty="0"/>
              <a:t>);              //</a:t>
            </a:r>
            <a:r>
              <a:rPr lang="zh-CN" altLang="zh-CN" dirty="0"/>
              <a:t>调用</a:t>
            </a:r>
            <a:r>
              <a:rPr lang="en-US" altLang="zh-CN" dirty="0" err="1"/>
              <a:t>Wlof</a:t>
            </a:r>
            <a:r>
              <a:rPr lang="en-US" altLang="zh-CN" dirty="0"/>
              <a:t>::sound()</a:t>
            </a:r>
            <a:endParaRPr lang="zh-CN" altLang="zh-CN" dirty="0"/>
          </a:p>
          <a:p>
            <a:endParaRPr lang="zh-CN" altLang="en-US" sz="2400" dirty="0"/>
          </a:p>
        </p:txBody>
      </p:sp>
      <p:sp>
        <p:nvSpPr>
          <p:cNvPr id="4" name="标题 1"/>
          <p:cNvSpPr>
            <a:spLocks noGrp="1"/>
          </p:cNvSpPr>
          <p:nvPr>
            <p:ph type="title"/>
          </p:nvPr>
        </p:nvSpPr>
        <p:spPr/>
        <p:txBody>
          <a:bodyPr/>
          <a:lstStyle/>
          <a:p>
            <a:r>
              <a:rPr lang="en-US" altLang="zh-CN" b="1" dirty="0"/>
              <a:t>5.1.1 </a:t>
            </a:r>
            <a:r>
              <a:rPr lang="zh-CN" altLang="zh-CN" b="1" dirty="0">
                <a:solidFill>
                  <a:srgbClr val="FF0000"/>
                </a:solidFill>
              </a:rPr>
              <a:t>多态</a:t>
            </a:r>
            <a:r>
              <a:rPr lang="zh-CN" altLang="zh-CN" b="1" dirty="0"/>
              <a:t>的概念</a:t>
            </a:r>
            <a:endParaRPr lang="zh-CN" altLang="en-US" dirty="0"/>
          </a:p>
        </p:txBody>
      </p:sp>
    </p:spTree>
    <p:extLst>
      <p:ext uri="{BB962C8B-B14F-4D97-AF65-F5344CB8AC3E}">
        <p14:creationId xmlns:p14="http://schemas.microsoft.com/office/powerpoint/2010/main" val="42986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404813"/>
            <a:ext cx="7772400" cy="1143000"/>
          </a:xfrm>
        </p:spPr>
        <p:txBody>
          <a:bodyPr/>
          <a:lstStyle/>
          <a:p>
            <a:pPr eaLnBrk="1" hangingPunct="1"/>
            <a:r>
              <a:rPr lang="en-US" altLang="zh-CN" b="1"/>
              <a:t>6.4  </a:t>
            </a:r>
            <a:r>
              <a:rPr lang="zh-CN" altLang="en-US" b="1"/>
              <a:t>类</a:t>
            </a:r>
            <a:r>
              <a:rPr lang="zh-CN" altLang="en-US" b="1">
                <a:solidFill>
                  <a:srgbClr val="FF0000"/>
                </a:solidFill>
              </a:rPr>
              <a:t>运算符的重载</a:t>
            </a:r>
            <a:r>
              <a:rPr lang="zh-CN" altLang="en-US" b="1"/>
              <a:t> </a:t>
            </a:r>
          </a:p>
        </p:txBody>
      </p:sp>
      <p:sp>
        <p:nvSpPr>
          <p:cNvPr id="20483" name="Rectangle 3"/>
          <p:cNvSpPr>
            <a:spLocks noGrp="1" noChangeArrowheads="1"/>
          </p:cNvSpPr>
          <p:nvPr>
            <p:ph type="body" idx="1"/>
          </p:nvPr>
        </p:nvSpPr>
        <p:spPr>
          <a:xfrm>
            <a:off x="685800" y="1557338"/>
            <a:ext cx="7772400" cy="4538662"/>
          </a:xfrm>
        </p:spPr>
        <p:txBody>
          <a:bodyPr/>
          <a:lstStyle/>
          <a:p>
            <a:pPr eaLnBrk="1" hangingPunct="1">
              <a:lnSpc>
                <a:spcPct val="90000"/>
              </a:lnSpc>
              <a:buFontTx/>
              <a:buNone/>
            </a:pPr>
            <a:r>
              <a:rPr lang="en-US" altLang="zh-CN" b="1"/>
              <a:t>1</a:t>
            </a:r>
            <a:r>
              <a:rPr lang="zh-CN" altLang="en-US" b="1"/>
              <a:t>、</a:t>
            </a:r>
            <a:r>
              <a:rPr lang="en-US" altLang="zh-CN" b="1"/>
              <a:t>C++</a:t>
            </a:r>
            <a:r>
              <a:rPr lang="zh-CN" altLang="en-US" b="1"/>
              <a:t>为类默认的重载运算符</a:t>
            </a:r>
          </a:p>
          <a:p>
            <a:pPr eaLnBrk="1" hangingPunct="1">
              <a:lnSpc>
                <a:spcPct val="90000"/>
              </a:lnSpc>
              <a:buFontTx/>
              <a:buNone/>
            </a:pPr>
            <a:endParaRPr lang="zh-CN" altLang="en-US" b="1"/>
          </a:p>
          <a:p>
            <a:pPr lvl="1" eaLnBrk="1" hangingPunct="1">
              <a:lnSpc>
                <a:spcPct val="90000"/>
              </a:lnSpc>
              <a:buFontTx/>
              <a:buNone/>
            </a:pPr>
            <a:r>
              <a:rPr lang="zh-CN" altLang="en-US" b="1"/>
              <a:t>① 赋值运算（</a:t>
            </a:r>
            <a:r>
              <a:rPr lang="en-US" altLang="zh-CN" b="1"/>
              <a:t>=</a:t>
            </a:r>
            <a:r>
              <a:rPr lang="zh-CN" altLang="en-US" b="1"/>
              <a:t>）；</a:t>
            </a:r>
          </a:p>
          <a:p>
            <a:pPr lvl="1" eaLnBrk="1" hangingPunct="1">
              <a:lnSpc>
                <a:spcPct val="90000"/>
              </a:lnSpc>
              <a:buFontTx/>
              <a:buNone/>
            </a:pPr>
            <a:r>
              <a:rPr lang="zh-CN" altLang="en-US" b="1"/>
              <a:t>② 取类对象地址的运算函符（</a:t>
            </a:r>
            <a:r>
              <a:rPr lang="en-US" altLang="zh-CN" b="1"/>
              <a:t>&amp;</a:t>
            </a:r>
            <a:r>
              <a:rPr lang="zh-CN" altLang="en-US" b="1"/>
              <a:t>）；</a:t>
            </a:r>
          </a:p>
          <a:p>
            <a:pPr lvl="1" eaLnBrk="1" hangingPunct="1">
              <a:lnSpc>
                <a:spcPct val="90000"/>
              </a:lnSpc>
              <a:buFontTx/>
              <a:buNone/>
            </a:pPr>
            <a:r>
              <a:rPr lang="zh-CN" altLang="en-US" b="1"/>
              <a:t>③ 成员访问运算（如“</a:t>
            </a:r>
            <a:r>
              <a:rPr lang="en-US" altLang="zh-CN" b="1"/>
              <a:t>.”</a:t>
            </a:r>
            <a:r>
              <a:rPr lang="zh-CN" altLang="en-US" b="1"/>
              <a:t>和“</a:t>
            </a:r>
            <a:r>
              <a:rPr lang="en-US" altLang="zh-CN" b="1"/>
              <a:t>-&gt;”</a:t>
            </a:r>
            <a:r>
              <a:rPr lang="zh-CN" altLang="en-US" b="1"/>
              <a:t>）。</a:t>
            </a:r>
          </a:p>
          <a:p>
            <a:pPr lvl="1" eaLnBrk="1" hangingPunct="1">
              <a:lnSpc>
                <a:spcPct val="90000"/>
              </a:lnSpc>
              <a:buFontTx/>
              <a:buNone/>
            </a:pPr>
            <a:endParaRPr lang="zh-CN" altLang="en-US" b="1"/>
          </a:p>
          <a:p>
            <a:pPr eaLnBrk="1" hangingPunct="1">
              <a:lnSpc>
                <a:spcPct val="90000"/>
              </a:lnSpc>
              <a:buFontTx/>
              <a:buNone/>
            </a:pPr>
            <a:r>
              <a:rPr lang="zh-CN" altLang="en-US" b="1"/>
              <a:t>这些运算符不需要重载就可以使用，但要在类中使用其他运算符，就必须明确地重载它们。</a:t>
            </a:r>
          </a:p>
        </p:txBody>
      </p:sp>
    </p:spTree>
    <p:extLst>
      <p:ext uri="{BB962C8B-B14F-4D97-AF65-F5344CB8AC3E}">
        <p14:creationId xmlns:p14="http://schemas.microsoft.com/office/powerpoint/2010/main" val="1823315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404813"/>
            <a:ext cx="7772400" cy="1143000"/>
          </a:xfrm>
        </p:spPr>
        <p:txBody>
          <a:bodyPr/>
          <a:lstStyle/>
          <a:p>
            <a:pPr eaLnBrk="1" hangingPunct="1"/>
            <a:r>
              <a:rPr lang="en-US" altLang="zh-CN" b="1"/>
              <a:t>6.4.1  </a:t>
            </a:r>
            <a:r>
              <a:rPr lang="zh-CN" altLang="en-US" b="1"/>
              <a:t>类成员</a:t>
            </a:r>
            <a:r>
              <a:rPr lang="zh-CN" altLang="en-US" b="1">
                <a:solidFill>
                  <a:srgbClr val="FF0000"/>
                </a:solidFill>
              </a:rPr>
              <a:t>运算符重载</a:t>
            </a:r>
            <a:r>
              <a:rPr lang="zh-CN" altLang="en-US" b="1"/>
              <a:t> </a:t>
            </a:r>
          </a:p>
        </p:txBody>
      </p:sp>
      <p:sp>
        <p:nvSpPr>
          <p:cNvPr id="21507" name="Rectangle 3"/>
          <p:cNvSpPr>
            <a:spLocks noGrp="1" noChangeArrowheads="1"/>
          </p:cNvSpPr>
          <p:nvPr>
            <p:ph type="body" idx="1"/>
          </p:nvPr>
        </p:nvSpPr>
        <p:spPr>
          <a:xfrm>
            <a:off x="685800" y="1557338"/>
            <a:ext cx="7772400" cy="4538662"/>
          </a:xfrm>
        </p:spPr>
        <p:txBody>
          <a:bodyPr/>
          <a:lstStyle/>
          <a:p>
            <a:pPr eaLnBrk="1" hangingPunct="1">
              <a:buFontTx/>
              <a:buNone/>
            </a:pPr>
            <a:r>
              <a:rPr lang="zh-CN" altLang="en-US" sz="2800" b="1">
                <a:solidFill>
                  <a:schemeClr val="accent2"/>
                </a:solidFill>
              </a:rPr>
              <a:t>（</a:t>
            </a:r>
            <a:r>
              <a:rPr lang="en-US" altLang="zh-CN" sz="2800" b="1">
                <a:solidFill>
                  <a:schemeClr val="accent2"/>
                </a:solidFill>
              </a:rPr>
              <a:t>1</a:t>
            </a:r>
            <a:r>
              <a:rPr lang="zh-CN" altLang="en-US" sz="2800" b="1">
                <a:solidFill>
                  <a:schemeClr val="accent2"/>
                </a:solidFill>
              </a:rPr>
              <a:t>）非静态成员运算符重载</a:t>
            </a:r>
          </a:p>
          <a:p>
            <a:pPr lvl="1" eaLnBrk="1" hangingPunct="1">
              <a:buFontTx/>
              <a:buNone/>
            </a:pPr>
            <a:r>
              <a:rPr lang="zh-CN" altLang="en-US" sz="2400" b="1"/>
              <a:t>以类成员形式重载的运算符参数比实际参数少一个，第</a:t>
            </a:r>
            <a:r>
              <a:rPr lang="en-US" altLang="zh-CN" sz="2400" b="1"/>
              <a:t>1</a:t>
            </a:r>
            <a:r>
              <a:rPr lang="zh-CN" altLang="en-US" sz="2400" b="1"/>
              <a:t>个参数是以</a:t>
            </a:r>
            <a:r>
              <a:rPr lang="en-US" altLang="zh-CN" sz="2400" b="1"/>
              <a:t>this</a:t>
            </a:r>
            <a:r>
              <a:rPr lang="zh-CN" altLang="en-US" sz="2400" b="1"/>
              <a:t>指针隐式传递的。</a:t>
            </a:r>
            <a:r>
              <a:rPr lang="zh-CN" altLang="en-US" sz="2400" b="1">
                <a:solidFill>
                  <a:srgbClr val="FF0000"/>
                </a:solidFill>
              </a:rPr>
              <a:t> </a:t>
            </a:r>
          </a:p>
          <a:p>
            <a:pPr lvl="1" eaLnBrk="1" hangingPunct="1">
              <a:buFontTx/>
              <a:buNone/>
            </a:pPr>
            <a:endParaRPr lang="zh-CN" altLang="en-US" sz="2400" b="1">
              <a:solidFill>
                <a:srgbClr val="FF0000"/>
              </a:solidFill>
            </a:endParaRPr>
          </a:p>
          <a:p>
            <a:pPr lvl="1" eaLnBrk="1" hangingPunct="1">
              <a:buFontTx/>
              <a:buNone/>
            </a:pPr>
            <a:r>
              <a:rPr lang="en-US" altLang="zh-CN" sz="2400" b="1">
                <a:solidFill>
                  <a:srgbClr val="FF0000"/>
                </a:solidFill>
              </a:rPr>
              <a:t>class Complex{</a:t>
            </a:r>
          </a:p>
          <a:p>
            <a:pPr lvl="1" eaLnBrk="1" hangingPunct="1">
              <a:buFontTx/>
              <a:buNone/>
            </a:pPr>
            <a:r>
              <a:rPr lang="en-US" altLang="zh-CN" sz="2400" b="1">
                <a:solidFill>
                  <a:srgbClr val="FF0000"/>
                </a:solidFill>
              </a:rPr>
              <a:t>		double real,image;</a:t>
            </a:r>
          </a:p>
          <a:p>
            <a:pPr lvl="1" eaLnBrk="1" hangingPunct="1">
              <a:buFontTx/>
              <a:buNone/>
            </a:pPr>
            <a:r>
              <a:rPr lang="en-US" altLang="zh-CN" sz="2400" b="1">
                <a:solidFill>
                  <a:srgbClr val="FF0000"/>
                </a:solidFill>
              </a:rPr>
              <a:t>public:</a:t>
            </a:r>
          </a:p>
          <a:p>
            <a:pPr lvl="1" eaLnBrk="1" hangingPunct="1">
              <a:buFontTx/>
              <a:buNone/>
            </a:pPr>
            <a:r>
              <a:rPr lang="en-US" altLang="zh-CN" sz="2400" b="1">
                <a:solidFill>
                  <a:srgbClr val="FF0000"/>
                </a:solidFill>
              </a:rPr>
              <a:t>		Complex operator+(Complex b){……}</a:t>
            </a:r>
          </a:p>
          <a:p>
            <a:pPr lvl="1" eaLnBrk="1" hangingPunct="1">
              <a:buFontTx/>
              <a:buNone/>
            </a:pPr>
            <a:r>
              <a:rPr lang="en-US" altLang="zh-CN" sz="2400" b="1">
                <a:solidFill>
                  <a:srgbClr val="FF0000"/>
                </a:solidFill>
              </a:rPr>
              <a:t>......</a:t>
            </a:r>
          </a:p>
          <a:p>
            <a:pPr lvl="1" eaLnBrk="1" hangingPunct="1">
              <a:buFontTx/>
              <a:buNone/>
            </a:pPr>
            <a:r>
              <a:rPr lang="en-US" altLang="zh-CN" sz="2400" b="1">
                <a:solidFill>
                  <a:srgbClr val="FF0000"/>
                </a:solidFill>
              </a:rPr>
              <a:t>};</a:t>
            </a:r>
          </a:p>
          <a:p>
            <a:pPr eaLnBrk="1" hangingPunct="1">
              <a:buFontTx/>
              <a:buNone/>
            </a:pPr>
            <a:endParaRPr lang="en-US" altLang="zh-CN" sz="2800" b="1"/>
          </a:p>
          <a:p>
            <a:pPr eaLnBrk="1" hangingPunct="1">
              <a:buFontTx/>
              <a:buNone/>
            </a:pPr>
            <a:endParaRPr lang="en-US" altLang="zh-CN" sz="2800" b="1"/>
          </a:p>
        </p:txBody>
      </p:sp>
    </p:spTree>
    <p:extLst>
      <p:ext uri="{BB962C8B-B14F-4D97-AF65-F5344CB8AC3E}">
        <p14:creationId xmlns:p14="http://schemas.microsoft.com/office/powerpoint/2010/main" val="7016031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404813"/>
            <a:ext cx="7772400" cy="1143000"/>
          </a:xfrm>
        </p:spPr>
        <p:txBody>
          <a:bodyPr/>
          <a:lstStyle/>
          <a:p>
            <a:pPr eaLnBrk="1" hangingPunct="1"/>
            <a:r>
              <a:rPr lang="en-US" altLang="zh-CN" b="1"/>
              <a:t>6.4.1  </a:t>
            </a:r>
            <a:r>
              <a:rPr lang="zh-CN" altLang="en-US" b="1"/>
              <a:t>类</a:t>
            </a:r>
            <a:r>
              <a:rPr lang="zh-CN" altLang="en-US" b="1">
                <a:solidFill>
                  <a:srgbClr val="FF0000"/>
                </a:solidFill>
              </a:rPr>
              <a:t>运算符的重载</a:t>
            </a:r>
            <a:r>
              <a:rPr lang="zh-CN" altLang="en-US" b="1"/>
              <a:t> </a:t>
            </a:r>
          </a:p>
        </p:txBody>
      </p:sp>
      <p:sp>
        <p:nvSpPr>
          <p:cNvPr id="20483" name="Rectangle 3"/>
          <p:cNvSpPr>
            <a:spLocks noGrp="1" noChangeArrowheads="1"/>
          </p:cNvSpPr>
          <p:nvPr>
            <p:ph type="body" idx="1"/>
          </p:nvPr>
        </p:nvSpPr>
        <p:spPr>
          <a:xfrm>
            <a:off x="685800" y="1557338"/>
            <a:ext cx="7989888" cy="4538662"/>
          </a:xfrm>
        </p:spPr>
        <p:txBody>
          <a:bodyPr/>
          <a:lstStyle/>
          <a:p>
            <a:pPr algn="just" eaLnBrk="1" hangingPunct="1">
              <a:lnSpc>
                <a:spcPct val="80000"/>
              </a:lnSpc>
              <a:buFontTx/>
              <a:buNone/>
            </a:pPr>
            <a:r>
              <a:rPr lang="zh-CN" altLang="en-US" sz="2800" b="1"/>
              <a:t>（</a:t>
            </a:r>
            <a:r>
              <a:rPr lang="en-US" altLang="zh-CN" sz="2800" b="1"/>
              <a:t>2</a:t>
            </a:r>
            <a:r>
              <a:rPr lang="zh-CN" altLang="en-US" sz="2800" b="1"/>
              <a:t>）</a:t>
            </a:r>
            <a:r>
              <a:rPr lang="en-US" altLang="zh-CN" sz="2800" b="1"/>
              <a:t>. </a:t>
            </a:r>
            <a:r>
              <a:rPr lang="zh-CN" altLang="en-US" sz="2800" b="1"/>
              <a:t>友元运算符重载</a:t>
            </a:r>
          </a:p>
          <a:p>
            <a:pPr lvl="1" eaLnBrk="1" hangingPunct="1">
              <a:lnSpc>
                <a:spcPct val="80000"/>
              </a:lnSpc>
              <a:buFontTx/>
              <a:buNone/>
            </a:pPr>
            <a:r>
              <a:rPr lang="zh-CN" altLang="zh-CN" sz="2400" b="1">
                <a:solidFill>
                  <a:schemeClr val="accent2"/>
                </a:solidFill>
              </a:rPr>
              <a:t>如果将运算符函数作为类的友元重载，它需要的参数个数就与运算符实际需要的参数个数相同。比如，若用友元函数重载</a:t>
            </a:r>
            <a:r>
              <a:rPr lang="en-US" altLang="zh-CN" sz="2400" b="1">
                <a:solidFill>
                  <a:schemeClr val="accent2"/>
                </a:solidFill>
              </a:rPr>
              <a:t>Complex</a:t>
            </a:r>
            <a:r>
              <a:rPr lang="zh-CN" altLang="en-US" sz="2400" b="1">
                <a:solidFill>
                  <a:schemeClr val="accent2"/>
                </a:solidFill>
              </a:rPr>
              <a:t>类的加法运算符，则形式如下：</a:t>
            </a:r>
          </a:p>
          <a:p>
            <a:pPr lvl="2" eaLnBrk="1" hangingPunct="1">
              <a:lnSpc>
                <a:spcPct val="80000"/>
              </a:lnSpc>
              <a:buFontTx/>
              <a:buNone/>
            </a:pPr>
            <a:r>
              <a:rPr lang="en-US" altLang="zh-CN" sz="2000">
                <a:solidFill>
                  <a:srgbClr val="FF0000"/>
                </a:solidFill>
              </a:rPr>
              <a:t>class Complex{</a:t>
            </a:r>
          </a:p>
          <a:p>
            <a:pPr lvl="2" eaLnBrk="1" hangingPunct="1">
              <a:lnSpc>
                <a:spcPct val="80000"/>
              </a:lnSpc>
              <a:buFontTx/>
              <a:buNone/>
            </a:pPr>
            <a:r>
              <a:rPr lang="en-US" altLang="zh-CN" sz="2000">
                <a:solidFill>
                  <a:srgbClr val="FF0000"/>
                </a:solidFill>
              </a:rPr>
              <a:t>……</a:t>
            </a:r>
          </a:p>
          <a:p>
            <a:pPr lvl="2" eaLnBrk="1" hangingPunct="1">
              <a:lnSpc>
                <a:spcPct val="80000"/>
              </a:lnSpc>
              <a:buFontTx/>
              <a:buNone/>
            </a:pPr>
            <a:r>
              <a:rPr lang="en-US" altLang="zh-CN" sz="2000">
                <a:solidFill>
                  <a:srgbClr val="FF0000"/>
                </a:solidFill>
              </a:rPr>
              <a:t>		friend Complex operator+(Complex a,Complex b);		//</a:t>
            </a:r>
            <a:r>
              <a:rPr lang="zh-CN" altLang="en-US" sz="2000">
                <a:solidFill>
                  <a:srgbClr val="FF0000"/>
                </a:solidFill>
              </a:rPr>
              <a:t>声明</a:t>
            </a:r>
          </a:p>
          <a:p>
            <a:pPr lvl="2" eaLnBrk="1" hangingPunct="1">
              <a:lnSpc>
                <a:spcPct val="80000"/>
              </a:lnSpc>
              <a:buFontTx/>
              <a:buNone/>
            </a:pPr>
            <a:r>
              <a:rPr lang="en-US" altLang="zh-CN" sz="2000">
                <a:solidFill>
                  <a:srgbClr val="FF0000"/>
                </a:solidFill>
              </a:rPr>
              <a:t>//......</a:t>
            </a:r>
          </a:p>
          <a:p>
            <a:pPr lvl="2" eaLnBrk="1" hangingPunct="1">
              <a:lnSpc>
                <a:spcPct val="80000"/>
              </a:lnSpc>
              <a:buFontTx/>
              <a:buNone/>
            </a:pPr>
            <a:r>
              <a:rPr lang="en-US" altLang="zh-CN" sz="2000">
                <a:solidFill>
                  <a:srgbClr val="FF0000"/>
                </a:solidFill>
              </a:rPr>
              <a:t>};</a:t>
            </a:r>
          </a:p>
          <a:p>
            <a:pPr lvl="2" eaLnBrk="1" hangingPunct="1">
              <a:lnSpc>
                <a:spcPct val="80000"/>
              </a:lnSpc>
              <a:buFontTx/>
              <a:buNone/>
            </a:pPr>
            <a:endParaRPr lang="en-US" altLang="zh-CN" sz="2000">
              <a:solidFill>
                <a:srgbClr val="FF0000"/>
              </a:solidFill>
            </a:endParaRPr>
          </a:p>
          <a:p>
            <a:pPr lvl="1" eaLnBrk="1" hangingPunct="1">
              <a:lnSpc>
                <a:spcPct val="80000"/>
              </a:lnSpc>
              <a:buFontTx/>
              <a:buNone/>
            </a:pPr>
            <a:r>
              <a:rPr lang="en-US" altLang="zh-CN" sz="2400"/>
              <a:t>Complex  operator+(Complex a,Complex b){……}     		//</a:t>
            </a:r>
            <a:r>
              <a:rPr lang="zh-CN" altLang="en-US" sz="2400"/>
              <a:t>定义</a:t>
            </a:r>
          </a:p>
          <a:p>
            <a:pPr eaLnBrk="1" hangingPunct="1">
              <a:lnSpc>
                <a:spcPct val="80000"/>
              </a:lnSpc>
              <a:buFontTx/>
              <a:buNone/>
            </a:pPr>
            <a:endParaRPr lang="en-US" altLang="zh-CN" sz="2800"/>
          </a:p>
        </p:txBody>
      </p:sp>
    </p:spTree>
    <p:extLst>
      <p:ext uri="{BB962C8B-B14F-4D97-AF65-F5344CB8AC3E}">
        <p14:creationId xmlns:p14="http://schemas.microsoft.com/office/powerpoint/2010/main" val="1747169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p:cTn id="7" dur="10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2048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2048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20483">
                                            <p:txEl>
                                              <p:pRg st="2" end="2"/>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20483">
                                            <p:txEl>
                                              <p:pRg st="3" end="3"/>
                                            </p:txEl>
                                          </p:spTgt>
                                        </p:tgtEl>
                                        <p:attrNameLst>
                                          <p:attrName>style.visibility</p:attrName>
                                        </p:attrNameLst>
                                      </p:cBhvr>
                                      <p:to>
                                        <p:strVal val="visible"/>
                                      </p:to>
                                    </p:set>
                                    <p:anim calcmode="lin" valueType="num">
                                      <p:cBhvr>
                                        <p:cTn id="13" dur="10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20483">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20483">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20483">
                                            <p:txEl>
                                              <p:pRg st="3" end="3"/>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p:cTn id="19" dur="1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20483">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20483">
                                            <p:txEl>
                                              <p:pRg st="4" end="4"/>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20483">
                                            <p:txEl>
                                              <p:pRg st="5" end="5"/>
                                            </p:txEl>
                                          </p:spTgt>
                                        </p:tgtEl>
                                        <p:attrNameLst>
                                          <p:attrName>style.visibility</p:attrName>
                                        </p:attrNameLst>
                                      </p:cBhvr>
                                      <p:to>
                                        <p:strVal val="visible"/>
                                      </p:to>
                                    </p:set>
                                    <p:anim calcmode="lin" valueType="num">
                                      <p:cBhvr>
                                        <p:cTn id="25" dur="1000" fill="hold"/>
                                        <p:tgtEl>
                                          <p:spTgt spid="20483">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20483">
                                            <p:txEl>
                                              <p:pRg st="5" end="5"/>
                                            </p:txEl>
                                          </p:spTgt>
                                        </p:tgtEl>
                                        <p:attrNameLst>
                                          <p:attrName>ppt_h</p:attrName>
                                        </p:attrNameLst>
                                      </p:cBhvr>
                                      <p:tavLst>
                                        <p:tav tm="0">
                                          <p:val>
                                            <p:fltVal val="0"/>
                                          </p:val>
                                        </p:tav>
                                        <p:tav tm="100000">
                                          <p:val>
                                            <p:strVal val="#ppt_h"/>
                                          </p:val>
                                        </p:tav>
                                      </p:tavLst>
                                    </p:anim>
                                    <p:anim calcmode="lin" valueType="num">
                                      <p:cBhvr>
                                        <p:cTn id="27" dur="1000" fill="hold"/>
                                        <p:tgtEl>
                                          <p:spTgt spid="20483">
                                            <p:txEl>
                                              <p:pRg st="5" end="5"/>
                                            </p:txEl>
                                          </p:spTgt>
                                        </p:tgtEl>
                                        <p:attrNameLst>
                                          <p:attrName>style.rotation</p:attrName>
                                        </p:attrNameLst>
                                      </p:cBhvr>
                                      <p:tavLst>
                                        <p:tav tm="0">
                                          <p:val>
                                            <p:fltVal val="90"/>
                                          </p:val>
                                        </p:tav>
                                        <p:tav tm="100000">
                                          <p:val>
                                            <p:fltVal val="0"/>
                                          </p:val>
                                        </p:tav>
                                      </p:tavLst>
                                    </p:anim>
                                    <p:animEffect transition="in" filter="fade">
                                      <p:cBhvr>
                                        <p:cTn id="28" dur="1000"/>
                                        <p:tgtEl>
                                          <p:spTgt spid="20483">
                                            <p:txEl>
                                              <p:pRg st="5" end="5"/>
                                            </p:txEl>
                                          </p:spTgt>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p:cTn id="31" dur="1000" fill="hold"/>
                                        <p:tgtEl>
                                          <p:spTgt spid="20483">
                                            <p:txEl>
                                              <p:pRg st="6" end="6"/>
                                            </p:txEl>
                                          </p:spTgt>
                                        </p:tgtEl>
                                        <p:attrNameLst>
                                          <p:attrName>ppt_w</p:attrName>
                                        </p:attrNameLst>
                                      </p:cBhvr>
                                      <p:tavLst>
                                        <p:tav tm="0">
                                          <p:val>
                                            <p:fltVal val="0"/>
                                          </p:val>
                                        </p:tav>
                                        <p:tav tm="100000">
                                          <p:val>
                                            <p:strVal val="#ppt_w"/>
                                          </p:val>
                                        </p:tav>
                                      </p:tavLst>
                                    </p:anim>
                                    <p:anim calcmode="lin" valueType="num">
                                      <p:cBhvr>
                                        <p:cTn id="32" dur="1000" fill="hold"/>
                                        <p:tgtEl>
                                          <p:spTgt spid="20483">
                                            <p:txEl>
                                              <p:pRg st="6" end="6"/>
                                            </p:txEl>
                                          </p:spTgt>
                                        </p:tgtEl>
                                        <p:attrNameLst>
                                          <p:attrName>ppt_h</p:attrName>
                                        </p:attrNameLst>
                                      </p:cBhvr>
                                      <p:tavLst>
                                        <p:tav tm="0">
                                          <p:val>
                                            <p:fltVal val="0"/>
                                          </p:val>
                                        </p:tav>
                                        <p:tav tm="100000">
                                          <p:val>
                                            <p:strVal val="#ppt_h"/>
                                          </p:val>
                                        </p:tav>
                                      </p:tavLst>
                                    </p:anim>
                                    <p:anim calcmode="lin" valueType="num">
                                      <p:cBhvr>
                                        <p:cTn id="33" dur="1000" fill="hold"/>
                                        <p:tgtEl>
                                          <p:spTgt spid="20483">
                                            <p:txEl>
                                              <p:pRg st="6" end="6"/>
                                            </p:txEl>
                                          </p:spTgt>
                                        </p:tgtEl>
                                        <p:attrNameLst>
                                          <p:attrName>style.rotation</p:attrName>
                                        </p:attrNameLst>
                                      </p:cBhvr>
                                      <p:tavLst>
                                        <p:tav tm="0">
                                          <p:val>
                                            <p:fltVal val="90"/>
                                          </p:val>
                                        </p:tav>
                                        <p:tav tm="100000">
                                          <p:val>
                                            <p:fltVal val="0"/>
                                          </p:val>
                                        </p:tav>
                                      </p:tavLst>
                                    </p:anim>
                                    <p:animEffect transition="in" filter="fade">
                                      <p:cBhvr>
                                        <p:cTn id="34" dur="1000"/>
                                        <p:tgtEl>
                                          <p:spTgt spid="20483">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nodeType="clickEffect">
                                  <p:stCondLst>
                                    <p:cond delay="0"/>
                                  </p:stCondLst>
                                  <p:childTnLst>
                                    <p:set>
                                      <p:cBhvr>
                                        <p:cTn id="38" dur="1" fill="hold">
                                          <p:stCondLst>
                                            <p:cond delay="0"/>
                                          </p:stCondLst>
                                        </p:cTn>
                                        <p:tgtEl>
                                          <p:spTgt spid="20483">
                                            <p:txEl>
                                              <p:pRg st="8" end="8"/>
                                            </p:txEl>
                                          </p:spTgt>
                                        </p:tgtEl>
                                        <p:attrNameLst>
                                          <p:attrName>style.visibility</p:attrName>
                                        </p:attrNameLst>
                                      </p:cBhvr>
                                      <p:to>
                                        <p:strVal val="visible"/>
                                      </p:to>
                                    </p:set>
                                    <p:anim from="(-#ppt_w/2)" to="(#ppt_x)" calcmode="lin" valueType="num">
                                      <p:cBhvr>
                                        <p:cTn id="39" dur="600" fill="hold">
                                          <p:stCondLst>
                                            <p:cond delay="0"/>
                                          </p:stCondLst>
                                        </p:cTn>
                                        <p:tgtEl>
                                          <p:spTgt spid="20483">
                                            <p:txEl>
                                              <p:pRg st="8" end="8"/>
                                            </p:txEl>
                                          </p:spTgt>
                                        </p:tgtEl>
                                        <p:attrNameLst>
                                          <p:attrName>ppt_x</p:attrName>
                                        </p:attrNameLst>
                                      </p:cBhvr>
                                    </p:anim>
                                    <p:anim from="0" to="-1.0" calcmode="lin" valueType="num">
                                      <p:cBhvr>
                                        <p:cTn id="40" dur="200" decel="50000" autoRev="1" fill="hold">
                                          <p:stCondLst>
                                            <p:cond delay="600"/>
                                          </p:stCondLst>
                                        </p:cTn>
                                        <p:tgtEl>
                                          <p:spTgt spid="20483">
                                            <p:txEl>
                                              <p:pRg st="8" end="8"/>
                                            </p:txEl>
                                          </p:spTgt>
                                        </p:tgtEl>
                                        <p:attrNameLst>
                                          <p:attrName>xshear</p:attrName>
                                        </p:attrNameLst>
                                      </p:cBhvr>
                                    </p:anim>
                                    <p:animScale>
                                      <p:cBhvr>
                                        <p:cTn id="41" dur="200" decel="100000" autoRev="1" fill="hold">
                                          <p:stCondLst>
                                            <p:cond delay="600"/>
                                          </p:stCondLst>
                                        </p:cTn>
                                        <p:tgtEl>
                                          <p:spTgt spid="20483">
                                            <p:txEl>
                                              <p:pRg st="8" end="8"/>
                                            </p:txEl>
                                          </p:spTgt>
                                        </p:tgtEl>
                                      </p:cBhvr>
                                      <p:from x="100000" y="100000"/>
                                      <p:to x="80000" y="100000"/>
                                    </p:animScale>
                                    <p:anim by="(#ppt_h/3+#ppt_w*0.1)" calcmode="lin" valueType="num">
                                      <p:cBhvr additive="sum">
                                        <p:cTn id="42" dur="200" decel="100000" autoRev="1" fill="hold">
                                          <p:stCondLst>
                                            <p:cond delay="600"/>
                                          </p:stCondLst>
                                        </p:cTn>
                                        <p:tgtEl>
                                          <p:spTgt spid="20483">
                                            <p:txEl>
                                              <p:pRg st="8" end="8"/>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188913"/>
            <a:ext cx="7772400" cy="1143000"/>
          </a:xfrm>
        </p:spPr>
        <p:txBody>
          <a:bodyPr/>
          <a:lstStyle/>
          <a:p>
            <a:pPr eaLnBrk="1" hangingPunct="1"/>
            <a:r>
              <a:rPr lang="en-US" altLang="zh-CN" b="1"/>
              <a:t>6.4.1.1  </a:t>
            </a:r>
            <a:r>
              <a:rPr lang="zh-CN" altLang="en-US" b="1"/>
              <a:t>重载</a:t>
            </a:r>
            <a:r>
              <a:rPr lang="zh-CN" altLang="en-US" b="1">
                <a:solidFill>
                  <a:srgbClr val="FF0000"/>
                </a:solidFill>
              </a:rPr>
              <a:t>二元运算符</a:t>
            </a:r>
          </a:p>
        </p:txBody>
      </p:sp>
      <p:sp>
        <p:nvSpPr>
          <p:cNvPr id="21507" name="Rectangle 3"/>
          <p:cNvSpPr>
            <a:spLocks noGrp="1" noChangeArrowheads="1"/>
          </p:cNvSpPr>
          <p:nvPr>
            <p:ph type="body" idx="1"/>
          </p:nvPr>
        </p:nvSpPr>
        <p:spPr>
          <a:xfrm>
            <a:off x="250825" y="1125538"/>
            <a:ext cx="7345363" cy="5256212"/>
          </a:xfrm>
        </p:spPr>
        <p:txBody>
          <a:bodyPr/>
          <a:lstStyle/>
          <a:p>
            <a:pPr eaLnBrk="1" hangingPunct="1">
              <a:buFontTx/>
              <a:buNone/>
            </a:pPr>
            <a:r>
              <a:rPr lang="en-US" altLang="zh-CN" sz="2800"/>
              <a:t>1</a:t>
            </a:r>
            <a:r>
              <a:rPr lang="zh-CN" altLang="en-US" sz="2800"/>
              <a:t>、二元运算符的调用形式与解析</a:t>
            </a:r>
          </a:p>
          <a:p>
            <a:pPr lvl="1" eaLnBrk="1" hangingPunct="1">
              <a:buFontTx/>
              <a:buNone/>
            </a:pPr>
            <a:r>
              <a:rPr lang="en-US" altLang="zh-CN"/>
              <a:t>aa@bb    </a:t>
            </a:r>
            <a:r>
              <a:rPr lang="zh-CN" altLang="en-US"/>
              <a:t>可解释成  </a:t>
            </a:r>
            <a:r>
              <a:rPr lang="en-US" altLang="zh-CN">
                <a:solidFill>
                  <a:schemeClr val="accent2"/>
                </a:solidFill>
                <a:hlinkClick r:id="rId2"/>
              </a:rPr>
              <a:t>aa.operator@(bb</a:t>
            </a:r>
            <a:r>
              <a:rPr lang="en-US" altLang="zh-CN">
                <a:solidFill>
                  <a:schemeClr val="accent2"/>
                </a:solidFill>
              </a:rPr>
              <a:t>)</a:t>
            </a:r>
          </a:p>
          <a:p>
            <a:pPr lvl="1" eaLnBrk="1" hangingPunct="1">
              <a:buFontTx/>
              <a:buNone/>
            </a:pPr>
            <a:r>
              <a:rPr lang="en-US" altLang="zh-CN"/>
              <a:t>               </a:t>
            </a:r>
            <a:r>
              <a:rPr lang="zh-CN" altLang="en-US"/>
              <a:t>或解释成 </a:t>
            </a:r>
            <a:r>
              <a:rPr lang="en-US" altLang="zh-CN"/>
              <a:t>operator@(aa,bb)</a:t>
            </a:r>
          </a:p>
          <a:p>
            <a:pPr lvl="1" eaLnBrk="1" hangingPunct="1">
              <a:buFontTx/>
              <a:buNone/>
            </a:pPr>
            <a:r>
              <a:rPr lang="zh-CN" altLang="en-US"/>
              <a:t>如果两者都有定义</a:t>
            </a:r>
            <a:r>
              <a:rPr lang="en-US" altLang="zh-CN"/>
              <a:t>,</a:t>
            </a:r>
            <a:r>
              <a:rPr lang="zh-CN" altLang="en-US"/>
              <a:t>就按照重载解析</a:t>
            </a:r>
          </a:p>
          <a:p>
            <a:pPr lvl="2" eaLnBrk="1" hangingPunct="1">
              <a:buFontTx/>
              <a:buNone/>
            </a:pPr>
            <a:r>
              <a:rPr lang="en-US" altLang="zh-CN" b="1">
                <a:solidFill>
                  <a:schemeClr val="accent2"/>
                </a:solidFill>
              </a:rPr>
              <a:t>class X{</a:t>
            </a:r>
          </a:p>
          <a:p>
            <a:pPr lvl="2" eaLnBrk="1" hangingPunct="1">
              <a:buFontTx/>
              <a:buNone/>
            </a:pPr>
            <a:r>
              <a:rPr lang="en-US" altLang="zh-CN" b="1">
                <a:solidFill>
                  <a:schemeClr val="accent2"/>
                </a:solidFill>
              </a:rPr>
              <a:t>public:</a:t>
            </a:r>
          </a:p>
          <a:p>
            <a:pPr lvl="2" eaLnBrk="1" hangingPunct="1">
              <a:buFontTx/>
              <a:buNone/>
            </a:pPr>
            <a:r>
              <a:rPr lang="en-US" altLang="zh-CN" b="1">
                <a:solidFill>
                  <a:schemeClr val="accent2"/>
                </a:solidFill>
              </a:rPr>
              <a:t>	void operator+(int);</a:t>
            </a:r>
          </a:p>
          <a:p>
            <a:pPr lvl="2" eaLnBrk="1" hangingPunct="1">
              <a:buFontTx/>
              <a:buNone/>
            </a:pPr>
            <a:r>
              <a:rPr lang="en-US" altLang="zh-CN" b="1">
                <a:solidFill>
                  <a:schemeClr val="accent2"/>
                </a:solidFill>
              </a:rPr>
              <a:t>	X(int);</a:t>
            </a:r>
          </a:p>
          <a:p>
            <a:pPr lvl="2" eaLnBrk="1" hangingPunct="1">
              <a:buFontTx/>
              <a:buNone/>
            </a:pPr>
            <a:r>
              <a:rPr lang="en-US" altLang="zh-CN" b="1">
                <a:solidFill>
                  <a:schemeClr val="accent2"/>
                </a:solidFill>
              </a:rPr>
              <a:t>};</a:t>
            </a:r>
          </a:p>
          <a:p>
            <a:pPr lvl="2" eaLnBrk="1" hangingPunct="1">
              <a:buFontTx/>
              <a:buNone/>
            </a:pPr>
            <a:r>
              <a:rPr lang="en-US" altLang="zh-CN" b="1">
                <a:solidFill>
                  <a:schemeClr val="accent2"/>
                </a:solidFill>
              </a:rPr>
              <a:t>void operator+(X,X);</a:t>
            </a:r>
          </a:p>
          <a:p>
            <a:pPr lvl="2" eaLnBrk="1" hangingPunct="1">
              <a:buFontTx/>
              <a:buNone/>
            </a:pPr>
            <a:r>
              <a:rPr lang="en-US" altLang="zh-CN" b="1">
                <a:solidFill>
                  <a:schemeClr val="accent2"/>
                </a:solidFill>
              </a:rPr>
              <a:t>void operator+(X,double);</a:t>
            </a:r>
          </a:p>
        </p:txBody>
      </p:sp>
      <p:sp>
        <p:nvSpPr>
          <p:cNvPr id="21508" name="Rectangle 4"/>
          <p:cNvSpPr>
            <a:spLocks noChangeArrowheads="1"/>
          </p:cNvSpPr>
          <p:nvPr/>
        </p:nvSpPr>
        <p:spPr bwMode="auto">
          <a:xfrm>
            <a:off x="4716463" y="3141663"/>
            <a:ext cx="45688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eaLnBrk="1" hangingPunct="1">
              <a:spcBef>
                <a:spcPct val="0"/>
              </a:spcBef>
              <a:buFontTx/>
              <a:buNone/>
            </a:pPr>
            <a:r>
              <a:rPr kumimoji="1" lang="en-US" altLang="zh-CN" b="1">
                <a:latin typeface="Times New Roman" panose="02020603050405020304" pitchFamily="18" charset="0"/>
              </a:rPr>
              <a:t>void f(X a)</a:t>
            </a:r>
          </a:p>
          <a:p>
            <a:pPr lvl="2" eaLnBrk="1" hangingPunct="1">
              <a:spcBef>
                <a:spcPct val="0"/>
              </a:spcBef>
              <a:buFontTx/>
              <a:buNone/>
            </a:pPr>
            <a:r>
              <a:rPr kumimoji="1" lang="en-US" altLang="zh-CN" b="1">
                <a:latin typeface="Times New Roman" panose="02020603050405020304" pitchFamily="18" charset="0"/>
              </a:rPr>
              <a:t>{</a:t>
            </a:r>
          </a:p>
          <a:p>
            <a:pPr lvl="2" eaLnBrk="1" hangingPunct="1">
              <a:spcBef>
                <a:spcPct val="0"/>
              </a:spcBef>
              <a:buFontTx/>
              <a:buNone/>
            </a:pPr>
            <a:r>
              <a:rPr kumimoji="1" lang="en-US" altLang="zh-CN" b="1">
                <a:latin typeface="Times New Roman" panose="02020603050405020304" pitchFamily="18" charset="0"/>
              </a:rPr>
              <a:t>   a+2;    //a.operator+(2)</a:t>
            </a:r>
          </a:p>
          <a:p>
            <a:pPr lvl="2" eaLnBrk="1" hangingPunct="1">
              <a:spcBef>
                <a:spcPct val="0"/>
              </a:spcBef>
              <a:buFontTx/>
              <a:buNone/>
            </a:pPr>
            <a:r>
              <a:rPr kumimoji="1" lang="en-US" altLang="zh-CN" b="1">
                <a:latin typeface="Times New Roman" panose="02020603050405020304" pitchFamily="18" charset="0"/>
              </a:rPr>
              <a:t>   </a:t>
            </a:r>
            <a:r>
              <a:rPr kumimoji="1" lang="en-US" altLang="zh-CN" b="1">
                <a:solidFill>
                  <a:schemeClr val="accent2"/>
                </a:solidFill>
                <a:latin typeface="Times New Roman" panose="02020603050405020304" pitchFamily="18" charset="0"/>
              </a:rPr>
              <a:t>2+a;    //::operator+(X(2),a)</a:t>
            </a:r>
          </a:p>
          <a:p>
            <a:pPr lvl="2" eaLnBrk="1" hangingPunct="1">
              <a:spcBef>
                <a:spcPct val="0"/>
              </a:spcBef>
              <a:buFontTx/>
              <a:buNone/>
            </a:pPr>
            <a:r>
              <a:rPr kumimoji="1" lang="en-US" altLang="zh-CN" b="1">
                <a:latin typeface="Times New Roman" panose="02020603050405020304" pitchFamily="18" charset="0"/>
              </a:rPr>
              <a:t>   </a:t>
            </a:r>
            <a:r>
              <a:rPr kumimoji="1" lang="en-US" altLang="zh-CN" b="1">
                <a:solidFill>
                  <a:srgbClr val="FF0000"/>
                </a:solidFill>
                <a:latin typeface="Times New Roman" panose="02020603050405020304" pitchFamily="18" charset="0"/>
              </a:rPr>
              <a:t>a+2.0;   //::operator+(X,double);</a:t>
            </a:r>
          </a:p>
          <a:p>
            <a:pPr lvl="2" eaLnBrk="1" hangingPunct="1">
              <a:spcBef>
                <a:spcPct val="0"/>
              </a:spcBef>
              <a:buFontTx/>
              <a:buNone/>
            </a:pPr>
            <a:r>
              <a:rPr kumimoji="1" lang="en-US" altLang="zh-CN" b="1">
                <a:solidFill>
                  <a:srgbClr val="FF0000"/>
                </a:solidFill>
                <a:latin typeface="Times New Roman" panose="02020603050405020304" pitchFamily="18" charset="0"/>
              </a:rPr>
              <a:t>}</a:t>
            </a:r>
          </a:p>
        </p:txBody>
      </p:sp>
    </p:spTree>
    <p:extLst>
      <p:ext uri="{BB962C8B-B14F-4D97-AF65-F5344CB8AC3E}">
        <p14:creationId xmlns:p14="http://schemas.microsoft.com/office/powerpoint/2010/main" val="36881505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anim calcmode="lin" valueType="num">
                                      <p:cBhvr additive="base">
                                        <p:cTn id="11"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 calcmode="lin" valueType="num">
                                      <p:cBhvr additive="base">
                                        <p:cTn id="17"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from="(-#ppt_w/2)" to="(#ppt_x)" calcmode="lin" valueType="num">
                                      <p:cBhvr>
                                        <p:cTn id="23" dur="600" fill="hold">
                                          <p:stCondLst>
                                            <p:cond delay="0"/>
                                          </p:stCondLst>
                                        </p:cTn>
                                        <p:tgtEl>
                                          <p:spTgt spid="21507">
                                            <p:txEl>
                                              <p:pRg st="4" end="4"/>
                                            </p:txEl>
                                          </p:spTgt>
                                        </p:tgtEl>
                                        <p:attrNameLst>
                                          <p:attrName>ppt_x</p:attrName>
                                        </p:attrNameLst>
                                      </p:cBhvr>
                                    </p:anim>
                                    <p:anim from="0" to="-1.0" calcmode="lin" valueType="num">
                                      <p:cBhvr>
                                        <p:cTn id="24" dur="200" decel="50000" autoRev="1" fill="hold">
                                          <p:stCondLst>
                                            <p:cond delay="600"/>
                                          </p:stCondLst>
                                        </p:cTn>
                                        <p:tgtEl>
                                          <p:spTgt spid="21507">
                                            <p:txEl>
                                              <p:pRg st="4" end="4"/>
                                            </p:txEl>
                                          </p:spTgt>
                                        </p:tgtEl>
                                        <p:attrNameLst>
                                          <p:attrName>xshear</p:attrName>
                                        </p:attrNameLst>
                                      </p:cBhvr>
                                    </p:anim>
                                    <p:animScale>
                                      <p:cBhvr>
                                        <p:cTn id="25" dur="200" decel="100000" autoRev="1" fill="hold">
                                          <p:stCondLst>
                                            <p:cond delay="600"/>
                                          </p:stCondLst>
                                        </p:cTn>
                                        <p:tgtEl>
                                          <p:spTgt spid="21507">
                                            <p:txEl>
                                              <p:pRg st="4" end="4"/>
                                            </p:txEl>
                                          </p:spTgt>
                                        </p:tgtEl>
                                      </p:cBhvr>
                                      <p:from x="100000" y="100000"/>
                                      <p:to x="80000" y="100000"/>
                                    </p:animScale>
                                    <p:anim by="(#ppt_h/3+#ppt_w*0.1)" calcmode="lin" valueType="num">
                                      <p:cBhvr additive="sum">
                                        <p:cTn id="26" dur="200" decel="100000" autoRev="1" fill="hold">
                                          <p:stCondLst>
                                            <p:cond delay="600"/>
                                          </p:stCondLst>
                                        </p:cTn>
                                        <p:tgtEl>
                                          <p:spTgt spid="21507">
                                            <p:txEl>
                                              <p:pRg st="4" end="4"/>
                                            </p:txEl>
                                          </p:spTgt>
                                        </p:tgtEl>
                                        <p:attrNameLst>
                                          <p:attrName>ppt_x</p:attrName>
                                        </p:attrNameLst>
                                      </p:cBhvr>
                                    </p:anim>
                                  </p:childTnLst>
                                </p:cTn>
                              </p:par>
                              <p:par>
                                <p:cTn id="27" presetID="34" presetClass="entr" presetSubtype="0" fill="hold" nodeType="withEffect">
                                  <p:stCondLst>
                                    <p:cond delay="0"/>
                                  </p:stCondLst>
                                  <p:childTnLst>
                                    <p:set>
                                      <p:cBhvr>
                                        <p:cTn id="28" dur="1" fill="hold">
                                          <p:stCondLst>
                                            <p:cond delay="0"/>
                                          </p:stCondLst>
                                        </p:cTn>
                                        <p:tgtEl>
                                          <p:spTgt spid="21507">
                                            <p:txEl>
                                              <p:pRg st="5" end="5"/>
                                            </p:txEl>
                                          </p:spTgt>
                                        </p:tgtEl>
                                        <p:attrNameLst>
                                          <p:attrName>style.visibility</p:attrName>
                                        </p:attrNameLst>
                                      </p:cBhvr>
                                      <p:to>
                                        <p:strVal val="visible"/>
                                      </p:to>
                                    </p:set>
                                    <p:anim from="(-#ppt_w/2)" to="(#ppt_x)" calcmode="lin" valueType="num">
                                      <p:cBhvr>
                                        <p:cTn id="29" dur="600" fill="hold">
                                          <p:stCondLst>
                                            <p:cond delay="0"/>
                                          </p:stCondLst>
                                        </p:cTn>
                                        <p:tgtEl>
                                          <p:spTgt spid="21507">
                                            <p:txEl>
                                              <p:pRg st="5" end="5"/>
                                            </p:txEl>
                                          </p:spTgt>
                                        </p:tgtEl>
                                        <p:attrNameLst>
                                          <p:attrName>ppt_x</p:attrName>
                                        </p:attrNameLst>
                                      </p:cBhvr>
                                    </p:anim>
                                    <p:anim from="0" to="-1.0" calcmode="lin" valueType="num">
                                      <p:cBhvr>
                                        <p:cTn id="30" dur="200" decel="50000" autoRev="1" fill="hold">
                                          <p:stCondLst>
                                            <p:cond delay="600"/>
                                          </p:stCondLst>
                                        </p:cTn>
                                        <p:tgtEl>
                                          <p:spTgt spid="21507">
                                            <p:txEl>
                                              <p:pRg st="5" end="5"/>
                                            </p:txEl>
                                          </p:spTgt>
                                        </p:tgtEl>
                                        <p:attrNameLst>
                                          <p:attrName>xshear</p:attrName>
                                        </p:attrNameLst>
                                      </p:cBhvr>
                                    </p:anim>
                                    <p:animScale>
                                      <p:cBhvr>
                                        <p:cTn id="31" dur="200" decel="100000" autoRev="1" fill="hold">
                                          <p:stCondLst>
                                            <p:cond delay="600"/>
                                          </p:stCondLst>
                                        </p:cTn>
                                        <p:tgtEl>
                                          <p:spTgt spid="21507">
                                            <p:txEl>
                                              <p:pRg st="5" end="5"/>
                                            </p:txEl>
                                          </p:spTgt>
                                        </p:tgtEl>
                                      </p:cBhvr>
                                      <p:from x="100000" y="100000"/>
                                      <p:to x="80000" y="100000"/>
                                    </p:animScale>
                                    <p:anim by="(#ppt_h/3+#ppt_w*0.1)" calcmode="lin" valueType="num">
                                      <p:cBhvr additive="sum">
                                        <p:cTn id="32" dur="200" decel="100000" autoRev="1" fill="hold">
                                          <p:stCondLst>
                                            <p:cond delay="600"/>
                                          </p:stCondLst>
                                        </p:cTn>
                                        <p:tgtEl>
                                          <p:spTgt spid="21507">
                                            <p:txEl>
                                              <p:pRg st="5" end="5"/>
                                            </p:txEl>
                                          </p:spTgt>
                                        </p:tgtEl>
                                        <p:attrNameLst>
                                          <p:attrName>ppt_x</p:attrName>
                                        </p:attrNameLst>
                                      </p:cBhvr>
                                    </p:anim>
                                  </p:childTnLst>
                                </p:cTn>
                              </p:par>
                              <p:par>
                                <p:cTn id="33" presetID="34" presetClass="entr" presetSubtype="0" fill="hold" nodeType="withEffect">
                                  <p:stCondLst>
                                    <p:cond delay="0"/>
                                  </p:stCondLst>
                                  <p:childTnLst>
                                    <p:set>
                                      <p:cBhvr>
                                        <p:cTn id="34" dur="1" fill="hold">
                                          <p:stCondLst>
                                            <p:cond delay="0"/>
                                          </p:stCondLst>
                                        </p:cTn>
                                        <p:tgtEl>
                                          <p:spTgt spid="21507">
                                            <p:txEl>
                                              <p:pRg st="6" end="6"/>
                                            </p:txEl>
                                          </p:spTgt>
                                        </p:tgtEl>
                                        <p:attrNameLst>
                                          <p:attrName>style.visibility</p:attrName>
                                        </p:attrNameLst>
                                      </p:cBhvr>
                                      <p:to>
                                        <p:strVal val="visible"/>
                                      </p:to>
                                    </p:set>
                                    <p:anim from="(-#ppt_w/2)" to="(#ppt_x)" calcmode="lin" valueType="num">
                                      <p:cBhvr>
                                        <p:cTn id="35" dur="600" fill="hold">
                                          <p:stCondLst>
                                            <p:cond delay="0"/>
                                          </p:stCondLst>
                                        </p:cTn>
                                        <p:tgtEl>
                                          <p:spTgt spid="21507">
                                            <p:txEl>
                                              <p:pRg st="6" end="6"/>
                                            </p:txEl>
                                          </p:spTgt>
                                        </p:tgtEl>
                                        <p:attrNameLst>
                                          <p:attrName>ppt_x</p:attrName>
                                        </p:attrNameLst>
                                      </p:cBhvr>
                                    </p:anim>
                                    <p:anim from="0" to="-1.0" calcmode="lin" valueType="num">
                                      <p:cBhvr>
                                        <p:cTn id="36" dur="200" decel="50000" autoRev="1" fill="hold">
                                          <p:stCondLst>
                                            <p:cond delay="600"/>
                                          </p:stCondLst>
                                        </p:cTn>
                                        <p:tgtEl>
                                          <p:spTgt spid="21507">
                                            <p:txEl>
                                              <p:pRg st="6" end="6"/>
                                            </p:txEl>
                                          </p:spTgt>
                                        </p:tgtEl>
                                        <p:attrNameLst>
                                          <p:attrName>xshear</p:attrName>
                                        </p:attrNameLst>
                                      </p:cBhvr>
                                    </p:anim>
                                    <p:animScale>
                                      <p:cBhvr>
                                        <p:cTn id="37" dur="200" decel="100000" autoRev="1" fill="hold">
                                          <p:stCondLst>
                                            <p:cond delay="600"/>
                                          </p:stCondLst>
                                        </p:cTn>
                                        <p:tgtEl>
                                          <p:spTgt spid="21507">
                                            <p:txEl>
                                              <p:pRg st="6" end="6"/>
                                            </p:txEl>
                                          </p:spTgt>
                                        </p:tgtEl>
                                      </p:cBhvr>
                                      <p:from x="100000" y="100000"/>
                                      <p:to x="80000" y="100000"/>
                                    </p:animScale>
                                    <p:anim by="(#ppt_h/3+#ppt_w*0.1)" calcmode="lin" valueType="num">
                                      <p:cBhvr additive="sum">
                                        <p:cTn id="38" dur="200" decel="100000" autoRev="1" fill="hold">
                                          <p:stCondLst>
                                            <p:cond delay="600"/>
                                          </p:stCondLst>
                                        </p:cTn>
                                        <p:tgtEl>
                                          <p:spTgt spid="21507">
                                            <p:txEl>
                                              <p:pRg st="6" end="6"/>
                                            </p:txEl>
                                          </p:spTgt>
                                        </p:tgtEl>
                                        <p:attrNameLst>
                                          <p:attrName>ppt_x</p:attrName>
                                        </p:attrNameLst>
                                      </p:cBhvr>
                                    </p:anim>
                                  </p:childTnLst>
                                </p:cTn>
                              </p:par>
                              <p:par>
                                <p:cTn id="39" presetID="34" presetClass="entr" presetSubtype="0" fill="hold" nodeType="withEffect">
                                  <p:stCondLst>
                                    <p:cond delay="0"/>
                                  </p:stCondLst>
                                  <p:childTnLst>
                                    <p:set>
                                      <p:cBhvr>
                                        <p:cTn id="40" dur="1" fill="hold">
                                          <p:stCondLst>
                                            <p:cond delay="0"/>
                                          </p:stCondLst>
                                        </p:cTn>
                                        <p:tgtEl>
                                          <p:spTgt spid="21507">
                                            <p:txEl>
                                              <p:pRg st="7" end="7"/>
                                            </p:txEl>
                                          </p:spTgt>
                                        </p:tgtEl>
                                        <p:attrNameLst>
                                          <p:attrName>style.visibility</p:attrName>
                                        </p:attrNameLst>
                                      </p:cBhvr>
                                      <p:to>
                                        <p:strVal val="visible"/>
                                      </p:to>
                                    </p:set>
                                    <p:anim from="(-#ppt_w/2)" to="(#ppt_x)" calcmode="lin" valueType="num">
                                      <p:cBhvr>
                                        <p:cTn id="41" dur="600" fill="hold">
                                          <p:stCondLst>
                                            <p:cond delay="0"/>
                                          </p:stCondLst>
                                        </p:cTn>
                                        <p:tgtEl>
                                          <p:spTgt spid="21507">
                                            <p:txEl>
                                              <p:pRg st="7" end="7"/>
                                            </p:txEl>
                                          </p:spTgt>
                                        </p:tgtEl>
                                        <p:attrNameLst>
                                          <p:attrName>ppt_x</p:attrName>
                                        </p:attrNameLst>
                                      </p:cBhvr>
                                    </p:anim>
                                    <p:anim from="0" to="-1.0" calcmode="lin" valueType="num">
                                      <p:cBhvr>
                                        <p:cTn id="42" dur="200" decel="50000" autoRev="1" fill="hold">
                                          <p:stCondLst>
                                            <p:cond delay="600"/>
                                          </p:stCondLst>
                                        </p:cTn>
                                        <p:tgtEl>
                                          <p:spTgt spid="21507">
                                            <p:txEl>
                                              <p:pRg st="7" end="7"/>
                                            </p:txEl>
                                          </p:spTgt>
                                        </p:tgtEl>
                                        <p:attrNameLst>
                                          <p:attrName>xshear</p:attrName>
                                        </p:attrNameLst>
                                      </p:cBhvr>
                                    </p:anim>
                                    <p:animScale>
                                      <p:cBhvr>
                                        <p:cTn id="43" dur="200" decel="100000" autoRev="1" fill="hold">
                                          <p:stCondLst>
                                            <p:cond delay="600"/>
                                          </p:stCondLst>
                                        </p:cTn>
                                        <p:tgtEl>
                                          <p:spTgt spid="21507">
                                            <p:txEl>
                                              <p:pRg st="7" end="7"/>
                                            </p:txEl>
                                          </p:spTgt>
                                        </p:tgtEl>
                                      </p:cBhvr>
                                      <p:from x="100000" y="100000"/>
                                      <p:to x="80000" y="100000"/>
                                    </p:animScale>
                                    <p:anim by="(#ppt_h/3+#ppt_w*0.1)" calcmode="lin" valueType="num">
                                      <p:cBhvr additive="sum">
                                        <p:cTn id="44" dur="200" decel="100000" autoRev="1" fill="hold">
                                          <p:stCondLst>
                                            <p:cond delay="600"/>
                                          </p:stCondLst>
                                        </p:cTn>
                                        <p:tgtEl>
                                          <p:spTgt spid="21507">
                                            <p:txEl>
                                              <p:pRg st="7" end="7"/>
                                            </p:txEl>
                                          </p:spTgt>
                                        </p:tgtEl>
                                        <p:attrNameLst>
                                          <p:attrName>ppt_x</p:attrName>
                                        </p:attrNameLst>
                                      </p:cBhvr>
                                    </p:anim>
                                  </p:childTnLst>
                                </p:cTn>
                              </p:par>
                              <p:par>
                                <p:cTn id="45" presetID="34" presetClass="entr" presetSubtype="0" fill="hold" nodeType="with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 from="(-#ppt_w/2)" to="(#ppt_x)" calcmode="lin" valueType="num">
                                      <p:cBhvr>
                                        <p:cTn id="47" dur="600" fill="hold">
                                          <p:stCondLst>
                                            <p:cond delay="0"/>
                                          </p:stCondLst>
                                        </p:cTn>
                                        <p:tgtEl>
                                          <p:spTgt spid="21507">
                                            <p:txEl>
                                              <p:pRg st="8" end="8"/>
                                            </p:txEl>
                                          </p:spTgt>
                                        </p:tgtEl>
                                        <p:attrNameLst>
                                          <p:attrName>ppt_x</p:attrName>
                                        </p:attrNameLst>
                                      </p:cBhvr>
                                    </p:anim>
                                    <p:anim from="0" to="-1.0" calcmode="lin" valueType="num">
                                      <p:cBhvr>
                                        <p:cTn id="48" dur="200" decel="50000" autoRev="1" fill="hold">
                                          <p:stCondLst>
                                            <p:cond delay="600"/>
                                          </p:stCondLst>
                                        </p:cTn>
                                        <p:tgtEl>
                                          <p:spTgt spid="21507">
                                            <p:txEl>
                                              <p:pRg st="8" end="8"/>
                                            </p:txEl>
                                          </p:spTgt>
                                        </p:tgtEl>
                                        <p:attrNameLst>
                                          <p:attrName>xshear</p:attrName>
                                        </p:attrNameLst>
                                      </p:cBhvr>
                                    </p:anim>
                                    <p:animScale>
                                      <p:cBhvr>
                                        <p:cTn id="49" dur="200" decel="100000" autoRev="1" fill="hold">
                                          <p:stCondLst>
                                            <p:cond delay="600"/>
                                          </p:stCondLst>
                                        </p:cTn>
                                        <p:tgtEl>
                                          <p:spTgt spid="21507">
                                            <p:txEl>
                                              <p:pRg st="8" end="8"/>
                                            </p:txEl>
                                          </p:spTgt>
                                        </p:tgtEl>
                                      </p:cBhvr>
                                      <p:from x="100000" y="100000"/>
                                      <p:to x="80000" y="100000"/>
                                    </p:animScale>
                                    <p:anim by="(#ppt_h/3+#ppt_w*0.1)" calcmode="lin" valueType="num">
                                      <p:cBhvr additive="sum">
                                        <p:cTn id="50" dur="200" decel="100000" autoRev="1" fill="hold">
                                          <p:stCondLst>
                                            <p:cond delay="600"/>
                                          </p:stCondLst>
                                        </p:cTn>
                                        <p:tgtEl>
                                          <p:spTgt spid="21507">
                                            <p:txEl>
                                              <p:pRg st="8" end="8"/>
                                            </p:txEl>
                                          </p:spTgt>
                                        </p:tgtEl>
                                        <p:attrNameLst>
                                          <p:attrName>ppt_x</p:attrName>
                                        </p:attrNameLst>
                                      </p:cBhvr>
                                    </p:anim>
                                  </p:childTnLst>
                                </p:cTn>
                              </p:par>
                              <p:par>
                                <p:cTn id="51" presetID="34" presetClass="entr" presetSubtype="0" fill="hold" nodeType="withEffect">
                                  <p:stCondLst>
                                    <p:cond delay="0"/>
                                  </p:stCondLst>
                                  <p:childTnLst>
                                    <p:set>
                                      <p:cBhvr>
                                        <p:cTn id="52" dur="1" fill="hold">
                                          <p:stCondLst>
                                            <p:cond delay="0"/>
                                          </p:stCondLst>
                                        </p:cTn>
                                        <p:tgtEl>
                                          <p:spTgt spid="21507">
                                            <p:txEl>
                                              <p:pRg st="9" end="9"/>
                                            </p:txEl>
                                          </p:spTgt>
                                        </p:tgtEl>
                                        <p:attrNameLst>
                                          <p:attrName>style.visibility</p:attrName>
                                        </p:attrNameLst>
                                      </p:cBhvr>
                                      <p:to>
                                        <p:strVal val="visible"/>
                                      </p:to>
                                    </p:set>
                                    <p:anim from="(-#ppt_w/2)" to="(#ppt_x)" calcmode="lin" valueType="num">
                                      <p:cBhvr>
                                        <p:cTn id="53" dur="600" fill="hold">
                                          <p:stCondLst>
                                            <p:cond delay="0"/>
                                          </p:stCondLst>
                                        </p:cTn>
                                        <p:tgtEl>
                                          <p:spTgt spid="21507">
                                            <p:txEl>
                                              <p:pRg st="9" end="9"/>
                                            </p:txEl>
                                          </p:spTgt>
                                        </p:tgtEl>
                                        <p:attrNameLst>
                                          <p:attrName>ppt_x</p:attrName>
                                        </p:attrNameLst>
                                      </p:cBhvr>
                                    </p:anim>
                                    <p:anim from="0" to="-1.0" calcmode="lin" valueType="num">
                                      <p:cBhvr>
                                        <p:cTn id="54" dur="200" decel="50000" autoRev="1" fill="hold">
                                          <p:stCondLst>
                                            <p:cond delay="600"/>
                                          </p:stCondLst>
                                        </p:cTn>
                                        <p:tgtEl>
                                          <p:spTgt spid="21507">
                                            <p:txEl>
                                              <p:pRg st="9" end="9"/>
                                            </p:txEl>
                                          </p:spTgt>
                                        </p:tgtEl>
                                        <p:attrNameLst>
                                          <p:attrName>xshear</p:attrName>
                                        </p:attrNameLst>
                                      </p:cBhvr>
                                    </p:anim>
                                    <p:animScale>
                                      <p:cBhvr>
                                        <p:cTn id="55" dur="200" decel="100000" autoRev="1" fill="hold">
                                          <p:stCondLst>
                                            <p:cond delay="600"/>
                                          </p:stCondLst>
                                        </p:cTn>
                                        <p:tgtEl>
                                          <p:spTgt spid="21507">
                                            <p:txEl>
                                              <p:pRg st="9" end="9"/>
                                            </p:txEl>
                                          </p:spTgt>
                                        </p:tgtEl>
                                      </p:cBhvr>
                                      <p:from x="100000" y="100000"/>
                                      <p:to x="80000" y="100000"/>
                                    </p:animScale>
                                    <p:anim by="(#ppt_h/3+#ppt_w*0.1)" calcmode="lin" valueType="num">
                                      <p:cBhvr additive="sum">
                                        <p:cTn id="56" dur="200" decel="100000" autoRev="1" fill="hold">
                                          <p:stCondLst>
                                            <p:cond delay="600"/>
                                          </p:stCondLst>
                                        </p:cTn>
                                        <p:tgtEl>
                                          <p:spTgt spid="21507">
                                            <p:txEl>
                                              <p:pRg st="9" end="9"/>
                                            </p:txEl>
                                          </p:spTgt>
                                        </p:tgtEl>
                                        <p:attrNameLst>
                                          <p:attrName>ppt_x</p:attrName>
                                        </p:attrNameLst>
                                      </p:cBhvr>
                                    </p:anim>
                                  </p:childTnLst>
                                </p:cTn>
                              </p:par>
                              <p:par>
                                <p:cTn id="57" presetID="34" presetClass="entr" presetSubtype="0" fill="hold" nodeType="withEffect">
                                  <p:stCondLst>
                                    <p:cond delay="0"/>
                                  </p:stCondLst>
                                  <p:childTnLst>
                                    <p:set>
                                      <p:cBhvr>
                                        <p:cTn id="58" dur="1" fill="hold">
                                          <p:stCondLst>
                                            <p:cond delay="0"/>
                                          </p:stCondLst>
                                        </p:cTn>
                                        <p:tgtEl>
                                          <p:spTgt spid="21507">
                                            <p:txEl>
                                              <p:pRg st="10" end="10"/>
                                            </p:txEl>
                                          </p:spTgt>
                                        </p:tgtEl>
                                        <p:attrNameLst>
                                          <p:attrName>style.visibility</p:attrName>
                                        </p:attrNameLst>
                                      </p:cBhvr>
                                      <p:to>
                                        <p:strVal val="visible"/>
                                      </p:to>
                                    </p:set>
                                    <p:anim from="(-#ppt_w/2)" to="(#ppt_x)" calcmode="lin" valueType="num">
                                      <p:cBhvr>
                                        <p:cTn id="59" dur="600" fill="hold">
                                          <p:stCondLst>
                                            <p:cond delay="0"/>
                                          </p:stCondLst>
                                        </p:cTn>
                                        <p:tgtEl>
                                          <p:spTgt spid="21507">
                                            <p:txEl>
                                              <p:pRg st="10" end="10"/>
                                            </p:txEl>
                                          </p:spTgt>
                                        </p:tgtEl>
                                        <p:attrNameLst>
                                          <p:attrName>ppt_x</p:attrName>
                                        </p:attrNameLst>
                                      </p:cBhvr>
                                    </p:anim>
                                    <p:anim from="0" to="-1.0" calcmode="lin" valueType="num">
                                      <p:cBhvr>
                                        <p:cTn id="60" dur="200" decel="50000" autoRev="1" fill="hold">
                                          <p:stCondLst>
                                            <p:cond delay="600"/>
                                          </p:stCondLst>
                                        </p:cTn>
                                        <p:tgtEl>
                                          <p:spTgt spid="21507">
                                            <p:txEl>
                                              <p:pRg st="10" end="10"/>
                                            </p:txEl>
                                          </p:spTgt>
                                        </p:tgtEl>
                                        <p:attrNameLst>
                                          <p:attrName>xshear</p:attrName>
                                        </p:attrNameLst>
                                      </p:cBhvr>
                                    </p:anim>
                                    <p:animScale>
                                      <p:cBhvr>
                                        <p:cTn id="61" dur="200" decel="100000" autoRev="1" fill="hold">
                                          <p:stCondLst>
                                            <p:cond delay="600"/>
                                          </p:stCondLst>
                                        </p:cTn>
                                        <p:tgtEl>
                                          <p:spTgt spid="21507">
                                            <p:txEl>
                                              <p:pRg st="10" end="10"/>
                                            </p:txEl>
                                          </p:spTgt>
                                        </p:tgtEl>
                                      </p:cBhvr>
                                      <p:from x="100000" y="100000"/>
                                      <p:to x="80000" y="100000"/>
                                    </p:animScale>
                                    <p:anim by="(#ppt_h/3+#ppt_w*0.1)" calcmode="lin" valueType="num">
                                      <p:cBhvr additive="sum">
                                        <p:cTn id="62" dur="200" decel="100000" autoRev="1" fill="hold">
                                          <p:stCondLst>
                                            <p:cond delay="600"/>
                                          </p:stCondLst>
                                        </p:cTn>
                                        <p:tgtEl>
                                          <p:spTgt spid="21507">
                                            <p:txEl>
                                              <p:pRg st="10" end="10"/>
                                            </p:txEl>
                                          </p:spTgt>
                                        </p:tgtEl>
                                        <p:attrNameLst>
                                          <p:attrName>ppt_x</p:attrName>
                                        </p:attrNameLst>
                                      </p:cBhvr>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508"/>
                                        </p:tgtEl>
                                        <p:attrNameLst>
                                          <p:attrName>style.visibility</p:attrName>
                                        </p:attrNameLst>
                                      </p:cBhvr>
                                      <p:to>
                                        <p:strVal val="visible"/>
                                      </p:to>
                                    </p:set>
                                    <p:animEffect transition="in" filter="wipe(down)">
                                      <p:cBhvr>
                                        <p:cTn id="6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404813"/>
            <a:ext cx="7772400" cy="1143000"/>
          </a:xfrm>
        </p:spPr>
        <p:txBody>
          <a:bodyPr/>
          <a:lstStyle/>
          <a:p>
            <a:pPr eaLnBrk="1" hangingPunct="1"/>
            <a:r>
              <a:rPr lang="en-US" altLang="zh-CN" b="1"/>
              <a:t>6.4.1.1  </a:t>
            </a:r>
            <a:r>
              <a:rPr lang="zh-CN" altLang="en-US" b="1"/>
              <a:t>重载</a:t>
            </a:r>
            <a:r>
              <a:rPr lang="zh-CN" altLang="en-US" b="1">
                <a:solidFill>
                  <a:srgbClr val="FF0000"/>
                </a:solidFill>
              </a:rPr>
              <a:t>二元运算符</a:t>
            </a:r>
          </a:p>
        </p:txBody>
      </p:sp>
      <p:sp>
        <p:nvSpPr>
          <p:cNvPr id="22531" name="Rectangle 3"/>
          <p:cNvSpPr>
            <a:spLocks noGrp="1" noChangeArrowheads="1"/>
          </p:cNvSpPr>
          <p:nvPr>
            <p:ph type="body" idx="1"/>
          </p:nvPr>
        </p:nvSpPr>
        <p:spPr>
          <a:xfrm>
            <a:off x="685800" y="1557338"/>
            <a:ext cx="7772400" cy="4538662"/>
          </a:xfrm>
        </p:spPr>
        <p:txBody>
          <a:bodyPr/>
          <a:lstStyle/>
          <a:p>
            <a:pPr eaLnBrk="1" hangingPunct="1">
              <a:lnSpc>
                <a:spcPct val="90000"/>
              </a:lnSpc>
              <a:buFontTx/>
              <a:buNone/>
            </a:pPr>
            <a:r>
              <a:rPr lang="en-US" altLang="zh-CN" sz="2400" b="1">
                <a:solidFill>
                  <a:schemeClr val="accent2"/>
                </a:solidFill>
              </a:rPr>
              <a:t>1  </a:t>
            </a:r>
            <a:r>
              <a:rPr lang="zh-CN" altLang="en-US" sz="2400" b="1">
                <a:solidFill>
                  <a:schemeClr val="accent2"/>
                </a:solidFill>
              </a:rPr>
              <a:t>作为成员函数重载</a:t>
            </a:r>
          </a:p>
          <a:p>
            <a:pPr eaLnBrk="1" hangingPunct="1">
              <a:lnSpc>
                <a:spcPct val="90000"/>
              </a:lnSpc>
            </a:pPr>
            <a:r>
              <a:rPr lang="zh-CN" altLang="en-US" sz="2000" b="1"/>
              <a:t>作为类的非静态成员函数的二元运算符，只能够有一个参数，这个参数是运算符右边的参数，它的第一个参数是通过</a:t>
            </a:r>
            <a:r>
              <a:rPr lang="en-US" altLang="zh-CN" sz="2000" b="1"/>
              <a:t>this</a:t>
            </a:r>
            <a:r>
              <a:rPr lang="zh-CN" altLang="en-US" sz="2000" b="1"/>
              <a:t>指针传递的，其重载形式类似于下</a:t>
            </a:r>
            <a:r>
              <a:rPr lang="zh-CN" altLang="en-US" sz="2400" b="1"/>
              <a:t>：</a:t>
            </a:r>
          </a:p>
          <a:p>
            <a:pPr eaLnBrk="1" hangingPunct="1">
              <a:lnSpc>
                <a:spcPct val="90000"/>
              </a:lnSpc>
            </a:pPr>
            <a:endParaRPr lang="zh-CN" altLang="en-US" sz="2400" b="1"/>
          </a:p>
          <a:p>
            <a:pPr lvl="1" eaLnBrk="1" hangingPunct="1">
              <a:lnSpc>
                <a:spcPct val="90000"/>
              </a:lnSpc>
              <a:buFontTx/>
              <a:buNone/>
            </a:pPr>
            <a:r>
              <a:rPr lang="en-US" altLang="zh-CN" sz="2000" b="1">
                <a:solidFill>
                  <a:schemeClr val="accent2"/>
                </a:solidFill>
              </a:rPr>
              <a:t>class X{</a:t>
            </a:r>
          </a:p>
          <a:p>
            <a:pPr lvl="1" eaLnBrk="1" hangingPunct="1">
              <a:lnSpc>
                <a:spcPct val="90000"/>
              </a:lnSpc>
              <a:buFontTx/>
              <a:buNone/>
            </a:pPr>
            <a:r>
              <a:rPr lang="en-US" altLang="zh-CN" sz="2000" b="1">
                <a:solidFill>
                  <a:schemeClr val="accent2"/>
                </a:solidFill>
              </a:rPr>
              <a:t>……</a:t>
            </a:r>
          </a:p>
          <a:p>
            <a:pPr lvl="1" eaLnBrk="1" hangingPunct="1">
              <a:lnSpc>
                <a:spcPct val="90000"/>
              </a:lnSpc>
              <a:buFontTx/>
              <a:buNone/>
            </a:pPr>
            <a:r>
              <a:rPr lang="en-US" altLang="zh-CN" sz="2000" b="1">
                <a:solidFill>
                  <a:schemeClr val="accent2"/>
                </a:solidFill>
              </a:rPr>
              <a:t>		T1 operator@(T2 b){ ……};</a:t>
            </a:r>
          </a:p>
          <a:p>
            <a:pPr lvl="1" eaLnBrk="1" hangingPunct="1">
              <a:lnSpc>
                <a:spcPct val="90000"/>
              </a:lnSpc>
              <a:buFontTx/>
              <a:buNone/>
            </a:pPr>
            <a:r>
              <a:rPr lang="en-US" altLang="zh-CN" sz="2000" b="1">
                <a:solidFill>
                  <a:schemeClr val="accent2"/>
                </a:solidFill>
              </a:rPr>
              <a:t>}</a:t>
            </a:r>
          </a:p>
          <a:p>
            <a:pPr lvl="1" eaLnBrk="1" hangingPunct="1">
              <a:lnSpc>
                <a:spcPct val="90000"/>
              </a:lnSpc>
              <a:buFontTx/>
              <a:buNone/>
            </a:pPr>
            <a:endParaRPr lang="en-US" altLang="zh-CN" sz="2000" b="1">
              <a:solidFill>
                <a:schemeClr val="accent2"/>
              </a:solidFill>
            </a:endParaRPr>
          </a:p>
          <a:p>
            <a:pPr lvl="1" eaLnBrk="1" hangingPunct="1">
              <a:lnSpc>
                <a:spcPct val="90000"/>
              </a:lnSpc>
              <a:buFontTx/>
              <a:buNone/>
            </a:pPr>
            <a:r>
              <a:rPr lang="zh-CN" altLang="en-US" sz="2000" b="1"/>
              <a:t>其中，</a:t>
            </a:r>
            <a:r>
              <a:rPr lang="en-US" altLang="zh-CN" sz="2000" b="1"/>
              <a:t>T1</a:t>
            </a:r>
            <a:r>
              <a:rPr lang="zh-CN" altLang="en-US" sz="2000" b="1"/>
              <a:t>是运算符函数的返回类型，</a:t>
            </a:r>
            <a:r>
              <a:rPr lang="en-US" altLang="zh-CN" sz="2000" b="1"/>
              <a:t>T2</a:t>
            </a:r>
            <a:r>
              <a:rPr lang="zh-CN" altLang="en-US" sz="2000" b="1"/>
              <a:t>是参数的类型，原则上</a:t>
            </a:r>
            <a:r>
              <a:rPr lang="en-US" altLang="zh-CN" sz="2000" b="1"/>
              <a:t>T1</a:t>
            </a:r>
            <a:r>
              <a:rPr lang="zh-CN" altLang="en-US" sz="2000" b="1"/>
              <a:t>、</a:t>
            </a:r>
            <a:r>
              <a:rPr lang="en-US" altLang="zh-CN" sz="2000" b="1"/>
              <a:t>T2</a:t>
            </a:r>
            <a:r>
              <a:rPr lang="zh-CN" altLang="en-US" sz="2000" b="1"/>
              <a:t>可以是任何数据类型，但事实上它们常与</a:t>
            </a:r>
            <a:r>
              <a:rPr lang="en-US" altLang="zh-CN" sz="2000" b="1"/>
              <a:t>X</a:t>
            </a:r>
            <a:r>
              <a:rPr lang="zh-CN" altLang="en-US" sz="2000" b="1"/>
              <a:t>相同。</a:t>
            </a:r>
          </a:p>
        </p:txBody>
      </p:sp>
    </p:spTree>
    <p:extLst>
      <p:ext uri="{BB962C8B-B14F-4D97-AF65-F5344CB8AC3E}">
        <p14:creationId xmlns:p14="http://schemas.microsoft.com/office/powerpoint/2010/main" val="484836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anim calcmode="lin" valueType="num">
                                      <p:cBhvr additive="base">
                                        <p:cTn id="7"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anim calcmode="lin" valueType="num">
                                      <p:cBhvr additive="base">
                                        <p:cTn id="1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pRg st="5" end="5"/>
                                            </p:txEl>
                                          </p:spTgt>
                                        </p:tgtEl>
                                        <p:attrNameLst>
                                          <p:attrName>style.visibility</p:attrName>
                                        </p:attrNameLst>
                                      </p:cBhvr>
                                      <p:to>
                                        <p:strVal val="visible"/>
                                      </p:to>
                                    </p:set>
                                    <p:anim calcmode="lin" valueType="num">
                                      <p:cBhvr additive="base">
                                        <p:cTn id="15"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anim calcmode="lin" valueType="num">
                                      <p:cBhvr additive="base">
                                        <p:cTn id="19"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2531">
                                            <p:txEl>
                                              <p:pRg st="8" end="8"/>
                                            </p:txEl>
                                          </p:spTgt>
                                        </p:tgtEl>
                                        <p:attrNameLst>
                                          <p:attrName>style.visibility</p:attrName>
                                        </p:attrNameLst>
                                      </p:cBhvr>
                                      <p:to>
                                        <p:strVal val="visible"/>
                                      </p:to>
                                    </p:set>
                                    <p:animEffect transition="in" filter="wipe(down)">
                                      <p:cBhvr>
                                        <p:cTn id="25"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404813"/>
            <a:ext cx="7772400" cy="1143000"/>
          </a:xfrm>
        </p:spPr>
        <p:txBody>
          <a:bodyPr/>
          <a:lstStyle/>
          <a:p>
            <a:pPr eaLnBrk="1" hangingPunct="1"/>
            <a:r>
              <a:rPr lang="en-US" altLang="zh-CN" b="1"/>
              <a:t>6.4.1.1  </a:t>
            </a:r>
            <a:r>
              <a:rPr lang="zh-CN" altLang="en-US" b="1"/>
              <a:t>重载</a:t>
            </a:r>
            <a:r>
              <a:rPr lang="zh-CN" altLang="en-US" b="1">
                <a:solidFill>
                  <a:srgbClr val="FF0000"/>
                </a:solidFill>
              </a:rPr>
              <a:t>二元运算符</a:t>
            </a:r>
          </a:p>
        </p:txBody>
      </p:sp>
      <p:sp>
        <p:nvSpPr>
          <p:cNvPr id="25603" name="Rectangle 3"/>
          <p:cNvSpPr>
            <a:spLocks noGrp="1" noChangeArrowheads="1"/>
          </p:cNvSpPr>
          <p:nvPr>
            <p:ph type="body" idx="1"/>
          </p:nvPr>
        </p:nvSpPr>
        <p:spPr>
          <a:xfrm>
            <a:off x="685800" y="1412875"/>
            <a:ext cx="7772400" cy="4895850"/>
          </a:xfrm>
        </p:spPr>
        <p:txBody>
          <a:bodyPr/>
          <a:lstStyle/>
          <a:p>
            <a:pPr eaLnBrk="1" hangingPunct="1">
              <a:lnSpc>
                <a:spcPct val="80000"/>
              </a:lnSpc>
              <a:buFontTx/>
              <a:buNone/>
            </a:pPr>
            <a:r>
              <a:rPr lang="en-US" altLang="zh-CN" sz="2000" b="1">
                <a:solidFill>
                  <a:schemeClr val="accent2"/>
                </a:solidFill>
              </a:rPr>
              <a:t>【</a:t>
            </a:r>
            <a:r>
              <a:rPr lang="zh-CN" altLang="en-US" sz="2000" b="1">
                <a:solidFill>
                  <a:schemeClr val="accent2"/>
                </a:solidFill>
              </a:rPr>
              <a:t>例</a:t>
            </a:r>
            <a:r>
              <a:rPr lang="en-US" altLang="zh-CN" sz="2000" b="1">
                <a:solidFill>
                  <a:schemeClr val="accent2"/>
                </a:solidFill>
              </a:rPr>
              <a:t>6-3】  </a:t>
            </a:r>
            <a:r>
              <a:rPr lang="zh-CN" altLang="en-US" sz="2000" b="1">
                <a:solidFill>
                  <a:schemeClr val="accent2"/>
                </a:solidFill>
              </a:rPr>
              <a:t>有复数类</a:t>
            </a:r>
            <a:r>
              <a:rPr lang="en-US" altLang="zh-CN" sz="2000" b="1">
                <a:solidFill>
                  <a:schemeClr val="accent2"/>
                </a:solidFill>
              </a:rPr>
              <a:t>Complex</a:t>
            </a:r>
            <a:r>
              <a:rPr lang="zh-CN" altLang="en-US" sz="2000" b="1">
                <a:solidFill>
                  <a:schemeClr val="accent2"/>
                </a:solidFill>
              </a:rPr>
              <a:t>，利用运算符重载实现复数的加、减、乘、除等复数运算。</a:t>
            </a:r>
          </a:p>
          <a:p>
            <a:pPr eaLnBrk="1" hangingPunct="1">
              <a:lnSpc>
                <a:spcPct val="80000"/>
              </a:lnSpc>
              <a:buFontTx/>
              <a:buNone/>
            </a:pPr>
            <a:r>
              <a:rPr lang="en-US" altLang="zh-CN" sz="2000" b="1"/>
              <a:t>//CH6-3.cpp</a:t>
            </a:r>
          </a:p>
          <a:p>
            <a:pPr eaLnBrk="1" hangingPunct="1">
              <a:lnSpc>
                <a:spcPct val="80000"/>
              </a:lnSpc>
              <a:buFontTx/>
              <a:buNone/>
            </a:pPr>
            <a:r>
              <a:rPr lang="en-US" altLang="zh-CN" sz="2000" b="1"/>
              <a:t>#include&lt;iostream&gt;</a:t>
            </a:r>
          </a:p>
          <a:p>
            <a:pPr eaLnBrk="1" hangingPunct="1">
              <a:lnSpc>
                <a:spcPct val="80000"/>
              </a:lnSpc>
              <a:buFontTx/>
              <a:buNone/>
            </a:pPr>
            <a:r>
              <a:rPr lang="en-US" altLang="zh-CN" sz="2000" b="1"/>
              <a:t>using namespace std;</a:t>
            </a:r>
          </a:p>
          <a:p>
            <a:pPr eaLnBrk="1" hangingPunct="1">
              <a:lnSpc>
                <a:spcPct val="80000"/>
              </a:lnSpc>
              <a:buFontTx/>
              <a:buNone/>
            </a:pPr>
            <a:r>
              <a:rPr lang="en-US" altLang="zh-CN" sz="2000" b="1"/>
              <a:t>class Complex {</a:t>
            </a:r>
          </a:p>
          <a:p>
            <a:pPr eaLnBrk="1" hangingPunct="1">
              <a:lnSpc>
                <a:spcPct val="80000"/>
              </a:lnSpc>
              <a:buFontTx/>
              <a:buNone/>
            </a:pPr>
            <a:r>
              <a:rPr lang="en-US" altLang="zh-CN" sz="2000" b="1"/>
              <a:t>private:</a:t>
            </a:r>
          </a:p>
          <a:p>
            <a:pPr eaLnBrk="1" hangingPunct="1">
              <a:lnSpc>
                <a:spcPct val="80000"/>
              </a:lnSpc>
              <a:buFontTx/>
              <a:buNone/>
            </a:pPr>
            <a:r>
              <a:rPr lang="en-US" altLang="zh-CN" sz="2000" b="1"/>
              <a:t>double  r, i;</a:t>
            </a:r>
          </a:p>
          <a:p>
            <a:pPr eaLnBrk="1" hangingPunct="1">
              <a:lnSpc>
                <a:spcPct val="80000"/>
              </a:lnSpc>
              <a:buFontTx/>
              <a:buNone/>
            </a:pPr>
            <a:r>
              <a:rPr lang="en-US" altLang="zh-CN" sz="2000" b="1"/>
              <a:t>public:</a:t>
            </a:r>
          </a:p>
          <a:p>
            <a:pPr eaLnBrk="1" hangingPunct="1">
              <a:lnSpc>
                <a:spcPct val="80000"/>
              </a:lnSpc>
              <a:buFontTx/>
              <a:buNone/>
            </a:pPr>
            <a:r>
              <a:rPr lang="en-US" altLang="zh-CN" sz="2000" b="1"/>
              <a:t>	Complex (double R=0, double I=0):r(R), i(I){ };</a:t>
            </a:r>
          </a:p>
          <a:p>
            <a:pPr eaLnBrk="1" hangingPunct="1">
              <a:lnSpc>
                <a:spcPct val="80000"/>
              </a:lnSpc>
              <a:buFontTx/>
              <a:buNone/>
            </a:pPr>
            <a:r>
              <a:rPr lang="en-US" altLang="zh-CN" sz="2000" b="1"/>
              <a:t>	Complex operator+(Complex b); 				</a:t>
            </a:r>
          </a:p>
          <a:p>
            <a:pPr eaLnBrk="1" hangingPunct="1">
              <a:lnSpc>
                <a:spcPct val="80000"/>
              </a:lnSpc>
              <a:buFontTx/>
              <a:buNone/>
            </a:pPr>
            <a:r>
              <a:rPr lang="en-US" altLang="zh-CN" sz="2000" b="1"/>
              <a:t>	Complex operator-(Complex b); 				</a:t>
            </a:r>
          </a:p>
          <a:p>
            <a:pPr eaLnBrk="1" hangingPunct="1">
              <a:lnSpc>
                <a:spcPct val="80000"/>
              </a:lnSpc>
              <a:buFontTx/>
              <a:buNone/>
            </a:pPr>
            <a:r>
              <a:rPr lang="en-US" altLang="zh-CN" sz="2000" b="1"/>
              <a:t>	Complex operator*(Complex b); 				</a:t>
            </a:r>
          </a:p>
          <a:p>
            <a:pPr eaLnBrk="1" hangingPunct="1">
              <a:lnSpc>
                <a:spcPct val="80000"/>
              </a:lnSpc>
              <a:buFontTx/>
              <a:buNone/>
            </a:pPr>
            <a:r>
              <a:rPr lang="en-US" altLang="zh-CN" sz="2000" b="1"/>
              <a:t>	Complex operator/(Complex b); 				</a:t>
            </a:r>
          </a:p>
          <a:p>
            <a:pPr eaLnBrk="1" hangingPunct="1">
              <a:lnSpc>
                <a:spcPct val="80000"/>
              </a:lnSpc>
              <a:buFontTx/>
              <a:buNone/>
            </a:pPr>
            <a:r>
              <a:rPr lang="en-US" altLang="zh-CN" sz="2000" b="1"/>
              <a:t>	void  display();</a:t>
            </a:r>
          </a:p>
          <a:p>
            <a:pPr eaLnBrk="1" hangingPunct="1">
              <a:lnSpc>
                <a:spcPct val="80000"/>
              </a:lnSpc>
              <a:buFontTx/>
              <a:buNone/>
            </a:pPr>
            <a:r>
              <a:rPr lang="en-US" altLang="zh-CN" sz="2000" b="1"/>
              <a:t>};</a:t>
            </a:r>
          </a:p>
        </p:txBody>
      </p:sp>
    </p:spTree>
    <p:extLst>
      <p:ext uri="{BB962C8B-B14F-4D97-AF65-F5344CB8AC3E}">
        <p14:creationId xmlns:p14="http://schemas.microsoft.com/office/powerpoint/2010/main" val="24860081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188913"/>
            <a:ext cx="8062913" cy="6669087"/>
          </a:xfrm>
        </p:spPr>
        <p:txBody>
          <a:bodyPr/>
          <a:lstStyle/>
          <a:p>
            <a:pPr eaLnBrk="1" hangingPunct="1">
              <a:lnSpc>
                <a:spcPct val="80000"/>
              </a:lnSpc>
              <a:buFontTx/>
              <a:buNone/>
            </a:pPr>
            <a:r>
              <a:rPr lang="en-US" altLang="zh-CN" sz="1800" b="1"/>
              <a:t>Complex Complex::operator +(Complex b){return Complex(r+b.r,i+b.i);}</a:t>
            </a:r>
          </a:p>
          <a:p>
            <a:pPr eaLnBrk="1" hangingPunct="1">
              <a:lnSpc>
                <a:spcPct val="80000"/>
              </a:lnSpc>
              <a:buFontTx/>
              <a:buNone/>
            </a:pPr>
            <a:r>
              <a:rPr lang="en-US" altLang="zh-CN" sz="1800" b="1">
                <a:solidFill>
                  <a:schemeClr val="accent2"/>
                </a:solidFill>
              </a:rPr>
              <a:t>Complex Complex::operator -(Complex b){return Complex(r-b.r,i-b.i);}</a:t>
            </a:r>
          </a:p>
          <a:p>
            <a:pPr eaLnBrk="1" hangingPunct="1">
              <a:lnSpc>
                <a:spcPct val="80000"/>
              </a:lnSpc>
              <a:buFontTx/>
              <a:buNone/>
            </a:pPr>
            <a:r>
              <a:rPr lang="en-US" altLang="zh-CN" sz="1800" b="1"/>
              <a:t>Complex Complex::operator *(Complex b){</a:t>
            </a:r>
          </a:p>
          <a:p>
            <a:pPr eaLnBrk="1" hangingPunct="1">
              <a:lnSpc>
                <a:spcPct val="80000"/>
              </a:lnSpc>
              <a:buFontTx/>
              <a:buNone/>
            </a:pPr>
            <a:r>
              <a:rPr lang="en-US" altLang="zh-CN" sz="1800" b="1"/>
              <a:t>	Complex t;</a:t>
            </a:r>
          </a:p>
          <a:p>
            <a:pPr eaLnBrk="1" hangingPunct="1">
              <a:lnSpc>
                <a:spcPct val="80000"/>
              </a:lnSpc>
              <a:buFontTx/>
              <a:buNone/>
            </a:pPr>
            <a:r>
              <a:rPr lang="en-US" altLang="zh-CN" sz="1800" b="1"/>
              <a:t>	t.r=r*b.r-i*b.i;</a:t>
            </a:r>
          </a:p>
          <a:p>
            <a:pPr eaLnBrk="1" hangingPunct="1">
              <a:lnSpc>
                <a:spcPct val="80000"/>
              </a:lnSpc>
              <a:buFontTx/>
              <a:buNone/>
            </a:pPr>
            <a:r>
              <a:rPr lang="en-US" altLang="zh-CN" sz="1800" b="1"/>
              <a:t>	t.i=r*b.i+i*b.r;</a:t>
            </a:r>
          </a:p>
          <a:p>
            <a:pPr eaLnBrk="1" hangingPunct="1">
              <a:lnSpc>
                <a:spcPct val="80000"/>
              </a:lnSpc>
              <a:buFontTx/>
              <a:buNone/>
            </a:pPr>
            <a:r>
              <a:rPr lang="en-US" altLang="zh-CN" sz="1800" b="1"/>
              <a:t>	return t;</a:t>
            </a:r>
          </a:p>
          <a:p>
            <a:pPr eaLnBrk="1" hangingPunct="1">
              <a:lnSpc>
                <a:spcPct val="80000"/>
              </a:lnSpc>
              <a:buFontTx/>
              <a:buNone/>
            </a:pPr>
            <a:r>
              <a:rPr lang="en-US" altLang="zh-CN" sz="1800" b="1"/>
              <a:t>}</a:t>
            </a:r>
          </a:p>
          <a:p>
            <a:pPr eaLnBrk="1" hangingPunct="1">
              <a:lnSpc>
                <a:spcPct val="80000"/>
              </a:lnSpc>
              <a:buFontTx/>
              <a:buNone/>
            </a:pPr>
            <a:r>
              <a:rPr lang="en-US" altLang="zh-CN" sz="1800" b="1">
                <a:solidFill>
                  <a:schemeClr val="accent2"/>
                </a:solidFill>
              </a:rPr>
              <a:t>Complex Complex::operator /(Complex b) {</a:t>
            </a:r>
          </a:p>
          <a:p>
            <a:pPr lvl="1" eaLnBrk="1" hangingPunct="1">
              <a:lnSpc>
                <a:spcPct val="80000"/>
              </a:lnSpc>
              <a:buFontTx/>
              <a:buNone/>
            </a:pPr>
            <a:r>
              <a:rPr lang="en-US" altLang="zh-CN" sz="1800" b="1">
                <a:solidFill>
                  <a:schemeClr val="accent2"/>
                </a:solidFill>
              </a:rPr>
              <a:t>Complex t;</a:t>
            </a:r>
          </a:p>
          <a:p>
            <a:pPr lvl="1" eaLnBrk="1" hangingPunct="1">
              <a:lnSpc>
                <a:spcPct val="80000"/>
              </a:lnSpc>
              <a:buFontTx/>
              <a:buNone/>
            </a:pPr>
            <a:r>
              <a:rPr lang="en-US" altLang="zh-CN" sz="1800" b="1">
                <a:solidFill>
                  <a:schemeClr val="accent2"/>
                </a:solidFill>
              </a:rPr>
              <a:t>double x;</a:t>
            </a:r>
          </a:p>
          <a:p>
            <a:pPr lvl="1" eaLnBrk="1" hangingPunct="1">
              <a:lnSpc>
                <a:spcPct val="80000"/>
              </a:lnSpc>
              <a:buFontTx/>
              <a:buNone/>
            </a:pPr>
            <a:r>
              <a:rPr lang="en-US" altLang="zh-CN" sz="1800" b="1">
                <a:solidFill>
                  <a:schemeClr val="accent2"/>
                </a:solidFill>
              </a:rPr>
              <a:t>x=1/(b.r*b.r+b.i*b.i);</a:t>
            </a:r>
          </a:p>
          <a:p>
            <a:pPr lvl="1" eaLnBrk="1" hangingPunct="1">
              <a:lnSpc>
                <a:spcPct val="80000"/>
              </a:lnSpc>
              <a:buFontTx/>
              <a:buNone/>
            </a:pPr>
            <a:r>
              <a:rPr lang="en-US" altLang="zh-CN" sz="1800" b="1">
                <a:solidFill>
                  <a:schemeClr val="accent2"/>
                </a:solidFill>
              </a:rPr>
              <a:t>t.r=x*(r*b.r+i*b.i);</a:t>
            </a:r>
          </a:p>
          <a:p>
            <a:pPr lvl="1" eaLnBrk="1" hangingPunct="1">
              <a:lnSpc>
                <a:spcPct val="80000"/>
              </a:lnSpc>
              <a:buFontTx/>
              <a:buNone/>
            </a:pPr>
            <a:r>
              <a:rPr lang="en-US" altLang="zh-CN" sz="1800" b="1">
                <a:solidFill>
                  <a:schemeClr val="accent2"/>
                </a:solidFill>
              </a:rPr>
              <a:t>t.i=x*(i*b.r-r*b.i);</a:t>
            </a:r>
          </a:p>
          <a:p>
            <a:pPr lvl="1" eaLnBrk="1" hangingPunct="1">
              <a:lnSpc>
                <a:spcPct val="80000"/>
              </a:lnSpc>
              <a:buFontTx/>
              <a:buNone/>
            </a:pPr>
            <a:r>
              <a:rPr lang="en-US" altLang="zh-CN" sz="1800" b="1">
                <a:solidFill>
                  <a:schemeClr val="accent2"/>
                </a:solidFill>
              </a:rPr>
              <a:t>return t;</a:t>
            </a:r>
          </a:p>
          <a:p>
            <a:pPr eaLnBrk="1" hangingPunct="1">
              <a:lnSpc>
                <a:spcPct val="80000"/>
              </a:lnSpc>
              <a:buFontTx/>
              <a:buNone/>
            </a:pPr>
            <a:r>
              <a:rPr lang="en-US" altLang="zh-CN" sz="1800" b="1">
                <a:solidFill>
                  <a:schemeClr val="accent2"/>
                </a:solidFill>
              </a:rPr>
              <a:t>}</a:t>
            </a:r>
          </a:p>
          <a:p>
            <a:pPr eaLnBrk="1" hangingPunct="1">
              <a:lnSpc>
                <a:spcPct val="80000"/>
              </a:lnSpc>
              <a:buFontTx/>
              <a:buNone/>
            </a:pPr>
            <a:r>
              <a:rPr lang="en-US" altLang="zh-CN" sz="1800" b="1"/>
              <a:t>void Complex::display(){</a:t>
            </a:r>
          </a:p>
          <a:p>
            <a:pPr lvl="1" eaLnBrk="1" hangingPunct="1">
              <a:lnSpc>
                <a:spcPct val="80000"/>
              </a:lnSpc>
              <a:buFontTx/>
              <a:buNone/>
            </a:pPr>
            <a:r>
              <a:rPr lang="en-US" altLang="zh-CN" sz="1800" b="1"/>
              <a:t>cout&lt;&lt;r;</a:t>
            </a:r>
          </a:p>
          <a:p>
            <a:pPr lvl="1" eaLnBrk="1" hangingPunct="1">
              <a:lnSpc>
                <a:spcPct val="80000"/>
              </a:lnSpc>
              <a:buFontTx/>
              <a:buNone/>
            </a:pPr>
            <a:r>
              <a:rPr lang="en-US" altLang="zh-CN" sz="1800" b="1"/>
              <a:t>if (i&gt;0) cout&lt;&lt;"+";</a:t>
            </a:r>
          </a:p>
          <a:p>
            <a:pPr lvl="1" eaLnBrk="1" hangingPunct="1">
              <a:lnSpc>
                <a:spcPct val="80000"/>
              </a:lnSpc>
              <a:buFontTx/>
              <a:buNone/>
            </a:pPr>
            <a:r>
              <a:rPr lang="en-US" altLang="zh-CN" sz="1800" b="1"/>
              <a:t>if (i!=0) cout&lt;&lt;i&lt;&lt;"i"&lt;&lt;endl;</a:t>
            </a:r>
          </a:p>
          <a:p>
            <a:pPr lvl="1" eaLnBrk="1" hangingPunct="1">
              <a:lnSpc>
                <a:spcPct val="80000"/>
              </a:lnSpc>
              <a:buFontTx/>
              <a:buNone/>
            </a:pPr>
            <a:r>
              <a:rPr lang="en-US" altLang="zh-CN" sz="1800" b="1"/>
              <a:t>}display();</a:t>
            </a:r>
          </a:p>
          <a:p>
            <a:pPr eaLnBrk="1" hangingPunct="1">
              <a:lnSpc>
                <a:spcPct val="80000"/>
              </a:lnSpc>
              <a:buFontTx/>
              <a:buNone/>
            </a:pPr>
            <a:r>
              <a:rPr lang="en-US" altLang="zh-CN" sz="1800" b="1"/>
              <a:t>};</a:t>
            </a:r>
          </a:p>
        </p:txBody>
      </p:sp>
    </p:spTree>
    <p:extLst>
      <p:ext uri="{BB962C8B-B14F-4D97-AF65-F5344CB8AC3E}">
        <p14:creationId xmlns:p14="http://schemas.microsoft.com/office/powerpoint/2010/main" val="3080908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wipe(down)">
                                      <p:cBhvr>
                                        <p:cTn id="7" dur="500"/>
                                        <p:tgtEl>
                                          <p:spTgt spid="245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wipe(down)">
                                      <p:cBhvr>
                                        <p:cTn id="12" dur="500"/>
                                        <p:tgtEl>
                                          <p:spTgt spid="245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wipe(down)">
                                      <p:cBhvr>
                                        <p:cTn id="17" dur="500"/>
                                        <p:tgtEl>
                                          <p:spTgt spid="24578">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4578">
                                            <p:txEl>
                                              <p:pRg st="3" end="3"/>
                                            </p:txEl>
                                          </p:spTgt>
                                        </p:tgtEl>
                                        <p:attrNameLst>
                                          <p:attrName>style.visibility</p:attrName>
                                        </p:attrNameLst>
                                      </p:cBhvr>
                                      <p:to>
                                        <p:strVal val="visible"/>
                                      </p:to>
                                    </p:set>
                                    <p:animEffect transition="in" filter="wipe(down)">
                                      <p:cBhvr>
                                        <p:cTn id="20" dur="500"/>
                                        <p:tgtEl>
                                          <p:spTgt spid="24578">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4578">
                                            <p:txEl>
                                              <p:pRg st="4" end="4"/>
                                            </p:txEl>
                                          </p:spTgt>
                                        </p:tgtEl>
                                        <p:attrNameLst>
                                          <p:attrName>style.visibility</p:attrName>
                                        </p:attrNameLst>
                                      </p:cBhvr>
                                      <p:to>
                                        <p:strVal val="visible"/>
                                      </p:to>
                                    </p:set>
                                    <p:animEffect transition="in" filter="wipe(down)">
                                      <p:cBhvr>
                                        <p:cTn id="23" dur="500"/>
                                        <p:tgtEl>
                                          <p:spTgt spid="2457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4578">
                                            <p:txEl>
                                              <p:pRg st="5" end="5"/>
                                            </p:txEl>
                                          </p:spTgt>
                                        </p:tgtEl>
                                        <p:attrNameLst>
                                          <p:attrName>style.visibility</p:attrName>
                                        </p:attrNameLst>
                                      </p:cBhvr>
                                      <p:to>
                                        <p:strVal val="visible"/>
                                      </p:to>
                                    </p:set>
                                    <p:animEffect transition="in" filter="wipe(down)">
                                      <p:cBhvr>
                                        <p:cTn id="26" dur="500"/>
                                        <p:tgtEl>
                                          <p:spTgt spid="2457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4578">
                                            <p:txEl>
                                              <p:pRg st="6" end="6"/>
                                            </p:txEl>
                                          </p:spTgt>
                                        </p:tgtEl>
                                        <p:attrNameLst>
                                          <p:attrName>style.visibility</p:attrName>
                                        </p:attrNameLst>
                                      </p:cBhvr>
                                      <p:to>
                                        <p:strVal val="visible"/>
                                      </p:to>
                                    </p:set>
                                    <p:animEffect transition="in" filter="wipe(down)">
                                      <p:cBhvr>
                                        <p:cTn id="29" dur="500"/>
                                        <p:tgtEl>
                                          <p:spTgt spid="24578">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4578">
                                            <p:txEl>
                                              <p:pRg st="7" end="7"/>
                                            </p:txEl>
                                          </p:spTgt>
                                        </p:tgtEl>
                                        <p:attrNameLst>
                                          <p:attrName>style.visibility</p:attrName>
                                        </p:attrNameLst>
                                      </p:cBhvr>
                                      <p:to>
                                        <p:strVal val="visible"/>
                                      </p:to>
                                    </p:set>
                                    <p:animEffect transition="in" filter="wipe(down)">
                                      <p:cBhvr>
                                        <p:cTn id="32" dur="500"/>
                                        <p:tgtEl>
                                          <p:spTgt spid="24578">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4578">
                                            <p:txEl>
                                              <p:pRg st="8" end="8"/>
                                            </p:txEl>
                                          </p:spTgt>
                                        </p:tgtEl>
                                        <p:attrNameLst>
                                          <p:attrName>style.visibility</p:attrName>
                                        </p:attrNameLst>
                                      </p:cBhvr>
                                      <p:to>
                                        <p:strVal val="visible"/>
                                      </p:to>
                                    </p:set>
                                    <p:animEffect transition="in" filter="wipe(down)">
                                      <p:cBhvr>
                                        <p:cTn id="37" dur="500"/>
                                        <p:tgtEl>
                                          <p:spTgt spid="24578">
                                            <p:txEl>
                                              <p:pRg st="8" end="8"/>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4578">
                                            <p:txEl>
                                              <p:pRg st="9" end="9"/>
                                            </p:txEl>
                                          </p:spTgt>
                                        </p:tgtEl>
                                        <p:attrNameLst>
                                          <p:attrName>style.visibility</p:attrName>
                                        </p:attrNameLst>
                                      </p:cBhvr>
                                      <p:to>
                                        <p:strVal val="visible"/>
                                      </p:to>
                                    </p:set>
                                    <p:animEffect transition="in" filter="wipe(down)">
                                      <p:cBhvr>
                                        <p:cTn id="40" dur="500"/>
                                        <p:tgtEl>
                                          <p:spTgt spid="24578">
                                            <p:txEl>
                                              <p:pRg st="9" end="9"/>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4578">
                                            <p:txEl>
                                              <p:pRg st="10" end="10"/>
                                            </p:txEl>
                                          </p:spTgt>
                                        </p:tgtEl>
                                        <p:attrNameLst>
                                          <p:attrName>style.visibility</p:attrName>
                                        </p:attrNameLst>
                                      </p:cBhvr>
                                      <p:to>
                                        <p:strVal val="visible"/>
                                      </p:to>
                                    </p:set>
                                    <p:animEffect transition="in" filter="wipe(down)">
                                      <p:cBhvr>
                                        <p:cTn id="43" dur="500"/>
                                        <p:tgtEl>
                                          <p:spTgt spid="24578">
                                            <p:txEl>
                                              <p:pRg st="10" end="1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4578">
                                            <p:txEl>
                                              <p:pRg st="11" end="11"/>
                                            </p:txEl>
                                          </p:spTgt>
                                        </p:tgtEl>
                                        <p:attrNameLst>
                                          <p:attrName>style.visibility</p:attrName>
                                        </p:attrNameLst>
                                      </p:cBhvr>
                                      <p:to>
                                        <p:strVal val="visible"/>
                                      </p:to>
                                    </p:set>
                                    <p:animEffect transition="in" filter="wipe(down)">
                                      <p:cBhvr>
                                        <p:cTn id="46" dur="500"/>
                                        <p:tgtEl>
                                          <p:spTgt spid="24578">
                                            <p:txEl>
                                              <p:pRg st="11" end="11"/>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24578">
                                            <p:txEl>
                                              <p:pRg st="12" end="12"/>
                                            </p:txEl>
                                          </p:spTgt>
                                        </p:tgtEl>
                                        <p:attrNameLst>
                                          <p:attrName>style.visibility</p:attrName>
                                        </p:attrNameLst>
                                      </p:cBhvr>
                                      <p:to>
                                        <p:strVal val="visible"/>
                                      </p:to>
                                    </p:set>
                                    <p:animEffect transition="in" filter="wipe(down)">
                                      <p:cBhvr>
                                        <p:cTn id="49" dur="500"/>
                                        <p:tgtEl>
                                          <p:spTgt spid="24578">
                                            <p:txEl>
                                              <p:pRg st="12" end="12"/>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24578">
                                            <p:txEl>
                                              <p:pRg st="13" end="13"/>
                                            </p:txEl>
                                          </p:spTgt>
                                        </p:tgtEl>
                                        <p:attrNameLst>
                                          <p:attrName>style.visibility</p:attrName>
                                        </p:attrNameLst>
                                      </p:cBhvr>
                                      <p:to>
                                        <p:strVal val="visible"/>
                                      </p:to>
                                    </p:set>
                                    <p:animEffect transition="in" filter="wipe(down)">
                                      <p:cBhvr>
                                        <p:cTn id="52" dur="500"/>
                                        <p:tgtEl>
                                          <p:spTgt spid="24578">
                                            <p:txEl>
                                              <p:pRg st="13" end="13"/>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24578">
                                            <p:txEl>
                                              <p:pRg st="14" end="14"/>
                                            </p:txEl>
                                          </p:spTgt>
                                        </p:tgtEl>
                                        <p:attrNameLst>
                                          <p:attrName>style.visibility</p:attrName>
                                        </p:attrNameLst>
                                      </p:cBhvr>
                                      <p:to>
                                        <p:strVal val="visible"/>
                                      </p:to>
                                    </p:set>
                                    <p:animEffect transition="in" filter="wipe(down)">
                                      <p:cBhvr>
                                        <p:cTn id="55" dur="500"/>
                                        <p:tgtEl>
                                          <p:spTgt spid="24578">
                                            <p:txEl>
                                              <p:pRg st="14" end="14"/>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24578">
                                            <p:txEl>
                                              <p:pRg st="15" end="15"/>
                                            </p:txEl>
                                          </p:spTgt>
                                        </p:tgtEl>
                                        <p:attrNameLst>
                                          <p:attrName>style.visibility</p:attrName>
                                        </p:attrNameLst>
                                      </p:cBhvr>
                                      <p:to>
                                        <p:strVal val="visible"/>
                                      </p:to>
                                    </p:set>
                                    <p:animEffect transition="in" filter="wipe(down)">
                                      <p:cBhvr>
                                        <p:cTn id="58" dur="500"/>
                                        <p:tgtEl>
                                          <p:spTgt spid="24578">
                                            <p:txEl>
                                              <p:pRg st="15" end="1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24578">
                                            <p:txEl>
                                              <p:pRg st="16" end="16"/>
                                            </p:txEl>
                                          </p:spTgt>
                                        </p:tgtEl>
                                        <p:attrNameLst>
                                          <p:attrName>style.visibility</p:attrName>
                                        </p:attrNameLst>
                                      </p:cBhvr>
                                      <p:to>
                                        <p:strVal val="visible"/>
                                      </p:to>
                                    </p:set>
                                    <p:animEffect transition="in" filter="wipe(down)">
                                      <p:cBhvr>
                                        <p:cTn id="63" dur="500"/>
                                        <p:tgtEl>
                                          <p:spTgt spid="24578">
                                            <p:txEl>
                                              <p:pRg st="16" end="16"/>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24578">
                                            <p:txEl>
                                              <p:pRg st="17" end="17"/>
                                            </p:txEl>
                                          </p:spTgt>
                                        </p:tgtEl>
                                        <p:attrNameLst>
                                          <p:attrName>style.visibility</p:attrName>
                                        </p:attrNameLst>
                                      </p:cBhvr>
                                      <p:to>
                                        <p:strVal val="visible"/>
                                      </p:to>
                                    </p:set>
                                    <p:animEffect transition="in" filter="wipe(down)">
                                      <p:cBhvr>
                                        <p:cTn id="66" dur="500"/>
                                        <p:tgtEl>
                                          <p:spTgt spid="24578">
                                            <p:txEl>
                                              <p:pRg st="17" end="17"/>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24578">
                                            <p:txEl>
                                              <p:pRg st="18" end="18"/>
                                            </p:txEl>
                                          </p:spTgt>
                                        </p:tgtEl>
                                        <p:attrNameLst>
                                          <p:attrName>style.visibility</p:attrName>
                                        </p:attrNameLst>
                                      </p:cBhvr>
                                      <p:to>
                                        <p:strVal val="visible"/>
                                      </p:to>
                                    </p:set>
                                    <p:animEffect transition="in" filter="wipe(down)">
                                      <p:cBhvr>
                                        <p:cTn id="69" dur="500"/>
                                        <p:tgtEl>
                                          <p:spTgt spid="24578">
                                            <p:txEl>
                                              <p:pRg st="18" end="18"/>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24578">
                                            <p:txEl>
                                              <p:pRg st="19" end="19"/>
                                            </p:txEl>
                                          </p:spTgt>
                                        </p:tgtEl>
                                        <p:attrNameLst>
                                          <p:attrName>style.visibility</p:attrName>
                                        </p:attrNameLst>
                                      </p:cBhvr>
                                      <p:to>
                                        <p:strVal val="visible"/>
                                      </p:to>
                                    </p:set>
                                    <p:animEffect transition="in" filter="wipe(down)">
                                      <p:cBhvr>
                                        <p:cTn id="72" dur="500"/>
                                        <p:tgtEl>
                                          <p:spTgt spid="24578">
                                            <p:txEl>
                                              <p:pRg st="19" end="19"/>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24578">
                                            <p:txEl>
                                              <p:pRg st="20" end="20"/>
                                            </p:txEl>
                                          </p:spTgt>
                                        </p:tgtEl>
                                        <p:attrNameLst>
                                          <p:attrName>style.visibility</p:attrName>
                                        </p:attrNameLst>
                                      </p:cBhvr>
                                      <p:to>
                                        <p:strVal val="visible"/>
                                      </p:to>
                                    </p:set>
                                    <p:animEffect transition="in" filter="wipe(down)">
                                      <p:cBhvr>
                                        <p:cTn id="75" dur="500"/>
                                        <p:tgtEl>
                                          <p:spTgt spid="24578">
                                            <p:txEl>
                                              <p:pRg st="20" end="20"/>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24578">
                                            <p:txEl>
                                              <p:pRg st="21" end="21"/>
                                            </p:txEl>
                                          </p:spTgt>
                                        </p:tgtEl>
                                        <p:attrNameLst>
                                          <p:attrName>style.visibility</p:attrName>
                                        </p:attrNameLst>
                                      </p:cBhvr>
                                      <p:to>
                                        <p:strVal val="visible"/>
                                      </p:to>
                                    </p:set>
                                    <p:animEffect transition="in" filter="wipe(down)">
                                      <p:cBhvr>
                                        <p:cTn id="78" dur="500"/>
                                        <p:tgtEl>
                                          <p:spTgt spid="2457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685800" y="333375"/>
            <a:ext cx="7772400" cy="5762625"/>
          </a:xfrm>
        </p:spPr>
        <p:txBody>
          <a:bodyPr/>
          <a:lstStyle/>
          <a:p>
            <a:pPr eaLnBrk="1" hangingPunct="1">
              <a:lnSpc>
                <a:spcPct val="90000"/>
              </a:lnSpc>
              <a:buFontTx/>
              <a:buNone/>
            </a:pPr>
            <a:r>
              <a:rPr lang="en-US" altLang="zh-CN" sz="2800"/>
              <a:t>void main(void) {</a:t>
            </a:r>
          </a:p>
          <a:p>
            <a:pPr lvl="1" eaLnBrk="1" hangingPunct="1">
              <a:lnSpc>
                <a:spcPct val="90000"/>
              </a:lnSpc>
              <a:buFontTx/>
              <a:buNone/>
            </a:pPr>
            <a:r>
              <a:rPr lang="en-US" altLang="zh-CN" sz="2400"/>
              <a:t>Complex c1(1,2),c2(3,4),c3,c4,c5,c6;</a:t>
            </a:r>
          </a:p>
          <a:p>
            <a:pPr lvl="1" eaLnBrk="1" hangingPunct="1">
              <a:lnSpc>
                <a:spcPct val="90000"/>
              </a:lnSpc>
              <a:buFontTx/>
              <a:buNone/>
            </a:pPr>
            <a:r>
              <a:rPr lang="en-US" altLang="zh-CN" sz="2400"/>
              <a:t>c3=c1+c2;</a:t>
            </a:r>
          </a:p>
          <a:p>
            <a:pPr lvl="1" eaLnBrk="1" hangingPunct="1">
              <a:lnSpc>
                <a:spcPct val="90000"/>
              </a:lnSpc>
              <a:buFontTx/>
              <a:buNone/>
            </a:pPr>
            <a:r>
              <a:rPr lang="en-US" altLang="zh-CN" sz="2400"/>
              <a:t>c4=c1-c2;</a:t>
            </a:r>
          </a:p>
          <a:p>
            <a:pPr lvl="1" eaLnBrk="1" hangingPunct="1">
              <a:lnSpc>
                <a:spcPct val="90000"/>
              </a:lnSpc>
              <a:buFontTx/>
              <a:buNone/>
            </a:pPr>
            <a:r>
              <a:rPr lang="en-US" altLang="zh-CN" sz="2400"/>
              <a:t>c5=c1*c2;</a:t>
            </a:r>
          </a:p>
          <a:p>
            <a:pPr lvl="1" eaLnBrk="1" hangingPunct="1">
              <a:lnSpc>
                <a:spcPct val="90000"/>
              </a:lnSpc>
              <a:buFontTx/>
              <a:buNone/>
            </a:pPr>
            <a:r>
              <a:rPr lang="en-US" altLang="zh-CN" sz="2400"/>
              <a:t>c6=c1/c2;</a:t>
            </a:r>
          </a:p>
          <a:p>
            <a:pPr lvl="1" eaLnBrk="1" hangingPunct="1">
              <a:lnSpc>
                <a:spcPct val="90000"/>
              </a:lnSpc>
              <a:buFontTx/>
              <a:buNone/>
            </a:pPr>
            <a:r>
              <a:rPr lang="en-US" altLang="zh-CN" sz="2400"/>
              <a:t>c1.display();</a:t>
            </a:r>
          </a:p>
          <a:p>
            <a:pPr lvl="1" eaLnBrk="1" hangingPunct="1">
              <a:lnSpc>
                <a:spcPct val="90000"/>
              </a:lnSpc>
              <a:buFontTx/>
              <a:buNone/>
            </a:pPr>
            <a:r>
              <a:rPr lang="en-US" altLang="zh-CN" sz="2400"/>
              <a:t>c2.display();</a:t>
            </a:r>
          </a:p>
          <a:p>
            <a:pPr lvl="1" eaLnBrk="1" hangingPunct="1">
              <a:lnSpc>
                <a:spcPct val="90000"/>
              </a:lnSpc>
              <a:buFontTx/>
              <a:buNone/>
            </a:pPr>
            <a:r>
              <a:rPr lang="en-US" altLang="zh-CN" sz="2400"/>
              <a:t>c3.display();</a:t>
            </a:r>
          </a:p>
          <a:p>
            <a:pPr lvl="1" eaLnBrk="1" hangingPunct="1">
              <a:lnSpc>
                <a:spcPct val="90000"/>
              </a:lnSpc>
              <a:buFontTx/>
              <a:buNone/>
            </a:pPr>
            <a:r>
              <a:rPr lang="en-US" altLang="zh-CN" sz="2400"/>
              <a:t>c4.display();</a:t>
            </a:r>
          </a:p>
          <a:p>
            <a:pPr lvl="1" eaLnBrk="1" hangingPunct="1">
              <a:lnSpc>
                <a:spcPct val="90000"/>
              </a:lnSpc>
              <a:buFontTx/>
              <a:buNone/>
            </a:pPr>
            <a:r>
              <a:rPr lang="en-US" altLang="zh-CN" sz="2400"/>
              <a:t>c5.display();</a:t>
            </a:r>
          </a:p>
          <a:p>
            <a:pPr lvl="1" eaLnBrk="1" hangingPunct="1">
              <a:lnSpc>
                <a:spcPct val="90000"/>
              </a:lnSpc>
              <a:buFontTx/>
              <a:buNone/>
            </a:pPr>
            <a:r>
              <a:rPr lang="en-US" altLang="zh-CN" sz="2400"/>
              <a:t>c6.display();</a:t>
            </a:r>
          </a:p>
          <a:p>
            <a:pPr eaLnBrk="1" hangingPunct="1">
              <a:lnSpc>
                <a:spcPct val="90000"/>
              </a:lnSpc>
              <a:buFontTx/>
              <a:buNone/>
            </a:pPr>
            <a:r>
              <a:rPr lang="en-US" altLang="zh-CN" sz="2800"/>
              <a:t>}</a:t>
            </a:r>
          </a:p>
        </p:txBody>
      </p:sp>
      <p:pic>
        <p:nvPicPr>
          <p:cNvPr id="25603"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2924175"/>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588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404813"/>
            <a:ext cx="7772400" cy="5691187"/>
          </a:xfrm>
        </p:spPr>
        <p:txBody>
          <a:bodyPr/>
          <a:lstStyle/>
          <a:p>
            <a:pPr eaLnBrk="1" hangingPunct="1"/>
            <a:r>
              <a:rPr lang="zh-CN" altLang="en-US" sz="2800" b="1"/>
              <a:t>对于程序中的运算符调用：</a:t>
            </a:r>
          </a:p>
          <a:p>
            <a:pPr lvl="1" eaLnBrk="1" hangingPunct="1">
              <a:buFontTx/>
              <a:buNone/>
            </a:pPr>
            <a:r>
              <a:rPr lang="en-US" altLang="zh-CN" sz="2400" b="1"/>
              <a:t>c3=c1+c2;</a:t>
            </a:r>
          </a:p>
          <a:p>
            <a:pPr lvl="1" eaLnBrk="1" hangingPunct="1">
              <a:buFontTx/>
              <a:buNone/>
            </a:pPr>
            <a:r>
              <a:rPr lang="en-US" altLang="zh-CN" sz="2400" b="1"/>
              <a:t>c4=c1-c2;</a:t>
            </a:r>
          </a:p>
          <a:p>
            <a:pPr lvl="1" eaLnBrk="1" hangingPunct="1">
              <a:buFontTx/>
              <a:buNone/>
            </a:pPr>
            <a:r>
              <a:rPr lang="en-US" altLang="zh-CN" sz="2400" b="1"/>
              <a:t>c5=c1*c2;</a:t>
            </a:r>
          </a:p>
          <a:p>
            <a:pPr lvl="1" eaLnBrk="1" hangingPunct="1">
              <a:buFontTx/>
              <a:buNone/>
            </a:pPr>
            <a:r>
              <a:rPr lang="en-US" altLang="zh-CN" sz="2400" b="1"/>
              <a:t>c6=c1/c2;</a:t>
            </a:r>
          </a:p>
          <a:p>
            <a:pPr eaLnBrk="1" hangingPunct="1"/>
            <a:r>
              <a:rPr lang="en-US" altLang="zh-CN" sz="2800" b="1">
                <a:solidFill>
                  <a:schemeClr val="accent2"/>
                </a:solidFill>
              </a:rPr>
              <a:t>C++</a:t>
            </a:r>
            <a:r>
              <a:rPr lang="zh-CN" altLang="en-US" sz="2800" b="1">
                <a:solidFill>
                  <a:schemeClr val="accent2"/>
                </a:solidFill>
              </a:rPr>
              <a:t>会将它们转换成下面形式的调用语句：</a:t>
            </a:r>
          </a:p>
          <a:p>
            <a:pPr lvl="1" eaLnBrk="1" hangingPunct="1">
              <a:buFontTx/>
              <a:buNone/>
            </a:pPr>
            <a:r>
              <a:rPr lang="en-US" altLang="zh-CN" sz="2400" b="1">
                <a:solidFill>
                  <a:schemeClr val="accent2"/>
                </a:solidFill>
              </a:rPr>
              <a:t>c3=c1.operator+(c2);</a:t>
            </a:r>
          </a:p>
          <a:p>
            <a:pPr lvl="1" eaLnBrk="1" hangingPunct="1">
              <a:buFontTx/>
              <a:buNone/>
            </a:pPr>
            <a:r>
              <a:rPr lang="en-US" altLang="zh-CN" sz="2400" b="1">
                <a:solidFill>
                  <a:schemeClr val="accent2"/>
                </a:solidFill>
              </a:rPr>
              <a:t>c4=c1.operator –(c2);</a:t>
            </a:r>
          </a:p>
          <a:p>
            <a:pPr lvl="1" eaLnBrk="1" hangingPunct="1">
              <a:buFontTx/>
              <a:buNone/>
            </a:pPr>
            <a:r>
              <a:rPr lang="en-US" altLang="zh-CN" sz="2400" b="1">
                <a:solidFill>
                  <a:schemeClr val="accent2"/>
                </a:solidFill>
              </a:rPr>
              <a:t>c5=c1.operator *(c2);</a:t>
            </a:r>
          </a:p>
          <a:p>
            <a:pPr lvl="1" eaLnBrk="1" hangingPunct="1">
              <a:buFontTx/>
              <a:buNone/>
            </a:pPr>
            <a:r>
              <a:rPr lang="en-US" altLang="zh-CN" sz="2400" b="1">
                <a:solidFill>
                  <a:schemeClr val="accent2"/>
                </a:solidFill>
              </a:rPr>
              <a:t>c6=c1.operator /(c2);</a:t>
            </a:r>
          </a:p>
          <a:p>
            <a:pPr lvl="1" eaLnBrk="1" hangingPunct="1">
              <a:buFontTx/>
              <a:buNone/>
            </a:pPr>
            <a:r>
              <a:rPr lang="zh-CN" altLang="en-US" sz="2400" b="1"/>
              <a:t>实际上，在程序中也可以直接写出这样的表达式，显式调用重载的运算符函数</a:t>
            </a:r>
          </a:p>
        </p:txBody>
      </p:sp>
    </p:spTree>
    <p:extLst>
      <p:ext uri="{BB962C8B-B14F-4D97-AF65-F5344CB8AC3E}">
        <p14:creationId xmlns:p14="http://schemas.microsoft.com/office/powerpoint/2010/main" val="1521377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626">
                                            <p:txEl>
                                              <p:pRg st="5" end="5"/>
                                            </p:txEl>
                                          </p:spTgt>
                                        </p:tgtEl>
                                        <p:attrNameLst>
                                          <p:attrName>style.visibility</p:attrName>
                                        </p:attrNameLst>
                                      </p:cBhvr>
                                      <p:to>
                                        <p:strVal val="visible"/>
                                      </p:to>
                                    </p:set>
                                    <p:animEffect transition="in" filter="box(in)">
                                      <p:cBhvr>
                                        <p:cTn id="7" dur="500"/>
                                        <p:tgtEl>
                                          <p:spTgt spid="26626">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626">
                                            <p:txEl>
                                              <p:pRg st="6" end="6"/>
                                            </p:txEl>
                                          </p:spTgt>
                                        </p:tgtEl>
                                        <p:attrNameLst>
                                          <p:attrName>style.visibility</p:attrName>
                                        </p:attrNameLst>
                                      </p:cBhvr>
                                      <p:to>
                                        <p:strVal val="visible"/>
                                      </p:to>
                                    </p:set>
                                    <p:animEffect transition="in" filter="box(in)">
                                      <p:cBhvr>
                                        <p:cTn id="10" dur="500"/>
                                        <p:tgtEl>
                                          <p:spTgt spid="26626">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626">
                                            <p:txEl>
                                              <p:pRg st="7" end="7"/>
                                            </p:txEl>
                                          </p:spTgt>
                                        </p:tgtEl>
                                        <p:attrNameLst>
                                          <p:attrName>style.visibility</p:attrName>
                                        </p:attrNameLst>
                                      </p:cBhvr>
                                      <p:to>
                                        <p:strVal val="visible"/>
                                      </p:to>
                                    </p:set>
                                    <p:animEffect transition="in" filter="box(in)">
                                      <p:cBhvr>
                                        <p:cTn id="13" dur="500"/>
                                        <p:tgtEl>
                                          <p:spTgt spid="26626">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6626">
                                            <p:txEl>
                                              <p:pRg st="8" end="8"/>
                                            </p:txEl>
                                          </p:spTgt>
                                        </p:tgtEl>
                                        <p:attrNameLst>
                                          <p:attrName>style.visibility</p:attrName>
                                        </p:attrNameLst>
                                      </p:cBhvr>
                                      <p:to>
                                        <p:strVal val="visible"/>
                                      </p:to>
                                    </p:set>
                                    <p:animEffect transition="in" filter="box(in)">
                                      <p:cBhvr>
                                        <p:cTn id="16" dur="500"/>
                                        <p:tgtEl>
                                          <p:spTgt spid="26626">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6626">
                                            <p:txEl>
                                              <p:pRg st="9" end="9"/>
                                            </p:txEl>
                                          </p:spTgt>
                                        </p:tgtEl>
                                        <p:attrNameLst>
                                          <p:attrName>style.visibility</p:attrName>
                                        </p:attrNameLst>
                                      </p:cBhvr>
                                      <p:to>
                                        <p:strVal val="visible"/>
                                      </p:to>
                                    </p:set>
                                    <p:animEffect transition="in" filter="box(in)">
                                      <p:cBhvr>
                                        <p:cTn id="19" dur="500"/>
                                        <p:tgtEl>
                                          <p:spTgt spid="26626">
                                            <p:txEl>
                                              <p:pRg st="9" end="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6626">
                                            <p:txEl>
                                              <p:pRg st="10" end="10"/>
                                            </p:txEl>
                                          </p:spTgt>
                                        </p:tgtEl>
                                        <p:attrNameLst>
                                          <p:attrName>style.visibility</p:attrName>
                                        </p:attrNameLst>
                                      </p:cBhvr>
                                      <p:to>
                                        <p:strVal val="visible"/>
                                      </p:to>
                                    </p:set>
                                    <p:animEffect transition="in" filter="box(in)">
                                      <p:cBhvr>
                                        <p:cTn id="22" dur="500"/>
                                        <p:tgtEl>
                                          <p:spTgt spid="266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404813"/>
            <a:ext cx="7772400" cy="1143000"/>
          </a:xfrm>
        </p:spPr>
        <p:txBody>
          <a:bodyPr/>
          <a:lstStyle/>
          <a:p>
            <a:pPr eaLnBrk="1" hangingPunct="1"/>
            <a:r>
              <a:rPr lang="en-US" altLang="zh-CN" b="1"/>
              <a:t>6.4.1.2  </a:t>
            </a:r>
            <a:r>
              <a:rPr lang="zh-CN" altLang="en-US" b="1"/>
              <a:t>重载</a:t>
            </a:r>
            <a:r>
              <a:rPr lang="zh-CN" altLang="en-US" b="1">
                <a:solidFill>
                  <a:srgbClr val="FF0000"/>
                </a:solidFill>
              </a:rPr>
              <a:t>一元运算符</a:t>
            </a:r>
            <a:r>
              <a:rPr lang="zh-CN" altLang="en-US" b="1"/>
              <a:t> </a:t>
            </a:r>
          </a:p>
        </p:txBody>
      </p:sp>
      <p:sp>
        <p:nvSpPr>
          <p:cNvPr id="27651" name="Rectangle 3"/>
          <p:cNvSpPr>
            <a:spLocks noGrp="1" noChangeArrowheads="1"/>
          </p:cNvSpPr>
          <p:nvPr>
            <p:ph type="body" idx="1"/>
          </p:nvPr>
        </p:nvSpPr>
        <p:spPr>
          <a:xfrm>
            <a:off x="685800" y="1700213"/>
            <a:ext cx="7772400" cy="4824412"/>
          </a:xfrm>
        </p:spPr>
        <p:txBody>
          <a:bodyPr/>
          <a:lstStyle/>
          <a:p>
            <a:pPr eaLnBrk="1" hangingPunct="1">
              <a:lnSpc>
                <a:spcPct val="80000"/>
              </a:lnSpc>
              <a:buFontTx/>
              <a:buNone/>
            </a:pPr>
            <a:r>
              <a:rPr lang="en-US" altLang="zh-CN" sz="2800" b="1"/>
              <a:t>1</a:t>
            </a:r>
            <a:r>
              <a:rPr lang="zh-CN" altLang="en-US" sz="2800" b="1"/>
              <a:t>、一元运算符</a:t>
            </a:r>
          </a:p>
          <a:p>
            <a:pPr lvl="1" eaLnBrk="1" hangingPunct="1">
              <a:lnSpc>
                <a:spcPct val="80000"/>
              </a:lnSpc>
              <a:buFontTx/>
              <a:buNone/>
            </a:pPr>
            <a:r>
              <a:rPr lang="zh-CN" altLang="en-US" sz="2400"/>
              <a:t>一元运算符只需要一个运算参数，如取地址运算符（</a:t>
            </a:r>
            <a:r>
              <a:rPr lang="en-US" altLang="zh-CN" sz="2400"/>
              <a:t>&amp;</a:t>
            </a:r>
            <a:r>
              <a:rPr lang="zh-CN" altLang="en-US" sz="2400"/>
              <a:t>）、负数（</a:t>
            </a:r>
            <a:r>
              <a:rPr lang="zh-CN" altLang="en-US" sz="2400">
                <a:sym typeface="Symbol" panose="05050102010706020507" pitchFamily="18" charset="2"/>
              </a:rPr>
              <a:t></a:t>
            </a:r>
            <a:r>
              <a:rPr lang="zh-CN" altLang="en-US" sz="2400"/>
              <a:t>）、自增加（</a:t>
            </a:r>
            <a:r>
              <a:rPr lang="en-US" altLang="zh-CN" sz="2400"/>
              <a:t>++</a:t>
            </a:r>
            <a:r>
              <a:rPr lang="zh-CN" altLang="en-US" sz="2400"/>
              <a:t>）等。</a:t>
            </a:r>
          </a:p>
          <a:p>
            <a:pPr eaLnBrk="1" hangingPunct="1">
              <a:lnSpc>
                <a:spcPct val="80000"/>
              </a:lnSpc>
              <a:buFontTx/>
              <a:buNone/>
            </a:pPr>
            <a:r>
              <a:rPr lang="en-US" altLang="zh-CN" sz="2800" b="1"/>
              <a:t>2</a:t>
            </a:r>
            <a:r>
              <a:rPr lang="zh-CN" altLang="en-US" sz="2800" b="1"/>
              <a:t>、一元运算符常见调用形式为：</a:t>
            </a:r>
          </a:p>
          <a:p>
            <a:pPr lvl="1" eaLnBrk="1" hangingPunct="1">
              <a:lnSpc>
                <a:spcPct val="80000"/>
              </a:lnSpc>
              <a:buFontTx/>
              <a:buNone/>
            </a:pPr>
            <a:r>
              <a:rPr lang="en-US" altLang="zh-CN" sz="2400">
                <a:solidFill>
                  <a:srgbClr val="FF0000"/>
                </a:solidFill>
              </a:rPr>
              <a:t>@a     </a:t>
            </a:r>
            <a:r>
              <a:rPr lang="zh-CN" altLang="en-US" sz="2400">
                <a:solidFill>
                  <a:srgbClr val="FF0000"/>
                </a:solidFill>
              </a:rPr>
              <a:t>或    </a:t>
            </a:r>
            <a:r>
              <a:rPr lang="en-US" altLang="zh-CN" sz="2400">
                <a:solidFill>
                  <a:srgbClr val="FF0000"/>
                </a:solidFill>
              </a:rPr>
              <a:t>a@ 		//</a:t>
            </a:r>
            <a:r>
              <a:rPr lang="zh-CN" altLang="en-US" sz="2400">
                <a:solidFill>
                  <a:srgbClr val="FF0000"/>
                </a:solidFill>
              </a:rPr>
              <a:t>隐式调用形式</a:t>
            </a:r>
          </a:p>
          <a:p>
            <a:pPr lvl="1" eaLnBrk="1" hangingPunct="1">
              <a:lnSpc>
                <a:spcPct val="80000"/>
              </a:lnSpc>
              <a:buFontTx/>
              <a:buNone/>
            </a:pPr>
            <a:r>
              <a:rPr lang="en-US" altLang="zh-CN" sz="2400">
                <a:solidFill>
                  <a:srgbClr val="FF0000"/>
                </a:solidFill>
              </a:rPr>
              <a:t>a.operator@()                   // </a:t>
            </a:r>
            <a:r>
              <a:rPr lang="zh-CN" altLang="en-US" sz="2400">
                <a:solidFill>
                  <a:srgbClr val="FF0000"/>
                </a:solidFill>
              </a:rPr>
              <a:t>显式调用一元运算符</a:t>
            </a:r>
            <a:r>
              <a:rPr lang="en-US" altLang="zh-CN" sz="2400">
                <a:solidFill>
                  <a:srgbClr val="FF0000"/>
                </a:solidFill>
              </a:rPr>
              <a:t>@</a:t>
            </a:r>
          </a:p>
          <a:p>
            <a:pPr eaLnBrk="1" hangingPunct="1">
              <a:lnSpc>
                <a:spcPct val="80000"/>
              </a:lnSpc>
            </a:pPr>
            <a:r>
              <a:rPr lang="zh-CN" altLang="en-US" sz="2800" b="1"/>
              <a:t>其中的</a:t>
            </a:r>
            <a:r>
              <a:rPr lang="en-US" altLang="zh-CN" sz="2800" b="1"/>
              <a:t>@</a:t>
            </a:r>
            <a:r>
              <a:rPr lang="zh-CN" altLang="en-US" sz="2800" b="1"/>
              <a:t>代表一元运算符，</a:t>
            </a:r>
            <a:r>
              <a:rPr lang="en-US" altLang="zh-CN" sz="2800" b="1"/>
              <a:t>a</a:t>
            </a:r>
            <a:r>
              <a:rPr lang="zh-CN" altLang="en-US" sz="2800" b="1"/>
              <a:t>代表操作数。</a:t>
            </a:r>
          </a:p>
          <a:p>
            <a:pPr lvl="1" eaLnBrk="1" hangingPunct="1">
              <a:lnSpc>
                <a:spcPct val="80000"/>
              </a:lnSpc>
              <a:buFontTx/>
              <a:buNone/>
            </a:pPr>
            <a:r>
              <a:rPr lang="en-US" altLang="zh-CN" sz="2400" b="1"/>
              <a:t>@a</a:t>
            </a:r>
            <a:r>
              <a:rPr lang="zh-CN" altLang="en-US" sz="2400" b="1"/>
              <a:t>代表前缀一元运算，如“</a:t>
            </a:r>
            <a:r>
              <a:rPr lang="en-US" altLang="zh-CN" sz="2400" b="1"/>
              <a:t>++a”</a:t>
            </a:r>
            <a:r>
              <a:rPr lang="zh-CN" altLang="en-US" sz="2400" b="1"/>
              <a:t>；</a:t>
            </a:r>
          </a:p>
          <a:p>
            <a:pPr lvl="1" eaLnBrk="1" hangingPunct="1">
              <a:lnSpc>
                <a:spcPct val="80000"/>
              </a:lnSpc>
              <a:buFontTx/>
              <a:buNone/>
            </a:pPr>
            <a:r>
              <a:rPr lang="en-US" altLang="zh-CN" sz="2400" b="1"/>
              <a:t>a@</a:t>
            </a:r>
            <a:r>
              <a:rPr lang="zh-CN" altLang="en-US" sz="2400" b="1"/>
              <a:t>表示后缀运算，如“</a:t>
            </a:r>
            <a:r>
              <a:rPr lang="en-US" altLang="zh-CN" sz="2400" b="1"/>
              <a:t>a++”</a:t>
            </a:r>
            <a:r>
              <a:rPr lang="zh-CN" altLang="en-US" sz="2400" b="1"/>
              <a:t>。</a:t>
            </a:r>
          </a:p>
          <a:p>
            <a:pPr eaLnBrk="1" hangingPunct="1">
              <a:lnSpc>
                <a:spcPct val="80000"/>
              </a:lnSpc>
              <a:buFontTx/>
              <a:buNone/>
            </a:pPr>
            <a:r>
              <a:rPr lang="en-US" altLang="zh-CN" sz="2800" b="1">
                <a:solidFill>
                  <a:schemeClr val="accent2"/>
                </a:solidFill>
              </a:rPr>
              <a:t>3</a:t>
            </a:r>
            <a:r>
              <a:rPr lang="zh-CN" altLang="en-US" sz="2800" b="1">
                <a:solidFill>
                  <a:schemeClr val="accent2"/>
                </a:solidFill>
              </a:rPr>
              <a:t>、</a:t>
            </a:r>
            <a:r>
              <a:rPr lang="en-US" altLang="zh-CN" sz="2800" b="1">
                <a:solidFill>
                  <a:schemeClr val="accent2"/>
                </a:solidFill>
              </a:rPr>
              <a:t>@a</a:t>
            </a:r>
            <a:r>
              <a:rPr lang="zh-CN" altLang="en-US" sz="2800" b="1">
                <a:solidFill>
                  <a:schemeClr val="accent2"/>
                </a:solidFill>
              </a:rPr>
              <a:t>将被</a:t>
            </a:r>
            <a:r>
              <a:rPr lang="en-US" altLang="zh-CN" sz="2800" b="1">
                <a:solidFill>
                  <a:schemeClr val="accent2"/>
                </a:solidFill>
              </a:rPr>
              <a:t>C++</a:t>
            </a:r>
            <a:r>
              <a:rPr lang="zh-CN" altLang="en-US" sz="2800" b="1">
                <a:solidFill>
                  <a:schemeClr val="accent2"/>
                </a:solidFill>
              </a:rPr>
              <a:t>解释为下面的形式之一</a:t>
            </a:r>
          </a:p>
          <a:p>
            <a:pPr lvl="1" eaLnBrk="1" hangingPunct="1">
              <a:lnSpc>
                <a:spcPct val="80000"/>
              </a:lnSpc>
              <a:buFontTx/>
              <a:buNone/>
            </a:pPr>
            <a:r>
              <a:rPr lang="en-US" altLang="zh-CN" sz="2400"/>
              <a:t>a.operator@()</a:t>
            </a:r>
          </a:p>
          <a:p>
            <a:pPr lvl="1" eaLnBrk="1" hangingPunct="1">
              <a:lnSpc>
                <a:spcPct val="80000"/>
              </a:lnSpc>
              <a:buFontTx/>
              <a:buNone/>
            </a:pPr>
            <a:r>
              <a:rPr lang="en-US" altLang="zh-CN" sz="2400"/>
              <a:t>operator@(a) </a:t>
            </a:r>
          </a:p>
        </p:txBody>
      </p:sp>
    </p:spTree>
    <p:extLst>
      <p:ext uri="{BB962C8B-B14F-4D97-AF65-F5344CB8AC3E}">
        <p14:creationId xmlns:p14="http://schemas.microsoft.com/office/powerpoint/2010/main" val="3562194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7651">
                                            <p:txEl>
                                              <p:pRg st="1" end="1"/>
                                            </p:txEl>
                                          </p:spTgt>
                                        </p:tgtEl>
                                        <p:attrNameLst>
                                          <p:attrName>style.visibility</p:attrName>
                                        </p:attrNameLst>
                                      </p:cBhvr>
                                      <p:to>
                                        <p:strVal val="visible"/>
                                      </p:to>
                                    </p:set>
                                    <p:anim calcmode="lin" valueType="num">
                                      <p:cBhvr>
                                        <p:cTn id="7" dur="1000" fill="hold"/>
                                        <p:tgtEl>
                                          <p:spTgt spid="2765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2765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2765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276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p:cTn id="25" dur="1000" fill="hold"/>
                                        <p:tgtEl>
                                          <p:spTgt spid="27651">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27651">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27651">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2765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7651">
                                            <p:txEl>
                                              <p:pRg st="5" end="5"/>
                                            </p:txEl>
                                          </p:spTgt>
                                        </p:tgtEl>
                                        <p:attrNameLst>
                                          <p:attrName>style.visibility</p:attrName>
                                        </p:attrNameLst>
                                      </p:cBhvr>
                                      <p:to>
                                        <p:strVal val="visible"/>
                                      </p:to>
                                    </p:set>
                                    <p:anim calcmode="lin" valueType="num">
                                      <p:cBhvr additive="base">
                                        <p:cTn id="33"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 calcmode="lin" valueType="num">
                                      <p:cBhvr additive="base">
                                        <p:cTn id="3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651">
                                            <p:txEl>
                                              <p:pRg st="7" end="7"/>
                                            </p:txEl>
                                          </p:spTgt>
                                        </p:tgtEl>
                                        <p:attrNameLst>
                                          <p:attrName>style.visibility</p:attrName>
                                        </p:attrNameLst>
                                      </p:cBhvr>
                                      <p:to>
                                        <p:strVal val="visible"/>
                                      </p:to>
                                    </p:set>
                                    <p:anim calcmode="lin" valueType="num">
                                      <p:cBhvr additive="base">
                                        <p:cTn id="41"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7651">
                                            <p:txEl>
                                              <p:pRg st="8" end="8"/>
                                            </p:txEl>
                                          </p:spTgt>
                                        </p:tgtEl>
                                        <p:attrNameLst>
                                          <p:attrName>style.visibility</p:attrName>
                                        </p:attrNameLst>
                                      </p:cBhvr>
                                      <p:to>
                                        <p:strVal val="visible"/>
                                      </p:to>
                                    </p:set>
                                    <p:anim calcmode="lin" valueType="num">
                                      <p:cBhvr additive="base">
                                        <p:cTn id="47"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pRg st="9" end="9"/>
                                            </p:txEl>
                                          </p:spTgt>
                                        </p:tgtEl>
                                        <p:attrNameLst>
                                          <p:attrName>style.visibility</p:attrName>
                                        </p:attrNameLst>
                                      </p:cBhvr>
                                      <p:to>
                                        <p:strVal val="visible"/>
                                      </p:to>
                                    </p:set>
                                    <p:anim calcmode="lin" valueType="num">
                                      <p:cBhvr additive="base">
                                        <p:cTn id="51"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651">
                                            <p:txEl>
                                              <p:pRg st="10" end="10"/>
                                            </p:txEl>
                                          </p:spTgt>
                                        </p:tgtEl>
                                        <p:attrNameLst>
                                          <p:attrName>style.visibility</p:attrName>
                                        </p:attrNameLst>
                                      </p:cBhvr>
                                      <p:to>
                                        <p:strVal val="visible"/>
                                      </p:to>
                                    </p:set>
                                    <p:anim calcmode="lin" valueType="num">
                                      <p:cBhvr additive="base">
                                        <p:cTn id="55"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5.1.2 </a:t>
            </a:r>
            <a:r>
              <a:rPr lang="zh-CN" altLang="zh-CN" b="1" dirty="0">
                <a:solidFill>
                  <a:srgbClr val="FF0000"/>
                </a:solidFill>
              </a:rPr>
              <a:t>多态</a:t>
            </a:r>
            <a:r>
              <a:rPr lang="zh-CN" altLang="zh-CN" b="1" dirty="0"/>
              <a:t>的意义</a:t>
            </a:r>
            <a:endParaRPr lang="zh-CN" altLang="en-US" dirty="0"/>
          </a:p>
        </p:txBody>
      </p:sp>
      <p:sp>
        <p:nvSpPr>
          <p:cNvPr id="3" name="内容占位符 2"/>
          <p:cNvSpPr>
            <a:spLocks noGrp="1"/>
          </p:cNvSpPr>
          <p:nvPr>
            <p:ph idx="1"/>
          </p:nvPr>
        </p:nvSpPr>
        <p:spPr/>
        <p:txBody>
          <a:bodyPr/>
          <a:lstStyle/>
          <a:p>
            <a:r>
              <a:rPr lang="zh-CN" altLang="en-US" sz="2000" dirty="0"/>
              <a:t>多态</a:t>
            </a:r>
            <a:r>
              <a:rPr lang="zh-CN" altLang="zh-CN" sz="2000" dirty="0"/>
              <a:t>使开发者</a:t>
            </a:r>
            <a:r>
              <a:rPr lang="zh-CN" altLang="zh-CN" sz="2000" b="1" dirty="0">
                <a:solidFill>
                  <a:srgbClr val="0000CC"/>
                </a:solidFill>
              </a:rPr>
              <a:t>在没有确定某些具体功能如何实施的情况下，可以站在高层（基类）设计并完成系统开发，等新功能明确并实现后，通过多态可以很容易地融入系统</a:t>
            </a:r>
            <a:r>
              <a:rPr lang="zh-CN" altLang="zh-CN" sz="2000" dirty="0"/>
              <a:t>。多态</a:t>
            </a:r>
            <a:r>
              <a:rPr lang="zh-CN" altLang="en-US" sz="2000" dirty="0"/>
              <a:t>对</a:t>
            </a:r>
            <a:r>
              <a:rPr lang="zh-CN" altLang="zh-CN" sz="2000" dirty="0"/>
              <a:t>于软件开发和维护而言，意义重大。 </a:t>
            </a:r>
          </a:p>
          <a:p>
            <a:pPr marL="0" indent="0">
              <a:buNone/>
            </a:pPr>
            <a:r>
              <a:rPr lang="en-US" altLang="zh-CN" sz="2000" b="1" dirty="0">
                <a:solidFill>
                  <a:srgbClr val="FF0000"/>
                </a:solidFill>
              </a:rPr>
              <a:t>1</a:t>
            </a:r>
            <a:r>
              <a:rPr lang="zh-CN" altLang="zh-CN" sz="2000" b="1" dirty="0">
                <a:solidFill>
                  <a:srgbClr val="FF0000"/>
                </a:solidFill>
              </a:rPr>
              <a:t>．可替换性</a:t>
            </a:r>
            <a:endParaRPr lang="en-US" altLang="zh-CN" sz="2000" b="1" dirty="0">
              <a:solidFill>
                <a:srgbClr val="FF0000"/>
              </a:solidFill>
            </a:endParaRPr>
          </a:p>
          <a:p>
            <a:pPr lvl="1"/>
            <a:r>
              <a:rPr lang="zh-CN" altLang="zh-CN" sz="2000" dirty="0"/>
              <a:t>多态对已存在代码具有可替换性。</a:t>
            </a:r>
            <a:r>
              <a:rPr lang="zh-CN" altLang="zh-CN" sz="2000" dirty="0">
                <a:solidFill>
                  <a:srgbClr val="0000CC"/>
                </a:solidFill>
              </a:rPr>
              <a:t>软件升级变得简单易行</a:t>
            </a:r>
            <a:r>
              <a:rPr lang="zh-CN" altLang="zh-CN" sz="2000" dirty="0"/>
              <a:t>。</a:t>
            </a:r>
          </a:p>
          <a:p>
            <a:pPr lvl="1"/>
            <a:r>
              <a:rPr lang="zh-CN" altLang="zh-CN" sz="2000" dirty="0"/>
              <a:t>例如，在</a:t>
            </a:r>
            <a:r>
              <a:rPr lang="en-US" altLang="zh-CN" sz="2000" dirty="0"/>
              <a:t>Animal</a:t>
            </a:r>
            <a:r>
              <a:rPr lang="zh-CN" altLang="zh-CN" sz="2000" dirty="0"/>
              <a:t>继承体系中，如果现有的</a:t>
            </a:r>
            <a:r>
              <a:rPr lang="en-US" altLang="zh-CN" sz="2000" dirty="0"/>
              <a:t>Dog</a:t>
            </a:r>
            <a:r>
              <a:rPr lang="zh-CN" altLang="zh-CN" sz="2000" dirty="0"/>
              <a:t>类需要更新，重新编写了</a:t>
            </a:r>
            <a:r>
              <a:rPr lang="en-US" altLang="zh-CN" sz="2000" dirty="0"/>
              <a:t>sound</a:t>
            </a:r>
            <a:r>
              <a:rPr lang="zh-CN" altLang="zh-CN" sz="2000" dirty="0"/>
              <a:t>成员函数，只要该函数的原形保持不变</a:t>
            </a:r>
            <a:r>
              <a:rPr lang="zh-CN" altLang="en-US" sz="2000" dirty="0"/>
              <a:t>，然后</a:t>
            </a:r>
            <a:r>
              <a:rPr lang="zh-CN" altLang="zh-CN" sz="2000" dirty="0"/>
              <a:t>用新编写的</a:t>
            </a:r>
            <a:r>
              <a:rPr lang="en-US" altLang="zh-CN" sz="2000" dirty="0"/>
              <a:t>Dog</a:t>
            </a:r>
            <a:r>
              <a:rPr lang="zh-CN" altLang="zh-CN" sz="2000" dirty="0"/>
              <a:t>类更换以前的</a:t>
            </a:r>
            <a:r>
              <a:rPr lang="en-US" altLang="zh-CN" sz="2000" dirty="0"/>
              <a:t>Dog</a:t>
            </a:r>
            <a:r>
              <a:rPr lang="zh-CN" altLang="zh-CN" sz="2000" dirty="0"/>
              <a:t>类，原系统不受影响就能够调用新类的功能。</a:t>
            </a:r>
            <a:endParaRPr lang="en-US" altLang="zh-CN" sz="2000" dirty="0"/>
          </a:p>
          <a:p>
            <a:pPr marL="0" indent="0">
              <a:buNone/>
            </a:pPr>
            <a:r>
              <a:rPr lang="en-US" altLang="zh-CN" sz="2000" b="1" dirty="0">
                <a:solidFill>
                  <a:srgbClr val="FF0000"/>
                </a:solidFill>
              </a:rPr>
              <a:t>2</a:t>
            </a:r>
            <a:r>
              <a:rPr lang="zh-CN" altLang="zh-CN" sz="2000" b="1" dirty="0">
                <a:solidFill>
                  <a:srgbClr val="FF0000"/>
                </a:solidFill>
              </a:rPr>
              <a:t>．可扩充性</a:t>
            </a:r>
            <a:endParaRPr lang="en-US" altLang="zh-CN" sz="2000" b="1" dirty="0">
              <a:solidFill>
                <a:srgbClr val="FF0000"/>
              </a:solidFill>
            </a:endParaRPr>
          </a:p>
          <a:p>
            <a:pPr lvl="1"/>
            <a:r>
              <a:rPr lang="zh-CN" altLang="zh-CN" sz="2000" dirty="0"/>
              <a:t>增加新的子类不影响已存在类的多态性、继承性，以及其他特性的运行和操作。在不影响原系统功能的情况下，</a:t>
            </a:r>
            <a:r>
              <a:rPr lang="zh-CN" altLang="zh-CN" sz="2000" b="1" dirty="0">
                <a:solidFill>
                  <a:srgbClr val="0000CC"/>
                </a:solidFill>
              </a:rPr>
              <a:t>很容易派生新类，扩展系统新功能。</a:t>
            </a:r>
          </a:p>
          <a:p>
            <a:pPr marL="0" indent="0">
              <a:buNone/>
            </a:pPr>
            <a:r>
              <a:rPr lang="en-US" altLang="zh-CN" sz="2000" b="1" dirty="0">
                <a:solidFill>
                  <a:srgbClr val="FF0000"/>
                </a:solidFill>
              </a:rPr>
              <a:t>3</a:t>
            </a:r>
            <a:r>
              <a:rPr lang="zh-CN" altLang="zh-CN" sz="2000" b="1" dirty="0">
                <a:solidFill>
                  <a:srgbClr val="FF0000"/>
                </a:solidFill>
              </a:rPr>
              <a:t>．灵活性</a:t>
            </a:r>
            <a:endParaRPr lang="en-US" altLang="zh-CN" sz="2000" b="1" dirty="0">
              <a:solidFill>
                <a:srgbClr val="FF0000"/>
              </a:solidFill>
            </a:endParaRPr>
          </a:p>
          <a:p>
            <a:pPr lvl="1"/>
            <a:r>
              <a:rPr lang="zh-CN" altLang="zh-CN" sz="2000" dirty="0"/>
              <a:t>在多态程序结构中，基类提供接口，派生类提供实现，两者可以分离开来，使</a:t>
            </a:r>
            <a:r>
              <a:rPr lang="zh-CN" altLang="zh-CN" sz="2000" b="1" dirty="0">
                <a:solidFill>
                  <a:srgbClr val="0000CC"/>
                </a:solidFill>
              </a:rPr>
              <a:t>软件功能的整体设计和功能的逐步实现、扩展更加灵活</a:t>
            </a:r>
            <a:r>
              <a:rPr lang="zh-CN" altLang="zh-CN" sz="2000" dirty="0"/>
              <a:t>。</a:t>
            </a:r>
          </a:p>
          <a:p>
            <a:endParaRPr lang="zh-CN" altLang="en-US" sz="1800" dirty="0"/>
          </a:p>
        </p:txBody>
      </p:sp>
    </p:spTree>
    <p:extLst>
      <p:ext uri="{BB962C8B-B14F-4D97-AF65-F5344CB8AC3E}">
        <p14:creationId xmlns:p14="http://schemas.microsoft.com/office/powerpoint/2010/main" val="13106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260350"/>
            <a:ext cx="7772400" cy="1143000"/>
          </a:xfrm>
        </p:spPr>
        <p:txBody>
          <a:bodyPr/>
          <a:lstStyle/>
          <a:p>
            <a:pPr eaLnBrk="1" hangingPunct="1"/>
            <a:r>
              <a:rPr lang="en-US" altLang="zh-CN" b="1"/>
              <a:t>6.4.1.2  </a:t>
            </a:r>
            <a:r>
              <a:rPr lang="zh-CN" altLang="en-US" b="1"/>
              <a:t>重载</a:t>
            </a:r>
            <a:r>
              <a:rPr lang="zh-CN" altLang="en-US" b="1">
                <a:solidFill>
                  <a:srgbClr val="FF0000"/>
                </a:solidFill>
              </a:rPr>
              <a:t>一元运算符</a:t>
            </a:r>
          </a:p>
        </p:txBody>
      </p:sp>
      <p:sp>
        <p:nvSpPr>
          <p:cNvPr id="28675" name="Rectangle 3"/>
          <p:cNvSpPr>
            <a:spLocks noGrp="1" noChangeArrowheads="1"/>
          </p:cNvSpPr>
          <p:nvPr>
            <p:ph type="body" idx="1"/>
          </p:nvPr>
        </p:nvSpPr>
        <p:spPr>
          <a:xfrm>
            <a:off x="685800" y="1268413"/>
            <a:ext cx="7772400" cy="4827587"/>
          </a:xfrm>
        </p:spPr>
        <p:txBody>
          <a:bodyPr/>
          <a:lstStyle/>
          <a:p>
            <a:pPr eaLnBrk="1" hangingPunct="1">
              <a:lnSpc>
                <a:spcPct val="80000"/>
              </a:lnSpc>
            </a:pPr>
            <a:r>
              <a:rPr lang="zh-CN" altLang="en-US" sz="2800" b="1"/>
              <a:t>一元运算符作为类成员函数重载时不需要参数，其形式如下：</a:t>
            </a:r>
          </a:p>
          <a:p>
            <a:pPr eaLnBrk="1" hangingPunct="1">
              <a:lnSpc>
                <a:spcPct val="80000"/>
              </a:lnSpc>
            </a:pPr>
            <a:endParaRPr lang="zh-CN" altLang="en-US" sz="2800" b="1"/>
          </a:p>
          <a:p>
            <a:pPr lvl="1" eaLnBrk="1" hangingPunct="1">
              <a:lnSpc>
                <a:spcPct val="80000"/>
              </a:lnSpc>
              <a:buFontTx/>
              <a:buNone/>
            </a:pPr>
            <a:r>
              <a:rPr lang="en-US" altLang="zh-CN" sz="2400" b="1">
                <a:solidFill>
                  <a:schemeClr val="accent2"/>
                </a:solidFill>
              </a:rPr>
              <a:t>class X{</a:t>
            </a:r>
          </a:p>
          <a:p>
            <a:pPr lvl="1" eaLnBrk="1" hangingPunct="1">
              <a:lnSpc>
                <a:spcPct val="80000"/>
              </a:lnSpc>
              <a:buFontTx/>
              <a:buNone/>
            </a:pPr>
            <a:r>
              <a:rPr lang="en-US" altLang="zh-CN" sz="2400" b="1">
                <a:solidFill>
                  <a:schemeClr val="accent2"/>
                </a:solidFill>
              </a:rPr>
              <a:t>……</a:t>
            </a:r>
          </a:p>
          <a:p>
            <a:pPr lvl="1" eaLnBrk="1" hangingPunct="1">
              <a:lnSpc>
                <a:spcPct val="80000"/>
              </a:lnSpc>
              <a:buFontTx/>
              <a:buNone/>
            </a:pPr>
            <a:r>
              <a:rPr lang="en-US" altLang="zh-CN" sz="2400" b="1">
                <a:solidFill>
                  <a:schemeClr val="accent2"/>
                </a:solidFill>
              </a:rPr>
              <a:t>		T operator@(){……};</a:t>
            </a:r>
          </a:p>
          <a:p>
            <a:pPr lvl="1" eaLnBrk="1" hangingPunct="1">
              <a:lnSpc>
                <a:spcPct val="80000"/>
              </a:lnSpc>
              <a:buFontTx/>
              <a:buNone/>
            </a:pPr>
            <a:r>
              <a:rPr lang="en-US" altLang="zh-CN" sz="2400" b="1">
                <a:solidFill>
                  <a:schemeClr val="accent2"/>
                </a:solidFill>
              </a:rPr>
              <a:t>}</a:t>
            </a:r>
          </a:p>
          <a:p>
            <a:pPr lvl="1" eaLnBrk="1" hangingPunct="1">
              <a:lnSpc>
                <a:spcPct val="80000"/>
              </a:lnSpc>
              <a:buFontTx/>
              <a:buNone/>
            </a:pPr>
            <a:endParaRPr lang="en-US" altLang="zh-CN" sz="2400" b="1">
              <a:solidFill>
                <a:schemeClr val="accent2"/>
              </a:solidFill>
            </a:endParaRPr>
          </a:p>
          <a:p>
            <a:pPr eaLnBrk="1" hangingPunct="1">
              <a:lnSpc>
                <a:spcPct val="80000"/>
              </a:lnSpc>
            </a:pPr>
            <a:r>
              <a:rPr lang="en-US" altLang="zh-CN" sz="2800" b="1"/>
              <a:t>T</a:t>
            </a:r>
            <a:r>
              <a:rPr lang="zh-CN" altLang="en-US" sz="2800" b="1"/>
              <a:t>是运算符</a:t>
            </a:r>
            <a:r>
              <a:rPr lang="en-US" altLang="zh-CN" sz="2800" b="1"/>
              <a:t>@</a:t>
            </a:r>
            <a:r>
              <a:rPr lang="zh-CN" altLang="en-US" sz="2800" b="1"/>
              <a:t>的返回类型。从形式上看，作为类成员函数重载的一元运算符没有参数，但实际上它包含了一个隐含参数，即调用对象的</a:t>
            </a:r>
            <a:r>
              <a:rPr lang="en-US" altLang="zh-CN" sz="2800" b="1">
                <a:solidFill>
                  <a:srgbClr val="FF0000"/>
                </a:solidFill>
              </a:rPr>
              <a:t>this</a:t>
            </a:r>
            <a:r>
              <a:rPr lang="zh-CN" altLang="en-US" sz="2800" b="1"/>
              <a:t>指针。</a:t>
            </a:r>
          </a:p>
          <a:p>
            <a:pPr eaLnBrk="1" hangingPunct="1">
              <a:lnSpc>
                <a:spcPct val="80000"/>
              </a:lnSpc>
            </a:pPr>
            <a:endParaRPr lang="en-US" altLang="zh-CN" sz="2800" b="1"/>
          </a:p>
        </p:txBody>
      </p:sp>
    </p:spTree>
    <p:extLst>
      <p:ext uri="{BB962C8B-B14F-4D97-AF65-F5344CB8AC3E}">
        <p14:creationId xmlns:p14="http://schemas.microsoft.com/office/powerpoint/2010/main" val="2139019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8675">
                                            <p:txEl>
                                              <p:pRg st="2" end="2"/>
                                            </p:txEl>
                                          </p:spTgt>
                                        </p:tgtEl>
                                        <p:attrNameLst>
                                          <p:attrName>style.visibility</p:attrName>
                                        </p:attrNameLst>
                                      </p:cBhvr>
                                      <p:to>
                                        <p:strVal val="visible"/>
                                      </p:to>
                                    </p:set>
                                    <p:anim calcmode="lin" valueType="num">
                                      <p:cBhvr>
                                        <p:cTn id="7" dur="10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28675">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28675">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28675">
                                            <p:txEl>
                                              <p:pRg st="2" end="2"/>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28675">
                                            <p:txEl>
                                              <p:pRg st="3" end="3"/>
                                            </p:txEl>
                                          </p:spTgt>
                                        </p:tgtEl>
                                        <p:attrNameLst>
                                          <p:attrName>style.visibility</p:attrName>
                                        </p:attrNameLst>
                                      </p:cBhvr>
                                      <p:to>
                                        <p:strVal val="visible"/>
                                      </p:to>
                                    </p:set>
                                    <p:anim calcmode="lin" valueType="num">
                                      <p:cBhvr>
                                        <p:cTn id="13" dur="10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28675">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28675">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28675">
                                            <p:txEl>
                                              <p:pRg st="3" end="3"/>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p:cTn id="19" dur="100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28675">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28675">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28675">
                                            <p:txEl>
                                              <p:pRg st="4" end="4"/>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28675">
                                            <p:txEl>
                                              <p:pRg st="5" end="5"/>
                                            </p:txEl>
                                          </p:spTgt>
                                        </p:tgtEl>
                                        <p:attrNameLst>
                                          <p:attrName>style.visibility</p:attrName>
                                        </p:attrNameLst>
                                      </p:cBhvr>
                                      <p:to>
                                        <p:strVal val="visible"/>
                                      </p:to>
                                    </p:set>
                                    <p:anim calcmode="lin" valueType="num">
                                      <p:cBhvr>
                                        <p:cTn id="25" dur="1000" fill="hold"/>
                                        <p:tgtEl>
                                          <p:spTgt spid="28675">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28675">
                                            <p:txEl>
                                              <p:pRg st="5" end="5"/>
                                            </p:txEl>
                                          </p:spTgt>
                                        </p:tgtEl>
                                        <p:attrNameLst>
                                          <p:attrName>ppt_h</p:attrName>
                                        </p:attrNameLst>
                                      </p:cBhvr>
                                      <p:tavLst>
                                        <p:tav tm="0">
                                          <p:val>
                                            <p:fltVal val="0"/>
                                          </p:val>
                                        </p:tav>
                                        <p:tav tm="100000">
                                          <p:val>
                                            <p:strVal val="#ppt_h"/>
                                          </p:val>
                                        </p:tav>
                                      </p:tavLst>
                                    </p:anim>
                                    <p:anim calcmode="lin" valueType="num">
                                      <p:cBhvr>
                                        <p:cTn id="27" dur="1000" fill="hold"/>
                                        <p:tgtEl>
                                          <p:spTgt spid="28675">
                                            <p:txEl>
                                              <p:pRg st="5" end="5"/>
                                            </p:txEl>
                                          </p:spTgt>
                                        </p:tgtEl>
                                        <p:attrNameLst>
                                          <p:attrName>style.rotation</p:attrName>
                                        </p:attrNameLst>
                                      </p:cBhvr>
                                      <p:tavLst>
                                        <p:tav tm="0">
                                          <p:val>
                                            <p:fltVal val="90"/>
                                          </p:val>
                                        </p:tav>
                                        <p:tav tm="100000">
                                          <p:val>
                                            <p:fltVal val="0"/>
                                          </p:val>
                                        </p:tav>
                                      </p:tavLst>
                                    </p:anim>
                                    <p:animEffect transition="in" filter="fade">
                                      <p:cBhvr>
                                        <p:cTn id="28" dur="1000"/>
                                        <p:tgtEl>
                                          <p:spTgt spid="2867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28675">
                                            <p:txEl>
                                              <p:pRg st="7" end="7"/>
                                            </p:txEl>
                                          </p:spTgt>
                                        </p:tgtEl>
                                        <p:attrNameLst>
                                          <p:attrName>style.visibility</p:attrName>
                                        </p:attrNameLst>
                                      </p:cBhvr>
                                      <p:to>
                                        <p:strVal val="visible"/>
                                      </p:to>
                                    </p:set>
                                    <p:anim from="(-#ppt_w/2)" to="(#ppt_x)" calcmode="lin" valueType="num">
                                      <p:cBhvr>
                                        <p:cTn id="33" dur="600" fill="hold">
                                          <p:stCondLst>
                                            <p:cond delay="0"/>
                                          </p:stCondLst>
                                        </p:cTn>
                                        <p:tgtEl>
                                          <p:spTgt spid="28675">
                                            <p:txEl>
                                              <p:pRg st="7" end="7"/>
                                            </p:txEl>
                                          </p:spTgt>
                                        </p:tgtEl>
                                        <p:attrNameLst>
                                          <p:attrName>ppt_x</p:attrName>
                                        </p:attrNameLst>
                                      </p:cBhvr>
                                    </p:anim>
                                    <p:anim from="0" to="-1.0" calcmode="lin" valueType="num">
                                      <p:cBhvr>
                                        <p:cTn id="34" dur="200" decel="50000" autoRev="1" fill="hold">
                                          <p:stCondLst>
                                            <p:cond delay="600"/>
                                          </p:stCondLst>
                                        </p:cTn>
                                        <p:tgtEl>
                                          <p:spTgt spid="28675">
                                            <p:txEl>
                                              <p:pRg st="7" end="7"/>
                                            </p:txEl>
                                          </p:spTgt>
                                        </p:tgtEl>
                                        <p:attrNameLst>
                                          <p:attrName>xshear</p:attrName>
                                        </p:attrNameLst>
                                      </p:cBhvr>
                                    </p:anim>
                                    <p:animScale>
                                      <p:cBhvr>
                                        <p:cTn id="35" dur="200" decel="100000" autoRev="1" fill="hold">
                                          <p:stCondLst>
                                            <p:cond delay="600"/>
                                          </p:stCondLst>
                                        </p:cTn>
                                        <p:tgtEl>
                                          <p:spTgt spid="28675">
                                            <p:txEl>
                                              <p:pRg st="7" end="7"/>
                                            </p:txEl>
                                          </p:spTgt>
                                        </p:tgtEl>
                                      </p:cBhvr>
                                      <p:from x="100000" y="100000"/>
                                      <p:to x="80000" y="100000"/>
                                    </p:animScale>
                                    <p:anim by="(#ppt_h/3+#ppt_w*0.1)" calcmode="lin" valueType="num">
                                      <p:cBhvr additive="sum">
                                        <p:cTn id="36" dur="200" decel="100000" autoRev="1" fill="hold">
                                          <p:stCondLst>
                                            <p:cond delay="600"/>
                                          </p:stCondLst>
                                        </p:cTn>
                                        <p:tgtEl>
                                          <p:spTgt spid="28675">
                                            <p:txEl>
                                              <p:pRg st="7" end="7"/>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15888"/>
            <a:ext cx="7772400" cy="1143000"/>
          </a:xfrm>
        </p:spPr>
        <p:txBody>
          <a:bodyPr/>
          <a:lstStyle/>
          <a:p>
            <a:pPr eaLnBrk="1" hangingPunct="1"/>
            <a:r>
              <a:rPr lang="en-US" altLang="zh-CN" b="1"/>
              <a:t>6.3.1  </a:t>
            </a:r>
            <a:r>
              <a:rPr lang="zh-CN" altLang="en-US" b="1"/>
              <a:t>作为</a:t>
            </a:r>
            <a:r>
              <a:rPr lang="zh-CN" altLang="en-US" b="1">
                <a:solidFill>
                  <a:srgbClr val="FF0000"/>
                </a:solidFill>
              </a:rPr>
              <a:t>成员函数重载</a:t>
            </a:r>
          </a:p>
        </p:txBody>
      </p:sp>
      <p:sp>
        <p:nvSpPr>
          <p:cNvPr id="31747" name="Rectangle 3"/>
          <p:cNvSpPr>
            <a:spLocks noGrp="1" noChangeArrowheads="1"/>
          </p:cNvSpPr>
          <p:nvPr>
            <p:ph type="body" idx="1"/>
          </p:nvPr>
        </p:nvSpPr>
        <p:spPr>
          <a:xfrm>
            <a:off x="685800" y="1412875"/>
            <a:ext cx="7847013" cy="5256213"/>
          </a:xfrm>
        </p:spPr>
        <p:txBody>
          <a:bodyPr/>
          <a:lstStyle/>
          <a:p>
            <a:pPr eaLnBrk="1" hangingPunct="1">
              <a:lnSpc>
                <a:spcPct val="80000"/>
              </a:lnSpc>
              <a:buFontTx/>
              <a:buNone/>
            </a:pPr>
            <a:r>
              <a:rPr lang="en-US" altLang="zh-CN" sz="1800" b="1"/>
              <a:t>【</a:t>
            </a:r>
            <a:r>
              <a:rPr lang="zh-CN" altLang="en-US" sz="1800" b="1"/>
              <a:t>例</a:t>
            </a:r>
            <a:r>
              <a:rPr lang="en-US" altLang="zh-CN" sz="1800" b="1"/>
              <a:t>6-4】  </a:t>
            </a:r>
            <a:r>
              <a:rPr lang="zh-CN" altLang="en-US" sz="1800" b="1"/>
              <a:t>设计一个时间类</a:t>
            </a:r>
            <a:r>
              <a:rPr lang="en-US" altLang="zh-CN" sz="1800" b="1"/>
              <a:t>Time</a:t>
            </a:r>
            <a:r>
              <a:rPr lang="zh-CN" altLang="en-US" sz="1800" b="1"/>
              <a:t>，它能够完成秒钟的自增运算。</a:t>
            </a:r>
          </a:p>
          <a:p>
            <a:pPr eaLnBrk="1" hangingPunct="1">
              <a:lnSpc>
                <a:spcPct val="80000"/>
              </a:lnSpc>
              <a:buFontTx/>
              <a:buNone/>
            </a:pPr>
            <a:r>
              <a:rPr lang="en-US" altLang="zh-CN" sz="1800" b="1"/>
              <a:t>//CH6-4.cpp</a:t>
            </a:r>
          </a:p>
          <a:p>
            <a:pPr eaLnBrk="1" hangingPunct="1">
              <a:lnSpc>
                <a:spcPct val="80000"/>
              </a:lnSpc>
              <a:buFontTx/>
              <a:buNone/>
            </a:pPr>
            <a:r>
              <a:rPr lang="en-US" altLang="zh-CN" sz="1800" b="1"/>
              <a:t>#include&lt;iostream&gt;</a:t>
            </a:r>
          </a:p>
          <a:p>
            <a:pPr eaLnBrk="1" hangingPunct="1">
              <a:lnSpc>
                <a:spcPct val="80000"/>
              </a:lnSpc>
              <a:buFontTx/>
              <a:buNone/>
            </a:pPr>
            <a:r>
              <a:rPr lang="en-US" altLang="zh-CN" sz="1800" b="1"/>
              <a:t>using namespace std;</a:t>
            </a:r>
          </a:p>
          <a:p>
            <a:pPr eaLnBrk="1" hangingPunct="1">
              <a:lnSpc>
                <a:spcPct val="80000"/>
              </a:lnSpc>
              <a:buFontTx/>
              <a:buNone/>
            </a:pPr>
            <a:r>
              <a:rPr lang="en-US" altLang="zh-CN" sz="1800" b="1"/>
              <a:t>class Time{</a:t>
            </a:r>
          </a:p>
          <a:p>
            <a:pPr eaLnBrk="1" hangingPunct="1">
              <a:lnSpc>
                <a:spcPct val="80000"/>
              </a:lnSpc>
              <a:buFontTx/>
              <a:buNone/>
            </a:pPr>
            <a:r>
              <a:rPr lang="en-US" altLang="zh-CN" sz="1800" b="1"/>
              <a:t>private:</a:t>
            </a:r>
          </a:p>
          <a:p>
            <a:pPr lvl="1" eaLnBrk="1" hangingPunct="1">
              <a:lnSpc>
                <a:spcPct val="80000"/>
              </a:lnSpc>
              <a:buFontTx/>
              <a:buNone/>
            </a:pPr>
            <a:r>
              <a:rPr lang="en-US" altLang="zh-CN" sz="1600" b="1"/>
              <a:t>int hour,minute,second;</a:t>
            </a:r>
          </a:p>
          <a:p>
            <a:pPr eaLnBrk="1" hangingPunct="1">
              <a:lnSpc>
                <a:spcPct val="80000"/>
              </a:lnSpc>
              <a:buFontTx/>
              <a:buNone/>
            </a:pPr>
            <a:r>
              <a:rPr lang="en-US" altLang="zh-CN" sz="1800" b="1"/>
              <a:t>public:</a:t>
            </a:r>
          </a:p>
          <a:p>
            <a:pPr lvl="1" eaLnBrk="1" hangingPunct="1">
              <a:lnSpc>
                <a:spcPct val="80000"/>
              </a:lnSpc>
              <a:buFontTx/>
              <a:buNone/>
            </a:pPr>
            <a:r>
              <a:rPr lang="en-US" altLang="zh-CN" sz="1600" b="1"/>
              <a:t>Time(int h,int m,int s);</a:t>
            </a:r>
          </a:p>
          <a:p>
            <a:pPr lvl="1" eaLnBrk="1" hangingPunct="1">
              <a:lnSpc>
                <a:spcPct val="80000"/>
              </a:lnSpc>
              <a:buFontTx/>
              <a:buNone/>
            </a:pPr>
            <a:r>
              <a:rPr lang="en-US" altLang="zh-CN" sz="1600" b="1"/>
              <a:t>Time operator++();</a:t>
            </a:r>
          </a:p>
          <a:p>
            <a:pPr lvl="1" eaLnBrk="1" hangingPunct="1">
              <a:lnSpc>
                <a:spcPct val="80000"/>
              </a:lnSpc>
              <a:buFontTx/>
              <a:buNone/>
            </a:pPr>
            <a:r>
              <a:rPr lang="en-US" altLang="zh-CN" sz="1600" b="1"/>
              <a:t>void display();</a:t>
            </a:r>
          </a:p>
          <a:p>
            <a:pPr eaLnBrk="1" hangingPunct="1">
              <a:lnSpc>
                <a:spcPct val="80000"/>
              </a:lnSpc>
              <a:buFontTx/>
              <a:buNone/>
            </a:pPr>
            <a:r>
              <a:rPr lang="en-US" altLang="zh-CN" sz="1800" b="1"/>
              <a:t>};</a:t>
            </a:r>
          </a:p>
          <a:p>
            <a:pPr eaLnBrk="1" hangingPunct="1">
              <a:lnSpc>
                <a:spcPct val="80000"/>
              </a:lnSpc>
              <a:buFontTx/>
              <a:buNone/>
            </a:pPr>
            <a:r>
              <a:rPr lang="en-US" altLang="zh-CN" sz="1800" b="1"/>
              <a:t>Time::Time(int h,int m,int s) {</a:t>
            </a:r>
          </a:p>
          <a:p>
            <a:pPr lvl="1" eaLnBrk="1" hangingPunct="1">
              <a:lnSpc>
                <a:spcPct val="80000"/>
              </a:lnSpc>
              <a:buFontTx/>
              <a:buNone/>
            </a:pPr>
            <a:r>
              <a:rPr lang="en-US" altLang="zh-CN" sz="1600" b="1"/>
              <a:t>hour=h;</a:t>
            </a:r>
          </a:p>
          <a:p>
            <a:pPr lvl="1" eaLnBrk="1" hangingPunct="1">
              <a:lnSpc>
                <a:spcPct val="80000"/>
              </a:lnSpc>
              <a:buFontTx/>
              <a:buNone/>
            </a:pPr>
            <a:r>
              <a:rPr lang="en-US" altLang="zh-CN" sz="1600" b="1"/>
              <a:t>minute=m;</a:t>
            </a:r>
          </a:p>
          <a:p>
            <a:pPr lvl="1" eaLnBrk="1" hangingPunct="1">
              <a:lnSpc>
                <a:spcPct val="80000"/>
              </a:lnSpc>
              <a:buFontTx/>
              <a:buNone/>
            </a:pPr>
            <a:r>
              <a:rPr lang="en-US" altLang="zh-CN" sz="1600" b="1"/>
              <a:t>second=s;</a:t>
            </a:r>
          </a:p>
          <a:p>
            <a:pPr lvl="1" eaLnBrk="1" hangingPunct="1">
              <a:lnSpc>
                <a:spcPct val="80000"/>
              </a:lnSpc>
              <a:buFontTx/>
              <a:buNone/>
            </a:pPr>
            <a:r>
              <a:rPr lang="en-US" altLang="zh-CN" sz="1600" b="1"/>
              <a:t>if(hour&gt;=24) hour=0;               	//</a:t>
            </a:r>
            <a:r>
              <a:rPr lang="zh-CN" altLang="en-US" sz="1600" b="1"/>
              <a:t>若初始小时超过</a:t>
            </a:r>
            <a:r>
              <a:rPr lang="en-US" altLang="zh-CN" sz="1600" b="1"/>
              <a:t>24</a:t>
            </a:r>
            <a:r>
              <a:rPr lang="zh-CN" altLang="en-US" sz="1600" b="1"/>
              <a:t>，重置为</a:t>
            </a:r>
            <a:r>
              <a:rPr lang="en-US" altLang="zh-CN" sz="1600" b="1"/>
              <a:t>0</a:t>
            </a:r>
          </a:p>
          <a:p>
            <a:pPr lvl="1" eaLnBrk="1" hangingPunct="1">
              <a:lnSpc>
                <a:spcPct val="80000"/>
              </a:lnSpc>
              <a:buFontTx/>
              <a:buNone/>
            </a:pPr>
            <a:r>
              <a:rPr lang="en-US" altLang="zh-CN" sz="1600" b="1"/>
              <a:t>if(minute&gt;=60) minute=0;            	//</a:t>
            </a:r>
            <a:r>
              <a:rPr lang="zh-CN" altLang="en-US" sz="1600" b="1"/>
              <a:t>若初始分钟超过</a:t>
            </a:r>
            <a:r>
              <a:rPr lang="en-US" altLang="zh-CN" sz="1600" b="1"/>
              <a:t>60</a:t>
            </a:r>
            <a:r>
              <a:rPr lang="zh-CN" altLang="en-US" sz="1600" b="1"/>
              <a:t>，重置为</a:t>
            </a:r>
            <a:r>
              <a:rPr lang="en-US" altLang="zh-CN" sz="1600" b="1"/>
              <a:t>0</a:t>
            </a:r>
          </a:p>
          <a:p>
            <a:pPr lvl="1" eaLnBrk="1" hangingPunct="1">
              <a:lnSpc>
                <a:spcPct val="80000"/>
              </a:lnSpc>
              <a:buFontTx/>
              <a:buNone/>
            </a:pPr>
            <a:r>
              <a:rPr lang="en-US" altLang="zh-CN" sz="1600" b="1"/>
              <a:t>if(second&gt;=60) second=0;            	//</a:t>
            </a:r>
            <a:r>
              <a:rPr lang="zh-CN" altLang="en-US" sz="1600" b="1"/>
              <a:t>若初始秒钟超过</a:t>
            </a:r>
            <a:r>
              <a:rPr lang="en-US" altLang="zh-CN" sz="1600" b="1"/>
              <a:t>60</a:t>
            </a:r>
            <a:r>
              <a:rPr lang="zh-CN" altLang="en-US" sz="1600" b="1"/>
              <a:t>，重置为</a:t>
            </a:r>
            <a:r>
              <a:rPr lang="en-US" altLang="zh-CN" sz="1600" b="1"/>
              <a:t>0</a:t>
            </a:r>
          </a:p>
          <a:p>
            <a:pPr eaLnBrk="1" hangingPunct="1">
              <a:lnSpc>
                <a:spcPct val="80000"/>
              </a:lnSpc>
              <a:buFontTx/>
              <a:buNone/>
            </a:pPr>
            <a:r>
              <a:rPr lang="en-US" altLang="zh-CN" sz="1800" b="1"/>
              <a:t>}</a:t>
            </a:r>
          </a:p>
        </p:txBody>
      </p:sp>
    </p:spTree>
    <p:extLst>
      <p:ext uri="{BB962C8B-B14F-4D97-AF65-F5344CB8AC3E}">
        <p14:creationId xmlns:p14="http://schemas.microsoft.com/office/powerpoint/2010/main" val="41489906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611188" y="549275"/>
            <a:ext cx="7772400" cy="6308725"/>
          </a:xfrm>
        </p:spPr>
        <p:txBody>
          <a:bodyPr/>
          <a:lstStyle/>
          <a:p>
            <a:pPr eaLnBrk="1" hangingPunct="1">
              <a:lnSpc>
                <a:spcPct val="80000"/>
              </a:lnSpc>
              <a:buFontTx/>
              <a:buNone/>
            </a:pPr>
            <a:r>
              <a:rPr lang="en-US" altLang="zh-CN" sz="1800" b="1"/>
              <a:t>Time Time::operator ++(){</a:t>
            </a:r>
          </a:p>
          <a:p>
            <a:pPr eaLnBrk="1" hangingPunct="1">
              <a:lnSpc>
                <a:spcPct val="80000"/>
              </a:lnSpc>
              <a:buFontTx/>
              <a:buNone/>
            </a:pPr>
            <a:r>
              <a:rPr lang="en-US" altLang="zh-CN" sz="1800" b="1"/>
              <a:t>++second;</a:t>
            </a:r>
          </a:p>
          <a:p>
            <a:pPr eaLnBrk="1" hangingPunct="1">
              <a:lnSpc>
                <a:spcPct val="80000"/>
              </a:lnSpc>
              <a:buFontTx/>
              <a:buNone/>
            </a:pPr>
            <a:r>
              <a:rPr lang="en-US" altLang="zh-CN" sz="1800" b="1"/>
              <a:t>if(second&gt;=60) {</a:t>
            </a:r>
          </a:p>
          <a:p>
            <a:pPr eaLnBrk="1" hangingPunct="1">
              <a:lnSpc>
                <a:spcPct val="80000"/>
              </a:lnSpc>
              <a:buFontTx/>
              <a:buNone/>
            </a:pPr>
            <a:r>
              <a:rPr lang="en-US" altLang="zh-CN" sz="1800" b="1"/>
              <a:t>second=0;</a:t>
            </a:r>
          </a:p>
          <a:p>
            <a:pPr eaLnBrk="1" hangingPunct="1">
              <a:lnSpc>
                <a:spcPct val="80000"/>
              </a:lnSpc>
              <a:buFontTx/>
              <a:buNone/>
            </a:pPr>
            <a:r>
              <a:rPr lang="en-US" altLang="zh-CN" sz="1800" b="1"/>
              <a:t>++minute;</a:t>
            </a:r>
          </a:p>
          <a:p>
            <a:pPr eaLnBrk="1" hangingPunct="1">
              <a:lnSpc>
                <a:spcPct val="80000"/>
              </a:lnSpc>
              <a:buFontTx/>
              <a:buNone/>
            </a:pPr>
            <a:r>
              <a:rPr lang="en-US" altLang="zh-CN" sz="1800" b="1"/>
              <a:t>if(minute&gt;=60){ minute=0;   ++hour;</a:t>
            </a:r>
          </a:p>
          <a:p>
            <a:pPr eaLnBrk="1" hangingPunct="1">
              <a:lnSpc>
                <a:spcPct val="80000"/>
              </a:lnSpc>
              <a:buFontTx/>
              <a:buNone/>
            </a:pPr>
            <a:r>
              <a:rPr lang="en-US" altLang="zh-CN" sz="1800" b="1"/>
              <a:t>       if(hour&gt;=24)  hour=0;</a:t>
            </a:r>
          </a:p>
          <a:p>
            <a:pPr eaLnBrk="1" hangingPunct="1">
              <a:lnSpc>
                <a:spcPct val="80000"/>
              </a:lnSpc>
              <a:buFontTx/>
              <a:buNone/>
            </a:pPr>
            <a:r>
              <a:rPr lang="en-US" altLang="zh-CN" sz="1800" b="1"/>
              <a:t>			}</a:t>
            </a:r>
          </a:p>
          <a:p>
            <a:pPr eaLnBrk="1" hangingPunct="1">
              <a:lnSpc>
                <a:spcPct val="80000"/>
              </a:lnSpc>
              <a:buFontTx/>
              <a:buNone/>
            </a:pPr>
            <a:r>
              <a:rPr lang="en-US" altLang="zh-CN" sz="1800" b="1"/>
              <a:t>		}</a:t>
            </a:r>
          </a:p>
          <a:p>
            <a:pPr eaLnBrk="1" hangingPunct="1">
              <a:lnSpc>
                <a:spcPct val="80000"/>
              </a:lnSpc>
              <a:buFontTx/>
              <a:buNone/>
            </a:pPr>
            <a:r>
              <a:rPr lang="en-US" altLang="zh-CN" sz="1800" b="1"/>
              <a:t>		return *this;</a:t>
            </a:r>
          </a:p>
          <a:p>
            <a:pPr eaLnBrk="1" hangingPunct="1">
              <a:lnSpc>
                <a:spcPct val="80000"/>
              </a:lnSpc>
              <a:buFontTx/>
              <a:buNone/>
            </a:pPr>
            <a:r>
              <a:rPr lang="en-US" altLang="zh-CN" sz="1800" b="1"/>
              <a:t>}</a:t>
            </a:r>
          </a:p>
          <a:p>
            <a:pPr eaLnBrk="1" hangingPunct="1">
              <a:lnSpc>
                <a:spcPct val="80000"/>
              </a:lnSpc>
              <a:buFontTx/>
              <a:buNone/>
            </a:pPr>
            <a:r>
              <a:rPr lang="en-US" altLang="zh-CN" sz="1800" b="1"/>
              <a:t>void Time::display(){</a:t>
            </a:r>
          </a:p>
          <a:p>
            <a:pPr eaLnBrk="1" hangingPunct="1">
              <a:lnSpc>
                <a:spcPct val="80000"/>
              </a:lnSpc>
              <a:buFontTx/>
              <a:buNone/>
            </a:pPr>
            <a:r>
              <a:rPr lang="en-US" altLang="zh-CN" sz="1800" b="1"/>
              <a:t>		cout&lt;&lt;hour&lt;&lt;":"&lt;&lt;minute&lt;&lt;":"&lt;&lt;second&lt;&lt;endl; }</a:t>
            </a:r>
          </a:p>
          <a:p>
            <a:pPr eaLnBrk="1" hangingPunct="1">
              <a:lnSpc>
                <a:spcPct val="80000"/>
              </a:lnSpc>
              <a:buFontTx/>
              <a:buNone/>
            </a:pPr>
            <a:r>
              <a:rPr lang="en-US" altLang="zh-CN" sz="1800" b="1"/>
              <a:t>void main(){</a:t>
            </a:r>
          </a:p>
          <a:p>
            <a:pPr eaLnBrk="1" hangingPunct="1">
              <a:lnSpc>
                <a:spcPct val="80000"/>
              </a:lnSpc>
              <a:buFontTx/>
              <a:buNone/>
            </a:pPr>
            <a:r>
              <a:rPr lang="en-US" altLang="zh-CN" sz="1800" b="1"/>
              <a:t>		Time t1(23,59,59);</a:t>
            </a:r>
          </a:p>
          <a:p>
            <a:pPr eaLnBrk="1" hangingPunct="1">
              <a:lnSpc>
                <a:spcPct val="80000"/>
              </a:lnSpc>
              <a:buFontTx/>
              <a:buNone/>
            </a:pPr>
            <a:r>
              <a:rPr lang="en-US" altLang="zh-CN" sz="1800" b="1"/>
              <a:t>		t1.display();</a:t>
            </a:r>
          </a:p>
          <a:p>
            <a:pPr eaLnBrk="1" hangingPunct="1">
              <a:lnSpc>
                <a:spcPct val="80000"/>
              </a:lnSpc>
              <a:buFontTx/>
              <a:buNone/>
            </a:pPr>
            <a:r>
              <a:rPr lang="en-US" altLang="zh-CN" sz="1800" b="1"/>
              <a:t>		++t1;                        		//</a:t>
            </a:r>
            <a:r>
              <a:rPr lang="zh-CN" altLang="en-US" sz="1800" b="1"/>
              <a:t>隐式调用方式</a:t>
            </a:r>
          </a:p>
          <a:p>
            <a:pPr eaLnBrk="1" hangingPunct="1">
              <a:lnSpc>
                <a:spcPct val="80000"/>
              </a:lnSpc>
              <a:buFontTx/>
              <a:buNone/>
            </a:pPr>
            <a:r>
              <a:rPr lang="zh-CN" altLang="en-US" sz="1800" b="1"/>
              <a:t>		</a:t>
            </a:r>
            <a:r>
              <a:rPr lang="en-US" altLang="zh-CN" sz="1800" b="1"/>
              <a:t>t1.display(); </a:t>
            </a:r>
          </a:p>
          <a:p>
            <a:pPr eaLnBrk="1" hangingPunct="1">
              <a:lnSpc>
                <a:spcPct val="80000"/>
              </a:lnSpc>
              <a:buFontTx/>
              <a:buNone/>
            </a:pPr>
            <a:r>
              <a:rPr lang="en-US" altLang="zh-CN" sz="1800" b="1"/>
              <a:t>		t1.operator ++();               	//</a:t>
            </a:r>
            <a:r>
              <a:rPr lang="zh-CN" altLang="en-US" sz="1800" b="1"/>
              <a:t>显式调用方式</a:t>
            </a:r>
          </a:p>
          <a:p>
            <a:pPr eaLnBrk="1" hangingPunct="1">
              <a:lnSpc>
                <a:spcPct val="80000"/>
              </a:lnSpc>
              <a:buFontTx/>
              <a:buNone/>
            </a:pPr>
            <a:r>
              <a:rPr lang="zh-CN" altLang="en-US" sz="1800" b="1"/>
              <a:t>		</a:t>
            </a:r>
            <a:r>
              <a:rPr lang="en-US" altLang="zh-CN" sz="1800" b="1"/>
              <a:t>t1.display();</a:t>
            </a:r>
          </a:p>
          <a:p>
            <a:pPr eaLnBrk="1" hangingPunct="1">
              <a:lnSpc>
                <a:spcPct val="80000"/>
              </a:lnSpc>
              <a:buFontTx/>
              <a:buNone/>
            </a:pPr>
            <a:r>
              <a:rPr lang="en-US" altLang="zh-CN" sz="1800" b="1"/>
              <a:t>}</a:t>
            </a:r>
          </a:p>
        </p:txBody>
      </p:sp>
      <p:pic>
        <p:nvPicPr>
          <p:cNvPr id="30723"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70021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9003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ppt_x"/>
                                          </p:val>
                                        </p:tav>
                                        <p:tav tm="100000">
                                          <p:val>
                                            <p:strVal val="#ppt_x"/>
                                          </p:val>
                                        </p:tav>
                                      </p:tavLst>
                                    </p:anim>
                                    <p:anim calcmode="lin" valueType="num">
                                      <p:cBhvr additive="base">
                                        <p:cTn id="8" dur="500" fill="hold"/>
                                        <p:tgtEl>
                                          <p:spTgt spid="30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5650" y="0"/>
            <a:ext cx="7772400" cy="1143000"/>
          </a:xfrm>
        </p:spPr>
        <p:txBody>
          <a:bodyPr/>
          <a:lstStyle/>
          <a:p>
            <a:pPr eaLnBrk="1" hangingPunct="1"/>
            <a:r>
              <a:rPr lang="en-US" altLang="zh-CN" b="1"/>
              <a:t>6.4.2  </a:t>
            </a:r>
            <a:r>
              <a:rPr lang="zh-CN" altLang="en-US" b="1">
                <a:solidFill>
                  <a:schemeClr val="accent2"/>
                </a:solidFill>
              </a:rPr>
              <a:t>类的友元</a:t>
            </a:r>
            <a:r>
              <a:rPr lang="zh-CN" altLang="en-US" b="1"/>
              <a:t>运算符重载 </a:t>
            </a:r>
          </a:p>
        </p:txBody>
      </p:sp>
      <p:sp>
        <p:nvSpPr>
          <p:cNvPr id="33795" name="Rectangle 3"/>
          <p:cNvSpPr>
            <a:spLocks noGrp="1" noChangeArrowheads="1"/>
          </p:cNvSpPr>
          <p:nvPr>
            <p:ph type="body" idx="1"/>
          </p:nvPr>
        </p:nvSpPr>
        <p:spPr>
          <a:xfrm>
            <a:off x="685800" y="1484313"/>
            <a:ext cx="7772400" cy="4611687"/>
          </a:xfrm>
        </p:spPr>
        <p:txBody>
          <a:bodyPr/>
          <a:lstStyle/>
          <a:p>
            <a:pPr eaLnBrk="1" hangingPunct="1">
              <a:lnSpc>
                <a:spcPct val="90000"/>
              </a:lnSpc>
              <a:buFontTx/>
              <a:buNone/>
            </a:pPr>
            <a:r>
              <a:rPr lang="en-US" altLang="zh-CN" b="1"/>
              <a:t>1</a:t>
            </a:r>
            <a:r>
              <a:rPr lang="zh-CN" altLang="en-US" b="1"/>
              <a:t>、关于友元重载运算符</a:t>
            </a:r>
          </a:p>
          <a:p>
            <a:pPr lvl="1" eaLnBrk="1" hangingPunct="1">
              <a:lnSpc>
                <a:spcPct val="90000"/>
              </a:lnSpc>
            </a:pPr>
            <a:r>
              <a:rPr lang="zh-CN" altLang="en-US" b="1"/>
              <a:t>为了实现类对象的各种运算，除了将运算符重载为类的成员函数外，还可以将它重载为类的友元函数。</a:t>
            </a:r>
          </a:p>
          <a:p>
            <a:pPr lvl="1" eaLnBrk="1" hangingPunct="1">
              <a:lnSpc>
                <a:spcPct val="90000"/>
              </a:lnSpc>
            </a:pPr>
            <a:r>
              <a:rPr lang="zh-CN" altLang="en-US" b="1"/>
              <a:t>在有些情况下，只有将运算符重载为类的友元才能解决某些问题。比如，对于例</a:t>
            </a:r>
            <a:r>
              <a:rPr lang="en-US" altLang="zh-CN" b="1"/>
              <a:t>6-1</a:t>
            </a:r>
            <a:r>
              <a:rPr lang="zh-CN" altLang="en-US" b="1"/>
              <a:t>的复数类而言，假设有下面的加法运算：</a:t>
            </a:r>
          </a:p>
          <a:p>
            <a:pPr eaLnBrk="1" hangingPunct="1">
              <a:lnSpc>
                <a:spcPct val="90000"/>
              </a:lnSpc>
            </a:pPr>
            <a:r>
              <a:rPr lang="en-US" altLang="zh-CN" b="1"/>
              <a:t>Complex a,b(2,3);</a:t>
            </a:r>
          </a:p>
          <a:p>
            <a:pPr eaLnBrk="1" hangingPunct="1">
              <a:lnSpc>
                <a:spcPct val="90000"/>
              </a:lnSpc>
            </a:pPr>
            <a:r>
              <a:rPr lang="en-US" altLang="zh-CN" b="1"/>
              <a:t>a=b+2;       			//</a:t>
            </a:r>
            <a:r>
              <a:rPr lang="zh-CN" altLang="en-US" b="1"/>
              <a:t>正确</a:t>
            </a:r>
          </a:p>
          <a:p>
            <a:pPr eaLnBrk="1" hangingPunct="1">
              <a:lnSpc>
                <a:spcPct val="90000"/>
              </a:lnSpc>
            </a:pPr>
            <a:r>
              <a:rPr lang="en-US" altLang="zh-CN" b="1"/>
              <a:t>a=2+b;       			//</a:t>
            </a:r>
            <a:r>
              <a:rPr lang="zh-CN" altLang="en-US" b="1"/>
              <a:t>错误</a:t>
            </a:r>
          </a:p>
        </p:txBody>
      </p:sp>
    </p:spTree>
    <p:extLst>
      <p:ext uri="{BB962C8B-B14F-4D97-AF65-F5344CB8AC3E}">
        <p14:creationId xmlns:p14="http://schemas.microsoft.com/office/powerpoint/2010/main" val="8258864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333375"/>
            <a:ext cx="7772400" cy="1143000"/>
          </a:xfrm>
        </p:spPr>
        <p:txBody>
          <a:bodyPr/>
          <a:lstStyle/>
          <a:p>
            <a:pPr eaLnBrk="1" hangingPunct="1"/>
            <a:r>
              <a:rPr lang="en-US" altLang="zh-CN" b="1"/>
              <a:t>6.4.2  </a:t>
            </a:r>
            <a:r>
              <a:rPr lang="zh-CN" altLang="en-US" b="1">
                <a:solidFill>
                  <a:schemeClr val="accent2"/>
                </a:solidFill>
              </a:rPr>
              <a:t>类的友元</a:t>
            </a:r>
            <a:r>
              <a:rPr lang="zh-CN" altLang="en-US" b="1"/>
              <a:t>运算符重载</a:t>
            </a:r>
          </a:p>
        </p:txBody>
      </p:sp>
      <p:sp>
        <p:nvSpPr>
          <p:cNvPr id="32771" name="Rectangle 3"/>
          <p:cNvSpPr>
            <a:spLocks noGrp="1" noChangeArrowheads="1"/>
          </p:cNvSpPr>
          <p:nvPr>
            <p:ph type="body" idx="1"/>
          </p:nvPr>
        </p:nvSpPr>
        <p:spPr>
          <a:xfrm>
            <a:off x="685800" y="1557338"/>
            <a:ext cx="7772400" cy="4538662"/>
          </a:xfrm>
        </p:spPr>
        <p:txBody>
          <a:bodyPr/>
          <a:lstStyle/>
          <a:p>
            <a:pPr eaLnBrk="1" hangingPunct="1">
              <a:buFontTx/>
              <a:buNone/>
            </a:pPr>
            <a:r>
              <a:rPr lang="en-US" altLang="zh-CN" sz="2800" b="1"/>
              <a:t>2</a:t>
            </a:r>
            <a:r>
              <a:rPr lang="zh-CN" altLang="en-US" sz="2800" b="1"/>
              <a:t>、重载二元运算符为类的友元函数时需要两个参数，其形式如下：</a:t>
            </a:r>
          </a:p>
          <a:p>
            <a:pPr lvl="1" eaLnBrk="1" hangingPunct="1">
              <a:buFontTx/>
              <a:buNone/>
            </a:pPr>
            <a:r>
              <a:rPr lang="en-US" altLang="zh-CN" sz="2400" b="1">
                <a:solidFill>
                  <a:srgbClr val="FF0000"/>
                </a:solidFill>
              </a:rPr>
              <a:t>class X{</a:t>
            </a:r>
          </a:p>
          <a:p>
            <a:pPr lvl="1" eaLnBrk="1" hangingPunct="1">
              <a:buFontTx/>
              <a:buNone/>
            </a:pPr>
            <a:r>
              <a:rPr lang="en-US" altLang="zh-CN" sz="2400" b="1">
                <a:solidFill>
                  <a:srgbClr val="FF0000"/>
                </a:solidFill>
              </a:rPr>
              <a:t>……</a:t>
            </a:r>
          </a:p>
          <a:p>
            <a:pPr lvl="1" eaLnBrk="1" hangingPunct="1">
              <a:buFontTx/>
              <a:buNone/>
            </a:pPr>
            <a:r>
              <a:rPr lang="en-US" altLang="zh-CN" sz="2400" b="1">
                <a:solidFill>
                  <a:srgbClr val="FF0000"/>
                </a:solidFill>
              </a:rPr>
              <a:t>		friend T1 operator(T2 a,T3 b);</a:t>
            </a:r>
          </a:p>
          <a:p>
            <a:pPr lvl="1" eaLnBrk="1" hangingPunct="1">
              <a:buFontTx/>
              <a:buNone/>
            </a:pPr>
            <a:r>
              <a:rPr lang="en-US" altLang="zh-CN" sz="2400" b="1">
                <a:solidFill>
                  <a:srgbClr val="FF0000"/>
                </a:solidFill>
              </a:rPr>
              <a:t>}</a:t>
            </a:r>
          </a:p>
          <a:p>
            <a:pPr lvl="1" eaLnBrk="1" hangingPunct="1">
              <a:buFontTx/>
              <a:buNone/>
            </a:pPr>
            <a:r>
              <a:rPr lang="en-US" altLang="zh-CN" sz="2400" b="1"/>
              <a:t>T1 operator(T2 a,T3 b){ ……}</a:t>
            </a:r>
          </a:p>
          <a:p>
            <a:pPr lvl="1" eaLnBrk="1" hangingPunct="1">
              <a:buFontTx/>
              <a:buNone/>
            </a:pPr>
            <a:endParaRPr lang="en-US" altLang="zh-CN" sz="2400" b="1"/>
          </a:p>
          <a:p>
            <a:pPr eaLnBrk="1" hangingPunct="1"/>
            <a:r>
              <a:rPr lang="en-US" altLang="zh-CN" sz="2800" b="1"/>
              <a:t>T1</a:t>
            </a:r>
            <a:r>
              <a:rPr lang="zh-CN" altLang="en-US" sz="2800" b="1"/>
              <a:t>、</a:t>
            </a:r>
            <a:r>
              <a:rPr lang="en-US" altLang="zh-CN" sz="2800" b="1"/>
              <a:t>T2</a:t>
            </a:r>
            <a:r>
              <a:rPr lang="zh-CN" altLang="en-US" sz="2800" b="1"/>
              <a:t>、</a:t>
            </a:r>
            <a:r>
              <a:rPr lang="en-US" altLang="zh-CN" sz="2800" b="1"/>
              <a:t>T3</a:t>
            </a:r>
            <a:r>
              <a:rPr lang="zh-CN" altLang="en-US" sz="2800" b="1"/>
              <a:t>代表不同的数据类型，事实上它们常与类</a:t>
            </a:r>
            <a:r>
              <a:rPr lang="en-US" altLang="zh-CN" sz="2800" b="1"/>
              <a:t>X</a:t>
            </a:r>
            <a:r>
              <a:rPr lang="zh-CN" altLang="en-US" sz="2800" b="1"/>
              <a:t>相同。</a:t>
            </a:r>
          </a:p>
        </p:txBody>
      </p:sp>
    </p:spTree>
    <p:extLst>
      <p:ext uri="{BB962C8B-B14F-4D97-AF65-F5344CB8AC3E}">
        <p14:creationId xmlns:p14="http://schemas.microsoft.com/office/powerpoint/2010/main" val="4088163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down)">
                                      <p:cBhvr>
                                        <p:cTn id="7" dur="500"/>
                                        <p:tgtEl>
                                          <p:spTgt spid="3277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wipe(down)">
                                      <p:cBhvr>
                                        <p:cTn id="10" dur="500"/>
                                        <p:tgtEl>
                                          <p:spTgt spid="3277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Effect transition="in" filter="wipe(down)">
                                      <p:cBhvr>
                                        <p:cTn id="13" dur="500"/>
                                        <p:tgtEl>
                                          <p:spTgt spid="32771">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771">
                                            <p:txEl>
                                              <p:pRg st="4" end="4"/>
                                            </p:txEl>
                                          </p:spTgt>
                                        </p:tgtEl>
                                        <p:attrNameLst>
                                          <p:attrName>style.visibility</p:attrName>
                                        </p:attrNameLst>
                                      </p:cBhvr>
                                      <p:to>
                                        <p:strVal val="visible"/>
                                      </p:to>
                                    </p:set>
                                    <p:animEffect transition="in" filter="wipe(down)">
                                      <p:cBhvr>
                                        <p:cTn id="16" dur="500"/>
                                        <p:tgtEl>
                                          <p:spTgt spid="32771">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animEffect transition="in" filter="wipe(down)">
                                      <p:cBhvr>
                                        <p:cTn id="19" dur="500"/>
                                        <p:tgtEl>
                                          <p:spTgt spid="3277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iterate type="lt">
                                    <p:tmPct val="5000"/>
                                  </p:iterate>
                                  <p:childTnLst>
                                    <p:set>
                                      <p:cBhvr>
                                        <p:cTn id="23" dur="1" fill="hold">
                                          <p:stCondLst>
                                            <p:cond delay="0"/>
                                          </p:stCondLst>
                                        </p:cTn>
                                        <p:tgtEl>
                                          <p:spTgt spid="32771">
                                            <p:txEl>
                                              <p:pRg st="7" end="7"/>
                                            </p:txEl>
                                          </p:spTgt>
                                        </p:tgtEl>
                                        <p:attrNameLst>
                                          <p:attrName>style.visibility</p:attrName>
                                        </p:attrNameLst>
                                      </p:cBhvr>
                                      <p:to>
                                        <p:strVal val="visible"/>
                                      </p:to>
                                    </p:set>
                                    <p:anim calcmode="lin" valueType="num">
                                      <p:cBhvr>
                                        <p:cTn id="24" dur="1000" fill="hold"/>
                                        <p:tgtEl>
                                          <p:spTgt spid="32771">
                                            <p:txEl>
                                              <p:pRg st="7" end="7"/>
                                            </p:txEl>
                                          </p:spTgt>
                                        </p:tgtEl>
                                        <p:attrNameLst>
                                          <p:attrName>ppt_w</p:attrName>
                                        </p:attrNameLst>
                                      </p:cBhvr>
                                      <p:tavLst>
                                        <p:tav tm="0">
                                          <p:val>
                                            <p:fltVal val="0"/>
                                          </p:val>
                                        </p:tav>
                                        <p:tav tm="100000">
                                          <p:val>
                                            <p:strVal val="#ppt_w"/>
                                          </p:val>
                                        </p:tav>
                                      </p:tavLst>
                                    </p:anim>
                                    <p:anim calcmode="lin" valueType="num">
                                      <p:cBhvr>
                                        <p:cTn id="25" dur="1000" fill="hold"/>
                                        <p:tgtEl>
                                          <p:spTgt spid="32771">
                                            <p:txEl>
                                              <p:pRg st="7" end="7"/>
                                            </p:txEl>
                                          </p:spTgt>
                                        </p:tgtEl>
                                        <p:attrNameLst>
                                          <p:attrName>ppt_h</p:attrName>
                                        </p:attrNameLst>
                                      </p:cBhvr>
                                      <p:tavLst>
                                        <p:tav tm="0">
                                          <p:val>
                                            <p:fltVal val="0"/>
                                          </p:val>
                                        </p:tav>
                                        <p:tav tm="100000">
                                          <p:val>
                                            <p:strVal val="#ppt_h"/>
                                          </p:val>
                                        </p:tav>
                                      </p:tavLst>
                                    </p:anim>
                                    <p:anim calcmode="lin" valueType="num">
                                      <p:cBhvr>
                                        <p:cTn id="26" dur="1000" fill="hold"/>
                                        <p:tgtEl>
                                          <p:spTgt spid="32771">
                                            <p:txEl>
                                              <p:pRg st="7" end="7"/>
                                            </p:txEl>
                                          </p:spTgt>
                                        </p:tgtEl>
                                        <p:attrNameLst>
                                          <p:attrName>style.rotation</p:attrName>
                                        </p:attrNameLst>
                                      </p:cBhvr>
                                      <p:tavLst>
                                        <p:tav tm="0">
                                          <p:val>
                                            <p:fltVal val="90"/>
                                          </p:val>
                                        </p:tav>
                                        <p:tav tm="100000">
                                          <p:val>
                                            <p:fltVal val="0"/>
                                          </p:val>
                                        </p:tav>
                                      </p:tavLst>
                                    </p:anim>
                                    <p:animEffect transition="in" filter="fade">
                                      <p:cBhvr>
                                        <p:cTn id="27" dur="10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685800" y="333375"/>
            <a:ext cx="7772400" cy="5762625"/>
          </a:xfrm>
        </p:spPr>
        <p:txBody>
          <a:bodyPr/>
          <a:lstStyle/>
          <a:p>
            <a:pPr eaLnBrk="1" hangingPunct="1">
              <a:lnSpc>
                <a:spcPct val="80000"/>
              </a:lnSpc>
              <a:buFontTx/>
              <a:buNone/>
            </a:pPr>
            <a:r>
              <a:rPr lang="en-US" altLang="zh-CN" sz="2800" b="1">
                <a:solidFill>
                  <a:schemeClr val="accent2"/>
                </a:solidFill>
              </a:rPr>
              <a:t>【</a:t>
            </a:r>
            <a:r>
              <a:rPr lang="zh-CN" altLang="en-US" sz="2800" b="1">
                <a:solidFill>
                  <a:schemeClr val="accent2"/>
                </a:solidFill>
              </a:rPr>
              <a:t>例</a:t>
            </a:r>
            <a:r>
              <a:rPr lang="en-US" altLang="zh-CN" sz="2800" b="1">
                <a:solidFill>
                  <a:schemeClr val="accent2"/>
                </a:solidFill>
              </a:rPr>
              <a:t>6-5】  </a:t>
            </a:r>
            <a:r>
              <a:rPr lang="zh-CN" altLang="en-US" sz="2800" b="1">
                <a:solidFill>
                  <a:schemeClr val="accent2"/>
                </a:solidFill>
              </a:rPr>
              <a:t>对于例</a:t>
            </a:r>
            <a:r>
              <a:rPr lang="en-US" altLang="zh-CN" sz="2800" b="1">
                <a:solidFill>
                  <a:schemeClr val="accent2"/>
                </a:solidFill>
              </a:rPr>
              <a:t>6-3</a:t>
            </a:r>
            <a:r>
              <a:rPr lang="zh-CN" altLang="en-US" sz="2800" b="1">
                <a:solidFill>
                  <a:schemeClr val="accent2"/>
                </a:solidFill>
              </a:rPr>
              <a:t>中的复数类</a:t>
            </a:r>
            <a:r>
              <a:rPr lang="en-US" altLang="zh-CN" sz="2800" b="1">
                <a:solidFill>
                  <a:schemeClr val="accent2"/>
                </a:solidFill>
              </a:rPr>
              <a:t>Complex</a:t>
            </a:r>
            <a:r>
              <a:rPr lang="zh-CN" altLang="en-US" sz="2800" b="1">
                <a:solidFill>
                  <a:schemeClr val="accent2"/>
                </a:solidFill>
              </a:rPr>
              <a:t>，利用友元运算符重载实现复数的加、减、乘、除等复数运算。</a:t>
            </a:r>
          </a:p>
          <a:p>
            <a:pPr eaLnBrk="1" hangingPunct="1">
              <a:lnSpc>
                <a:spcPct val="80000"/>
              </a:lnSpc>
              <a:buFontTx/>
              <a:buNone/>
            </a:pPr>
            <a:endParaRPr lang="zh-CN" altLang="en-US" sz="2000" b="1">
              <a:solidFill>
                <a:schemeClr val="accent2"/>
              </a:solidFill>
            </a:endParaRPr>
          </a:p>
          <a:p>
            <a:pPr eaLnBrk="1" hangingPunct="1">
              <a:lnSpc>
                <a:spcPct val="80000"/>
              </a:lnSpc>
              <a:buFontTx/>
              <a:buNone/>
            </a:pPr>
            <a:r>
              <a:rPr lang="en-US" altLang="zh-CN" sz="2000" b="1"/>
              <a:t>//CH6-5.cpp</a:t>
            </a:r>
          </a:p>
          <a:p>
            <a:pPr eaLnBrk="1" hangingPunct="1">
              <a:lnSpc>
                <a:spcPct val="80000"/>
              </a:lnSpc>
              <a:buFontTx/>
              <a:buNone/>
            </a:pPr>
            <a:r>
              <a:rPr lang="en-US" altLang="zh-CN" sz="2000" b="1"/>
              <a:t>#include &lt;iostream&gt;</a:t>
            </a:r>
          </a:p>
          <a:p>
            <a:pPr eaLnBrk="1" hangingPunct="1">
              <a:lnSpc>
                <a:spcPct val="80000"/>
              </a:lnSpc>
              <a:buFontTx/>
              <a:buNone/>
            </a:pPr>
            <a:r>
              <a:rPr lang="en-US" altLang="zh-CN" sz="2000" b="1"/>
              <a:t>#using namespace std;</a:t>
            </a:r>
          </a:p>
          <a:p>
            <a:pPr eaLnBrk="1" hangingPunct="1">
              <a:lnSpc>
                <a:spcPct val="80000"/>
              </a:lnSpc>
              <a:buFontTx/>
              <a:buNone/>
            </a:pPr>
            <a:r>
              <a:rPr lang="en-US" altLang="zh-CN" sz="2000" b="1"/>
              <a:t>class Complex {</a:t>
            </a:r>
          </a:p>
          <a:p>
            <a:pPr eaLnBrk="1" hangingPunct="1">
              <a:lnSpc>
                <a:spcPct val="80000"/>
              </a:lnSpc>
              <a:buFontTx/>
              <a:buNone/>
            </a:pPr>
            <a:r>
              <a:rPr lang="en-US" altLang="zh-CN" sz="2000" b="1"/>
              <a:t>private:</a:t>
            </a:r>
          </a:p>
          <a:p>
            <a:pPr eaLnBrk="1" hangingPunct="1">
              <a:lnSpc>
                <a:spcPct val="80000"/>
              </a:lnSpc>
              <a:buFontTx/>
              <a:buNone/>
            </a:pPr>
            <a:r>
              <a:rPr lang="en-US" altLang="zh-CN" sz="2000" b="1"/>
              <a:t>		double  r, i;</a:t>
            </a:r>
          </a:p>
          <a:p>
            <a:pPr eaLnBrk="1" hangingPunct="1">
              <a:lnSpc>
                <a:spcPct val="80000"/>
              </a:lnSpc>
              <a:buFontTx/>
              <a:buNone/>
            </a:pPr>
            <a:r>
              <a:rPr lang="en-US" altLang="zh-CN" sz="2000" b="1"/>
              <a:t>public:</a:t>
            </a:r>
          </a:p>
          <a:p>
            <a:pPr eaLnBrk="1" hangingPunct="1">
              <a:lnSpc>
                <a:spcPct val="80000"/>
              </a:lnSpc>
              <a:buFontTx/>
              <a:buNone/>
            </a:pPr>
            <a:r>
              <a:rPr lang="en-US" altLang="zh-CN" sz="2000" b="1"/>
              <a:t>		Complex (double R=0, double I=0) : r(R), i(I){ };</a:t>
            </a:r>
          </a:p>
          <a:p>
            <a:pPr eaLnBrk="1" hangingPunct="1">
              <a:lnSpc>
                <a:spcPct val="80000"/>
              </a:lnSpc>
              <a:buFontTx/>
              <a:buNone/>
            </a:pPr>
            <a:r>
              <a:rPr lang="en-US" altLang="zh-CN" sz="2000" b="1"/>
              <a:t>		friend Complex operator+(Complex a,Complex b);</a:t>
            </a:r>
          </a:p>
          <a:p>
            <a:pPr eaLnBrk="1" hangingPunct="1">
              <a:lnSpc>
                <a:spcPct val="80000"/>
              </a:lnSpc>
              <a:buFontTx/>
              <a:buNone/>
            </a:pPr>
            <a:r>
              <a:rPr lang="en-US" altLang="zh-CN" sz="2000" b="1"/>
              <a:t>		friend Complex operator-(Complex a,Complex b);</a:t>
            </a:r>
          </a:p>
          <a:p>
            <a:pPr eaLnBrk="1" hangingPunct="1">
              <a:lnSpc>
                <a:spcPct val="80000"/>
              </a:lnSpc>
              <a:buFontTx/>
              <a:buNone/>
            </a:pPr>
            <a:r>
              <a:rPr lang="en-US" altLang="zh-CN" sz="2000" b="1"/>
              <a:t>		friend Complex operator*(Complex a,Complex b);</a:t>
            </a:r>
          </a:p>
          <a:p>
            <a:pPr eaLnBrk="1" hangingPunct="1">
              <a:lnSpc>
                <a:spcPct val="80000"/>
              </a:lnSpc>
              <a:buFontTx/>
              <a:buNone/>
            </a:pPr>
            <a:r>
              <a:rPr lang="en-US" altLang="zh-CN" sz="2000" b="1"/>
              <a:t>		friend Complex operator/(Complex a,Complex b);</a:t>
            </a:r>
          </a:p>
          <a:p>
            <a:pPr eaLnBrk="1" hangingPunct="1">
              <a:lnSpc>
                <a:spcPct val="80000"/>
              </a:lnSpc>
              <a:buFontTx/>
              <a:buNone/>
            </a:pPr>
            <a:r>
              <a:rPr lang="en-US" altLang="zh-CN" sz="2000" b="1"/>
              <a:t>		void  display();</a:t>
            </a:r>
          </a:p>
          <a:p>
            <a:pPr eaLnBrk="1" hangingPunct="1">
              <a:lnSpc>
                <a:spcPct val="80000"/>
              </a:lnSpc>
              <a:buFontTx/>
              <a:buNone/>
            </a:pPr>
            <a:r>
              <a:rPr lang="en-US" altLang="zh-CN" sz="2000" b="1"/>
              <a:t>};</a:t>
            </a:r>
          </a:p>
        </p:txBody>
      </p:sp>
    </p:spTree>
    <p:extLst>
      <p:ext uri="{BB962C8B-B14F-4D97-AF65-F5344CB8AC3E}">
        <p14:creationId xmlns:p14="http://schemas.microsoft.com/office/powerpoint/2010/main" val="405214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794">
                                            <p:txEl>
                                              <p:pRg st="2" end="2"/>
                                            </p:txEl>
                                          </p:spTgt>
                                        </p:tgtEl>
                                        <p:attrNameLst>
                                          <p:attrName>style.visibility</p:attrName>
                                        </p:attrNameLst>
                                      </p:cBhvr>
                                      <p:to>
                                        <p:strVal val="visible"/>
                                      </p:to>
                                    </p:set>
                                    <p:animEffect transition="in" filter="wipe(down)">
                                      <p:cBhvr>
                                        <p:cTn id="7" dur="500"/>
                                        <p:tgtEl>
                                          <p:spTgt spid="3379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794">
                                            <p:txEl>
                                              <p:pRg st="3" end="3"/>
                                            </p:txEl>
                                          </p:spTgt>
                                        </p:tgtEl>
                                        <p:attrNameLst>
                                          <p:attrName>style.visibility</p:attrName>
                                        </p:attrNameLst>
                                      </p:cBhvr>
                                      <p:to>
                                        <p:strVal val="visible"/>
                                      </p:to>
                                    </p:set>
                                    <p:animEffect transition="in" filter="wipe(down)">
                                      <p:cBhvr>
                                        <p:cTn id="10" dur="500"/>
                                        <p:tgtEl>
                                          <p:spTgt spid="3379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3794">
                                            <p:txEl>
                                              <p:pRg st="4" end="4"/>
                                            </p:txEl>
                                          </p:spTgt>
                                        </p:tgtEl>
                                        <p:attrNameLst>
                                          <p:attrName>style.visibility</p:attrName>
                                        </p:attrNameLst>
                                      </p:cBhvr>
                                      <p:to>
                                        <p:strVal val="visible"/>
                                      </p:to>
                                    </p:set>
                                    <p:animEffect transition="in" filter="wipe(down)">
                                      <p:cBhvr>
                                        <p:cTn id="13" dur="500"/>
                                        <p:tgtEl>
                                          <p:spTgt spid="33794">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3794">
                                            <p:txEl>
                                              <p:pRg st="5" end="5"/>
                                            </p:txEl>
                                          </p:spTgt>
                                        </p:tgtEl>
                                        <p:attrNameLst>
                                          <p:attrName>style.visibility</p:attrName>
                                        </p:attrNameLst>
                                      </p:cBhvr>
                                      <p:to>
                                        <p:strVal val="visible"/>
                                      </p:to>
                                    </p:set>
                                    <p:animEffect transition="in" filter="wipe(down)">
                                      <p:cBhvr>
                                        <p:cTn id="16" dur="500"/>
                                        <p:tgtEl>
                                          <p:spTgt spid="33794">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3794">
                                            <p:txEl>
                                              <p:pRg st="6" end="6"/>
                                            </p:txEl>
                                          </p:spTgt>
                                        </p:tgtEl>
                                        <p:attrNameLst>
                                          <p:attrName>style.visibility</p:attrName>
                                        </p:attrNameLst>
                                      </p:cBhvr>
                                      <p:to>
                                        <p:strVal val="visible"/>
                                      </p:to>
                                    </p:set>
                                    <p:animEffect transition="in" filter="wipe(down)">
                                      <p:cBhvr>
                                        <p:cTn id="19" dur="500"/>
                                        <p:tgtEl>
                                          <p:spTgt spid="33794">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3794">
                                            <p:txEl>
                                              <p:pRg st="7" end="7"/>
                                            </p:txEl>
                                          </p:spTgt>
                                        </p:tgtEl>
                                        <p:attrNameLst>
                                          <p:attrName>style.visibility</p:attrName>
                                        </p:attrNameLst>
                                      </p:cBhvr>
                                      <p:to>
                                        <p:strVal val="visible"/>
                                      </p:to>
                                    </p:set>
                                    <p:animEffect transition="in" filter="wipe(down)">
                                      <p:cBhvr>
                                        <p:cTn id="22" dur="500"/>
                                        <p:tgtEl>
                                          <p:spTgt spid="33794">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3794">
                                            <p:txEl>
                                              <p:pRg st="8" end="8"/>
                                            </p:txEl>
                                          </p:spTgt>
                                        </p:tgtEl>
                                        <p:attrNameLst>
                                          <p:attrName>style.visibility</p:attrName>
                                        </p:attrNameLst>
                                      </p:cBhvr>
                                      <p:to>
                                        <p:strVal val="visible"/>
                                      </p:to>
                                    </p:set>
                                    <p:animEffect transition="in" filter="wipe(down)">
                                      <p:cBhvr>
                                        <p:cTn id="25" dur="500"/>
                                        <p:tgtEl>
                                          <p:spTgt spid="33794">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3794">
                                            <p:txEl>
                                              <p:pRg st="9" end="9"/>
                                            </p:txEl>
                                          </p:spTgt>
                                        </p:tgtEl>
                                        <p:attrNameLst>
                                          <p:attrName>style.visibility</p:attrName>
                                        </p:attrNameLst>
                                      </p:cBhvr>
                                      <p:to>
                                        <p:strVal val="visible"/>
                                      </p:to>
                                    </p:set>
                                    <p:animEffect transition="in" filter="wipe(down)">
                                      <p:cBhvr>
                                        <p:cTn id="28" dur="500"/>
                                        <p:tgtEl>
                                          <p:spTgt spid="33794">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3794">
                                            <p:txEl>
                                              <p:pRg st="10" end="10"/>
                                            </p:txEl>
                                          </p:spTgt>
                                        </p:tgtEl>
                                        <p:attrNameLst>
                                          <p:attrName>style.visibility</p:attrName>
                                        </p:attrNameLst>
                                      </p:cBhvr>
                                      <p:to>
                                        <p:strVal val="visible"/>
                                      </p:to>
                                    </p:set>
                                    <p:animEffect transition="in" filter="wipe(down)">
                                      <p:cBhvr>
                                        <p:cTn id="31" dur="500"/>
                                        <p:tgtEl>
                                          <p:spTgt spid="33794">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3794">
                                            <p:txEl>
                                              <p:pRg st="11" end="11"/>
                                            </p:txEl>
                                          </p:spTgt>
                                        </p:tgtEl>
                                        <p:attrNameLst>
                                          <p:attrName>style.visibility</p:attrName>
                                        </p:attrNameLst>
                                      </p:cBhvr>
                                      <p:to>
                                        <p:strVal val="visible"/>
                                      </p:to>
                                    </p:set>
                                    <p:animEffect transition="in" filter="wipe(down)">
                                      <p:cBhvr>
                                        <p:cTn id="34" dur="500"/>
                                        <p:tgtEl>
                                          <p:spTgt spid="33794">
                                            <p:txEl>
                                              <p:pRg st="11" end="1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3794">
                                            <p:txEl>
                                              <p:pRg st="12" end="12"/>
                                            </p:txEl>
                                          </p:spTgt>
                                        </p:tgtEl>
                                        <p:attrNameLst>
                                          <p:attrName>style.visibility</p:attrName>
                                        </p:attrNameLst>
                                      </p:cBhvr>
                                      <p:to>
                                        <p:strVal val="visible"/>
                                      </p:to>
                                    </p:set>
                                    <p:animEffect transition="in" filter="wipe(down)">
                                      <p:cBhvr>
                                        <p:cTn id="37" dur="500"/>
                                        <p:tgtEl>
                                          <p:spTgt spid="33794">
                                            <p:txEl>
                                              <p:pRg st="12" end="1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3794">
                                            <p:txEl>
                                              <p:pRg st="13" end="13"/>
                                            </p:txEl>
                                          </p:spTgt>
                                        </p:tgtEl>
                                        <p:attrNameLst>
                                          <p:attrName>style.visibility</p:attrName>
                                        </p:attrNameLst>
                                      </p:cBhvr>
                                      <p:to>
                                        <p:strVal val="visible"/>
                                      </p:to>
                                    </p:set>
                                    <p:animEffect transition="in" filter="wipe(down)">
                                      <p:cBhvr>
                                        <p:cTn id="40" dur="500"/>
                                        <p:tgtEl>
                                          <p:spTgt spid="33794">
                                            <p:txEl>
                                              <p:pRg st="13" end="13"/>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3794">
                                            <p:txEl>
                                              <p:pRg st="14" end="14"/>
                                            </p:txEl>
                                          </p:spTgt>
                                        </p:tgtEl>
                                        <p:attrNameLst>
                                          <p:attrName>style.visibility</p:attrName>
                                        </p:attrNameLst>
                                      </p:cBhvr>
                                      <p:to>
                                        <p:strVal val="visible"/>
                                      </p:to>
                                    </p:set>
                                    <p:animEffect transition="in" filter="wipe(down)">
                                      <p:cBhvr>
                                        <p:cTn id="43" dur="500"/>
                                        <p:tgtEl>
                                          <p:spTgt spid="33794">
                                            <p:txEl>
                                              <p:pRg st="14" end="14"/>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3794">
                                            <p:txEl>
                                              <p:pRg st="15" end="15"/>
                                            </p:txEl>
                                          </p:spTgt>
                                        </p:tgtEl>
                                        <p:attrNameLst>
                                          <p:attrName>style.visibility</p:attrName>
                                        </p:attrNameLst>
                                      </p:cBhvr>
                                      <p:to>
                                        <p:strVal val="visible"/>
                                      </p:to>
                                    </p:set>
                                    <p:animEffect transition="in" filter="wipe(down)">
                                      <p:cBhvr>
                                        <p:cTn id="46" dur="500"/>
                                        <p:tgtEl>
                                          <p:spTgt spid="3379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684213" y="333375"/>
            <a:ext cx="7772400" cy="6264275"/>
          </a:xfrm>
        </p:spPr>
        <p:txBody>
          <a:bodyPr/>
          <a:lstStyle/>
          <a:p>
            <a:pPr eaLnBrk="1" hangingPunct="1">
              <a:lnSpc>
                <a:spcPct val="80000"/>
              </a:lnSpc>
              <a:buFontTx/>
              <a:buNone/>
            </a:pPr>
            <a:r>
              <a:rPr lang="en-US" altLang="zh-CN" sz="1800" b="1"/>
              <a:t>Complex operator+(Complex a,Complex b){</a:t>
            </a:r>
          </a:p>
          <a:p>
            <a:pPr eaLnBrk="1" hangingPunct="1">
              <a:lnSpc>
                <a:spcPct val="80000"/>
              </a:lnSpc>
              <a:buFontTx/>
              <a:buNone/>
            </a:pPr>
            <a:r>
              <a:rPr lang="en-US" altLang="zh-CN" sz="1800" b="1"/>
              <a:t>                                  return Complex(a.r+b.r,a.i+b.i);}</a:t>
            </a:r>
          </a:p>
          <a:p>
            <a:pPr eaLnBrk="1" hangingPunct="1">
              <a:lnSpc>
                <a:spcPct val="80000"/>
              </a:lnSpc>
              <a:buFontTx/>
              <a:buNone/>
            </a:pPr>
            <a:r>
              <a:rPr lang="en-US" altLang="zh-CN" sz="1800" b="1">
                <a:solidFill>
                  <a:schemeClr val="accent2"/>
                </a:solidFill>
              </a:rPr>
              <a:t>Complex operator-(Complex a,Complex b){</a:t>
            </a:r>
          </a:p>
          <a:p>
            <a:pPr eaLnBrk="1" hangingPunct="1">
              <a:lnSpc>
                <a:spcPct val="80000"/>
              </a:lnSpc>
              <a:buFontTx/>
              <a:buNone/>
            </a:pPr>
            <a:r>
              <a:rPr lang="en-US" altLang="zh-CN" sz="1800" b="1">
                <a:solidFill>
                  <a:schemeClr val="accent2"/>
                </a:solidFill>
              </a:rPr>
              <a:t>                                 return Complex(a.r-b.r,a.i-b.i);}</a:t>
            </a:r>
          </a:p>
          <a:p>
            <a:pPr eaLnBrk="1" hangingPunct="1">
              <a:lnSpc>
                <a:spcPct val="80000"/>
              </a:lnSpc>
              <a:buFontTx/>
              <a:buNone/>
            </a:pPr>
            <a:r>
              <a:rPr lang="en-US" altLang="zh-CN" sz="1800" b="1"/>
              <a:t>Complex operator*(Complex a,Complex b){</a:t>
            </a:r>
          </a:p>
          <a:p>
            <a:pPr eaLnBrk="1" hangingPunct="1">
              <a:lnSpc>
                <a:spcPct val="80000"/>
              </a:lnSpc>
              <a:buFontTx/>
              <a:buNone/>
            </a:pPr>
            <a:r>
              <a:rPr lang="en-US" altLang="zh-CN" sz="1800" b="1"/>
              <a:t>	Complex t;</a:t>
            </a:r>
          </a:p>
          <a:p>
            <a:pPr eaLnBrk="1" hangingPunct="1">
              <a:lnSpc>
                <a:spcPct val="80000"/>
              </a:lnSpc>
              <a:buFontTx/>
              <a:buNone/>
            </a:pPr>
            <a:r>
              <a:rPr lang="en-US" altLang="zh-CN" sz="1800" b="1"/>
              <a:t>	t.r=a.r*b.r-a.i*b.i;</a:t>
            </a:r>
          </a:p>
          <a:p>
            <a:pPr eaLnBrk="1" hangingPunct="1">
              <a:lnSpc>
                <a:spcPct val="80000"/>
              </a:lnSpc>
              <a:buFontTx/>
              <a:buNone/>
            </a:pPr>
            <a:r>
              <a:rPr lang="en-US" altLang="zh-CN" sz="1800" b="1"/>
              <a:t>	t.i=a.r*b.i+a.i*b.r;</a:t>
            </a:r>
          </a:p>
          <a:p>
            <a:pPr eaLnBrk="1" hangingPunct="1">
              <a:lnSpc>
                <a:spcPct val="80000"/>
              </a:lnSpc>
              <a:buFontTx/>
              <a:buNone/>
            </a:pPr>
            <a:r>
              <a:rPr lang="en-US" altLang="zh-CN" sz="1800" b="1"/>
              <a:t>	return t;</a:t>
            </a:r>
          </a:p>
          <a:p>
            <a:pPr eaLnBrk="1" hangingPunct="1">
              <a:lnSpc>
                <a:spcPct val="80000"/>
              </a:lnSpc>
              <a:buFontTx/>
              <a:buNone/>
            </a:pPr>
            <a:r>
              <a:rPr lang="en-US" altLang="zh-CN" sz="1800" b="1"/>
              <a:t>}</a:t>
            </a:r>
          </a:p>
          <a:p>
            <a:pPr eaLnBrk="1" hangingPunct="1">
              <a:lnSpc>
                <a:spcPct val="80000"/>
              </a:lnSpc>
              <a:buFontTx/>
              <a:buNone/>
            </a:pPr>
            <a:r>
              <a:rPr lang="en-US" altLang="zh-CN" sz="1800" b="1">
                <a:solidFill>
                  <a:schemeClr val="accent2"/>
                </a:solidFill>
              </a:rPr>
              <a:t>Complex operator/(Complex a,Complex b) {</a:t>
            </a:r>
          </a:p>
          <a:p>
            <a:pPr lvl="1" eaLnBrk="1" hangingPunct="1">
              <a:lnSpc>
                <a:spcPct val="80000"/>
              </a:lnSpc>
              <a:buFontTx/>
              <a:buNone/>
            </a:pPr>
            <a:r>
              <a:rPr lang="en-US" altLang="zh-CN" sz="1600" b="1">
                <a:solidFill>
                  <a:schemeClr val="accent2"/>
                </a:solidFill>
              </a:rPr>
              <a:t>Complex t;</a:t>
            </a:r>
          </a:p>
          <a:p>
            <a:pPr lvl="1" eaLnBrk="1" hangingPunct="1">
              <a:lnSpc>
                <a:spcPct val="80000"/>
              </a:lnSpc>
              <a:buFontTx/>
              <a:buNone/>
            </a:pPr>
            <a:r>
              <a:rPr lang="en-US" altLang="zh-CN" sz="1600" b="1">
                <a:solidFill>
                  <a:schemeClr val="accent2"/>
                </a:solidFill>
              </a:rPr>
              <a:t>double x;</a:t>
            </a:r>
          </a:p>
          <a:p>
            <a:pPr lvl="1" eaLnBrk="1" hangingPunct="1">
              <a:lnSpc>
                <a:spcPct val="80000"/>
              </a:lnSpc>
              <a:buFontTx/>
              <a:buNone/>
            </a:pPr>
            <a:r>
              <a:rPr lang="en-US" altLang="zh-CN" sz="1600" b="1">
                <a:solidFill>
                  <a:schemeClr val="accent2"/>
                </a:solidFill>
              </a:rPr>
              <a:t>x=1/(b.r*b.r+b.i*b.i);</a:t>
            </a:r>
          </a:p>
          <a:p>
            <a:pPr lvl="1" eaLnBrk="1" hangingPunct="1">
              <a:lnSpc>
                <a:spcPct val="80000"/>
              </a:lnSpc>
              <a:buFontTx/>
              <a:buNone/>
            </a:pPr>
            <a:r>
              <a:rPr lang="en-US" altLang="zh-CN" sz="1600" b="1">
                <a:solidFill>
                  <a:schemeClr val="accent2"/>
                </a:solidFill>
              </a:rPr>
              <a:t>t.r=x*(a.r*b.r+a.i*b.i);</a:t>
            </a:r>
          </a:p>
          <a:p>
            <a:pPr lvl="1" eaLnBrk="1" hangingPunct="1">
              <a:lnSpc>
                <a:spcPct val="80000"/>
              </a:lnSpc>
              <a:buFontTx/>
              <a:buNone/>
            </a:pPr>
            <a:r>
              <a:rPr lang="en-US" altLang="zh-CN" sz="1600" b="1">
                <a:solidFill>
                  <a:schemeClr val="accent2"/>
                </a:solidFill>
              </a:rPr>
              <a:t>t.i=x*(a.i*b.r-a.r*b.i);</a:t>
            </a:r>
          </a:p>
          <a:p>
            <a:pPr lvl="1" eaLnBrk="1" hangingPunct="1">
              <a:lnSpc>
                <a:spcPct val="80000"/>
              </a:lnSpc>
              <a:buFontTx/>
              <a:buNone/>
            </a:pPr>
            <a:r>
              <a:rPr lang="en-US" altLang="zh-CN" sz="1600" b="1">
                <a:solidFill>
                  <a:schemeClr val="accent2"/>
                </a:solidFill>
              </a:rPr>
              <a:t>return t;</a:t>
            </a:r>
          </a:p>
          <a:p>
            <a:pPr eaLnBrk="1" hangingPunct="1">
              <a:lnSpc>
                <a:spcPct val="80000"/>
              </a:lnSpc>
              <a:buFontTx/>
              <a:buNone/>
            </a:pPr>
            <a:r>
              <a:rPr lang="en-US" altLang="zh-CN" sz="1800" b="1">
                <a:solidFill>
                  <a:schemeClr val="accent2"/>
                </a:solidFill>
              </a:rPr>
              <a:t>}</a:t>
            </a:r>
          </a:p>
          <a:p>
            <a:pPr eaLnBrk="1" hangingPunct="1">
              <a:lnSpc>
                <a:spcPct val="80000"/>
              </a:lnSpc>
              <a:buFontTx/>
              <a:buNone/>
            </a:pPr>
            <a:r>
              <a:rPr lang="en-US" altLang="zh-CN" sz="1800" b="1"/>
              <a:t>void Complex::display(){</a:t>
            </a:r>
          </a:p>
          <a:p>
            <a:pPr lvl="1" eaLnBrk="1" hangingPunct="1">
              <a:lnSpc>
                <a:spcPct val="80000"/>
              </a:lnSpc>
              <a:buFontTx/>
              <a:buNone/>
            </a:pPr>
            <a:r>
              <a:rPr lang="en-US" altLang="zh-CN" sz="1600" b="1"/>
              <a:t>cout&lt;&lt;r;</a:t>
            </a:r>
          </a:p>
          <a:p>
            <a:pPr lvl="1" eaLnBrk="1" hangingPunct="1">
              <a:lnSpc>
                <a:spcPct val="80000"/>
              </a:lnSpc>
              <a:buFontTx/>
              <a:buNone/>
            </a:pPr>
            <a:r>
              <a:rPr lang="en-US" altLang="zh-CN" sz="1600" b="1"/>
              <a:t>if (i&gt;0) cout&lt;&lt;"+";</a:t>
            </a:r>
          </a:p>
          <a:p>
            <a:pPr lvl="1" eaLnBrk="1" hangingPunct="1">
              <a:lnSpc>
                <a:spcPct val="80000"/>
              </a:lnSpc>
              <a:buFontTx/>
              <a:buNone/>
            </a:pPr>
            <a:r>
              <a:rPr lang="en-US" altLang="zh-CN" sz="1600" b="1"/>
              <a:t>if (i!=0) cout&lt;&lt;i&lt;&lt;"i"&lt;&lt;endl;</a:t>
            </a:r>
          </a:p>
          <a:p>
            <a:pPr eaLnBrk="1" hangingPunct="1">
              <a:lnSpc>
                <a:spcPct val="80000"/>
              </a:lnSpc>
              <a:buFontTx/>
              <a:buNone/>
            </a:pPr>
            <a:r>
              <a:rPr lang="en-US" altLang="zh-CN" sz="1800" b="1"/>
              <a:t>}</a:t>
            </a:r>
          </a:p>
        </p:txBody>
      </p:sp>
    </p:spTree>
    <p:extLst>
      <p:ext uri="{BB962C8B-B14F-4D97-AF65-F5344CB8AC3E}">
        <p14:creationId xmlns:p14="http://schemas.microsoft.com/office/powerpoint/2010/main" val="2888402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818">
                                            <p:txEl>
                                              <p:pRg st="4" end="4"/>
                                            </p:txEl>
                                          </p:spTgt>
                                        </p:tgtEl>
                                        <p:attrNameLst>
                                          <p:attrName>style.visibility</p:attrName>
                                        </p:attrNameLst>
                                      </p:cBhvr>
                                      <p:to>
                                        <p:strVal val="visible"/>
                                      </p:to>
                                    </p:set>
                                    <p:animEffect transition="in" filter="wipe(down)">
                                      <p:cBhvr>
                                        <p:cTn id="7" dur="500"/>
                                        <p:tgtEl>
                                          <p:spTgt spid="34818">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818">
                                            <p:txEl>
                                              <p:pRg st="5" end="5"/>
                                            </p:txEl>
                                          </p:spTgt>
                                        </p:tgtEl>
                                        <p:attrNameLst>
                                          <p:attrName>style.visibility</p:attrName>
                                        </p:attrNameLst>
                                      </p:cBhvr>
                                      <p:to>
                                        <p:strVal val="visible"/>
                                      </p:to>
                                    </p:set>
                                    <p:animEffect transition="in" filter="wipe(down)">
                                      <p:cBhvr>
                                        <p:cTn id="10" dur="500"/>
                                        <p:tgtEl>
                                          <p:spTgt spid="34818">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4818">
                                            <p:txEl>
                                              <p:pRg st="6" end="6"/>
                                            </p:txEl>
                                          </p:spTgt>
                                        </p:tgtEl>
                                        <p:attrNameLst>
                                          <p:attrName>style.visibility</p:attrName>
                                        </p:attrNameLst>
                                      </p:cBhvr>
                                      <p:to>
                                        <p:strVal val="visible"/>
                                      </p:to>
                                    </p:set>
                                    <p:animEffect transition="in" filter="wipe(down)">
                                      <p:cBhvr>
                                        <p:cTn id="13" dur="500"/>
                                        <p:tgtEl>
                                          <p:spTgt spid="34818">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4818">
                                            <p:txEl>
                                              <p:pRg st="7" end="7"/>
                                            </p:txEl>
                                          </p:spTgt>
                                        </p:tgtEl>
                                        <p:attrNameLst>
                                          <p:attrName>style.visibility</p:attrName>
                                        </p:attrNameLst>
                                      </p:cBhvr>
                                      <p:to>
                                        <p:strVal val="visible"/>
                                      </p:to>
                                    </p:set>
                                    <p:animEffect transition="in" filter="wipe(down)">
                                      <p:cBhvr>
                                        <p:cTn id="16" dur="500"/>
                                        <p:tgtEl>
                                          <p:spTgt spid="34818">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4818">
                                            <p:txEl>
                                              <p:pRg st="8" end="8"/>
                                            </p:txEl>
                                          </p:spTgt>
                                        </p:tgtEl>
                                        <p:attrNameLst>
                                          <p:attrName>style.visibility</p:attrName>
                                        </p:attrNameLst>
                                      </p:cBhvr>
                                      <p:to>
                                        <p:strVal val="visible"/>
                                      </p:to>
                                    </p:set>
                                    <p:animEffect transition="in" filter="wipe(down)">
                                      <p:cBhvr>
                                        <p:cTn id="19" dur="500"/>
                                        <p:tgtEl>
                                          <p:spTgt spid="34818">
                                            <p:txEl>
                                              <p:pRg st="8" end="8"/>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4818">
                                            <p:txEl>
                                              <p:pRg st="9" end="9"/>
                                            </p:txEl>
                                          </p:spTgt>
                                        </p:tgtEl>
                                        <p:attrNameLst>
                                          <p:attrName>style.visibility</p:attrName>
                                        </p:attrNameLst>
                                      </p:cBhvr>
                                      <p:to>
                                        <p:strVal val="visible"/>
                                      </p:to>
                                    </p:set>
                                    <p:animEffect transition="in" filter="wipe(down)">
                                      <p:cBhvr>
                                        <p:cTn id="22" dur="500"/>
                                        <p:tgtEl>
                                          <p:spTgt spid="34818">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34818">
                                            <p:txEl>
                                              <p:pRg st="10" end="10"/>
                                            </p:txEl>
                                          </p:spTgt>
                                        </p:tgtEl>
                                        <p:attrNameLst>
                                          <p:attrName>style.visibility</p:attrName>
                                        </p:attrNameLst>
                                      </p:cBhvr>
                                      <p:to>
                                        <p:strVal val="visible"/>
                                      </p:to>
                                    </p:set>
                                    <p:anim calcmode="lin" valueType="num">
                                      <p:cBhvr>
                                        <p:cTn id="27" dur="1000" fill="hold"/>
                                        <p:tgtEl>
                                          <p:spTgt spid="34818">
                                            <p:txEl>
                                              <p:pRg st="10" end="10"/>
                                            </p:txEl>
                                          </p:spTgt>
                                        </p:tgtEl>
                                        <p:attrNameLst>
                                          <p:attrName>ppt_w</p:attrName>
                                        </p:attrNameLst>
                                      </p:cBhvr>
                                      <p:tavLst>
                                        <p:tav tm="0">
                                          <p:val>
                                            <p:fltVal val="0"/>
                                          </p:val>
                                        </p:tav>
                                        <p:tav tm="100000">
                                          <p:val>
                                            <p:strVal val="#ppt_w"/>
                                          </p:val>
                                        </p:tav>
                                      </p:tavLst>
                                    </p:anim>
                                    <p:anim calcmode="lin" valueType="num">
                                      <p:cBhvr>
                                        <p:cTn id="28" dur="1000" fill="hold"/>
                                        <p:tgtEl>
                                          <p:spTgt spid="34818">
                                            <p:txEl>
                                              <p:pRg st="10" end="10"/>
                                            </p:txEl>
                                          </p:spTgt>
                                        </p:tgtEl>
                                        <p:attrNameLst>
                                          <p:attrName>ppt_h</p:attrName>
                                        </p:attrNameLst>
                                      </p:cBhvr>
                                      <p:tavLst>
                                        <p:tav tm="0">
                                          <p:val>
                                            <p:fltVal val="0"/>
                                          </p:val>
                                        </p:tav>
                                        <p:tav tm="100000">
                                          <p:val>
                                            <p:strVal val="#ppt_h"/>
                                          </p:val>
                                        </p:tav>
                                      </p:tavLst>
                                    </p:anim>
                                    <p:anim calcmode="lin" valueType="num">
                                      <p:cBhvr>
                                        <p:cTn id="29" dur="1000" fill="hold"/>
                                        <p:tgtEl>
                                          <p:spTgt spid="34818">
                                            <p:txEl>
                                              <p:pRg st="10" end="10"/>
                                            </p:txEl>
                                          </p:spTgt>
                                        </p:tgtEl>
                                        <p:attrNameLst>
                                          <p:attrName>style.rotation</p:attrName>
                                        </p:attrNameLst>
                                      </p:cBhvr>
                                      <p:tavLst>
                                        <p:tav tm="0">
                                          <p:val>
                                            <p:fltVal val="90"/>
                                          </p:val>
                                        </p:tav>
                                        <p:tav tm="100000">
                                          <p:val>
                                            <p:fltVal val="0"/>
                                          </p:val>
                                        </p:tav>
                                      </p:tavLst>
                                    </p:anim>
                                    <p:animEffect transition="in" filter="fade">
                                      <p:cBhvr>
                                        <p:cTn id="30" dur="1000"/>
                                        <p:tgtEl>
                                          <p:spTgt spid="34818">
                                            <p:txEl>
                                              <p:pRg st="10" end="10"/>
                                            </p:txEl>
                                          </p:spTgt>
                                        </p:tgtEl>
                                      </p:cBhvr>
                                    </p:animEffect>
                                  </p:childTnLst>
                                </p:cTn>
                              </p:par>
                              <p:par>
                                <p:cTn id="31" presetID="31" presetClass="entr" presetSubtype="0" fill="hold" nodeType="withEffect">
                                  <p:stCondLst>
                                    <p:cond delay="0"/>
                                  </p:stCondLst>
                                  <p:iterate type="lt">
                                    <p:tmPct val="5000"/>
                                  </p:iterate>
                                  <p:childTnLst>
                                    <p:set>
                                      <p:cBhvr>
                                        <p:cTn id="32" dur="1" fill="hold">
                                          <p:stCondLst>
                                            <p:cond delay="0"/>
                                          </p:stCondLst>
                                        </p:cTn>
                                        <p:tgtEl>
                                          <p:spTgt spid="34818">
                                            <p:txEl>
                                              <p:pRg st="11" end="11"/>
                                            </p:txEl>
                                          </p:spTgt>
                                        </p:tgtEl>
                                        <p:attrNameLst>
                                          <p:attrName>style.visibility</p:attrName>
                                        </p:attrNameLst>
                                      </p:cBhvr>
                                      <p:to>
                                        <p:strVal val="visible"/>
                                      </p:to>
                                    </p:set>
                                    <p:anim calcmode="lin" valueType="num">
                                      <p:cBhvr>
                                        <p:cTn id="33" dur="1000" fill="hold"/>
                                        <p:tgtEl>
                                          <p:spTgt spid="34818">
                                            <p:txEl>
                                              <p:pRg st="11" end="11"/>
                                            </p:txEl>
                                          </p:spTgt>
                                        </p:tgtEl>
                                        <p:attrNameLst>
                                          <p:attrName>ppt_w</p:attrName>
                                        </p:attrNameLst>
                                      </p:cBhvr>
                                      <p:tavLst>
                                        <p:tav tm="0">
                                          <p:val>
                                            <p:fltVal val="0"/>
                                          </p:val>
                                        </p:tav>
                                        <p:tav tm="100000">
                                          <p:val>
                                            <p:strVal val="#ppt_w"/>
                                          </p:val>
                                        </p:tav>
                                      </p:tavLst>
                                    </p:anim>
                                    <p:anim calcmode="lin" valueType="num">
                                      <p:cBhvr>
                                        <p:cTn id="34" dur="1000" fill="hold"/>
                                        <p:tgtEl>
                                          <p:spTgt spid="34818">
                                            <p:txEl>
                                              <p:pRg st="11" end="11"/>
                                            </p:txEl>
                                          </p:spTgt>
                                        </p:tgtEl>
                                        <p:attrNameLst>
                                          <p:attrName>ppt_h</p:attrName>
                                        </p:attrNameLst>
                                      </p:cBhvr>
                                      <p:tavLst>
                                        <p:tav tm="0">
                                          <p:val>
                                            <p:fltVal val="0"/>
                                          </p:val>
                                        </p:tav>
                                        <p:tav tm="100000">
                                          <p:val>
                                            <p:strVal val="#ppt_h"/>
                                          </p:val>
                                        </p:tav>
                                      </p:tavLst>
                                    </p:anim>
                                    <p:anim calcmode="lin" valueType="num">
                                      <p:cBhvr>
                                        <p:cTn id="35" dur="1000" fill="hold"/>
                                        <p:tgtEl>
                                          <p:spTgt spid="34818">
                                            <p:txEl>
                                              <p:pRg st="11" end="11"/>
                                            </p:txEl>
                                          </p:spTgt>
                                        </p:tgtEl>
                                        <p:attrNameLst>
                                          <p:attrName>style.rotation</p:attrName>
                                        </p:attrNameLst>
                                      </p:cBhvr>
                                      <p:tavLst>
                                        <p:tav tm="0">
                                          <p:val>
                                            <p:fltVal val="90"/>
                                          </p:val>
                                        </p:tav>
                                        <p:tav tm="100000">
                                          <p:val>
                                            <p:fltVal val="0"/>
                                          </p:val>
                                        </p:tav>
                                      </p:tavLst>
                                    </p:anim>
                                    <p:animEffect transition="in" filter="fade">
                                      <p:cBhvr>
                                        <p:cTn id="36" dur="1000"/>
                                        <p:tgtEl>
                                          <p:spTgt spid="34818">
                                            <p:txEl>
                                              <p:pRg st="11" end="11"/>
                                            </p:txEl>
                                          </p:spTgt>
                                        </p:tgtEl>
                                      </p:cBhvr>
                                    </p:animEffect>
                                  </p:childTnLst>
                                </p:cTn>
                              </p:par>
                              <p:par>
                                <p:cTn id="37" presetID="31" presetClass="entr" presetSubtype="0" fill="hold" nodeType="withEffect">
                                  <p:stCondLst>
                                    <p:cond delay="0"/>
                                  </p:stCondLst>
                                  <p:iterate type="lt">
                                    <p:tmPct val="5000"/>
                                  </p:iterate>
                                  <p:childTnLst>
                                    <p:set>
                                      <p:cBhvr>
                                        <p:cTn id="38" dur="1" fill="hold">
                                          <p:stCondLst>
                                            <p:cond delay="0"/>
                                          </p:stCondLst>
                                        </p:cTn>
                                        <p:tgtEl>
                                          <p:spTgt spid="34818">
                                            <p:txEl>
                                              <p:pRg st="12" end="12"/>
                                            </p:txEl>
                                          </p:spTgt>
                                        </p:tgtEl>
                                        <p:attrNameLst>
                                          <p:attrName>style.visibility</p:attrName>
                                        </p:attrNameLst>
                                      </p:cBhvr>
                                      <p:to>
                                        <p:strVal val="visible"/>
                                      </p:to>
                                    </p:set>
                                    <p:anim calcmode="lin" valueType="num">
                                      <p:cBhvr>
                                        <p:cTn id="39" dur="1000" fill="hold"/>
                                        <p:tgtEl>
                                          <p:spTgt spid="34818">
                                            <p:txEl>
                                              <p:pRg st="12" end="12"/>
                                            </p:txEl>
                                          </p:spTgt>
                                        </p:tgtEl>
                                        <p:attrNameLst>
                                          <p:attrName>ppt_w</p:attrName>
                                        </p:attrNameLst>
                                      </p:cBhvr>
                                      <p:tavLst>
                                        <p:tav tm="0">
                                          <p:val>
                                            <p:fltVal val="0"/>
                                          </p:val>
                                        </p:tav>
                                        <p:tav tm="100000">
                                          <p:val>
                                            <p:strVal val="#ppt_w"/>
                                          </p:val>
                                        </p:tav>
                                      </p:tavLst>
                                    </p:anim>
                                    <p:anim calcmode="lin" valueType="num">
                                      <p:cBhvr>
                                        <p:cTn id="40" dur="1000" fill="hold"/>
                                        <p:tgtEl>
                                          <p:spTgt spid="34818">
                                            <p:txEl>
                                              <p:pRg st="12" end="12"/>
                                            </p:txEl>
                                          </p:spTgt>
                                        </p:tgtEl>
                                        <p:attrNameLst>
                                          <p:attrName>ppt_h</p:attrName>
                                        </p:attrNameLst>
                                      </p:cBhvr>
                                      <p:tavLst>
                                        <p:tav tm="0">
                                          <p:val>
                                            <p:fltVal val="0"/>
                                          </p:val>
                                        </p:tav>
                                        <p:tav tm="100000">
                                          <p:val>
                                            <p:strVal val="#ppt_h"/>
                                          </p:val>
                                        </p:tav>
                                      </p:tavLst>
                                    </p:anim>
                                    <p:anim calcmode="lin" valueType="num">
                                      <p:cBhvr>
                                        <p:cTn id="41" dur="1000" fill="hold"/>
                                        <p:tgtEl>
                                          <p:spTgt spid="34818">
                                            <p:txEl>
                                              <p:pRg st="12" end="12"/>
                                            </p:txEl>
                                          </p:spTgt>
                                        </p:tgtEl>
                                        <p:attrNameLst>
                                          <p:attrName>style.rotation</p:attrName>
                                        </p:attrNameLst>
                                      </p:cBhvr>
                                      <p:tavLst>
                                        <p:tav tm="0">
                                          <p:val>
                                            <p:fltVal val="90"/>
                                          </p:val>
                                        </p:tav>
                                        <p:tav tm="100000">
                                          <p:val>
                                            <p:fltVal val="0"/>
                                          </p:val>
                                        </p:tav>
                                      </p:tavLst>
                                    </p:anim>
                                    <p:animEffect transition="in" filter="fade">
                                      <p:cBhvr>
                                        <p:cTn id="42" dur="1000"/>
                                        <p:tgtEl>
                                          <p:spTgt spid="34818">
                                            <p:txEl>
                                              <p:pRg st="12" end="12"/>
                                            </p:txEl>
                                          </p:spTgt>
                                        </p:tgtEl>
                                      </p:cBhvr>
                                    </p:animEffect>
                                  </p:childTnLst>
                                </p:cTn>
                              </p:par>
                              <p:par>
                                <p:cTn id="43" presetID="31" presetClass="entr" presetSubtype="0" fill="hold" nodeType="withEffect">
                                  <p:stCondLst>
                                    <p:cond delay="0"/>
                                  </p:stCondLst>
                                  <p:iterate type="lt">
                                    <p:tmPct val="5000"/>
                                  </p:iterate>
                                  <p:childTnLst>
                                    <p:set>
                                      <p:cBhvr>
                                        <p:cTn id="44" dur="1" fill="hold">
                                          <p:stCondLst>
                                            <p:cond delay="0"/>
                                          </p:stCondLst>
                                        </p:cTn>
                                        <p:tgtEl>
                                          <p:spTgt spid="34818">
                                            <p:txEl>
                                              <p:pRg st="13" end="13"/>
                                            </p:txEl>
                                          </p:spTgt>
                                        </p:tgtEl>
                                        <p:attrNameLst>
                                          <p:attrName>style.visibility</p:attrName>
                                        </p:attrNameLst>
                                      </p:cBhvr>
                                      <p:to>
                                        <p:strVal val="visible"/>
                                      </p:to>
                                    </p:set>
                                    <p:anim calcmode="lin" valueType="num">
                                      <p:cBhvr>
                                        <p:cTn id="45" dur="1000" fill="hold"/>
                                        <p:tgtEl>
                                          <p:spTgt spid="34818">
                                            <p:txEl>
                                              <p:pRg st="13" end="13"/>
                                            </p:txEl>
                                          </p:spTgt>
                                        </p:tgtEl>
                                        <p:attrNameLst>
                                          <p:attrName>ppt_w</p:attrName>
                                        </p:attrNameLst>
                                      </p:cBhvr>
                                      <p:tavLst>
                                        <p:tav tm="0">
                                          <p:val>
                                            <p:fltVal val="0"/>
                                          </p:val>
                                        </p:tav>
                                        <p:tav tm="100000">
                                          <p:val>
                                            <p:strVal val="#ppt_w"/>
                                          </p:val>
                                        </p:tav>
                                      </p:tavLst>
                                    </p:anim>
                                    <p:anim calcmode="lin" valueType="num">
                                      <p:cBhvr>
                                        <p:cTn id="46" dur="1000" fill="hold"/>
                                        <p:tgtEl>
                                          <p:spTgt spid="34818">
                                            <p:txEl>
                                              <p:pRg st="13" end="13"/>
                                            </p:txEl>
                                          </p:spTgt>
                                        </p:tgtEl>
                                        <p:attrNameLst>
                                          <p:attrName>ppt_h</p:attrName>
                                        </p:attrNameLst>
                                      </p:cBhvr>
                                      <p:tavLst>
                                        <p:tav tm="0">
                                          <p:val>
                                            <p:fltVal val="0"/>
                                          </p:val>
                                        </p:tav>
                                        <p:tav tm="100000">
                                          <p:val>
                                            <p:strVal val="#ppt_h"/>
                                          </p:val>
                                        </p:tav>
                                      </p:tavLst>
                                    </p:anim>
                                    <p:anim calcmode="lin" valueType="num">
                                      <p:cBhvr>
                                        <p:cTn id="47" dur="1000" fill="hold"/>
                                        <p:tgtEl>
                                          <p:spTgt spid="34818">
                                            <p:txEl>
                                              <p:pRg st="13" end="13"/>
                                            </p:txEl>
                                          </p:spTgt>
                                        </p:tgtEl>
                                        <p:attrNameLst>
                                          <p:attrName>style.rotation</p:attrName>
                                        </p:attrNameLst>
                                      </p:cBhvr>
                                      <p:tavLst>
                                        <p:tav tm="0">
                                          <p:val>
                                            <p:fltVal val="90"/>
                                          </p:val>
                                        </p:tav>
                                        <p:tav tm="100000">
                                          <p:val>
                                            <p:fltVal val="0"/>
                                          </p:val>
                                        </p:tav>
                                      </p:tavLst>
                                    </p:anim>
                                    <p:animEffect transition="in" filter="fade">
                                      <p:cBhvr>
                                        <p:cTn id="48" dur="1000"/>
                                        <p:tgtEl>
                                          <p:spTgt spid="34818">
                                            <p:txEl>
                                              <p:pRg st="13" end="13"/>
                                            </p:txEl>
                                          </p:spTgt>
                                        </p:tgtEl>
                                      </p:cBhvr>
                                    </p:animEffect>
                                  </p:childTnLst>
                                </p:cTn>
                              </p:par>
                              <p:par>
                                <p:cTn id="49" presetID="31" presetClass="entr" presetSubtype="0" fill="hold" nodeType="withEffect">
                                  <p:stCondLst>
                                    <p:cond delay="0"/>
                                  </p:stCondLst>
                                  <p:iterate type="lt">
                                    <p:tmPct val="5000"/>
                                  </p:iterate>
                                  <p:childTnLst>
                                    <p:set>
                                      <p:cBhvr>
                                        <p:cTn id="50" dur="1" fill="hold">
                                          <p:stCondLst>
                                            <p:cond delay="0"/>
                                          </p:stCondLst>
                                        </p:cTn>
                                        <p:tgtEl>
                                          <p:spTgt spid="34818">
                                            <p:txEl>
                                              <p:pRg st="14" end="14"/>
                                            </p:txEl>
                                          </p:spTgt>
                                        </p:tgtEl>
                                        <p:attrNameLst>
                                          <p:attrName>style.visibility</p:attrName>
                                        </p:attrNameLst>
                                      </p:cBhvr>
                                      <p:to>
                                        <p:strVal val="visible"/>
                                      </p:to>
                                    </p:set>
                                    <p:anim calcmode="lin" valueType="num">
                                      <p:cBhvr>
                                        <p:cTn id="51" dur="1000" fill="hold"/>
                                        <p:tgtEl>
                                          <p:spTgt spid="34818">
                                            <p:txEl>
                                              <p:pRg st="14" end="14"/>
                                            </p:txEl>
                                          </p:spTgt>
                                        </p:tgtEl>
                                        <p:attrNameLst>
                                          <p:attrName>ppt_w</p:attrName>
                                        </p:attrNameLst>
                                      </p:cBhvr>
                                      <p:tavLst>
                                        <p:tav tm="0">
                                          <p:val>
                                            <p:fltVal val="0"/>
                                          </p:val>
                                        </p:tav>
                                        <p:tav tm="100000">
                                          <p:val>
                                            <p:strVal val="#ppt_w"/>
                                          </p:val>
                                        </p:tav>
                                      </p:tavLst>
                                    </p:anim>
                                    <p:anim calcmode="lin" valueType="num">
                                      <p:cBhvr>
                                        <p:cTn id="52" dur="1000" fill="hold"/>
                                        <p:tgtEl>
                                          <p:spTgt spid="34818">
                                            <p:txEl>
                                              <p:pRg st="14" end="14"/>
                                            </p:txEl>
                                          </p:spTgt>
                                        </p:tgtEl>
                                        <p:attrNameLst>
                                          <p:attrName>ppt_h</p:attrName>
                                        </p:attrNameLst>
                                      </p:cBhvr>
                                      <p:tavLst>
                                        <p:tav tm="0">
                                          <p:val>
                                            <p:fltVal val="0"/>
                                          </p:val>
                                        </p:tav>
                                        <p:tav tm="100000">
                                          <p:val>
                                            <p:strVal val="#ppt_h"/>
                                          </p:val>
                                        </p:tav>
                                      </p:tavLst>
                                    </p:anim>
                                    <p:anim calcmode="lin" valueType="num">
                                      <p:cBhvr>
                                        <p:cTn id="53" dur="1000" fill="hold"/>
                                        <p:tgtEl>
                                          <p:spTgt spid="34818">
                                            <p:txEl>
                                              <p:pRg st="14" end="14"/>
                                            </p:txEl>
                                          </p:spTgt>
                                        </p:tgtEl>
                                        <p:attrNameLst>
                                          <p:attrName>style.rotation</p:attrName>
                                        </p:attrNameLst>
                                      </p:cBhvr>
                                      <p:tavLst>
                                        <p:tav tm="0">
                                          <p:val>
                                            <p:fltVal val="90"/>
                                          </p:val>
                                        </p:tav>
                                        <p:tav tm="100000">
                                          <p:val>
                                            <p:fltVal val="0"/>
                                          </p:val>
                                        </p:tav>
                                      </p:tavLst>
                                    </p:anim>
                                    <p:animEffect transition="in" filter="fade">
                                      <p:cBhvr>
                                        <p:cTn id="54" dur="1000"/>
                                        <p:tgtEl>
                                          <p:spTgt spid="34818">
                                            <p:txEl>
                                              <p:pRg st="14" end="14"/>
                                            </p:txEl>
                                          </p:spTgt>
                                        </p:tgtEl>
                                      </p:cBhvr>
                                    </p:animEffect>
                                  </p:childTnLst>
                                </p:cTn>
                              </p:par>
                              <p:par>
                                <p:cTn id="55" presetID="31" presetClass="entr" presetSubtype="0" fill="hold" nodeType="withEffect">
                                  <p:stCondLst>
                                    <p:cond delay="0"/>
                                  </p:stCondLst>
                                  <p:iterate type="lt">
                                    <p:tmPct val="5000"/>
                                  </p:iterate>
                                  <p:childTnLst>
                                    <p:set>
                                      <p:cBhvr>
                                        <p:cTn id="56" dur="1" fill="hold">
                                          <p:stCondLst>
                                            <p:cond delay="0"/>
                                          </p:stCondLst>
                                        </p:cTn>
                                        <p:tgtEl>
                                          <p:spTgt spid="34818">
                                            <p:txEl>
                                              <p:pRg st="15" end="15"/>
                                            </p:txEl>
                                          </p:spTgt>
                                        </p:tgtEl>
                                        <p:attrNameLst>
                                          <p:attrName>style.visibility</p:attrName>
                                        </p:attrNameLst>
                                      </p:cBhvr>
                                      <p:to>
                                        <p:strVal val="visible"/>
                                      </p:to>
                                    </p:set>
                                    <p:anim calcmode="lin" valueType="num">
                                      <p:cBhvr>
                                        <p:cTn id="57" dur="1000" fill="hold"/>
                                        <p:tgtEl>
                                          <p:spTgt spid="34818">
                                            <p:txEl>
                                              <p:pRg st="15" end="15"/>
                                            </p:txEl>
                                          </p:spTgt>
                                        </p:tgtEl>
                                        <p:attrNameLst>
                                          <p:attrName>ppt_w</p:attrName>
                                        </p:attrNameLst>
                                      </p:cBhvr>
                                      <p:tavLst>
                                        <p:tav tm="0">
                                          <p:val>
                                            <p:fltVal val="0"/>
                                          </p:val>
                                        </p:tav>
                                        <p:tav tm="100000">
                                          <p:val>
                                            <p:strVal val="#ppt_w"/>
                                          </p:val>
                                        </p:tav>
                                      </p:tavLst>
                                    </p:anim>
                                    <p:anim calcmode="lin" valueType="num">
                                      <p:cBhvr>
                                        <p:cTn id="58" dur="1000" fill="hold"/>
                                        <p:tgtEl>
                                          <p:spTgt spid="34818">
                                            <p:txEl>
                                              <p:pRg st="15" end="15"/>
                                            </p:txEl>
                                          </p:spTgt>
                                        </p:tgtEl>
                                        <p:attrNameLst>
                                          <p:attrName>ppt_h</p:attrName>
                                        </p:attrNameLst>
                                      </p:cBhvr>
                                      <p:tavLst>
                                        <p:tav tm="0">
                                          <p:val>
                                            <p:fltVal val="0"/>
                                          </p:val>
                                        </p:tav>
                                        <p:tav tm="100000">
                                          <p:val>
                                            <p:strVal val="#ppt_h"/>
                                          </p:val>
                                        </p:tav>
                                      </p:tavLst>
                                    </p:anim>
                                    <p:anim calcmode="lin" valueType="num">
                                      <p:cBhvr>
                                        <p:cTn id="59" dur="1000" fill="hold"/>
                                        <p:tgtEl>
                                          <p:spTgt spid="34818">
                                            <p:txEl>
                                              <p:pRg st="15" end="15"/>
                                            </p:txEl>
                                          </p:spTgt>
                                        </p:tgtEl>
                                        <p:attrNameLst>
                                          <p:attrName>style.rotation</p:attrName>
                                        </p:attrNameLst>
                                      </p:cBhvr>
                                      <p:tavLst>
                                        <p:tav tm="0">
                                          <p:val>
                                            <p:fltVal val="90"/>
                                          </p:val>
                                        </p:tav>
                                        <p:tav tm="100000">
                                          <p:val>
                                            <p:fltVal val="0"/>
                                          </p:val>
                                        </p:tav>
                                      </p:tavLst>
                                    </p:anim>
                                    <p:animEffect transition="in" filter="fade">
                                      <p:cBhvr>
                                        <p:cTn id="60" dur="1000"/>
                                        <p:tgtEl>
                                          <p:spTgt spid="34818">
                                            <p:txEl>
                                              <p:pRg st="15" end="15"/>
                                            </p:txEl>
                                          </p:spTgt>
                                        </p:tgtEl>
                                      </p:cBhvr>
                                    </p:animEffect>
                                  </p:childTnLst>
                                </p:cTn>
                              </p:par>
                              <p:par>
                                <p:cTn id="61" presetID="31" presetClass="entr" presetSubtype="0" fill="hold" nodeType="withEffect">
                                  <p:stCondLst>
                                    <p:cond delay="0"/>
                                  </p:stCondLst>
                                  <p:iterate type="lt">
                                    <p:tmPct val="5000"/>
                                  </p:iterate>
                                  <p:childTnLst>
                                    <p:set>
                                      <p:cBhvr>
                                        <p:cTn id="62" dur="1" fill="hold">
                                          <p:stCondLst>
                                            <p:cond delay="0"/>
                                          </p:stCondLst>
                                        </p:cTn>
                                        <p:tgtEl>
                                          <p:spTgt spid="34818">
                                            <p:txEl>
                                              <p:pRg st="16" end="16"/>
                                            </p:txEl>
                                          </p:spTgt>
                                        </p:tgtEl>
                                        <p:attrNameLst>
                                          <p:attrName>style.visibility</p:attrName>
                                        </p:attrNameLst>
                                      </p:cBhvr>
                                      <p:to>
                                        <p:strVal val="visible"/>
                                      </p:to>
                                    </p:set>
                                    <p:anim calcmode="lin" valueType="num">
                                      <p:cBhvr>
                                        <p:cTn id="63" dur="1000" fill="hold"/>
                                        <p:tgtEl>
                                          <p:spTgt spid="34818">
                                            <p:txEl>
                                              <p:pRg st="16" end="16"/>
                                            </p:txEl>
                                          </p:spTgt>
                                        </p:tgtEl>
                                        <p:attrNameLst>
                                          <p:attrName>ppt_w</p:attrName>
                                        </p:attrNameLst>
                                      </p:cBhvr>
                                      <p:tavLst>
                                        <p:tav tm="0">
                                          <p:val>
                                            <p:fltVal val="0"/>
                                          </p:val>
                                        </p:tav>
                                        <p:tav tm="100000">
                                          <p:val>
                                            <p:strVal val="#ppt_w"/>
                                          </p:val>
                                        </p:tav>
                                      </p:tavLst>
                                    </p:anim>
                                    <p:anim calcmode="lin" valueType="num">
                                      <p:cBhvr>
                                        <p:cTn id="64" dur="1000" fill="hold"/>
                                        <p:tgtEl>
                                          <p:spTgt spid="34818">
                                            <p:txEl>
                                              <p:pRg st="16" end="16"/>
                                            </p:txEl>
                                          </p:spTgt>
                                        </p:tgtEl>
                                        <p:attrNameLst>
                                          <p:attrName>ppt_h</p:attrName>
                                        </p:attrNameLst>
                                      </p:cBhvr>
                                      <p:tavLst>
                                        <p:tav tm="0">
                                          <p:val>
                                            <p:fltVal val="0"/>
                                          </p:val>
                                        </p:tav>
                                        <p:tav tm="100000">
                                          <p:val>
                                            <p:strVal val="#ppt_h"/>
                                          </p:val>
                                        </p:tav>
                                      </p:tavLst>
                                    </p:anim>
                                    <p:anim calcmode="lin" valueType="num">
                                      <p:cBhvr>
                                        <p:cTn id="65" dur="1000" fill="hold"/>
                                        <p:tgtEl>
                                          <p:spTgt spid="34818">
                                            <p:txEl>
                                              <p:pRg st="16" end="16"/>
                                            </p:txEl>
                                          </p:spTgt>
                                        </p:tgtEl>
                                        <p:attrNameLst>
                                          <p:attrName>style.rotation</p:attrName>
                                        </p:attrNameLst>
                                      </p:cBhvr>
                                      <p:tavLst>
                                        <p:tav tm="0">
                                          <p:val>
                                            <p:fltVal val="90"/>
                                          </p:val>
                                        </p:tav>
                                        <p:tav tm="100000">
                                          <p:val>
                                            <p:fltVal val="0"/>
                                          </p:val>
                                        </p:tav>
                                      </p:tavLst>
                                    </p:anim>
                                    <p:animEffect transition="in" filter="fade">
                                      <p:cBhvr>
                                        <p:cTn id="66" dur="1000"/>
                                        <p:tgtEl>
                                          <p:spTgt spid="34818">
                                            <p:txEl>
                                              <p:pRg st="16" end="16"/>
                                            </p:txEl>
                                          </p:spTgt>
                                        </p:tgtEl>
                                      </p:cBhvr>
                                    </p:animEffect>
                                  </p:childTnLst>
                                </p:cTn>
                              </p:par>
                              <p:par>
                                <p:cTn id="67" presetID="31" presetClass="entr" presetSubtype="0" fill="hold" nodeType="withEffect">
                                  <p:stCondLst>
                                    <p:cond delay="0"/>
                                  </p:stCondLst>
                                  <p:iterate type="lt">
                                    <p:tmPct val="5000"/>
                                  </p:iterate>
                                  <p:childTnLst>
                                    <p:set>
                                      <p:cBhvr>
                                        <p:cTn id="68" dur="1" fill="hold">
                                          <p:stCondLst>
                                            <p:cond delay="0"/>
                                          </p:stCondLst>
                                        </p:cTn>
                                        <p:tgtEl>
                                          <p:spTgt spid="34818">
                                            <p:txEl>
                                              <p:pRg st="17" end="17"/>
                                            </p:txEl>
                                          </p:spTgt>
                                        </p:tgtEl>
                                        <p:attrNameLst>
                                          <p:attrName>style.visibility</p:attrName>
                                        </p:attrNameLst>
                                      </p:cBhvr>
                                      <p:to>
                                        <p:strVal val="visible"/>
                                      </p:to>
                                    </p:set>
                                    <p:anim calcmode="lin" valueType="num">
                                      <p:cBhvr>
                                        <p:cTn id="69" dur="1000" fill="hold"/>
                                        <p:tgtEl>
                                          <p:spTgt spid="34818">
                                            <p:txEl>
                                              <p:pRg st="17" end="17"/>
                                            </p:txEl>
                                          </p:spTgt>
                                        </p:tgtEl>
                                        <p:attrNameLst>
                                          <p:attrName>ppt_w</p:attrName>
                                        </p:attrNameLst>
                                      </p:cBhvr>
                                      <p:tavLst>
                                        <p:tav tm="0">
                                          <p:val>
                                            <p:fltVal val="0"/>
                                          </p:val>
                                        </p:tav>
                                        <p:tav tm="100000">
                                          <p:val>
                                            <p:strVal val="#ppt_w"/>
                                          </p:val>
                                        </p:tav>
                                      </p:tavLst>
                                    </p:anim>
                                    <p:anim calcmode="lin" valueType="num">
                                      <p:cBhvr>
                                        <p:cTn id="70" dur="1000" fill="hold"/>
                                        <p:tgtEl>
                                          <p:spTgt spid="34818">
                                            <p:txEl>
                                              <p:pRg st="17" end="17"/>
                                            </p:txEl>
                                          </p:spTgt>
                                        </p:tgtEl>
                                        <p:attrNameLst>
                                          <p:attrName>ppt_h</p:attrName>
                                        </p:attrNameLst>
                                      </p:cBhvr>
                                      <p:tavLst>
                                        <p:tav tm="0">
                                          <p:val>
                                            <p:fltVal val="0"/>
                                          </p:val>
                                        </p:tav>
                                        <p:tav tm="100000">
                                          <p:val>
                                            <p:strVal val="#ppt_h"/>
                                          </p:val>
                                        </p:tav>
                                      </p:tavLst>
                                    </p:anim>
                                    <p:anim calcmode="lin" valueType="num">
                                      <p:cBhvr>
                                        <p:cTn id="71" dur="1000" fill="hold"/>
                                        <p:tgtEl>
                                          <p:spTgt spid="34818">
                                            <p:txEl>
                                              <p:pRg st="17" end="17"/>
                                            </p:txEl>
                                          </p:spTgt>
                                        </p:tgtEl>
                                        <p:attrNameLst>
                                          <p:attrName>style.rotation</p:attrName>
                                        </p:attrNameLst>
                                      </p:cBhvr>
                                      <p:tavLst>
                                        <p:tav tm="0">
                                          <p:val>
                                            <p:fltVal val="90"/>
                                          </p:val>
                                        </p:tav>
                                        <p:tav tm="100000">
                                          <p:val>
                                            <p:fltVal val="0"/>
                                          </p:val>
                                        </p:tav>
                                      </p:tavLst>
                                    </p:anim>
                                    <p:animEffect transition="in" filter="fade">
                                      <p:cBhvr>
                                        <p:cTn id="72" dur="1000"/>
                                        <p:tgtEl>
                                          <p:spTgt spid="34818">
                                            <p:txEl>
                                              <p:pRg st="17" end="17"/>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1" presetClass="entr" presetSubtype="0" fill="hold" nodeType="clickEffect">
                                  <p:stCondLst>
                                    <p:cond delay="0"/>
                                  </p:stCondLst>
                                  <p:iterate type="lt">
                                    <p:tmPct val="5000"/>
                                  </p:iterate>
                                  <p:childTnLst>
                                    <p:set>
                                      <p:cBhvr>
                                        <p:cTn id="76" dur="1" fill="hold">
                                          <p:stCondLst>
                                            <p:cond delay="0"/>
                                          </p:stCondLst>
                                        </p:cTn>
                                        <p:tgtEl>
                                          <p:spTgt spid="34818">
                                            <p:txEl>
                                              <p:pRg st="18" end="18"/>
                                            </p:txEl>
                                          </p:spTgt>
                                        </p:tgtEl>
                                        <p:attrNameLst>
                                          <p:attrName>style.visibility</p:attrName>
                                        </p:attrNameLst>
                                      </p:cBhvr>
                                      <p:to>
                                        <p:strVal val="visible"/>
                                      </p:to>
                                    </p:set>
                                    <p:anim calcmode="lin" valueType="num">
                                      <p:cBhvr>
                                        <p:cTn id="77" dur="1000" fill="hold"/>
                                        <p:tgtEl>
                                          <p:spTgt spid="34818">
                                            <p:txEl>
                                              <p:pRg st="18" end="18"/>
                                            </p:txEl>
                                          </p:spTgt>
                                        </p:tgtEl>
                                        <p:attrNameLst>
                                          <p:attrName>ppt_w</p:attrName>
                                        </p:attrNameLst>
                                      </p:cBhvr>
                                      <p:tavLst>
                                        <p:tav tm="0">
                                          <p:val>
                                            <p:fltVal val="0"/>
                                          </p:val>
                                        </p:tav>
                                        <p:tav tm="100000">
                                          <p:val>
                                            <p:strVal val="#ppt_w"/>
                                          </p:val>
                                        </p:tav>
                                      </p:tavLst>
                                    </p:anim>
                                    <p:anim calcmode="lin" valueType="num">
                                      <p:cBhvr>
                                        <p:cTn id="78" dur="1000" fill="hold"/>
                                        <p:tgtEl>
                                          <p:spTgt spid="34818">
                                            <p:txEl>
                                              <p:pRg st="18" end="18"/>
                                            </p:txEl>
                                          </p:spTgt>
                                        </p:tgtEl>
                                        <p:attrNameLst>
                                          <p:attrName>ppt_h</p:attrName>
                                        </p:attrNameLst>
                                      </p:cBhvr>
                                      <p:tavLst>
                                        <p:tav tm="0">
                                          <p:val>
                                            <p:fltVal val="0"/>
                                          </p:val>
                                        </p:tav>
                                        <p:tav tm="100000">
                                          <p:val>
                                            <p:strVal val="#ppt_h"/>
                                          </p:val>
                                        </p:tav>
                                      </p:tavLst>
                                    </p:anim>
                                    <p:anim calcmode="lin" valueType="num">
                                      <p:cBhvr>
                                        <p:cTn id="79" dur="1000" fill="hold"/>
                                        <p:tgtEl>
                                          <p:spTgt spid="34818">
                                            <p:txEl>
                                              <p:pRg st="18" end="18"/>
                                            </p:txEl>
                                          </p:spTgt>
                                        </p:tgtEl>
                                        <p:attrNameLst>
                                          <p:attrName>style.rotation</p:attrName>
                                        </p:attrNameLst>
                                      </p:cBhvr>
                                      <p:tavLst>
                                        <p:tav tm="0">
                                          <p:val>
                                            <p:fltVal val="90"/>
                                          </p:val>
                                        </p:tav>
                                        <p:tav tm="100000">
                                          <p:val>
                                            <p:fltVal val="0"/>
                                          </p:val>
                                        </p:tav>
                                      </p:tavLst>
                                    </p:anim>
                                    <p:animEffect transition="in" filter="fade">
                                      <p:cBhvr>
                                        <p:cTn id="80" dur="1000"/>
                                        <p:tgtEl>
                                          <p:spTgt spid="34818">
                                            <p:txEl>
                                              <p:pRg st="18" end="18"/>
                                            </p:txEl>
                                          </p:spTgt>
                                        </p:tgtEl>
                                      </p:cBhvr>
                                    </p:animEffect>
                                  </p:childTnLst>
                                </p:cTn>
                              </p:par>
                              <p:par>
                                <p:cTn id="81" presetID="31" presetClass="entr" presetSubtype="0" fill="hold" nodeType="withEffect">
                                  <p:stCondLst>
                                    <p:cond delay="0"/>
                                  </p:stCondLst>
                                  <p:iterate type="lt">
                                    <p:tmPct val="5000"/>
                                  </p:iterate>
                                  <p:childTnLst>
                                    <p:set>
                                      <p:cBhvr>
                                        <p:cTn id="82" dur="1" fill="hold">
                                          <p:stCondLst>
                                            <p:cond delay="0"/>
                                          </p:stCondLst>
                                        </p:cTn>
                                        <p:tgtEl>
                                          <p:spTgt spid="34818">
                                            <p:txEl>
                                              <p:pRg st="19" end="19"/>
                                            </p:txEl>
                                          </p:spTgt>
                                        </p:tgtEl>
                                        <p:attrNameLst>
                                          <p:attrName>style.visibility</p:attrName>
                                        </p:attrNameLst>
                                      </p:cBhvr>
                                      <p:to>
                                        <p:strVal val="visible"/>
                                      </p:to>
                                    </p:set>
                                    <p:anim calcmode="lin" valueType="num">
                                      <p:cBhvr>
                                        <p:cTn id="83" dur="1000" fill="hold"/>
                                        <p:tgtEl>
                                          <p:spTgt spid="34818">
                                            <p:txEl>
                                              <p:pRg st="19" end="19"/>
                                            </p:txEl>
                                          </p:spTgt>
                                        </p:tgtEl>
                                        <p:attrNameLst>
                                          <p:attrName>ppt_w</p:attrName>
                                        </p:attrNameLst>
                                      </p:cBhvr>
                                      <p:tavLst>
                                        <p:tav tm="0">
                                          <p:val>
                                            <p:fltVal val="0"/>
                                          </p:val>
                                        </p:tav>
                                        <p:tav tm="100000">
                                          <p:val>
                                            <p:strVal val="#ppt_w"/>
                                          </p:val>
                                        </p:tav>
                                      </p:tavLst>
                                    </p:anim>
                                    <p:anim calcmode="lin" valueType="num">
                                      <p:cBhvr>
                                        <p:cTn id="84" dur="1000" fill="hold"/>
                                        <p:tgtEl>
                                          <p:spTgt spid="34818">
                                            <p:txEl>
                                              <p:pRg st="19" end="19"/>
                                            </p:txEl>
                                          </p:spTgt>
                                        </p:tgtEl>
                                        <p:attrNameLst>
                                          <p:attrName>ppt_h</p:attrName>
                                        </p:attrNameLst>
                                      </p:cBhvr>
                                      <p:tavLst>
                                        <p:tav tm="0">
                                          <p:val>
                                            <p:fltVal val="0"/>
                                          </p:val>
                                        </p:tav>
                                        <p:tav tm="100000">
                                          <p:val>
                                            <p:strVal val="#ppt_h"/>
                                          </p:val>
                                        </p:tav>
                                      </p:tavLst>
                                    </p:anim>
                                    <p:anim calcmode="lin" valueType="num">
                                      <p:cBhvr>
                                        <p:cTn id="85" dur="1000" fill="hold"/>
                                        <p:tgtEl>
                                          <p:spTgt spid="34818">
                                            <p:txEl>
                                              <p:pRg st="19" end="19"/>
                                            </p:txEl>
                                          </p:spTgt>
                                        </p:tgtEl>
                                        <p:attrNameLst>
                                          <p:attrName>style.rotation</p:attrName>
                                        </p:attrNameLst>
                                      </p:cBhvr>
                                      <p:tavLst>
                                        <p:tav tm="0">
                                          <p:val>
                                            <p:fltVal val="90"/>
                                          </p:val>
                                        </p:tav>
                                        <p:tav tm="100000">
                                          <p:val>
                                            <p:fltVal val="0"/>
                                          </p:val>
                                        </p:tav>
                                      </p:tavLst>
                                    </p:anim>
                                    <p:animEffect transition="in" filter="fade">
                                      <p:cBhvr>
                                        <p:cTn id="86" dur="1000"/>
                                        <p:tgtEl>
                                          <p:spTgt spid="34818">
                                            <p:txEl>
                                              <p:pRg st="19" end="19"/>
                                            </p:txEl>
                                          </p:spTgt>
                                        </p:tgtEl>
                                      </p:cBhvr>
                                    </p:animEffect>
                                  </p:childTnLst>
                                </p:cTn>
                              </p:par>
                              <p:par>
                                <p:cTn id="87" presetID="31" presetClass="entr" presetSubtype="0" fill="hold" nodeType="withEffect">
                                  <p:stCondLst>
                                    <p:cond delay="0"/>
                                  </p:stCondLst>
                                  <p:iterate type="lt">
                                    <p:tmPct val="5000"/>
                                  </p:iterate>
                                  <p:childTnLst>
                                    <p:set>
                                      <p:cBhvr>
                                        <p:cTn id="88" dur="1" fill="hold">
                                          <p:stCondLst>
                                            <p:cond delay="0"/>
                                          </p:stCondLst>
                                        </p:cTn>
                                        <p:tgtEl>
                                          <p:spTgt spid="34818">
                                            <p:txEl>
                                              <p:pRg st="20" end="20"/>
                                            </p:txEl>
                                          </p:spTgt>
                                        </p:tgtEl>
                                        <p:attrNameLst>
                                          <p:attrName>style.visibility</p:attrName>
                                        </p:attrNameLst>
                                      </p:cBhvr>
                                      <p:to>
                                        <p:strVal val="visible"/>
                                      </p:to>
                                    </p:set>
                                    <p:anim calcmode="lin" valueType="num">
                                      <p:cBhvr>
                                        <p:cTn id="89" dur="1000" fill="hold"/>
                                        <p:tgtEl>
                                          <p:spTgt spid="34818">
                                            <p:txEl>
                                              <p:pRg st="20" end="20"/>
                                            </p:txEl>
                                          </p:spTgt>
                                        </p:tgtEl>
                                        <p:attrNameLst>
                                          <p:attrName>ppt_w</p:attrName>
                                        </p:attrNameLst>
                                      </p:cBhvr>
                                      <p:tavLst>
                                        <p:tav tm="0">
                                          <p:val>
                                            <p:fltVal val="0"/>
                                          </p:val>
                                        </p:tav>
                                        <p:tav tm="100000">
                                          <p:val>
                                            <p:strVal val="#ppt_w"/>
                                          </p:val>
                                        </p:tav>
                                      </p:tavLst>
                                    </p:anim>
                                    <p:anim calcmode="lin" valueType="num">
                                      <p:cBhvr>
                                        <p:cTn id="90" dur="1000" fill="hold"/>
                                        <p:tgtEl>
                                          <p:spTgt spid="34818">
                                            <p:txEl>
                                              <p:pRg st="20" end="20"/>
                                            </p:txEl>
                                          </p:spTgt>
                                        </p:tgtEl>
                                        <p:attrNameLst>
                                          <p:attrName>ppt_h</p:attrName>
                                        </p:attrNameLst>
                                      </p:cBhvr>
                                      <p:tavLst>
                                        <p:tav tm="0">
                                          <p:val>
                                            <p:fltVal val="0"/>
                                          </p:val>
                                        </p:tav>
                                        <p:tav tm="100000">
                                          <p:val>
                                            <p:strVal val="#ppt_h"/>
                                          </p:val>
                                        </p:tav>
                                      </p:tavLst>
                                    </p:anim>
                                    <p:anim calcmode="lin" valueType="num">
                                      <p:cBhvr>
                                        <p:cTn id="91" dur="1000" fill="hold"/>
                                        <p:tgtEl>
                                          <p:spTgt spid="34818">
                                            <p:txEl>
                                              <p:pRg st="20" end="20"/>
                                            </p:txEl>
                                          </p:spTgt>
                                        </p:tgtEl>
                                        <p:attrNameLst>
                                          <p:attrName>style.rotation</p:attrName>
                                        </p:attrNameLst>
                                      </p:cBhvr>
                                      <p:tavLst>
                                        <p:tav tm="0">
                                          <p:val>
                                            <p:fltVal val="90"/>
                                          </p:val>
                                        </p:tav>
                                        <p:tav tm="100000">
                                          <p:val>
                                            <p:fltVal val="0"/>
                                          </p:val>
                                        </p:tav>
                                      </p:tavLst>
                                    </p:anim>
                                    <p:animEffect transition="in" filter="fade">
                                      <p:cBhvr>
                                        <p:cTn id="92" dur="1000"/>
                                        <p:tgtEl>
                                          <p:spTgt spid="34818">
                                            <p:txEl>
                                              <p:pRg st="20" end="20"/>
                                            </p:txEl>
                                          </p:spTgt>
                                        </p:tgtEl>
                                      </p:cBhvr>
                                    </p:animEffect>
                                  </p:childTnLst>
                                </p:cTn>
                              </p:par>
                              <p:par>
                                <p:cTn id="93" presetID="31" presetClass="entr" presetSubtype="0" fill="hold" nodeType="withEffect">
                                  <p:stCondLst>
                                    <p:cond delay="0"/>
                                  </p:stCondLst>
                                  <p:iterate type="lt">
                                    <p:tmPct val="5000"/>
                                  </p:iterate>
                                  <p:childTnLst>
                                    <p:set>
                                      <p:cBhvr>
                                        <p:cTn id="94" dur="1" fill="hold">
                                          <p:stCondLst>
                                            <p:cond delay="0"/>
                                          </p:stCondLst>
                                        </p:cTn>
                                        <p:tgtEl>
                                          <p:spTgt spid="34818">
                                            <p:txEl>
                                              <p:pRg st="21" end="21"/>
                                            </p:txEl>
                                          </p:spTgt>
                                        </p:tgtEl>
                                        <p:attrNameLst>
                                          <p:attrName>style.visibility</p:attrName>
                                        </p:attrNameLst>
                                      </p:cBhvr>
                                      <p:to>
                                        <p:strVal val="visible"/>
                                      </p:to>
                                    </p:set>
                                    <p:anim calcmode="lin" valueType="num">
                                      <p:cBhvr>
                                        <p:cTn id="95" dur="1000" fill="hold"/>
                                        <p:tgtEl>
                                          <p:spTgt spid="34818">
                                            <p:txEl>
                                              <p:pRg st="21" end="21"/>
                                            </p:txEl>
                                          </p:spTgt>
                                        </p:tgtEl>
                                        <p:attrNameLst>
                                          <p:attrName>ppt_w</p:attrName>
                                        </p:attrNameLst>
                                      </p:cBhvr>
                                      <p:tavLst>
                                        <p:tav tm="0">
                                          <p:val>
                                            <p:fltVal val="0"/>
                                          </p:val>
                                        </p:tav>
                                        <p:tav tm="100000">
                                          <p:val>
                                            <p:strVal val="#ppt_w"/>
                                          </p:val>
                                        </p:tav>
                                      </p:tavLst>
                                    </p:anim>
                                    <p:anim calcmode="lin" valueType="num">
                                      <p:cBhvr>
                                        <p:cTn id="96" dur="1000" fill="hold"/>
                                        <p:tgtEl>
                                          <p:spTgt spid="34818">
                                            <p:txEl>
                                              <p:pRg st="21" end="21"/>
                                            </p:txEl>
                                          </p:spTgt>
                                        </p:tgtEl>
                                        <p:attrNameLst>
                                          <p:attrName>ppt_h</p:attrName>
                                        </p:attrNameLst>
                                      </p:cBhvr>
                                      <p:tavLst>
                                        <p:tav tm="0">
                                          <p:val>
                                            <p:fltVal val="0"/>
                                          </p:val>
                                        </p:tav>
                                        <p:tav tm="100000">
                                          <p:val>
                                            <p:strVal val="#ppt_h"/>
                                          </p:val>
                                        </p:tav>
                                      </p:tavLst>
                                    </p:anim>
                                    <p:anim calcmode="lin" valueType="num">
                                      <p:cBhvr>
                                        <p:cTn id="97" dur="1000" fill="hold"/>
                                        <p:tgtEl>
                                          <p:spTgt spid="34818">
                                            <p:txEl>
                                              <p:pRg st="21" end="21"/>
                                            </p:txEl>
                                          </p:spTgt>
                                        </p:tgtEl>
                                        <p:attrNameLst>
                                          <p:attrName>style.rotation</p:attrName>
                                        </p:attrNameLst>
                                      </p:cBhvr>
                                      <p:tavLst>
                                        <p:tav tm="0">
                                          <p:val>
                                            <p:fltVal val="90"/>
                                          </p:val>
                                        </p:tav>
                                        <p:tav tm="100000">
                                          <p:val>
                                            <p:fltVal val="0"/>
                                          </p:val>
                                        </p:tav>
                                      </p:tavLst>
                                    </p:anim>
                                    <p:animEffect transition="in" filter="fade">
                                      <p:cBhvr>
                                        <p:cTn id="98" dur="1000"/>
                                        <p:tgtEl>
                                          <p:spTgt spid="34818">
                                            <p:txEl>
                                              <p:pRg st="21" end="21"/>
                                            </p:txEl>
                                          </p:spTgt>
                                        </p:tgtEl>
                                      </p:cBhvr>
                                    </p:animEffect>
                                  </p:childTnLst>
                                </p:cTn>
                              </p:par>
                              <p:par>
                                <p:cTn id="99" presetID="31" presetClass="entr" presetSubtype="0" fill="hold" nodeType="withEffect">
                                  <p:stCondLst>
                                    <p:cond delay="0"/>
                                  </p:stCondLst>
                                  <p:iterate type="lt">
                                    <p:tmPct val="5000"/>
                                  </p:iterate>
                                  <p:childTnLst>
                                    <p:set>
                                      <p:cBhvr>
                                        <p:cTn id="100" dur="1" fill="hold">
                                          <p:stCondLst>
                                            <p:cond delay="0"/>
                                          </p:stCondLst>
                                        </p:cTn>
                                        <p:tgtEl>
                                          <p:spTgt spid="34818">
                                            <p:txEl>
                                              <p:pRg st="22" end="22"/>
                                            </p:txEl>
                                          </p:spTgt>
                                        </p:tgtEl>
                                        <p:attrNameLst>
                                          <p:attrName>style.visibility</p:attrName>
                                        </p:attrNameLst>
                                      </p:cBhvr>
                                      <p:to>
                                        <p:strVal val="visible"/>
                                      </p:to>
                                    </p:set>
                                    <p:anim calcmode="lin" valueType="num">
                                      <p:cBhvr>
                                        <p:cTn id="101" dur="1000" fill="hold"/>
                                        <p:tgtEl>
                                          <p:spTgt spid="34818">
                                            <p:txEl>
                                              <p:pRg st="22" end="22"/>
                                            </p:txEl>
                                          </p:spTgt>
                                        </p:tgtEl>
                                        <p:attrNameLst>
                                          <p:attrName>ppt_w</p:attrName>
                                        </p:attrNameLst>
                                      </p:cBhvr>
                                      <p:tavLst>
                                        <p:tav tm="0">
                                          <p:val>
                                            <p:fltVal val="0"/>
                                          </p:val>
                                        </p:tav>
                                        <p:tav tm="100000">
                                          <p:val>
                                            <p:strVal val="#ppt_w"/>
                                          </p:val>
                                        </p:tav>
                                      </p:tavLst>
                                    </p:anim>
                                    <p:anim calcmode="lin" valueType="num">
                                      <p:cBhvr>
                                        <p:cTn id="102" dur="1000" fill="hold"/>
                                        <p:tgtEl>
                                          <p:spTgt spid="34818">
                                            <p:txEl>
                                              <p:pRg st="22" end="22"/>
                                            </p:txEl>
                                          </p:spTgt>
                                        </p:tgtEl>
                                        <p:attrNameLst>
                                          <p:attrName>ppt_h</p:attrName>
                                        </p:attrNameLst>
                                      </p:cBhvr>
                                      <p:tavLst>
                                        <p:tav tm="0">
                                          <p:val>
                                            <p:fltVal val="0"/>
                                          </p:val>
                                        </p:tav>
                                        <p:tav tm="100000">
                                          <p:val>
                                            <p:strVal val="#ppt_h"/>
                                          </p:val>
                                        </p:tav>
                                      </p:tavLst>
                                    </p:anim>
                                    <p:anim calcmode="lin" valueType="num">
                                      <p:cBhvr>
                                        <p:cTn id="103" dur="1000" fill="hold"/>
                                        <p:tgtEl>
                                          <p:spTgt spid="34818">
                                            <p:txEl>
                                              <p:pRg st="22" end="22"/>
                                            </p:txEl>
                                          </p:spTgt>
                                        </p:tgtEl>
                                        <p:attrNameLst>
                                          <p:attrName>style.rotation</p:attrName>
                                        </p:attrNameLst>
                                      </p:cBhvr>
                                      <p:tavLst>
                                        <p:tav tm="0">
                                          <p:val>
                                            <p:fltVal val="90"/>
                                          </p:val>
                                        </p:tav>
                                        <p:tav tm="100000">
                                          <p:val>
                                            <p:fltVal val="0"/>
                                          </p:val>
                                        </p:tav>
                                      </p:tavLst>
                                    </p:anim>
                                    <p:animEffect transition="in" filter="fade">
                                      <p:cBhvr>
                                        <p:cTn id="104" dur="1000"/>
                                        <p:tgtEl>
                                          <p:spTgt spid="34818">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85800" y="404813"/>
            <a:ext cx="7772400" cy="5691187"/>
          </a:xfrm>
        </p:spPr>
        <p:txBody>
          <a:bodyPr/>
          <a:lstStyle/>
          <a:p>
            <a:pPr eaLnBrk="1" hangingPunct="1">
              <a:lnSpc>
                <a:spcPct val="90000"/>
              </a:lnSpc>
              <a:buFontTx/>
              <a:buNone/>
            </a:pPr>
            <a:r>
              <a:rPr lang="en-US" altLang="zh-CN" sz="2800" b="1"/>
              <a:t>void main(void){</a:t>
            </a:r>
          </a:p>
          <a:p>
            <a:pPr lvl="1" eaLnBrk="1" hangingPunct="1">
              <a:lnSpc>
                <a:spcPct val="90000"/>
              </a:lnSpc>
              <a:buFontTx/>
              <a:buNone/>
            </a:pPr>
            <a:r>
              <a:rPr lang="en-US" altLang="zh-CN" sz="2400" b="1"/>
              <a:t>Complex c1(1,2),c2(3,4),c3,c4,c5,c6;</a:t>
            </a:r>
          </a:p>
          <a:p>
            <a:pPr lvl="1" eaLnBrk="1" hangingPunct="1">
              <a:lnSpc>
                <a:spcPct val="90000"/>
              </a:lnSpc>
              <a:buFontTx/>
              <a:buNone/>
            </a:pPr>
            <a:r>
              <a:rPr lang="en-US" altLang="zh-CN" sz="2400" b="1"/>
              <a:t>c3=c1+c2;</a:t>
            </a:r>
          </a:p>
          <a:p>
            <a:pPr lvl="1" eaLnBrk="1" hangingPunct="1">
              <a:lnSpc>
                <a:spcPct val="90000"/>
              </a:lnSpc>
              <a:buFontTx/>
              <a:buNone/>
            </a:pPr>
            <a:r>
              <a:rPr lang="en-US" altLang="zh-CN" sz="2400" b="1"/>
              <a:t>c4=c1-c2;</a:t>
            </a:r>
          </a:p>
          <a:p>
            <a:pPr lvl="1" eaLnBrk="1" hangingPunct="1">
              <a:lnSpc>
                <a:spcPct val="90000"/>
              </a:lnSpc>
              <a:buFontTx/>
              <a:buNone/>
            </a:pPr>
            <a:r>
              <a:rPr lang="en-US" altLang="zh-CN" sz="2400" b="1"/>
              <a:t>c5=c1*c2;</a:t>
            </a:r>
          </a:p>
          <a:p>
            <a:pPr lvl="1" eaLnBrk="1" hangingPunct="1">
              <a:lnSpc>
                <a:spcPct val="90000"/>
              </a:lnSpc>
              <a:buFontTx/>
              <a:buNone/>
            </a:pPr>
            <a:r>
              <a:rPr lang="en-US" altLang="zh-CN" sz="2400" b="1"/>
              <a:t>c6=c1/c2;</a:t>
            </a:r>
          </a:p>
          <a:p>
            <a:pPr lvl="1" eaLnBrk="1" hangingPunct="1">
              <a:lnSpc>
                <a:spcPct val="90000"/>
              </a:lnSpc>
              <a:buFontTx/>
              <a:buNone/>
            </a:pPr>
            <a:r>
              <a:rPr lang="en-US" altLang="zh-CN" sz="2400" b="1"/>
              <a:t>c1.display();</a:t>
            </a:r>
          </a:p>
          <a:p>
            <a:pPr lvl="1" eaLnBrk="1" hangingPunct="1">
              <a:lnSpc>
                <a:spcPct val="90000"/>
              </a:lnSpc>
              <a:buFontTx/>
              <a:buNone/>
            </a:pPr>
            <a:r>
              <a:rPr lang="en-US" altLang="zh-CN" sz="2400" b="1"/>
              <a:t>c2.display();</a:t>
            </a:r>
          </a:p>
          <a:p>
            <a:pPr lvl="1" eaLnBrk="1" hangingPunct="1">
              <a:lnSpc>
                <a:spcPct val="90000"/>
              </a:lnSpc>
              <a:buFontTx/>
              <a:buNone/>
            </a:pPr>
            <a:r>
              <a:rPr lang="en-US" altLang="zh-CN" sz="2400" b="1"/>
              <a:t>c3.display();</a:t>
            </a:r>
          </a:p>
          <a:p>
            <a:pPr lvl="1" eaLnBrk="1" hangingPunct="1">
              <a:lnSpc>
                <a:spcPct val="90000"/>
              </a:lnSpc>
              <a:buFontTx/>
              <a:buNone/>
            </a:pPr>
            <a:r>
              <a:rPr lang="en-US" altLang="zh-CN" sz="2400" b="1"/>
              <a:t>c4.display();</a:t>
            </a:r>
          </a:p>
          <a:p>
            <a:pPr lvl="1" eaLnBrk="1" hangingPunct="1">
              <a:lnSpc>
                <a:spcPct val="90000"/>
              </a:lnSpc>
              <a:buFontTx/>
              <a:buNone/>
            </a:pPr>
            <a:r>
              <a:rPr lang="en-US" altLang="zh-CN" sz="2400" b="1"/>
              <a:t>c5.display();</a:t>
            </a:r>
          </a:p>
          <a:p>
            <a:pPr lvl="1" eaLnBrk="1" hangingPunct="1">
              <a:lnSpc>
                <a:spcPct val="90000"/>
              </a:lnSpc>
              <a:buFontTx/>
              <a:buNone/>
            </a:pPr>
            <a:r>
              <a:rPr lang="en-US" altLang="zh-CN" sz="2400" b="1"/>
              <a:t>c6.display();</a:t>
            </a:r>
          </a:p>
          <a:p>
            <a:pPr eaLnBrk="1" hangingPunct="1">
              <a:lnSpc>
                <a:spcPct val="90000"/>
              </a:lnSpc>
              <a:buFontTx/>
              <a:buNone/>
            </a:pPr>
            <a:r>
              <a:rPr lang="en-US" altLang="zh-CN" sz="2800" b="1"/>
              <a:t>}</a:t>
            </a:r>
          </a:p>
        </p:txBody>
      </p:sp>
      <p:pic>
        <p:nvPicPr>
          <p:cNvPr id="35843"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2924175"/>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675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260350"/>
            <a:ext cx="7772400" cy="1143000"/>
          </a:xfrm>
        </p:spPr>
        <p:txBody>
          <a:bodyPr/>
          <a:lstStyle/>
          <a:p>
            <a:pPr eaLnBrk="1" hangingPunct="1"/>
            <a:r>
              <a:rPr lang="en-US" altLang="zh-CN" b="1"/>
              <a:t>6.4.2  </a:t>
            </a:r>
            <a:r>
              <a:rPr lang="zh-CN" altLang="en-US" b="1">
                <a:solidFill>
                  <a:schemeClr val="accent2"/>
                </a:solidFill>
              </a:rPr>
              <a:t>类的友元</a:t>
            </a:r>
            <a:r>
              <a:rPr lang="zh-CN" altLang="en-US" b="1"/>
              <a:t>运算符重载</a:t>
            </a:r>
          </a:p>
        </p:txBody>
      </p:sp>
      <p:sp>
        <p:nvSpPr>
          <p:cNvPr id="36867" name="Rectangle 3"/>
          <p:cNvSpPr>
            <a:spLocks noGrp="1" noChangeArrowheads="1"/>
          </p:cNvSpPr>
          <p:nvPr>
            <p:ph type="body" idx="1"/>
          </p:nvPr>
        </p:nvSpPr>
        <p:spPr>
          <a:xfrm>
            <a:off x="685800" y="1341438"/>
            <a:ext cx="7772400" cy="4754562"/>
          </a:xfrm>
        </p:spPr>
        <p:txBody>
          <a:bodyPr/>
          <a:lstStyle/>
          <a:p>
            <a:pPr eaLnBrk="1" hangingPunct="1">
              <a:buFontTx/>
              <a:buNone/>
            </a:pPr>
            <a:r>
              <a:rPr lang="en-US" altLang="zh-CN" b="1"/>
              <a:t>3</a:t>
            </a:r>
            <a:r>
              <a:rPr lang="zh-CN" altLang="en-US" b="1"/>
              <a:t>、说明：</a:t>
            </a:r>
          </a:p>
          <a:p>
            <a:pPr eaLnBrk="1" hangingPunct="1">
              <a:buFontTx/>
              <a:buNone/>
            </a:pPr>
            <a:r>
              <a:rPr lang="zh-CN" altLang="en-US" b="1"/>
              <a:t>①</a:t>
            </a:r>
            <a:r>
              <a:rPr lang="zh-CN" altLang="en-US" b="1">
                <a:solidFill>
                  <a:schemeClr val="accent2"/>
                </a:solidFill>
              </a:rPr>
              <a:t> 对于不要求左值且可以交换参数次序的运算符（如</a:t>
            </a:r>
            <a:r>
              <a:rPr lang="en-US" altLang="zh-CN" b="1">
                <a:solidFill>
                  <a:schemeClr val="accent2"/>
                </a:solidFill>
              </a:rPr>
              <a:t>+</a:t>
            </a:r>
            <a:r>
              <a:rPr lang="zh-CN" altLang="en-US" b="1">
                <a:solidFill>
                  <a:schemeClr val="accent2"/>
                </a:solidFill>
              </a:rPr>
              <a:t>、</a:t>
            </a:r>
            <a:r>
              <a:rPr lang="zh-CN" altLang="en-US" b="1">
                <a:solidFill>
                  <a:schemeClr val="accent2"/>
                </a:solidFill>
                <a:sym typeface="Symbol" panose="05050102010706020507" pitchFamily="18" charset="2"/>
              </a:rPr>
              <a:t></a:t>
            </a:r>
            <a:r>
              <a:rPr lang="zh-CN" altLang="en-US" b="1">
                <a:solidFill>
                  <a:schemeClr val="accent2"/>
                </a:solidFill>
              </a:rPr>
              <a:t>、*、</a:t>
            </a:r>
            <a:r>
              <a:rPr lang="en-US" altLang="zh-CN" b="1">
                <a:solidFill>
                  <a:schemeClr val="accent2"/>
                </a:solidFill>
              </a:rPr>
              <a:t>/ </a:t>
            </a:r>
            <a:r>
              <a:rPr lang="zh-CN" altLang="en-US" b="1">
                <a:solidFill>
                  <a:schemeClr val="accent2"/>
                </a:solidFill>
              </a:rPr>
              <a:t>等运算符），最好用非成员形式（包括友元和普通函数）的重载运算符函数实现。</a:t>
            </a:r>
          </a:p>
          <a:p>
            <a:pPr eaLnBrk="1" hangingPunct="1">
              <a:buFontTx/>
              <a:buNone/>
            </a:pPr>
            <a:r>
              <a:rPr lang="zh-CN" altLang="en-US" b="1">
                <a:solidFill>
                  <a:schemeClr val="accent2"/>
                </a:solidFill>
              </a:rPr>
              <a:t>②</a:t>
            </a:r>
            <a:r>
              <a:rPr lang="zh-CN" altLang="en-US" b="1"/>
              <a:t>  对于前面分析过的“</a:t>
            </a:r>
            <a:r>
              <a:rPr lang="en-US" altLang="zh-CN" b="1"/>
              <a:t>2+c2”</a:t>
            </a:r>
            <a:r>
              <a:rPr lang="zh-CN" altLang="en-US" b="1"/>
              <a:t>和“</a:t>
            </a:r>
            <a:r>
              <a:rPr lang="en-US" altLang="zh-CN" b="1"/>
              <a:t>c2+2”</a:t>
            </a:r>
            <a:r>
              <a:rPr lang="zh-CN" altLang="en-US" b="1"/>
              <a:t>之类的对称运算表达式，也可以直接通过友元运算符重载实现。</a:t>
            </a:r>
          </a:p>
        </p:txBody>
      </p:sp>
    </p:spTree>
    <p:extLst>
      <p:ext uri="{BB962C8B-B14F-4D97-AF65-F5344CB8AC3E}">
        <p14:creationId xmlns:p14="http://schemas.microsoft.com/office/powerpoint/2010/main" val="1950614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36867">
                                            <p:txEl>
                                              <p:pRg st="2" end="2"/>
                                            </p:txEl>
                                          </p:spTgt>
                                        </p:tgtEl>
                                        <p:attrNameLst>
                                          <p:attrName>ppt_x</p:attrName>
                                        </p:attrNameLst>
                                      </p:cBhvr>
                                    </p:anim>
                                    <p:anim from="0" to="-1.0" calcmode="lin" valueType="num">
                                      <p:cBhvr>
                                        <p:cTn id="14" dur="200" decel="50000" autoRev="1" fill="hold">
                                          <p:stCondLst>
                                            <p:cond delay="600"/>
                                          </p:stCondLst>
                                        </p:cTn>
                                        <p:tgtEl>
                                          <p:spTgt spid="36867">
                                            <p:txEl>
                                              <p:pRg st="2" end="2"/>
                                            </p:txEl>
                                          </p:spTgt>
                                        </p:tgtEl>
                                        <p:attrNameLst>
                                          <p:attrName>xshear</p:attrName>
                                        </p:attrNameLst>
                                      </p:cBhvr>
                                    </p:anim>
                                    <p:animScale>
                                      <p:cBhvr>
                                        <p:cTn id="15" dur="200" decel="100000" autoRev="1" fill="hold">
                                          <p:stCondLst>
                                            <p:cond delay="600"/>
                                          </p:stCondLst>
                                        </p:cTn>
                                        <p:tgtEl>
                                          <p:spTgt spid="36867">
                                            <p:txEl>
                                              <p:pRg st="2" end="2"/>
                                            </p:txEl>
                                          </p:spTgt>
                                        </p:tgtEl>
                                      </p:cBhvr>
                                      <p:from x="100000" y="100000"/>
                                      <p:to x="80000" y="100000"/>
                                    </p:animScale>
                                    <p:anim by="(#ppt_h/3+#ppt_w*0.1)" calcmode="lin" valueType="num">
                                      <p:cBhvr additive="sum">
                                        <p:cTn id="16" dur="200" decel="100000" autoRev="1" fill="hold">
                                          <p:stCondLst>
                                            <p:cond delay="600"/>
                                          </p:stCondLst>
                                        </p:cTn>
                                        <p:tgtEl>
                                          <p:spTgt spid="36867">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685800" y="404813"/>
            <a:ext cx="7772400" cy="5903912"/>
          </a:xfrm>
        </p:spPr>
        <p:txBody>
          <a:bodyPr/>
          <a:lstStyle/>
          <a:p>
            <a:pPr eaLnBrk="1" hangingPunct="1">
              <a:lnSpc>
                <a:spcPct val="80000"/>
              </a:lnSpc>
              <a:buFontTx/>
              <a:buNone/>
            </a:pPr>
            <a:r>
              <a:rPr lang="en-US" altLang="zh-CN" sz="2400" b="1"/>
              <a:t>【</a:t>
            </a:r>
            <a:r>
              <a:rPr lang="zh-CN" altLang="en-US" sz="2400" b="1"/>
              <a:t>例</a:t>
            </a:r>
            <a:r>
              <a:rPr lang="en-US" altLang="zh-CN" sz="2400" b="1"/>
              <a:t>】  </a:t>
            </a:r>
            <a:r>
              <a:rPr lang="zh-CN" altLang="en-US" sz="2400" b="1"/>
              <a:t>用友元运算符重载实现复数与实数的加法运算。实数与复数的实部相加，复数的虚部保持不变。</a:t>
            </a:r>
          </a:p>
          <a:p>
            <a:pPr eaLnBrk="1" hangingPunct="1">
              <a:lnSpc>
                <a:spcPct val="80000"/>
              </a:lnSpc>
              <a:buFontTx/>
              <a:buNone/>
            </a:pPr>
            <a:r>
              <a:rPr lang="en-US" altLang="zh-CN" sz="2400" b="1"/>
              <a:t>//CH.cpp</a:t>
            </a:r>
          </a:p>
          <a:p>
            <a:pPr eaLnBrk="1" hangingPunct="1">
              <a:lnSpc>
                <a:spcPct val="80000"/>
              </a:lnSpc>
              <a:buFontTx/>
              <a:buNone/>
            </a:pPr>
            <a:r>
              <a:rPr lang="en-US" altLang="zh-CN" sz="2400" b="1"/>
              <a:t>#include &lt;iostream.h&gt;</a:t>
            </a:r>
          </a:p>
          <a:p>
            <a:pPr eaLnBrk="1" hangingPunct="1">
              <a:lnSpc>
                <a:spcPct val="80000"/>
              </a:lnSpc>
              <a:buFontTx/>
              <a:buNone/>
            </a:pPr>
            <a:r>
              <a:rPr lang="en-US" altLang="zh-CN" sz="2400" b="1"/>
              <a:t>class Complex {</a:t>
            </a:r>
          </a:p>
          <a:p>
            <a:pPr eaLnBrk="1" hangingPunct="1">
              <a:lnSpc>
                <a:spcPct val="80000"/>
              </a:lnSpc>
              <a:buFontTx/>
              <a:buNone/>
            </a:pPr>
            <a:r>
              <a:rPr lang="en-US" altLang="zh-CN" sz="2400" b="1"/>
              <a:t>private:</a:t>
            </a:r>
          </a:p>
          <a:p>
            <a:pPr lvl="1" eaLnBrk="1" hangingPunct="1">
              <a:lnSpc>
                <a:spcPct val="80000"/>
              </a:lnSpc>
              <a:buFontTx/>
              <a:buNone/>
            </a:pPr>
            <a:r>
              <a:rPr lang="en-US" altLang="zh-CN" sz="2000" b="1"/>
              <a:t>double  r, i;</a:t>
            </a:r>
          </a:p>
          <a:p>
            <a:pPr eaLnBrk="1" hangingPunct="1">
              <a:lnSpc>
                <a:spcPct val="80000"/>
              </a:lnSpc>
              <a:buFontTx/>
              <a:buNone/>
            </a:pPr>
            <a:r>
              <a:rPr lang="en-US" altLang="zh-CN" sz="2400" b="1"/>
              <a:t>public:</a:t>
            </a:r>
          </a:p>
          <a:p>
            <a:pPr lvl="1" eaLnBrk="1" hangingPunct="1">
              <a:lnSpc>
                <a:spcPct val="80000"/>
              </a:lnSpc>
              <a:buFontTx/>
              <a:buNone/>
            </a:pPr>
            <a:r>
              <a:rPr lang="en-US" altLang="zh-CN" sz="2000" b="1"/>
              <a:t>Complex (double R=0,double I=0):r(R),i(I){};</a:t>
            </a:r>
          </a:p>
          <a:p>
            <a:pPr lvl="1" eaLnBrk="1" hangingPunct="1">
              <a:lnSpc>
                <a:spcPct val="80000"/>
              </a:lnSpc>
              <a:buFontTx/>
              <a:buNone/>
            </a:pPr>
            <a:r>
              <a:rPr lang="en-US" altLang="zh-CN" sz="2000" b="1"/>
              <a:t>friend Complex operator+(Complex a,double b){</a:t>
            </a:r>
          </a:p>
          <a:p>
            <a:pPr lvl="1" eaLnBrk="1" hangingPunct="1">
              <a:lnSpc>
                <a:spcPct val="80000"/>
              </a:lnSpc>
              <a:buFontTx/>
              <a:buNone/>
            </a:pPr>
            <a:r>
              <a:rPr lang="en-US" altLang="zh-CN" sz="2000" b="1"/>
              <a:t>           return Complex(a.r+b,a.i);</a:t>
            </a:r>
          </a:p>
          <a:p>
            <a:pPr eaLnBrk="1" hangingPunct="1">
              <a:lnSpc>
                <a:spcPct val="80000"/>
              </a:lnSpc>
              <a:buFontTx/>
              <a:buNone/>
            </a:pPr>
            <a:r>
              <a:rPr lang="en-US" altLang="zh-CN" sz="2400" b="1"/>
              <a:t>              }  </a:t>
            </a:r>
          </a:p>
          <a:p>
            <a:pPr eaLnBrk="1" hangingPunct="1">
              <a:lnSpc>
                <a:spcPct val="80000"/>
              </a:lnSpc>
              <a:buFontTx/>
              <a:buNone/>
            </a:pPr>
            <a:r>
              <a:rPr lang="en-US" altLang="zh-CN" sz="2400" b="1"/>
              <a:t>friend Complex operator+(double a,Complex b) {	</a:t>
            </a:r>
          </a:p>
          <a:p>
            <a:pPr lvl="1" eaLnBrk="1" hangingPunct="1">
              <a:lnSpc>
                <a:spcPct val="80000"/>
              </a:lnSpc>
              <a:buFontTx/>
              <a:buNone/>
            </a:pPr>
            <a:r>
              <a:rPr lang="en-US" altLang="zh-CN" sz="2000" b="1"/>
              <a:t>           return Complex(a+b.r,b.i);</a:t>
            </a:r>
          </a:p>
          <a:p>
            <a:pPr eaLnBrk="1" hangingPunct="1">
              <a:lnSpc>
                <a:spcPct val="80000"/>
              </a:lnSpc>
              <a:buFontTx/>
              <a:buNone/>
            </a:pPr>
            <a:r>
              <a:rPr lang="en-US" altLang="zh-CN" sz="2400" b="1"/>
              <a:t>             }  </a:t>
            </a:r>
          </a:p>
          <a:p>
            <a:pPr lvl="1" eaLnBrk="1" hangingPunct="1">
              <a:lnSpc>
                <a:spcPct val="80000"/>
              </a:lnSpc>
              <a:buFontTx/>
              <a:buNone/>
            </a:pPr>
            <a:r>
              <a:rPr lang="en-US" altLang="zh-CN" sz="2000" b="1"/>
              <a:t>void  display();</a:t>
            </a:r>
          </a:p>
          <a:p>
            <a:pPr eaLnBrk="1" hangingPunct="1">
              <a:lnSpc>
                <a:spcPct val="80000"/>
              </a:lnSpc>
              <a:buFontTx/>
              <a:buNone/>
            </a:pPr>
            <a:r>
              <a:rPr lang="en-US" altLang="zh-CN" sz="2400" b="1"/>
              <a:t>};</a:t>
            </a:r>
          </a:p>
        </p:txBody>
      </p:sp>
    </p:spTree>
    <p:extLst>
      <p:ext uri="{BB962C8B-B14F-4D97-AF65-F5344CB8AC3E}">
        <p14:creationId xmlns:p14="http://schemas.microsoft.com/office/powerpoint/2010/main" val="109138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b="1" dirty="0"/>
              <a:t>5.1.3 </a:t>
            </a:r>
            <a:r>
              <a:rPr lang="zh-CN" altLang="zh-CN" b="1" dirty="0"/>
              <a:t>多态与联编</a:t>
            </a:r>
            <a:endParaRPr lang="zh-CN" altLang="en-US" dirty="0"/>
          </a:p>
        </p:txBody>
      </p:sp>
      <p:sp>
        <p:nvSpPr>
          <p:cNvPr id="5123" name="内容占位符 2"/>
          <p:cNvSpPr>
            <a:spLocks noGrp="1"/>
          </p:cNvSpPr>
          <p:nvPr>
            <p:ph idx="1"/>
          </p:nvPr>
        </p:nvSpPr>
        <p:spPr/>
        <p:txBody>
          <a:bodyPr/>
          <a:lstStyle/>
          <a:p>
            <a:pPr eaLnBrk="1" hangingPunct="1">
              <a:buFontTx/>
              <a:buNone/>
            </a:pPr>
            <a:r>
              <a:rPr lang="en-US" altLang="zh-CN" sz="2800" b="1" dirty="0">
                <a:solidFill>
                  <a:srgbClr val="0000CC"/>
                </a:solidFill>
              </a:rPr>
              <a:t>1</a:t>
            </a:r>
            <a:r>
              <a:rPr lang="zh-CN" altLang="en-US" sz="2800" b="1" dirty="0">
                <a:solidFill>
                  <a:srgbClr val="0000CC"/>
                </a:solidFill>
              </a:rPr>
              <a:t>、联编的概念</a:t>
            </a:r>
          </a:p>
          <a:p>
            <a:pPr lvl="1" eaLnBrk="1" hangingPunct="1"/>
            <a:r>
              <a:rPr lang="zh-CN" altLang="en-US" sz="2400" b="1" dirty="0"/>
              <a:t>一个程序常常会调用到来自于不同文件或</a:t>
            </a:r>
            <a:r>
              <a:rPr lang="en-US" altLang="zh-CN" sz="2400" b="1" dirty="0"/>
              <a:t>C++</a:t>
            </a:r>
            <a:r>
              <a:rPr lang="zh-CN" altLang="en-US" sz="2400" b="1" dirty="0"/>
              <a:t>库中的资源（如函数、对话框）等，需要经过编译、连接才能形成为可执行文件，</a:t>
            </a:r>
            <a:endParaRPr lang="en-US" altLang="zh-CN" sz="2400" b="1" dirty="0"/>
          </a:p>
          <a:p>
            <a:pPr lvl="1" eaLnBrk="1" hangingPunct="1"/>
            <a:r>
              <a:rPr lang="zh-CN" altLang="en-US" sz="2400" b="1" dirty="0"/>
              <a:t>在这个过程中要把调用函数名与对应函数（这些函数可能来源于不同的文件或库）关联在一起，这个过程就是</a:t>
            </a:r>
            <a:r>
              <a:rPr lang="zh-CN" altLang="en-US" sz="2400" b="1" dirty="0">
                <a:solidFill>
                  <a:srgbClr val="FF0000"/>
                </a:solidFill>
              </a:rPr>
              <a:t>绑定</a:t>
            </a:r>
            <a:r>
              <a:rPr lang="zh-CN" altLang="en-US" sz="2400" b="1" dirty="0"/>
              <a:t>（</a:t>
            </a:r>
            <a:r>
              <a:rPr lang="en-US" altLang="zh-CN" sz="2400" b="1" dirty="0"/>
              <a:t>binding</a:t>
            </a:r>
            <a:r>
              <a:rPr lang="zh-CN" altLang="en-US" sz="2400" b="1" dirty="0"/>
              <a:t>），又称</a:t>
            </a:r>
            <a:r>
              <a:rPr lang="zh-CN" altLang="en-US" sz="2400" b="1" dirty="0">
                <a:solidFill>
                  <a:srgbClr val="FF0000"/>
                </a:solidFill>
              </a:rPr>
              <a:t>联编。</a:t>
            </a:r>
            <a:r>
              <a:rPr lang="zh-CN" altLang="en-US" sz="2400" b="1" dirty="0"/>
              <a:t> </a:t>
            </a:r>
            <a:endParaRPr lang="en-US" altLang="zh-CN" sz="2400" b="1" dirty="0"/>
          </a:p>
          <a:p>
            <a:pPr marL="0" indent="0" eaLnBrk="1" hangingPunct="1">
              <a:buNone/>
            </a:pPr>
            <a:r>
              <a:rPr lang="en-US" altLang="zh-CN" sz="2800" b="1" dirty="0">
                <a:solidFill>
                  <a:srgbClr val="0000CC"/>
                </a:solidFill>
              </a:rPr>
              <a:t>2、</a:t>
            </a:r>
            <a:r>
              <a:rPr lang="zh-CN" altLang="en-US" sz="2800" b="1" dirty="0">
                <a:solidFill>
                  <a:srgbClr val="0000CC"/>
                </a:solidFill>
              </a:rPr>
              <a:t>联编的类型</a:t>
            </a:r>
            <a:endParaRPr lang="en-US" altLang="zh-CN" sz="2800" b="1" dirty="0">
              <a:solidFill>
                <a:srgbClr val="0000CC"/>
              </a:solidFill>
            </a:endParaRPr>
          </a:p>
          <a:p>
            <a:pPr lvl="1" eaLnBrk="1" hangingPunct="1"/>
            <a:r>
              <a:rPr lang="zh-CN" altLang="en-US" sz="2400" b="1" dirty="0"/>
              <a:t>根据把调用函数名和调用函数绑定在一起的时间，分为静态联编和动态联编。</a:t>
            </a:r>
          </a:p>
          <a:p>
            <a:pPr eaLnBrk="1" hangingPunct="1"/>
            <a:endParaRPr lang="zh-CN" altLang="en-US" dirty="0"/>
          </a:p>
        </p:txBody>
      </p:sp>
    </p:spTree>
    <p:extLst>
      <p:ext uri="{BB962C8B-B14F-4D97-AF65-F5344CB8AC3E}">
        <p14:creationId xmlns:p14="http://schemas.microsoft.com/office/powerpoint/2010/main" val="16569117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685800" y="620713"/>
            <a:ext cx="7772400" cy="5475287"/>
          </a:xfrm>
        </p:spPr>
        <p:txBody>
          <a:bodyPr/>
          <a:lstStyle/>
          <a:p>
            <a:pPr eaLnBrk="1" hangingPunct="1">
              <a:lnSpc>
                <a:spcPct val="80000"/>
              </a:lnSpc>
              <a:buFontTx/>
              <a:buNone/>
            </a:pPr>
            <a:r>
              <a:rPr lang="en-US" altLang="zh-CN" sz="2800" b="1"/>
              <a:t>void Complex::display(){</a:t>
            </a:r>
          </a:p>
          <a:p>
            <a:pPr lvl="1" eaLnBrk="1" hangingPunct="1">
              <a:lnSpc>
                <a:spcPct val="80000"/>
              </a:lnSpc>
              <a:buFontTx/>
              <a:buNone/>
            </a:pPr>
            <a:r>
              <a:rPr lang="en-US" altLang="zh-CN" sz="2400" b="1"/>
              <a:t>cout&lt;&lt;r;</a:t>
            </a:r>
          </a:p>
          <a:p>
            <a:pPr lvl="1" eaLnBrk="1" hangingPunct="1">
              <a:lnSpc>
                <a:spcPct val="80000"/>
              </a:lnSpc>
              <a:buFontTx/>
              <a:buNone/>
            </a:pPr>
            <a:r>
              <a:rPr lang="en-US" altLang="zh-CN" sz="2400" b="1"/>
              <a:t>if(i&gt;0)  cout&lt;&lt;"+";</a:t>
            </a:r>
          </a:p>
          <a:p>
            <a:pPr lvl="1" eaLnBrk="1" hangingPunct="1">
              <a:lnSpc>
                <a:spcPct val="80000"/>
              </a:lnSpc>
              <a:buFontTx/>
              <a:buNone/>
            </a:pPr>
            <a:r>
              <a:rPr lang="en-US" altLang="zh-CN" sz="2400" b="1"/>
              <a:t>if(i!=0)  cout&lt;&lt;i&lt;&lt;"i"&lt;&lt;endl;</a:t>
            </a:r>
          </a:p>
          <a:p>
            <a:pPr eaLnBrk="1" hangingPunct="1">
              <a:lnSpc>
                <a:spcPct val="80000"/>
              </a:lnSpc>
              <a:buFontTx/>
              <a:buNone/>
            </a:pPr>
            <a:r>
              <a:rPr lang="en-US" altLang="zh-CN" sz="2800" b="1"/>
              <a:t>}</a:t>
            </a:r>
          </a:p>
          <a:p>
            <a:pPr eaLnBrk="1" hangingPunct="1">
              <a:lnSpc>
                <a:spcPct val="80000"/>
              </a:lnSpc>
              <a:buFontTx/>
              <a:buNone/>
            </a:pPr>
            <a:r>
              <a:rPr lang="en-US" altLang="zh-CN" sz="2800" b="1"/>
              <a:t>void main(void)</a:t>
            </a:r>
          </a:p>
          <a:p>
            <a:pPr eaLnBrk="1" hangingPunct="1">
              <a:lnSpc>
                <a:spcPct val="80000"/>
              </a:lnSpc>
              <a:buFontTx/>
              <a:buNone/>
            </a:pPr>
            <a:r>
              <a:rPr lang="en-US" altLang="zh-CN" sz="2800" b="1"/>
              <a:t>{</a:t>
            </a:r>
          </a:p>
          <a:p>
            <a:pPr lvl="1" eaLnBrk="1" hangingPunct="1">
              <a:lnSpc>
                <a:spcPct val="80000"/>
              </a:lnSpc>
              <a:buFontTx/>
              <a:buNone/>
            </a:pPr>
            <a:r>
              <a:rPr lang="en-US" altLang="zh-CN" sz="2400" b="1"/>
              <a:t>Complex c1(1,2),c2;</a:t>
            </a:r>
          </a:p>
          <a:p>
            <a:pPr lvl="1" eaLnBrk="1" hangingPunct="1">
              <a:lnSpc>
                <a:spcPct val="80000"/>
              </a:lnSpc>
              <a:buFontTx/>
              <a:buNone/>
            </a:pPr>
            <a:r>
              <a:rPr lang="en-US" altLang="zh-CN" sz="2400" b="1"/>
              <a:t>c2=c1+5;</a:t>
            </a:r>
          </a:p>
          <a:p>
            <a:pPr lvl="1" eaLnBrk="1" hangingPunct="1">
              <a:lnSpc>
                <a:spcPct val="80000"/>
              </a:lnSpc>
              <a:buFontTx/>
              <a:buNone/>
            </a:pPr>
            <a:r>
              <a:rPr lang="en-US" altLang="zh-CN" sz="2400" b="1"/>
              <a:t>c2.display();                //</a:t>
            </a:r>
            <a:r>
              <a:rPr lang="zh-CN" altLang="en-US" sz="2400" b="1"/>
              <a:t>输出：</a:t>
            </a:r>
            <a:r>
              <a:rPr lang="en-US" altLang="zh-CN" sz="2400" b="1"/>
              <a:t>6+2i</a:t>
            </a:r>
          </a:p>
          <a:p>
            <a:pPr lvl="1" eaLnBrk="1" hangingPunct="1">
              <a:lnSpc>
                <a:spcPct val="80000"/>
              </a:lnSpc>
              <a:buFontTx/>
              <a:buNone/>
            </a:pPr>
            <a:r>
              <a:rPr lang="en-US" altLang="zh-CN" sz="2400" b="1"/>
              <a:t>c2=5+c1;</a:t>
            </a:r>
          </a:p>
          <a:p>
            <a:pPr lvl="1" eaLnBrk="1" hangingPunct="1">
              <a:lnSpc>
                <a:spcPct val="80000"/>
              </a:lnSpc>
              <a:buFontTx/>
              <a:buNone/>
            </a:pPr>
            <a:r>
              <a:rPr lang="en-US" altLang="zh-CN" sz="2400" b="1"/>
              <a:t>c2.display();                //</a:t>
            </a:r>
            <a:r>
              <a:rPr lang="zh-CN" altLang="en-US" sz="2400" b="1"/>
              <a:t>输出：</a:t>
            </a:r>
            <a:r>
              <a:rPr lang="en-US" altLang="zh-CN" sz="2400" b="1"/>
              <a:t>6+2i</a:t>
            </a:r>
          </a:p>
          <a:p>
            <a:pPr eaLnBrk="1" hangingPunct="1">
              <a:lnSpc>
                <a:spcPct val="80000"/>
              </a:lnSpc>
              <a:buFontTx/>
              <a:buNone/>
            </a:pPr>
            <a:r>
              <a:rPr lang="en-US" altLang="zh-CN" sz="2800" b="1"/>
              <a:t>}</a:t>
            </a:r>
          </a:p>
        </p:txBody>
      </p:sp>
    </p:spTree>
    <p:extLst>
      <p:ext uri="{BB962C8B-B14F-4D97-AF65-F5344CB8AC3E}">
        <p14:creationId xmlns:p14="http://schemas.microsoft.com/office/powerpoint/2010/main" val="39257196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8313" y="260350"/>
            <a:ext cx="7988300" cy="1143000"/>
          </a:xfrm>
        </p:spPr>
        <p:txBody>
          <a:bodyPr/>
          <a:lstStyle/>
          <a:p>
            <a:pPr eaLnBrk="1" hangingPunct="1"/>
            <a:r>
              <a:rPr lang="en-US" altLang="zh-CN" sz="3600" b="1"/>
              <a:t>6.4.2.2  </a:t>
            </a:r>
            <a:r>
              <a:rPr lang="zh-CN" altLang="en-US" sz="3600" b="1"/>
              <a:t>作为</a:t>
            </a:r>
            <a:r>
              <a:rPr lang="zh-CN" altLang="en-US" sz="3600" b="1">
                <a:solidFill>
                  <a:srgbClr val="FF0000"/>
                </a:solidFill>
              </a:rPr>
              <a:t>友元函数重载一元运算符</a:t>
            </a:r>
          </a:p>
        </p:txBody>
      </p:sp>
      <p:sp>
        <p:nvSpPr>
          <p:cNvPr id="41987" name="Rectangle 3"/>
          <p:cNvSpPr>
            <a:spLocks noGrp="1" noChangeArrowheads="1"/>
          </p:cNvSpPr>
          <p:nvPr>
            <p:ph type="body" idx="1"/>
          </p:nvPr>
        </p:nvSpPr>
        <p:spPr>
          <a:xfrm>
            <a:off x="685800" y="1412875"/>
            <a:ext cx="7772400" cy="4683125"/>
          </a:xfrm>
        </p:spPr>
        <p:txBody>
          <a:bodyPr/>
          <a:lstStyle/>
          <a:p>
            <a:pPr eaLnBrk="1" hangingPunct="1"/>
            <a:r>
              <a:rPr lang="zh-CN" altLang="en-US" sz="2800" b="1"/>
              <a:t>用友元函数重载一元运算符时需要一个参数。如在例</a:t>
            </a:r>
            <a:r>
              <a:rPr lang="en-US" altLang="zh-CN" sz="2800" b="1"/>
              <a:t>6-4</a:t>
            </a:r>
            <a:r>
              <a:rPr lang="zh-CN" altLang="en-US" sz="2800" b="1"/>
              <a:t>中，将</a:t>
            </a:r>
            <a:r>
              <a:rPr lang="en-US" altLang="zh-CN" sz="2800" b="1"/>
              <a:t>++</a:t>
            </a:r>
            <a:r>
              <a:rPr lang="zh-CN" altLang="en-US" sz="2800" b="1"/>
              <a:t>运算符重载为</a:t>
            </a:r>
            <a:r>
              <a:rPr lang="en-US" altLang="zh-CN" sz="2800" b="1"/>
              <a:t>Time</a:t>
            </a:r>
            <a:r>
              <a:rPr lang="zh-CN" altLang="en-US" sz="2800" b="1"/>
              <a:t>类的友元函数的情况如下。</a:t>
            </a:r>
          </a:p>
          <a:p>
            <a:pPr eaLnBrk="1" hangingPunct="1">
              <a:buFontTx/>
              <a:buNone/>
            </a:pPr>
            <a:r>
              <a:rPr lang="en-US" altLang="zh-CN" sz="2800" b="1"/>
              <a:t>【</a:t>
            </a:r>
            <a:r>
              <a:rPr lang="zh-CN" altLang="en-US" sz="2800" b="1"/>
              <a:t>例</a:t>
            </a:r>
            <a:r>
              <a:rPr lang="en-US" altLang="zh-CN" sz="2800" b="1"/>
              <a:t>6-6】  </a:t>
            </a:r>
            <a:r>
              <a:rPr lang="zh-CN" altLang="en-US" sz="2800" b="1"/>
              <a:t>用友元重载</a:t>
            </a:r>
            <a:r>
              <a:rPr lang="en-US" altLang="zh-CN" sz="2800" b="1"/>
              <a:t>Time</a:t>
            </a:r>
            <a:r>
              <a:rPr lang="zh-CN" altLang="en-US" sz="2800" b="1"/>
              <a:t>类的自增运算符</a:t>
            </a:r>
            <a:r>
              <a:rPr lang="en-US" altLang="zh-CN" sz="2800" b="1"/>
              <a:t>++</a:t>
            </a:r>
            <a:r>
              <a:rPr lang="zh-CN" altLang="en-US" sz="2800" b="1"/>
              <a:t>。</a:t>
            </a:r>
          </a:p>
          <a:p>
            <a:pPr eaLnBrk="1" hangingPunct="1">
              <a:buFontTx/>
              <a:buNone/>
            </a:pPr>
            <a:r>
              <a:rPr lang="en-US" altLang="zh-CN" sz="2800" b="1"/>
              <a:t>//CH6-6.cpp</a:t>
            </a:r>
          </a:p>
          <a:p>
            <a:pPr eaLnBrk="1" hangingPunct="1">
              <a:buFontTx/>
              <a:buNone/>
            </a:pPr>
            <a:r>
              <a:rPr lang="en-US" altLang="zh-CN" sz="2800" b="1"/>
              <a:t>class Time{</a:t>
            </a:r>
          </a:p>
          <a:p>
            <a:pPr eaLnBrk="1" hangingPunct="1">
              <a:buFontTx/>
              <a:buNone/>
            </a:pPr>
            <a:r>
              <a:rPr lang="en-US" altLang="zh-CN" sz="2800" b="1"/>
              <a:t>		……                   //</a:t>
            </a:r>
            <a:r>
              <a:rPr lang="zh-CN" altLang="en-US" sz="2800" b="1"/>
              <a:t>省略的代码与例</a:t>
            </a:r>
            <a:r>
              <a:rPr lang="en-US" altLang="zh-CN" sz="2800" b="1"/>
              <a:t>6-4</a:t>
            </a:r>
            <a:r>
              <a:rPr lang="zh-CN" altLang="en-US" sz="2800" b="1"/>
              <a:t>相同</a:t>
            </a:r>
          </a:p>
          <a:p>
            <a:pPr eaLnBrk="1" hangingPunct="1">
              <a:buFontTx/>
              <a:buNone/>
            </a:pPr>
            <a:r>
              <a:rPr lang="zh-CN" altLang="en-US" sz="2800" b="1"/>
              <a:t>		</a:t>
            </a:r>
            <a:r>
              <a:rPr lang="en-US" altLang="zh-CN" sz="2800" b="1"/>
              <a:t>friend Time operator++(Time &amp;t);</a:t>
            </a:r>
          </a:p>
          <a:p>
            <a:pPr eaLnBrk="1" hangingPunct="1">
              <a:buFontTx/>
              <a:buNone/>
            </a:pPr>
            <a:r>
              <a:rPr lang="en-US" altLang="zh-CN" sz="2800" b="1"/>
              <a:t>};</a:t>
            </a:r>
          </a:p>
        </p:txBody>
      </p:sp>
    </p:spTree>
    <p:extLst>
      <p:ext uri="{BB962C8B-B14F-4D97-AF65-F5344CB8AC3E}">
        <p14:creationId xmlns:p14="http://schemas.microsoft.com/office/powerpoint/2010/main" val="713878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685800" y="333375"/>
            <a:ext cx="7772400" cy="6264275"/>
          </a:xfrm>
        </p:spPr>
        <p:txBody>
          <a:bodyPr/>
          <a:lstStyle/>
          <a:p>
            <a:pPr eaLnBrk="1" hangingPunct="1">
              <a:lnSpc>
                <a:spcPct val="80000"/>
              </a:lnSpc>
              <a:buFontTx/>
              <a:buNone/>
            </a:pPr>
            <a:r>
              <a:rPr lang="en-US" altLang="zh-CN" sz="1800" b="1"/>
              <a:t>Time operator ++(Time &amp;t) {</a:t>
            </a:r>
          </a:p>
          <a:p>
            <a:pPr eaLnBrk="1" hangingPunct="1">
              <a:lnSpc>
                <a:spcPct val="80000"/>
              </a:lnSpc>
              <a:buFontTx/>
              <a:buNone/>
            </a:pPr>
            <a:r>
              <a:rPr lang="en-US" altLang="zh-CN" sz="1800" b="1"/>
              <a:t>		++t.second;</a:t>
            </a:r>
          </a:p>
          <a:p>
            <a:pPr eaLnBrk="1" hangingPunct="1">
              <a:lnSpc>
                <a:spcPct val="80000"/>
              </a:lnSpc>
              <a:buFontTx/>
              <a:buNone/>
            </a:pPr>
            <a:r>
              <a:rPr lang="en-US" altLang="zh-CN" sz="1800" b="1"/>
              <a:t>		if(t.second&gt;=60){</a:t>
            </a:r>
          </a:p>
          <a:p>
            <a:pPr eaLnBrk="1" hangingPunct="1">
              <a:lnSpc>
                <a:spcPct val="80000"/>
              </a:lnSpc>
              <a:buFontTx/>
              <a:buNone/>
            </a:pPr>
            <a:r>
              <a:rPr lang="en-US" altLang="zh-CN" sz="1800" b="1"/>
              <a:t>			t.second=0;</a:t>
            </a:r>
          </a:p>
          <a:p>
            <a:pPr eaLnBrk="1" hangingPunct="1">
              <a:lnSpc>
                <a:spcPct val="80000"/>
              </a:lnSpc>
              <a:buFontTx/>
              <a:buNone/>
            </a:pPr>
            <a:r>
              <a:rPr lang="en-US" altLang="zh-CN" sz="1800" b="1"/>
              <a:t>			++t.minute;</a:t>
            </a:r>
          </a:p>
          <a:p>
            <a:pPr eaLnBrk="1" hangingPunct="1">
              <a:lnSpc>
                <a:spcPct val="80000"/>
              </a:lnSpc>
              <a:buFontTx/>
              <a:buNone/>
            </a:pPr>
            <a:r>
              <a:rPr lang="en-US" altLang="zh-CN" sz="1800" b="1"/>
              <a:t>			if(t.minute&gt;=60){</a:t>
            </a:r>
          </a:p>
          <a:p>
            <a:pPr eaLnBrk="1" hangingPunct="1">
              <a:lnSpc>
                <a:spcPct val="80000"/>
              </a:lnSpc>
              <a:buFontTx/>
              <a:buNone/>
            </a:pPr>
            <a:r>
              <a:rPr lang="en-US" altLang="zh-CN" sz="1800" b="1"/>
              <a:t>				t.minute=0;</a:t>
            </a:r>
          </a:p>
          <a:p>
            <a:pPr eaLnBrk="1" hangingPunct="1">
              <a:lnSpc>
                <a:spcPct val="80000"/>
              </a:lnSpc>
              <a:buFontTx/>
              <a:buNone/>
            </a:pPr>
            <a:r>
              <a:rPr lang="en-US" altLang="zh-CN" sz="1800" b="1"/>
              <a:t>				++t.hour;</a:t>
            </a:r>
          </a:p>
          <a:p>
            <a:pPr eaLnBrk="1" hangingPunct="1">
              <a:lnSpc>
                <a:spcPct val="80000"/>
              </a:lnSpc>
              <a:buFontTx/>
              <a:buNone/>
            </a:pPr>
            <a:r>
              <a:rPr lang="en-US" altLang="zh-CN" sz="1800" b="1"/>
              <a:t>				if(t.hour&gt;=24)  t.hour=0;</a:t>
            </a:r>
          </a:p>
          <a:p>
            <a:pPr eaLnBrk="1" hangingPunct="1">
              <a:lnSpc>
                <a:spcPct val="80000"/>
              </a:lnSpc>
              <a:buFontTx/>
              <a:buNone/>
            </a:pPr>
            <a:r>
              <a:rPr lang="en-US" altLang="zh-CN" sz="1800" b="1"/>
              <a:t>			}</a:t>
            </a:r>
          </a:p>
          <a:p>
            <a:pPr eaLnBrk="1" hangingPunct="1">
              <a:lnSpc>
                <a:spcPct val="80000"/>
              </a:lnSpc>
              <a:buFontTx/>
              <a:buNone/>
            </a:pPr>
            <a:r>
              <a:rPr lang="en-US" altLang="zh-CN" sz="1800" b="1"/>
              <a:t>		}</a:t>
            </a:r>
          </a:p>
          <a:p>
            <a:pPr eaLnBrk="1" hangingPunct="1">
              <a:lnSpc>
                <a:spcPct val="80000"/>
              </a:lnSpc>
              <a:buFontTx/>
              <a:buNone/>
            </a:pPr>
            <a:r>
              <a:rPr lang="en-US" altLang="zh-CN" sz="1800" b="1"/>
              <a:t>		return t;</a:t>
            </a:r>
          </a:p>
          <a:p>
            <a:pPr eaLnBrk="1" hangingPunct="1">
              <a:lnSpc>
                <a:spcPct val="80000"/>
              </a:lnSpc>
              <a:buFontTx/>
              <a:buNone/>
            </a:pPr>
            <a:r>
              <a:rPr lang="en-US" altLang="zh-CN" sz="1800" b="1"/>
              <a:t>}</a:t>
            </a:r>
          </a:p>
          <a:p>
            <a:pPr eaLnBrk="1" hangingPunct="1">
              <a:lnSpc>
                <a:spcPct val="80000"/>
              </a:lnSpc>
              <a:buFontTx/>
              <a:buNone/>
            </a:pPr>
            <a:r>
              <a:rPr lang="en-US" altLang="zh-CN" sz="1800" b="1">
                <a:solidFill>
                  <a:schemeClr val="accent2"/>
                </a:solidFill>
              </a:rPr>
              <a:t>void main(){</a:t>
            </a:r>
          </a:p>
          <a:p>
            <a:pPr eaLnBrk="1" hangingPunct="1">
              <a:lnSpc>
                <a:spcPct val="80000"/>
              </a:lnSpc>
              <a:buFontTx/>
              <a:buNone/>
            </a:pPr>
            <a:r>
              <a:rPr lang="en-US" altLang="zh-CN" sz="1800" b="1">
                <a:solidFill>
                  <a:schemeClr val="accent2"/>
                </a:solidFill>
              </a:rPr>
              <a:t>		Time t1(23,59,59);</a:t>
            </a:r>
          </a:p>
          <a:p>
            <a:pPr eaLnBrk="1" hangingPunct="1">
              <a:lnSpc>
                <a:spcPct val="80000"/>
              </a:lnSpc>
              <a:buFontTx/>
              <a:buNone/>
            </a:pPr>
            <a:r>
              <a:rPr lang="en-US" altLang="zh-CN" sz="1800" b="1">
                <a:solidFill>
                  <a:schemeClr val="accent2"/>
                </a:solidFill>
              </a:rPr>
              <a:t>		t1.display();</a:t>
            </a:r>
          </a:p>
          <a:p>
            <a:pPr eaLnBrk="1" hangingPunct="1">
              <a:lnSpc>
                <a:spcPct val="80000"/>
              </a:lnSpc>
              <a:buFontTx/>
              <a:buNone/>
            </a:pPr>
            <a:r>
              <a:rPr lang="en-US" altLang="zh-CN" sz="1800" b="1">
                <a:solidFill>
                  <a:schemeClr val="accent2"/>
                </a:solidFill>
              </a:rPr>
              <a:t>		++ t1;                       			//</a:t>
            </a:r>
            <a:r>
              <a:rPr lang="zh-CN" altLang="en-US" sz="1800" b="1">
                <a:solidFill>
                  <a:schemeClr val="accent2"/>
                </a:solidFill>
              </a:rPr>
              <a:t>隐式调用方式</a:t>
            </a:r>
          </a:p>
          <a:p>
            <a:pPr eaLnBrk="1" hangingPunct="1">
              <a:lnSpc>
                <a:spcPct val="80000"/>
              </a:lnSpc>
              <a:buFontTx/>
              <a:buNone/>
            </a:pPr>
            <a:r>
              <a:rPr lang="zh-CN" altLang="en-US" sz="1800" b="1">
                <a:solidFill>
                  <a:schemeClr val="accent2"/>
                </a:solidFill>
              </a:rPr>
              <a:t>		</a:t>
            </a:r>
            <a:r>
              <a:rPr lang="en-US" altLang="zh-CN" sz="1800" b="1">
                <a:solidFill>
                  <a:schemeClr val="accent2"/>
                </a:solidFill>
              </a:rPr>
              <a:t>t1.display();</a:t>
            </a:r>
          </a:p>
          <a:p>
            <a:pPr eaLnBrk="1" hangingPunct="1">
              <a:lnSpc>
                <a:spcPct val="80000"/>
              </a:lnSpc>
              <a:buFontTx/>
              <a:buNone/>
            </a:pPr>
            <a:r>
              <a:rPr lang="en-US" altLang="zh-CN" sz="1800" b="1">
                <a:solidFill>
                  <a:schemeClr val="accent2"/>
                </a:solidFill>
              </a:rPr>
              <a:t>		operator++(t1);              			//</a:t>
            </a:r>
            <a:r>
              <a:rPr lang="zh-CN" altLang="en-US" sz="1800" b="1">
                <a:solidFill>
                  <a:schemeClr val="accent2"/>
                </a:solidFill>
              </a:rPr>
              <a:t>显式调用方式</a:t>
            </a:r>
          </a:p>
          <a:p>
            <a:pPr eaLnBrk="1" hangingPunct="1">
              <a:lnSpc>
                <a:spcPct val="80000"/>
              </a:lnSpc>
              <a:buFontTx/>
              <a:buNone/>
            </a:pPr>
            <a:r>
              <a:rPr lang="zh-CN" altLang="en-US" sz="1800" b="1">
                <a:solidFill>
                  <a:schemeClr val="accent2"/>
                </a:solidFill>
              </a:rPr>
              <a:t>		</a:t>
            </a:r>
            <a:r>
              <a:rPr lang="en-US" altLang="zh-CN" sz="1800" b="1">
                <a:solidFill>
                  <a:schemeClr val="accent2"/>
                </a:solidFill>
              </a:rPr>
              <a:t>t1.display();</a:t>
            </a:r>
          </a:p>
          <a:p>
            <a:pPr eaLnBrk="1" hangingPunct="1">
              <a:lnSpc>
                <a:spcPct val="80000"/>
              </a:lnSpc>
              <a:buFontTx/>
              <a:buNone/>
            </a:pPr>
            <a:r>
              <a:rPr lang="en-US" altLang="zh-CN" sz="1800" b="1">
                <a:solidFill>
                  <a:schemeClr val="accent2"/>
                </a:solidFill>
              </a:rPr>
              <a:t>}</a:t>
            </a:r>
          </a:p>
        </p:txBody>
      </p:sp>
      <p:pic>
        <p:nvPicPr>
          <p:cNvPr id="40963"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191611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7709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260350"/>
            <a:ext cx="7988300" cy="792163"/>
          </a:xfrm>
        </p:spPr>
        <p:txBody>
          <a:bodyPr/>
          <a:lstStyle/>
          <a:p>
            <a:pPr eaLnBrk="1" hangingPunct="1"/>
            <a:r>
              <a:rPr lang="en-US" altLang="zh-CN" sz="3600" b="1"/>
              <a:t>6.4.2.2  </a:t>
            </a:r>
            <a:r>
              <a:rPr lang="zh-CN" altLang="en-US" sz="3600" b="1"/>
              <a:t>作为</a:t>
            </a:r>
            <a:r>
              <a:rPr lang="zh-CN" altLang="en-US" sz="3600" b="1">
                <a:solidFill>
                  <a:srgbClr val="FF0000"/>
                </a:solidFill>
              </a:rPr>
              <a:t>友元函数重载一元运算符</a:t>
            </a:r>
          </a:p>
        </p:txBody>
      </p:sp>
      <p:sp>
        <p:nvSpPr>
          <p:cNvPr id="44035" name="Rectangle 3"/>
          <p:cNvSpPr>
            <a:spLocks noGrp="1" noChangeArrowheads="1"/>
          </p:cNvSpPr>
          <p:nvPr>
            <p:ph type="body" idx="1"/>
          </p:nvPr>
        </p:nvSpPr>
        <p:spPr>
          <a:xfrm>
            <a:off x="685800" y="1196975"/>
            <a:ext cx="7772400" cy="4899025"/>
          </a:xfrm>
        </p:spPr>
        <p:txBody>
          <a:bodyPr/>
          <a:lstStyle/>
          <a:p>
            <a:pPr eaLnBrk="1" hangingPunct="1"/>
            <a:r>
              <a:rPr lang="zh-CN" altLang="en-US" b="1"/>
              <a:t>在用友元和普通函数重载</a:t>
            </a:r>
            <a:r>
              <a:rPr lang="en-US" altLang="zh-CN" b="1"/>
              <a:t>++</a:t>
            </a:r>
            <a:r>
              <a:rPr lang="zh-CN" altLang="en-US" b="1"/>
              <a:t>、</a:t>
            </a:r>
            <a:r>
              <a:rPr lang="en-US" altLang="zh-CN" b="1"/>
              <a:t>--</a:t>
            </a:r>
            <a:r>
              <a:rPr lang="zh-CN" altLang="en-US" b="1"/>
              <a:t>这类一元运算符函数时，如果用值传递的方式设置函数的参数，就可能会发生错误，不能把运算结果返回给调用对象 。</a:t>
            </a:r>
          </a:p>
        </p:txBody>
      </p:sp>
    </p:spTree>
    <p:extLst>
      <p:ext uri="{BB962C8B-B14F-4D97-AF65-F5344CB8AC3E}">
        <p14:creationId xmlns:p14="http://schemas.microsoft.com/office/powerpoint/2010/main" val="32971565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260350"/>
            <a:ext cx="7772400" cy="587375"/>
          </a:xfrm>
        </p:spPr>
        <p:txBody>
          <a:bodyPr/>
          <a:lstStyle/>
          <a:p>
            <a:pPr eaLnBrk="1" hangingPunct="1"/>
            <a:r>
              <a:rPr lang="zh-CN" altLang="en-US" sz="4000"/>
              <a:t>重载</a:t>
            </a:r>
            <a:r>
              <a:rPr lang="en-US" altLang="zh-CN" sz="4000"/>
              <a:t>++</a:t>
            </a:r>
            <a:r>
              <a:rPr lang="zh-CN" altLang="en-US" sz="4000"/>
              <a:t>运算符的例子 </a:t>
            </a:r>
          </a:p>
        </p:txBody>
      </p:sp>
      <p:sp>
        <p:nvSpPr>
          <p:cNvPr id="45059" name="Rectangle 3"/>
          <p:cNvSpPr>
            <a:spLocks noGrp="1" noChangeArrowheads="1"/>
          </p:cNvSpPr>
          <p:nvPr>
            <p:ph type="body" idx="1"/>
          </p:nvPr>
        </p:nvSpPr>
        <p:spPr>
          <a:xfrm>
            <a:off x="685800" y="908050"/>
            <a:ext cx="7772400" cy="5616575"/>
          </a:xfrm>
        </p:spPr>
        <p:txBody>
          <a:bodyPr/>
          <a:lstStyle/>
          <a:p>
            <a:pPr eaLnBrk="1" hangingPunct="1">
              <a:lnSpc>
                <a:spcPct val="80000"/>
              </a:lnSpc>
              <a:buFontTx/>
              <a:buNone/>
            </a:pPr>
            <a:r>
              <a:rPr lang="en-US" altLang="zh-CN" sz="1600" b="1"/>
              <a:t>#include &lt;iostream.h&gt;</a:t>
            </a:r>
          </a:p>
          <a:p>
            <a:pPr eaLnBrk="1" hangingPunct="1">
              <a:lnSpc>
                <a:spcPct val="80000"/>
              </a:lnSpc>
              <a:buFontTx/>
              <a:buNone/>
            </a:pPr>
            <a:r>
              <a:rPr lang="en-US" altLang="zh-CN" sz="1600" b="1"/>
              <a:t>class coord{</a:t>
            </a:r>
          </a:p>
          <a:p>
            <a:pPr eaLnBrk="1" hangingPunct="1">
              <a:lnSpc>
                <a:spcPct val="80000"/>
              </a:lnSpc>
              <a:buFontTx/>
              <a:buNone/>
            </a:pPr>
            <a:r>
              <a:rPr lang="en-US" altLang="zh-CN" sz="1600" b="1"/>
              <a:t>	int x,y;</a:t>
            </a:r>
          </a:p>
          <a:p>
            <a:pPr eaLnBrk="1" hangingPunct="1">
              <a:lnSpc>
                <a:spcPct val="80000"/>
              </a:lnSpc>
              <a:buFontTx/>
              <a:buNone/>
            </a:pPr>
            <a:r>
              <a:rPr lang="en-US" altLang="zh-CN" sz="1600" b="1"/>
              <a:t>public:</a:t>
            </a:r>
          </a:p>
          <a:p>
            <a:pPr eaLnBrk="1" hangingPunct="1">
              <a:lnSpc>
                <a:spcPct val="80000"/>
              </a:lnSpc>
              <a:buFontTx/>
              <a:buNone/>
            </a:pPr>
            <a:r>
              <a:rPr lang="en-US" altLang="zh-CN" sz="1600" b="1"/>
              <a:t>	coord(int i=0,int j=0);</a:t>
            </a:r>
          </a:p>
          <a:p>
            <a:pPr eaLnBrk="1" hangingPunct="1">
              <a:lnSpc>
                <a:spcPct val="80000"/>
              </a:lnSpc>
              <a:buFontTx/>
              <a:buNone/>
            </a:pPr>
            <a:r>
              <a:rPr lang="en-US" altLang="zh-CN" sz="1600" b="1"/>
              <a:t>	void print();</a:t>
            </a:r>
          </a:p>
          <a:p>
            <a:pPr eaLnBrk="1" hangingPunct="1">
              <a:lnSpc>
                <a:spcPct val="80000"/>
              </a:lnSpc>
              <a:buFontTx/>
              <a:buNone/>
            </a:pPr>
            <a:r>
              <a:rPr lang="en-US" altLang="zh-CN" sz="1600" b="1"/>
              <a:t>	</a:t>
            </a:r>
            <a:r>
              <a:rPr lang="en-US" altLang="zh-CN" sz="1600" b="1">
                <a:solidFill>
                  <a:schemeClr val="accent2"/>
                </a:solidFill>
              </a:rPr>
              <a:t>coord operator ++();</a:t>
            </a:r>
          </a:p>
          <a:p>
            <a:pPr eaLnBrk="1" hangingPunct="1">
              <a:lnSpc>
                <a:spcPct val="80000"/>
              </a:lnSpc>
              <a:buFontTx/>
              <a:buNone/>
            </a:pPr>
            <a:r>
              <a:rPr lang="en-US" altLang="zh-CN" sz="1600" b="1"/>
              <a:t>};</a:t>
            </a:r>
          </a:p>
          <a:p>
            <a:pPr eaLnBrk="1" hangingPunct="1">
              <a:lnSpc>
                <a:spcPct val="80000"/>
              </a:lnSpc>
              <a:buFontTx/>
              <a:buNone/>
            </a:pPr>
            <a:r>
              <a:rPr lang="en-US" altLang="zh-CN" sz="1600" b="1"/>
              <a:t>coord::coord(int i,int j){</a:t>
            </a:r>
          </a:p>
          <a:p>
            <a:pPr eaLnBrk="1" hangingPunct="1">
              <a:lnSpc>
                <a:spcPct val="80000"/>
              </a:lnSpc>
              <a:buFontTx/>
              <a:buNone/>
            </a:pPr>
            <a:r>
              <a:rPr lang="en-US" altLang="zh-CN" sz="1600" b="1"/>
              <a:t>	x=i;y=j; }</a:t>
            </a:r>
          </a:p>
          <a:p>
            <a:pPr eaLnBrk="1" hangingPunct="1">
              <a:lnSpc>
                <a:spcPct val="80000"/>
              </a:lnSpc>
              <a:buFontTx/>
              <a:buNone/>
            </a:pPr>
            <a:r>
              <a:rPr lang="en-US" altLang="zh-CN" sz="1600" b="1"/>
              <a:t>void coord::print(){</a:t>
            </a:r>
          </a:p>
          <a:p>
            <a:pPr eaLnBrk="1" hangingPunct="1">
              <a:lnSpc>
                <a:spcPct val="80000"/>
              </a:lnSpc>
              <a:buFontTx/>
              <a:buNone/>
            </a:pPr>
            <a:r>
              <a:rPr lang="en-US" altLang="zh-CN" sz="1600" b="1"/>
              <a:t>	cout&lt;&lt;" x= "&lt;&lt;x&lt;&lt;" ,y="&lt;&lt;y&lt;&lt;endl; }</a:t>
            </a:r>
          </a:p>
          <a:p>
            <a:pPr eaLnBrk="1" hangingPunct="1">
              <a:lnSpc>
                <a:spcPct val="80000"/>
              </a:lnSpc>
              <a:buFontTx/>
              <a:buNone/>
            </a:pPr>
            <a:r>
              <a:rPr lang="en-US" altLang="zh-CN" sz="1600" b="1">
                <a:solidFill>
                  <a:schemeClr val="accent2"/>
                </a:solidFill>
              </a:rPr>
              <a:t>coord coord::operator ++(){</a:t>
            </a:r>
          </a:p>
          <a:p>
            <a:pPr eaLnBrk="1" hangingPunct="1">
              <a:lnSpc>
                <a:spcPct val="80000"/>
              </a:lnSpc>
              <a:buFontTx/>
              <a:buNone/>
            </a:pPr>
            <a:r>
              <a:rPr lang="en-US" altLang="zh-CN" sz="1600" b="1">
                <a:solidFill>
                  <a:schemeClr val="accent2"/>
                </a:solidFill>
              </a:rPr>
              <a:t>	++x; ++y; return *this; }</a:t>
            </a:r>
          </a:p>
          <a:p>
            <a:pPr eaLnBrk="1" hangingPunct="1">
              <a:lnSpc>
                <a:spcPct val="80000"/>
              </a:lnSpc>
              <a:buFontTx/>
              <a:buNone/>
            </a:pPr>
            <a:r>
              <a:rPr lang="en-US" altLang="zh-CN" sz="1600" b="1"/>
              <a:t>void main(){</a:t>
            </a:r>
          </a:p>
          <a:p>
            <a:pPr eaLnBrk="1" hangingPunct="1">
              <a:lnSpc>
                <a:spcPct val="80000"/>
              </a:lnSpc>
              <a:buFontTx/>
              <a:buNone/>
            </a:pPr>
            <a:r>
              <a:rPr lang="en-US" altLang="zh-CN" sz="1600" b="1"/>
              <a:t>	coord ob(10,20);</a:t>
            </a:r>
          </a:p>
          <a:p>
            <a:pPr eaLnBrk="1" hangingPunct="1">
              <a:lnSpc>
                <a:spcPct val="80000"/>
              </a:lnSpc>
              <a:buFontTx/>
              <a:buNone/>
            </a:pPr>
            <a:r>
              <a:rPr lang="en-US" altLang="zh-CN" sz="1600" b="1"/>
              <a:t>	ob.print();</a:t>
            </a:r>
          </a:p>
          <a:p>
            <a:pPr eaLnBrk="1" hangingPunct="1">
              <a:lnSpc>
                <a:spcPct val="80000"/>
              </a:lnSpc>
              <a:buFontTx/>
              <a:buNone/>
            </a:pPr>
            <a:r>
              <a:rPr lang="en-US" altLang="zh-CN" sz="1600" b="1"/>
              <a:t>	++ob;</a:t>
            </a:r>
          </a:p>
          <a:p>
            <a:pPr eaLnBrk="1" hangingPunct="1">
              <a:lnSpc>
                <a:spcPct val="80000"/>
              </a:lnSpc>
              <a:buFontTx/>
              <a:buNone/>
            </a:pPr>
            <a:r>
              <a:rPr lang="en-US" altLang="zh-CN" sz="1600" b="1"/>
              <a:t>	ob.print();</a:t>
            </a:r>
          </a:p>
          <a:p>
            <a:pPr eaLnBrk="1" hangingPunct="1">
              <a:lnSpc>
                <a:spcPct val="80000"/>
              </a:lnSpc>
              <a:buFontTx/>
              <a:buNone/>
            </a:pPr>
            <a:r>
              <a:rPr lang="en-US" altLang="zh-CN" sz="1600" b="1"/>
              <a:t>	ob.operator ++();</a:t>
            </a:r>
          </a:p>
          <a:p>
            <a:pPr eaLnBrk="1" hangingPunct="1">
              <a:lnSpc>
                <a:spcPct val="80000"/>
              </a:lnSpc>
              <a:buFontTx/>
              <a:buNone/>
            </a:pPr>
            <a:r>
              <a:rPr lang="en-US" altLang="zh-CN" sz="1600" b="1"/>
              <a:t>	ob.print();</a:t>
            </a:r>
          </a:p>
          <a:p>
            <a:pPr eaLnBrk="1" hangingPunct="1">
              <a:lnSpc>
                <a:spcPct val="80000"/>
              </a:lnSpc>
              <a:buFontTx/>
              <a:buNone/>
            </a:pPr>
            <a:r>
              <a:rPr lang="en-US" altLang="zh-CN" sz="1600" b="1"/>
              <a:t>}</a:t>
            </a:r>
          </a:p>
          <a:p>
            <a:pPr eaLnBrk="1" hangingPunct="1">
              <a:lnSpc>
                <a:spcPct val="80000"/>
              </a:lnSpc>
              <a:buFontTx/>
              <a:buNone/>
            </a:pPr>
            <a:endParaRPr lang="en-US" altLang="zh-CN" sz="1600" b="1"/>
          </a:p>
        </p:txBody>
      </p:sp>
      <p:sp>
        <p:nvSpPr>
          <p:cNvPr id="43012" name="AutoShape 4"/>
          <p:cNvSpPr>
            <a:spLocks noChangeArrowheads="1"/>
          </p:cNvSpPr>
          <p:nvPr/>
        </p:nvSpPr>
        <p:spPr bwMode="auto">
          <a:xfrm>
            <a:off x="5364163" y="1052513"/>
            <a:ext cx="3600450" cy="4032250"/>
          </a:xfrm>
          <a:prstGeom prst="wedgeRoundRectCallout">
            <a:avLst>
              <a:gd name="adj1" fmla="val -116139"/>
              <a:gd name="adj2" fmla="val -18977"/>
              <a:gd name="adj3" fmla="val 16667"/>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思考：若将</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重载为下面形式的友元，能实现自增运算吗？</a:t>
            </a:r>
          </a:p>
          <a:p>
            <a:pPr eaLnBrk="1" hangingPunct="1">
              <a:spcBef>
                <a:spcPct val="0"/>
              </a:spcBef>
              <a:buFontTx/>
              <a:buNone/>
            </a:pPr>
            <a:r>
              <a:rPr kumimoji="1" lang="en-US" altLang="zh-CN" sz="2400" b="1">
                <a:solidFill>
                  <a:schemeClr val="accent2"/>
                </a:solidFill>
                <a:latin typeface="Times New Roman" panose="02020603050405020304" pitchFamily="18" charset="0"/>
              </a:rPr>
              <a:t>friend coord operatr++(coord op){</a:t>
            </a:r>
          </a:p>
          <a:p>
            <a:pPr eaLnBrk="1" hangingPunct="1">
              <a:spcBef>
                <a:spcPct val="0"/>
              </a:spcBef>
              <a:buFontTx/>
              <a:buNone/>
            </a:pPr>
            <a:r>
              <a:rPr kumimoji="1" lang="en-US" altLang="zh-CN" sz="2400" b="1">
                <a:solidFill>
                  <a:schemeClr val="accent2"/>
                </a:solidFill>
                <a:latin typeface="Times New Roman" panose="02020603050405020304" pitchFamily="18" charset="0"/>
              </a:rPr>
              <a:t>++x;++y;</a:t>
            </a:r>
          </a:p>
          <a:p>
            <a:pPr eaLnBrk="1" hangingPunct="1">
              <a:spcBef>
                <a:spcPct val="0"/>
              </a:spcBef>
              <a:buFontTx/>
              <a:buNone/>
            </a:pPr>
            <a:r>
              <a:rPr kumimoji="1" lang="en-US" altLang="zh-CN" sz="2400" b="1">
                <a:solidFill>
                  <a:schemeClr val="accent2"/>
                </a:solidFill>
                <a:latin typeface="Times New Roman" panose="02020603050405020304" pitchFamily="18" charset="0"/>
              </a:rPr>
              <a:t>return op}</a:t>
            </a:r>
          </a:p>
          <a:p>
            <a:pPr eaLnBrk="1" hangingPunct="1">
              <a:spcBef>
                <a:spcPct val="0"/>
              </a:spcBef>
              <a:buFontTx/>
              <a:buNone/>
            </a:pPr>
            <a:endParaRPr kumimoji="1" lang="en-US" altLang="zh-CN" sz="2400" b="1">
              <a:solidFill>
                <a:schemeClr val="accent2"/>
              </a:solidFill>
              <a:latin typeface="Times New Roman" panose="02020603050405020304" pitchFamily="18" charset="0"/>
            </a:endParaRPr>
          </a:p>
          <a:p>
            <a:pPr eaLnBrk="1" hangingPunct="1">
              <a:spcBef>
                <a:spcPct val="0"/>
              </a:spcBef>
              <a:buFontTx/>
              <a:buNone/>
            </a:pPr>
            <a:r>
              <a:rPr kumimoji="1" lang="zh-CN" altLang="en-US" sz="2400" b="1">
                <a:latin typeface="Times New Roman" panose="02020603050405020304" pitchFamily="18" charset="0"/>
              </a:rPr>
              <a:t>若不能实现自增</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问题在哪里</a:t>
            </a:r>
            <a:r>
              <a:rPr kumimoji="1" lang="en-US" altLang="zh-CN" sz="2400" b="1">
                <a:latin typeface="Times New Roman" panose="02020603050405020304" pitchFamily="18" charset="0"/>
              </a:rPr>
              <a:t>?</a:t>
            </a:r>
          </a:p>
        </p:txBody>
      </p:sp>
    </p:spTree>
    <p:extLst>
      <p:ext uri="{BB962C8B-B14F-4D97-AF65-F5344CB8AC3E}">
        <p14:creationId xmlns:p14="http://schemas.microsoft.com/office/powerpoint/2010/main" val="1038761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ppt_x"/>
                                          </p:val>
                                        </p:tav>
                                        <p:tav tm="100000">
                                          <p:val>
                                            <p:strVal val="#ppt_x"/>
                                          </p:val>
                                        </p:tav>
                                      </p:tavLst>
                                    </p:anim>
                                    <p:anim calcmode="lin" valueType="num">
                                      <p:cBhvr additive="base">
                                        <p:cTn id="8"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476250"/>
            <a:ext cx="7772400" cy="1143000"/>
          </a:xfrm>
        </p:spPr>
        <p:txBody>
          <a:bodyPr/>
          <a:lstStyle/>
          <a:p>
            <a:pPr eaLnBrk="1" hangingPunct="1"/>
            <a:r>
              <a:rPr lang="en-US" altLang="zh-CN" b="1"/>
              <a:t>6.5  </a:t>
            </a:r>
            <a:r>
              <a:rPr lang="zh-CN" altLang="en-US" b="1"/>
              <a:t>特殊</a:t>
            </a:r>
            <a:r>
              <a:rPr lang="zh-CN" altLang="en-US" b="1">
                <a:solidFill>
                  <a:srgbClr val="FF0000"/>
                </a:solidFill>
              </a:rPr>
              <a:t>运算符重载</a:t>
            </a:r>
          </a:p>
        </p:txBody>
      </p:sp>
      <p:sp>
        <p:nvSpPr>
          <p:cNvPr id="44035" name="Rectangle 3"/>
          <p:cNvSpPr>
            <a:spLocks noGrp="1" noChangeArrowheads="1"/>
          </p:cNvSpPr>
          <p:nvPr>
            <p:ph type="body" idx="1"/>
          </p:nvPr>
        </p:nvSpPr>
        <p:spPr>
          <a:xfrm>
            <a:off x="685800" y="1557338"/>
            <a:ext cx="7772400" cy="4538662"/>
          </a:xfrm>
        </p:spPr>
        <p:txBody>
          <a:bodyPr/>
          <a:lstStyle/>
          <a:p>
            <a:pPr algn="just" eaLnBrk="1" hangingPunct="1">
              <a:lnSpc>
                <a:spcPct val="80000"/>
              </a:lnSpc>
              <a:buFontTx/>
              <a:buNone/>
            </a:pPr>
            <a:r>
              <a:rPr lang="en-US" altLang="zh-CN" sz="2400" b="1"/>
              <a:t>6.5.1  </a:t>
            </a:r>
            <a:r>
              <a:rPr lang="zh-CN" altLang="en-US" sz="2400" b="1"/>
              <a:t>运算符</a:t>
            </a:r>
            <a:r>
              <a:rPr lang="en-US" altLang="zh-CN" sz="2400" b="1"/>
              <a:t>++</a:t>
            </a:r>
            <a:r>
              <a:rPr lang="zh-CN" altLang="en-US" sz="2400" b="1"/>
              <a:t>和</a:t>
            </a:r>
            <a:r>
              <a:rPr lang="en-US" altLang="zh-CN" sz="2400" b="1"/>
              <a:t>--</a:t>
            </a:r>
            <a:r>
              <a:rPr lang="zh-CN" altLang="en-US" sz="2400" b="1"/>
              <a:t>的重载</a:t>
            </a:r>
          </a:p>
          <a:p>
            <a:pPr eaLnBrk="1" hangingPunct="1">
              <a:lnSpc>
                <a:spcPct val="80000"/>
              </a:lnSpc>
            </a:pPr>
            <a:r>
              <a:rPr lang="zh-CN" altLang="en-US" sz="2400" b="1"/>
              <a:t>特殊性：区分前缀、后缀</a:t>
            </a:r>
          </a:p>
          <a:p>
            <a:pPr eaLnBrk="1" hangingPunct="1">
              <a:lnSpc>
                <a:spcPct val="80000"/>
              </a:lnSpc>
              <a:buFontTx/>
              <a:buNone/>
            </a:pPr>
            <a:r>
              <a:rPr lang="en-US" altLang="zh-CN" sz="2400" b="1"/>
              <a:t>++x;    				//</a:t>
            </a:r>
            <a:r>
              <a:rPr lang="zh-CN" altLang="en-US" sz="2400" b="1"/>
              <a:t>前自增</a:t>
            </a:r>
          </a:p>
          <a:p>
            <a:pPr eaLnBrk="1" hangingPunct="1">
              <a:lnSpc>
                <a:spcPct val="80000"/>
              </a:lnSpc>
              <a:buFontTx/>
              <a:buNone/>
            </a:pPr>
            <a:r>
              <a:rPr lang="en-US" altLang="zh-CN" sz="2400" b="1"/>
              <a:t>x++;    				//</a:t>
            </a:r>
            <a:r>
              <a:rPr lang="zh-CN" altLang="en-US" sz="2400" b="1"/>
              <a:t>后自增</a:t>
            </a:r>
          </a:p>
          <a:p>
            <a:pPr eaLnBrk="1" hangingPunct="1">
              <a:lnSpc>
                <a:spcPct val="80000"/>
              </a:lnSpc>
              <a:buFontTx/>
              <a:buNone/>
            </a:pPr>
            <a:r>
              <a:rPr lang="en-US" altLang="zh-CN" sz="2400" b="1"/>
              <a:t>--x;     				//</a:t>
            </a:r>
            <a:r>
              <a:rPr lang="zh-CN" altLang="en-US" sz="2400" b="1"/>
              <a:t>前自减</a:t>
            </a:r>
          </a:p>
          <a:p>
            <a:pPr eaLnBrk="1" hangingPunct="1">
              <a:lnSpc>
                <a:spcPct val="80000"/>
              </a:lnSpc>
              <a:buFontTx/>
              <a:buNone/>
            </a:pPr>
            <a:r>
              <a:rPr lang="en-US" altLang="zh-CN" sz="2400" b="1"/>
              <a:t>x--;     				//</a:t>
            </a:r>
            <a:r>
              <a:rPr lang="zh-CN" altLang="en-US" sz="2400" b="1"/>
              <a:t>后自减</a:t>
            </a:r>
          </a:p>
          <a:p>
            <a:pPr eaLnBrk="1" hangingPunct="1">
              <a:lnSpc>
                <a:spcPct val="80000"/>
              </a:lnSpc>
            </a:pPr>
            <a:r>
              <a:rPr lang="zh-CN" altLang="en-US" sz="2400" b="1"/>
              <a:t>将它们重载为类的成员函数时就会都是下面的形式：</a:t>
            </a:r>
          </a:p>
          <a:p>
            <a:pPr eaLnBrk="1" hangingPunct="1">
              <a:lnSpc>
                <a:spcPct val="80000"/>
              </a:lnSpc>
              <a:buFontTx/>
              <a:buNone/>
            </a:pPr>
            <a:r>
              <a:rPr lang="en-US" altLang="zh-CN" sz="2400" b="1">
                <a:solidFill>
                  <a:schemeClr val="accent2"/>
                </a:solidFill>
              </a:rPr>
              <a:t>class X{</a:t>
            </a:r>
          </a:p>
          <a:p>
            <a:pPr eaLnBrk="1" hangingPunct="1">
              <a:lnSpc>
                <a:spcPct val="80000"/>
              </a:lnSpc>
              <a:buFontTx/>
              <a:buNone/>
            </a:pPr>
            <a:r>
              <a:rPr lang="en-US" altLang="zh-CN" sz="2400" b="1">
                <a:solidFill>
                  <a:schemeClr val="accent2"/>
                </a:solidFill>
              </a:rPr>
              <a:t>……</a:t>
            </a:r>
          </a:p>
          <a:p>
            <a:pPr eaLnBrk="1" hangingPunct="1">
              <a:lnSpc>
                <a:spcPct val="80000"/>
              </a:lnSpc>
              <a:buFontTx/>
              <a:buNone/>
            </a:pPr>
            <a:r>
              <a:rPr lang="en-US" altLang="zh-CN" sz="2400" b="1">
                <a:solidFill>
                  <a:schemeClr val="accent2"/>
                </a:solidFill>
              </a:rPr>
              <a:t>  	X operator++(){……};     			//</a:t>
            </a:r>
            <a:r>
              <a:rPr lang="zh-CN" altLang="en-US" sz="2400" b="1">
                <a:solidFill>
                  <a:schemeClr val="accent2"/>
                </a:solidFill>
              </a:rPr>
              <a:t>前自增</a:t>
            </a:r>
          </a:p>
          <a:p>
            <a:pPr eaLnBrk="1" hangingPunct="1">
              <a:lnSpc>
                <a:spcPct val="80000"/>
              </a:lnSpc>
              <a:buFontTx/>
              <a:buNone/>
            </a:pPr>
            <a:r>
              <a:rPr lang="zh-CN" altLang="en-US" sz="2400" b="1">
                <a:solidFill>
                  <a:schemeClr val="accent2"/>
                </a:solidFill>
              </a:rPr>
              <a:t>  	</a:t>
            </a:r>
            <a:r>
              <a:rPr lang="en-US" altLang="zh-CN" sz="2400" b="1">
                <a:solidFill>
                  <a:schemeClr val="accent2"/>
                </a:solidFill>
              </a:rPr>
              <a:t>X operator++(){……};     			//</a:t>
            </a:r>
            <a:r>
              <a:rPr lang="zh-CN" altLang="en-US" sz="2400" b="1">
                <a:solidFill>
                  <a:schemeClr val="accent2"/>
                </a:solidFill>
              </a:rPr>
              <a:t>后自增</a:t>
            </a:r>
          </a:p>
          <a:p>
            <a:pPr eaLnBrk="1" hangingPunct="1">
              <a:lnSpc>
                <a:spcPct val="80000"/>
              </a:lnSpc>
              <a:buFontTx/>
              <a:buNone/>
            </a:pPr>
            <a:r>
              <a:rPr lang="en-US" altLang="zh-CN" sz="2400" b="1">
                <a:solidFill>
                  <a:schemeClr val="accent2"/>
                </a:solidFill>
              </a:rPr>
              <a:t>}</a:t>
            </a:r>
          </a:p>
        </p:txBody>
      </p:sp>
    </p:spTree>
    <p:extLst>
      <p:ext uri="{BB962C8B-B14F-4D97-AF65-F5344CB8AC3E}">
        <p14:creationId xmlns:p14="http://schemas.microsoft.com/office/powerpoint/2010/main" val="3522131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4035">
                                            <p:txEl>
                                              <p:pRg st="6" end="6"/>
                                            </p:txEl>
                                          </p:spTgt>
                                        </p:tgtEl>
                                        <p:attrNameLst>
                                          <p:attrName>style.visibility</p:attrName>
                                        </p:attrNameLst>
                                      </p:cBhvr>
                                      <p:to>
                                        <p:strVal val="visible"/>
                                      </p:to>
                                    </p:set>
                                    <p:anim calcmode="lin" valueType="num">
                                      <p:cBhvr>
                                        <p:cTn id="7" dur="1000" fill="hold"/>
                                        <p:tgtEl>
                                          <p:spTgt spid="44035">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44035">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44035">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44035">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44035">
                                            <p:txEl>
                                              <p:pRg st="7" end="7"/>
                                            </p:txEl>
                                          </p:spTgt>
                                        </p:tgtEl>
                                        <p:attrNameLst>
                                          <p:attrName>style.visibility</p:attrName>
                                        </p:attrNameLst>
                                      </p:cBhvr>
                                      <p:to>
                                        <p:strVal val="visible"/>
                                      </p:to>
                                    </p:set>
                                    <p:anim calcmode="lin" valueType="num">
                                      <p:cBhvr>
                                        <p:cTn id="15" dur="1000" fill="hold"/>
                                        <p:tgtEl>
                                          <p:spTgt spid="44035">
                                            <p:txEl>
                                              <p:pRg st="7" end="7"/>
                                            </p:txEl>
                                          </p:spTgt>
                                        </p:tgtEl>
                                        <p:attrNameLst>
                                          <p:attrName>ppt_w</p:attrName>
                                        </p:attrNameLst>
                                      </p:cBhvr>
                                      <p:tavLst>
                                        <p:tav tm="0">
                                          <p:val>
                                            <p:fltVal val="0"/>
                                          </p:val>
                                        </p:tav>
                                        <p:tav tm="100000">
                                          <p:val>
                                            <p:strVal val="#ppt_w"/>
                                          </p:val>
                                        </p:tav>
                                      </p:tavLst>
                                    </p:anim>
                                    <p:anim calcmode="lin" valueType="num">
                                      <p:cBhvr>
                                        <p:cTn id="16" dur="1000" fill="hold"/>
                                        <p:tgtEl>
                                          <p:spTgt spid="44035">
                                            <p:txEl>
                                              <p:pRg st="7" end="7"/>
                                            </p:txEl>
                                          </p:spTgt>
                                        </p:tgtEl>
                                        <p:attrNameLst>
                                          <p:attrName>ppt_h</p:attrName>
                                        </p:attrNameLst>
                                      </p:cBhvr>
                                      <p:tavLst>
                                        <p:tav tm="0">
                                          <p:val>
                                            <p:fltVal val="0"/>
                                          </p:val>
                                        </p:tav>
                                        <p:tav tm="100000">
                                          <p:val>
                                            <p:strVal val="#ppt_h"/>
                                          </p:val>
                                        </p:tav>
                                      </p:tavLst>
                                    </p:anim>
                                    <p:anim calcmode="lin" valueType="num">
                                      <p:cBhvr>
                                        <p:cTn id="17" dur="1000" fill="hold"/>
                                        <p:tgtEl>
                                          <p:spTgt spid="44035">
                                            <p:txEl>
                                              <p:pRg st="7" end="7"/>
                                            </p:txEl>
                                          </p:spTgt>
                                        </p:tgtEl>
                                        <p:attrNameLst>
                                          <p:attrName>style.rotation</p:attrName>
                                        </p:attrNameLst>
                                      </p:cBhvr>
                                      <p:tavLst>
                                        <p:tav tm="0">
                                          <p:val>
                                            <p:fltVal val="90"/>
                                          </p:val>
                                        </p:tav>
                                        <p:tav tm="100000">
                                          <p:val>
                                            <p:fltVal val="0"/>
                                          </p:val>
                                        </p:tav>
                                      </p:tavLst>
                                    </p:anim>
                                    <p:animEffect transition="in" filter="fade">
                                      <p:cBhvr>
                                        <p:cTn id="18" dur="1000"/>
                                        <p:tgtEl>
                                          <p:spTgt spid="44035">
                                            <p:txEl>
                                              <p:pRg st="7" end="7"/>
                                            </p:txEl>
                                          </p:spTgt>
                                        </p:tgtEl>
                                      </p:cBhvr>
                                    </p:animEffect>
                                  </p:childTnLst>
                                </p:cTn>
                              </p:par>
                              <p:par>
                                <p:cTn id="19" presetID="31" presetClass="entr" presetSubtype="0" fill="hold" nodeType="withEffect">
                                  <p:stCondLst>
                                    <p:cond delay="0"/>
                                  </p:stCondLst>
                                  <p:iterate type="lt">
                                    <p:tmPct val="5000"/>
                                  </p:iterate>
                                  <p:childTnLst>
                                    <p:set>
                                      <p:cBhvr>
                                        <p:cTn id="20" dur="1" fill="hold">
                                          <p:stCondLst>
                                            <p:cond delay="0"/>
                                          </p:stCondLst>
                                        </p:cTn>
                                        <p:tgtEl>
                                          <p:spTgt spid="44035">
                                            <p:txEl>
                                              <p:pRg st="8" end="8"/>
                                            </p:txEl>
                                          </p:spTgt>
                                        </p:tgtEl>
                                        <p:attrNameLst>
                                          <p:attrName>style.visibility</p:attrName>
                                        </p:attrNameLst>
                                      </p:cBhvr>
                                      <p:to>
                                        <p:strVal val="visible"/>
                                      </p:to>
                                    </p:set>
                                    <p:anim calcmode="lin" valueType="num">
                                      <p:cBhvr>
                                        <p:cTn id="21" dur="1000" fill="hold"/>
                                        <p:tgtEl>
                                          <p:spTgt spid="44035">
                                            <p:txEl>
                                              <p:pRg st="8" end="8"/>
                                            </p:txEl>
                                          </p:spTgt>
                                        </p:tgtEl>
                                        <p:attrNameLst>
                                          <p:attrName>ppt_w</p:attrName>
                                        </p:attrNameLst>
                                      </p:cBhvr>
                                      <p:tavLst>
                                        <p:tav tm="0">
                                          <p:val>
                                            <p:fltVal val="0"/>
                                          </p:val>
                                        </p:tav>
                                        <p:tav tm="100000">
                                          <p:val>
                                            <p:strVal val="#ppt_w"/>
                                          </p:val>
                                        </p:tav>
                                      </p:tavLst>
                                    </p:anim>
                                    <p:anim calcmode="lin" valueType="num">
                                      <p:cBhvr>
                                        <p:cTn id="22" dur="1000" fill="hold"/>
                                        <p:tgtEl>
                                          <p:spTgt spid="44035">
                                            <p:txEl>
                                              <p:pRg st="8" end="8"/>
                                            </p:txEl>
                                          </p:spTgt>
                                        </p:tgtEl>
                                        <p:attrNameLst>
                                          <p:attrName>ppt_h</p:attrName>
                                        </p:attrNameLst>
                                      </p:cBhvr>
                                      <p:tavLst>
                                        <p:tav tm="0">
                                          <p:val>
                                            <p:fltVal val="0"/>
                                          </p:val>
                                        </p:tav>
                                        <p:tav tm="100000">
                                          <p:val>
                                            <p:strVal val="#ppt_h"/>
                                          </p:val>
                                        </p:tav>
                                      </p:tavLst>
                                    </p:anim>
                                    <p:anim calcmode="lin" valueType="num">
                                      <p:cBhvr>
                                        <p:cTn id="23" dur="1000" fill="hold"/>
                                        <p:tgtEl>
                                          <p:spTgt spid="44035">
                                            <p:txEl>
                                              <p:pRg st="8" end="8"/>
                                            </p:txEl>
                                          </p:spTgt>
                                        </p:tgtEl>
                                        <p:attrNameLst>
                                          <p:attrName>style.rotation</p:attrName>
                                        </p:attrNameLst>
                                      </p:cBhvr>
                                      <p:tavLst>
                                        <p:tav tm="0">
                                          <p:val>
                                            <p:fltVal val="90"/>
                                          </p:val>
                                        </p:tav>
                                        <p:tav tm="100000">
                                          <p:val>
                                            <p:fltVal val="0"/>
                                          </p:val>
                                        </p:tav>
                                      </p:tavLst>
                                    </p:anim>
                                    <p:animEffect transition="in" filter="fade">
                                      <p:cBhvr>
                                        <p:cTn id="24" dur="1000"/>
                                        <p:tgtEl>
                                          <p:spTgt spid="44035">
                                            <p:txEl>
                                              <p:pRg st="8" end="8"/>
                                            </p:txEl>
                                          </p:spTgt>
                                        </p:tgtEl>
                                      </p:cBhvr>
                                    </p:animEffect>
                                  </p:childTnLst>
                                </p:cTn>
                              </p:par>
                              <p:par>
                                <p:cTn id="25" presetID="31" presetClass="entr" presetSubtype="0" fill="hold" nodeType="withEffect">
                                  <p:stCondLst>
                                    <p:cond delay="0"/>
                                  </p:stCondLst>
                                  <p:iterate type="lt">
                                    <p:tmPct val="5000"/>
                                  </p:iterate>
                                  <p:childTnLst>
                                    <p:set>
                                      <p:cBhvr>
                                        <p:cTn id="26" dur="1" fill="hold">
                                          <p:stCondLst>
                                            <p:cond delay="0"/>
                                          </p:stCondLst>
                                        </p:cTn>
                                        <p:tgtEl>
                                          <p:spTgt spid="44035">
                                            <p:txEl>
                                              <p:pRg st="9" end="9"/>
                                            </p:txEl>
                                          </p:spTgt>
                                        </p:tgtEl>
                                        <p:attrNameLst>
                                          <p:attrName>style.visibility</p:attrName>
                                        </p:attrNameLst>
                                      </p:cBhvr>
                                      <p:to>
                                        <p:strVal val="visible"/>
                                      </p:to>
                                    </p:set>
                                    <p:anim calcmode="lin" valueType="num">
                                      <p:cBhvr>
                                        <p:cTn id="27" dur="1000" fill="hold"/>
                                        <p:tgtEl>
                                          <p:spTgt spid="44035">
                                            <p:txEl>
                                              <p:pRg st="9" end="9"/>
                                            </p:txEl>
                                          </p:spTgt>
                                        </p:tgtEl>
                                        <p:attrNameLst>
                                          <p:attrName>ppt_w</p:attrName>
                                        </p:attrNameLst>
                                      </p:cBhvr>
                                      <p:tavLst>
                                        <p:tav tm="0">
                                          <p:val>
                                            <p:fltVal val="0"/>
                                          </p:val>
                                        </p:tav>
                                        <p:tav tm="100000">
                                          <p:val>
                                            <p:strVal val="#ppt_w"/>
                                          </p:val>
                                        </p:tav>
                                      </p:tavLst>
                                    </p:anim>
                                    <p:anim calcmode="lin" valueType="num">
                                      <p:cBhvr>
                                        <p:cTn id="28" dur="1000" fill="hold"/>
                                        <p:tgtEl>
                                          <p:spTgt spid="44035">
                                            <p:txEl>
                                              <p:pRg st="9" end="9"/>
                                            </p:txEl>
                                          </p:spTgt>
                                        </p:tgtEl>
                                        <p:attrNameLst>
                                          <p:attrName>ppt_h</p:attrName>
                                        </p:attrNameLst>
                                      </p:cBhvr>
                                      <p:tavLst>
                                        <p:tav tm="0">
                                          <p:val>
                                            <p:fltVal val="0"/>
                                          </p:val>
                                        </p:tav>
                                        <p:tav tm="100000">
                                          <p:val>
                                            <p:strVal val="#ppt_h"/>
                                          </p:val>
                                        </p:tav>
                                      </p:tavLst>
                                    </p:anim>
                                    <p:anim calcmode="lin" valueType="num">
                                      <p:cBhvr>
                                        <p:cTn id="29" dur="1000" fill="hold"/>
                                        <p:tgtEl>
                                          <p:spTgt spid="44035">
                                            <p:txEl>
                                              <p:pRg st="9" end="9"/>
                                            </p:txEl>
                                          </p:spTgt>
                                        </p:tgtEl>
                                        <p:attrNameLst>
                                          <p:attrName>style.rotation</p:attrName>
                                        </p:attrNameLst>
                                      </p:cBhvr>
                                      <p:tavLst>
                                        <p:tav tm="0">
                                          <p:val>
                                            <p:fltVal val="90"/>
                                          </p:val>
                                        </p:tav>
                                        <p:tav tm="100000">
                                          <p:val>
                                            <p:fltVal val="0"/>
                                          </p:val>
                                        </p:tav>
                                      </p:tavLst>
                                    </p:anim>
                                    <p:animEffect transition="in" filter="fade">
                                      <p:cBhvr>
                                        <p:cTn id="30" dur="1000"/>
                                        <p:tgtEl>
                                          <p:spTgt spid="44035">
                                            <p:txEl>
                                              <p:pRg st="9" end="9"/>
                                            </p:txEl>
                                          </p:spTgt>
                                        </p:tgtEl>
                                      </p:cBhvr>
                                    </p:animEffect>
                                  </p:childTnLst>
                                </p:cTn>
                              </p:par>
                              <p:par>
                                <p:cTn id="31" presetID="31" presetClass="entr" presetSubtype="0" fill="hold" nodeType="withEffect">
                                  <p:stCondLst>
                                    <p:cond delay="0"/>
                                  </p:stCondLst>
                                  <p:iterate type="lt">
                                    <p:tmPct val="5000"/>
                                  </p:iterate>
                                  <p:childTnLst>
                                    <p:set>
                                      <p:cBhvr>
                                        <p:cTn id="32" dur="1" fill="hold">
                                          <p:stCondLst>
                                            <p:cond delay="0"/>
                                          </p:stCondLst>
                                        </p:cTn>
                                        <p:tgtEl>
                                          <p:spTgt spid="44035">
                                            <p:txEl>
                                              <p:pRg st="10" end="10"/>
                                            </p:txEl>
                                          </p:spTgt>
                                        </p:tgtEl>
                                        <p:attrNameLst>
                                          <p:attrName>style.visibility</p:attrName>
                                        </p:attrNameLst>
                                      </p:cBhvr>
                                      <p:to>
                                        <p:strVal val="visible"/>
                                      </p:to>
                                    </p:set>
                                    <p:anim calcmode="lin" valueType="num">
                                      <p:cBhvr>
                                        <p:cTn id="33" dur="1000" fill="hold"/>
                                        <p:tgtEl>
                                          <p:spTgt spid="44035">
                                            <p:txEl>
                                              <p:pRg st="10" end="10"/>
                                            </p:txEl>
                                          </p:spTgt>
                                        </p:tgtEl>
                                        <p:attrNameLst>
                                          <p:attrName>ppt_w</p:attrName>
                                        </p:attrNameLst>
                                      </p:cBhvr>
                                      <p:tavLst>
                                        <p:tav tm="0">
                                          <p:val>
                                            <p:fltVal val="0"/>
                                          </p:val>
                                        </p:tav>
                                        <p:tav tm="100000">
                                          <p:val>
                                            <p:strVal val="#ppt_w"/>
                                          </p:val>
                                        </p:tav>
                                      </p:tavLst>
                                    </p:anim>
                                    <p:anim calcmode="lin" valueType="num">
                                      <p:cBhvr>
                                        <p:cTn id="34" dur="1000" fill="hold"/>
                                        <p:tgtEl>
                                          <p:spTgt spid="44035">
                                            <p:txEl>
                                              <p:pRg st="10" end="10"/>
                                            </p:txEl>
                                          </p:spTgt>
                                        </p:tgtEl>
                                        <p:attrNameLst>
                                          <p:attrName>ppt_h</p:attrName>
                                        </p:attrNameLst>
                                      </p:cBhvr>
                                      <p:tavLst>
                                        <p:tav tm="0">
                                          <p:val>
                                            <p:fltVal val="0"/>
                                          </p:val>
                                        </p:tav>
                                        <p:tav tm="100000">
                                          <p:val>
                                            <p:strVal val="#ppt_h"/>
                                          </p:val>
                                        </p:tav>
                                      </p:tavLst>
                                    </p:anim>
                                    <p:anim calcmode="lin" valueType="num">
                                      <p:cBhvr>
                                        <p:cTn id="35" dur="1000" fill="hold"/>
                                        <p:tgtEl>
                                          <p:spTgt spid="44035">
                                            <p:txEl>
                                              <p:pRg st="10" end="10"/>
                                            </p:txEl>
                                          </p:spTgt>
                                        </p:tgtEl>
                                        <p:attrNameLst>
                                          <p:attrName>style.rotation</p:attrName>
                                        </p:attrNameLst>
                                      </p:cBhvr>
                                      <p:tavLst>
                                        <p:tav tm="0">
                                          <p:val>
                                            <p:fltVal val="90"/>
                                          </p:val>
                                        </p:tav>
                                        <p:tav tm="100000">
                                          <p:val>
                                            <p:fltVal val="0"/>
                                          </p:val>
                                        </p:tav>
                                      </p:tavLst>
                                    </p:anim>
                                    <p:animEffect transition="in" filter="fade">
                                      <p:cBhvr>
                                        <p:cTn id="36" dur="1000"/>
                                        <p:tgtEl>
                                          <p:spTgt spid="44035">
                                            <p:txEl>
                                              <p:pRg st="10" end="10"/>
                                            </p:txEl>
                                          </p:spTgt>
                                        </p:tgtEl>
                                      </p:cBhvr>
                                    </p:animEffect>
                                  </p:childTnLst>
                                </p:cTn>
                              </p:par>
                              <p:par>
                                <p:cTn id="37" presetID="31" presetClass="entr" presetSubtype="0" fill="hold" nodeType="withEffect">
                                  <p:stCondLst>
                                    <p:cond delay="0"/>
                                  </p:stCondLst>
                                  <p:iterate type="lt">
                                    <p:tmPct val="5000"/>
                                  </p:iterate>
                                  <p:childTnLst>
                                    <p:set>
                                      <p:cBhvr>
                                        <p:cTn id="38" dur="1" fill="hold">
                                          <p:stCondLst>
                                            <p:cond delay="0"/>
                                          </p:stCondLst>
                                        </p:cTn>
                                        <p:tgtEl>
                                          <p:spTgt spid="44035">
                                            <p:txEl>
                                              <p:pRg st="11" end="11"/>
                                            </p:txEl>
                                          </p:spTgt>
                                        </p:tgtEl>
                                        <p:attrNameLst>
                                          <p:attrName>style.visibility</p:attrName>
                                        </p:attrNameLst>
                                      </p:cBhvr>
                                      <p:to>
                                        <p:strVal val="visible"/>
                                      </p:to>
                                    </p:set>
                                    <p:anim calcmode="lin" valueType="num">
                                      <p:cBhvr>
                                        <p:cTn id="39" dur="1000" fill="hold"/>
                                        <p:tgtEl>
                                          <p:spTgt spid="44035">
                                            <p:txEl>
                                              <p:pRg st="11" end="11"/>
                                            </p:txEl>
                                          </p:spTgt>
                                        </p:tgtEl>
                                        <p:attrNameLst>
                                          <p:attrName>ppt_w</p:attrName>
                                        </p:attrNameLst>
                                      </p:cBhvr>
                                      <p:tavLst>
                                        <p:tav tm="0">
                                          <p:val>
                                            <p:fltVal val="0"/>
                                          </p:val>
                                        </p:tav>
                                        <p:tav tm="100000">
                                          <p:val>
                                            <p:strVal val="#ppt_w"/>
                                          </p:val>
                                        </p:tav>
                                      </p:tavLst>
                                    </p:anim>
                                    <p:anim calcmode="lin" valueType="num">
                                      <p:cBhvr>
                                        <p:cTn id="40" dur="1000" fill="hold"/>
                                        <p:tgtEl>
                                          <p:spTgt spid="44035">
                                            <p:txEl>
                                              <p:pRg st="11" end="11"/>
                                            </p:txEl>
                                          </p:spTgt>
                                        </p:tgtEl>
                                        <p:attrNameLst>
                                          <p:attrName>ppt_h</p:attrName>
                                        </p:attrNameLst>
                                      </p:cBhvr>
                                      <p:tavLst>
                                        <p:tav tm="0">
                                          <p:val>
                                            <p:fltVal val="0"/>
                                          </p:val>
                                        </p:tav>
                                        <p:tav tm="100000">
                                          <p:val>
                                            <p:strVal val="#ppt_h"/>
                                          </p:val>
                                        </p:tav>
                                      </p:tavLst>
                                    </p:anim>
                                    <p:anim calcmode="lin" valueType="num">
                                      <p:cBhvr>
                                        <p:cTn id="41" dur="1000" fill="hold"/>
                                        <p:tgtEl>
                                          <p:spTgt spid="44035">
                                            <p:txEl>
                                              <p:pRg st="11" end="11"/>
                                            </p:txEl>
                                          </p:spTgt>
                                        </p:tgtEl>
                                        <p:attrNameLst>
                                          <p:attrName>style.rotation</p:attrName>
                                        </p:attrNameLst>
                                      </p:cBhvr>
                                      <p:tavLst>
                                        <p:tav tm="0">
                                          <p:val>
                                            <p:fltVal val="90"/>
                                          </p:val>
                                        </p:tav>
                                        <p:tav tm="100000">
                                          <p:val>
                                            <p:fltVal val="0"/>
                                          </p:val>
                                        </p:tav>
                                      </p:tavLst>
                                    </p:anim>
                                    <p:animEffect transition="in" filter="fade">
                                      <p:cBhvr>
                                        <p:cTn id="42" dur="1000"/>
                                        <p:tgtEl>
                                          <p:spTgt spid="440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333375"/>
            <a:ext cx="7772400" cy="1143000"/>
          </a:xfrm>
        </p:spPr>
        <p:txBody>
          <a:bodyPr/>
          <a:lstStyle/>
          <a:p>
            <a:pPr eaLnBrk="1" hangingPunct="1"/>
            <a:r>
              <a:rPr lang="en-US" altLang="zh-CN" b="1"/>
              <a:t>6.5.1  </a:t>
            </a:r>
            <a:r>
              <a:rPr lang="zh-CN" altLang="en-US" b="1"/>
              <a:t>运算符</a:t>
            </a:r>
            <a:r>
              <a:rPr lang="en-US" altLang="zh-CN" b="1">
                <a:solidFill>
                  <a:srgbClr val="FF0000"/>
                </a:solidFill>
              </a:rPr>
              <a:t>++</a:t>
            </a:r>
            <a:r>
              <a:rPr lang="zh-CN" altLang="en-US" b="1">
                <a:solidFill>
                  <a:srgbClr val="FF0000"/>
                </a:solidFill>
              </a:rPr>
              <a:t>和</a:t>
            </a:r>
            <a:r>
              <a:rPr lang="en-US" altLang="zh-CN" b="1">
                <a:solidFill>
                  <a:srgbClr val="FF0000"/>
                </a:solidFill>
              </a:rPr>
              <a:t>--</a:t>
            </a:r>
            <a:r>
              <a:rPr lang="zh-CN" altLang="en-US" b="1">
                <a:solidFill>
                  <a:srgbClr val="FF0000"/>
                </a:solidFill>
              </a:rPr>
              <a:t>的重载</a:t>
            </a:r>
          </a:p>
        </p:txBody>
      </p:sp>
      <p:sp>
        <p:nvSpPr>
          <p:cNvPr id="45059" name="Rectangle 3"/>
          <p:cNvSpPr>
            <a:spLocks noGrp="1" noChangeArrowheads="1"/>
          </p:cNvSpPr>
          <p:nvPr>
            <p:ph type="body" idx="1"/>
          </p:nvPr>
        </p:nvSpPr>
        <p:spPr>
          <a:xfrm>
            <a:off x="539750" y="1412875"/>
            <a:ext cx="8353425" cy="4683125"/>
          </a:xfrm>
        </p:spPr>
        <p:txBody>
          <a:bodyPr/>
          <a:lstStyle/>
          <a:p>
            <a:pPr eaLnBrk="1" hangingPunct="1">
              <a:lnSpc>
                <a:spcPct val="90000"/>
              </a:lnSpc>
            </a:pPr>
            <a:r>
              <a:rPr lang="zh-CN" altLang="en-US" b="1"/>
              <a:t>若将它们重载为友元运算符，将是下面的形式：</a:t>
            </a:r>
          </a:p>
          <a:p>
            <a:pPr eaLnBrk="1" hangingPunct="1">
              <a:lnSpc>
                <a:spcPct val="90000"/>
              </a:lnSpc>
              <a:buFontTx/>
              <a:buNone/>
            </a:pPr>
            <a:r>
              <a:rPr lang="en-US" altLang="zh-CN" b="1"/>
              <a:t>class X{</a:t>
            </a:r>
          </a:p>
          <a:p>
            <a:pPr eaLnBrk="1" hangingPunct="1">
              <a:lnSpc>
                <a:spcPct val="90000"/>
              </a:lnSpc>
              <a:buFontTx/>
              <a:buNone/>
            </a:pPr>
            <a:r>
              <a:rPr lang="en-US" altLang="zh-CN" sz="2800" b="1"/>
              <a:t>  	</a:t>
            </a:r>
            <a:r>
              <a:rPr lang="en-US" altLang="zh-CN" sz="2800" b="1">
                <a:solidFill>
                  <a:srgbClr val="FF0000"/>
                </a:solidFill>
              </a:rPr>
              <a:t>friend X operator++(X&amp; o);   //</a:t>
            </a:r>
            <a:r>
              <a:rPr lang="zh-CN" altLang="en-US" sz="2800" b="1">
                <a:solidFill>
                  <a:srgbClr val="FF0000"/>
                </a:solidFill>
              </a:rPr>
              <a:t>前自增的友元声明</a:t>
            </a:r>
          </a:p>
          <a:p>
            <a:pPr eaLnBrk="1" hangingPunct="1">
              <a:lnSpc>
                <a:spcPct val="90000"/>
              </a:lnSpc>
              <a:buFontTx/>
              <a:buNone/>
            </a:pPr>
            <a:r>
              <a:rPr lang="zh-CN" altLang="en-US" sz="2800" b="1">
                <a:solidFill>
                  <a:srgbClr val="FF0000"/>
                </a:solidFill>
              </a:rPr>
              <a:t>  	</a:t>
            </a:r>
            <a:r>
              <a:rPr lang="en-US" altLang="zh-CN" sz="2800" b="1">
                <a:solidFill>
                  <a:srgbClr val="FF0000"/>
                </a:solidFill>
              </a:rPr>
              <a:t>friend X operator++(X&amp; 0);   //</a:t>
            </a:r>
            <a:r>
              <a:rPr lang="zh-CN" altLang="en-US" sz="2800" b="1">
                <a:solidFill>
                  <a:srgbClr val="FF0000"/>
                </a:solidFill>
              </a:rPr>
              <a:t>后自增的友元声明</a:t>
            </a:r>
          </a:p>
          <a:p>
            <a:pPr eaLnBrk="1" hangingPunct="1">
              <a:lnSpc>
                <a:spcPct val="90000"/>
              </a:lnSpc>
              <a:buFontTx/>
              <a:buNone/>
            </a:pPr>
            <a:r>
              <a:rPr lang="en-US" altLang="zh-CN" b="1"/>
              <a:t>}</a:t>
            </a:r>
          </a:p>
          <a:p>
            <a:pPr eaLnBrk="1" hangingPunct="1">
              <a:lnSpc>
                <a:spcPct val="90000"/>
              </a:lnSpc>
            </a:pPr>
            <a:r>
              <a:rPr lang="zh-CN" altLang="en-US" b="1">
                <a:solidFill>
                  <a:schemeClr val="accent2"/>
                </a:solidFill>
              </a:rPr>
              <a:t>问题：</a:t>
            </a:r>
          </a:p>
          <a:p>
            <a:pPr lvl="1" eaLnBrk="1" hangingPunct="1">
              <a:lnSpc>
                <a:spcPct val="90000"/>
              </a:lnSpc>
              <a:buFontTx/>
              <a:buNone/>
            </a:pPr>
            <a:r>
              <a:rPr lang="zh-CN" altLang="en-US" b="1">
                <a:solidFill>
                  <a:schemeClr val="accent2"/>
                </a:solidFill>
              </a:rPr>
              <a:t>无法区分到底是前自增还是后自增运算！同样的问题发生在自减运算符身上：</a:t>
            </a:r>
            <a:r>
              <a:rPr lang="en-US" altLang="zh-CN" b="1">
                <a:solidFill>
                  <a:schemeClr val="accent2"/>
                </a:solidFill>
              </a:rPr>
              <a:t>--</a:t>
            </a:r>
          </a:p>
        </p:txBody>
      </p:sp>
    </p:spTree>
    <p:extLst>
      <p:ext uri="{BB962C8B-B14F-4D97-AF65-F5344CB8AC3E}">
        <p14:creationId xmlns:p14="http://schemas.microsoft.com/office/powerpoint/2010/main" val="692322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anim calcmode="lin" valueType="num">
                                      <p:cBhvr additive="base">
                                        <p:cTn id="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59">
                                            <p:txEl>
                                              <p:pRg st="6" end="6"/>
                                            </p:txEl>
                                          </p:spTgt>
                                        </p:tgtEl>
                                        <p:attrNameLst>
                                          <p:attrName>style.visibility</p:attrName>
                                        </p:attrNameLst>
                                      </p:cBhvr>
                                      <p:to>
                                        <p:strVal val="visible"/>
                                      </p:to>
                                    </p:set>
                                    <p:anim calcmode="lin" valueType="num">
                                      <p:cBhvr additive="base">
                                        <p:cTn id="11"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611188" y="1484313"/>
            <a:ext cx="7993062" cy="4975225"/>
          </a:xfrm>
        </p:spPr>
        <p:txBody>
          <a:bodyPr/>
          <a:lstStyle/>
          <a:p>
            <a:pPr eaLnBrk="1" hangingPunct="1"/>
            <a:r>
              <a:rPr lang="en-US" altLang="zh-CN" b="1"/>
              <a:t>C++</a:t>
            </a:r>
            <a:r>
              <a:rPr lang="zh-CN" altLang="en-US" b="1"/>
              <a:t>编译器可以通过在运算符函数参数表中是否插入关键字</a:t>
            </a:r>
            <a:r>
              <a:rPr lang="en-US" altLang="zh-CN" b="1"/>
              <a:t>int </a:t>
            </a:r>
            <a:r>
              <a:rPr lang="zh-CN" altLang="en-US" b="1"/>
              <a:t>来区分这两种方式</a:t>
            </a:r>
          </a:p>
          <a:p>
            <a:pPr eaLnBrk="1" hangingPunct="1"/>
            <a:r>
              <a:rPr lang="zh-CN" altLang="en-US" b="1"/>
              <a:t>前缀</a:t>
            </a:r>
          </a:p>
          <a:p>
            <a:pPr lvl="1" algn="just" eaLnBrk="1" hangingPunct="1">
              <a:buFontTx/>
              <a:buNone/>
            </a:pPr>
            <a:r>
              <a:rPr lang="zh-CN" altLang="en-US" b="1">
                <a:latin typeface="Tahoma" panose="020B0604030504040204" pitchFamily="34" charset="0"/>
                <a:cs typeface="Tahoma" panose="020B0604030504040204" pitchFamily="34" charset="0"/>
              </a:rPr>
              <a:t>	</a:t>
            </a:r>
            <a:r>
              <a:rPr lang="en-US" altLang="zh-CN" b="1">
                <a:latin typeface="Tahoma" panose="020B0604030504040204" pitchFamily="34" charset="0"/>
                <a:cs typeface="Tahoma" panose="020B0604030504040204" pitchFamily="34" charset="0"/>
              </a:rPr>
              <a:t>operator -- ();</a:t>
            </a:r>
          </a:p>
          <a:p>
            <a:pPr lvl="1" eaLnBrk="1" hangingPunct="1">
              <a:buFontTx/>
              <a:buNone/>
            </a:pPr>
            <a:r>
              <a:rPr lang="en-US" altLang="zh-CN" b="1">
                <a:latin typeface="Tahoma" panose="020B0604030504040204" pitchFamily="34" charset="0"/>
                <a:cs typeface="Tahoma" panose="020B0604030504040204" pitchFamily="34" charset="0"/>
              </a:rPr>
              <a:t>	operator -- (X &amp; x);</a:t>
            </a:r>
            <a:endParaRPr lang="en-US" altLang="zh-CN" b="1"/>
          </a:p>
          <a:p>
            <a:pPr eaLnBrk="1" hangingPunct="1"/>
            <a:r>
              <a:rPr lang="zh-CN" altLang="en-US" b="1"/>
              <a:t>后缀</a:t>
            </a:r>
          </a:p>
          <a:p>
            <a:pPr lvl="1" algn="just" eaLnBrk="1" hangingPunct="1">
              <a:buFontTx/>
              <a:buNone/>
            </a:pPr>
            <a:r>
              <a:rPr lang="zh-CN" altLang="en-US" b="1">
                <a:latin typeface="Tahoma" panose="020B0604030504040204" pitchFamily="34" charset="0"/>
                <a:cs typeface="Tahoma" panose="020B0604030504040204" pitchFamily="34" charset="0"/>
              </a:rPr>
              <a:t>	</a:t>
            </a:r>
            <a:r>
              <a:rPr lang="en-US" altLang="zh-CN" b="1">
                <a:latin typeface="Tahoma" panose="020B0604030504040204" pitchFamily="34" charset="0"/>
                <a:cs typeface="Tahoma" panose="020B0604030504040204" pitchFamily="34" charset="0"/>
              </a:rPr>
              <a:t>operator -- (int);</a:t>
            </a:r>
          </a:p>
          <a:p>
            <a:pPr lvl="1" eaLnBrk="1" hangingPunct="1">
              <a:buFontTx/>
              <a:buNone/>
            </a:pPr>
            <a:r>
              <a:rPr lang="en-US" altLang="zh-CN" b="1">
                <a:latin typeface="Tahoma" panose="020B0604030504040204" pitchFamily="34" charset="0"/>
                <a:cs typeface="Tahoma" panose="020B0604030504040204" pitchFamily="34" charset="0"/>
              </a:rPr>
              <a:t>	operator -- (X &amp; x, int);</a:t>
            </a:r>
          </a:p>
        </p:txBody>
      </p:sp>
      <p:sp>
        <p:nvSpPr>
          <p:cNvPr id="48131" name="Rectangle 3"/>
          <p:cNvSpPr>
            <a:spLocks noGrp="1" noChangeArrowheads="1"/>
          </p:cNvSpPr>
          <p:nvPr>
            <p:ph type="title"/>
          </p:nvPr>
        </p:nvSpPr>
        <p:spPr>
          <a:xfrm>
            <a:off x="684213" y="333375"/>
            <a:ext cx="7772400" cy="1143000"/>
          </a:xfrm>
          <a:noFill/>
        </p:spPr>
        <p:txBody>
          <a:bodyPr/>
          <a:lstStyle/>
          <a:p>
            <a:pPr eaLnBrk="1" hangingPunct="1"/>
            <a:r>
              <a:rPr lang="en-US" altLang="zh-CN" b="1"/>
              <a:t>6.5.1  </a:t>
            </a:r>
            <a:r>
              <a:rPr lang="zh-CN" altLang="en-US" b="1"/>
              <a:t>运算符</a:t>
            </a:r>
            <a:r>
              <a:rPr lang="en-US" altLang="zh-CN" b="1">
                <a:solidFill>
                  <a:srgbClr val="FF0000"/>
                </a:solidFill>
              </a:rPr>
              <a:t>++</a:t>
            </a:r>
            <a:r>
              <a:rPr lang="zh-CN" altLang="en-US" b="1">
                <a:solidFill>
                  <a:srgbClr val="FF0000"/>
                </a:solidFill>
              </a:rPr>
              <a:t>和</a:t>
            </a:r>
            <a:r>
              <a:rPr lang="en-US" altLang="zh-CN" b="1">
                <a:solidFill>
                  <a:srgbClr val="FF0000"/>
                </a:solidFill>
              </a:rPr>
              <a:t>--</a:t>
            </a:r>
            <a:r>
              <a:rPr lang="zh-CN" altLang="en-US" b="1">
                <a:solidFill>
                  <a:srgbClr val="FF0000"/>
                </a:solidFill>
              </a:rPr>
              <a:t>的重载</a:t>
            </a:r>
          </a:p>
        </p:txBody>
      </p:sp>
    </p:spTree>
    <p:extLst>
      <p:ext uri="{BB962C8B-B14F-4D97-AF65-F5344CB8AC3E}">
        <p14:creationId xmlns:p14="http://schemas.microsoft.com/office/powerpoint/2010/main" val="595879767"/>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611188" y="1484313"/>
            <a:ext cx="7772400" cy="4975225"/>
          </a:xfrm>
        </p:spPr>
        <p:txBody>
          <a:bodyPr/>
          <a:lstStyle/>
          <a:p>
            <a:pPr eaLnBrk="1" hangingPunct="1"/>
            <a:r>
              <a:rPr lang="zh-CN" altLang="en-US" b="1"/>
              <a:t>前缀</a:t>
            </a:r>
          </a:p>
          <a:p>
            <a:pPr lvl="1" algn="just" eaLnBrk="1" hangingPunct="1">
              <a:buFontTx/>
              <a:buNone/>
            </a:pPr>
            <a:r>
              <a:rPr lang="zh-CN" altLang="en-US" b="1">
                <a:latin typeface="Tahoma" panose="020B0604030504040204" pitchFamily="34" charset="0"/>
                <a:cs typeface="Tahoma" panose="020B0604030504040204" pitchFamily="34" charset="0"/>
              </a:rPr>
              <a:t>	</a:t>
            </a:r>
            <a:r>
              <a:rPr lang="en-US" altLang="zh-CN" b="1">
                <a:latin typeface="Tahoma" panose="020B0604030504040204" pitchFamily="34" charset="0"/>
                <a:cs typeface="Tahoma" panose="020B0604030504040204" pitchFamily="34" charset="0"/>
              </a:rPr>
              <a:t>operator ++ ();</a:t>
            </a:r>
          </a:p>
          <a:p>
            <a:pPr lvl="1" eaLnBrk="1" hangingPunct="1">
              <a:buFontTx/>
              <a:buNone/>
            </a:pPr>
            <a:r>
              <a:rPr lang="en-US" altLang="zh-CN" b="1">
                <a:latin typeface="Tahoma" panose="020B0604030504040204" pitchFamily="34" charset="0"/>
                <a:cs typeface="Tahoma" panose="020B0604030504040204" pitchFamily="34" charset="0"/>
              </a:rPr>
              <a:t>	operator ++ (X &amp; x);</a:t>
            </a:r>
            <a:endParaRPr lang="en-US" altLang="zh-CN" b="1"/>
          </a:p>
          <a:p>
            <a:pPr eaLnBrk="1" hangingPunct="1"/>
            <a:r>
              <a:rPr lang="zh-CN" altLang="en-US" b="1"/>
              <a:t>后缀</a:t>
            </a:r>
          </a:p>
          <a:p>
            <a:pPr lvl="1" algn="just" eaLnBrk="1" hangingPunct="1">
              <a:buFontTx/>
              <a:buNone/>
            </a:pPr>
            <a:r>
              <a:rPr lang="zh-CN" altLang="en-US" b="1">
                <a:latin typeface="Tahoma" panose="020B0604030504040204" pitchFamily="34" charset="0"/>
                <a:cs typeface="Tahoma" panose="020B0604030504040204" pitchFamily="34" charset="0"/>
              </a:rPr>
              <a:t>	</a:t>
            </a:r>
            <a:r>
              <a:rPr lang="en-US" altLang="zh-CN" b="1">
                <a:latin typeface="Tahoma" panose="020B0604030504040204" pitchFamily="34" charset="0"/>
                <a:cs typeface="Tahoma" panose="020B0604030504040204" pitchFamily="34" charset="0"/>
              </a:rPr>
              <a:t>operator ++ (int);</a:t>
            </a:r>
          </a:p>
          <a:p>
            <a:pPr lvl="1" eaLnBrk="1" hangingPunct="1">
              <a:buFontTx/>
              <a:buNone/>
            </a:pPr>
            <a:r>
              <a:rPr lang="en-US" altLang="zh-CN" b="1">
                <a:latin typeface="Tahoma" panose="020B0604030504040204" pitchFamily="34" charset="0"/>
                <a:cs typeface="Tahoma" panose="020B0604030504040204" pitchFamily="34" charset="0"/>
              </a:rPr>
              <a:t>	operator ++ (X &amp; x, int);</a:t>
            </a:r>
          </a:p>
        </p:txBody>
      </p:sp>
      <p:sp>
        <p:nvSpPr>
          <p:cNvPr id="49155" name="Rectangle 3"/>
          <p:cNvSpPr>
            <a:spLocks noGrp="1" noChangeArrowheads="1"/>
          </p:cNvSpPr>
          <p:nvPr>
            <p:ph type="title"/>
          </p:nvPr>
        </p:nvSpPr>
        <p:spPr>
          <a:xfrm>
            <a:off x="684213" y="333375"/>
            <a:ext cx="7772400" cy="1143000"/>
          </a:xfrm>
          <a:noFill/>
        </p:spPr>
        <p:txBody>
          <a:bodyPr/>
          <a:lstStyle/>
          <a:p>
            <a:pPr eaLnBrk="1" hangingPunct="1"/>
            <a:r>
              <a:rPr lang="en-US" altLang="zh-CN" b="1"/>
              <a:t>6.5.1  </a:t>
            </a:r>
            <a:r>
              <a:rPr lang="zh-CN" altLang="en-US" b="1"/>
              <a:t>运算符</a:t>
            </a:r>
            <a:r>
              <a:rPr lang="en-US" altLang="zh-CN" b="1">
                <a:solidFill>
                  <a:srgbClr val="FF0000"/>
                </a:solidFill>
              </a:rPr>
              <a:t>++</a:t>
            </a:r>
            <a:r>
              <a:rPr lang="zh-CN" altLang="en-US" b="1">
                <a:solidFill>
                  <a:srgbClr val="FF0000"/>
                </a:solidFill>
              </a:rPr>
              <a:t>和</a:t>
            </a:r>
            <a:r>
              <a:rPr lang="en-US" altLang="zh-CN" b="1">
                <a:solidFill>
                  <a:srgbClr val="FF0000"/>
                </a:solidFill>
              </a:rPr>
              <a:t>--</a:t>
            </a:r>
            <a:r>
              <a:rPr lang="zh-CN" altLang="en-US" b="1">
                <a:solidFill>
                  <a:srgbClr val="FF0000"/>
                </a:solidFill>
              </a:rPr>
              <a:t>的重载</a:t>
            </a:r>
          </a:p>
        </p:txBody>
      </p:sp>
    </p:spTree>
    <p:extLst>
      <p:ext uri="{BB962C8B-B14F-4D97-AF65-F5344CB8AC3E}">
        <p14:creationId xmlns:p14="http://schemas.microsoft.com/office/powerpoint/2010/main" val="209880292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685800" y="533400"/>
            <a:ext cx="7772400" cy="5562600"/>
          </a:xfrm>
        </p:spPr>
        <p:txBody>
          <a:bodyPr/>
          <a:lstStyle/>
          <a:p>
            <a:pPr eaLnBrk="1" hangingPunct="1"/>
            <a:r>
              <a:rPr lang="zh-CN" altLang="en-US" b="1"/>
              <a:t>例题</a:t>
            </a:r>
            <a:r>
              <a:rPr lang="en-US" altLang="zh-CN" b="1"/>
              <a:t>x.cpp</a:t>
            </a:r>
          </a:p>
          <a:p>
            <a:pPr lvl="1" eaLnBrk="1" hangingPunct="1">
              <a:buFontTx/>
              <a:buNone/>
            </a:pPr>
            <a:r>
              <a:rPr lang="en-US" altLang="zh-CN" sz="2000" b="1"/>
              <a:t>class X</a:t>
            </a:r>
          </a:p>
          <a:p>
            <a:pPr lvl="1" eaLnBrk="1" hangingPunct="1">
              <a:buFontTx/>
              <a:buNone/>
            </a:pPr>
            <a:r>
              <a:rPr lang="en-US" altLang="zh-CN" sz="2000" b="1"/>
              <a:t>{</a:t>
            </a:r>
          </a:p>
          <a:p>
            <a:pPr lvl="1" eaLnBrk="1" hangingPunct="1">
              <a:buFontTx/>
              <a:buNone/>
            </a:pPr>
            <a:r>
              <a:rPr lang="en-US" altLang="zh-CN" sz="2000" b="1"/>
              <a:t>public:</a:t>
            </a:r>
          </a:p>
          <a:p>
            <a:pPr lvl="1" eaLnBrk="1" hangingPunct="1">
              <a:buFontTx/>
              <a:buNone/>
            </a:pPr>
            <a:r>
              <a:rPr lang="en-US" altLang="zh-CN" sz="2000" b="1"/>
              <a:t>	void operator++ (int) { cout &lt;&lt; "a" &lt;&lt; endl; };</a:t>
            </a:r>
          </a:p>
          <a:p>
            <a:pPr lvl="1" eaLnBrk="1" hangingPunct="1">
              <a:buFontTx/>
              <a:buNone/>
            </a:pPr>
            <a:r>
              <a:rPr lang="en-US" altLang="zh-CN" sz="2000" b="1"/>
              <a:t>	void operator++() { cout &lt;&lt; "b" &lt;&lt; endl; };</a:t>
            </a:r>
          </a:p>
          <a:p>
            <a:pPr lvl="1" eaLnBrk="1" hangingPunct="1">
              <a:buFontTx/>
              <a:buNone/>
            </a:pPr>
            <a:r>
              <a:rPr lang="en-US" altLang="zh-CN" sz="2000" b="1"/>
              <a:t>};</a:t>
            </a:r>
          </a:p>
          <a:p>
            <a:pPr lvl="1" eaLnBrk="1" hangingPunct="1">
              <a:buFontTx/>
              <a:buNone/>
            </a:pPr>
            <a:endParaRPr lang="en-US" altLang="zh-CN" sz="2000" b="1"/>
          </a:p>
          <a:p>
            <a:pPr lvl="1" eaLnBrk="1" hangingPunct="1">
              <a:buFontTx/>
              <a:buNone/>
            </a:pPr>
            <a:r>
              <a:rPr lang="en-US" altLang="zh-CN" sz="2000" b="1"/>
              <a:t>void main ()</a:t>
            </a:r>
          </a:p>
          <a:p>
            <a:pPr lvl="1" eaLnBrk="1" hangingPunct="1">
              <a:buFontTx/>
              <a:buNone/>
            </a:pPr>
            <a:r>
              <a:rPr lang="en-US" altLang="zh-CN" sz="2000" b="1"/>
              <a:t>{</a:t>
            </a:r>
          </a:p>
          <a:p>
            <a:pPr lvl="1" eaLnBrk="1" hangingPunct="1">
              <a:buFontTx/>
              <a:buNone/>
            </a:pPr>
            <a:r>
              <a:rPr lang="en-US" altLang="zh-CN" sz="2000" b="1"/>
              <a:t>	X obj;</a:t>
            </a:r>
          </a:p>
          <a:p>
            <a:pPr lvl="1" eaLnBrk="1" hangingPunct="1">
              <a:buFontTx/>
              <a:buNone/>
            </a:pPr>
            <a:r>
              <a:rPr lang="en-US" altLang="zh-CN" sz="2000" b="1"/>
              <a:t>	++obj;</a:t>
            </a:r>
          </a:p>
          <a:p>
            <a:pPr lvl="1" eaLnBrk="1" hangingPunct="1">
              <a:buFontTx/>
              <a:buNone/>
            </a:pPr>
            <a:r>
              <a:rPr lang="en-US" altLang="zh-CN" sz="2000" b="1"/>
              <a:t>	obj++;	</a:t>
            </a:r>
          </a:p>
          <a:p>
            <a:pPr lvl="1" eaLnBrk="1" hangingPunct="1">
              <a:buFontTx/>
              <a:buNone/>
            </a:pPr>
            <a:r>
              <a:rPr lang="en-US" altLang="zh-CN" sz="2000" b="1"/>
              <a:t>}</a:t>
            </a:r>
          </a:p>
        </p:txBody>
      </p:sp>
      <p:sp>
        <p:nvSpPr>
          <p:cNvPr id="48131" name="Text Box 3"/>
          <p:cNvSpPr txBox="1">
            <a:spLocks noChangeArrowheads="1"/>
          </p:cNvSpPr>
          <p:nvPr/>
        </p:nvSpPr>
        <p:spPr bwMode="auto">
          <a:xfrm>
            <a:off x="6477000" y="4724400"/>
            <a:ext cx="533400" cy="83185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Lucida Sans Unicode" panose="020B0602030504020204" pitchFamily="34" charset="0"/>
              </a:rPr>
              <a:t>b</a:t>
            </a:r>
          </a:p>
          <a:p>
            <a:pPr eaLnBrk="1" hangingPunct="1">
              <a:spcBef>
                <a:spcPct val="0"/>
              </a:spcBef>
              <a:buFontTx/>
              <a:buNone/>
            </a:pPr>
            <a:r>
              <a:rPr kumimoji="1" lang="en-US" altLang="zh-CN" sz="2400">
                <a:latin typeface="Lucida Sans Unicode" panose="020B0602030504020204" pitchFamily="34" charset="0"/>
              </a:rPr>
              <a:t>a</a:t>
            </a:r>
          </a:p>
        </p:txBody>
      </p:sp>
    </p:spTree>
    <p:extLst>
      <p:ext uri="{BB962C8B-B14F-4D97-AF65-F5344CB8AC3E}">
        <p14:creationId xmlns:p14="http://schemas.microsoft.com/office/powerpoint/2010/main" val="37484411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dissolve">
                                      <p:cBhvr>
                                        <p:cTn id="7"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124744"/>
            <a:ext cx="8147248" cy="5400600"/>
          </a:xfrm>
        </p:spPr>
        <p:txBody>
          <a:bodyPr/>
          <a:lstStyle/>
          <a:p>
            <a:pPr eaLnBrk="1" hangingPunct="1">
              <a:buFontTx/>
              <a:buNone/>
            </a:pPr>
            <a:r>
              <a:rPr lang="en-US" altLang="zh-CN" b="1" dirty="0">
                <a:solidFill>
                  <a:srgbClr val="0000CC"/>
                </a:solidFill>
              </a:rPr>
              <a:t>3</a:t>
            </a:r>
            <a:r>
              <a:rPr lang="zh-CN" altLang="en-US" b="1" dirty="0">
                <a:solidFill>
                  <a:srgbClr val="0000CC"/>
                </a:solidFill>
              </a:rPr>
              <a:t>、静态联编</a:t>
            </a:r>
            <a:endParaRPr lang="en-US" altLang="zh-CN" b="1" dirty="0">
              <a:solidFill>
                <a:srgbClr val="0000CC"/>
              </a:solidFill>
            </a:endParaRPr>
          </a:p>
          <a:p>
            <a:pPr lvl="1" eaLnBrk="1" hangingPunct="1"/>
            <a:r>
              <a:rPr lang="zh-CN" altLang="en-US" b="1" dirty="0"/>
              <a:t>静态联编又称</a:t>
            </a:r>
            <a:r>
              <a:rPr lang="zh-CN" altLang="en-US" b="1" dirty="0">
                <a:solidFill>
                  <a:srgbClr val="FF0000"/>
                </a:solidFill>
              </a:rPr>
              <a:t>静态绑定</a:t>
            </a:r>
            <a:r>
              <a:rPr lang="zh-CN" altLang="en-US" b="1" dirty="0"/>
              <a:t>，是指在编译程序时就根据调用函数提供的信息，把它所对应的具体函数确定下来，即在编译时就把调用函数名与具体函数绑定在一起。 </a:t>
            </a:r>
          </a:p>
          <a:p>
            <a:pPr marL="0" indent="0" eaLnBrk="1" hangingPunct="1">
              <a:buNone/>
            </a:pPr>
            <a:r>
              <a:rPr lang="en-US" altLang="zh-CN" b="1" dirty="0">
                <a:solidFill>
                  <a:srgbClr val="0000CC"/>
                </a:solidFill>
              </a:rPr>
              <a:t>4、</a:t>
            </a:r>
            <a:r>
              <a:rPr lang="zh-CN" altLang="en-US" b="1" dirty="0">
                <a:solidFill>
                  <a:srgbClr val="0000CC"/>
                </a:solidFill>
              </a:rPr>
              <a:t>动态联编</a:t>
            </a:r>
          </a:p>
          <a:p>
            <a:pPr lvl="1" eaLnBrk="1" hangingPunct="1"/>
            <a:r>
              <a:rPr lang="zh-CN" altLang="en-US" b="1" dirty="0"/>
              <a:t>动态联编又称</a:t>
            </a:r>
            <a:r>
              <a:rPr lang="zh-CN" altLang="en-US" b="1" dirty="0">
                <a:solidFill>
                  <a:srgbClr val="FF0000"/>
                </a:solidFill>
              </a:rPr>
              <a:t>动态绑定</a:t>
            </a:r>
            <a:r>
              <a:rPr lang="zh-CN" altLang="en-US" b="1" dirty="0"/>
              <a:t>，是指在编译程序时还不能确定函数调用所对应的具体函数，只有在程序运行过程中才能够确定函数调用所对应的具体函数，即在程序运行时才把调用函数名与具体函数绑定在一起。 </a:t>
            </a:r>
          </a:p>
          <a:p>
            <a:pPr eaLnBrk="1" hangingPunct="1">
              <a:buFontTx/>
              <a:buNone/>
            </a:pPr>
            <a:endParaRPr lang="en-US" altLang="zh-CN" b="1" dirty="0"/>
          </a:p>
        </p:txBody>
      </p:sp>
      <p:sp>
        <p:nvSpPr>
          <p:cNvPr id="5" name="标题 1"/>
          <p:cNvSpPr>
            <a:spLocks noGrp="1"/>
          </p:cNvSpPr>
          <p:nvPr>
            <p:ph type="title"/>
          </p:nvPr>
        </p:nvSpPr>
        <p:spPr/>
        <p:txBody>
          <a:bodyPr/>
          <a:lstStyle/>
          <a:p>
            <a:pPr eaLnBrk="1" hangingPunct="1"/>
            <a:r>
              <a:rPr lang="en-US" altLang="zh-CN" b="1" dirty="0"/>
              <a:t>5.1.3 </a:t>
            </a:r>
            <a:r>
              <a:rPr lang="zh-CN" altLang="zh-CN" b="1" dirty="0"/>
              <a:t>多态与联编</a:t>
            </a:r>
            <a:endParaRPr lang="zh-CN" altLang="en-US" dirty="0"/>
          </a:p>
        </p:txBody>
      </p:sp>
    </p:spTree>
    <p:extLst>
      <p:ext uri="{BB962C8B-B14F-4D97-AF65-F5344CB8AC3E}">
        <p14:creationId xmlns:p14="http://schemas.microsoft.com/office/powerpoint/2010/main" val="814038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685800" y="333375"/>
            <a:ext cx="8062913" cy="6191250"/>
          </a:xfrm>
        </p:spPr>
        <p:txBody>
          <a:bodyPr/>
          <a:lstStyle/>
          <a:p>
            <a:pPr eaLnBrk="1" hangingPunct="1">
              <a:lnSpc>
                <a:spcPct val="90000"/>
              </a:lnSpc>
              <a:buFontTx/>
              <a:buNone/>
            </a:pPr>
            <a:r>
              <a:rPr lang="en-US" altLang="zh-CN" sz="2400" b="1">
                <a:solidFill>
                  <a:schemeClr val="accent2"/>
                </a:solidFill>
              </a:rPr>
              <a:t>【</a:t>
            </a:r>
            <a:r>
              <a:rPr lang="zh-CN" altLang="en-US" sz="2400" b="1">
                <a:solidFill>
                  <a:schemeClr val="accent2"/>
                </a:solidFill>
              </a:rPr>
              <a:t>例</a:t>
            </a:r>
            <a:r>
              <a:rPr lang="en-US" altLang="zh-CN" sz="2400" b="1">
                <a:solidFill>
                  <a:schemeClr val="accent2"/>
                </a:solidFill>
              </a:rPr>
              <a:t>6-7】  </a:t>
            </a:r>
            <a:r>
              <a:rPr lang="zh-CN" altLang="en-US" sz="2400" b="1">
                <a:solidFill>
                  <a:schemeClr val="accent2"/>
                </a:solidFill>
              </a:rPr>
              <a:t>设计一个计数器</a:t>
            </a:r>
            <a:r>
              <a:rPr lang="en-US" altLang="zh-CN" sz="2400" b="1">
                <a:solidFill>
                  <a:schemeClr val="accent2"/>
                </a:solidFill>
              </a:rPr>
              <a:t>counter</a:t>
            </a:r>
            <a:r>
              <a:rPr lang="zh-CN" altLang="en-US" sz="2400" b="1">
                <a:solidFill>
                  <a:schemeClr val="accent2"/>
                </a:solidFill>
              </a:rPr>
              <a:t>，用类成员重载自增运算符实现计数器的自增，用友元重载实现计数器的自减。</a:t>
            </a:r>
          </a:p>
          <a:p>
            <a:pPr eaLnBrk="1" hangingPunct="1">
              <a:lnSpc>
                <a:spcPct val="90000"/>
              </a:lnSpc>
              <a:buFontTx/>
              <a:buNone/>
            </a:pPr>
            <a:r>
              <a:rPr lang="en-US" altLang="zh-CN" sz="2400" b="1"/>
              <a:t>//Eg6-7.cpp</a:t>
            </a:r>
          </a:p>
          <a:p>
            <a:pPr eaLnBrk="1" hangingPunct="1">
              <a:lnSpc>
                <a:spcPct val="90000"/>
              </a:lnSpc>
              <a:buFontTx/>
              <a:buNone/>
            </a:pPr>
            <a:r>
              <a:rPr lang="en-US" altLang="zh-CN" sz="2400" b="1"/>
              <a:t>#include&lt;iostream&gt;</a:t>
            </a:r>
          </a:p>
          <a:p>
            <a:pPr eaLnBrk="1" hangingPunct="1">
              <a:lnSpc>
                <a:spcPct val="90000"/>
              </a:lnSpc>
              <a:buFontTx/>
              <a:buNone/>
            </a:pPr>
            <a:r>
              <a:rPr lang="en-US" altLang="zh-CN" sz="2400" b="1"/>
              <a:t>using namespace std;</a:t>
            </a:r>
          </a:p>
          <a:p>
            <a:pPr eaLnBrk="1" hangingPunct="1">
              <a:lnSpc>
                <a:spcPct val="90000"/>
              </a:lnSpc>
              <a:buFontTx/>
              <a:buNone/>
            </a:pPr>
            <a:r>
              <a:rPr lang="en-US" altLang="zh-CN" sz="2400" b="1"/>
              <a:t>class Counter{</a:t>
            </a:r>
          </a:p>
          <a:p>
            <a:pPr eaLnBrk="1" hangingPunct="1">
              <a:lnSpc>
                <a:spcPct val="90000"/>
              </a:lnSpc>
              <a:buFontTx/>
              <a:buNone/>
            </a:pPr>
            <a:r>
              <a:rPr lang="en-US" altLang="zh-CN" sz="2400" b="1"/>
              <a:t>private:</a:t>
            </a:r>
          </a:p>
          <a:p>
            <a:pPr eaLnBrk="1" hangingPunct="1">
              <a:lnSpc>
                <a:spcPct val="90000"/>
              </a:lnSpc>
              <a:buFontTx/>
              <a:buNone/>
            </a:pPr>
            <a:r>
              <a:rPr lang="en-US" altLang="zh-CN" sz="2400" b="1"/>
              <a:t>	int n;</a:t>
            </a:r>
          </a:p>
          <a:p>
            <a:pPr eaLnBrk="1" hangingPunct="1">
              <a:lnSpc>
                <a:spcPct val="90000"/>
              </a:lnSpc>
              <a:buFontTx/>
              <a:buNone/>
            </a:pPr>
            <a:r>
              <a:rPr lang="en-US" altLang="zh-CN" sz="2400" b="1"/>
              <a:t>public:</a:t>
            </a:r>
          </a:p>
          <a:p>
            <a:pPr lvl="1" eaLnBrk="1" hangingPunct="1">
              <a:lnSpc>
                <a:spcPct val="90000"/>
              </a:lnSpc>
              <a:buFontTx/>
              <a:buNone/>
            </a:pPr>
            <a:r>
              <a:rPr lang="en-US" altLang="zh-CN" sz="2000" b="1"/>
              <a:t>Counter(int i=0){n=i;}</a:t>
            </a:r>
          </a:p>
          <a:p>
            <a:pPr lvl="1" eaLnBrk="1" hangingPunct="1">
              <a:lnSpc>
                <a:spcPct val="90000"/>
              </a:lnSpc>
              <a:buFontTx/>
              <a:buNone/>
            </a:pPr>
            <a:r>
              <a:rPr lang="en-US" altLang="zh-CN" sz="2000" b="1"/>
              <a:t>Counter operator++();</a:t>
            </a:r>
          </a:p>
          <a:p>
            <a:pPr lvl="1" eaLnBrk="1" hangingPunct="1">
              <a:lnSpc>
                <a:spcPct val="90000"/>
              </a:lnSpc>
              <a:buFontTx/>
              <a:buNone/>
            </a:pPr>
            <a:r>
              <a:rPr lang="en-US" altLang="zh-CN" sz="2000" b="1"/>
              <a:t>Counter operator++(int);</a:t>
            </a:r>
          </a:p>
          <a:p>
            <a:pPr lvl="1" eaLnBrk="1" hangingPunct="1">
              <a:lnSpc>
                <a:spcPct val="90000"/>
              </a:lnSpc>
              <a:buFontTx/>
              <a:buNone/>
            </a:pPr>
            <a:r>
              <a:rPr lang="en-US" altLang="zh-CN" sz="2000" b="1"/>
              <a:t>friend Counter operator--(Counter &amp;c);</a:t>
            </a:r>
          </a:p>
          <a:p>
            <a:pPr lvl="1" eaLnBrk="1" hangingPunct="1">
              <a:lnSpc>
                <a:spcPct val="90000"/>
              </a:lnSpc>
              <a:buFontTx/>
              <a:buNone/>
            </a:pPr>
            <a:r>
              <a:rPr lang="en-US" altLang="zh-CN" sz="2000" b="1"/>
              <a:t>friend Counter operator--(Counter &amp;c,int);</a:t>
            </a:r>
          </a:p>
          <a:p>
            <a:pPr lvl="1" eaLnBrk="1" hangingPunct="1">
              <a:lnSpc>
                <a:spcPct val="90000"/>
              </a:lnSpc>
              <a:buFontTx/>
              <a:buNone/>
            </a:pPr>
            <a:r>
              <a:rPr lang="en-US" altLang="zh-CN" sz="2000" b="1"/>
              <a:t>void display();</a:t>
            </a:r>
          </a:p>
          <a:p>
            <a:pPr eaLnBrk="1" hangingPunct="1">
              <a:lnSpc>
                <a:spcPct val="90000"/>
              </a:lnSpc>
              <a:buFontTx/>
              <a:buNone/>
            </a:pPr>
            <a:r>
              <a:rPr lang="en-US" altLang="zh-CN" sz="2400" b="1"/>
              <a:t>};</a:t>
            </a:r>
          </a:p>
        </p:txBody>
      </p:sp>
    </p:spTree>
    <p:extLst>
      <p:ext uri="{BB962C8B-B14F-4D97-AF65-F5344CB8AC3E}">
        <p14:creationId xmlns:p14="http://schemas.microsoft.com/office/powerpoint/2010/main" val="33733995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685800" y="333375"/>
            <a:ext cx="7772400" cy="5975350"/>
          </a:xfrm>
        </p:spPr>
        <p:txBody>
          <a:bodyPr/>
          <a:lstStyle/>
          <a:p>
            <a:pPr eaLnBrk="1" hangingPunct="1">
              <a:lnSpc>
                <a:spcPct val="80000"/>
              </a:lnSpc>
              <a:buFontTx/>
              <a:buNone/>
            </a:pPr>
            <a:r>
              <a:rPr lang="en-US" altLang="zh-CN" sz="2000" b="1"/>
              <a:t>Counter Counter::operator++(){</a:t>
            </a:r>
          </a:p>
          <a:p>
            <a:pPr eaLnBrk="1" hangingPunct="1">
              <a:lnSpc>
                <a:spcPct val="80000"/>
              </a:lnSpc>
              <a:buFontTx/>
              <a:buNone/>
            </a:pPr>
            <a:r>
              <a:rPr lang="en-US" altLang="zh-CN" sz="2000" b="1"/>
              <a:t>		++n;</a:t>
            </a:r>
          </a:p>
          <a:p>
            <a:pPr eaLnBrk="1" hangingPunct="1">
              <a:lnSpc>
                <a:spcPct val="80000"/>
              </a:lnSpc>
              <a:buFontTx/>
              <a:buNone/>
            </a:pPr>
            <a:r>
              <a:rPr lang="en-US" altLang="zh-CN" sz="2000" b="1"/>
              <a:t>		return *this;</a:t>
            </a:r>
          </a:p>
          <a:p>
            <a:pPr eaLnBrk="1" hangingPunct="1">
              <a:lnSpc>
                <a:spcPct val="80000"/>
              </a:lnSpc>
              <a:buFontTx/>
              <a:buNone/>
            </a:pPr>
            <a:r>
              <a:rPr lang="en-US" altLang="zh-CN" sz="2000" b="1"/>
              <a:t>}</a:t>
            </a:r>
          </a:p>
          <a:p>
            <a:pPr eaLnBrk="1" hangingPunct="1">
              <a:lnSpc>
                <a:spcPct val="80000"/>
              </a:lnSpc>
              <a:buFontTx/>
              <a:buNone/>
            </a:pPr>
            <a:r>
              <a:rPr lang="en-US" altLang="zh-CN" sz="2000" b="1"/>
              <a:t>Counter Counter::operator++(int){</a:t>
            </a:r>
          </a:p>
          <a:p>
            <a:pPr eaLnBrk="1" hangingPunct="1">
              <a:lnSpc>
                <a:spcPct val="80000"/>
              </a:lnSpc>
              <a:buFontTx/>
              <a:buNone/>
            </a:pPr>
            <a:r>
              <a:rPr lang="en-US" altLang="zh-CN" sz="2000" b="1"/>
              <a:t>		n++;</a:t>
            </a:r>
          </a:p>
          <a:p>
            <a:pPr eaLnBrk="1" hangingPunct="1">
              <a:lnSpc>
                <a:spcPct val="80000"/>
              </a:lnSpc>
              <a:buFontTx/>
              <a:buNone/>
            </a:pPr>
            <a:r>
              <a:rPr lang="en-US" altLang="zh-CN" sz="2000" b="1"/>
              <a:t>		return *this;</a:t>
            </a:r>
          </a:p>
          <a:p>
            <a:pPr eaLnBrk="1" hangingPunct="1">
              <a:lnSpc>
                <a:spcPct val="80000"/>
              </a:lnSpc>
              <a:buFontTx/>
              <a:buNone/>
            </a:pPr>
            <a:r>
              <a:rPr lang="en-US" altLang="zh-CN" sz="2000" b="1"/>
              <a:t>}</a:t>
            </a:r>
          </a:p>
          <a:p>
            <a:pPr eaLnBrk="1" hangingPunct="1">
              <a:lnSpc>
                <a:spcPct val="80000"/>
              </a:lnSpc>
              <a:buFontTx/>
              <a:buNone/>
            </a:pPr>
            <a:r>
              <a:rPr lang="en-US" altLang="zh-CN" sz="2000" b="1"/>
              <a:t>Counter operator--(Counter &amp;c){</a:t>
            </a:r>
          </a:p>
          <a:p>
            <a:pPr eaLnBrk="1" hangingPunct="1">
              <a:lnSpc>
                <a:spcPct val="80000"/>
              </a:lnSpc>
              <a:buFontTx/>
              <a:buNone/>
            </a:pPr>
            <a:r>
              <a:rPr lang="en-US" altLang="zh-CN" sz="2000" b="1"/>
              <a:t>		--c.n;</a:t>
            </a:r>
          </a:p>
          <a:p>
            <a:pPr eaLnBrk="1" hangingPunct="1">
              <a:lnSpc>
                <a:spcPct val="80000"/>
              </a:lnSpc>
              <a:buFontTx/>
              <a:buNone/>
            </a:pPr>
            <a:r>
              <a:rPr lang="en-US" altLang="zh-CN" sz="2000" b="1"/>
              <a:t>		return c;</a:t>
            </a:r>
          </a:p>
          <a:p>
            <a:pPr eaLnBrk="1" hangingPunct="1">
              <a:lnSpc>
                <a:spcPct val="80000"/>
              </a:lnSpc>
              <a:buFontTx/>
              <a:buNone/>
            </a:pPr>
            <a:r>
              <a:rPr lang="en-US" altLang="zh-CN" sz="2000" b="1"/>
              <a:t>}</a:t>
            </a:r>
          </a:p>
          <a:p>
            <a:pPr eaLnBrk="1" hangingPunct="1">
              <a:lnSpc>
                <a:spcPct val="80000"/>
              </a:lnSpc>
              <a:buFontTx/>
              <a:buNone/>
            </a:pPr>
            <a:r>
              <a:rPr lang="en-US" altLang="zh-CN" sz="2000" b="1"/>
              <a:t>Counter operator--(Counter &amp;c,int){</a:t>
            </a:r>
          </a:p>
          <a:p>
            <a:pPr eaLnBrk="1" hangingPunct="1">
              <a:lnSpc>
                <a:spcPct val="80000"/>
              </a:lnSpc>
              <a:buFontTx/>
              <a:buNone/>
            </a:pPr>
            <a:r>
              <a:rPr lang="en-US" altLang="zh-CN" sz="2000" b="1"/>
              <a:t>		c.n--;</a:t>
            </a:r>
          </a:p>
          <a:p>
            <a:pPr eaLnBrk="1" hangingPunct="1">
              <a:lnSpc>
                <a:spcPct val="80000"/>
              </a:lnSpc>
              <a:buFontTx/>
              <a:buNone/>
            </a:pPr>
            <a:r>
              <a:rPr lang="en-US" altLang="zh-CN" sz="2000" b="1"/>
              <a:t>		return c;</a:t>
            </a:r>
          </a:p>
          <a:p>
            <a:pPr eaLnBrk="1" hangingPunct="1">
              <a:lnSpc>
                <a:spcPct val="80000"/>
              </a:lnSpc>
              <a:buFontTx/>
              <a:buNone/>
            </a:pPr>
            <a:r>
              <a:rPr lang="en-US" altLang="zh-CN" sz="2000" b="1"/>
              <a:t>}</a:t>
            </a:r>
          </a:p>
          <a:p>
            <a:pPr eaLnBrk="1" hangingPunct="1">
              <a:lnSpc>
                <a:spcPct val="80000"/>
              </a:lnSpc>
              <a:buFontTx/>
              <a:buNone/>
            </a:pPr>
            <a:r>
              <a:rPr lang="en-US" altLang="zh-CN" sz="2000" b="1"/>
              <a:t>void Counter::display(){</a:t>
            </a:r>
          </a:p>
          <a:p>
            <a:pPr eaLnBrk="1" hangingPunct="1">
              <a:lnSpc>
                <a:spcPct val="80000"/>
              </a:lnSpc>
              <a:buFontTx/>
              <a:buNone/>
            </a:pPr>
            <a:r>
              <a:rPr lang="en-US" altLang="zh-CN" sz="2000" b="1"/>
              <a:t>		cout&lt;&lt;"counter number = "&lt;&lt;n&lt;&lt;endl;</a:t>
            </a:r>
          </a:p>
          <a:p>
            <a:pPr eaLnBrk="1" hangingPunct="1">
              <a:lnSpc>
                <a:spcPct val="80000"/>
              </a:lnSpc>
              <a:buFontTx/>
              <a:buNone/>
            </a:pPr>
            <a:r>
              <a:rPr lang="en-US" altLang="zh-CN" sz="2000" b="1"/>
              <a:t>}</a:t>
            </a:r>
          </a:p>
        </p:txBody>
      </p:sp>
    </p:spTree>
    <p:extLst>
      <p:ext uri="{BB962C8B-B14F-4D97-AF65-F5344CB8AC3E}">
        <p14:creationId xmlns:p14="http://schemas.microsoft.com/office/powerpoint/2010/main" val="7916749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685800" y="549275"/>
            <a:ext cx="7772400" cy="5546725"/>
          </a:xfrm>
        </p:spPr>
        <p:txBody>
          <a:bodyPr/>
          <a:lstStyle/>
          <a:p>
            <a:pPr eaLnBrk="1" hangingPunct="1">
              <a:lnSpc>
                <a:spcPct val="80000"/>
              </a:lnSpc>
              <a:buFontTx/>
              <a:buNone/>
            </a:pPr>
            <a:r>
              <a:rPr lang="en-US" altLang="zh-CN" sz="2000" b="1"/>
              <a:t>void main(){</a:t>
            </a:r>
          </a:p>
          <a:p>
            <a:pPr eaLnBrk="1" hangingPunct="1">
              <a:lnSpc>
                <a:spcPct val="80000"/>
              </a:lnSpc>
              <a:buFontTx/>
              <a:buNone/>
            </a:pPr>
            <a:r>
              <a:rPr lang="en-US" altLang="zh-CN" sz="2000" b="1"/>
              <a:t>		Counter a;</a:t>
            </a:r>
          </a:p>
          <a:p>
            <a:pPr eaLnBrk="1" hangingPunct="1">
              <a:lnSpc>
                <a:spcPct val="80000"/>
              </a:lnSpc>
              <a:buFontTx/>
              <a:buNone/>
            </a:pPr>
            <a:r>
              <a:rPr lang="en-US" altLang="zh-CN" sz="2000" b="1"/>
              <a:t>		++a;                	//</a:t>
            </a:r>
            <a:r>
              <a:rPr lang="zh-CN" altLang="en-US" sz="2000" b="1"/>
              <a:t>调用</a:t>
            </a:r>
            <a:r>
              <a:rPr lang="en-US" altLang="zh-CN" sz="2000" b="1"/>
              <a:t>Counter::operator++()</a:t>
            </a:r>
          </a:p>
          <a:p>
            <a:pPr eaLnBrk="1" hangingPunct="1">
              <a:lnSpc>
                <a:spcPct val="80000"/>
              </a:lnSpc>
              <a:buFontTx/>
              <a:buNone/>
            </a:pPr>
            <a:r>
              <a:rPr lang="en-US" altLang="zh-CN" sz="2000" b="1"/>
              <a:t>		a.display();</a:t>
            </a:r>
          </a:p>
          <a:p>
            <a:pPr eaLnBrk="1" hangingPunct="1">
              <a:lnSpc>
                <a:spcPct val="80000"/>
              </a:lnSpc>
              <a:buFontTx/>
              <a:buNone/>
            </a:pPr>
            <a:r>
              <a:rPr lang="en-US" altLang="zh-CN" sz="2000" b="1"/>
              <a:t>		a++;                	//</a:t>
            </a:r>
            <a:r>
              <a:rPr lang="zh-CN" altLang="en-US" sz="2000" b="1"/>
              <a:t>调用</a:t>
            </a:r>
            <a:r>
              <a:rPr lang="en-US" altLang="zh-CN" sz="2000" b="1"/>
              <a:t>Counter::operator++(int)</a:t>
            </a:r>
          </a:p>
          <a:p>
            <a:pPr eaLnBrk="1" hangingPunct="1">
              <a:lnSpc>
                <a:spcPct val="80000"/>
              </a:lnSpc>
              <a:buFontTx/>
              <a:buNone/>
            </a:pPr>
            <a:r>
              <a:rPr lang="en-US" altLang="zh-CN" sz="2000" b="1"/>
              <a:t>		a.display();</a:t>
            </a:r>
          </a:p>
          <a:p>
            <a:pPr eaLnBrk="1" hangingPunct="1">
              <a:lnSpc>
                <a:spcPct val="80000"/>
              </a:lnSpc>
              <a:buFontTx/>
              <a:buNone/>
            </a:pPr>
            <a:r>
              <a:rPr lang="en-US" altLang="zh-CN" sz="2000" b="1"/>
              <a:t>		--a;                 	//</a:t>
            </a:r>
            <a:r>
              <a:rPr lang="zh-CN" altLang="en-US" sz="2000" b="1"/>
              <a:t>调用</a:t>
            </a:r>
            <a:r>
              <a:rPr lang="en-US" altLang="zh-CN" sz="2000" b="1"/>
              <a:t>operator--(Counter &amp;c)</a:t>
            </a:r>
          </a:p>
          <a:p>
            <a:pPr eaLnBrk="1" hangingPunct="1">
              <a:lnSpc>
                <a:spcPct val="80000"/>
              </a:lnSpc>
              <a:buFontTx/>
              <a:buNone/>
            </a:pPr>
            <a:r>
              <a:rPr lang="en-US" altLang="zh-CN" sz="2000" b="1"/>
              <a:t>		a.display();</a:t>
            </a:r>
          </a:p>
          <a:p>
            <a:pPr eaLnBrk="1" hangingPunct="1">
              <a:lnSpc>
                <a:spcPct val="80000"/>
              </a:lnSpc>
              <a:buFontTx/>
              <a:buNone/>
            </a:pPr>
            <a:r>
              <a:rPr lang="en-US" altLang="zh-CN" sz="2000" b="1"/>
              <a:t>		a--;                 	//</a:t>
            </a:r>
            <a:r>
              <a:rPr lang="zh-CN" altLang="en-US" sz="2000" b="1"/>
              <a:t>调用</a:t>
            </a:r>
            <a:r>
              <a:rPr lang="en-US" altLang="zh-CN" sz="2000" b="1"/>
              <a:t>operator--(Counter &amp;c,int)</a:t>
            </a:r>
          </a:p>
          <a:p>
            <a:pPr eaLnBrk="1" hangingPunct="1">
              <a:lnSpc>
                <a:spcPct val="80000"/>
              </a:lnSpc>
              <a:buFontTx/>
              <a:buNone/>
            </a:pPr>
            <a:r>
              <a:rPr lang="en-US" altLang="zh-CN" sz="2000" b="1"/>
              <a:t>		a.display();</a:t>
            </a:r>
          </a:p>
          <a:p>
            <a:pPr eaLnBrk="1" hangingPunct="1">
              <a:lnSpc>
                <a:spcPct val="80000"/>
              </a:lnSpc>
              <a:buFontTx/>
              <a:buNone/>
            </a:pPr>
            <a:r>
              <a:rPr lang="en-US" altLang="zh-CN" sz="2000" b="1"/>
              <a:t>}</a:t>
            </a:r>
          </a:p>
          <a:p>
            <a:pPr eaLnBrk="1" hangingPunct="1">
              <a:lnSpc>
                <a:spcPct val="80000"/>
              </a:lnSpc>
              <a:buFontTx/>
              <a:buNone/>
            </a:pPr>
            <a:r>
              <a:rPr lang="zh-CN" altLang="en-US" sz="2000" b="1"/>
              <a:t>程序运行结果如下：</a:t>
            </a:r>
          </a:p>
          <a:p>
            <a:pPr eaLnBrk="1" hangingPunct="1">
              <a:lnSpc>
                <a:spcPct val="80000"/>
              </a:lnSpc>
              <a:buFontTx/>
              <a:buNone/>
            </a:pPr>
            <a:r>
              <a:rPr lang="en-US" altLang="zh-CN" sz="2000" b="1"/>
              <a:t>counter number = 1</a:t>
            </a:r>
          </a:p>
          <a:p>
            <a:pPr eaLnBrk="1" hangingPunct="1">
              <a:lnSpc>
                <a:spcPct val="80000"/>
              </a:lnSpc>
              <a:buFontTx/>
              <a:buNone/>
            </a:pPr>
            <a:r>
              <a:rPr lang="en-US" altLang="zh-CN" sz="2000" b="1"/>
              <a:t>counter number = 2</a:t>
            </a:r>
          </a:p>
          <a:p>
            <a:pPr eaLnBrk="1" hangingPunct="1">
              <a:lnSpc>
                <a:spcPct val="80000"/>
              </a:lnSpc>
              <a:buFontTx/>
              <a:buNone/>
            </a:pPr>
            <a:r>
              <a:rPr lang="en-US" altLang="zh-CN" sz="2000" b="1"/>
              <a:t>counter number = 1</a:t>
            </a:r>
          </a:p>
          <a:p>
            <a:pPr eaLnBrk="1" hangingPunct="1">
              <a:lnSpc>
                <a:spcPct val="80000"/>
              </a:lnSpc>
              <a:buFontTx/>
              <a:buNone/>
            </a:pPr>
            <a:r>
              <a:rPr lang="en-US" altLang="zh-CN" sz="2000" b="1"/>
              <a:t>counter number = 0</a:t>
            </a:r>
          </a:p>
        </p:txBody>
      </p:sp>
      <p:pic>
        <p:nvPicPr>
          <p:cNvPr id="51203"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933825"/>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715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323850" y="1371600"/>
            <a:ext cx="8229600" cy="5486400"/>
          </a:xfrm>
        </p:spPr>
        <p:txBody>
          <a:bodyPr/>
          <a:lstStyle/>
          <a:p>
            <a:pPr eaLnBrk="1" hangingPunct="1">
              <a:buFontTx/>
              <a:buNone/>
            </a:pPr>
            <a:r>
              <a:rPr lang="en-US" altLang="zh-CN" b="1"/>
              <a:t>1</a:t>
            </a:r>
            <a:r>
              <a:rPr lang="zh-CN" altLang="en-US" b="1"/>
              <a:t>、赋值运算符“</a:t>
            </a:r>
            <a:r>
              <a:rPr lang="en-US" altLang="zh-CN" b="1"/>
              <a:t>=”</a:t>
            </a:r>
            <a:r>
              <a:rPr lang="zh-CN" altLang="en-US" b="1"/>
              <a:t>的重载特殊性</a:t>
            </a:r>
          </a:p>
          <a:p>
            <a:pPr lvl="1" eaLnBrk="1" hangingPunct="1"/>
            <a:r>
              <a:rPr lang="zh-CN" altLang="en-US" b="1"/>
              <a:t>赋值运算进行时将调用此运算符</a:t>
            </a:r>
          </a:p>
          <a:p>
            <a:pPr lvl="1" eaLnBrk="1" hangingPunct="1"/>
            <a:r>
              <a:rPr lang="zh-CN" altLang="en-US" b="1"/>
              <a:t>只能用成员函数重载</a:t>
            </a:r>
          </a:p>
          <a:p>
            <a:pPr lvl="1" eaLnBrk="1" hangingPunct="1"/>
            <a:r>
              <a:rPr lang="zh-CN" altLang="en-US" b="1"/>
              <a:t>如果需要而没有定义时，编译器自动生成，该版本进行</a:t>
            </a:r>
            <a:r>
              <a:rPr lang="en-US" altLang="zh-CN" b="1"/>
              <a:t>bit-by-bit</a:t>
            </a:r>
            <a:r>
              <a:rPr lang="zh-CN" altLang="en-US" b="1"/>
              <a:t>复制</a:t>
            </a:r>
          </a:p>
          <a:p>
            <a:pPr lvl="1" eaLnBrk="1" hangingPunct="1"/>
            <a:endParaRPr lang="zh-CN" altLang="en-US" b="1"/>
          </a:p>
          <a:p>
            <a:pPr lvl="1" eaLnBrk="1" hangingPunct="1"/>
            <a:r>
              <a:rPr lang="zh-CN" altLang="en-US" b="1"/>
              <a:t>编译器生成的版本与</a:t>
            </a:r>
            <a:r>
              <a:rPr lang="en-US" altLang="zh-CN" b="1"/>
              <a:t>copy constructor</a:t>
            </a:r>
            <a:r>
              <a:rPr lang="zh-CN" altLang="en-US" b="1"/>
              <a:t>有类似问题</a:t>
            </a:r>
          </a:p>
          <a:p>
            <a:pPr eaLnBrk="1" hangingPunct="1"/>
            <a:r>
              <a:rPr lang="zh-CN" altLang="en-US" b="1"/>
              <a:t>例题</a:t>
            </a:r>
            <a:r>
              <a:rPr lang="en-US" altLang="zh-CN" b="1"/>
              <a:t>:</a:t>
            </a:r>
            <a:r>
              <a:rPr lang="zh-CN" altLang="en-US" b="1"/>
              <a:t>默认的赋值运算符</a:t>
            </a:r>
          </a:p>
        </p:txBody>
      </p:sp>
      <p:sp>
        <p:nvSpPr>
          <p:cNvPr id="54275" name="Rectangle 3"/>
          <p:cNvSpPr>
            <a:spLocks noGrp="1" noChangeArrowheads="1"/>
          </p:cNvSpPr>
          <p:nvPr>
            <p:ph type="title"/>
          </p:nvPr>
        </p:nvSpPr>
        <p:spPr>
          <a:xfrm>
            <a:off x="611188" y="260350"/>
            <a:ext cx="7772400" cy="865188"/>
          </a:xfrm>
          <a:noFill/>
        </p:spPr>
        <p:txBody>
          <a:bodyPr/>
          <a:lstStyle/>
          <a:p>
            <a:pPr eaLnBrk="1" hangingPunct="1"/>
            <a:r>
              <a:rPr lang="en-US" altLang="zh-CN" b="1"/>
              <a:t>6.5.2  </a:t>
            </a:r>
            <a:r>
              <a:rPr lang="zh-CN" altLang="en-US" b="1"/>
              <a:t>重载</a:t>
            </a:r>
            <a:r>
              <a:rPr lang="zh-CN" altLang="en-US" b="1">
                <a:solidFill>
                  <a:srgbClr val="FF0000"/>
                </a:solidFill>
              </a:rPr>
              <a:t>赋值运算符</a:t>
            </a:r>
            <a:r>
              <a:rPr lang="en-US" altLang="zh-CN" b="1">
                <a:solidFill>
                  <a:srgbClr val="FF0000"/>
                </a:solidFill>
              </a:rPr>
              <a:t>=</a:t>
            </a:r>
          </a:p>
        </p:txBody>
      </p:sp>
    </p:spTree>
    <p:extLst>
      <p:ext uri="{BB962C8B-B14F-4D97-AF65-F5344CB8AC3E}">
        <p14:creationId xmlns:p14="http://schemas.microsoft.com/office/powerpoint/2010/main" val="1927999168"/>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381000" y="457200"/>
            <a:ext cx="8305800" cy="5867400"/>
          </a:xfrm>
        </p:spPr>
        <p:txBody>
          <a:bodyPr/>
          <a:lstStyle/>
          <a:p>
            <a:pPr eaLnBrk="1" hangingPunct="1">
              <a:lnSpc>
                <a:spcPct val="80000"/>
              </a:lnSpc>
              <a:buFontTx/>
              <a:buNone/>
            </a:pPr>
            <a:r>
              <a:rPr lang="en-US" altLang="zh-CN" sz="2000" b="1"/>
              <a:t>【</a:t>
            </a:r>
            <a:r>
              <a:rPr lang="zh-CN" altLang="en-US" sz="2000" b="1"/>
              <a:t>例</a:t>
            </a:r>
            <a:r>
              <a:rPr lang="en-US" altLang="zh-CN" sz="2000" b="1"/>
              <a:t>6-8】  </a:t>
            </a:r>
            <a:r>
              <a:rPr lang="zh-CN" altLang="en-US" sz="2000" b="1"/>
              <a:t>默认赋值运算符引起的指针悬挂问题。</a:t>
            </a:r>
          </a:p>
          <a:p>
            <a:pPr eaLnBrk="1" hangingPunct="1">
              <a:lnSpc>
                <a:spcPct val="80000"/>
              </a:lnSpc>
              <a:buFontTx/>
              <a:buNone/>
            </a:pPr>
            <a:r>
              <a:rPr lang="en-US" altLang="zh-CN" sz="2000" b="1"/>
              <a:t>//CH6-8.cpp</a:t>
            </a:r>
          </a:p>
          <a:p>
            <a:pPr eaLnBrk="1" hangingPunct="1">
              <a:lnSpc>
                <a:spcPct val="80000"/>
              </a:lnSpc>
              <a:buFontTx/>
              <a:buNone/>
            </a:pPr>
            <a:r>
              <a:rPr lang="en-US" altLang="zh-CN" sz="2000" b="1"/>
              <a:t>#include &lt;iostream&gt;</a:t>
            </a:r>
          </a:p>
          <a:p>
            <a:pPr eaLnBrk="1" hangingPunct="1">
              <a:lnSpc>
                <a:spcPct val="80000"/>
              </a:lnSpc>
              <a:buFontTx/>
              <a:buNone/>
            </a:pPr>
            <a:r>
              <a:rPr lang="en-US" altLang="zh-CN" sz="2000" b="1"/>
              <a:t>#include &lt;string&gt;</a:t>
            </a:r>
          </a:p>
          <a:p>
            <a:pPr eaLnBrk="1" hangingPunct="1">
              <a:lnSpc>
                <a:spcPct val="80000"/>
              </a:lnSpc>
              <a:buFontTx/>
              <a:buNone/>
            </a:pPr>
            <a:r>
              <a:rPr lang="en-US" altLang="zh-CN" sz="2000" b="1"/>
              <a:t>using namespace std;</a:t>
            </a:r>
          </a:p>
          <a:p>
            <a:pPr eaLnBrk="1" hangingPunct="1">
              <a:lnSpc>
                <a:spcPct val="80000"/>
              </a:lnSpc>
              <a:buFontTx/>
              <a:buNone/>
            </a:pPr>
            <a:r>
              <a:rPr lang="en-US" altLang="zh-CN" sz="2000" b="1"/>
              <a:t>class String{</a:t>
            </a:r>
          </a:p>
          <a:p>
            <a:pPr eaLnBrk="1" hangingPunct="1">
              <a:lnSpc>
                <a:spcPct val="80000"/>
              </a:lnSpc>
              <a:buFontTx/>
              <a:buNone/>
            </a:pPr>
            <a:r>
              <a:rPr lang="en-US" altLang="zh-CN" sz="2000" b="1"/>
              <a:t>		char *ptr;</a:t>
            </a:r>
          </a:p>
          <a:p>
            <a:pPr eaLnBrk="1" hangingPunct="1">
              <a:lnSpc>
                <a:spcPct val="80000"/>
              </a:lnSpc>
              <a:buFontTx/>
              <a:buNone/>
            </a:pPr>
            <a:r>
              <a:rPr lang="en-US" altLang="zh-CN" sz="2000" b="1"/>
              <a:t>    int n;</a:t>
            </a:r>
          </a:p>
          <a:p>
            <a:pPr eaLnBrk="1" hangingPunct="1">
              <a:lnSpc>
                <a:spcPct val="80000"/>
              </a:lnSpc>
              <a:buFontTx/>
              <a:buNone/>
            </a:pPr>
            <a:r>
              <a:rPr lang="en-US" altLang="zh-CN" sz="2000" b="1"/>
              <a:t>public:</a:t>
            </a:r>
          </a:p>
          <a:p>
            <a:pPr eaLnBrk="1" hangingPunct="1">
              <a:lnSpc>
                <a:spcPct val="80000"/>
              </a:lnSpc>
              <a:buFontTx/>
              <a:buNone/>
            </a:pPr>
            <a:r>
              <a:rPr lang="en-US" altLang="zh-CN" sz="2000" b="1"/>
              <a:t>		String(char * s,int a){</a:t>
            </a:r>
          </a:p>
          <a:p>
            <a:pPr eaLnBrk="1" hangingPunct="1">
              <a:lnSpc>
                <a:spcPct val="80000"/>
              </a:lnSpc>
              <a:buFontTx/>
              <a:buNone/>
            </a:pPr>
            <a:r>
              <a:rPr lang="en-US" altLang="zh-CN" sz="2000" b="1"/>
              <a:t>			ptr=new char[strlen(s)+1];</a:t>
            </a:r>
          </a:p>
          <a:p>
            <a:pPr eaLnBrk="1" hangingPunct="1">
              <a:lnSpc>
                <a:spcPct val="80000"/>
              </a:lnSpc>
              <a:buFontTx/>
              <a:buNone/>
            </a:pPr>
            <a:r>
              <a:rPr lang="en-US" altLang="zh-CN" sz="2000" b="1"/>
              <a:t>			strcpy(ptr,s);</a:t>
            </a:r>
          </a:p>
          <a:p>
            <a:pPr eaLnBrk="1" hangingPunct="1">
              <a:lnSpc>
                <a:spcPct val="80000"/>
              </a:lnSpc>
              <a:buFontTx/>
              <a:buNone/>
            </a:pPr>
            <a:r>
              <a:rPr lang="en-US" altLang="zh-CN" sz="2000" b="1"/>
              <a:t>			n=a;</a:t>
            </a:r>
          </a:p>
          <a:p>
            <a:pPr eaLnBrk="1" hangingPunct="1">
              <a:lnSpc>
                <a:spcPct val="80000"/>
              </a:lnSpc>
              <a:buFontTx/>
              <a:buNone/>
            </a:pPr>
            <a:r>
              <a:rPr lang="en-US" altLang="zh-CN" sz="2000" b="1"/>
              <a:t>		}</a:t>
            </a:r>
          </a:p>
          <a:p>
            <a:pPr eaLnBrk="1" hangingPunct="1">
              <a:lnSpc>
                <a:spcPct val="80000"/>
              </a:lnSpc>
              <a:buFontTx/>
              <a:buNone/>
            </a:pPr>
            <a:r>
              <a:rPr lang="en-US" altLang="zh-CN" sz="2000" b="1"/>
              <a:t>		~String(){delete ptr;}</a:t>
            </a:r>
          </a:p>
          <a:p>
            <a:pPr eaLnBrk="1" hangingPunct="1">
              <a:lnSpc>
                <a:spcPct val="80000"/>
              </a:lnSpc>
              <a:buFontTx/>
              <a:buNone/>
            </a:pPr>
            <a:r>
              <a:rPr lang="en-US" altLang="zh-CN" sz="2000" b="1"/>
              <a:t>		void print(){cout&lt;&lt;ptr&lt;&lt;endl;}</a:t>
            </a:r>
          </a:p>
          <a:p>
            <a:pPr eaLnBrk="1" hangingPunct="1">
              <a:lnSpc>
                <a:spcPct val="80000"/>
              </a:lnSpc>
              <a:buFontTx/>
              <a:buNone/>
            </a:pPr>
            <a:r>
              <a:rPr lang="en-US" altLang="zh-CN" sz="2000" b="1"/>
              <a:t>};</a:t>
            </a:r>
          </a:p>
        </p:txBody>
      </p:sp>
    </p:spTree>
    <p:extLst>
      <p:ext uri="{BB962C8B-B14F-4D97-AF65-F5344CB8AC3E}">
        <p14:creationId xmlns:p14="http://schemas.microsoft.com/office/powerpoint/2010/main" val="383511451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85800" y="549275"/>
            <a:ext cx="7772400" cy="5759450"/>
          </a:xfrm>
        </p:spPr>
        <p:txBody>
          <a:bodyPr/>
          <a:lstStyle/>
          <a:p>
            <a:pPr eaLnBrk="1" hangingPunct="1">
              <a:lnSpc>
                <a:spcPct val="90000"/>
              </a:lnSpc>
              <a:buFontTx/>
              <a:buNone/>
            </a:pPr>
            <a:r>
              <a:rPr lang="en-US" altLang="zh-CN" sz="2800" b="1"/>
              <a:t>void main(){</a:t>
            </a:r>
          </a:p>
          <a:p>
            <a:pPr lvl="2" eaLnBrk="1" hangingPunct="1">
              <a:lnSpc>
                <a:spcPct val="90000"/>
              </a:lnSpc>
              <a:buFontTx/>
              <a:buNone/>
            </a:pPr>
            <a:r>
              <a:rPr lang="en-US" altLang="zh-CN" sz="2800" b="1"/>
              <a:t>	String p1("Hello",8);					</a:t>
            </a:r>
          </a:p>
          <a:p>
            <a:pPr lvl="2" eaLnBrk="1" hangingPunct="1">
              <a:lnSpc>
                <a:spcPct val="90000"/>
              </a:lnSpc>
              <a:buFontTx/>
              <a:buNone/>
            </a:pPr>
            <a:r>
              <a:rPr lang="en-US" altLang="zh-CN" sz="2800" b="1"/>
              <a:t>{	</a:t>
            </a:r>
          </a:p>
          <a:p>
            <a:pPr lvl="2" eaLnBrk="1" hangingPunct="1">
              <a:lnSpc>
                <a:spcPct val="90000"/>
              </a:lnSpc>
              <a:buFontTx/>
              <a:buNone/>
            </a:pPr>
            <a:r>
              <a:rPr lang="en-US" altLang="zh-CN" sz="2800" b="1"/>
              <a:t>		String p2("chong qing",10); 				p2=p1;						cout&lt;&lt;"p2:";					p2.print();				</a:t>
            </a:r>
          </a:p>
          <a:p>
            <a:pPr eaLnBrk="1" hangingPunct="1">
              <a:lnSpc>
                <a:spcPct val="90000"/>
              </a:lnSpc>
              <a:buFontTx/>
              <a:buNone/>
            </a:pPr>
            <a:r>
              <a:rPr lang="en-US" altLang="zh-CN" sz="2800" b="1"/>
              <a:t>		}								cout&lt;&lt;"p1:";						p1.print();					</a:t>
            </a:r>
          </a:p>
          <a:p>
            <a:pPr eaLnBrk="1" hangingPunct="1">
              <a:lnSpc>
                <a:spcPct val="90000"/>
              </a:lnSpc>
              <a:buFontTx/>
              <a:buNone/>
            </a:pPr>
            <a:r>
              <a:rPr lang="en-US" altLang="zh-CN" sz="2800" b="1"/>
              <a:t>}											</a:t>
            </a:r>
          </a:p>
        </p:txBody>
      </p:sp>
      <p:sp>
        <p:nvSpPr>
          <p:cNvPr id="54275" name="AutoShape 3"/>
          <p:cNvSpPr>
            <a:spLocks noChangeArrowheads="1"/>
          </p:cNvSpPr>
          <p:nvPr/>
        </p:nvSpPr>
        <p:spPr bwMode="auto">
          <a:xfrm>
            <a:off x="6119813" y="2565400"/>
            <a:ext cx="3024187" cy="2808288"/>
          </a:xfrm>
          <a:prstGeom prst="cloudCallout">
            <a:avLst>
              <a:gd name="adj1" fmla="val -138977"/>
              <a:gd name="adj2" fmla="val 4321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latin typeface="Times New Roman" panose="02020603050405020304" pitchFamily="18" charset="0"/>
              </a:rPr>
              <a:t>本</a:t>
            </a:r>
            <a:r>
              <a:rPr lang="zh-CN" altLang="en-US" sz="2400" b="1">
                <a:solidFill>
                  <a:schemeClr val="accent2"/>
                </a:solidFill>
                <a:latin typeface="Times New Roman" panose="02020603050405020304" pitchFamily="18" charset="0"/>
              </a:rPr>
              <a:t>程序在将引发指针县挂问题！</a:t>
            </a:r>
          </a:p>
        </p:txBody>
      </p:sp>
      <p:pic>
        <p:nvPicPr>
          <p:cNvPr id="54276"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62071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850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additive="base">
                                        <p:cTn id="7" dur="500" fill="hold"/>
                                        <p:tgtEl>
                                          <p:spTgt spid="54275"/>
                                        </p:tgtEl>
                                        <p:attrNameLst>
                                          <p:attrName>ppt_x</p:attrName>
                                        </p:attrNameLst>
                                      </p:cBhvr>
                                      <p:tavLst>
                                        <p:tav tm="0">
                                          <p:val>
                                            <p:strVal val="#ppt_x"/>
                                          </p:val>
                                        </p:tav>
                                        <p:tav tm="100000">
                                          <p:val>
                                            <p:strVal val="#ppt_x"/>
                                          </p:val>
                                        </p:tav>
                                      </p:tavLst>
                                    </p:anim>
                                    <p:anim calcmode="lin" valueType="num">
                                      <p:cBhvr additive="base">
                                        <p:cTn id="8" dur="500" fill="hold"/>
                                        <p:tgtEl>
                                          <p:spTgt spid="542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6"/>
                                        </p:tgtEl>
                                        <p:attrNameLst>
                                          <p:attrName>style.visibility</p:attrName>
                                        </p:attrNameLst>
                                      </p:cBhvr>
                                      <p:to>
                                        <p:strVal val="visible"/>
                                      </p:to>
                                    </p:set>
                                    <p:anim calcmode="lin" valueType="num">
                                      <p:cBhvr additive="base">
                                        <p:cTn id="13" dur="500" fill="hold"/>
                                        <p:tgtEl>
                                          <p:spTgt spid="54276"/>
                                        </p:tgtEl>
                                        <p:attrNameLst>
                                          <p:attrName>ppt_x</p:attrName>
                                        </p:attrNameLst>
                                      </p:cBhvr>
                                      <p:tavLst>
                                        <p:tav tm="0">
                                          <p:val>
                                            <p:strVal val="#ppt_x"/>
                                          </p:val>
                                        </p:tav>
                                        <p:tav tm="100000">
                                          <p:val>
                                            <p:strVal val="#ppt_x"/>
                                          </p:val>
                                        </p:tav>
                                      </p:tavLst>
                                    </p:anim>
                                    <p:anim calcmode="lin" valueType="num">
                                      <p:cBhvr additive="base">
                                        <p:cTn id="14"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b="1"/>
              <a:t>6.5.2  </a:t>
            </a:r>
            <a:r>
              <a:rPr lang="zh-CN" altLang="en-US" b="1"/>
              <a:t>重载</a:t>
            </a:r>
            <a:r>
              <a:rPr lang="zh-CN" altLang="en-US" b="1">
                <a:solidFill>
                  <a:srgbClr val="FF0000"/>
                </a:solidFill>
              </a:rPr>
              <a:t>赋值运算符</a:t>
            </a:r>
            <a:r>
              <a:rPr lang="en-US" altLang="zh-CN" b="1">
                <a:solidFill>
                  <a:srgbClr val="FF0000"/>
                </a:solidFill>
              </a:rPr>
              <a:t>=</a:t>
            </a:r>
          </a:p>
        </p:txBody>
      </p:sp>
      <p:sp>
        <p:nvSpPr>
          <p:cNvPr id="57347" name="Rectangle 3"/>
          <p:cNvSpPr>
            <a:spLocks noGrp="1" noChangeArrowheads="1"/>
          </p:cNvSpPr>
          <p:nvPr>
            <p:ph type="body" idx="1"/>
          </p:nvPr>
        </p:nvSpPr>
        <p:spPr/>
        <p:txBody>
          <a:bodyPr/>
          <a:lstStyle/>
          <a:p>
            <a:pPr eaLnBrk="1" hangingPunct="1"/>
            <a:r>
              <a:rPr lang="zh-CN" altLang="en-US"/>
              <a:t>产生指针悬挂的原因分析</a:t>
            </a:r>
          </a:p>
        </p:txBody>
      </p:sp>
      <p:pic>
        <p:nvPicPr>
          <p:cNvPr id="57348" name="Picture 4" descr="B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36838"/>
            <a:ext cx="756126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1049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533400" y="1700213"/>
            <a:ext cx="7924800" cy="4395787"/>
          </a:xfrm>
        </p:spPr>
        <p:txBody>
          <a:bodyPr/>
          <a:lstStyle/>
          <a:p>
            <a:pPr eaLnBrk="1" hangingPunct="1">
              <a:lnSpc>
                <a:spcPct val="90000"/>
              </a:lnSpc>
              <a:buFontTx/>
              <a:buNone/>
            </a:pPr>
            <a:r>
              <a:rPr lang="en-US" altLang="zh-CN" sz="2400" b="1"/>
              <a:t>2</a:t>
            </a:r>
            <a:r>
              <a:rPr lang="zh-CN" altLang="en-US" sz="2400" b="1"/>
              <a:t>、赋值运算符“</a:t>
            </a:r>
            <a:r>
              <a:rPr lang="en-US" altLang="zh-CN" sz="2400" b="1"/>
              <a:t>=”</a:t>
            </a:r>
            <a:r>
              <a:rPr lang="zh-CN" altLang="en-US" sz="2400" b="1"/>
              <a:t>的重载</a:t>
            </a:r>
          </a:p>
          <a:p>
            <a:pPr eaLnBrk="1" hangingPunct="1">
              <a:lnSpc>
                <a:spcPct val="90000"/>
              </a:lnSpc>
            </a:pPr>
            <a:r>
              <a:rPr lang="zh-CN" altLang="en-US" sz="2800" b="1"/>
              <a:t>语法</a:t>
            </a:r>
          </a:p>
          <a:p>
            <a:pPr lvl="1" eaLnBrk="1" hangingPunct="1">
              <a:lnSpc>
                <a:spcPct val="90000"/>
              </a:lnSpc>
              <a:buFontTx/>
              <a:buNone/>
            </a:pPr>
            <a:r>
              <a:rPr lang="en-US" altLang="zh-CN" sz="2000" b="1"/>
              <a:t>class X</a:t>
            </a:r>
          </a:p>
          <a:p>
            <a:pPr lvl="1" eaLnBrk="1" hangingPunct="1">
              <a:lnSpc>
                <a:spcPct val="90000"/>
              </a:lnSpc>
              <a:buFontTx/>
              <a:buNone/>
            </a:pPr>
            <a:r>
              <a:rPr lang="en-US" altLang="zh-CN" sz="2000" b="1"/>
              <a:t>{</a:t>
            </a:r>
          </a:p>
          <a:p>
            <a:pPr lvl="1" eaLnBrk="1" hangingPunct="1">
              <a:lnSpc>
                <a:spcPct val="90000"/>
              </a:lnSpc>
              <a:buFontTx/>
              <a:buNone/>
            </a:pPr>
            <a:r>
              <a:rPr lang="en-US" altLang="zh-CN" sz="2000" b="1"/>
              <a:t>	ret_type operator= (type_name param);</a:t>
            </a:r>
          </a:p>
          <a:p>
            <a:pPr lvl="1" eaLnBrk="1" hangingPunct="1">
              <a:lnSpc>
                <a:spcPct val="90000"/>
              </a:lnSpc>
              <a:buFontTx/>
              <a:buNone/>
            </a:pPr>
            <a:r>
              <a:rPr lang="en-US" altLang="zh-CN" sz="2000" b="1"/>
              <a:t>}</a:t>
            </a:r>
            <a:r>
              <a:rPr lang="zh-CN" altLang="en-US" sz="2000" b="1"/>
              <a:t>；</a:t>
            </a:r>
          </a:p>
          <a:p>
            <a:pPr lvl="1" eaLnBrk="1" hangingPunct="1">
              <a:lnSpc>
                <a:spcPct val="90000"/>
              </a:lnSpc>
              <a:buFontTx/>
              <a:buNone/>
            </a:pPr>
            <a:r>
              <a:rPr lang="zh-CN" altLang="en-US" sz="2000" b="1"/>
              <a:t>仅能有一个参数</a:t>
            </a:r>
          </a:p>
          <a:p>
            <a:pPr lvl="1" eaLnBrk="1" hangingPunct="1">
              <a:lnSpc>
                <a:spcPct val="90000"/>
              </a:lnSpc>
              <a:buFontTx/>
              <a:buNone/>
            </a:pPr>
            <a:r>
              <a:rPr lang="zh-CN" altLang="en-US" sz="2000" b="1"/>
              <a:t>一般返回自身类：如下</a:t>
            </a:r>
          </a:p>
          <a:p>
            <a:pPr lvl="1" eaLnBrk="1" hangingPunct="1">
              <a:lnSpc>
                <a:spcPct val="90000"/>
              </a:lnSpc>
              <a:buFontTx/>
              <a:buNone/>
            </a:pPr>
            <a:r>
              <a:rPr lang="en-US" altLang="zh-CN" sz="2000" b="1"/>
              <a:t>class X</a:t>
            </a:r>
          </a:p>
          <a:p>
            <a:pPr lvl="1" eaLnBrk="1" hangingPunct="1">
              <a:lnSpc>
                <a:spcPct val="90000"/>
              </a:lnSpc>
              <a:buFontTx/>
              <a:buNone/>
            </a:pPr>
            <a:r>
              <a:rPr lang="en-US" altLang="zh-CN" sz="2000" b="1"/>
              <a:t>{</a:t>
            </a:r>
          </a:p>
          <a:p>
            <a:pPr lvl="1" eaLnBrk="1" hangingPunct="1">
              <a:lnSpc>
                <a:spcPct val="90000"/>
              </a:lnSpc>
              <a:buFontTx/>
              <a:buNone/>
            </a:pPr>
            <a:r>
              <a:rPr lang="en-US" altLang="zh-CN" sz="2000" b="1"/>
              <a:t>	X &amp;X::operator= (const X &amp;source);</a:t>
            </a:r>
          </a:p>
          <a:p>
            <a:pPr lvl="1" eaLnBrk="1" hangingPunct="1">
              <a:lnSpc>
                <a:spcPct val="90000"/>
              </a:lnSpc>
              <a:buFontTx/>
              <a:buNone/>
            </a:pPr>
            <a:r>
              <a:rPr lang="en-US" altLang="zh-CN" sz="2000" b="1"/>
              <a:t>}</a:t>
            </a:r>
            <a:r>
              <a:rPr lang="zh-CN" altLang="en-US" sz="2000" b="1"/>
              <a:t>；</a:t>
            </a:r>
          </a:p>
        </p:txBody>
      </p:sp>
      <p:sp>
        <p:nvSpPr>
          <p:cNvPr id="58371" name="Rectangle 3"/>
          <p:cNvSpPr>
            <a:spLocks noGrp="1" noChangeArrowheads="1"/>
          </p:cNvSpPr>
          <p:nvPr>
            <p:ph type="title"/>
          </p:nvPr>
        </p:nvSpPr>
        <p:spPr>
          <a:xfrm>
            <a:off x="539750" y="476250"/>
            <a:ext cx="7772400" cy="865188"/>
          </a:xfrm>
          <a:noFill/>
        </p:spPr>
        <p:txBody>
          <a:bodyPr/>
          <a:lstStyle/>
          <a:p>
            <a:pPr eaLnBrk="1" hangingPunct="1"/>
            <a:r>
              <a:rPr lang="en-US" altLang="zh-CN" b="1"/>
              <a:t>6.5.2  </a:t>
            </a:r>
            <a:r>
              <a:rPr lang="zh-CN" altLang="en-US" b="1"/>
              <a:t>重载</a:t>
            </a:r>
            <a:r>
              <a:rPr lang="zh-CN" altLang="en-US" b="1">
                <a:solidFill>
                  <a:srgbClr val="FF0000"/>
                </a:solidFill>
              </a:rPr>
              <a:t>赋值运算符</a:t>
            </a:r>
            <a:r>
              <a:rPr lang="en-US" altLang="zh-CN" b="1">
                <a:solidFill>
                  <a:srgbClr val="FF0000"/>
                </a:solidFill>
              </a:rPr>
              <a:t>=</a:t>
            </a:r>
          </a:p>
        </p:txBody>
      </p:sp>
    </p:spTree>
    <p:extLst>
      <p:ext uri="{BB962C8B-B14F-4D97-AF65-F5344CB8AC3E}">
        <p14:creationId xmlns:p14="http://schemas.microsoft.com/office/powerpoint/2010/main" val="1801773769"/>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685800" y="762000"/>
            <a:ext cx="7772400" cy="5334000"/>
          </a:xfrm>
        </p:spPr>
        <p:txBody>
          <a:bodyPr/>
          <a:lstStyle/>
          <a:p>
            <a:pPr eaLnBrk="1" hangingPunct="1">
              <a:lnSpc>
                <a:spcPct val="80000"/>
              </a:lnSpc>
            </a:pPr>
            <a:r>
              <a:rPr lang="zh-CN" altLang="en-US" b="1">
                <a:latin typeface="Lucida Console" panose="020B0609040504020204" pitchFamily="49" charset="0"/>
              </a:rPr>
              <a:t>例题</a:t>
            </a:r>
            <a:r>
              <a:rPr lang="en-US" altLang="zh-CN" b="1">
                <a:latin typeface="Lucida Console" panose="020B0609040504020204" pitchFamily="49" charset="0"/>
              </a:rPr>
              <a:t>ch.cpp</a:t>
            </a:r>
          </a:p>
          <a:p>
            <a:pPr lvl="1" eaLnBrk="1" hangingPunct="1">
              <a:lnSpc>
                <a:spcPct val="80000"/>
              </a:lnSpc>
              <a:buFontTx/>
              <a:buNone/>
            </a:pPr>
            <a:r>
              <a:rPr lang="en-US" altLang="zh-CN" sz="2400" b="1">
                <a:latin typeface="Lucida Console" panose="020B0609040504020204" pitchFamily="49" charset="0"/>
              </a:rPr>
              <a:t>#include &lt;iostream.h&gt;</a:t>
            </a:r>
          </a:p>
          <a:p>
            <a:pPr lvl="1" eaLnBrk="1" hangingPunct="1">
              <a:lnSpc>
                <a:spcPct val="80000"/>
              </a:lnSpc>
              <a:buFontTx/>
              <a:buNone/>
            </a:pPr>
            <a:r>
              <a:rPr lang="en-US" altLang="zh-CN" sz="2400" b="1">
                <a:latin typeface="Lucida Console" panose="020B0609040504020204" pitchFamily="49" charset="0"/>
              </a:rPr>
              <a:t>class X{</a:t>
            </a:r>
          </a:p>
          <a:p>
            <a:pPr lvl="1" eaLnBrk="1" hangingPunct="1">
              <a:lnSpc>
                <a:spcPct val="80000"/>
              </a:lnSpc>
              <a:buFontTx/>
              <a:buNone/>
            </a:pPr>
            <a:r>
              <a:rPr lang="en-US" altLang="zh-CN" sz="2400" b="1">
                <a:latin typeface="Lucida Console" panose="020B0609040504020204" pitchFamily="49" charset="0"/>
              </a:rPr>
              <a:t>public:</a:t>
            </a:r>
          </a:p>
          <a:p>
            <a:pPr lvl="1" eaLnBrk="1" hangingPunct="1">
              <a:lnSpc>
                <a:spcPct val="80000"/>
              </a:lnSpc>
              <a:buFontTx/>
              <a:buNone/>
            </a:pPr>
            <a:r>
              <a:rPr lang="en-US" altLang="zh-CN" sz="2400" b="1">
                <a:latin typeface="Lucida Console" panose="020B0609040504020204" pitchFamily="49" charset="0"/>
              </a:rPr>
              <a:t>	X &amp; operator= (const X &amp; x) </a:t>
            </a:r>
          </a:p>
          <a:p>
            <a:pPr lvl="1" eaLnBrk="1" hangingPunct="1">
              <a:lnSpc>
                <a:spcPct val="80000"/>
              </a:lnSpc>
              <a:buFontTx/>
              <a:buNone/>
            </a:pPr>
            <a:r>
              <a:rPr lang="en-US" altLang="zh-CN" sz="2400" b="1">
                <a:latin typeface="Lucida Console" panose="020B0609040504020204" pitchFamily="49" charset="0"/>
              </a:rPr>
              <a:t>	{cout &lt;&lt; “a”; return *this;};</a:t>
            </a:r>
          </a:p>
          <a:p>
            <a:pPr lvl="1" eaLnBrk="1" hangingPunct="1">
              <a:lnSpc>
                <a:spcPct val="80000"/>
              </a:lnSpc>
              <a:buFontTx/>
              <a:buNone/>
            </a:pPr>
            <a:r>
              <a:rPr lang="en-US" altLang="zh-CN" sz="2400" b="1">
                <a:latin typeface="Lucida Console" panose="020B0609040504020204" pitchFamily="49" charset="0"/>
              </a:rPr>
              <a:t>};</a:t>
            </a:r>
          </a:p>
          <a:p>
            <a:pPr lvl="1" eaLnBrk="1" hangingPunct="1">
              <a:lnSpc>
                <a:spcPct val="80000"/>
              </a:lnSpc>
              <a:buFontTx/>
              <a:buNone/>
            </a:pPr>
            <a:r>
              <a:rPr lang="en-US" altLang="zh-CN" sz="2400" b="1">
                <a:latin typeface="Lucida Console" panose="020B0609040504020204" pitchFamily="49" charset="0"/>
              </a:rPr>
              <a:t>void main ()</a:t>
            </a:r>
          </a:p>
          <a:p>
            <a:pPr lvl="1" eaLnBrk="1" hangingPunct="1">
              <a:lnSpc>
                <a:spcPct val="80000"/>
              </a:lnSpc>
              <a:buFontTx/>
              <a:buNone/>
            </a:pPr>
            <a:r>
              <a:rPr lang="en-US" altLang="zh-CN" sz="2400" b="1">
                <a:latin typeface="Lucida Console" panose="020B0609040504020204" pitchFamily="49" charset="0"/>
              </a:rPr>
              <a:t>{</a:t>
            </a:r>
          </a:p>
          <a:p>
            <a:pPr lvl="1" eaLnBrk="1" hangingPunct="1">
              <a:lnSpc>
                <a:spcPct val="80000"/>
              </a:lnSpc>
              <a:buFontTx/>
              <a:buNone/>
            </a:pPr>
            <a:r>
              <a:rPr lang="en-US" altLang="zh-CN" sz="2400" b="1">
                <a:latin typeface="Lucida Console" panose="020B0609040504020204" pitchFamily="49" charset="0"/>
              </a:rPr>
              <a:t>	X obj1, obj2, obj3;</a:t>
            </a:r>
          </a:p>
          <a:p>
            <a:pPr lvl="1" eaLnBrk="1" hangingPunct="1">
              <a:lnSpc>
                <a:spcPct val="80000"/>
              </a:lnSpc>
              <a:buFontTx/>
              <a:buNone/>
            </a:pPr>
            <a:r>
              <a:rPr lang="en-US" altLang="zh-CN" sz="2400" b="1">
                <a:latin typeface="Lucida Console" panose="020B0609040504020204" pitchFamily="49" charset="0"/>
              </a:rPr>
              <a:t>	obj1 = obj2;          //</a:t>
            </a:r>
            <a:r>
              <a:rPr lang="zh-CN" altLang="en-US" sz="2400" b="1">
                <a:latin typeface="Lucida Console" panose="020B0609040504020204" pitchFamily="49" charset="0"/>
              </a:rPr>
              <a:t>调用重载“</a:t>
            </a:r>
            <a:r>
              <a:rPr lang="en-US" altLang="zh-CN" sz="2400" b="1">
                <a:latin typeface="Lucida Console" panose="020B0609040504020204" pitchFamily="49" charset="0"/>
              </a:rPr>
              <a:t>=”</a:t>
            </a:r>
          </a:p>
          <a:p>
            <a:pPr lvl="1" eaLnBrk="1" hangingPunct="1">
              <a:lnSpc>
                <a:spcPct val="80000"/>
              </a:lnSpc>
              <a:buFontTx/>
              <a:buNone/>
            </a:pPr>
            <a:r>
              <a:rPr lang="en-US" altLang="zh-CN" sz="2400" b="1">
                <a:latin typeface="Lucida Console" panose="020B0609040504020204" pitchFamily="49" charset="0"/>
              </a:rPr>
              <a:t>	obj1.operator= (obj2); //</a:t>
            </a:r>
            <a:r>
              <a:rPr lang="zh-CN" altLang="en-US" sz="2400" b="1">
                <a:latin typeface="Lucida Console" panose="020B0609040504020204" pitchFamily="49" charset="0"/>
              </a:rPr>
              <a:t>调用重载“</a:t>
            </a:r>
            <a:r>
              <a:rPr lang="en-US" altLang="zh-CN" sz="2400" b="1">
                <a:latin typeface="Lucida Console" panose="020B0609040504020204" pitchFamily="49" charset="0"/>
              </a:rPr>
              <a:t>=”</a:t>
            </a:r>
          </a:p>
          <a:p>
            <a:pPr lvl="1" eaLnBrk="1" hangingPunct="1">
              <a:lnSpc>
                <a:spcPct val="80000"/>
              </a:lnSpc>
              <a:buFontTx/>
              <a:buNone/>
            </a:pPr>
            <a:r>
              <a:rPr lang="en-US" altLang="zh-CN" sz="2400" b="1">
                <a:latin typeface="Lucida Console" panose="020B0609040504020204" pitchFamily="49" charset="0"/>
              </a:rPr>
              <a:t>	obj1 = obj2 = obj3;    //</a:t>
            </a:r>
            <a:r>
              <a:rPr lang="zh-CN" altLang="en-US" sz="2400" b="1">
                <a:latin typeface="Lucida Console" panose="020B0609040504020204" pitchFamily="49" charset="0"/>
              </a:rPr>
              <a:t>调用重载“</a:t>
            </a:r>
            <a:r>
              <a:rPr lang="en-US" altLang="zh-CN" sz="2400" b="1">
                <a:latin typeface="Lucida Console" panose="020B0609040504020204" pitchFamily="49" charset="0"/>
              </a:rPr>
              <a:t>=”</a:t>
            </a:r>
          </a:p>
          <a:p>
            <a:pPr lvl="1" eaLnBrk="1" hangingPunct="1">
              <a:lnSpc>
                <a:spcPct val="80000"/>
              </a:lnSpc>
              <a:buFontTx/>
              <a:buNone/>
            </a:pPr>
            <a:r>
              <a:rPr lang="en-US" altLang="zh-CN" sz="2400" b="1">
                <a:latin typeface="Lucida Console" panose="020B0609040504020204" pitchFamily="49" charset="0"/>
              </a:rPr>
              <a:t>}</a:t>
            </a:r>
          </a:p>
        </p:txBody>
      </p:sp>
    </p:spTree>
    <p:extLst>
      <p:ext uri="{BB962C8B-B14F-4D97-AF65-F5344CB8AC3E}">
        <p14:creationId xmlns:p14="http://schemas.microsoft.com/office/powerpoint/2010/main" val="450757144"/>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457200" y="609600"/>
            <a:ext cx="8229600" cy="5562600"/>
          </a:xfrm>
        </p:spPr>
        <p:txBody>
          <a:bodyPr/>
          <a:lstStyle/>
          <a:p>
            <a:pPr eaLnBrk="1" hangingPunct="1">
              <a:lnSpc>
                <a:spcPct val="80000"/>
              </a:lnSpc>
            </a:pPr>
            <a:r>
              <a:rPr lang="en-US" altLang="zh-CN" b="1"/>
              <a:t>【</a:t>
            </a:r>
            <a:r>
              <a:rPr lang="zh-CN" altLang="en-US" b="1"/>
              <a:t>例</a:t>
            </a:r>
            <a:r>
              <a:rPr lang="en-US" altLang="zh-CN" b="1"/>
              <a:t>6-9】  </a:t>
            </a:r>
            <a:r>
              <a:rPr lang="zh-CN" altLang="en-US" b="1"/>
              <a:t>重载类</a:t>
            </a:r>
            <a:r>
              <a:rPr lang="en-US" altLang="zh-CN" b="1"/>
              <a:t>String</a:t>
            </a:r>
            <a:r>
              <a:rPr lang="zh-CN" altLang="en-US" b="1"/>
              <a:t>的赋值运算符，解决赋值操作引起的指针悬挂问题 </a:t>
            </a:r>
            <a:endParaRPr lang="zh-CN" altLang="en-US" sz="2800" b="1">
              <a:latin typeface="Lucida Console" panose="020B0609040504020204" pitchFamily="49" charset="0"/>
            </a:endParaRPr>
          </a:p>
          <a:p>
            <a:pPr lvl="1" eaLnBrk="1" hangingPunct="1">
              <a:lnSpc>
                <a:spcPct val="80000"/>
              </a:lnSpc>
              <a:buFontTx/>
              <a:buNone/>
            </a:pPr>
            <a:r>
              <a:rPr lang="en-US" altLang="zh-CN" sz="2000" b="1">
                <a:latin typeface="Lucida Console" panose="020B0609040504020204" pitchFamily="49" charset="0"/>
              </a:rPr>
              <a:t>class String{</a:t>
            </a:r>
          </a:p>
          <a:p>
            <a:pPr lvl="1" eaLnBrk="1" hangingPunct="1">
              <a:lnSpc>
                <a:spcPct val="80000"/>
              </a:lnSpc>
              <a:buFontTx/>
              <a:buNone/>
            </a:pPr>
            <a:r>
              <a:rPr lang="en-US" altLang="zh-CN" sz="2000" b="1">
                <a:latin typeface="Lucida Console" panose="020B0609040504020204" pitchFamily="49" charset="0"/>
              </a:rPr>
              <a:t>	char *ptr;</a:t>
            </a:r>
          </a:p>
          <a:p>
            <a:pPr lvl="1" eaLnBrk="1" hangingPunct="1">
              <a:lnSpc>
                <a:spcPct val="80000"/>
              </a:lnSpc>
              <a:buFontTx/>
              <a:buNone/>
            </a:pPr>
            <a:r>
              <a:rPr lang="en-US" altLang="zh-CN" sz="2000" b="1">
                <a:latin typeface="Lucida Console" panose="020B0609040504020204" pitchFamily="49" charset="0"/>
              </a:rPr>
              <a:t>public:</a:t>
            </a:r>
          </a:p>
          <a:p>
            <a:pPr lvl="1" eaLnBrk="1" hangingPunct="1">
              <a:lnSpc>
                <a:spcPct val="80000"/>
              </a:lnSpc>
              <a:buFontTx/>
              <a:buNone/>
            </a:pPr>
            <a:r>
              <a:rPr lang="en-US" altLang="zh-CN" sz="2000" b="1">
                <a:latin typeface="Lucida Console" panose="020B0609040504020204" pitchFamily="49" charset="0"/>
              </a:rPr>
              <a:t>	string(char * s)</a:t>
            </a:r>
          </a:p>
          <a:p>
            <a:pPr lvl="1" eaLnBrk="1" hangingPunct="1">
              <a:lnSpc>
                <a:spcPct val="80000"/>
              </a:lnSpc>
              <a:buFontTx/>
              <a:buNone/>
            </a:pPr>
            <a:r>
              <a:rPr lang="en-US" altLang="zh-CN" sz="2000" b="1">
                <a:latin typeface="Lucida Console" panose="020B0609040504020204" pitchFamily="49" charset="0"/>
              </a:rPr>
              <a:t>	{	ptr=new char[strlen(s)+1]; strcpy(ptr,s);	}</a:t>
            </a:r>
          </a:p>
          <a:p>
            <a:pPr lvl="1" eaLnBrk="1" hangingPunct="1">
              <a:lnSpc>
                <a:spcPct val="80000"/>
              </a:lnSpc>
              <a:buFontTx/>
              <a:buNone/>
            </a:pPr>
            <a:r>
              <a:rPr lang="en-US" altLang="zh-CN" sz="2000" b="1">
                <a:latin typeface="Lucida Console" panose="020B0609040504020204" pitchFamily="49" charset="0"/>
              </a:rPr>
              <a:t>	~string( ) {	delete ptr;	}</a:t>
            </a:r>
          </a:p>
          <a:p>
            <a:pPr lvl="1" eaLnBrk="1" hangingPunct="1">
              <a:lnSpc>
                <a:spcPct val="80000"/>
              </a:lnSpc>
              <a:buFontTx/>
              <a:buNone/>
            </a:pPr>
            <a:r>
              <a:rPr lang="en-US" altLang="zh-CN" sz="2000" b="1">
                <a:latin typeface="Lucida Console" panose="020B0609040504020204" pitchFamily="49" charset="0"/>
              </a:rPr>
              <a:t>	</a:t>
            </a:r>
            <a:r>
              <a:rPr lang="en-US" altLang="zh-CN" sz="2000" b="1">
                <a:solidFill>
                  <a:srgbClr val="FF3300"/>
                </a:solidFill>
                <a:latin typeface="Lucida Console" panose="020B0609040504020204" pitchFamily="49" charset="0"/>
              </a:rPr>
              <a:t>String &amp; operator=(const String &amp; );</a:t>
            </a:r>
          </a:p>
          <a:p>
            <a:pPr lvl="1" eaLnBrk="1" hangingPunct="1">
              <a:lnSpc>
                <a:spcPct val="80000"/>
              </a:lnSpc>
              <a:buFontTx/>
              <a:buNone/>
            </a:pPr>
            <a:r>
              <a:rPr lang="en-US" altLang="zh-CN" sz="2000" b="1">
                <a:latin typeface="Lucida Console" panose="020B0609040504020204" pitchFamily="49" charset="0"/>
              </a:rPr>
              <a:t>	void print( ) {	cout&lt;&lt;ptr&lt;&lt;endl;	}</a:t>
            </a:r>
          </a:p>
          <a:p>
            <a:pPr lvl="1" eaLnBrk="1" hangingPunct="1">
              <a:lnSpc>
                <a:spcPct val="80000"/>
              </a:lnSpc>
              <a:buFontTx/>
              <a:buNone/>
            </a:pPr>
            <a:r>
              <a:rPr lang="en-US" altLang="zh-CN" sz="2000" b="1">
                <a:latin typeface="Lucida Console" panose="020B0609040504020204" pitchFamily="49" charset="0"/>
              </a:rPr>
              <a:t>};</a:t>
            </a:r>
          </a:p>
          <a:p>
            <a:pPr lvl="1" eaLnBrk="1" hangingPunct="1">
              <a:lnSpc>
                <a:spcPct val="80000"/>
              </a:lnSpc>
              <a:buFontTx/>
              <a:buNone/>
            </a:pPr>
            <a:r>
              <a:rPr lang="en-US" altLang="zh-CN" sz="2000" b="1">
                <a:solidFill>
                  <a:srgbClr val="0000CC"/>
                </a:solidFill>
                <a:latin typeface="Lucida Console" panose="020B0609040504020204" pitchFamily="49" charset="0"/>
              </a:rPr>
              <a:t>String &amp; String::operator=(const String &amp;s )</a:t>
            </a:r>
          </a:p>
          <a:p>
            <a:pPr lvl="1" eaLnBrk="1" hangingPunct="1">
              <a:lnSpc>
                <a:spcPct val="80000"/>
              </a:lnSpc>
              <a:buFontTx/>
              <a:buNone/>
            </a:pPr>
            <a:r>
              <a:rPr lang="en-US" altLang="zh-CN" sz="2000" b="1">
                <a:solidFill>
                  <a:srgbClr val="0000CC"/>
                </a:solidFill>
                <a:latin typeface="Lucida Console" panose="020B0609040504020204" pitchFamily="49" charset="0"/>
              </a:rPr>
              <a:t>{</a:t>
            </a:r>
          </a:p>
          <a:p>
            <a:pPr lvl="1" eaLnBrk="1" hangingPunct="1">
              <a:lnSpc>
                <a:spcPct val="80000"/>
              </a:lnSpc>
              <a:buFontTx/>
              <a:buNone/>
            </a:pPr>
            <a:r>
              <a:rPr lang="en-US" altLang="zh-CN" sz="2000" b="1">
                <a:solidFill>
                  <a:srgbClr val="0000CC"/>
                </a:solidFill>
                <a:latin typeface="Lucida Console" panose="020B0609040504020204" pitchFamily="49" charset="0"/>
              </a:rPr>
              <a:t>	if(this==&amp;s) return *this;</a:t>
            </a:r>
          </a:p>
          <a:p>
            <a:pPr lvl="1" eaLnBrk="1" hangingPunct="1">
              <a:lnSpc>
                <a:spcPct val="80000"/>
              </a:lnSpc>
              <a:buFontTx/>
              <a:buNone/>
            </a:pPr>
            <a:r>
              <a:rPr lang="en-US" altLang="zh-CN" sz="2000" b="1">
                <a:solidFill>
                  <a:srgbClr val="0000CC"/>
                </a:solidFill>
                <a:latin typeface="Lucida Console" panose="020B0609040504020204" pitchFamily="49" charset="0"/>
              </a:rPr>
              <a:t>	delete ptr;	ptr=new char[strlen(s.ptr)+1];</a:t>
            </a:r>
          </a:p>
          <a:p>
            <a:pPr lvl="1" eaLnBrk="1" hangingPunct="1">
              <a:lnSpc>
                <a:spcPct val="80000"/>
              </a:lnSpc>
              <a:buFontTx/>
              <a:buNone/>
            </a:pPr>
            <a:r>
              <a:rPr lang="en-US" altLang="zh-CN" sz="2000" b="1">
                <a:solidFill>
                  <a:srgbClr val="0000CC"/>
                </a:solidFill>
                <a:latin typeface="Lucida Console" panose="020B0609040504020204" pitchFamily="49" charset="0"/>
              </a:rPr>
              <a:t>	strcpy(ptr,s.ptr);	return *this;</a:t>
            </a:r>
          </a:p>
          <a:p>
            <a:pPr lvl="1" eaLnBrk="1" hangingPunct="1">
              <a:lnSpc>
                <a:spcPct val="80000"/>
              </a:lnSpc>
              <a:buFontTx/>
              <a:buNone/>
            </a:pPr>
            <a:r>
              <a:rPr lang="en-US" altLang="zh-CN" sz="2000" b="1">
                <a:solidFill>
                  <a:srgbClr val="0000CC"/>
                </a:solidFill>
                <a:latin typeface="Lucida Console" panose="020B0609040504020204" pitchFamily="49" charset="0"/>
              </a:rPr>
              <a:t>}</a:t>
            </a:r>
          </a:p>
        </p:txBody>
      </p:sp>
      <p:pic>
        <p:nvPicPr>
          <p:cNvPr id="58371"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1341438"/>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718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ppt_x"/>
                                          </p:val>
                                        </p:tav>
                                        <p:tav tm="100000">
                                          <p:val>
                                            <p:strVal val="#ppt_x"/>
                                          </p:val>
                                        </p:tav>
                                      </p:tavLst>
                                    </p:anim>
                                    <p:anim calcmode="lin" valueType="num">
                                      <p:cBhvr additive="base">
                                        <p:cTn id="8" dur="500" fill="hold"/>
                                        <p:tgtEl>
                                          <p:spTgt spid="583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58370">
                                            <p:txEl>
                                              <p:pRg st="10" end="10"/>
                                            </p:txEl>
                                          </p:spTgt>
                                        </p:tgtEl>
                                        <p:attrNameLst>
                                          <p:attrName>style.visibility</p:attrName>
                                        </p:attrNameLst>
                                      </p:cBhvr>
                                      <p:to>
                                        <p:strVal val="visible"/>
                                      </p:to>
                                    </p:set>
                                    <p:animEffect transition="in" filter="fade">
                                      <p:cBhvr>
                                        <p:cTn id="13" dur="1000"/>
                                        <p:tgtEl>
                                          <p:spTgt spid="58370">
                                            <p:txEl>
                                              <p:pRg st="10" end="10"/>
                                            </p:txEl>
                                          </p:spTgt>
                                        </p:tgtEl>
                                      </p:cBhvr>
                                    </p:animEffect>
                                    <p:anim calcmode="lin" valueType="num">
                                      <p:cBhvr>
                                        <p:cTn id="14" dur="1000" fill="hold"/>
                                        <p:tgtEl>
                                          <p:spTgt spid="58370">
                                            <p:txEl>
                                              <p:pRg st="10" end="10"/>
                                            </p:txEl>
                                          </p:spTgt>
                                        </p:tgtEl>
                                        <p:attrNameLst>
                                          <p:attrName>ppt_x</p:attrName>
                                        </p:attrNameLst>
                                      </p:cBhvr>
                                      <p:tavLst>
                                        <p:tav tm="0">
                                          <p:val>
                                            <p:strVal val="#ppt_x"/>
                                          </p:val>
                                        </p:tav>
                                        <p:tav tm="100000">
                                          <p:val>
                                            <p:strVal val="#ppt_x"/>
                                          </p:val>
                                        </p:tav>
                                      </p:tavLst>
                                    </p:anim>
                                    <p:anim calcmode="lin" valueType="num">
                                      <p:cBhvr>
                                        <p:cTn id="15" dur="1000" fill="hold"/>
                                        <p:tgtEl>
                                          <p:spTgt spid="58370">
                                            <p:txEl>
                                              <p:pRg st="10" end="1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8370">
                                            <p:txEl>
                                              <p:pRg st="11" end="11"/>
                                            </p:txEl>
                                          </p:spTgt>
                                        </p:tgtEl>
                                        <p:attrNameLst>
                                          <p:attrName>style.visibility</p:attrName>
                                        </p:attrNameLst>
                                      </p:cBhvr>
                                      <p:to>
                                        <p:strVal val="visible"/>
                                      </p:to>
                                    </p:set>
                                    <p:animEffect transition="in" filter="fade">
                                      <p:cBhvr>
                                        <p:cTn id="18" dur="1000"/>
                                        <p:tgtEl>
                                          <p:spTgt spid="58370">
                                            <p:txEl>
                                              <p:pRg st="11" end="11"/>
                                            </p:txEl>
                                          </p:spTgt>
                                        </p:tgtEl>
                                      </p:cBhvr>
                                    </p:animEffect>
                                    <p:anim calcmode="lin" valueType="num">
                                      <p:cBhvr>
                                        <p:cTn id="19" dur="1000" fill="hold"/>
                                        <p:tgtEl>
                                          <p:spTgt spid="58370">
                                            <p:txEl>
                                              <p:pRg st="11" end="11"/>
                                            </p:txEl>
                                          </p:spTgt>
                                        </p:tgtEl>
                                        <p:attrNameLst>
                                          <p:attrName>ppt_x</p:attrName>
                                        </p:attrNameLst>
                                      </p:cBhvr>
                                      <p:tavLst>
                                        <p:tav tm="0">
                                          <p:val>
                                            <p:strVal val="#ppt_x"/>
                                          </p:val>
                                        </p:tav>
                                        <p:tav tm="100000">
                                          <p:val>
                                            <p:strVal val="#ppt_x"/>
                                          </p:val>
                                        </p:tav>
                                      </p:tavLst>
                                    </p:anim>
                                    <p:anim calcmode="lin" valueType="num">
                                      <p:cBhvr>
                                        <p:cTn id="20" dur="1000" fill="hold"/>
                                        <p:tgtEl>
                                          <p:spTgt spid="58370">
                                            <p:txEl>
                                              <p:pRg st="11" end="1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8370">
                                            <p:txEl>
                                              <p:pRg st="12" end="12"/>
                                            </p:txEl>
                                          </p:spTgt>
                                        </p:tgtEl>
                                        <p:attrNameLst>
                                          <p:attrName>style.visibility</p:attrName>
                                        </p:attrNameLst>
                                      </p:cBhvr>
                                      <p:to>
                                        <p:strVal val="visible"/>
                                      </p:to>
                                    </p:set>
                                    <p:animEffect transition="in" filter="fade">
                                      <p:cBhvr>
                                        <p:cTn id="23" dur="1000"/>
                                        <p:tgtEl>
                                          <p:spTgt spid="58370">
                                            <p:txEl>
                                              <p:pRg st="12" end="12"/>
                                            </p:txEl>
                                          </p:spTgt>
                                        </p:tgtEl>
                                      </p:cBhvr>
                                    </p:animEffect>
                                    <p:anim calcmode="lin" valueType="num">
                                      <p:cBhvr>
                                        <p:cTn id="24" dur="1000" fill="hold"/>
                                        <p:tgtEl>
                                          <p:spTgt spid="58370">
                                            <p:txEl>
                                              <p:pRg st="12" end="12"/>
                                            </p:txEl>
                                          </p:spTgt>
                                        </p:tgtEl>
                                        <p:attrNameLst>
                                          <p:attrName>ppt_x</p:attrName>
                                        </p:attrNameLst>
                                      </p:cBhvr>
                                      <p:tavLst>
                                        <p:tav tm="0">
                                          <p:val>
                                            <p:strVal val="#ppt_x"/>
                                          </p:val>
                                        </p:tav>
                                        <p:tav tm="100000">
                                          <p:val>
                                            <p:strVal val="#ppt_x"/>
                                          </p:val>
                                        </p:tav>
                                      </p:tavLst>
                                    </p:anim>
                                    <p:anim calcmode="lin" valueType="num">
                                      <p:cBhvr>
                                        <p:cTn id="25" dur="1000" fill="hold"/>
                                        <p:tgtEl>
                                          <p:spTgt spid="58370">
                                            <p:txEl>
                                              <p:pRg st="12" end="1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8370">
                                            <p:txEl>
                                              <p:pRg st="13" end="13"/>
                                            </p:txEl>
                                          </p:spTgt>
                                        </p:tgtEl>
                                        <p:attrNameLst>
                                          <p:attrName>style.visibility</p:attrName>
                                        </p:attrNameLst>
                                      </p:cBhvr>
                                      <p:to>
                                        <p:strVal val="visible"/>
                                      </p:to>
                                    </p:set>
                                    <p:animEffect transition="in" filter="fade">
                                      <p:cBhvr>
                                        <p:cTn id="28" dur="1000"/>
                                        <p:tgtEl>
                                          <p:spTgt spid="58370">
                                            <p:txEl>
                                              <p:pRg st="13" end="13"/>
                                            </p:txEl>
                                          </p:spTgt>
                                        </p:tgtEl>
                                      </p:cBhvr>
                                    </p:animEffect>
                                    <p:anim calcmode="lin" valueType="num">
                                      <p:cBhvr>
                                        <p:cTn id="29" dur="1000" fill="hold"/>
                                        <p:tgtEl>
                                          <p:spTgt spid="58370">
                                            <p:txEl>
                                              <p:pRg st="13" end="13"/>
                                            </p:txEl>
                                          </p:spTgt>
                                        </p:tgtEl>
                                        <p:attrNameLst>
                                          <p:attrName>ppt_x</p:attrName>
                                        </p:attrNameLst>
                                      </p:cBhvr>
                                      <p:tavLst>
                                        <p:tav tm="0">
                                          <p:val>
                                            <p:strVal val="#ppt_x"/>
                                          </p:val>
                                        </p:tav>
                                        <p:tav tm="100000">
                                          <p:val>
                                            <p:strVal val="#ppt_x"/>
                                          </p:val>
                                        </p:tav>
                                      </p:tavLst>
                                    </p:anim>
                                    <p:anim calcmode="lin" valueType="num">
                                      <p:cBhvr>
                                        <p:cTn id="30" dur="1000" fill="hold"/>
                                        <p:tgtEl>
                                          <p:spTgt spid="58370">
                                            <p:txEl>
                                              <p:pRg st="13" end="1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8370">
                                            <p:txEl>
                                              <p:pRg st="14" end="14"/>
                                            </p:txEl>
                                          </p:spTgt>
                                        </p:tgtEl>
                                        <p:attrNameLst>
                                          <p:attrName>style.visibility</p:attrName>
                                        </p:attrNameLst>
                                      </p:cBhvr>
                                      <p:to>
                                        <p:strVal val="visible"/>
                                      </p:to>
                                    </p:set>
                                    <p:animEffect transition="in" filter="fade">
                                      <p:cBhvr>
                                        <p:cTn id="33" dur="1000"/>
                                        <p:tgtEl>
                                          <p:spTgt spid="58370">
                                            <p:txEl>
                                              <p:pRg st="14" end="14"/>
                                            </p:txEl>
                                          </p:spTgt>
                                        </p:tgtEl>
                                      </p:cBhvr>
                                    </p:animEffect>
                                    <p:anim calcmode="lin" valueType="num">
                                      <p:cBhvr>
                                        <p:cTn id="34" dur="1000" fill="hold"/>
                                        <p:tgtEl>
                                          <p:spTgt spid="58370">
                                            <p:txEl>
                                              <p:pRg st="14" end="14"/>
                                            </p:txEl>
                                          </p:spTgt>
                                        </p:tgtEl>
                                        <p:attrNameLst>
                                          <p:attrName>ppt_x</p:attrName>
                                        </p:attrNameLst>
                                      </p:cBhvr>
                                      <p:tavLst>
                                        <p:tav tm="0">
                                          <p:val>
                                            <p:strVal val="#ppt_x"/>
                                          </p:val>
                                        </p:tav>
                                        <p:tav tm="100000">
                                          <p:val>
                                            <p:strVal val="#ppt_x"/>
                                          </p:val>
                                        </p:tav>
                                      </p:tavLst>
                                    </p:anim>
                                    <p:anim calcmode="lin" valueType="num">
                                      <p:cBhvr>
                                        <p:cTn id="35" dur="1000" fill="hold"/>
                                        <p:tgtEl>
                                          <p:spTgt spid="58370">
                                            <p:txEl>
                                              <p:pRg st="14" end="1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8370">
                                            <p:txEl>
                                              <p:pRg st="15" end="15"/>
                                            </p:txEl>
                                          </p:spTgt>
                                        </p:tgtEl>
                                        <p:attrNameLst>
                                          <p:attrName>style.visibility</p:attrName>
                                        </p:attrNameLst>
                                      </p:cBhvr>
                                      <p:to>
                                        <p:strVal val="visible"/>
                                      </p:to>
                                    </p:set>
                                    <p:animEffect transition="in" filter="fade">
                                      <p:cBhvr>
                                        <p:cTn id="38" dur="1000"/>
                                        <p:tgtEl>
                                          <p:spTgt spid="58370">
                                            <p:txEl>
                                              <p:pRg st="15" end="15"/>
                                            </p:txEl>
                                          </p:spTgt>
                                        </p:tgtEl>
                                      </p:cBhvr>
                                    </p:animEffect>
                                    <p:anim calcmode="lin" valueType="num">
                                      <p:cBhvr>
                                        <p:cTn id="39" dur="1000" fill="hold"/>
                                        <p:tgtEl>
                                          <p:spTgt spid="58370">
                                            <p:txEl>
                                              <p:pRg st="15" end="15"/>
                                            </p:txEl>
                                          </p:spTgt>
                                        </p:tgtEl>
                                        <p:attrNameLst>
                                          <p:attrName>ppt_x</p:attrName>
                                        </p:attrNameLst>
                                      </p:cBhvr>
                                      <p:tavLst>
                                        <p:tav tm="0">
                                          <p:val>
                                            <p:strVal val="#ppt_x"/>
                                          </p:val>
                                        </p:tav>
                                        <p:tav tm="100000">
                                          <p:val>
                                            <p:strVal val="#ppt_x"/>
                                          </p:val>
                                        </p:tav>
                                      </p:tavLst>
                                    </p:anim>
                                    <p:anim calcmode="lin" valueType="num">
                                      <p:cBhvr>
                                        <p:cTn id="40" dur="1000" fill="hold"/>
                                        <p:tgtEl>
                                          <p:spTgt spid="58370">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84213" y="1196752"/>
            <a:ext cx="7772400" cy="5661248"/>
          </a:xfrm>
        </p:spPr>
        <p:txBody>
          <a:bodyPr/>
          <a:lstStyle/>
          <a:p>
            <a:pPr marL="0" indent="0" eaLnBrk="1" hangingPunct="1">
              <a:buNone/>
            </a:pPr>
            <a:r>
              <a:rPr lang="en-US" altLang="zh-CN" b="1" dirty="0">
                <a:solidFill>
                  <a:srgbClr val="0000CC"/>
                </a:solidFill>
              </a:rPr>
              <a:t>4</a:t>
            </a:r>
            <a:r>
              <a:rPr lang="zh-CN" altLang="en-US" b="1" dirty="0">
                <a:solidFill>
                  <a:srgbClr val="0000CC"/>
                </a:solidFill>
              </a:rPr>
              <a:t>、多态性的实现方式</a:t>
            </a:r>
          </a:p>
          <a:p>
            <a:pPr lvl="1" eaLnBrk="1" hangingPunct="1"/>
            <a:r>
              <a:rPr lang="zh-CN" altLang="en-US" b="1" dirty="0">
                <a:solidFill>
                  <a:srgbClr val="FF0000"/>
                </a:solidFill>
              </a:rPr>
              <a:t>编译时多态性</a:t>
            </a:r>
            <a:r>
              <a:rPr lang="zh-CN" altLang="en-US" b="1" dirty="0"/>
              <a:t>： </a:t>
            </a:r>
            <a:r>
              <a:rPr lang="en-US" altLang="zh-CN" sz="2400" b="1" dirty="0">
                <a:latin typeface="宋体" panose="02010600030101010101" pitchFamily="2" charset="-122"/>
              </a:rPr>
              <a:t>---</a:t>
            </a:r>
            <a:r>
              <a:rPr lang="zh-CN" altLang="en-US" sz="2400" b="1" dirty="0">
                <a:latin typeface="宋体" panose="02010600030101010101" pitchFamily="2" charset="-122"/>
              </a:rPr>
              <a:t>静态联编</a:t>
            </a:r>
            <a:r>
              <a:rPr lang="en-US" altLang="zh-CN" sz="2400" b="1" dirty="0">
                <a:latin typeface="宋体" panose="02010600030101010101" pitchFamily="2" charset="-122"/>
              </a:rPr>
              <a:t>(</a:t>
            </a:r>
            <a:r>
              <a:rPr lang="zh-CN" altLang="en-US" sz="2400" b="1" dirty="0">
                <a:latin typeface="宋体" panose="02010600030101010101" pitchFamily="2" charset="-122"/>
              </a:rPr>
              <a:t>连接</a:t>
            </a:r>
            <a:r>
              <a:rPr lang="en-US" altLang="zh-CN" sz="2400" b="1" dirty="0">
                <a:latin typeface="宋体" panose="02010600030101010101" pitchFamily="2" charset="-122"/>
              </a:rPr>
              <a:t>)----</a:t>
            </a:r>
            <a:r>
              <a:rPr lang="zh-CN" altLang="en-US" sz="2400" b="1" dirty="0">
                <a:latin typeface="宋体" panose="02010600030101010101" pitchFamily="2" charset="-122"/>
              </a:rPr>
              <a:t>系统在编译时就决定如何实现某一动作</a:t>
            </a:r>
            <a:r>
              <a:rPr lang="en-US" altLang="zh-CN" sz="2400" b="1" dirty="0">
                <a:latin typeface="宋体" panose="02010600030101010101" pitchFamily="2" charset="-122"/>
              </a:rPr>
              <a:t>,</a:t>
            </a:r>
            <a:r>
              <a:rPr lang="zh-CN" altLang="en-US" sz="2400" b="1" dirty="0">
                <a:latin typeface="宋体" panose="02010600030101010101" pitchFamily="2" charset="-122"/>
              </a:rPr>
              <a:t>即对某一消息如何处理。静态联编具有执行速度快的优点。</a:t>
            </a:r>
            <a:endParaRPr lang="en-US" altLang="zh-CN" sz="2400" b="1" dirty="0">
              <a:latin typeface="宋体" panose="02010600030101010101" pitchFamily="2" charset="-122"/>
            </a:endParaRPr>
          </a:p>
          <a:p>
            <a:pPr lvl="1" eaLnBrk="1" hangingPunct="1"/>
            <a:r>
              <a:rPr lang="zh-CN" altLang="en-US" sz="2400" b="1" dirty="0">
                <a:latin typeface="宋体" panose="02010600030101010101" pitchFamily="2" charset="-122"/>
              </a:rPr>
              <a:t>在</a:t>
            </a:r>
            <a:r>
              <a:rPr lang="en-US" altLang="zh-CN" sz="2400" b="1" dirty="0">
                <a:latin typeface="宋体" panose="02010600030101010101" pitchFamily="2" charset="-122"/>
              </a:rPr>
              <a:t>C++</a:t>
            </a:r>
            <a:r>
              <a:rPr lang="zh-CN" altLang="en-US" sz="2400" b="1" dirty="0">
                <a:latin typeface="宋体" panose="02010600030101010101" pitchFamily="2" charset="-122"/>
              </a:rPr>
              <a:t>中的编译时多态性是通过</a:t>
            </a:r>
            <a:r>
              <a:rPr lang="zh-CN" altLang="en-US" b="1" dirty="0">
                <a:solidFill>
                  <a:srgbClr val="FF0000"/>
                </a:solidFill>
              </a:rPr>
              <a:t>函数重载</a:t>
            </a:r>
            <a:r>
              <a:rPr lang="zh-CN" altLang="en-US" sz="2400" b="1" dirty="0">
                <a:latin typeface="宋体" panose="02010600030101010101" pitchFamily="2" charset="-122"/>
              </a:rPr>
              <a:t>和</a:t>
            </a:r>
            <a:r>
              <a:rPr lang="zh-CN" altLang="en-US" b="1" dirty="0">
                <a:solidFill>
                  <a:srgbClr val="FF0000"/>
                </a:solidFill>
              </a:rPr>
              <a:t>运算符重载</a:t>
            </a:r>
            <a:r>
              <a:rPr lang="zh-CN" altLang="en-US" sz="2400" b="1" dirty="0">
                <a:latin typeface="宋体" panose="02010600030101010101" pitchFamily="2" charset="-122"/>
              </a:rPr>
              <a:t>实现的。</a:t>
            </a:r>
          </a:p>
          <a:p>
            <a:pPr lvl="1" eaLnBrk="1" hangingPunct="1"/>
            <a:r>
              <a:rPr lang="zh-CN" altLang="en-US" b="1" dirty="0">
                <a:solidFill>
                  <a:srgbClr val="FF0000"/>
                </a:solidFill>
              </a:rPr>
              <a:t>运行时多态性</a:t>
            </a:r>
            <a:r>
              <a:rPr lang="zh-CN" altLang="en-US" b="1" dirty="0"/>
              <a:t>： </a:t>
            </a:r>
            <a:r>
              <a:rPr lang="en-US" altLang="zh-CN" sz="2400" b="1" dirty="0">
                <a:latin typeface="宋体" panose="02010600030101010101" pitchFamily="2" charset="-122"/>
              </a:rPr>
              <a:t>---</a:t>
            </a:r>
            <a:r>
              <a:rPr lang="zh-CN" altLang="en-US" sz="2400" b="1" dirty="0">
                <a:latin typeface="宋体" panose="02010600030101010101" pitchFamily="2" charset="-122"/>
              </a:rPr>
              <a:t>动态联编</a:t>
            </a:r>
            <a:r>
              <a:rPr lang="en-US" altLang="zh-CN" sz="2400" b="1" dirty="0">
                <a:latin typeface="宋体" panose="02010600030101010101" pitchFamily="2" charset="-122"/>
              </a:rPr>
              <a:t>(</a:t>
            </a:r>
            <a:r>
              <a:rPr lang="zh-CN" altLang="en-US" sz="2400" b="1" dirty="0">
                <a:latin typeface="宋体" panose="02010600030101010101" pitchFamily="2" charset="-122"/>
              </a:rPr>
              <a:t>连接</a:t>
            </a:r>
            <a:r>
              <a:rPr lang="en-US" altLang="zh-CN" sz="2400" b="1" dirty="0">
                <a:latin typeface="宋体" panose="02010600030101010101" pitchFamily="2" charset="-122"/>
              </a:rPr>
              <a:t>)----</a:t>
            </a:r>
            <a:r>
              <a:rPr lang="zh-CN" altLang="en-US" sz="2400" b="1" dirty="0">
                <a:latin typeface="宋体" panose="02010600030101010101" pitchFamily="2" charset="-122"/>
              </a:rPr>
              <a:t>系统在运行时动态实现某一动作</a:t>
            </a:r>
            <a:r>
              <a:rPr lang="en-US" altLang="zh-CN" sz="2400" b="1" dirty="0">
                <a:latin typeface="宋体" panose="02010600030101010101" pitchFamily="2" charset="-122"/>
              </a:rPr>
              <a:t>,</a:t>
            </a:r>
            <a:r>
              <a:rPr lang="zh-CN" altLang="en-US" sz="2400" b="1" dirty="0">
                <a:latin typeface="宋体" panose="02010600030101010101" pitchFamily="2" charset="-122"/>
              </a:rPr>
              <a:t>即对某一消息在运行过程实现其如何响应。动态联编为系统提供了灵活和高度问题抽象的优点。</a:t>
            </a:r>
            <a:endParaRPr lang="en-US" altLang="zh-CN" sz="2400" b="1" dirty="0">
              <a:latin typeface="宋体" panose="02010600030101010101" pitchFamily="2" charset="-122"/>
            </a:endParaRPr>
          </a:p>
          <a:p>
            <a:pPr lvl="1" eaLnBrk="1" hangingPunct="1"/>
            <a:r>
              <a:rPr lang="zh-CN" altLang="en-US" sz="2400" b="1" dirty="0">
                <a:latin typeface="宋体" panose="02010600030101010101" pitchFamily="2" charset="-122"/>
              </a:rPr>
              <a:t>在</a:t>
            </a:r>
            <a:r>
              <a:rPr lang="en-US" altLang="zh-CN" sz="2400" b="1" dirty="0">
                <a:latin typeface="宋体" panose="02010600030101010101" pitchFamily="2" charset="-122"/>
              </a:rPr>
              <a:t>C++</a:t>
            </a:r>
            <a:r>
              <a:rPr lang="zh-CN" altLang="en-US" sz="2400" b="1" dirty="0">
                <a:latin typeface="宋体" panose="02010600030101010101" pitchFamily="2" charset="-122"/>
              </a:rPr>
              <a:t>中的运行时多态性是通过</a:t>
            </a:r>
            <a:r>
              <a:rPr lang="zh-CN" altLang="en-US" b="1" dirty="0">
                <a:solidFill>
                  <a:srgbClr val="FF0000"/>
                </a:solidFill>
              </a:rPr>
              <a:t>继承</a:t>
            </a:r>
            <a:r>
              <a:rPr lang="zh-CN" altLang="en-US" sz="2400" b="1" dirty="0">
                <a:latin typeface="宋体" panose="02010600030101010101" pitchFamily="2" charset="-122"/>
              </a:rPr>
              <a:t>和</a:t>
            </a:r>
            <a:r>
              <a:rPr lang="zh-CN" altLang="en-US" b="1" dirty="0">
                <a:solidFill>
                  <a:srgbClr val="FF0000"/>
                </a:solidFill>
              </a:rPr>
              <a:t>虚函数</a:t>
            </a:r>
            <a:r>
              <a:rPr lang="zh-CN" altLang="en-US" sz="2400" b="1" dirty="0">
                <a:latin typeface="宋体" panose="02010600030101010101" pitchFamily="2" charset="-122"/>
              </a:rPr>
              <a:t>实现的。</a:t>
            </a:r>
          </a:p>
        </p:txBody>
      </p:sp>
      <p:sp>
        <p:nvSpPr>
          <p:cNvPr id="5" name="标题 1"/>
          <p:cNvSpPr>
            <a:spLocks noGrp="1"/>
          </p:cNvSpPr>
          <p:nvPr>
            <p:ph type="title"/>
          </p:nvPr>
        </p:nvSpPr>
        <p:spPr/>
        <p:txBody>
          <a:bodyPr/>
          <a:lstStyle/>
          <a:p>
            <a:pPr eaLnBrk="1" hangingPunct="1"/>
            <a:r>
              <a:rPr lang="en-US" altLang="zh-CN" b="1" dirty="0"/>
              <a:t>5.1.3 </a:t>
            </a:r>
            <a:r>
              <a:rPr lang="zh-CN" altLang="zh-CN" b="1" dirty="0">
                <a:solidFill>
                  <a:srgbClr val="FF0000"/>
                </a:solidFill>
              </a:rPr>
              <a:t>多态</a:t>
            </a:r>
            <a:r>
              <a:rPr lang="zh-CN" altLang="zh-CN" b="1" dirty="0"/>
              <a:t>与联编</a:t>
            </a:r>
            <a:endParaRPr lang="zh-CN" altLang="en-US" dirty="0"/>
          </a:p>
        </p:txBody>
      </p:sp>
    </p:spTree>
    <p:extLst>
      <p:ext uri="{BB962C8B-B14F-4D97-AF65-F5344CB8AC3E}">
        <p14:creationId xmlns:p14="http://schemas.microsoft.com/office/powerpoint/2010/main" val="4256514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anim calcmode="lin" valueType="num">
                                      <p:cBhvr additive="base">
                                        <p:cTn id="7" dur="500" fill="hold"/>
                                        <p:tgtEl>
                                          <p:spTgt spid="61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xEl>
                                              <p:pRg st="2" end="2"/>
                                            </p:txEl>
                                          </p:spTgt>
                                        </p:tgtEl>
                                        <p:attrNameLst>
                                          <p:attrName>style.visibility</p:attrName>
                                        </p:attrNameLst>
                                      </p:cBhvr>
                                      <p:to>
                                        <p:strVal val="visible"/>
                                      </p:to>
                                    </p:set>
                                    <p:anim calcmode="lin" valueType="num">
                                      <p:cBhvr additive="base">
                                        <p:cTn id="13" dur="500" fill="hold"/>
                                        <p:tgtEl>
                                          <p:spTgt spid="61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anim calcmode="lin" valueType="num">
                                      <p:cBhvr additive="base">
                                        <p:cTn id="19" dur="500" fill="hold"/>
                                        <p:tgtEl>
                                          <p:spTgt spid="61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xEl>
                                              <p:pRg st="4" end="4"/>
                                            </p:txEl>
                                          </p:spTgt>
                                        </p:tgtEl>
                                        <p:attrNameLst>
                                          <p:attrName>style.visibility</p:attrName>
                                        </p:attrNameLst>
                                      </p:cBhvr>
                                      <p:to>
                                        <p:strVal val="visible"/>
                                      </p:to>
                                    </p:set>
                                    <p:anim calcmode="lin" valueType="num">
                                      <p:cBhvr additive="base">
                                        <p:cTn id="25" dur="500" fill="hold"/>
                                        <p:tgtEl>
                                          <p:spTgt spid="614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684213" y="1341438"/>
            <a:ext cx="7772400" cy="4970462"/>
          </a:xfrm>
        </p:spPr>
        <p:txBody>
          <a:bodyPr/>
          <a:lstStyle/>
          <a:p>
            <a:pPr eaLnBrk="1" hangingPunct="1">
              <a:lnSpc>
                <a:spcPct val="90000"/>
              </a:lnSpc>
              <a:buFontTx/>
              <a:buNone/>
            </a:pPr>
            <a:r>
              <a:rPr lang="en-US" altLang="zh-CN" b="1"/>
              <a:t>3</a:t>
            </a:r>
            <a:r>
              <a:rPr lang="zh-CN" altLang="en-US" b="1"/>
              <a:t>、重载</a:t>
            </a:r>
            <a:r>
              <a:rPr lang="en-US" altLang="zh-CN" b="1"/>
              <a:t>=</a:t>
            </a:r>
            <a:r>
              <a:rPr lang="zh-CN" altLang="en-US" b="1"/>
              <a:t>的小技巧</a:t>
            </a:r>
          </a:p>
          <a:p>
            <a:pPr lvl="1" eaLnBrk="1" hangingPunct="1">
              <a:lnSpc>
                <a:spcPct val="90000"/>
              </a:lnSpc>
            </a:pPr>
            <a:r>
              <a:rPr lang="zh-CN" altLang="en-US" sz="2400" b="1"/>
              <a:t>将</a:t>
            </a:r>
            <a:r>
              <a:rPr lang="en-US" altLang="zh-CN" sz="2400" b="1"/>
              <a:t>operator=</a:t>
            </a:r>
            <a:r>
              <a:rPr lang="zh-CN" altLang="en-US" sz="2400" b="1"/>
              <a:t>设置为</a:t>
            </a:r>
            <a:r>
              <a:rPr lang="en-US" altLang="zh-CN" sz="2400" b="1"/>
              <a:t>private</a:t>
            </a:r>
            <a:r>
              <a:rPr lang="zh-CN" altLang="en-US" sz="2400" b="1"/>
              <a:t>可以阻止对象赋值</a:t>
            </a:r>
          </a:p>
          <a:p>
            <a:pPr lvl="2" eaLnBrk="1" hangingPunct="1">
              <a:lnSpc>
                <a:spcPct val="90000"/>
              </a:lnSpc>
              <a:buFontTx/>
              <a:buNone/>
            </a:pPr>
            <a:r>
              <a:rPr lang="en-US" altLang="zh-CN" sz="2000" b="1"/>
              <a:t>class X</a:t>
            </a:r>
          </a:p>
          <a:p>
            <a:pPr lvl="2" eaLnBrk="1" hangingPunct="1">
              <a:lnSpc>
                <a:spcPct val="90000"/>
              </a:lnSpc>
              <a:buFontTx/>
              <a:buNone/>
            </a:pPr>
            <a:r>
              <a:rPr lang="en-US" altLang="zh-CN" sz="2000" b="1"/>
              <a:t>{	private: X operator= (…) {…};}</a:t>
            </a:r>
            <a:r>
              <a:rPr lang="zh-CN" altLang="en-US" sz="2000" b="1"/>
              <a:t>；</a:t>
            </a:r>
          </a:p>
          <a:p>
            <a:pPr lvl="2" eaLnBrk="1" hangingPunct="1">
              <a:lnSpc>
                <a:spcPct val="90000"/>
              </a:lnSpc>
              <a:buFontTx/>
              <a:buNone/>
            </a:pPr>
            <a:r>
              <a:rPr lang="en-US" altLang="zh-CN" sz="2000" b="1"/>
              <a:t>…</a:t>
            </a:r>
          </a:p>
          <a:p>
            <a:pPr lvl="2" eaLnBrk="1" hangingPunct="1">
              <a:lnSpc>
                <a:spcPct val="90000"/>
              </a:lnSpc>
              <a:buFontTx/>
              <a:buNone/>
            </a:pPr>
            <a:r>
              <a:rPr lang="en-US" altLang="zh-CN" sz="2000" b="1"/>
              <a:t>obj1 = obj2;</a:t>
            </a:r>
          </a:p>
          <a:p>
            <a:pPr lvl="2" eaLnBrk="1" hangingPunct="1">
              <a:lnSpc>
                <a:spcPct val="90000"/>
              </a:lnSpc>
              <a:buFontTx/>
              <a:buNone/>
            </a:pPr>
            <a:r>
              <a:rPr lang="en-US" altLang="zh-CN" sz="2000" b="1"/>
              <a:t>…</a:t>
            </a:r>
          </a:p>
          <a:p>
            <a:pPr lvl="1" eaLnBrk="1" hangingPunct="1">
              <a:lnSpc>
                <a:spcPct val="90000"/>
              </a:lnSpc>
            </a:pPr>
            <a:r>
              <a:rPr lang="zh-CN" altLang="en-US" sz="2400" b="1">
                <a:solidFill>
                  <a:schemeClr val="accent2"/>
                </a:solidFill>
              </a:rPr>
              <a:t>在</a:t>
            </a:r>
            <a:r>
              <a:rPr lang="en-US" altLang="zh-CN" sz="2400" b="1">
                <a:solidFill>
                  <a:schemeClr val="accent2"/>
                </a:solidFill>
              </a:rPr>
              <a:t>operator=</a:t>
            </a:r>
            <a:r>
              <a:rPr lang="zh-CN" altLang="en-US" sz="2400" b="1">
                <a:solidFill>
                  <a:schemeClr val="accent2"/>
                </a:solidFill>
              </a:rPr>
              <a:t>实现中要检查自赋值</a:t>
            </a:r>
            <a:r>
              <a:rPr lang="en-US" altLang="zh-CN" sz="2400" b="1">
                <a:solidFill>
                  <a:schemeClr val="accent2"/>
                </a:solidFill>
              </a:rPr>
              <a:t>(self assignment)</a:t>
            </a:r>
          </a:p>
          <a:p>
            <a:pPr lvl="2" eaLnBrk="1" hangingPunct="1">
              <a:lnSpc>
                <a:spcPct val="90000"/>
              </a:lnSpc>
              <a:buFontTx/>
              <a:buNone/>
            </a:pPr>
            <a:r>
              <a:rPr lang="en-US" altLang="zh-CN" sz="2000" b="1">
                <a:solidFill>
                  <a:schemeClr val="accent2"/>
                </a:solidFill>
              </a:rPr>
              <a:t>class X</a:t>
            </a:r>
          </a:p>
          <a:p>
            <a:pPr lvl="2" eaLnBrk="1" hangingPunct="1">
              <a:lnSpc>
                <a:spcPct val="90000"/>
              </a:lnSpc>
              <a:buFontTx/>
              <a:buNone/>
            </a:pPr>
            <a:r>
              <a:rPr lang="en-US" altLang="zh-CN" sz="2000" b="1">
                <a:solidFill>
                  <a:schemeClr val="accent2"/>
                </a:solidFill>
              </a:rPr>
              <a:t>{	X &amp; operator= (X &amp; obj)</a:t>
            </a:r>
          </a:p>
          <a:p>
            <a:pPr lvl="2" eaLnBrk="1" hangingPunct="1">
              <a:lnSpc>
                <a:spcPct val="90000"/>
              </a:lnSpc>
              <a:buFontTx/>
              <a:buNone/>
            </a:pPr>
            <a:r>
              <a:rPr lang="en-US" altLang="zh-CN" sz="2000" b="1">
                <a:solidFill>
                  <a:schemeClr val="accent2"/>
                </a:solidFill>
              </a:rPr>
              <a:t>	{	if (this == &amp; obj)    return *this;	}</a:t>
            </a:r>
          </a:p>
          <a:p>
            <a:pPr lvl="2" eaLnBrk="1" hangingPunct="1">
              <a:lnSpc>
                <a:spcPct val="90000"/>
              </a:lnSpc>
              <a:buFontTx/>
              <a:buNone/>
            </a:pPr>
            <a:r>
              <a:rPr lang="en-US" altLang="zh-CN" sz="2000" b="1">
                <a:solidFill>
                  <a:schemeClr val="accent2"/>
                </a:solidFill>
              </a:rPr>
              <a:t>	…</a:t>
            </a:r>
          </a:p>
          <a:p>
            <a:pPr lvl="2" eaLnBrk="1" hangingPunct="1">
              <a:lnSpc>
                <a:spcPct val="90000"/>
              </a:lnSpc>
              <a:buFontTx/>
              <a:buNone/>
            </a:pPr>
            <a:r>
              <a:rPr lang="en-US" altLang="zh-CN" sz="2000" b="1">
                <a:solidFill>
                  <a:schemeClr val="accent2"/>
                </a:solidFill>
              </a:rPr>
              <a:t>};</a:t>
            </a:r>
          </a:p>
        </p:txBody>
      </p:sp>
      <p:sp>
        <p:nvSpPr>
          <p:cNvPr id="61443" name="Rectangle 3"/>
          <p:cNvSpPr>
            <a:spLocks noGrp="1" noChangeArrowheads="1"/>
          </p:cNvSpPr>
          <p:nvPr>
            <p:ph type="title"/>
          </p:nvPr>
        </p:nvSpPr>
        <p:spPr>
          <a:xfrm>
            <a:off x="539750" y="476250"/>
            <a:ext cx="7772400" cy="865188"/>
          </a:xfrm>
          <a:noFill/>
        </p:spPr>
        <p:txBody>
          <a:bodyPr/>
          <a:lstStyle/>
          <a:p>
            <a:pPr eaLnBrk="1" hangingPunct="1"/>
            <a:r>
              <a:rPr lang="en-US" altLang="zh-CN" b="1"/>
              <a:t>6.5.2  </a:t>
            </a:r>
            <a:r>
              <a:rPr lang="zh-CN" altLang="en-US" b="1"/>
              <a:t>重载</a:t>
            </a:r>
            <a:r>
              <a:rPr lang="zh-CN" altLang="en-US" b="1">
                <a:solidFill>
                  <a:srgbClr val="FF0000"/>
                </a:solidFill>
              </a:rPr>
              <a:t>赋值运算符</a:t>
            </a:r>
            <a:r>
              <a:rPr lang="en-US" altLang="zh-CN" b="1">
                <a:solidFill>
                  <a:srgbClr val="FF0000"/>
                </a:solidFill>
              </a:rPr>
              <a:t>=</a:t>
            </a:r>
          </a:p>
        </p:txBody>
      </p:sp>
    </p:spTree>
    <p:extLst>
      <p:ext uri="{BB962C8B-B14F-4D97-AF65-F5344CB8AC3E}">
        <p14:creationId xmlns:p14="http://schemas.microsoft.com/office/powerpoint/2010/main" val="39690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9394">
                                            <p:txEl>
                                              <p:pRg st="7" end="7"/>
                                            </p:txEl>
                                          </p:spTgt>
                                        </p:tgtEl>
                                        <p:attrNameLst>
                                          <p:attrName>style.visibility</p:attrName>
                                        </p:attrNameLst>
                                      </p:cBhvr>
                                      <p:to>
                                        <p:strVal val="visible"/>
                                      </p:to>
                                    </p:set>
                                    <p:animEffect transition="in" filter="wipe(down)">
                                      <p:cBhvr>
                                        <p:cTn id="7" dur="500"/>
                                        <p:tgtEl>
                                          <p:spTgt spid="59394">
                                            <p:txEl>
                                              <p:pRg st="7" end="7"/>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9394">
                                            <p:txEl>
                                              <p:pRg st="8" end="8"/>
                                            </p:txEl>
                                          </p:spTgt>
                                        </p:tgtEl>
                                        <p:attrNameLst>
                                          <p:attrName>style.visibility</p:attrName>
                                        </p:attrNameLst>
                                      </p:cBhvr>
                                      <p:to>
                                        <p:strVal val="visible"/>
                                      </p:to>
                                    </p:set>
                                    <p:animEffect transition="in" filter="wipe(down)">
                                      <p:cBhvr>
                                        <p:cTn id="10" dur="500"/>
                                        <p:tgtEl>
                                          <p:spTgt spid="59394">
                                            <p:txEl>
                                              <p:pRg st="8" end="8"/>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9394">
                                            <p:txEl>
                                              <p:pRg st="9" end="9"/>
                                            </p:txEl>
                                          </p:spTgt>
                                        </p:tgtEl>
                                        <p:attrNameLst>
                                          <p:attrName>style.visibility</p:attrName>
                                        </p:attrNameLst>
                                      </p:cBhvr>
                                      <p:to>
                                        <p:strVal val="visible"/>
                                      </p:to>
                                    </p:set>
                                    <p:animEffect transition="in" filter="wipe(down)">
                                      <p:cBhvr>
                                        <p:cTn id="13" dur="500"/>
                                        <p:tgtEl>
                                          <p:spTgt spid="59394">
                                            <p:txEl>
                                              <p:pRg st="9" end="9"/>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9394">
                                            <p:txEl>
                                              <p:pRg st="10" end="10"/>
                                            </p:txEl>
                                          </p:spTgt>
                                        </p:tgtEl>
                                        <p:attrNameLst>
                                          <p:attrName>style.visibility</p:attrName>
                                        </p:attrNameLst>
                                      </p:cBhvr>
                                      <p:to>
                                        <p:strVal val="visible"/>
                                      </p:to>
                                    </p:set>
                                    <p:animEffect transition="in" filter="wipe(down)">
                                      <p:cBhvr>
                                        <p:cTn id="16" dur="500"/>
                                        <p:tgtEl>
                                          <p:spTgt spid="59394">
                                            <p:txEl>
                                              <p:pRg st="10" end="1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9394">
                                            <p:txEl>
                                              <p:pRg st="11" end="11"/>
                                            </p:txEl>
                                          </p:spTgt>
                                        </p:tgtEl>
                                        <p:attrNameLst>
                                          <p:attrName>style.visibility</p:attrName>
                                        </p:attrNameLst>
                                      </p:cBhvr>
                                      <p:to>
                                        <p:strVal val="visible"/>
                                      </p:to>
                                    </p:set>
                                    <p:animEffect transition="in" filter="wipe(down)">
                                      <p:cBhvr>
                                        <p:cTn id="19" dur="500"/>
                                        <p:tgtEl>
                                          <p:spTgt spid="59394">
                                            <p:txEl>
                                              <p:pRg st="11" end="1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9394">
                                            <p:txEl>
                                              <p:pRg st="12" end="12"/>
                                            </p:txEl>
                                          </p:spTgt>
                                        </p:tgtEl>
                                        <p:attrNameLst>
                                          <p:attrName>style.visibility</p:attrName>
                                        </p:attrNameLst>
                                      </p:cBhvr>
                                      <p:to>
                                        <p:strVal val="visible"/>
                                      </p:to>
                                    </p:set>
                                    <p:animEffect transition="in" filter="wipe(down)">
                                      <p:cBhvr>
                                        <p:cTn id="22" dur="500"/>
                                        <p:tgtEl>
                                          <p:spTgt spid="593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4213" y="188913"/>
            <a:ext cx="7772400" cy="935037"/>
          </a:xfrm>
        </p:spPr>
        <p:txBody>
          <a:bodyPr/>
          <a:lstStyle/>
          <a:p>
            <a:pPr eaLnBrk="1" hangingPunct="1"/>
            <a:r>
              <a:rPr lang="en-US" altLang="zh-CN" b="1"/>
              <a:t>6.5.3  </a:t>
            </a:r>
            <a:r>
              <a:rPr lang="zh-CN" altLang="en-US" b="1">
                <a:solidFill>
                  <a:srgbClr val="FF0000"/>
                </a:solidFill>
              </a:rPr>
              <a:t>重载</a:t>
            </a:r>
            <a:r>
              <a:rPr lang="en-US" altLang="zh-CN" b="1">
                <a:solidFill>
                  <a:srgbClr val="FF0000"/>
                </a:solidFill>
              </a:rPr>
              <a:t>[ ]</a:t>
            </a:r>
          </a:p>
        </p:txBody>
      </p:sp>
      <p:sp>
        <p:nvSpPr>
          <p:cNvPr id="60419" name="Rectangle 3"/>
          <p:cNvSpPr>
            <a:spLocks noGrp="1" noChangeArrowheads="1"/>
          </p:cNvSpPr>
          <p:nvPr>
            <p:ph type="body" idx="1"/>
          </p:nvPr>
        </p:nvSpPr>
        <p:spPr>
          <a:xfrm>
            <a:off x="684213" y="1268413"/>
            <a:ext cx="7991475" cy="4895850"/>
          </a:xfrm>
        </p:spPr>
        <p:txBody>
          <a:bodyPr/>
          <a:lstStyle/>
          <a:p>
            <a:pPr eaLnBrk="1" hangingPunct="1">
              <a:lnSpc>
                <a:spcPct val="90000"/>
              </a:lnSpc>
              <a:buFontTx/>
              <a:buNone/>
            </a:pPr>
            <a:r>
              <a:rPr lang="en-US" altLang="zh-CN" sz="2400" b="1"/>
              <a:t>1</a:t>
            </a:r>
            <a:r>
              <a:rPr lang="zh-CN" altLang="en-US" sz="2400" b="1"/>
              <a:t>、</a:t>
            </a:r>
            <a:r>
              <a:rPr lang="en-US" altLang="zh-CN" sz="2400" b="1"/>
              <a:t>[ ]</a:t>
            </a:r>
            <a:r>
              <a:rPr lang="zh-CN" altLang="en-US" sz="2400" b="1"/>
              <a:t>是一个二元运算符，其重载形式如下：</a:t>
            </a:r>
          </a:p>
          <a:p>
            <a:pPr lvl="1" eaLnBrk="1" hangingPunct="1">
              <a:lnSpc>
                <a:spcPct val="90000"/>
              </a:lnSpc>
              <a:buFontTx/>
              <a:buNone/>
            </a:pPr>
            <a:r>
              <a:rPr lang="en-US" altLang="zh-CN" sz="2000" b="1">
                <a:solidFill>
                  <a:srgbClr val="FF0000"/>
                </a:solidFill>
              </a:rPr>
              <a:t>class X{</a:t>
            </a:r>
          </a:p>
          <a:p>
            <a:pPr lvl="1" eaLnBrk="1" hangingPunct="1">
              <a:lnSpc>
                <a:spcPct val="90000"/>
              </a:lnSpc>
              <a:buFontTx/>
              <a:buNone/>
            </a:pPr>
            <a:r>
              <a:rPr lang="en-US" altLang="zh-CN" sz="2000" b="1">
                <a:solidFill>
                  <a:srgbClr val="FF0000"/>
                </a:solidFill>
              </a:rPr>
              <a:t>……</a:t>
            </a:r>
          </a:p>
          <a:p>
            <a:pPr lvl="1" eaLnBrk="1" hangingPunct="1">
              <a:lnSpc>
                <a:spcPct val="90000"/>
              </a:lnSpc>
              <a:buFontTx/>
              <a:buNone/>
            </a:pPr>
            <a:r>
              <a:rPr lang="en-US" altLang="zh-CN" sz="2000" b="1">
                <a:solidFill>
                  <a:srgbClr val="FF0000"/>
                </a:solidFill>
              </a:rPr>
              <a:t>		X&amp; operator[](int n);</a:t>
            </a:r>
          </a:p>
          <a:p>
            <a:pPr lvl="1" eaLnBrk="1" hangingPunct="1">
              <a:lnSpc>
                <a:spcPct val="90000"/>
              </a:lnSpc>
              <a:buFontTx/>
              <a:buNone/>
            </a:pPr>
            <a:r>
              <a:rPr lang="en-US" altLang="zh-CN" sz="2000" b="1">
                <a:solidFill>
                  <a:srgbClr val="FF0000"/>
                </a:solidFill>
              </a:rPr>
              <a:t>}</a:t>
            </a:r>
            <a:r>
              <a:rPr lang="zh-CN" altLang="en-US" sz="2000" b="1">
                <a:solidFill>
                  <a:srgbClr val="FF0000"/>
                </a:solidFill>
              </a:rPr>
              <a:t>；</a:t>
            </a:r>
          </a:p>
          <a:p>
            <a:pPr eaLnBrk="1" hangingPunct="1">
              <a:lnSpc>
                <a:spcPct val="90000"/>
              </a:lnSpc>
              <a:buFontTx/>
              <a:buNone/>
            </a:pPr>
            <a:r>
              <a:rPr lang="en-US" altLang="zh-CN" sz="2800" b="1">
                <a:solidFill>
                  <a:schemeClr val="accent2"/>
                </a:solidFill>
              </a:rPr>
              <a:t>2</a:t>
            </a:r>
            <a:r>
              <a:rPr lang="zh-CN" altLang="en-US" sz="2800" b="1">
                <a:solidFill>
                  <a:schemeClr val="accent2"/>
                </a:solidFill>
              </a:rPr>
              <a:t>、重载</a:t>
            </a:r>
            <a:r>
              <a:rPr lang="en-US" altLang="zh-CN" sz="2800" b="1">
                <a:solidFill>
                  <a:schemeClr val="accent2"/>
                </a:solidFill>
              </a:rPr>
              <a:t>[]</a:t>
            </a:r>
            <a:r>
              <a:rPr lang="zh-CN" altLang="en-US" sz="2800" b="1">
                <a:solidFill>
                  <a:schemeClr val="accent2"/>
                </a:solidFill>
              </a:rPr>
              <a:t>需要注意的问题</a:t>
            </a:r>
          </a:p>
          <a:p>
            <a:pPr eaLnBrk="1" hangingPunct="1">
              <a:lnSpc>
                <a:spcPct val="90000"/>
              </a:lnSpc>
              <a:buFontTx/>
              <a:buNone/>
            </a:pPr>
            <a:r>
              <a:rPr lang="zh-CN" altLang="en-US" sz="2400" b="1"/>
              <a:t>① </a:t>
            </a:r>
            <a:r>
              <a:rPr lang="en-US" altLang="zh-CN" sz="2400" b="1"/>
              <a:t>[ ]</a:t>
            </a:r>
            <a:r>
              <a:rPr lang="zh-CN" altLang="en-US" sz="2400" b="1"/>
              <a:t>是一个二元运算符，其第</a:t>
            </a:r>
            <a:r>
              <a:rPr lang="en-US" altLang="zh-CN" sz="2400" b="1"/>
              <a:t>1</a:t>
            </a:r>
            <a:r>
              <a:rPr lang="zh-CN" altLang="en-US" sz="2400" b="1"/>
              <a:t>个参数是通过对象的</a:t>
            </a:r>
            <a:r>
              <a:rPr lang="en-US" altLang="zh-CN" sz="2400" b="1"/>
              <a:t>this</a:t>
            </a:r>
            <a:r>
              <a:rPr lang="zh-CN" altLang="en-US" sz="2400" b="1"/>
              <a:t>指针传递的，第</a:t>
            </a:r>
            <a:r>
              <a:rPr lang="en-US" altLang="zh-CN" sz="2400" b="1"/>
              <a:t>2</a:t>
            </a:r>
            <a:r>
              <a:rPr lang="zh-CN" altLang="en-US" sz="2400" b="1"/>
              <a:t>个参数代表数组的下标</a:t>
            </a:r>
          </a:p>
          <a:p>
            <a:pPr eaLnBrk="1" hangingPunct="1">
              <a:lnSpc>
                <a:spcPct val="90000"/>
              </a:lnSpc>
              <a:buFontTx/>
              <a:buNone/>
            </a:pPr>
            <a:r>
              <a:rPr lang="zh-CN" altLang="en-US" sz="2400" b="1"/>
              <a:t>② 由于</a:t>
            </a:r>
            <a:r>
              <a:rPr lang="en-US" altLang="zh-CN" sz="2400" b="1"/>
              <a:t>[ ]</a:t>
            </a:r>
            <a:r>
              <a:rPr lang="zh-CN" altLang="en-US" sz="2400" b="1"/>
              <a:t>既可以出现在赋值符“</a:t>
            </a:r>
            <a:r>
              <a:rPr lang="en-US" altLang="zh-CN" sz="2400" b="1"/>
              <a:t>=”</a:t>
            </a:r>
            <a:r>
              <a:rPr lang="zh-CN" altLang="en-US" sz="2400" b="1"/>
              <a:t>的左边，也可以出现在赋值符“</a:t>
            </a:r>
            <a:r>
              <a:rPr lang="en-US" altLang="zh-CN" sz="2400" b="1"/>
              <a:t>=”</a:t>
            </a:r>
            <a:r>
              <a:rPr lang="zh-CN" altLang="en-US" sz="2400" b="1"/>
              <a:t>的右边，所以重载运算符</a:t>
            </a:r>
            <a:r>
              <a:rPr lang="en-US" altLang="zh-CN" sz="2400" b="1"/>
              <a:t>[ ]</a:t>
            </a:r>
            <a:r>
              <a:rPr lang="zh-CN" altLang="en-US" sz="2400" b="1"/>
              <a:t>时常返回引用。</a:t>
            </a:r>
          </a:p>
          <a:p>
            <a:pPr eaLnBrk="1" hangingPunct="1">
              <a:lnSpc>
                <a:spcPct val="90000"/>
              </a:lnSpc>
              <a:buFontTx/>
              <a:buNone/>
            </a:pPr>
            <a:r>
              <a:rPr lang="zh-CN" altLang="en-US" sz="2400" b="1"/>
              <a:t>③ </a:t>
            </a:r>
            <a:r>
              <a:rPr lang="en-US" altLang="zh-CN" sz="2400" b="1"/>
              <a:t>[ ]</a:t>
            </a:r>
            <a:r>
              <a:rPr lang="zh-CN" altLang="en-US" sz="2400" b="1"/>
              <a:t>只能被重载为类的非静态成员函数，不能被重载为友元和普通函数。</a:t>
            </a:r>
          </a:p>
        </p:txBody>
      </p:sp>
    </p:spTree>
    <p:extLst>
      <p:ext uri="{BB962C8B-B14F-4D97-AF65-F5344CB8AC3E}">
        <p14:creationId xmlns:p14="http://schemas.microsoft.com/office/powerpoint/2010/main" val="1323767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down)">
                                      <p:cBhvr>
                                        <p:cTn id="7" dur="500"/>
                                        <p:tgtEl>
                                          <p:spTgt spid="6041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wipe(down)">
                                      <p:cBhvr>
                                        <p:cTn id="10" dur="500"/>
                                        <p:tgtEl>
                                          <p:spTgt spid="6041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wipe(down)">
                                      <p:cBhvr>
                                        <p:cTn id="13" dur="500"/>
                                        <p:tgtEl>
                                          <p:spTgt spid="60419">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wipe(down)">
                                      <p:cBhvr>
                                        <p:cTn id="16" dur="500"/>
                                        <p:tgtEl>
                                          <p:spTgt spid="60419">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animEffect transition="in" filter="wipe(down)">
                                      <p:cBhvr>
                                        <p:cTn id="19" dur="500"/>
                                        <p:tgtEl>
                                          <p:spTgt spid="6041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wipe(down)">
                                      <p:cBhvr>
                                        <p:cTn id="24" dur="500"/>
                                        <p:tgtEl>
                                          <p:spTgt spid="6041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60419">
                                            <p:txEl>
                                              <p:pRg st="6" end="6"/>
                                            </p:txEl>
                                          </p:spTgt>
                                        </p:tgtEl>
                                        <p:attrNameLst>
                                          <p:attrName>style.visibility</p:attrName>
                                        </p:attrNameLst>
                                      </p:cBhvr>
                                      <p:to>
                                        <p:strVal val="visible"/>
                                      </p:to>
                                    </p:set>
                                    <p:anim calcmode="lin" valueType="num">
                                      <p:cBhvr additive="base">
                                        <p:cTn id="29"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04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0419">
                                            <p:txEl>
                                              <p:pRg st="7" end="7"/>
                                            </p:txEl>
                                          </p:spTgt>
                                        </p:tgtEl>
                                        <p:attrNameLst>
                                          <p:attrName>style.visibility</p:attrName>
                                        </p:attrNameLst>
                                      </p:cBhvr>
                                      <p:to>
                                        <p:strVal val="visible"/>
                                      </p:to>
                                    </p:set>
                                    <p:anim calcmode="lin" valueType="num">
                                      <p:cBhvr additive="base">
                                        <p:cTn id="35"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0419">
                                            <p:txEl>
                                              <p:pRg st="8" end="8"/>
                                            </p:txEl>
                                          </p:spTgt>
                                        </p:tgtEl>
                                        <p:attrNameLst>
                                          <p:attrName>style.visibility</p:attrName>
                                        </p:attrNameLst>
                                      </p:cBhvr>
                                      <p:to>
                                        <p:strVal val="visible"/>
                                      </p:to>
                                    </p:set>
                                    <p:anim calcmode="lin" valueType="num">
                                      <p:cBhvr additive="base">
                                        <p:cTn id="41" dur="500" fill="hold"/>
                                        <p:tgtEl>
                                          <p:spTgt spid="6041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04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188913"/>
            <a:ext cx="7772400" cy="935037"/>
          </a:xfrm>
        </p:spPr>
        <p:txBody>
          <a:bodyPr/>
          <a:lstStyle/>
          <a:p>
            <a:pPr eaLnBrk="1" hangingPunct="1"/>
            <a:r>
              <a:rPr lang="en-US" altLang="zh-CN"/>
              <a:t>6.5.3  </a:t>
            </a:r>
            <a:r>
              <a:rPr lang="zh-CN" altLang="en-US" b="1">
                <a:solidFill>
                  <a:srgbClr val="FF0000"/>
                </a:solidFill>
              </a:rPr>
              <a:t>重载</a:t>
            </a:r>
            <a:r>
              <a:rPr lang="en-US" altLang="zh-CN" b="1">
                <a:solidFill>
                  <a:srgbClr val="FF0000"/>
                </a:solidFill>
              </a:rPr>
              <a:t>[ ]</a:t>
            </a:r>
          </a:p>
        </p:txBody>
      </p:sp>
      <p:sp>
        <p:nvSpPr>
          <p:cNvPr id="61443" name="Rectangle 3"/>
          <p:cNvSpPr>
            <a:spLocks noGrp="1" noChangeArrowheads="1"/>
          </p:cNvSpPr>
          <p:nvPr>
            <p:ph type="body" idx="1"/>
          </p:nvPr>
        </p:nvSpPr>
        <p:spPr>
          <a:xfrm>
            <a:off x="685800" y="1341438"/>
            <a:ext cx="7772400" cy="5111750"/>
          </a:xfrm>
        </p:spPr>
        <p:txBody>
          <a:bodyPr/>
          <a:lstStyle/>
          <a:p>
            <a:pPr eaLnBrk="1" hangingPunct="1">
              <a:lnSpc>
                <a:spcPct val="80000"/>
              </a:lnSpc>
              <a:buFontTx/>
              <a:buNone/>
            </a:pPr>
            <a:r>
              <a:rPr lang="en-US" altLang="zh-CN" sz="1600" b="1"/>
              <a:t>【</a:t>
            </a:r>
            <a:r>
              <a:rPr lang="zh-CN" altLang="en-US" sz="1600" b="1"/>
              <a:t>例</a:t>
            </a:r>
            <a:r>
              <a:rPr lang="en-US" altLang="zh-CN" sz="1600" b="1"/>
              <a:t>6-10】  </a:t>
            </a:r>
            <a:r>
              <a:rPr lang="zh-CN" altLang="en-US" sz="1600" b="1"/>
              <a:t>设计一个工资管理类，它能根据职工的姓名录入和查询职工的工资，每个职工的基本数据有职工姓名和工资。</a:t>
            </a:r>
          </a:p>
          <a:p>
            <a:pPr eaLnBrk="1" hangingPunct="1">
              <a:lnSpc>
                <a:spcPct val="80000"/>
              </a:lnSpc>
              <a:buFontTx/>
              <a:buNone/>
            </a:pPr>
            <a:r>
              <a:rPr lang="en-US" altLang="zh-CN" sz="1600" b="1"/>
              <a:t>//CH6-10.cpp</a:t>
            </a:r>
          </a:p>
          <a:p>
            <a:pPr eaLnBrk="1" hangingPunct="1">
              <a:lnSpc>
                <a:spcPct val="80000"/>
              </a:lnSpc>
              <a:buFontTx/>
              <a:buNone/>
            </a:pPr>
            <a:r>
              <a:rPr lang="en-US" altLang="zh-CN" sz="1600" b="1"/>
              <a:t>#include &lt;iostream&gt;</a:t>
            </a:r>
          </a:p>
          <a:p>
            <a:pPr eaLnBrk="1" hangingPunct="1">
              <a:lnSpc>
                <a:spcPct val="80000"/>
              </a:lnSpc>
              <a:buFontTx/>
              <a:buNone/>
            </a:pPr>
            <a:r>
              <a:rPr lang="en-US" altLang="zh-CN" sz="1600" b="1"/>
              <a:t>#include &lt;string&gt;</a:t>
            </a:r>
          </a:p>
          <a:p>
            <a:pPr eaLnBrk="1" hangingPunct="1">
              <a:lnSpc>
                <a:spcPct val="80000"/>
              </a:lnSpc>
              <a:buFontTx/>
              <a:buNone/>
            </a:pPr>
            <a:r>
              <a:rPr lang="en-US" altLang="zh-CN" sz="1600" b="1"/>
              <a:t>using namespace std;</a:t>
            </a:r>
          </a:p>
          <a:p>
            <a:pPr eaLnBrk="1" hangingPunct="1">
              <a:lnSpc>
                <a:spcPct val="80000"/>
              </a:lnSpc>
              <a:buFontTx/>
              <a:buNone/>
            </a:pPr>
            <a:r>
              <a:rPr lang="en-US" altLang="zh-CN" sz="1600" b="1"/>
              <a:t>struct Person{                		//</a:t>
            </a:r>
            <a:r>
              <a:rPr lang="zh-CN" altLang="en-US" sz="1600" b="1"/>
              <a:t>职工基本信息的结构</a:t>
            </a:r>
          </a:p>
          <a:p>
            <a:pPr eaLnBrk="1" hangingPunct="1">
              <a:lnSpc>
                <a:spcPct val="80000"/>
              </a:lnSpc>
              <a:buFontTx/>
              <a:buNone/>
            </a:pPr>
            <a:r>
              <a:rPr lang="zh-CN" altLang="en-US" sz="1600" b="1"/>
              <a:t>		</a:t>
            </a:r>
            <a:r>
              <a:rPr lang="en-US" altLang="zh-CN" sz="1600" b="1"/>
              <a:t>double salary;</a:t>
            </a:r>
          </a:p>
          <a:p>
            <a:pPr eaLnBrk="1" hangingPunct="1">
              <a:lnSpc>
                <a:spcPct val="80000"/>
              </a:lnSpc>
              <a:buFontTx/>
              <a:buNone/>
            </a:pPr>
            <a:r>
              <a:rPr lang="en-US" altLang="zh-CN" sz="1600" b="1"/>
              <a:t>		char *name;</a:t>
            </a:r>
          </a:p>
          <a:p>
            <a:pPr eaLnBrk="1" hangingPunct="1">
              <a:lnSpc>
                <a:spcPct val="80000"/>
              </a:lnSpc>
              <a:buFontTx/>
              <a:buNone/>
            </a:pPr>
            <a:r>
              <a:rPr lang="en-US" altLang="zh-CN" sz="1600" b="1"/>
              <a:t>};</a:t>
            </a:r>
          </a:p>
          <a:p>
            <a:pPr eaLnBrk="1" hangingPunct="1">
              <a:lnSpc>
                <a:spcPct val="80000"/>
              </a:lnSpc>
              <a:buFontTx/>
              <a:buNone/>
            </a:pPr>
            <a:r>
              <a:rPr lang="en-US" altLang="zh-CN" sz="1600" b="1">
                <a:solidFill>
                  <a:schemeClr val="accent2"/>
                </a:solidFill>
              </a:rPr>
              <a:t>class SalaryManaege{</a:t>
            </a:r>
          </a:p>
          <a:p>
            <a:pPr eaLnBrk="1" hangingPunct="1">
              <a:lnSpc>
                <a:spcPct val="80000"/>
              </a:lnSpc>
              <a:buFontTx/>
              <a:buNone/>
            </a:pPr>
            <a:r>
              <a:rPr lang="en-US" altLang="zh-CN" sz="1600" b="1">
                <a:solidFill>
                  <a:schemeClr val="accent2"/>
                </a:solidFill>
              </a:rPr>
              <a:t>		Person *employ;          	 //</a:t>
            </a:r>
            <a:r>
              <a:rPr lang="zh-CN" altLang="en-US" sz="1600" b="1">
                <a:solidFill>
                  <a:schemeClr val="accent2"/>
                </a:solidFill>
              </a:rPr>
              <a:t>存放职工信息的数组</a:t>
            </a:r>
          </a:p>
          <a:p>
            <a:pPr eaLnBrk="1" hangingPunct="1">
              <a:lnSpc>
                <a:spcPct val="80000"/>
              </a:lnSpc>
              <a:buFontTx/>
              <a:buNone/>
            </a:pPr>
            <a:r>
              <a:rPr lang="zh-CN" altLang="en-US" sz="1600" b="1">
                <a:solidFill>
                  <a:schemeClr val="accent2"/>
                </a:solidFill>
              </a:rPr>
              <a:t>		</a:t>
            </a:r>
            <a:r>
              <a:rPr lang="en-US" altLang="zh-CN" sz="1600" b="1">
                <a:solidFill>
                  <a:schemeClr val="accent2"/>
                </a:solidFill>
              </a:rPr>
              <a:t>int max;                  		//</a:t>
            </a:r>
            <a:r>
              <a:rPr lang="zh-CN" altLang="en-US" sz="1600" b="1">
                <a:solidFill>
                  <a:schemeClr val="accent2"/>
                </a:solidFill>
              </a:rPr>
              <a:t>数组下标上界</a:t>
            </a:r>
          </a:p>
          <a:p>
            <a:pPr eaLnBrk="1" hangingPunct="1">
              <a:lnSpc>
                <a:spcPct val="80000"/>
              </a:lnSpc>
              <a:buFontTx/>
              <a:buNone/>
            </a:pPr>
            <a:r>
              <a:rPr lang="zh-CN" altLang="en-US" sz="1600" b="1">
                <a:solidFill>
                  <a:schemeClr val="accent2"/>
                </a:solidFill>
              </a:rPr>
              <a:t>		</a:t>
            </a:r>
            <a:r>
              <a:rPr lang="en-US" altLang="zh-CN" sz="1600" b="1">
                <a:solidFill>
                  <a:schemeClr val="accent2"/>
                </a:solidFill>
              </a:rPr>
              <a:t>int n;                    		//</a:t>
            </a:r>
            <a:r>
              <a:rPr lang="zh-CN" altLang="en-US" sz="1600" b="1">
                <a:solidFill>
                  <a:schemeClr val="accent2"/>
                </a:solidFill>
              </a:rPr>
              <a:t>数组中的实际职工人数</a:t>
            </a:r>
          </a:p>
          <a:p>
            <a:pPr eaLnBrk="1" hangingPunct="1">
              <a:lnSpc>
                <a:spcPct val="80000"/>
              </a:lnSpc>
              <a:buFontTx/>
              <a:buNone/>
            </a:pPr>
            <a:r>
              <a:rPr lang="en-US" altLang="zh-CN" sz="1600" b="1">
                <a:solidFill>
                  <a:schemeClr val="accent2"/>
                </a:solidFill>
              </a:rPr>
              <a:t>public:</a:t>
            </a:r>
          </a:p>
          <a:p>
            <a:pPr eaLnBrk="1" hangingPunct="1">
              <a:lnSpc>
                <a:spcPct val="80000"/>
              </a:lnSpc>
              <a:buFontTx/>
              <a:buNone/>
            </a:pPr>
            <a:r>
              <a:rPr lang="en-US" altLang="zh-CN" sz="1600" b="1">
                <a:solidFill>
                  <a:schemeClr val="accent2"/>
                </a:solidFill>
              </a:rPr>
              <a:t>		SalaryManaege(int Max=0){</a:t>
            </a:r>
          </a:p>
          <a:p>
            <a:pPr eaLnBrk="1" hangingPunct="1">
              <a:lnSpc>
                <a:spcPct val="80000"/>
              </a:lnSpc>
              <a:buFontTx/>
              <a:buNone/>
            </a:pPr>
            <a:r>
              <a:rPr lang="en-US" altLang="zh-CN" sz="1600" b="1">
                <a:solidFill>
                  <a:schemeClr val="accent2"/>
                </a:solidFill>
              </a:rPr>
              <a:t>		max=Max;</a:t>
            </a:r>
          </a:p>
          <a:p>
            <a:pPr eaLnBrk="1" hangingPunct="1">
              <a:lnSpc>
                <a:spcPct val="80000"/>
              </a:lnSpc>
              <a:buFontTx/>
              <a:buNone/>
            </a:pPr>
            <a:r>
              <a:rPr lang="en-US" altLang="zh-CN" sz="1600" b="1">
                <a:solidFill>
                  <a:schemeClr val="accent2"/>
                </a:solidFill>
              </a:rPr>
              <a:t>		n=0;</a:t>
            </a:r>
          </a:p>
          <a:p>
            <a:pPr eaLnBrk="1" hangingPunct="1">
              <a:lnSpc>
                <a:spcPct val="80000"/>
              </a:lnSpc>
              <a:buFontTx/>
              <a:buNone/>
            </a:pPr>
            <a:r>
              <a:rPr lang="en-US" altLang="zh-CN" sz="1600" b="1">
                <a:solidFill>
                  <a:schemeClr val="accent2"/>
                </a:solidFill>
              </a:rPr>
              <a:t>		employ=new Person[max];</a:t>
            </a:r>
          </a:p>
          <a:p>
            <a:pPr eaLnBrk="1" hangingPunct="1">
              <a:lnSpc>
                <a:spcPct val="80000"/>
              </a:lnSpc>
              <a:buFontTx/>
              <a:buNone/>
            </a:pPr>
            <a:r>
              <a:rPr lang="en-US" altLang="zh-CN" sz="1600" b="1">
                <a:solidFill>
                  <a:schemeClr val="accent2"/>
                </a:solidFill>
              </a:rPr>
              <a:t>	}</a:t>
            </a:r>
          </a:p>
        </p:txBody>
      </p:sp>
    </p:spTree>
    <p:extLst>
      <p:ext uri="{BB962C8B-B14F-4D97-AF65-F5344CB8AC3E}">
        <p14:creationId xmlns:p14="http://schemas.microsoft.com/office/powerpoint/2010/main" val="3116426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43">
                                            <p:txEl>
                                              <p:pRg st="9" end="9"/>
                                            </p:txEl>
                                          </p:spTgt>
                                        </p:tgtEl>
                                        <p:attrNameLst>
                                          <p:attrName>style.visibility</p:attrName>
                                        </p:attrNameLst>
                                      </p:cBhvr>
                                      <p:to>
                                        <p:strVal val="visible"/>
                                      </p:to>
                                    </p:set>
                                    <p:animEffect transition="in" filter="box(in)">
                                      <p:cBhvr>
                                        <p:cTn id="7" dur="500"/>
                                        <p:tgtEl>
                                          <p:spTgt spid="61443">
                                            <p:txEl>
                                              <p:pRg st="9" end="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43">
                                            <p:txEl>
                                              <p:pRg st="10" end="10"/>
                                            </p:txEl>
                                          </p:spTgt>
                                        </p:tgtEl>
                                        <p:attrNameLst>
                                          <p:attrName>style.visibility</p:attrName>
                                        </p:attrNameLst>
                                      </p:cBhvr>
                                      <p:to>
                                        <p:strVal val="visible"/>
                                      </p:to>
                                    </p:set>
                                    <p:animEffect transition="in" filter="box(in)">
                                      <p:cBhvr>
                                        <p:cTn id="10" dur="500"/>
                                        <p:tgtEl>
                                          <p:spTgt spid="61443">
                                            <p:txEl>
                                              <p:pRg st="10" end="1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43">
                                            <p:txEl>
                                              <p:pRg st="11" end="11"/>
                                            </p:txEl>
                                          </p:spTgt>
                                        </p:tgtEl>
                                        <p:attrNameLst>
                                          <p:attrName>style.visibility</p:attrName>
                                        </p:attrNameLst>
                                      </p:cBhvr>
                                      <p:to>
                                        <p:strVal val="visible"/>
                                      </p:to>
                                    </p:set>
                                    <p:animEffect transition="in" filter="box(in)">
                                      <p:cBhvr>
                                        <p:cTn id="13" dur="500"/>
                                        <p:tgtEl>
                                          <p:spTgt spid="61443">
                                            <p:txEl>
                                              <p:pRg st="11" end="1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1443">
                                            <p:txEl>
                                              <p:pRg st="12" end="12"/>
                                            </p:txEl>
                                          </p:spTgt>
                                        </p:tgtEl>
                                        <p:attrNameLst>
                                          <p:attrName>style.visibility</p:attrName>
                                        </p:attrNameLst>
                                      </p:cBhvr>
                                      <p:to>
                                        <p:strVal val="visible"/>
                                      </p:to>
                                    </p:set>
                                    <p:animEffect transition="in" filter="box(in)">
                                      <p:cBhvr>
                                        <p:cTn id="16" dur="500"/>
                                        <p:tgtEl>
                                          <p:spTgt spid="61443">
                                            <p:txEl>
                                              <p:pRg st="12" end="1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1443">
                                            <p:txEl>
                                              <p:pRg st="13" end="13"/>
                                            </p:txEl>
                                          </p:spTgt>
                                        </p:tgtEl>
                                        <p:attrNameLst>
                                          <p:attrName>style.visibility</p:attrName>
                                        </p:attrNameLst>
                                      </p:cBhvr>
                                      <p:to>
                                        <p:strVal val="visible"/>
                                      </p:to>
                                    </p:set>
                                    <p:animEffect transition="in" filter="box(in)">
                                      <p:cBhvr>
                                        <p:cTn id="19" dur="500"/>
                                        <p:tgtEl>
                                          <p:spTgt spid="61443">
                                            <p:txEl>
                                              <p:pRg st="13" end="1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1443">
                                            <p:txEl>
                                              <p:pRg st="14" end="14"/>
                                            </p:txEl>
                                          </p:spTgt>
                                        </p:tgtEl>
                                        <p:attrNameLst>
                                          <p:attrName>style.visibility</p:attrName>
                                        </p:attrNameLst>
                                      </p:cBhvr>
                                      <p:to>
                                        <p:strVal val="visible"/>
                                      </p:to>
                                    </p:set>
                                    <p:animEffect transition="in" filter="box(in)">
                                      <p:cBhvr>
                                        <p:cTn id="22" dur="500"/>
                                        <p:tgtEl>
                                          <p:spTgt spid="61443">
                                            <p:txEl>
                                              <p:pRg st="14" end="1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61443">
                                            <p:txEl>
                                              <p:pRg st="15" end="15"/>
                                            </p:txEl>
                                          </p:spTgt>
                                        </p:tgtEl>
                                        <p:attrNameLst>
                                          <p:attrName>style.visibility</p:attrName>
                                        </p:attrNameLst>
                                      </p:cBhvr>
                                      <p:to>
                                        <p:strVal val="visible"/>
                                      </p:to>
                                    </p:set>
                                    <p:animEffect transition="in" filter="box(in)">
                                      <p:cBhvr>
                                        <p:cTn id="25" dur="500"/>
                                        <p:tgtEl>
                                          <p:spTgt spid="61443">
                                            <p:txEl>
                                              <p:pRg st="15" end="1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61443">
                                            <p:txEl>
                                              <p:pRg st="16" end="16"/>
                                            </p:txEl>
                                          </p:spTgt>
                                        </p:tgtEl>
                                        <p:attrNameLst>
                                          <p:attrName>style.visibility</p:attrName>
                                        </p:attrNameLst>
                                      </p:cBhvr>
                                      <p:to>
                                        <p:strVal val="visible"/>
                                      </p:to>
                                    </p:set>
                                    <p:animEffect transition="in" filter="box(in)">
                                      <p:cBhvr>
                                        <p:cTn id="28" dur="500"/>
                                        <p:tgtEl>
                                          <p:spTgt spid="61443">
                                            <p:txEl>
                                              <p:pRg st="16" end="1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61443">
                                            <p:txEl>
                                              <p:pRg st="17" end="17"/>
                                            </p:txEl>
                                          </p:spTgt>
                                        </p:tgtEl>
                                        <p:attrNameLst>
                                          <p:attrName>style.visibility</p:attrName>
                                        </p:attrNameLst>
                                      </p:cBhvr>
                                      <p:to>
                                        <p:strVal val="visible"/>
                                      </p:to>
                                    </p:set>
                                    <p:animEffect transition="in" filter="box(in)">
                                      <p:cBhvr>
                                        <p:cTn id="31" dur="500"/>
                                        <p:tgtEl>
                                          <p:spTgt spid="61443">
                                            <p:txEl>
                                              <p:pRg st="17" end="1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61443">
                                            <p:txEl>
                                              <p:pRg st="18" end="18"/>
                                            </p:txEl>
                                          </p:spTgt>
                                        </p:tgtEl>
                                        <p:attrNameLst>
                                          <p:attrName>style.visibility</p:attrName>
                                        </p:attrNameLst>
                                      </p:cBhvr>
                                      <p:to>
                                        <p:strVal val="visible"/>
                                      </p:to>
                                    </p:set>
                                    <p:animEffect transition="in" filter="box(in)">
                                      <p:cBhvr>
                                        <p:cTn id="34" dur="500"/>
                                        <p:tgtEl>
                                          <p:spTgt spid="6144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333375"/>
            <a:ext cx="7772400" cy="935038"/>
          </a:xfrm>
        </p:spPr>
        <p:txBody>
          <a:bodyPr/>
          <a:lstStyle/>
          <a:p>
            <a:pPr eaLnBrk="1" hangingPunct="1"/>
            <a:r>
              <a:rPr lang="en-US" altLang="zh-CN"/>
              <a:t>6.5.3  </a:t>
            </a:r>
            <a:r>
              <a:rPr lang="zh-CN" altLang="en-US" b="1">
                <a:solidFill>
                  <a:srgbClr val="FF0000"/>
                </a:solidFill>
              </a:rPr>
              <a:t>重载</a:t>
            </a:r>
            <a:r>
              <a:rPr lang="en-US" altLang="zh-CN" b="1">
                <a:solidFill>
                  <a:srgbClr val="FF0000"/>
                </a:solidFill>
              </a:rPr>
              <a:t>[ ]</a:t>
            </a:r>
          </a:p>
        </p:txBody>
      </p:sp>
      <p:sp>
        <p:nvSpPr>
          <p:cNvPr id="62467" name="Rectangle 3"/>
          <p:cNvSpPr>
            <a:spLocks noGrp="1" noChangeArrowheads="1"/>
          </p:cNvSpPr>
          <p:nvPr>
            <p:ph type="body" idx="1"/>
          </p:nvPr>
        </p:nvSpPr>
        <p:spPr>
          <a:xfrm>
            <a:off x="685800" y="1341438"/>
            <a:ext cx="7772400" cy="4754562"/>
          </a:xfrm>
        </p:spPr>
        <p:txBody>
          <a:bodyPr/>
          <a:lstStyle/>
          <a:p>
            <a:pPr eaLnBrk="1" hangingPunct="1">
              <a:lnSpc>
                <a:spcPct val="80000"/>
              </a:lnSpc>
              <a:buFontTx/>
              <a:buNone/>
            </a:pPr>
            <a:r>
              <a:rPr lang="en-US" altLang="zh-CN" sz="1800" b="1"/>
              <a:t>double &amp;operator[](char *Name) {       	//</a:t>
            </a:r>
            <a:r>
              <a:rPr lang="zh-CN" altLang="en-US" sz="1800" b="1"/>
              <a:t>重载</a:t>
            </a:r>
            <a:r>
              <a:rPr lang="en-US" altLang="zh-CN" sz="1800" b="1"/>
              <a:t>[]</a:t>
            </a:r>
            <a:r>
              <a:rPr lang="zh-CN" altLang="en-US" sz="1800" b="1"/>
              <a:t>，返回引用</a:t>
            </a:r>
          </a:p>
          <a:p>
            <a:pPr eaLnBrk="1" hangingPunct="1">
              <a:lnSpc>
                <a:spcPct val="80000"/>
              </a:lnSpc>
              <a:buFontTx/>
              <a:buNone/>
            </a:pPr>
            <a:r>
              <a:rPr lang="zh-CN" altLang="en-US" sz="1800" b="1"/>
              <a:t>		</a:t>
            </a:r>
            <a:r>
              <a:rPr lang="en-US" altLang="zh-CN" sz="1800" b="1"/>
              <a:t>Person *p;</a:t>
            </a:r>
          </a:p>
          <a:p>
            <a:pPr eaLnBrk="1" hangingPunct="1">
              <a:lnSpc>
                <a:spcPct val="80000"/>
              </a:lnSpc>
              <a:buFontTx/>
              <a:buNone/>
            </a:pPr>
            <a:r>
              <a:rPr lang="en-US" altLang="zh-CN" sz="1800" b="1"/>
              <a:t>		for(p=employ;p&lt;employ+n;p++)      	</a:t>
            </a:r>
          </a:p>
          <a:p>
            <a:pPr eaLnBrk="1" hangingPunct="1">
              <a:lnSpc>
                <a:spcPct val="80000"/>
              </a:lnSpc>
              <a:buFontTx/>
              <a:buNone/>
            </a:pPr>
            <a:r>
              <a:rPr lang="en-US" altLang="zh-CN" sz="1800" b="1"/>
              <a:t>			if(strcmp(p-&gt;name,Name)==0) </a:t>
            </a:r>
          </a:p>
          <a:p>
            <a:pPr eaLnBrk="1" hangingPunct="1">
              <a:lnSpc>
                <a:spcPct val="80000"/>
              </a:lnSpc>
              <a:buFontTx/>
              <a:buNone/>
            </a:pPr>
            <a:r>
              <a:rPr lang="en-US" altLang="zh-CN" sz="1800" b="1"/>
              <a:t>				return p-&gt;salary;</a:t>
            </a:r>
          </a:p>
          <a:p>
            <a:pPr eaLnBrk="1" hangingPunct="1">
              <a:lnSpc>
                <a:spcPct val="80000"/>
              </a:lnSpc>
              <a:buFontTx/>
              <a:buNone/>
            </a:pPr>
            <a:r>
              <a:rPr lang="en-US" altLang="zh-CN" sz="1800" b="1"/>
              <a:t>		p=employ + n++; </a:t>
            </a:r>
          </a:p>
          <a:p>
            <a:pPr eaLnBrk="1" hangingPunct="1">
              <a:lnSpc>
                <a:spcPct val="80000"/>
              </a:lnSpc>
              <a:buFontTx/>
              <a:buNone/>
            </a:pPr>
            <a:r>
              <a:rPr lang="en-US" altLang="zh-CN" sz="1800" b="1"/>
              <a:t>		p-&gt;name=new char[strlen(Name)+1];</a:t>
            </a:r>
          </a:p>
          <a:p>
            <a:pPr eaLnBrk="1" hangingPunct="1">
              <a:lnSpc>
                <a:spcPct val="80000"/>
              </a:lnSpc>
              <a:buFontTx/>
              <a:buNone/>
            </a:pPr>
            <a:r>
              <a:rPr lang="en-US" altLang="zh-CN" sz="1800" b="1"/>
              <a:t>		strcpy(p-&gt;name,Name);</a:t>
            </a:r>
          </a:p>
          <a:p>
            <a:pPr eaLnBrk="1" hangingPunct="1">
              <a:lnSpc>
                <a:spcPct val="80000"/>
              </a:lnSpc>
              <a:buFontTx/>
              <a:buNone/>
            </a:pPr>
            <a:r>
              <a:rPr lang="en-US" altLang="zh-CN" sz="1800" b="1"/>
              <a:t>		p-&gt;salary=0;</a:t>
            </a:r>
          </a:p>
          <a:p>
            <a:pPr eaLnBrk="1" hangingPunct="1">
              <a:lnSpc>
                <a:spcPct val="80000"/>
              </a:lnSpc>
              <a:buFontTx/>
              <a:buNone/>
            </a:pPr>
            <a:r>
              <a:rPr lang="en-US" altLang="zh-CN" sz="1800" b="1"/>
              <a:t>		return p-&gt;salary;</a:t>
            </a:r>
          </a:p>
          <a:p>
            <a:pPr eaLnBrk="1" hangingPunct="1">
              <a:lnSpc>
                <a:spcPct val="80000"/>
              </a:lnSpc>
              <a:buFontTx/>
              <a:buNone/>
            </a:pPr>
            <a:r>
              <a:rPr lang="en-US" altLang="zh-CN" sz="1800" b="1"/>
              <a:t>	}</a:t>
            </a:r>
          </a:p>
          <a:p>
            <a:pPr eaLnBrk="1" hangingPunct="1">
              <a:lnSpc>
                <a:spcPct val="80000"/>
              </a:lnSpc>
              <a:buFontTx/>
              <a:buNone/>
            </a:pPr>
            <a:endParaRPr lang="en-US" altLang="zh-CN" sz="1800" b="1"/>
          </a:p>
          <a:p>
            <a:pPr eaLnBrk="1" hangingPunct="1">
              <a:lnSpc>
                <a:spcPct val="80000"/>
              </a:lnSpc>
              <a:buFontTx/>
              <a:buNone/>
            </a:pPr>
            <a:r>
              <a:rPr lang="en-US" altLang="zh-CN" sz="1800" b="1"/>
              <a:t>	</a:t>
            </a:r>
            <a:r>
              <a:rPr lang="en-US" altLang="zh-CN" sz="1800" b="1">
                <a:solidFill>
                  <a:schemeClr val="accent2"/>
                </a:solidFill>
              </a:rPr>
              <a:t>void display(){      								for(int i=0;i&lt;n;i++)</a:t>
            </a:r>
          </a:p>
          <a:p>
            <a:pPr eaLnBrk="1" hangingPunct="1">
              <a:lnSpc>
                <a:spcPct val="80000"/>
              </a:lnSpc>
              <a:buFontTx/>
              <a:buNone/>
            </a:pPr>
            <a:r>
              <a:rPr lang="en-US" altLang="zh-CN" sz="1800" b="1">
                <a:solidFill>
                  <a:schemeClr val="accent2"/>
                </a:solidFill>
              </a:rPr>
              <a:t>			cout&lt;&lt;employ[i].name&lt;&lt;"   "&lt;&lt;employ[i].salary&lt;&lt;endl;</a:t>
            </a:r>
          </a:p>
          <a:p>
            <a:pPr eaLnBrk="1" hangingPunct="1">
              <a:lnSpc>
                <a:spcPct val="80000"/>
              </a:lnSpc>
              <a:buFontTx/>
              <a:buNone/>
            </a:pPr>
            <a:r>
              <a:rPr lang="en-US" altLang="zh-CN" sz="1800" b="1">
                <a:solidFill>
                  <a:schemeClr val="accent2"/>
                </a:solidFill>
              </a:rPr>
              <a:t>	}</a:t>
            </a:r>
          </a:p>
          <a:p>
            <a:pPr eaLnBrk="1" hangingPunct="1">
              <a:lnSpc>
                <a:spcPct val="80000"/>
              </a:lnSpc>
              <a:buFontTx/>
              <a:buNone/>
            </a:pPr>
            <a:r>
              <a:rPr lang="en-US" altLang="zh-CN" sz="1800" b="1"/>
              <a:t>}</a:t>
            </a:r>
            <a:r>
              <a:rPr lang="zh-CN" altLang="en-US" sz="1800" b="1"/>
              <a:t>；</a:t>
            </a:r>
          </a:p>
        </p:txBody>
      </p:sp>
    </p:spTree>
    <p:extLst>
      <p:ext uri="{BB962C8B-B14F-4D97-AF65-F5344CB8AC3E}">
        <p14:creationId xmlns:p14="http://schemas.microsoft.com/office/powerpoint/2010/main" val="1568304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2467">
                                            <p:txEl>
                                              <p:pRg st="12" end="12"/>
                                            </p:txEl>
                                          </p:spTgt>
                                        </p:tgtEl>
                                        <p:attrNameLst>
                                          <p:attrName>style.visibility</p:attrName>
                                        </p:attrNameLst>
                                      </p:cBhvr>
                                      <p:to>
                                        <p:strVal val="visible"/>
                                      </p:to>
                                    </p:set>
                                    <p:animEffect transition="in" filter="wipe(down)">
                                      <p:cBhvr>
                                        <p:cTn id="7" dur="500"/>
                                        <p:tgtEl>
                                          <p:spTgt spid="62467">
                                            <p:txEl>
                                              <p:pRg st="12" end="1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2467">
                                            <p:txEl>
                                              <p:pRg st="13" end="13"/>
                                            </p:txEl>
                                          </p:spTgt>
                                        </p:tgtEl>
                                        <p:attrNameLst>
                                          <p:attrName>style.visibility</p:attrName>
                                        </p:attrNameLst>
                                      </p:cBhvr>
                                      <p:to>
                                        <p:strVal val="visible"/>
                                      </p:to>
                                    </p:set>
                                    <p:animEffect transition="in" filter="wipe(down)">
                                      <p:cBhvr>
                                        <p:cTn id="10" dur="500"/>
                                        <p:tgtEl>
                                          <p:spTgt spid="62467">
                                            <p:txEl>
                                              <p:pRg st="13" end="1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2467">
                                            <p:txEl>
                                              <p:pRg st="14" end="14"/>
                                            </p:txEl>
                                          </p:spTgt>
                                        </p:tgtEl>
                                        <p:attrNameLst>
                                          <p:attrName>style.visibility</p:attrName>
                                        </p:attrNameLst>
                                      </p:cBhvr>
                                      <p:to>
                                        <p:strVal val="visible"/>
                                      </p:to>
                                    </p:set>
                                    <p:animEffect transition="in" filter="wipe(down)">
                                      <p:cBhvr>
                                        <p:cTn id="13" dur="500"/>
                                        <p:tgtEl>
                                          <p:spTgt spid="624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4213" y="333375"/>
            <a:ext cx="7772400" cy="935038"/>
          </a:xfrm>
        </p:spPr>
        <p:txBody>
          <a:bodyPr/>
          <a:lstStyle/>
          <a:p>
            <a:pPr eaLnBrk="1" hangingPunct="1"/>
            <a:r>
              <a:rPr lang="en-US" altLang="zh-CN"/>
              <a:t>6.5.3  </a:t>
            </a:r>
            <a:r>
              <a:rPr lang="zh-CN" altLang="en-US" b="1">
                <a:solidFill>
                  <a:srgbClr val="FF0000"/>
                </a:solidFill>
              </a:rPr>
              <a:t>重载</a:t>
            </a:r>
            <a:r>
              <a:rPr lang="en-US" altLang="zh-CN" b="1">
                <a:solidFill>
                  <a:srgbClr val="FF0000"/>
                </a:solidFill>
              </a:rPr>
              <a:t>[ ]</a:t>
            </a:r>
          </a:p>
        </p:txBody>
      </p:sp>
      <p:sp>
        <p:nvSpPr>
          <p:cNvPr id="65539" name="Rectangle 3"/>
          <p:cNvSpPr>
            <a:spLocks noGrp="1" noChangeArrowheads="1"/>
          </p:cNvSpPr>
          <p:nvPr>
            <p:ph type="body" idx="1"/>
          </p:nvPr>
        </p:nvSpPr>
        <p:spPr>
          <a:xfrm>
            <a:off x="685800" y="1341438"/>
            <a:ext cx="7772400" cy="4754562"/>
          </a:xfrm>
        </p:spPr>
        <p:txBody>
          <a:bodyPr/>
          <a:lstStyle/>
          <a:p>
            <a:pPr eaLnBrk="1" hangingPunct="1">
              <a:lnSpc>
                <a:spcPct val="80000"/>
              </a:lnSpc>
              <a:buFontTx/>
              <a:buNone/>
            </a:pPr>
            <a:r>
              <a:rPr lang="en-US" altLang="zh-CN" sz="2400" b="1"/>
              <a:t>void main(){</a:t>
            </a:r>
          </a:p>
          <a:p>
            <a:pPr eaLnBrk="1" hangingPunct="1">
              <a:lnSpc>
                <a:spcPct val="80000"/>
              </a:lnSpc>
              <a:buFontTx/>
              <a:buNone/>
            </a:pPr>
            <a:r>
              <a:rPr lang="en-US" altLang="zh-CN" sz="2400" b="1"/>
              <a:t>		SalaryManaege s(3);</a:t>
            </a:r>
          </a:p>
          <a:p>
            <a:pPr eaLnBrk="1" hangingPunct="1">
              <a:lnSpc>
                <a:spcPct val="80000"/>
              </a:lnSpc>
              <a:buFontTx/>
              <a:buNone/>
            </a:pPr>
            <a:r>
              <a:rPr lang="en-US" altLang="zh-CN" sz="2400" b="1"/>
              <a:t>		s["</a:t>
            </a:r>
            <a:r>
              <a:rPr lang="zh-CN" altLang="en-US" sz="2400" b="1"/>
              <a:t>杜一为</a:t>
            </a:r>
            <a:r>
              <a:rPr lang="en-US" altLang="zh-CN" sz="2400" b="1"/>
              <a:t>"]=2188.88; </a:t>
            </a:r>
          </a:p>
          <a:p>
            <a:pPr eaLnBrk="1" hangingPunct="1">
              <a:lnSpc>
                <a:spcPct val="80000"/>
              </a:lnSpc>
              <a:buFontTx/>
              <a:buNone/>
            </a:pPr>
            <a:r>
              <a:rPr lang="en-US" altLang="zh-CN" sz="2400" b="1"/>
              <a:t>		s["</a:t>
            </a:r>
            <a:r>
              <a:rPr lang="zh-CN" altLang="en-US" sz="2400" b="1"/>
              <a:t>李海山</a:t>
            </a:r>
            <a:r>
              <a:rPr lang="en-US" altLang="zh-CN" sz="2400" b="1"/>
              <a:t>"]=1230.07;</a:t>
            </a:r>
          </a:p>
          <a:p>
            <a:pPr eaLnBrk="1" hangingPunct="1">
              <a:lnSpc>
                <a:spcPct val="80000"/>
              </a:lnSpc>
              <a:buFontTx/>
              <a:buNone/>
            </a:pPr>
            <a:r>
              <a:rPr lang="en-US" altLang="zh-CN" sz="2400" b="1"/>
              <a:t>		s["</a:t>
            </a:r>
            <a:r>
              <a:rPr lang="zh-CN" altLang="en-US" sz="2400" b="1"/>
              <a:t>张军民</a:t>
            </a:r>
            <a:r>
              <a:rPr lang="en-US" altLang="zh-CN" sz="2400" b="1"/>
              <a:t>"]=3200.97;</a:t>
            </a:r>
          </a:p>
          <a:p>
            <a:pPr eaLnBrk="1" hangingPunct="1">
              <a:lnSpc>
                <a:spcPct val="80000"/>
              </a:lnSpc>
              <a:buFontTx/>
              <a:buNone/>
            </a:pPr>
            <a:r>
              <a:rPr lang="en-US" altLang="zh-CN" sz="2400" b="1"/>
              <a:t>		cout&lt;&lt;"</a:t>
            </a:r>
            <a:r>
              <a:rPr lang="zh-CN" altLang="en-US" sz="2400" b="1"/>
              <a:t>杜一为</a:t>
            </a:r>
            <a:r>
              <a:rPr lang="en-US" altLang="zh-CN" sz="2400" b="1"/>
              <a:t>\t"&lt;&lt;s["</a:t>
            </a:r>
            <a:r>
              <a:rPr lang="zh-CN" altLang="en-US" sz="2400" b="1"/>
              <a:t>杜一为</a:t>
            </a:r>
            <a:r>
              <a:rPr lang="en-US" altLang="zh-CN" sz="2400" b="1"/>
              <a:t>"]&lt;&lt;endl;     			cout&lt;&lt;"</a:t>
            </a:r>
            <a:r>
              <a:rPr lang="zh-CN" altLang="en-US" sz="2400" b="1"/>
              <a:t>李海山</a:t>
            </a:r>
            <a:r>
              <a:rPr lang="en-US" altLang="zh-CN" sz="2400" b="1"/>
              <a:t>\t"&lt;&lt;s["</a:t>
            </a:r>
            <a:r>
              <a:rPr lang="zh-CN" altLang="en-US" sz="2400" b="1"/>
              <a:t>李海山</a:t>
            </a:r>
            <a:r>
              <a:rPr lang="en-US" altLang="zh-CN" sz="2400" b="1"/>
              <a:t>"]&lt;&lt;endl;</a:t>
            </a:r>
          </a:p>
          <a:p>
            <a:pPr eaLnBrk="1" hangingPunct="1">
              <a:lnSpc>
                <a:spcPct val="80000"/>
              </a:lnSpc>
              <a:buFontTx/>
              <a:buNone/>
            </a:pPr>
            <a:r>
              <a:rPr lang="en-US" altLang="zh-CN" sz="2400" b="1"/>
              <a:t>		cout&lt;&lt;"</a:t>
            </a:r>
            <a:r>
              <a:rPr lang="zh-CN" altLang="en-US" sz="2400" b="1"/>
              <a:t>张军民</a:t>
            </a:r>
            <a:r>
              <a:rPr lang="en-US" altLang="zh-CN" sz="2400" b="1"/>
              <a:t>\t"&lt;&lt;s["</a:t>
            </a:r>
            <a:r>
              <a:rPr lang="zh-CN" altLang="en-US" sz="2400" b="1"/>
              <a:t>张军民</a:t>
            </a:r>
            <a:r>
              <a:rPr lang="en-US" altLang="zh-CN" sz="2400" b="1"/>
              <a:t>"]&lt;&lt;endl;</a:t>
            </a:r>
          </a:p>
          <a:p>
            <a:pPr eaLnBrk="1" hangingPunct="1">
              <a:lnSpc>
                <a:spcPct val="80000"/>
              </a:lnSpc>
              <a:buFontTx/>
              <a:buNone/>
            </a:pPr>
            <a:r>
              <a:rPr lang="en-US" altLang="zh-CN" sz="2400" b="1"/>
              <a:t>	</a:t>
            </a:r>
          </a:p>
          <a:p>
            <a:pPr eaLnBrk="1" hangingPunct="1">
              <a:lnSpc>
                <a:spcPct val="80000"/>
              </a:lnSpc>
              <a:buFontTx/>
              <a:buNone/>
            </a:pPr>
            <a:r>
              <a:rPr lang="en-US" altLang="zh-CN" sz="2400" b="1"/>
              <a:t>		cout&lt;&lt;"-------</a:t>
            </a:r>
            <a:r>
              <a:rPr lang="zh-CN" altLang="en-US" sz="2400" b="1"/>
              <a:t>下为</a:t>
            </a:r>
            <a:r>
              <a:rPr lang="en-US" altLang="zh-CN" sz="2400" b="1"/>
              <a:t>display</a:t>
            </a:r>
            <a:r>
              <a:rPr lang="zh-CN" altLang="en-US" sz="2400" b="1"/>
              <a:t>的输出</a:t>
            </a:r>
            <a:r>
              <a:rPr lang="en-US" altLang="zh-CN" sz="2400" b="1"/>
              <a:t>--------\n\n";</a:t>
            </a:r>
          </a:p>
          <a:p>
            <a:pPr eaLnBrk="1" hangingPunct="1">
              <a:lnSpc>
                <a:spcPct val="80000"/>
              </a:lnSpc>
              <a:buFontTx/>
              <a:buNone/>
            </a:pPr>
            <a:r>
              <a:rPr lang="en-US" altLang="zh-CN" sz="2400" b="1"/>
              <a:t>		s.display();</a:t>
            </a:r>
          </a:p>
          <a:p>
            <a:pPr eaLnBrk="1" hangingPunct="1">
              <a:lnSpc>
                <a:spcPct val="80000"/>
              </a:lnSpc>
              <a:buFontTx/>
              <a:buNone/>
            </a:pPr>
            <a:r>
              <a:rPr lang="en-US" altLang="zh-CN" sz="2400" b="1"/>
              <a:t>}</a:t>
            </a:r>
          </a:p>
        </p:txBody>
      </p:sp>
      <p:pic>
        <p:nvPicPr>
          <p:cNvPr id="63492"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1557338"/>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345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additive="base">
                                        <p:cTn id="7" dur="500" fill="hold"/>
                                        <p:tgtEl>
                                          <p:spTgt spid="63492"/>
                                        </p:tgtEl>
                                        <p:attrNameLst>
                                          <p:attrName>ppt_x</p:attrName>
                                        </p:attrNameLst>
                                      </p:cBhvr>
                                      <p:tavLst>
                                        <p:tav tm="0">
                                          <p:val>
                                            <p:strVal val="#ppt_x"/>
                                          </p:val>
                                        </p:tav>
                                        <p:tav tm="100000">
                                          <p:val>
                                            <p:strVal val="#ppt_x"/>
                                          </p:val>
                                        </p:tav>
                                      </p:tavLst>
                                    </p:anim>
                                    <p:anim calcmode="lin" valueType="num">
                                      <p:cBhvr additive="base">
                                        <p:cTn id="8"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4213" y="333375"/>
            <a:ext cx="7772400" cy="935038"/>
          </a:xfrm>
        </p:spPr>
        <p:txBody>
          <a:bodyPr/>
          <a:lstStyle/>
          <a:p>
            <a:pPr eaLnBrk="1" hangingPunct="1"/>
            <a:r>
              <a:rPr lang="en-US" altLang="zh-CN" b="1"/>
              <a:t>*</a:t>
            </a:r>
            <a:r>
              <a:rPr lang="zh-CN" altLang="en-US" b="1"/>
              <a:t>增补  </a:t>
            </a:r>
            <a:r>
              <a:rPr lang="zh-CN" altLang="en-US" b="1">
                <a:solidFill>
                  <a:srgbClr val="FF0000"/>
                </a:solidFill>
              </a:rPr>
              <a:t>重载</a:t>
            </a:r>
            <a:r>
              <a:rPr lang="en-US" altLang="zh-CN" b="1"/>
              <a:t>( ) </a:t>
            </a:r>
          </a:p>
        </p:txBody>
      </p:sp>
      <p:sp>
        <p:nvSpPr>
          <p:cNvPr id="64515" name="Rectangle 3"/>
          <p:cNvSpPr>
            <a:spLocks noGrp="1" noChangeArrowheads="1"/>
          </p:cNvSpPr>
          <p:nvPr>
            <p:ph type="body" idx="1"/>
          </p:nvPr>
        </p:nvSpPr>
        <p:spPr>
          <a:xfrm>
            <a:off x="685800" y="1341438"/>
            <a:ext cx="7772400" cy="5111750"/>
          </a:xfrm>
        </p:spPr>
        <p:txBody>
          <a:bodyPr/>
          <a:lstStyle/>
          <a:p>
            <a:pPr eaLnBrk="1" hangingPunct="1">
              <a:lnSpc>
                <a:spcPct val="90000"/>
              </a:lnSpc>
              <a:buFontTx/>
              <a:buNone/>
            </a:pPr>
            <a:r>
              <a:rPr lang="en-US" altLang="zh-CN" sz="2800" b="1"/>
              <a:t>1</a:t>
            </a:r>
            <a:r>
              <a:rPr lang="zh-CN" altLang="en-US" sz="2800" b="1"/>
              <a:t>、运算符</a:t>
            </a:r>
            <a:r>
              <a:rPr lang="en-US" altLang="zh-CN" sz="2800" b="1"/>
              <a:t>( )</a:t>
            </a:r>
            <a:r>
              <a:rPr lang="zh-CN" altLang="en-US" sz="2800" b="1"/>
              <a:t>是函数调用运算符，也能被重载。且只能被重载为类的成员函数。</a:t>
            </a:r>
          </a:p>
          <a:p>
            <a:pPr eaLnBrk="1" hangingPunct="1">
              <a:lnSpc>
                <a:spcPct val="90000"/>
              </a:lnSpc>
              <a:buFontTx/>
              <a:buNone/>
            </a:pPr>
            <a:r>
              <a:rPr lang="en-US" altLang="zh-CN" sz="2800" b="1">
                <a:solidFill>
                  <a:schemeClr val="accent2"/>
                </a:solidFill>
              </a:rPr>
              <a:t>2</a:t>
            </a:r>
            <a:r>
              <a:rPr lang="zh-CN" altLang="en-US" sz="2800" b="1">
                <a:solidFill>
                  <a:schemeClr val="accent2"/>
                </a:solidFill>
              </a:rPr>
              <a:t>、运算符</a:t>
            </a:r>
            <a:r>
              <a:rPr lang="en-US" altLang="zh-CN" sz="2800" b="1">
                <a:solidFill>
                  <a:schemeClr val="accent2"/>
                </a:solidFill>
              </a:rPr>
              <a:t>( )</a:t>
            </a:r>
            <a:r>
              <a:rPr lang="zh-CN" altLang="en-US" sz="2800" b="1">
                <a:solidFill>
                  <a:schemeClr val="accent2"/>
                </a:solidFill>
              </a:rPr>
              <a:t>的重载形式如下：</a:t>
            </a:r>
          </a:p>
          <a:p>
            <a:pPr lvl="1" eaLnBrk="1" hangingPunct="1">
              <a:lnSpc>
                <a:spcPct val="90000"/>
              </a:lnSpc>
              <a:buFontTx/>
              <a:buNone/>
            </a:pPr>
            <a:r>
              <a:rPr lang="en-US" altLang="zh-CN" sz="2400" b="1">
                <a:solidFill>
                  <a:srgbClr val="FF0000"/>
                </a:solidFill>
              </a:rPr>
              <a:t>class X{</a:t>
            </a:r>
          </a:p>
          <a:p>
            <a:pPr lvl="1" eaLnBrk="1" hangingPunct="1">
              <a:lnSpc>
                <a:spcPct val="90000"/>
              </a:lnSpc>
              <a:buFontTx/>
              <a:buNone/>
            </a:pPr>
            <a:r>
              <a:rPr lang="en-US" altLang="zh-CN" sz="2400" b="1">
                <a:solidFill>
                  <a:srgbClr val="FF0000"/>
                </a:solidFill>
              </a:rPr>
              <a:t>……</a:t>
            </a:r>
          </a:p>
          <a:p>
            <a:pPr lvl="1" eaLnBrk="1" hangingPunct="1">
              <a:lnSpc>
                <a:spcPct val="90000"/>
              </a:lnSpc>
              <a:buFontTx/>
              <a:buNone/>
            </a:pPr>
            <a:r>
              <a:rPr lang="en-US" altLang="zh-CN" sz="2400" b="1">
                <a:solidFill>
                  <a:srgbClr val="FF0000"/>
                </a:solidFill>
              </a:rPr>
              <a:t>		X&amp; operator( )(</a:t>
            </a:r>
            <a:r>
              <a:rPr lang="zh-CN" altLang="en-US" sz="2400" b="1">
                <a:solidFill>
                  <a:srgbClr val="FF0000"/>
                </a:solidFill>
              </a:rPr>
              <a:t>参数表</a:t>
            </a:r>
            <a:r>
              <a:rPr lang="en-US" altLang="zh-CN" sz="2400" b="1">
                <a:solidFill>
                  <a:srgbClr val="FF0000"/>
                </a:solidFill>
              </a:rPr>
              <a:t>);</a:t>
            </a:r>
          </a:p>
          <a:p>
            <a:pPr lvl="1" eaLnBrk="1" hangingPunct="1">
              <a:lnSpc>
                <a:spcPct val="90000"/>
              </a:lnSpc>
              <a:buFontTx/>
              <a:buNone/>
            </a:pPr>
            <a:r>
              <a:rPr lang="en-US" altLang="zh-CN" sz="2400" b="1">
                <a:solidFill>
                  <a:srgbClr val="FF0000"/>
                </a:solidFill>
              </a:rPr>
              <a:t>}</a:t>
            </a:r>
            <a:r>
              <a:rPr lang="zh-CN" altLang="en-US" sz="2400" b="1">
                <a:solidFill>
                  <a:srgbClr val="FF0000"/>
                </a:solidFill>
              </a:rPr>
              <a:t>；</a:t>
            </a:r>
          </a:p>
          <a:p>
            <a:pPr lvl="1" eaLnBrk="1" hangingPunct="1">
              <a:lnSpc>
                <a:spcPct val="90000"/>
              </a:lnSpc>
              <a:buFontTx/>
              <a:buNone/>
            </a:pPr>
            <a:r>
              <a:rPr lang="zh-CN" altLang="en-US" sz="2400" b="1"/>
              <a:t>其中的参数表可以包括任意多个参数。</a:t>
            </a:r>
          </a:p>
          <a:p>
            <a:pPr eaLnBrk="1" hangingPunct="1">
              <a:lnSpc>
                <a:spcPct val="90000"/>
              </a:lnSpc>
              <a:buFontTx/>
              <a:buNone/>
            </a:pPr>
            <a:r>
              <a:rPr lang="en-US" altLang="zh-CN" sz="2800" b="1"/>
              <a:t>3</a:t>
            </a:r>
            <a:r>
              <a:rPr lang="zh-CN" altLang="en-US" sz="2800" b="1"/>
              <a:t>、运算符</a:t>
            </a:r>
            <a:r>
              <a:rPr lang="en-US" altLang="zh-CN" sz="2800" b="1"/>
              <a:t>( )</a:t>
            </a:r>
            <a:r>
              <a:rPr lang="zh-CN" altLang="en-US" sz="2800" b="1"/>
              <a:t>的调用形式如下：</a:t>
            </a:r>
          </a:p>
          <a:p>
            <a:pPr lvl="1" eaLnBrk="1" hangingPunct="1">
              <a:lnSpc>
                <a:spcPct val="90000"/>
              </a:lnSpc>
              <a:buFontTx/>
              <a:buNone/>
            </a:pPr>
            <a:r>
              <a:rPr lang="en-US" altLang="zh-CN" sz="2400" b="1">
                <a:solidFill>
                  <a:schemeClr val="accent2"/>
                </a:solidFill>
              </a:rPr>
              <a:t>X Obj;              		//</a:t>
            </a:r>
            <a:r>
              <a:rPr lang="zh-CN" altLang="en-US" sz="2400" b="1">
                <a:solidFill>
                  <a:schemeClr val="accent2"/>
                </a:solidFill>
              </a:rPr>
              <a:t>对象定义</a:t>
            </a:r>
          </a:p>
          <a:p>
            <a:pPr lvl="1" eaLnBrk="1" hangingPunct="1">
              <a:lnSpc>
                <a:spcPct val="90000"/>
              </a:lnSpc>
              <a:buFontTx/>
              <a:buNone/>
            </a:pPr>
            <a:r>
              <a:rPr lang="en-US" altLang="zh-CN" sz="2400" b="1">
                <a:solidFill>
                  <a:schemeClr val="accent2"/>
                </a:solidFill>
              </a:rPr>
              <a:t>Obj()(</a:t>
            </a:r>
            <a:r>
              <a:rPr lang="zh-CN" altLang="en-US" sz="2400" b="1">
                <a:solidFill>
                  <a:schemeClr val="accent2"/>
                </a:solidFill>
              </a:rPr>
              <a:t>参数表</a:t>
            </a:r>
            <a:r>
              <a:rPr lang="en-US" altLang="zh-CN" sz="2400" b="1">
                <a:solidFill>
                  <a:schemeClr val="accent2"/>
                </a:solidFill>
              </a:rPr>
              <a:t>);  		//</a:t>
            </a:r>
            <a:r>
              <a:rPr lang="zh-CN" altLang="en-US" sz="2400" b="1">
                <a:solidFill>
                  <a:schemeClr val="accent2"/>
                </a:solidFill>
              </a:rPr>
              <a:t>调用形式</a:t>
            </a:r>
            <a:r>
              <a:rPr lang="en-US" altLang="zh-CN" sz="2400" b="1">
                <a:solidFill>
                  <a:schemeClr val="accent2"/>
                </a:solidFill>
              </a:rPr>
              <a:t>1</a:t>
            </a:r>
          </a:p>
          <a:p>
            <a:pPr lvl="1" eaLnBrk="1" hangingPunct="1">
              <a:lnSpc>
                <a:spcPct val="90000"/>
              </a:lnSpc>
              <a:buFontTx/>
              <a:buNone/>
            </a:pPr>
            <a:r>
              <a:rPr lang="en-US" altLang="zh-CN" sz="2400" b="1">
                <a:solidFill>
                  <a:schemeClr val="accent2"/>
                </a:solidFill>
              </a:rPr>
              <a:t>Obj(</a:t>
            </a:r>
            <a:r>
              <a:rPr lang="zh-CN" altLang="en-US" sz="2400" b="1">
                <a:solidFill>
                  <a:schemeClr val="accent2"/>
                </a:solidFill>
              </a:rPr>
              <a:t>参数表</a:t>
            </a:r>
            <a:r>
              <a:rPr lang="en-US" altLang="zh-CN" sz="2400" b="1">
                <a:solidFill>
                  <a:schemeClr val="accent2"/>
                </a:solidFill>
              </a:rPr>
              <a:t>);       		//</a:t>
            </a:r>
            <a:r>
              <a:rPr lang="zh-CN" altLang="en-US" sz="2400" b="1">
                <a:solidFill>
                  <a:schemeClr val="accent2"/>
                </a:solidFill>
              </a:rPr>
              <a:t>调用形式</a:t>
            </a:r>
            <a:r>
              <a:rPr lang="en-US" altLang="zh-CN" sz="2400" b="1">
                <a:solidFill>
                  <a:schemeClr val="accent2"/>
                </a:solidFill>
              </a:rPr>
              <a:t>2</a:t>
            </a:r>
          </a:p>
        </p:txBody>
      </p:sp>
    </p:spTree>
    <p:extLst>
      <p:ext uri="{BB962C8B-B14F-4D97-AF65-F5344CB8AC3E}">
        <p14:creationId xmlns:p14="http://schemas.microsoft.com/office/powerpoint/2010/main" val="3820743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wipe(down)">
                                      <p:cBhvr>
                                        <p:cTn id="7" dur="500"/>
                                        <p:tgtEl>
                                          <p:spTgt spid="64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 calcmode="lin" valueType="num">
                                      <p:cBhvr additive="base">
                                        <p:cTn id="12"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451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4515">
                                            <p:txEl>
                                              <p:pRg st="3" end="3"/>
                                            </p:txEl>
                                          </p:spTgt>
                                        </p:tgtEl>
                                        <p:attrNameLst>
                                          <p:attrName>style.visibility</p:attrName>
                                        </p:attrNameLst>
                                      </p:cBhvr>
                                      <p:to>
                                        <p:strVal val="visible"/>
                                      </p:to>
                                    </p:set>
                                    <p:anim calcmode="lin" valueType="num">
                                      <p:cBhvr additive="base">
                                        <p:cTn id="16"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4515">
                                            <p:txEl>
                                              <p:pRg st="4" end="4"/>
                                            </p:txEl>
                                          </p:spTgt>
                                        </p:tgtEl>
                                        <p:attrNameLst>
                                          <p:attrName>style.visibility</p:attrName>
                                        </p:attrNameLst>
                                      </p:cBhvr>
                                      <p:to>
                                        <p:strVal val="visible"/>
                                      </p:to>
                                    </p:set>
                                    <p:anim calcmode="lin" valueType="num">
                                      <p:cBhvr additive="base">
                                        <p:cTn id="20"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4515">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4515">
                                            <p:txEl>
                                              <p:pRg st="5" end="5"/>
                                            </p:txEl>
                                          </p:spTgt>
                                        </p:tgtEl>
                                        <p:attrNameLst>
                                          <p:attrName>style.visibility</p:attrName>
                                        </p:attrNameLst>
                                      </p:cBhvr>
                                      <p:to>
                                        <p:strVal val="visible"/>
                                      </p:to>
                                    </p:set>
                                    <p:anim calcmode="lin" valueType="num">
                                      <p:cBhvr additive="base">
                                        <p:cTn id="24"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515">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4515">
                                            <p:txEl>
                                              <p:pRg st="6" end="6"/>
                                            </p:txEl>
                                          </p:spTgt>
                                        </p:tgtEl>
                                        <p:attrNameLst>
                                          <p:attrName>style.visibility</p:attrName>
                                        </p:attrNameLst>
                                      </p:cBhvr>
                                      <p:to>
                                        <p:strVal val="visible"/>
                                      </p:to>
                                    </p:set>
                                    <p:anim calcmode="lin" valueType="num">
                                      <p:cBhvr additive="base">
                                        <p:cTn id="28"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64515">
                                            <p:txEl>
                                              <p:pRg st="7" end="7"/>
                                            </p:txEl>
                                          </p:spTgt>
                                        </p:tgtEl>
                                        <p:attrNameLst>
                                          <p:attrName>style.visibility</p:attrName>
                                        </p:attrNameLst>
                                      </p:cBhvr>
                                      <p:to>
                                        <p:strVal val="visible"/>
                                      </p:to>
                                    </p:set>
                                    <p:anim calcmode="lin" valueType="num">
                                      <p:cBhvr additive="base">
                                        <p:cTn id="34"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4515">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4515">
                                            <p:txEl>
                                              <p:pRg st="8" end="8"/>
                                            </p:txEl>
                                          </p:spTgt>
                                        </p:tgtEl>
                                        <p:attrNameLst>
                                          <p:attrName>style.visibility</p:attrName>
                                        </p:attrNameLst>
                                      </p:cBhvr>
                                      <p:to>
                                        <p:strVal val="visible"/>
                                      </p:to>
                                    </p:set>
                                    <p:anim calcmode="lin" valueType="num">
                                      <p:cBhvr additive="base">
                                        <p:cTn id="38"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4515">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4515">
                                            <p:txEl>
                                              <p:pRg st="9" end="9"/>
                                            </p:txEl>
                                          </p:spTgt>
                                        </p:tgtEl>
                                        <p:attrNameLst>
                                          <p:attrName>style.visibility</p:attrName>
                                        </p:attrNameLst>
                                      </p:cBhvr>
                                      <p:to>
                                        <p:strVal val="visible"/>
                                      </p:to>
                                    </p:set>
                                    <p:anim calcmode="lin" valueType="num">
                                      <p:cBhvr additive="base">
                                        <p:cTn id="42"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4515">
                                            <p:txEl>
                                              <p:pRg st="9" end="9"/>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4515">
                                            <p:txEl>
                                              <p:pRg st="10" end="10"/>
                                            </p:txEl>
                                          </p:spTgt>
                                        </p:tgtEl>
                                        <p:attrNameLst>
                                          <p:attrName>style.visibility</p:attrName>
                                        </p:attrNameLst>
                                      </p:cBhvr>
                                      <p:to>
                                        <p:strVal val="visible"/>
                                      </p:to>
                                    </p:set>
                                    <p:anim calcmode="lin" valueType="num">
                                      <p:cBhvr additive="base">
                                        <p:cTn id="46"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45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685800" y="620713"/>
            <a:ext cx="7772400" cy="5761037"/>
          </a:xfrm>
        </p:spPr>
        <p:txBody>
          <a:bodyPr/>
          <a:lstStyle/>
          <a:p>
            <a:pPr eaLnBrk="1" hangingPunct="1">
              <a:lnSpc>
                <a:spcPct val="80000"/>
              </a:lnSpc>
              <a:buFontTx/>
              <a:buNone/>
            </a:pPr>
            <a:r>
              <a:rPr lang="en-US" altLang="zh-CN" sz="2400" b="1"/>
              <a:t>【</a:t>
            </a:r>
            <a:r>
              <a:rPr lang="zh-CN" altLang="en-US" sz="2400" b="1"/>
              <a:t>例</a:t>
            </a:r>
            <a:r>
              <a:rPr lang="en-US" altLang="zh-CN" sz="2400" b="1"/>
              <a:t>】  </a:t>
            </a:r>
            <a:r>
              <a:rPr lang="zh-CN" altLang="en-US" sz="2400" b="1"/>
              <a:t>设计一个时间类</a:t>
            </a:r>
            <a:r>
              <a:rPr lang="en-US" altLang="zh-CN" sz="2400" b="1"/>
              <a:t>Time</a:t>
            </a:r>
            <a:r>
              <a:rPr lang="zh-CN" altLang="en-US" sz="2400" b="1"/>
              <a:t>，重载函数调用运算符</a:t>
            </a:r>
            <a:r>
              <a:rPr lang="en-US" altLang="zh-CN" sz="2400" b="1"/>
              <a:t>( )</a:t>
            </a:r>
            <a:r>
              <a:rPr lang="zh-CN" altLang="en-US" sz="2400" b="1"/>
              <a:t>，使它能够调整时（</a:t>
            </a:r>
            <a:r>
              <a:rPr lang="en-US" altLang="zh-CN" sz="2400" b="1"/>
              <a:t>hh</a:t>
            </a:r>
            <a:r>
              <a:rPr lang="zh-CN" altLang="en-US" sz="2400" b="1"/>
              <a:t>）、分（</a:t>
            </a:r>
            <a:r>
              <a:rPr lang="en-US" altLang="zh-CN" sz="2400" b="1"/>
              <a:t>mm</a:t>
            </a:r>
            <a:r>
              <a:rPr lang="zh-CN" altLang="en-US" sz="2400" b="1"/>
              <a:t>）、秒（</a:t>
            </a:r>
            <a:r>
              <a:rPr lang="en-US" altLang="zh-CN" sz="2400" b="1"/>
              <a:t>ss</a:t>
            </a:r>
            <a:r>
              <a:rPr lang="zh-CN" altLang="en-US" sz="2400" b="1"/>
              <a:t>）的数据。</a:t>
            </a:r>
          </a:p>
          <a:p>
            <a:pPr eaLnBrk="1" hangingPunct="1">
              <a:lnSpc>
                <a:spcPct val="80000"/>
              </a:lnSpc>
              <a:buFontTx/>
              <a:buNone/>
            </a:pPr>
            <a:r>
              <a:rPr lang="en-US" altLang="zh-CN" sz="2400" b="1"/>
              <a:t>//Eg6-10.cpp</a:t>
            </a:r>
          </a:p>
          <a:p>
            <a:pPr eaLnBrk="1" hangingPunct="1">
              <a:lnSpc>
                <a:spcPct val="80000"/>
              </a:lnSpc>
              <a:buFontTx/>
              <a:buNone/>
            </a:pPr>
            <a:r>
              <a:rPr lang="en-US" altLang="zh-CN" sz="2400" b="1"/>
              <a:t>#include &lt;iostream&gt;</a:t>
            </a:r>
          </a:p>
          <a:p>
            <a:pPr eaLnBrk="1" hangingPunct="1">
              <a:lnSpc>
                <a:spcPct val="80000"/>
              </a:lnSpc>
              <a:buFontTx/>
              <a:buNone/>
            </a:pPr>
            <a:r>
              <a:rPr lang="en-US" altLang="zh-CN" sz="2400" b="1"/>
              <a:t>using namespace std;</a:t>
            </a:r>
          </a:p>
          <a:p>
            <a:pPr eaLnBrk="1" hangingPunct="1">
              <a:lnSpc>
                <a:spcPct val="80000"/>
              </a:lnSpc>
              <a:buFontTx/>
              <a:buNone/>
            </a:pPr>
            <a:r>
              <a:rPr lang="en-US" altLang="zh-CN" sz="2400" b="1"/>
              <a:t>class Time{</a:t>
            </a:r>
          </a:p>
          <a:p>
            <a:pPr eaLnBrk="1" hangingPunct="1">
              <a:lnSpc>
                <a:spcPct val="80000"/>
              </a:lnSpc>
              <a:buFontTx/>
              <a:buNone/>
            </a:pPr>
            <a:r>
              <a:rPr lang="en-US" altLang="zh-CN" sz="2400" b="1"/>
              <a:t>private:</a:t>
            </a:r>
          </a:p>
          <a:p>
            <a:pPr eaLnBrk="1" hangingPunct="1">
              <a:lnSpc>
                <a:spcPct val="80000"/>
              </a:lnSpc>
              <a:buFontTx/>
              <a:buNone/>
            </a:pPr>
            <a:r>
              <a:rPr lang="en-US" altLang="zh-CN" sz="2400" b="1"/>
              <a:t>		int hh,mm,ss;</a:t>
            </a:r>
          </a:p>
          <a:p>
            <a:pPr eaLnBrk="1" hangingPunct="1">
              <a:lnSpc>
                <a:spcPct val="80000"/>
              </a:lnSpc>
              <a:buFontTx/>
              <a:buNone/>
            </a:pPr>
            <a:r>
              <a:rPr lang="en-US" altLang="zh-CN" sz="2400" b="1"/>
              <a:t>public:</a:t>
            </a:r>
          </a:p>
          <a:p>
            <a:pPr eaLnBrk="1" hangingPunct="1">
              <a:lnSpc>
                <a:spcPct val="80000"/>
              </a:lnSpc>
              <a:buFontTx/>
              <a:buNone/>
            </a:pPr>
            <a:r>
              <a:rPr lang="en-US" altLang="zh-CN" sz="2400" b="1"/>
              <a:t>		Time(int h=0,int m=0,int s=0):hh(h),mm(m),ss(s){}</a:t>
            </a:r>
          </a:p>
          <a:p>
            <a:pPr eaLnBrk="1" hangingPunct="1">
              <a:lnSpc>
                <a:spcPct val="80000"/>
              </a:lnSpc>
              <a:buFontTx/>
              <a:buNone/>
            </a:pPr>
            <a:r>
              <a:rPr lang="en-US" altLang="zh-CN" sz="2400" b="1"/>
              <a:t>		void operator()(int h,int m,int s) {</a:t>
            </a:r>
          </a:p>
          <a:p>
            <a:pPr eaLnBrk="1" hangingPunct="1">
              <a:lnSpc>
                <a:spcPct val="80000"/>
              </a:lnSpc>
              <a:buFontTx/>
              <a:buNone/>
            </a:pPr>
            <a:r>
              <a:rPr lang="en-US" altLang="zh-CN" sz="2400" b="1"/>
              <a:t>			hh=h;</a:t>
            </a:r>
          </a:p>
          <a:p>
            <a:pPr eaLnBrk="1" hangingPunct="1">
              <a:lnSpc>
                <a:spcPct val="80000"/>
              </a:lnSpc>
              <a:buFontTx/>
              <a:buNone/>
            </a:pPr>
            <a:r>
              <a:rPr lang="en-US" altLang="zh-CN" sz="2400" b="1"/>
              <a:t>			mm=m;</a:t>
            </a:r>
          </a:p>
          <a:p>
            <a:pPr eaLnBrk="1" hangingPunct="1">
              <a:lnSpc>
                <a:spcPct val="80000"/>
              </a:lnSpc>
              <a:buFontTx/>
              <a:buNone/>
            </a:pPr>
            <a:r>
              <a:rPr lang="en-US" altLang="zh-CN" sz="2400" b="1"/>
              <a:t>			ss=s;</a:t>
            </a:r>
          </a:p>
          <a:p>
            <a:pPr eaLnBrk="1" hangingPunct="1">
              <a:lnSpc>
                <a:spcPct val="80000"/>
              </a:lnSpc>
              <a:buFontTx/>
              <a:buNone/>
            </a:pPr>
            <a:r>
              <a:rPr lang="en-US" altLang="zh-CN" sz="2400" b="1"/>
              <a:t>		}</a:t>
            </a:r>
          </a:p>
        </p:txBody>
      </p:sp>
    </p:spTree>
    <p:extLst>
      <p:ext uri="{BB962C8B-B14F-4D97-AF65-F5344CB8AC3E}">
        <p14:creationId xmlns:p14="http://schemas.microsoft.com/office/powerpoint/2010/main" val="6966222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684213" y="1341438"/>
            <a:ext cx="7772400" cy="4400550"/>
          </a:xfrm>
        </p:spPr>
        <p:txBody>
          <a:bodyPr/>
          <a:lstStyle/>
          <a:p>
            <a:pPr eaLnBrk="1" hangingPunct="1">
              <a:lnSpc>
                <a:spcPct val="80000"/>
              </a:lnSpc>
              <a:buFontTx/>
              <a:buNone/>
            </a:pPr>
            <a:r>
              <a:rPr lang="en-US" altLang="zh-CN" sz="2400" b="1"/>
              <a:t>void ShowTime(){</a:t>
            </a:r>
          </a:p>
          <a:p>
            <a:pPr eaLnBrk="1" hangingPunct="1">
              <a:lnSpc>
                <a:spcPct val="80000"/>
              </a:lnSpc>
              <a:buFontTx/>
              <a:buNone/>
            </a:pPr>
            <a:r>
              <a:rPr lang="en-US" altLang="zh-CN" sz="2400" b="1"/>
              <a:t>		cout&lt;&lt;hh&lt;&lt;":"&lt;&lt;mm&lt;&lt;":"&lt;&lt;ss&lt;&lt;endl;</a:t>
            </a:r>
          </a:p>
          <a:p>
            <a:pPr eaLnBrk="1" hangingPunct="1">
              <a:lnSpc>
                <a:spcPct val="80000"/>
              </a:lnSpc>
              <a:buFontTx/>
              <a:buNone/>
            </a:pPr>
            <a:r>
              <a:rPr lang="en-US" altLang="zh-CN" sz="2400" b="1"/>
              <a:t>		}</a:t>
            </a:r>
          </a:p>
          <a:p>
            <a:pPr eaLnBrk="1" hangingPunct="1">
              <a:lnSpc>
                <a:spcPct val="80000"/>
              </a:lnSpc>
              <a:buFontTx/>
              <a:buNone/>
            </a:pPr>
            <a:r>
              <a:rPr lang="en-US" altLang="zh-CN" sz="2400" b="1"/>
              <a:t>	};</a:t>
            </a:r>
          </a:p>
          <a:p>
            <a:pPr eaLnBrk="1" hangingPunct="1">
              <a:lnSpc>
                <a:spcPct val="80000"/>
              </a:lnSpc>
              <a:buFontTx/>
              <a:buNone/>
            </a:pPr>
            <a:r>
              <a:rPr lang="en-US" altLang="zh-CN" sz="2400" b="1"/>
              <a:t>void main(){</a:t>
            </a:r>
          </a:p>
          <a:p>
            <a:pPr eaLnBrk="1" hangingPunct="1">
              <a:lnSpc>
                <a:spcPct val="80000"/>
              </a:lnSpc>
              <a:buFontTx/>
              <a:buNone/>
            </a:pPr>
            <a:r>
              <a:rPr lang="en-US" altLang="zh-CN" sz="2400" b="1"/>
              <a:t>		Time t1(12,10,11);</a:t>
            </a:r>
          </a:p>
          <a:p>
            <a:pPr eaLnBrk="1" hangingPunct="1">
              <a:lnSpc>
                <a:spcPct val="80000"/>
              </a:lnSpc>
              <a:buFontTx/>
              <a:buNone/>
            </a:pPr>
            <a:r>
              <a:rPr lang="en-US" altLang="zh-CN" sz="2400" b="1"/>
              <a:t>		t1.ShowTime();</a:t>
            </a:r>
          </a:p>
          <a:p>
            <a:pPr eaLnBrk="1" hangingPunct="1">
              <a:lnSpc>
                <a:spcPct val="80000"/>
              </a:lnSpc>
              <a:buFontTx/>
              <a:buNone/>
            </a:pPr>
            <a:r>
              <a:rPr lang="en-US" altLang="zh-CN" sz="2400" b="1"/>
              <a:t>		t1.operator()(23,20,34);	</a:t>
            </a:r>
          </a:p>
          <a:p>
            <a:pPr eaLnBrk="1" hangingPunct="1">
              <a:lnSpc>
                <a:spcPct val="80000"/>
              </a:lnSpc>
              <a:buFontTx/>
              <a:buNone/>
            </a:pPr>
            <a:r>
              <a:rPr lang="en-US" altLang="zh-CN" sz="2400" b="1"/>
              <a:t>		t1.ShowTime();</a:t>
            </a:r>
          </a:p>
          <a:p>
            <a:pPr eaLnBrk="1" hangingPunct="1">
              <a:lnSpc>
                <a:spcPct val="80000"/>
              </a:lnSpc>
              <a:buFontTx/>
              <a:buNone/>
            </a:pPr>
            <a:r>
              <a:rPr lang="en-US" altLang="zh-CN" sz="2400" b="1"/>
              <a:t>		t1(10,10,10);               	</a:t>
            </a:r>
          </a:p>
          <a:p>
            <a:pPr eaLnBrk="1" hangingPunct="1">
              <a:lnSpc>
                <a:spcPct val="80000"/>
              </a:lnSpc>
              <a:buFontTx/>
              <a:buNone/>
            </a:pPr>
            <a:r>
              <a:rPr lang="en-US" altLang="zh-CN" sz="2400" b="1"/>
              <a:t>		t1.ShowTime();</a:t>
            </a:r>
          </a:p>
          <a:p>
            <a:pPr eaLnBrk="1" hangingPunct="1">
              <a:lnSpc>
                <a:spcPct val="80000"/>
              </a:lnSpc>
              <a:buFontTx/>
              <a:buNone/>
            </a:pPr>
            <a:r>
              <a:rPr lang="en-US" altLang="zh-CN" sz="2400" b="1"/>
              <a:t>}</a:t>
            </a:r>
          </a:p>
        </p:txBody>
      </p:sp>
      <p:sp>
        <p:nvSpPr>
          <p:cNvPr id="68611" name="Rectangle 3"/>
          <p:cNvSpPr>
            <a:spLocks noGrp="1" noChangeArrowheads="1"/>
          </p:cNvSpPr>
          <p:nvPr>
            <p:ph type="title"/>
          </p:nvPr>
        </p:nvSpPr>
        <p:spPr>
          <a:xfrm>
            <a:off x="684213" y="333375"/>
            <a:ext cx="7772400" cy="935038"/>
          </a:xfrm>
          <a:noFill/>
        </p:spPr>
        <p:txBody>
          <a:bodyPr/>
          <a:lstStyle/>
          <a:p>
            <a:pPr eaLnBrk="1" hangingPunct="1"/>
            <a:r>
              <a:rPr lang="en-US" altLang="zh-CN" b="1"/>
              <a:t>*</a:t>
            </a:r>
            <a:r>
              <a:rPr lang="zh-CN" altLang="en-US" b="1"/>
              <a:t>增补</a:t>
            </a:r>
            <a:r>
              <a:rPr lang="zh-CN" altLang="en-US"/>
              <a:t>  </a:t>
            </a:r>
            <a:r>
              <a:rPr lang="zh-CN" altLang="en-US" b="1">
                <a:solidFill>
                  <a:srgbClr val="FF0000"/>
                </a:solidFill>
              </a:rPr>
              <a:t>重载</a:t>
            </a:r>
            <a:r>
              <a:rPr lang="en-US" altLang="zh-CN" b="1">
                <a:solidFill>
                  <a:srgbClr val="FF0000"/>
                </a:solidFill>
              </a:rPr>
              <a:t>( )</a:t>
            </a:r>
            <a:r>
              <a:rPr lang="en-US" altLang="zh-CN"/>
              <a:t> </a:t>
            </a:r>
          </a:p>
        </p:txBody>
      </p:sp>
    </p:spTree>
    <p:extLst>
      <p:ext uri="{BB962C8B-B14F-4D97-AF65-F5344CB8AC3E}">
        <p14:creationId xmlns:p14="http://schemas.microsoft.com/office/powerpoint/2010/main" val="1751788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685800" y="457200"/>
            <a:ext cx="7772400" cy="5638800"/>
          </a:xfrm>
        </p:spPr>
        <p:txBody>
          <a:bodyPr/>
          <a:lstStyle/>
          <a:p>
            <a:pPr eaLnBrk="1" hangingPunct="1">
              <a:lnSpc>
                <a:spcPct val="90000"/>
              </a:lnSpc>
            </a:pPr>
            <a:r>
              <a:rPr lang="zh-CN" altLang="en-US" sz="2800" b="1"/>
              <a:t>例题</a:t>
            </a:r>
            <a:r>
              <a:rPr lang="en-US" altLang="zh-CN" sz="2800" b="1"/>
              <a:t>.cpp</a:t>
            </a:r>
          </a:p>
          <a:p>
            <a:pPr lvl="1" eaLnBrk="1" hangingPunct="1">
              <a:lnSpc>
                <a:spcPct val="90000"/>
              </a:lnSpc>
              <a:buFontTx/>
              <a:buNone/>
            </a:pPr>
            <a:r>
              <a:rPr lang="en-US" altLang="zh-CN" sz="2000" b="1"/>
              <a:t>class X</a:t>
            </a:r>
          </a:p>
          <a:p>
            <a:pPr lvl="1" eaLnBrk="1" hangingPunct="1">
              <a:lnSpc>
                <a:spcPct val="90000"/>
              </a:lnSpc>
              <a:buFontTx/>
              <a:buNone/>
            </a:pPr>
            <a:r>
              <a:rPr lang="en-US" altLang="zh-CN" sz="2000" b="1"/>
              <a:t>{public:</a:t>
            </a:r>
          </a:p>
          <a:p>
            <a:pPr lvl="1" eaLnBrk="1" hangingPunct="1">
              <a:lnSpc>
                <a:spcPct val="90000"/>
              </a:lnSpc>
              <a:buFontTx/>
              <a:buNone/>
            </a:pPr>
            <a:r>
              <a:rPr lang="en-US" altLang="zh-CN" sz="2000" b="1"/>
              <a:t>	int operator() (int i=0)</a:t>
            </a:r>
          </a:p>
          <a:p>
            <a:pPr lvl="1" eaLnBrk="1" hangingPunct="1">
              <a:lnSpc>
                <a:spcPct val="90000"/>
              </a:lnSpc>
              <a:buFontTx/>
              <a:buNone/>
            </a:pPr>
            <a:r>
              <a:rPr lang="en-US" altLang="zh-CN" sz="2000" b="1"/>
              <a:t>	{ cout &lt;&lt; "X::operator(" &lt;&lt; i &lt;&lt; ")" &lt;&lt; endl; return i; };</a:t>
            </a:r>
          </a:p>
          <a:p>
            <a:pPr lvl="1" eaLnBrk="1" hangingPunct="1">
              <a:lnSpc>
                <a:spcPct val="90000"/>
              </a:lnSpc>
              <a:buFontTx/>
              <a:buNone/>
            </a:pPr>
            <a:r>
              <a:rPr lang="en-US" altLang="zh-CN" sz="2000" b="1"/>
              <a:t>	int operator() (int i, int j)</a:t>
            </a:r>
          </a:p>
          <a:p>
            <a:pPr lvl="1" eaLnBrk="1" hangingPunct="1">
              <a:lnSpc>
                <a:spcPct val="90000"/>
              </a:lnSpc>
              <a:buFontTx/>
              <a:buNone/>
            </a:pPr>
            <a:r>
              <a:rPr lang="en-US" altLang="zh-CN" sz="2000" b="1"/>
              <a:t>	{ cout &lt;&lt; "X::operator(" &lt;&lt; i &lt;&lt; "," &lt;&lt; j &lt;&lt; ")" &lt;&lt; endl; </a:t>
            </a:r>
          </a:p>
          <a:p>
            <a:pPr lvl="1" eaLnBrk="1" hangingPunct="1">
              <a:lnSpc>
                <a:spcPct val="90000"/>
              </a:lnSpc>
              <a:buFontTx/>
              <a:buNone/>
            </a:pPr>
            <a:r>
              <a:rPr lang="en-US" altLang="zh-CN" sz="2000" b="1"/>
              <a:t>			return i; };</a:t>
            </a:r>
          </a:p>
          <a:p>
            <a:pPr lvl="1" eaLnBrk="1" hangingPunct="1">
              <a:lnSpc>
                <a:spcPct val="90000"/>
              </a:lnSpc>
              <a:buFontTx/>
              <a:buNone/>
            </a:pPr>
            <a:r>
              <a:rPr lang="en-US" altLang="zh-CN" sz="2000" b="1"/>
              <a:t>	int operator[] (int i)</a:t>
            </a:r>
          </a:p>
          <a:p>
            <a:pPr lvl="1" eaLnBrk="1" hangingPunct="1">
              <a:lnSpc>
                <a:spcPct val="90000"/>
              </a:lnSpc>
              <a:buFontTx/>
              <a:buNone/>
            </a:pPr>
            <a:r>
              <a:rPr lang="en-US" altLang="zh-CN" sz="2000" b="1"/>
              <a:t>	{ cout &lt;&lt; "X::operator[" &lt;&lt; i &lt;&lt; "]" &lt;&lt; endl; return i; };</a:t>
            </a:r>
          </a:p>
          <a:p>
            <a:pPr lvl="1" eaLnBrk="1" hangingPunct="1">
              <a:lnSpc>
                <a:spcPct val="90000"/>
              </a:lnSpc>
              <a:buFontTx/>
              <a:buNone/>
            </a:pPr>
            <a:r>
              <a:rPr lang="en-US" altLang="zh-CN" sz="2000" b="1"/>
              <a:t>	int operator[] (char * cp)</a:t>
            </a:r>
          </a:p>
          <a:p>
            <a:pPr lvl="1" eaLnBrk="1" hangingPunct="1">
              <a:lnSpc>
                <a:spcPct val="90000"/>
              </a:lnSpc>
              <a:buFontTx/>
              <a:buNone/>
            </a:pPr>
            <a:r>
              <a:rPr lang="en-US" altLang="zh-CN" sz="2000" b="1"/>
              <a:t>	{ cout &lt;&lt; "X::operator[" &lt;&lt; cp &lt;&lt; "]" &lt;&lt; endl; return 0; };</a:t>
            </a:r>
          </a:p>
          <a:p>
            <a:pPr lvl="1" eaLnBrk="1" hangingPunct="1">
              <a:lnSpc>
                <a:spcPct val="90000"/>
              </a:lnSpc>
              <a:buFontTx/>
              <a:buNone/>
            </a:pPr>
            <a:r>
              <a:rPr lang="en-US" altLang="zh-CN" sz="2000" b="1"/>
              <a:t>};</a:t>
            </a:r>
          </a:p>
          <a:p>
            <a:pPr lvl="1" eaLnBrk="1" hangingPunct="1">
              <a:lnSpc>
                <a:spcPct val="90000"/>
              </a:lnSpc>
              <a:buFontTx/>
              <a:buNone/>
            </a:pPr>
            <a:r>
              <a:rPr lang="en-US" altLang="zh-CN" sz="2000" b="1"/>
              <a:t>void main (void)</a:t>
            </a:r>
          </a:p>
          <a:p>
            <a:pPr lvl="1" eaLnBrk="1" hangingPunct="1">
              <a:lnSpc>
                <a:spcPct val="90000"/>
              </a:lnSpc>
              <a:buFontTx/>
              <a:buNone/>
            </a:pPr>
            <a:r>
              <a:rPr lang="en-US" altLang="zh-CN" sz="2000" b="1"/>
              <a:t>{	X obj;	int i = obj (obj (1), 2);</a:t>
            </a:r>
          </a:p>
          <a:p>
            <a:pPr lvl="1" eaLnBrk="1" hangingPunct="1">
              <a:lnSpc>
                <a:spcPct val="90000"/>
              </a:lnSpc>
              <a:buFontTx/>
              <a:buNone/>
            </a:pPr>
            <a:r>
              <a:rPr lang="en-US" altLang="zh-CN" sz="2000" b="1"/>
              <a:t>	obj[i];	obj["abcd"];</a:t>
            </a:r>
          </a:p>
          <a:p>
            <a:pPr lvl="1" eaLnBrk="1" hangingPunct="1">
              <a:lnSpc>
                <a:spcPct val="90000"/>
              </a:lnSpc>
              <a:buFontTx/>
              <a:buNone/>
            </a:pPr>
            <a:r>
              <a:rPr lang="en-US" altLang="zh-CN" sz="2000" b="1"/>
              <a:t>}</a:t>
            </a:r>
          </a:p>
        </p:txBody>
      </p:sp>
    </p:spTree>
    <p:extLst>
      <p:ext uri="{BB962C8B-B14F-4D97-AF65-F5344CB8AC3E}">
        <p14:creationId xmlns:p14="http://schemas.microsoft.com/office/powerpoint/2010/main" val="22351607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468313" y="1484313"/>
            <a:ext cx="8001000" cy="4537075"/>
          </a:xfrm>
        </p:spPr>
        <p:txBody>
          <a:bodyPr/>
          <a:lstStyle/>
          <a:p>
            <a:pPr eaLnBrk="1" hangingPunct="1">
              <a:buFontTx/>
              <a:buNone/>
            </a:pPr>
            <a:r>
              <a:rPr lang="en-US" altLang="zh-CN" b="1"/>
              <a:t>1</a:t>
            </a:r>
            <a:r>
              <a:rPr lang="zh-CN" altLang="en-US" b="1"/>
              <a:t>、关于类型转换运算</a:t>
            </a:r>
          </a:p>
          <a:p>
            <a:pPr lvl="1" eaLnBrk="1" hangingPunct="1"/>
            <a:r>
              <a:rPr lang="en-US" altLang="zh-CN" b="1"/>
              <a:t>C++</a:t>
            </a:r>
            <a:r>
              <a:rPr lang="zh-CN" altLang="en-US" b="1"/>
              <a:t>是强类型语言，类型转换经常发生</a:t>
            </a:r>
          </a:p>
          <a:p>
            <a:pPr lvl="1" eaLnBrk="1" hangingPunct="1"/>
            <a:r>
              <a:rPr lang="zh-CN" altLang="en-US" b="1"/>
              <a:t>两种类型转换</a:t>
            </a:r>
          </a:p>
          <a:p>
            <a:pPr lvl="2" eaLnBrk="1" hangingPunct="1"/>
            <a:r>
              <a:rPr lang="zh-CN" altLang="en-US" b="1"/>
              <a:t>隐式类型转换</a:t>
            </a:r>
            <a:r>
              <a:rPr lang="en-US" altLang="zh-CN" b="1"/>
              <a:t>implicit conversion</a:t>
            </a:r>
          </a:p>
          <a:p>
            <a:pPr lvl="2" eaLnBrk="1" hangingPunct="1"/>
            <a:r>
              <a:rPr lang="zh-CN" altLang="en-US" b="1"/>
              <a:t>显示类型转换</a:t>
            </a:r>
            <a:r>
              <a:rPr lang="en-US" altLang="zh-CN" b="1"/>
              <a:t>explicit conversion</a:t>
            </a:r>
          </a:p>
          <a:p>
            <a:pPr lvl="1" eaLnBrk="1" hangingPunct="1"/>
            <a:r>
              <a:rPr lang="zh-CN" altLang="en-US" b="1">
                <a:solidFill>
                  <a:schemeClr val="accent2"/>
                </a:solidFill>
              </a:rPr>
              <a:t>隐式类型转换发生的时机</a:t>
            </a:r>
          </a:p>
          <a:p>
            <a:pPr lvl="2" eaLnBrk="1" hangingPunct="1"/>
            <a:r>
              <a:rPr lang="zh-CN" altLang="en-US" b="1">
                <a:solidFill>
                  <a:schemeClr val="accent2"/>
                </a:solidFill>
              </a:rPr>
              <a:t>赋值</a:t>
            </a:r>
          </a:p>
          <a:p>
            <a:pPr lvl="2" eaLnBrk="1" hangingPunct="1"/>
            <a:r>
              <a:rPr lang="zh-CN" altLang="en-US" b="1">
                <a:solidFill>
                  <a:schemeClr val="accent2"/>
                </a:solidFill>
              </a:rPr>
              <a:t>函数调用</a:t>
            </a:r>
          </a:p>
          <a:p>
            <a:pPr lvl="2" eaLnBrk="1" hangingPunct="1"/>
            <a:r>
              <a:rPr lang="zh-CN" altLang="en-US" b="1">
                <a:solidFill>
                  <a:schemeClr val="accent2"/>
                </a:solidFill>
              </a:rPr>
              <a:t>函数返回值</a:t>
            </a:r>
          </a:p>
        </p:txBody>
      </p:sp>
      <p:sp>
        <p:nvSpPr>
          <p:cNvPr id="70659" name="Rectangle 3"/>
          <p:cNvSpPr>
            <a:spLocks noGrp="1" noChangeArrowheads="1"/>
          </p:cNvSpPr>
          <p:nvPr>
            <p:ph type="title"/>
          </p:nvPr>
        </p:nvSpPr>
        <p:spPr>
          <a:xfrm>
            <a:off x="684213" y="333375"/>
            <a:ext cx="7772400" cy="935038"/>
          </a:xfrm>
          <a:noFill/>
        </p:spPr>
        <p:txBody>
          <a:bodyPr/>
          <a:lstStyle/>
          <a:p>
            <a:pPr eaLnBrk="1" hangingPunct="1"/>
            <a:r>
              <a:rPr lang="en-US" altLang="zh-CN" b="1"/>
              <a:t>6.5.4  </a:t>
            </a:r>
            <a:r>
              <a:rPr lang="zh-CN" altLang="en-US" b="1">
                <a:solidFill>
                  <a:srgbClr val="FF0000"/>
                </a:solidFill>
              </a:rPr>
              <a:t>类型转换</a:t>
            </a:r>
          </a:p>
        </p:txBody>
      </p:sp>
    </p:spTree>
    <p:extLst>
      <p:ext uri="{BB962C8B-B14F-4D97-AF65-F5344CB8AC3E}">
        <p14:creationId xmlns:p14="http://schemas.microsoft.com/office/powerpoint/2010/main" val="32499828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anim calcmode="lin" valueType="num">
                                      <p:cBhvr additive="base">
                                        <p:cTn id="7" dur="500" fill="hold"/>
                                        <p:tgtEl>
                                          <p:spTgt spid="686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610">
                                            <p:txEl>
                                              <p:pRg st="3" end="3"/>
                                            </p:txEl>
                                          </p:spTgt>
                                        </p:tgtEl>
                                        <p:attrNameLst>
                                          <p:attrName>style.visibility</p:attrName>
                                        </p:attrNameLst>
                                      </p:cBhvr>
                                      <p:to>
                                        <p:strVal val="visible"/>
                                      </p:to>
                                    </p:set>
                                    <p:anim calcmode="lin" valueType="num">
                                      <p:cBhvr additive="base">
                                        <p:cTn id="11" dur="500" fill="hold"/>
                                        <p:tgtEl>
                                          <p:spTgt spid="6861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861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10">
                                            <p:txEl>
                                              <p:pRg st="4" end="4"/>
                                            </p:txEl>
                                          </p:spTgt>
                                        </p:tgtEl>
                                        <p:attrNameLst>
                                          <p:attrName>style.visibility</p:attrName>
                                        </p:attrNameLst>
                                      </p:cBhvr>
                                      <p:to>
                                        <p:strVal val="visible"/>
                                      </p:to>
                                    </p:set>
                                    <p:anim calcmode="lin" valueType="num">
                                      <p:cBhvr additive="base">
                                        <p:cTn id="15" dur="500" fill="hold"/>
                                        <p:tgtEl>
                                          <p:spTgt spid="6861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86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68610">
                                            <p:txEl>
                                              <p:pRg st="5" end="5"/>
                                            </p:txEl>
                                          </p:spTgt>
                                        </p:tgtEl>
                                        <p:attrNameLst>
                                          <p:attrName>style.visibility</p:attrName>
                                        </p:attrNameLst>
                                      </p:cBhvr>
                                      <p:to>
                                        <p:strVal val="visible"/>
                                      </p:to>
                                    </p:set>
                                    <p:anim calcmode="lin" valueType="num">
                                      <p:cBhvr additive="base">
                                        <p:cTn id="21" dur="500" fill="hold"/>
                                        <p:tgtEl>
                                          <p:spTgt spid="68610">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8610">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8610">
                                            <p:txEl>
                                              <p:pRg st="6" end="6"/>
                                            </p:txEl>
                                          </p:spTgt>
                                        </p:tgtEl>
                                        <p:attrNameLst>
                                          <p:attrName>style.visibility</p:attrName>
                                        </p:attrNameLst>
                                      </p:cBhvr>
                                      <p:to>
                                        <p:strVal val="visible"/>
                                      </p:to>
                                    </p:set>
                                    <p:anim calcmode="lin" valueType="num">
                                      <p:cBhvr additive="base">
                                        <p:cTn id="25" dur="500" fill="hold"/>
                                        <p:tgtEl>
                                          <p:spTgt spid="6861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0">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8610">
                                            <p:txEl>
                                              <p:pRg st="7" end="7"/>
                                            </p:txEl>
                                          </p:spTgt>
                                        </p:tgtEl>
                                        <p:attrNameLst>
                                          <p:attrName>style.visibility</p:attrName>
                                        </p:attrNameLst>
                                      </p:cBhvr>
                                      <p:to>
                                        <p:strVal val="visible"/>
                                      </p:to>
                                    </p:set>
                                    <p:anim calcmode="lin" valueType="num">
                                      <p:cBhvr additive="base">
                                        <p:cTn id="29" dur="500" fill="hold"/>
                                        <p:tgtEl>
                                          <p:spTgt spid="68610">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8610">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8610">
                                            <p:txEl>
                                              <p:pRg st="8" end="8"/>
                                            </p:txEl>
                                          </p:spTgt>
                                        </p:tgtEl>
                                        <p:attrNameLst>
                                          <p:attrName>style.visibility</p:attrName>
                                        </p:attrNameLst>
                                      </p:cBhvr>
                                      <p:to>
                                        <p:strVal val="visible"/>
                                      </p:to>
                                    </p:set>
                                    <p:anim calcmode="lin" valueType="num">
                                      <p:cBhvr additive="base">
                                        <p:cTn id="33" dur="500" fill="hold"/>
                                        <p:tgtEl>
                                          <p:spTgt spid="68610">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86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9316" y="-3795"/>
            <a:ext cx="7772400" cy="912516"/>
          </a:xfrm>
        </p:spPr>
        <p:txBody>
          <a:bodyPr/>
          <a:lstStyle/>
          <a:p>
            <a:pPr eaLnBrk="1" hangingPunct="1"/>
            <a:r>
              <a:rPr lang="en-US" altLang="zh-CN" b="1" dirty="0"/>
              <a:t>5.2 </a:t>
            </a:r>
            <a:r>
              <a:rPr lang="zh-CN" altLang="en-US" b="1" dirty="0">
                <a:solidFill>
                  <a:srgbClr val="FF0000"/>
                </a:solidFill>
              </a:rPr>
              <a:t>虚函数</a:t>
            </a:r>
            <a:r>
              <a:rPr lang="zh-CN" altLang="en-US" b="1" dirty="0"/>
              <a:t> </a:t>
            </a:r>
          </a:p>
        </p:txBody>
      </p:sp>
      <p:sp>
        <p:nvSpPr>
          <p:cNvPr id="88067" name="Rectangle 3"/>
          <p:cNvSpPr>
            <a:spLocks noGrp="1" noChangeArrowheads="1"/>
          </p:cNvSpPr>
          <p:nvPr>
            <p:ph type="body" idx="1"/>
          </p:nvPr>
        </p:nvSpPr>
        <p:spPr>
          <a:xfrm>
            <a:off x="685800" y="1052736"/>
            <a:ext cx="7772400" cy="5184575"/>
          </a:xfrm>
        </p:spPr>
        <p:txBody>
          <a:bodyPr/>
          <a:lstStyle/>
          <a:p>
            <a:pPr eaLnBrk="1" hangingPunct="1">
              <a:lnSpc>
                <a:spcPct val="90000"/>
              </a:lnSpc>
              <a:buFontTx/>
              <a:buNone/>
            </a:pPr>
            <a:r>
              <a:rPr lang="en-US" altLang="zh-CN" sz="2800" b="1" dirty="0">
                <a:solidFill>
                  <a:srgbClr val="0000CC"/>
                </a:solidFill>
              </a:rPr>
              <a:t>5.2.1 </a:t>
            </a:r>
            <a:r>
              <a:rPr lang="zh-CN" altLang="en-US" sz="2800" b="1" dirty="0">
                <a:solidFill>
                  <a:srgbClr val="0000CC"/>
                </a:solidFill>
              </a:rPr>
              <a:t>虚函数的意义</a:t>
            </a:r>
          </a:p>
          <a:p>
            <a:pPr eaLnBrk="1" hangingPunct="1">
              <a:lnSpc>
                <a:spcPct val="90000"/>
              </a:lnSpc>
              <a:buFontTx/>
              <a:buNone/>
            </a:pPr>
            <a:r>
              <a:rPr lang="en-US" altLang="zh-CN" sz="2800" b="1" dirty="0"/>
              <a:t>1</a:t>
            </a:r>
            <a:r>
              <a:rPr lang="zh-CN" altLang="en-US" sz="2800" b="1" dirty="0"/>
              <a:t>、回顾：基类与派生类的</a:t>
            </a:r>
            <a:r>
              <a:rPr lang="zh-CN" altLang="en-US" sz="2800" b="1" dirty="0">
                <a:solidFill>
                  <a:srgbClr val="FF0000"/>
                </a:solidFill>
              </a:rPr>
              <a:t>赋值相容</a:t>
            </a:r>
          </a:p>
          <a:p>
            <a:pPr lvl="1" eaLnBrk="1" hangingPunct="1">
              <a:lnSpc>
                <a:spcPct val="90000"/>
              </a:lnSpc>
            </a:pPr>
            <a:r>
              <a:rPr lang="zh-CN" altLang="en-US" sz="2400" b="1" dirty="0"/>
              <a:t>派生类对象可以赋值给基类对象。</a:t>
            </a:r>
          </a:p>
          <a:p>
            <a:pPr lvl="1" eaLnBrk="1" hangingPunct="1">
              <a:lnSpc>
                <a:spcPct val="90000"/>
              </a:lnSpc>
            </a:pPr>
            <a:r>
              <a:rPr lang="zh-CN" altLang="en-US" sz="2400" b="1" dirty="0"/>
              <a:t>派生类对象的地址可以赋值给指向基类对象的指针。</a:t>
            </a:r>
          </a:p>
          <a:p>
            <a:pPr lvl="1" eaLnBrk="1" hangingPunct="1">
              <a:lnSpc>
                <a:spcPct val="90000"/>
              </a:lnSpc>
            </a:pPr>
            <a:r>
              <a:rPr lang="zh-CN" altLang="en-US" sz="2400" b="1" dirty="0"/>
              <a:t>派生类对象可以作为基类对象的引用。</a:t>
            </a:r>
          </a:p>
          <a:p>
            <a:pPr eaLnBrk="1" hangingPunct="1">
              <a:lnSpc>
                <a:spcPct val="90000"/>
              </a:lnSpc>
            </a:pPr>
            <a:r>
              <a:rPr lang="zh-CN" altLang="en-US" sz="2800" b="1" dirty="0">
                <a:solidFill>
                  <a:srgbClr val="FF0000"/>
                </a:solidFill>
              </a:rPr>
              <a:t>赋值相容的问题：</a:t>
            </a:r>
          </a:p>
          <a:p>
            <a:pPr lvl="1" eaLnBrk="1" hangingPunct="1">
              <a:lnSpc>
                <a:spcPct val="90000"/>
              </a:lnSpc>
            </a:pPr>
            <a:r>
              <a:rPr lang="zh-CN" altLang="en-US" sz="2400" b="1" dirty="0"/>
              <a:t>不论哪种赋值方式，都</a:t>
            </a:r>
            <a:r>
              <a:rPr lang="zh-CN" altLang="en-US" sz="2400" b="1" dirty="0">
                <a:solidFill>
                  <a:srgbClr val="0000CC"/>
                </a:solidFill>
              </a:rPr>
              <a:t>只能</a:t>
            </a:r>
            <a:r>
              <a:rPr lang="zh-CN" altLang="en-US" sz="2400" b="1" dirty="0"/>
              <a:t>通过基类对象（或基类对象的指针或引用）</a:t>
            </a:r>
            <a:r>
              <a:rPr lang="zh-CN" altLang="en-US" sz="2400" b="1" dirty="0">
                <a:solidFill>
                  <a:srgbClr val="0000CC"/>
                </a:solidFill>
              </a:rPr>
              <a:t>访问到派生类对象从基类中继承到的成员</a:t>
            </a:r>
            <a:r>
              <a:rPr lang="zh-CN" altLang="en-US" sz="2400" b="1" dirty="0"/>
              <a:t>， 不能借此访问派生类定义的成员。</a:t>
            </a:r>
          </a:p>
          <a:p>
            <a:pPr eaLnBrk="1" hangingPunct="1">
              <a:lnSpc>
                <a:spcPct val="90000"/>
              </a:lnSpc>
              <a:buFontTx/>
              <a:buNone/>
            </a:pPr>
            <a:r>
              <a:rPr lang="en-US" altLang="zh-CN" sz="2800" b="1" dirty="0"/>
              <a:t>2</a:t>
            </a:r>
            <a:r>
              <a:rPr lang="zh-CN" altLang="en-US" sz="2800" b="1" dirty="0"/>
              <a:t>、虚函义解决的问题</a:t>
            </a:r>
            <a:endParaRPr lang="en-US" altLang="zh-CN" sz="2800" b="1" dirty="0"/>
          </a:p>
          <a:p>
            <a:pPr lvl="1" eaLnBrk="1" hangingPunct="1">
              <a:lnSpc>
                <a:spcPct val="90000"/>
              </a:lnSpc>
            </a:pPr>
            <a:r>
              <a:rPr lang="zh-CN" altLang="en-US" sz="2400" b="1" dirty="0"/>
              <a:t>虚函数使得通过基类对象的指针或引用</a:t>
            </a:r>
            <a:r>
              <a:rPr lang="zh-CN" altLang="en-US" sz="2400" b="1" dirty="0">
                <a:solidFill>
                  <a:srgbClr val="FF0000"/>
                </a:solidFill>
              </a:rPr>
              <a:t>访问派生类重定义的虚成员函数可以施行</a:t>
            </a:r>
            <a:r>
              <a:rPr lang="zh-CN" altLang="en-US" sz="2400" b="1" dirty="0"/>
              <a:t>。</a:t>
            </a:r>
          </a:p>
        </p:txBody>
      </p:sp>
    </p:spTree>
    <p:extLst>
      <p:ext uri="{BB962C8B-B14F-4D97-AF65-F5344CB8AC3E}">
        <p14:creationId xmlns:p14="http://schemas.microsoft.com/office/powerpoint/2010/main" val="4270533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5" end="5"/>
                                            </p:txEl>
                                          </p:spTgt>
                                        </p:tgtEl>
                                        <p:attrNameLst>
                                          <p:attrName>style.visibility</p:attrName>
                                        </p:attrNameLst>
                                      </p:cBhvr>
                                      <p:to>
                                        <p:strVal val="visible"/>
                                      </p:to>
                                    </p:set>
                                    <p:anim calcmode="lin" valueType="num">
                                      <p:cBhvr additive="base">
                                        <p:cTn id="7" dur="5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6" end="6"/>
                                            </p:txEl>
                                          </p:spTgt>
                                        </p:tgtEl>
                                        <p:attrNameLst>
                                          <p:attrName>style.visibility</p:attrName>
                                        </p:attrNameLst>
                                      </p:cBhvr>
                                      <p:to>
                                        <p:strVal val="visible"/>
                                      </p:to>
                                    </p:set>
                                    <p:anim calcmode="lin" valueType="num">
                                      <p:cBhvr additive="base">
                                        <p:cTn id="11" dur="5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nodeType="clickEffect">
                                  <p:stCondLst>
                                    <p:cond delay="0"/>
                                  </p:stCondLst>
                                  <p:iterate type="lt">
                                    <p:tmPct val="5000"/>
                                  </p:iterate>
                                  <p:childTnLst>
                                    <p:set>
                                      <p:cBhvr>
                                        <p:cTn id="16" dur="1" fill="hold">
                                          <p:stCondLst>
                                            <p:cond delay="0"/>
                                          </p:stCondLst>
                                        </p:cTn>
                                        <p:tgtEl>
                                          <p:spTgt spid="88067">
                                            <p:txEl>
                                              <p:pRg st="7" end="7"/>
                                            </p:txEl>
                                          </p:spTgt>
                                        </p:tgtEl>
                                        <p:attrNameLst>
                                          <p:attrName>style.visibility</p:attrName>
                                        </p:attrNameLst>
                                      </p:cBhvr>
                                      <p:to>
                                        <p:strVal val="visible"/>
                                      </p:to>
                                    </p:set>
                                    <p:anim calcmode="lin" valueType="num">
                                      <p:cBhvr>
                                        <p:cTn id="17" dur="1000" fill="hold"/>
                                        <p:tgtEl>
                                          <p:spTgt spid="88067">
                                            <p:txEl>
                                              <p:pRg st="7" end="7"/>
                                            </p:txEl>
                                          </p:spTgt>
                                        </p:tgtEl>
                                        <p:attrNameLst>
                                          <p:attrName>ppt_w</p:attrName>
                                        </p:attrNameLst>
                                      </p:cBhvr>
                                      <p:tavLst>
                                        <p:tav tm="0">
                                          <p:val>
                                            <p:fltVal val="0"/>
                                          </p:val>
                                        </p:tav>
                                        <p:tav tm="100000">
                                          <p:val>
                                            <p:strVal val="#ppt_w"/>
                                          </p:val>
                                        </p:tav>
                                      </p:tavLst>
                                    </p:anim>
                                    <p:anim calcmode="lin" valueType="num">
                                      <p:cBhvr>
                                        <p:cTn id="18" dur="1000" fill="hold"/>
                                        <p:tgtEl>
                                          <p:spTgt spid="88067">
                                            <p:txEl>
                                              <p:pRg st="7" end="7"/>
                                            </p:txEl>
                                          </p:spTgt>
                                        </p:tgtEl>
                                        <p:attrNameLst>
                                          <p:attrName>ppt_h</p:attrName>
                                        </p:attrNameLst>
                                      </p:cBhvr>
                                      <p:tavLst>
                                        <p:tav tm="0">
                                          <p:val>
                                            <p:fltVal val="0"/>
                                          </p:val>
                                        </p:tav>
                                        <p:tav tm="100000">
                                          <p:val>
                                            <p:strVal val="#ppt_h"/>
                                          </p:val>
                                        </p:tav>
                                      </p:tavLst>
                                    </p:anim>
                                    <p:anim calcmode="lin" valueType="num">
                                      <p:cBhvr>
                                        <p:cTn id="19" dur="1000" fill="hold"/>
                                        <p:tgtEl>
                                          <p:spTgt spid="88067">
                                            <p:txEl>
                                              <p:pRg st="7" end="7"/>
                                            </p:txEl>
                                          </p:spTgt>
                                        </p:tgtEl>
                                        <p:attrNameLst>
                                          <p:attrName>style.rotation</p:attrName>
                                        </p:attrNameLst>
                                      </p:cBhvr>
                                      <p:tavLst>
                                        <p:tav tm="0">
                                          <p:val>
                                            <p:fltVal val="90"/>
                                          </p:val>
                                        </p:tav>
                                        <p:tav tm="100000">
                                          <p:val>
                                            <p:fltVal val="0"/>
                                          </p:val>
                                        </p:tav>
                                      </p:tavLst>
                                    </p:anim>
                                    <p:animEffect transition="in" filter="fade">
                                      <p:cBhvr>
                                        <p:cTn id="20" dur="1000"/>
                                        <p:tgtEl>
                                          <p:spTgt spid="88067">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88067">
                                            <p:txEl>
                                              <p:pRg st="8" end="8"/>
                                            </p:txEl>
                                          </p:spTgt>
                                        </p:tgtEl>
                                        <p:attrNameLst>
                                          <p:attrName>style.visibility</p:attrName>
                                        </p:attrNameLst>
                                      </p:cBhvr>
                                      <p:to>
                                        <p:strVal val="visible"/>
                                      </p:to>
                                    </p:set>
                                    <p:anim calcmode="lin" valueType="num">
                                      <p:cBhvr>
                                        <p:cTn id="25" dur="1000" fill="hold"/>
                                        <p:tgtEl>
                                          <p:spTgt spid="88067">
                                            <p:txEl>
                                              <p:pRg st="8" end="8"/>
                                            </p:txEl>
                                          </p:spTgt>
                                        </p:tgtEl>
                                        <p:attrNameLst>
                                          <p:attrName>ppt_w</p:attrName>
                                        </p:attrNameLst>
                                      </p:cBhvr>
                                      <p:tavLst>
                                        <p:tav tm="0">
                                          <p:val>
                                            <p:fltVal val="0"/>
                                          </p:val>
                                        </p:tav>
                                        <p:tav tm="100000">
                                          <p:val>
                                            <p:strVal val="#ppt_w"/>
                                          </p:val>
                                        </p:tav>
                                      </p:tavLst>
                                    </p:anim>
                                    <p:anim calcmode="lin" valueType="num">
                                      <p:cBhvr>
                                        <p:cTn id="26" dur="1000" fill="hold"/>
                                        <p:tgtEl>
                                          <p:spTgt spid="88067">
                                            <p:txEl>
                                              <p:pRg st="8" end="8"/>
                                            </p:txEl>
                                          </p:spTgt>
                                        </p:tgtEl>
                                        <p:attrNameLst>
                                          <p:attrName>ppt_h</p:attrName>
                                        </p:attrNameLst>
                                      </p:cBhvr>
                                      <p:tavLst>
                                        <p:tav tm="0">
                                          <p:val>
                                            <p:fltVal val="0"/>
                                          </p:val>
                                        </p:tav>
                                        <p:tav tm="100000">
                                          <p:val>
                                            <p:strVal val="#ppt_h"/>
                                          </p:val>
                                        </p:tav>
                                      </p:tavLst>
                                    </p:anim>
                                    <p:anim calcmode="lin" valueType="num">
                                      <p:cBhvr>
                                        <p:cTn id="27" dur="1000" fill="hold"/>
                                        <p:tgtEl>
                                          <p:spTgt spid="88067">
                                            <p:txEl>
                                              <p:pRg st="8" end="8"/>
                                            </p:txEl>
                                          </p:spTgt>
                                        </p:tgtEl>
                                        <p:attrNameLst>
                                          <p:attrName>style.rotation</p:attrName>
                                        </p:attrNameLst>
                                      </p:cBhvr>
                                      <p:tavLst>
                                        <p:tav tm="0">
                                          <p:val>
                                            <p:fltVal val="90"/>
                                          </p:val>
                                        </p:tav>
                                        <p:tav tm="100000">
                                          <p:val>
                                            <p:fltVal val="0"/>
                                          </p:val>
                                        </p:tav>
                                      </p:tavLst>
                                    </p:anim>
                                    <p:animEffect transition="in" filter="fade">
                                      <p:cBhvr>
                                        <p:cTn id="28" dur="1000"/>
                                        <p:tgtEl>
                                          <p:spTgt spid="8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685800" y="1196975"/>
            <a:ext cx="7772400" cy="4899025"/>
          </a:xfrm>
        </p:spPr>
        <p:txBody>
          <a:bodyPr/>
          <a:lstStyle/>
          <a:p>
            <a:pPr lvl="1" eaLnBrk="1" hangingPunct="1">
              <a:lnSpc>
                <a:spcPct val="80000"/>
              </a:lnSpc>
            </a:pPr>
            <a:r>
              <a:rPr lang="zh-CN" altLang="en-US" b="1"/>
              <a:t>隐式类型转换示例</a:t>
            </a:r>
          </a:p>
          <a:p>
            <a:pPr lvl="2" eaLnBrk="1" hangingPunct="1">
              <a:lnSpc>
                <a:spcPct val="80000"/>
              </a:lnSpc>
              <a:buFontTx/>
              <a:buNone/>
            </a:pPr>
            <a:r>
              <a:rPr lang="en-US" altLang="zh-CN" sz="1800" b="1"/>
              <a:t>class X</a:t>
            </a:r>
          </a:p>
          <a:p>
            <a:pPr lvl="2" eaLnBrk="1" hangingPunct="1">
              <a:lnSpc>
                <a:spcPct val="80000"/>
              </a:lnSpc>
              <a:buFontTx/>
              <a:buNone/>
            </a:pPr>
            <a:r>
              <a:rPr lang="en-US" altLang="zh-CN" sz="1800" b="1"/>
              <a:t>{	public:		</a:t>
            </a:r>
          </a:p>
          <a:p>
            <a:pPr lvl="2" eaLnBrk="1" hangingPunct="1">
              <a:lnSpc>
                <a:spcPct val="80000"/>
              </a:lnSpc>
              <a:buFontTx/>
              <a:buNone/>
            </a:pPr>
            <a:r>
              <a:rPr lang="en-US" altLang="zh-CN" sz="1800" b="1"/>
              <a:t>		X (int) {};</a:t>
            </a:r>
          </a:p>
          <a:p>
            <a:pPr lvl="2" eaLnBrk="1" hangingPunct="1">
              <a:lnSpc>
                <a:spcPct val="80000"/>
              </a:lnSpc>
              <a:buFontTx/>
              <a:buNone/>
            </a:pPr>
            <a:r>
              <a:rPr lang="en-US" altLang="zh-CN" sz="1800" b="1"/>
              <a:t>};</a:t>
            </a:r>
          </a:p>
          <a:p>
            <a:pPr lvl="2" eaLnBrk="1" hangingPunct="1">
              <a:lnSpc>
                <a:spcPct val="80000"/>
              </a:lnSpc>
              <a:buFontTx/>
              <a:buNone/>
            </a:pPr>
            <a:r>
              <a:rPr lang="en-US" altLang="zh-CN" sz="1800" b="1"/>
              <a:t>X f (X) { return 1;}</a:t>
            </a:r>
          </a:p>
          <a:p>
            <a:pPr lvl="2" eaLnBrk="1" hangingPunct="1">
              <a:lnSpc>
                <a:spcPct val="80000"/>
              </a:lnSpc>
              <a:buFontTx/>
              <a:buNone/>
            </a:pPr>
            <a:r>
              <a:rPr lang="en-US" altLang="zh-CN" sz="1800" b="1"/>
              <a:t>void main (void)</a:t>
            </a:r>
          </a:p>
          <a:p>
            <a:pPr lvl="2" eaLnBrk="1" hangingPunct="1">
              <a:lnSpc>
                <a:spcPct val="80000"/>
              </a:lnSpc>
              <a:buFontTx/>
              <a:buNone/>
            </a:pPr>
            <a:r>
              <a:rPr lang="en-US" altLang="zh-CN" sz="1800" b="1"/>
              <a:t>{</a:t>
            </a:r>
          </a:p>
          <a:p>
            <a:pPr lvl="2" eaLnBrk="1" hangingPunct="1">
              <a:lnSpc>
                <a:spcPct val="80000"/>
              </a:lnSpc>
              <a:buFontTx/>
              <a:buNone/>
            </a:pPr>
            <a:r>
              <a:rPr lang="en-US" altLang="zh-CN" sz="1800" b="1"/>
              <a:t>	int i = 'a';</a:t>
            </a:r>
          </a:p>
          <a:p>
            <a:pPr lvl="2" eaLnBrk="1" hangingPunct="1">
              <a:lnSpc>
                <a:spcPct val="80000"/>
              </a:lnSpc>
              <a:buFontTx/>
              <a:buNone/>
            </a:pPr>
            <a:r>
              <a:rPr lang="en-US" altLang="zh-CN" sz="1800" b="1"/>
              <a:t>	X obj = f (i);</a:t>
            </a:r>
          </a:p>
          <a:p>
            <a:pPr lvl="2" eaLnBrk="1" hangingPunct="1">
              <a:lnSpc>
                <a:spcPct val="80000"/>
              </a:lnSpc>
              <a:buFontTx/>
              <a:buNone/>
            </a:pPr>
            <a:r>
              <a:rPr lang="en-US" altLang="zh-CN" sz="1800" b="1"/>
              <a:t>	f ('b');</a:t>
            </a:r>
          </a:p>
          <a:p>
            <a:pPr lvl="2" eaLnBrk="1" hangingPunct="1">
              <a:lnSpc>
                <a:spcPct val="80000"/>
              </a:lnSpc>
              <a:buFontTx/>
              <a:buNone/>
            </a:pPr>
            <a:r>
              <a:rPr lang="en-US" altLang="zh-CN" sz="1800" b="1"/>
              <a:t>}</a:t>
            </a:r>
          </a:p>
          <a:p>
            <a:pPr lvl="1" eaLnBrk="1" hangingPunct="1">
              <a:lnSpc>
                <a:spcPct val="80000"/>
              </a:lnSpc>
            </a:pPr>
            <a:r>
              <a:rPr lang="zh-CN" altLang="en-US" b="1"/>
              <a:t>显示类型转换</a:t>
            </a:r>
          </a:p>
          <a:p>
            <a:pPr lvl="2" eaLnBrk="1" hangingPunct="1">
              <a:lnSpc>
                <a:spcPct val="80000"/>
              </a:lnSpc>
              <a:buFontTx/>
              <a:buNone/>
            </a:pPr>
            <a:r>
              <a:rPr lang="en-US" altLang="zh-CN" b="1"/>
              <a:t>long i = (long) 1234;</a:t>
            </a:r>
          </a:p>
          <a:p>
            <a:pPr lvl="2" eaLnBrk="1" hangingPunct="1">
              <a:lnSpc>
                <a:spcPct val="80000"/>
              </a:lnSpc>
              <a:buFontTx/>
              <a:buNone/>
            </a:pPr>
            <a:r>
              <a:rPr lang="en-US" altLang="zh-CN" b="1"/>
              <a:t>long i = long (1234);</a:t>
            </a:r>
          </a:p>
        </p:txBody>
      </p:sp>
      <p:sp>
        <p:nvSpPr>
          <p:cNvPr id="71683" name="Rectangle 3"/>
          <p:cNvSpPr>
            <a:spLocks noGrp="1" noChangeArrowheads="1"/>
          </p:cNvSpPr>
          <p:nvPr>
            <p:ph type="title"/>
          </p:nvPr>
        </p:nvSpPr>
        <p:spPr>
          <a:xfrm>
            <a:off x="684213" y="188913"/>
            <a:ext cx="7772400" cy="935037"/>
          </a:xfrm>
          <a:noFill/>
        </p:spPr>
        <p:txBody>
          <a:bodyPr/>
          <a:lstStyle/>
          <a:p>
            <a:pPr eaLnBrk="1" hangingPunct="1"/>
            <a:r>
              <a:rPr lang="en-US" altLang="zh-CN" b="1"/>
              <a:t>6.5.4  </a:t>
            </a:r>
            <a:r>
              <a:rPr lang="zh-CN" altLang="en-US" b="1">
                <a:solidFill>
                  <a:srgbClr val="FF0000"/>
                </a:solidFill>
              </a:rPr>
              <a:t>类型转换</a:t>
            </a:r>
          </a:p>
        </p:txBody>
      </p:sp>
    </p:spTree>
    <p:extLst>
      <p:ext uri="{BB962C8B-B14F-4D97-AF65-F5344CB8AC3E}">
        <p14:creationId xmlns:p14="http://schemas.microsoft.com/office/powerpoint/2010/main" val="796017696"/>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684213" y="1557338"/>
            <a:ext cx="7772400" cy="4395787"/>
          </a:xfrm>
        </p:spPr>
        <p:txBody>
          <a:bodyPr/>
          <a:lstStyle/>
          <a:p>
            <a:pPr lvl="1" eaLnBrk="1" hangingPunct="1">
              <a:lnSpc>
                <a:spcPct val="90000"/>
              </a:lnSpc>
              <a:buFontTx/>
              <a:buNone/>
            </a:pPr>
            <a:r>
              <a:rPr lang="en-US" altLang="zh-CN" sz="2400" b="1"/>
              <a:t>2</a:t>
            </a:r>
            <a:r>
              <a:rPr lang="zh-CN" altLang="en-US" sz="2400" b="1"/>
              <a:t>、构造函数实现类型转换</a:t>
            </a:r>
          </a:p>
          <a:p>
            <a:pPr lvl="1" eaLnBrk="1" hangingPunct="1">
              <a:lnSpc>
                <a:spcPct val="90000"/>
              </a:lnSpc>
              <a:buFontTx/>
              <a:buNone/>
            </a:pPr>
            <a:r>
              <a:rPr lang="zh-CN" altLang="en-US" sz="2400" b="1"/>
              <a:t>若将</a:t>
            </a:r>
            <a:r>
              <a:rPr lang="en-US" altLang="zh-CN" sz="2400" b="1"/>
              <a:t>Y</a:t>
            </a:r>
            <a:r>
              <a:rPr lang="zh-CN" altLang="en-US" sz="2400" b="1"/>
              <a:t>类型转换成</a:t>
            </a:r>
            <a:r>
              <a:rPr lang="en-US" altLang="zh-CN" sz="2400" b="1"/>
              <a:t>X</a:t>
            </a:r>
            <a:r>
              <a:rPr lang="zh-CN" altLang="en-US" sz="2400" b="1"/>
              <a:t>类类型，用如下形式的构造函数</a:t>
            </a:r>
          </a:p>
          <a:p>
            <a:pPr lvl="1" eaLnBrk="1" hangingPunct="1">
              <a:lnSpc>
                <a:spcPct val="90000"/>
              </a:lnSpc>
              <a:buFontTx/>
              <a:buNone/>
            </a:pPr>
            <a:r>
              <a:rPr lang="en-US" altLang="zh-CN" sz="2000" b="1"/>
              <a:t>class X </a:t>
            </a:r>
          </a:p>
          <a:p>
            <a:pPr lvl="1" eaLnBrk="1" hangingPunct="1">
              <a:lnSpc>
                <a:spcPct val="90000"/>
              </a:lnSpc>
              <a:buFontTx/>
              <a:buNone/>
            </a:pPr>
            <a:r>
              <a:rPr lang="en-US" altLang="zh-CN" sz="2000" b="1"/>
              <a:t>{</a:t>
            </a:r>
          </a:p>
          <a:p>
            <a:pPr lvl="1" eaLnBrk="1" hangingPunct="1">
              <a:lnSpc>
                <a:spcPct val="90000"/>
              </a:lnSpc>
              <a:buFontTx/>
              <a:buNone/>
            </a:pPr>
            <a:r>
              <a:rPr lang="en-US" altLang="zh-CN" sz="2000" b="1"/>
              <a:t>	public: X (Y y) {……};</a:t>
            </a:r>
          </a:p>
          <a:p>
            <a:pPr lvl="1" eaLnBrk="1" hangingPunct="1">
              <a:lnSpc>
                <a:spcPct val="90000"/>
              </a:lnSpc>
              <a:buFontTx/>
              <a:buNone/>
            </a:pPr>
            <a:r>
              <a:rPr lang="en-US" altLang="zh-CN" sz="2000" b="1"/>
              <a:t>};</a:t>
            </a:r>
          </a:p>
          <a:p>
            <a:pPr lvl="1" eaLnBrk="1" hangingPunct="1">
              <a:lnSpc>
                <a:spcPct val="90000"/>
              </a:lnSpc>
              <a:buFontTx/>
              <a:buNone/>
            </a:pPr>
            <a:r>
              <a:rPr lang="en-US" altLang="zh-CN" sz="2000" b="1"/>
              <a:t>…</a:t>
            </a:r>
          </a:p>
          <a:p>
            <a:pPr lvl="1" eaLnBrk="1" hangingPunct="1">
              <a:lnSpc>
                <a:spcPct val="90000"/>
              </a:lnSpc>
              <a:buFontTx/>
              <a:buNone/>
            </a:pPr>
            <a:r>
              <a:rPr lang="en-US" altLang="zh-CN" sz="2000" b="1"/>
              <a:t>Y y;</a:t>
            </a:r>
          </a:p>
          <a:p>
            <a:pPr lvl="1" eaLnBrk="1" hangingPunct="1">
              <a:lnSpc>
                <a:spcPct val="90000"/>
              </a:lnSpc>
              <a:buFontTx/>
              <a:buNone/>
            </a:pPr>
            <a:r>
              <a:rPr lang="en-US" altLang="zh-CN" sz="2000" b="1"/>
              <a:t>X x1 = y;</a:t>
            </a:r>
          </a:p>
          <a:p>
            <a:pPr lvl="1" eaLnBrk="1" hangingPunct="1">
              <a:lnSpc>
                <a:spcPct val="90000"/>
              </a:lnSpc>
              <a:buFontTx/>
              <a:buNone/>
            </a:pPr>
            <a:r>
              <a:rPr lang="en-US" altLang="zh-CN" sz="2000" b="1"/>
              <a:t>X x2 (y);</a:t>
            </a:r>
          </a:p>
          <a:p>
            <a:pPr lvl="1" eaLnBrk="1" hangingPunct="1">
              <a:lnSpc>
                <a:spcPct val="90000"/>
              </a:lnSpc>
              <a:buFontTx/>
              <a:buNone/>
            </a:pPr>
            <a:r>
              <a:rPr lang="en-US" altLang="zh-CN" sz="2000" b="1"/>
              <a:t>x1 = y;</a:t>
            </a:r>
          </a:p>
          <a:p>
            <a:pPr lvl="1" eaLnBrk="1" hangingPunct="1">
              <a:lnSpc>
                <a:spcPct val="90000"/>
              </a:lnSpc>
              <a:buFontTx/>
              <a:buNone/>
            </a:pPr>
            <a:r>
              <a:rPr lang="en-US" altLang="zh-CN" sz="2000" b="1"/>
              <a:t>……</a:t>
            </a:r>
            <a:endParaRPr lang="en-US" altLang="zh-CN" sz="2400" b="1"/>
          </a:p>
        </p:txBody>
      </p:sp>
      <p:sp>
        <p:nvSpPr>
          <p:cNvPr id="72707" name="Rectangle 3"/>
          <p:cNvSpPr>
            <a:spLocks noGrp="1" noChangeArrowheads="1"/>
          </p:cNvSpPr>
          <p:nvPr>
            <p:ph type="title"/>
          </p:nvPr>
        </p:nvSpPr>
        <p:spPr>
          <a:xfrm>
            <a:off x="684213" y="333375"/>
            <a:ext cx="7772400" cy="935038"/>
          </a:xfrm>
          <a:noFill/>
        </p:spPr>
        <p:txBody>
          <a:bodyPr/>
          <a:lstStyle/>
          <a:p>
            <a:pPr eaLnBrk="1" hangingPunct="1"/>
            <a:r>
              <a:rPr lang="en-US" altLang="zh-CN"/>
              <a:t>6.5.4  </a:t>
            </a:r>
            <a:r>
              <a:rPr lang="zh-CN" altLang="en-US">
                <a:solidFill>
                  <a:srgbClr val="FF0000"/>
                </a:solidFill>
              </a:rPr>
              <a:t>类型转换</a:t>
            </a:r>
          </a:p>
        </p:txBody>
      </p:sp>
    </p:spTree>
    <p:extLst>
      <p:ext uri="{BB962C8B-B14F-4D97-AF65-F5344CB8AC3E}">
        <p14:creationId xmlns:p14="http://schemas.microsoft.com/office/powerpoint/2010/main" val="2616466771"/>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685800" y="404813"/>
            <a:ext cx="7772400" cy="5976937"/>
          </a:xfrm>
        </p:spPr>
        <p:txBody>
          <a:bodyPr/>
          <a:lstStyle/>
          <a:p>
            <a:pPr eaLnBrk="1" hangingPunct="1">
              <a:lnSpc>
                <a:spcPct val="80000"/>
              </a:lnSpc>
              <a:buFontTx/>
              <a:buNone/>
            </a:pPr>
            <a:r>
              <a:rPr lang="en-US" altLang="zh-CN" sz="2000" b="1"/>
              <a:t>【</a:t>
            </a:r>
            <a:r>
              <a:rPr lang="zh-CN" altLang="en-US" sz="2000" b="1"/>
              <a:t>例</a:t>
            </a:r>
            <a:r>
              <a:rPr lang="en-US" altLang="zh-CN" sz="2000" b="1"/>
              <a:t>6-11】  </a:t>
            </a:r>
            <a:r>
              <a:rPr lang="zh-CN" altLang="en-US" sz="2000" b="1"/>
              <a:t>有日期类</a:t>
            </a:r>
            <a:r>
              <a:rPr lang="en-US" altLang="zh-CN" sz="2000" b="1"/>
              <a:t>Date</a:t>
            </a:r>
            <a:r>
              <a:rPr lang="zh-CN" altLang="en-US" sz="2000" b="1"/>
              <a:t>，设计其构造函数，能够将整型数据转换成一个</a:t>
            </a:r>
            <a:r>
              <a:rPr lang="en-US" altLang="zh-CN" sz="2000" b="1"/>
              <a:t>Date</a:t>
            </a:r>
            <a:r>
              <a:rPr lang="zh-CN" altLang="en-US" sz="2000" b="1"/>
              <a:t>类对象。</a:t>
            </a:r>
          </a:p>
          <a:p>
            <a:pPr eaLnBrk="1" hangingPunct="1">
              <a:lnSpc>
                <a:spcPct val="80000"/>
              </a:lnSpc>
              <a:buFontTx/>
              <a:buNone/>
            </a:pPr>
            <a:r>
              <a:rPr lang="en-US" altLang="zh-CN" sz="2000" b="1"/>
              <a:t>//CH6-11.cpp</a:t>
            </a:r>
          </a:p>
          <a:p>
            <a:pPr eaLnBrk="1" hangingPunct="1">
              <a:lnSpc>
                <a:spcPct val="80000"/>
              </a:lnSpc>
              <a:buFontTx/>
              <a:buNone/>
            </a:pPr>
            <a:r>
              <a:rPr lang="en-US" altLang="zh-CN" sz="2000" b="1"/>
              <a:t>#include &lt;iostream&gt;</a:t>
            </a:r>
          </a:p>
          <a:p>
            <a:pPr eaLnBrk="1" hangingPunct="1">
              <a:lnSpc>
                <a:spcPct val="80000"/>
              </a:lnSpc>
              <a:buFontTx/>
              <a:buNone/>
            </a:pPr>
            <a:r>
              <a:rPr lang="en-US" altLang="zh-CN" sz="2000" b="1"/>
              <a:t>using namespace std;</a:t>
            </a:r>
          </a:p>
          <a:p>
            <a:pPr eaLnBrk="1" hangingPunct="1">
              <a:lnSpc>
                <a:spcPct val="80000"/>
              </a:lnSpc>
              <a:buFontTx/>
              <a:buNone/>
            </a:pPr>
            <a:r>
              <a:rPr lang="en-US" altLang="zh-CN" sz="2000" b="1"/>
              <a:t>class Date{</a:t>
            </a:r>
          </a:p>
          <a:p>
            <a:pPr eaLnBrk="1" hangingPunct="1">
              <a:lnSpc>
                <a:spcPct val="80000"/>
              </a:lnSpc>
              <a:buFontTx/>
              <a:buNone/>
            </a:pPr>
            <a:r>
              <a:rPr lang="en-US" altLang="zh-CN" sz="2000" b="1"/>
              <a:t>private:</a:t>
            </a:r>
          </a:p>
          <a:p>
            <a:pPr eaLnBrk="1" hangingPunct="1">
              <a:lnSpc>
                <a:spcPct val="80000"/>
              </a:lnSpc>
              <a:buFontTx/>
              <a:buNone/>
            </a:pPr>
            <a:r>
              <a:rPr lang="en-US" altLang="zh-CN" sz="2000" b="1"/>
              <a:t>		int year,month,day;</a:t>
            </a:r>
          </a:p>
          <a:p>
            <a:pPr eaLnBrk="1" hangingPunct="1">
              <a:lnSpc>
                <a:spcPct val="80000"/>
              </a:lnSpc>
              <a:buFontTx/>
              <a:buNone/>
            </a:pPr>
            <a:r>
              <a:rPr lang="en-US" altLang="zh-CN" sz="2000" b="1"/>
              <a:t>public:</a:t>
            </a:r>
          </a:p>
          <a:p>
            <a:pPr eaLnBrk="1" hangingPunct="1">
              <a:lnSpc>
                <a:spcPct val="80000"/>
              </a:lnSpc>
              <a:buFontTx/>
              <a:buNone/>
            </a:pPr>
            <a:r>
              <a:rPr lang="en-US" altLang="zh-CN" sz="2000" b="1"/>
              <a:t>		Date(int yy=1900,int mm=1,int dd=1){</a:t>
            </a:r>
          </a:p>
          <a:p>
            <a:pPr eaLnBrk="1" hangingPunct="1">
              <a:lnSpc>
                <a:spcPct val="80000"/>
              </a:lnSpc>
              <a:buFontTx/>
              <a:buNone/>
            </a:pPr>
            <a:r>
              <a:rPr lang="en-US" altLang="zh-CN" sz="2000" b="1"/>
              <a:t>                      year=yy;  month=mm; day=dd;</a:t>
            </a:r>
          </a:p>
          <a:p>
            <a:pPr eaLnBrk="1" hangingPunct="1">
              <a:lnSpc>
                <a:spcPct val="80000"/>
              </a:lnSpc>
              <a:buFontTx/>
              <a:buNone/>
            </a:pPr>
            <a:r>
              <a:rPr lang="en-US" altLang="zh-CN" sz="2000" b="1"/>
              <a:t>              }</a:t>
            </a:r>
          </a:p>
          <a:p>
            <a:pPr eaLnBrk="1" hangingPunct="1">
              <a:lnSpc>
                <a:spcPct val="80000"/>
              </a:lnSpc>
              <a:buFontTx/>
              <a:buNone/>
            </a:pPr>
            <a:r>
              <a:rPr lang="en-US" altLang="zh-CN" sz="2000" b="1"/>
              <a:t>		void Show(){cout&lt;&lt;year&lt;&lt;"-"&lt;&lt;month</a:t>
            </a:r>
          </a:p>
          <a:p>
            <a:pPr eaLnBrk="1" hangingPunct="1">
              <a:lnSpc>
                <a:spcPct val="80000"/>
              </a:lnSpc>
              <a:buFontTx/>
              <a:buNone/>
            </a:pPr>
            <a:r>
              <a:rPr lang="en-US" altLang="zh-CN" sz="2000" b="1"/>
              <a:t>                                            &lt;&lt;"- "&lt;&lt;day&lt;&lt;endl;}</a:t>
            </a:r>
          </a:p>
          <a:p>
            <a:pPr eaLnBrk="1" hangingPunct="1">
              <a:lnSpc>
                <a:spcPct val="80000"/>
              </a:lnSpc>
              <a:buFontTx/>
              <a:buNone/>
            </a:pPr>
            <a:r>
              <a:rPr lang="en-US" altLang="zh-CN" sz="2000" b="1"/>
              <a:t>};</a:t>
            </a:r>
          </a:p>
          <a:p>
            <a:pPr eaLnBrk="1" hangingPunct="1">
              <a:lnSpc>
                <a:spcPct val="80000"/>
              </a:lnSpc>
              <a:buFontTx/>
              <a:buNone/>
            </a:pPr>
            <a:r>
              <a:rPr lang="en-US" altLang="zh-CN" sz="2000" b="1"/>
              <a:t>void main(){</a:t>
            </a:r>
          </a:p>
          <a:p>
            <a:pPr eaLnBrk="1" hangingPunct="1">
              <a:lnSpc>
                <a:spcPct val="80000"/>
              </a:lnSpc>
              <a:buFontTx/>
              <a:buNone/>
            </a:pPr>
            <a:r>
              <a:rPr lang="en-US" altLang="zh-CN" sz="2000" b="1"/>
              <a:t>		Date d(2000,10,11);</a:t>
            </a:r>
          </a:p>
          <a:p>
            <a:pPr eaLnBrk="1" hangingPunct="1">
              <a:lnSpc>
                <a:spcPct val="80000"/>
              </a:lnSpc>
              <a:buFontTx/>
              <a:buNone/>
            </a:pPr>
            <a:r>
              <a:rPr lang="en-US" altLang="zh-CN" sz="2000" b="1"/>
              <a:t>		d.Show();</a:t>
            </a:r>
          </a:p>
          <a:p>
            <a:pPr eaLnBrk="1" hangingPunct="1">
              <a:lnSpc>
                <a:spcPct val="80000"/>
              </a:lnSpc>
              <a:buFontTx/>
              <a:buNone/>
            </a:pPr>
            <a:r>
              <a:rPr lang="en-US" altLang="zh-CN" sz="2000" b="1"/>
              <a:t>		d=2006;</a:t>
            </a:r>
          </a:p>
          <a:p>
            <a:pPr eaLnBrk="1" hangingPunct="1">
              <a:lnSpc>
                <a:spcPct val="80000"/>
              </a:lnSpc>
              <a:buFontTx/>
              <a:buNone/>
            </a:pPr>
            <a:r>
              <a:rPr lang="en-US" altLang="zh-CN" sz="2000" b="1"/>
              <a:t>		d.Show();</a:t>
            </a:r>
          </a:p>
          <a:p>
            <a:pPr eaLnBrk="1" hangingPunct="1">
              <a:lnSpc>
                <a:spcPct val="80000"/>
              </a:lnSpc>
              <a:buFontTx/>
              <a:buNone/>
            </a:pPr>
            <a:r>
              <a:rPr lang="en-US" altLang="zh-CN" sz="2000" b="1"/>
              <a:t>}</a:t>
            </a:r>
          </a:p>
        </p:txBody>
      </p:sp>
      <p:pic>
        <p:nvPicPr>
          <p:cNvPr id="71683"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981075"/>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878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additive="base">
                                        <p:cTn id="7" dur="500" fill="hold"/>
                                        <p:tgtEl>
                                          <p:spTgt spid="71683"/>
                                        </p:tgtEl>
                                        <p:attrNameLst>
                                          <p:attrName>ppt_x</p:attrName>
                                        </p:attrNameLst>
                                      </p:cBhvr>
                                      <p:tavLst>
                                        <p:tav tm="0">
                                          <p:val>
                                            <p:strVal val="#ppt_x"/>
                                          </p:val>
                                        </p:tav>
                                        <p:tav tm="100000">
                                          <p:val>
                                            <p:strVal val="#ppt_x"/>
                                          </p:val>
                                        </p:tav>
                                      </p:tavLst>
                                    </p:anim>
                                    <p:anim calcmode="lin" valueType="num">
                                      <p:cBhvr additive="base">
                                        <p:cTn id="8"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684213" y="1125538"/>
            <a:ext cx="7772400" cy="5486400"/>
          </a:xfrm>
        </p:spPr>
        <p:txBody>
          <a:bodyPr/>
          <a:lstStyle/>
          <a:p>
            <a:pPr algn="just" eaLnBrk="1" hangingPunct="1">
              <a:lnSpc>
                <a:spcPct val="90000"/>
              </a:lnSpc>
              <a:buFontTx/>
              <a:buNone/>
            </a:pPr>
            <a:r>
              <a:rPr lang="en-US" altLang="zh-CN" b="1"/>
              <a:t>3. </a:t>
            </a:r>
            <a:r>
              <a:rPr lang="zh-CN" altLang="en-US" b="1"/>
              <a:t>类型转换函数</a:t>
            </a:r>
          </a:p>
          <a:p>
            <a:pPr lvl="1" eaLnBrk="1" hangingPunct="1">
              <a:lnSpc>
                <a:spcPct val="90000"/>
              </a:lnSpc>
              <a:buFontTx/>
              <a:buNone/>
            </a:pPr>
            <a:r>
              <a:rPr lang="zh-CN" altLang="en-US" b="1"/>
              <a:t>类</a:t>
            </a:r>
            <a:r>
              <a:rPr lang="en-US" altLang="zh-CN" b="1"/>
              <a:t>X</a:t>
            </a:r>
            <a:r>
              <a:rPr lang="zh-CN" altLang="en-US" b="1"/>
              <a:t>转换为其他类型</a:t>
            </a:r>
            <a:r>
              <a:rPr lang="en-US" altLang="zh-CN" b="1"/>
              <a:t>Y</a:t>
            </a:r>
            <a:r>
              <a:rPr lang="zh-CN" altLang="en-US" b="1"/>
              <a:t>：类型转换运算符</a:t>
            </a:r>
          </a:p>
          <a:p>
            <a:pPr lvl="1" eaLnBrk="1" hangingPunct="1">
              <a:lnSpc>
                <a:spcPct val="90000"/>
              </a:lnSpc>
            </a:pPr>
            <a:r>
              <a:rPr lang="zh-CN" altLang="en-US" b="1"/>
              <a:t>语法</a:t>
            </a:r>
          </a:p>
          <a:p>
            <a:pPr lvl="2" eaLnBrk="1" hangingPunct="1">
              <a:lnSpc>
                <a:spcPct val="90000"/>
              </a:lnSpc>
              <a:buFontTx/>
              <a:buNone/>
            </a:pPr>
            <a:r>
              <a:rPr lang="en-US" altLang="zh-CN" b="1"/>
              <a:t>class X</a:t>
            </a:r>
          </a:p>
          <a:p>
            <a:pPr lvl="2" eaLnBrk="1" hangingPunct="1">
              <a:lnSpc>
                <a:spcPct val="90000"/>
              </a:lnSpc>
              <a:buFontTx/>
              <a:buNone/>
            </a:pPr>
            <a:r>
              <a:rPr lang="en-US" altLang="zh-CN" b="1"/>
              <a:t>{</a:t>
            </a:r>
          </a:p>
          <a:p>
            <a:pPr lvl="2" eaLnBrk="1" hangingPunct="1">
              <a:lnSpc>
                <a:spcPct val="90000"/>
              </a:lnSpc>
              <a:buFontTx/>
              <a:buNone/>
            </a:pPr>
            <a:r>
              <a:rPr lang="en-US" altLang="zh-CN" b="1"/>
              <a:t>		public: operator Y ( ) </a:t>
            </a:r>
          </a:p>
          <a:p>
            <a:pPr lvl="2" eaLnBrk="1" hangingPunct="1">
              <a:lnSpc>
                <a:spcPct val="90000"/>
              </a:lnSpc>
              <a:buFontTx/>
              <a:buNone/>
            </a:pPr>
            <a:r>
              <a:rPr lang="en-US" altLang="zh-CN" b="1"/>
              <a:t>		{	……</a:t>
            </a:r>
          </a:p>
          <a:p>
            <a:pPr lvl="2" eaLnBrk="1" hangingPunct="1">
              <a:lnSpc>
                <a:spcPct val="90000"/>
              </a:lnSpc>
              <a:buFontTx/>
              <a:buNone/>
            </a:pPr>
            <a:r>
              <a:rPr lang="en-US" altLang="zh-CN" b="1"/>
              <a:t>			return   Y</a:t>
            </a:r>
            <a:r>
              <a:rPr lang="zh-CN" altLang="en-US" b="1"/>
              <a:t>类型的数据；</a:t>
            </a:r>
            <a:r>
              <a:rPr lang="en-US" altLang="zh-CN" b="1"/>
              <a:t>};</a:t>
            </a:r>
          </a:p>
          <a:p>
            <a:pPr lvl="2" eaLnBrk="1" hangingPunct="1">
              <a:lnSpc>
                <a:spcPct val="90000"/>
              </a:lnSpc>
              <a:buFontTx/>
              <a:buNone/>
            </a:pPr>
            <a:r>
              <a:rPr lang="en-US" altLang="zh-CN" b="1"/>
              <a:t>};</a:t>
            </a:r>
          </a:p>
          <a:p>
            <a:pPr lvl="1" eaLnBrk="1" hangingPunct="1">
              <a:lnSpc>
                <a:spcPct val="90000"/>
              </a:lnSpc>
            </a:pPr>
            <a:r>
              <a:rPr lang="zh-CN" altLang="en-US" b="1"/>
              <a:t>一旦定义类型转换运算符，就可以显示或隐式地进行类型转换，如同系统预定义的类型转换一样</a:t>
            </a:r>
          </a:p>
        </p:txBody>
      </p:sp>
      <p:sp>
        <p:nvSpPr>
          <p:cNvPr id="74755" name="Rectangle 3"/>
          <p:cNvSpPr>
            <a:spLocks noGrp="1" noChangeArrowheads="1"/>
          </p:cNvSpPr>
          <p:nvPr>
            <p:ph type="title"/>
          </p:nvPr>
        </p:nvSpPr>
        <p:spPr>
          <a:xfrm>
            <a:off x="684213" y="190500"/>
            <a:ext cx="7772400" cy="935038"/>
          </a:xfrm>
          <a:noFill/>
        </p:spPr>
        <p:txBody>
          <a:bodyPr/>
          <a:lstStyle/>
          <a:p>
            <a:pPr eaLnBrk="1" hangingPunct="1"/>
            <a:r>
              <a:rPr lang="en-US" altLang="zh-CN"/>
              <a:t>6.5.4  </a:t>
            </a:r>
            <a:r>
              <a:rPr lang="zh-CN" altLang="en-US">
                <a:solidFill>
                  <a:srgbClr val="FF0000"/>
                </a:solidFill>
              </a:rPr>
              <a:t>类型转换</a:t>
            </a:r>
          </a:p>
        </p:txBody>
      </p:sp>
    </p:spTree>
    <p:extLst>
      <p:ext uri="{BB962C8B-B14F-4D97-AF65-F5344CB8AC3E}">
        <p14:creationId xmlns:p14="http://schemas.microsoft.com/office/powerpoint/2010/main" val="3315732331"/>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684213" y="1125538"/>
            <a:ext cx="7772400" cy="5486400"/>
          </a:xfrm>
        </p:spPr>
        <p:txBody>
          <a:bodyPr/>
          <a:lstStyle/>
          <a:p>
            <a:pPr eaLnBrk="1" hangingPunct="1"/>
            <a:r>
              <a:rPr lang="zh-CN" altLang="en-US" b="1"/>
              <a:t>定义类的类型转换函数时，需要注意以下</a:t>
            </a:r>
            <a:r>
              <a:rPr lang="en-US" altLang="zh-CN" b="1"/>
              <a:t>3</a:t>
            </a:r>
            <a:r>
              <a:rPr lang="zh-CN" altLang="en-US" b="1"/>
              <a:t>点：</a:t>
            </a:r>
          </a:p>
          <a:p>
            <a:pPr eaLnBrk="1" hangingPunct="1"/>
            <a:endParaRPr lang="zh-CN" altLang="en-US" b="1">
              <a:sym typeface="Wingdings" panose="05000000000000000000" pitchFamily="2" charset="2"/>
            </a:endParaRPr>
          </a:p>
          <a:p>
            <a:pPr lvl="1" eaLnBrk="1" hangingPunct="1">
              <a:buFontTx/>
              <a:buNone/>
            </a:pPr>
            <a:r>
              <a:rPr lang="zh-CN" altLang="en-US" b="1">
                <a:sym typeface="Wingdings" panose="05000000000000000000" pitchFamily="2" charset="2"/>
              </a:rPr>
              <a:t></a:t>
            </a:r>
            <a:r>
              <a:rPr lang="zh-CN" altLang="en-US" b="1"/>
              <a:t> 类型转换函数没有参数。</a:t>
            </a:r>
            <a:endParaRPr lang="zh-CN" altLang="en-US" b="1">
              <a:sym typeface="Wingdings" panose="05000000000000000000" pitchFamily="2" charset="2"/>
            </a:endParaRPr>
          </a:p>
          <a:p>
            <a:pPr lvl="1" eaLnBrk="1" hangingPunct="1">
              <a:buFontTx/>
              <a:buNone/>
            </a:pPr>
            <a:r>
              <a:rPr lang="zh-CN" altLang="en-US" b="1">
                <a:sym typeface="Wingdings" panose="05000000000000000000" pitchFamily="2" charset="2"/>
              </a:rPr>
              <a:t></a:t>
            </a:r>
            <a:r>
              <a:rPr lang="zh-CN" altLang="en-US" b="1"/>
              <a:t> 类型转换函数没有返回类型。</a:t>
            </a:r>
            <a:endParaRPr lang="zh-CN" altLang="en-US" b="1">
              <a:sym typeface="Wingdings" panose="05000000000000000000" pitchFamily="2" charset="2"/>
            </a:endParaRPr>
          </a:p>
          <a:p>
            <a:pPr lvl="1" eaLnBrk="1" hangingPunct="1">
              <a:buFontTx/>
              <a:buNone/>
            </a:pPr>
            <a:r>
              <a:rPr lang="zh-CN" altLang="en-US" b="1">
                <a:sym typeface="Wingdings" panose="05000000000000000000" pitchFamily="2" charset="2"/>
              </a:rPr>
              <a:t></a:t>
            </a:r>
            <a:r>
              <a:rPr lang="zh-CN" altLang="en-US" b="1"/>
              <a:t> 类型转换函数必须返回将要转换成的</a:t>
            </a:r>
            <a:r>
              <a:rPr lang="en-US" altLang="zh-CN" b="1"/>
              <a:t>type</a:t>
            </a:r>
            <a:r>
              <a:rPr lang="zh-CN" altLang="en-US" b="1"/>
              <a:t>类型数据。</a:t>
            </a:r>
          </a:p>
        </p:txBody>
      </p:sp>
      <p:sp>
        <p:nvSpPr>
          <p:cNvPr id="75779" name="Rectangle 3"/>
          <p:cNvSpPr>
            <a:spLocks noGrp="1" noChangeArrowheads="1"/>
          </p:cNvSpPr>
          <p:nvPr>
            <p:ph type="title"/>
          </p:nvPr>
        </p:nvSpPr>
        <p:spPr>
          <a:xfrm>
            <a:off x="684213" y="333375"/>
            <a:ext cx="7772400" cy="935038"/>
          </a:xfrm>
          <a:noFill/>
        </p:spPr>
        <p:txBody>
          <a:bodyPr/>
          <a:lstStyle/>
          <a:p>
            <a:pPr eaLnBrk="1" hangingPunct="1"/>
            <a:r>
              <a:rPr lang="en-US" altLang="zh-CN"/>
              <a:t>6.5.4  </a:t>
            </a:r>
            <a:r>
              <a:rPr lang="zh-CN" altLang="en-US">
                <a:solidFill>
                  <a:srgbClr val="FF0000"/>
                </a:solidFill>
              </a:rPr>
              <a:t>类型转换</a:t>
            </a:r>
          </a:p>
        </p:txBody>
      </p:sp>
    </p:spTree>
    <p:extLst>
      <p:ext uri="{BB962C8B-B14F-4D97-AF65-F5344CB8AC3E}">
        <p14:creationId xmlns:p14="http://schemas.microsoft.com/office/powerpoint/2010/main" val="1985647654"/>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685800" y="609600"/>
            <a:ext cx="7772400" cy="5486400"/>
          </a:xfrm>
        </p:spPr>
        <p:txBody>
          <a:bodyPr/>
          <a:lstStyle/>
          <a:p>
            <a:pPr eaLnBrk="1" hangingPunct="1"/>
            <a:r>
              <a:rPr lang="zh-CN" altLang="en-US" sz="2800" b="1"/>
              <a:t>例题</a:t>
            </a:r>
            <a:r>
              <a:rPr lang="en-US" altLang="zh-CN" sz="2800" b="1"/>
              <a:t>.cpp</a:t>
            </a:r>
          </a:p>
          <a:p>
            <a:pPr lvl="1" eaLnBrk="1" hangingPunct="1">
              <a:buFontTx/>
              <a:buNone/>
            </a:pPr>
            <a:r>
              <a:rPr lang="en-US" altLang="zh-CN" sz="2400" b="1"/>
              <a:t>class X</a:t>
            </a:r>
          </a:p>
          <a:p>
            <a:pPr lvl="1" eaLnBrk="1" hangingPunct="1">
              <a:buFontTx/>
              <a:buNone/>
            </a:pPr>
            <a:r>
              <a:rPr lang="en-US" altLang="zh-CN" sz="2400" b="1"/>
              <a:t>{public: 	X (int i=0) { this-&gt;i = i;};</a:t>
            </a:r>
          </a:p>
          <a:p>
            <a:pPr lvl="1" eaLnBrk="1" hangingPunct="1">
              <a:buFontTx/>
              <a:buNone/>
            </a:pPr>
            <a:r>
              <a:rPr lang="en-US" altLang="zh-CN" sz="2400" b="1"/>
              <a:t>			operator int ( ) {return i;};</a:t>
            </a:r>
          </a:p>
          <a:p>
            <a:pPr lvl="1" eaLnBrk="1" hangingPunct="1">
              <a:buFontTx/>
              <a:buNone/>
            </a:pPr>
            <a:r>
              <a:rPr lang="en-US" altLang="zh-CN" sz="2400" b="1"/>
              <a:t>			operator float ( ) { return float (i+1); };</a:t>
            </a:r>
          </a:p>
          <a:p>
            <a:pPr lvl="1" eaLnBrk="1" hangingPunct="1">
              <a:buFontTx/>
              <a:buNone/>
            </a:pPr>
            <a:r>
              <a:rPr lang="en-US" altLang="zh-CN" sz="2400" b="1"/>
              <a:t>private:	int i;</a:t>
            </a:r>
          </a:p>
          <a:p>
            <a:pPr lvl="1" eaLnBrk="1" hangingPunct="1">
              <a:buFontTx/>
              <a:buNone/>
            </a:pPr>
            <a:r>
              <a:rPr lang="en-US" altLang="zh-CN" sz="2400" b="1"/>
              <a:t>};</a:t>
            </a:r>
          </a:p>
          <a:p>
            <a:pPr lvl="1" eaLnBrk="1" hangingPunct="1">
              <a:buFontTx/>
              <a:buNone/>
            </a:pPr>
            <a:r>
              <a:rPr lang="en-US" altLang="zh-CN" sz="2400" b="1"/>
              <a:t>void main ( )</a:t>
            </a:r>
          </a:p>
          <a:p>
            <a:pPr lvl="1" eaLnBrk="1" hangingPunct="1">
              <a:buFontTx/>
              <a:buNone/>
            </a:pPr>
            <a:r>
              <a:rPr lang="en-US" altLang="zh-CN" sz="2400" b="1"/>
              <a:t>{	X x (10);</a:t>
            </a:r>
          </a:p>
          <a:p>
            <a:pPr lvl="1" eaLnBrk="1" hangingPunct="1">
              <a:buFontTx/>
              <a:buNone/>
            </a:pPr>
            <a:r>
              <a:rPr lang="en-US" altLang="zh-CN" sz="2400" b="1"/>
              <a:t>	int i = x;</a:t>
            </a:r>
          </a:p>
          <a:p>
            <a:pPr lvl="1" eaLnBrk="1" hangingPunct="1">
              <a:buFontTx/>
              <a:buNone/>
            </a:pPr>
            <a:r>
              <a:rPr lang="en-US" altLang="zh-CN" sz="2400" b="1"/>
              <a:t>	float f = float (x);</a:t>
            </a:r>
          </a:p>
          <a:p>
            <a:pPr lvl="1" eaLnBrk="1" hangingPunct="1">
              <a:buFontTx/>
              <a:buNone/>
            </a:pPr>
            <a:r>
              <a:rPr lang="en-US" altLang="zh-CN" sz="2400" b="1"/>
              <a:t>}</a:t>
            </a:r>
          </a:p>
        </p:txBody>
      </p:sp>
    </p:spTree>
    <p:extLst>
      <p:ext uri="{BB962C8B-B14F-4D97-AF65-F5344CB8AC3E}">
        <p14:creationId xmlns:p14="http://schemas.microsoft.com/office/powerpoint/2010/main" val="730291216"/>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95288" y="404813"/>
            <a:ext cx="8061325" cy="5403850"/>
          </a:xfrm>
        </p:spPr>
        <p:txBody>
          <a:bodyPr/>
          <a:lstStyle/>
          <a:p>
            <a:pPr eaLnBrk="1" hangingPunct="1">
              <a:lnSpc>
                <a:spcPct val="80000"/>
              </a:lnSpc>
              <a:buFontTx/>
              <a:buNone/>
            </a:pPr>
            <a:r>
              <a:rPr lang="en-US" altLang="zh-CN" sz="2000" b="1"/>
              <a:t>【</a:t>
            </a:r>
            <a:r>
              <a:rPr lang="zh-CN" altLang="en-US" sz="2000" b="1"/>
              <a:t>例</a:t>
            </a:r>
            <a:r>
              <a:rPr lang="en-US" altLang="zh-CN" sz="2000" b="1"/>
              <a:t>6-12】  </a:t>
            </a:r>
            <a:r>
              <a:rPr lang="zh-CN" altLang="en-US" sz="2000" b="1">
                <a:solidFill>
                  <a:srgbClr val="FF0000"/>
                </a:solidFill>
              </a:rPr>
              <a:t>有一个类</a:t>
            </a:r>
            <a:r>
              <a:rPr lang="en-US" altLang="zh-CN" sz="2000" b="1">
                <a:solidFill>
                  <a:srgbClr val="FF0000"/>
                </a:solidFill>
              </a:rPr>
              <a:t>Circle</a:t>
            </a:r>
            <a:r>
              <a:rPr lang="zh-CN" altLang="en-US" sz="2000" b="1">
                <a:solidFill>
                  <a:srgbClr val="FF0000"/>
                </a:solidFill>
              </a:rPr>
              <a:t>，设计该类的类型转换函数，当将</a:t>
            </a:r>
            <a:r>
              <a:rPr lang="en-US" altLang="zh-CN" sz="2000" b="1">
                <a:solidFill>
                  <a:srgbClr val="FF0000"/>
                </a:solidFill>
              </a:rPr>
              <a:t>Circle</a:t>
            </a:r>
            <a:r>
              <a:rPr lang="zh-CN" altLang="en-US" sz="2000" b="1">
                <a:solidFill>
                  <a:srgbClr val="FF0000"/>
                </a:solidFill>
              </a:rPr>
              <a:t>对象转换成</a:t>
            </a:r>
            <a:r>
              <a:rPr lang="en-US" altLang="zh-CN" sz="2000" b="1">
                <a:solidFill>
                  <a:srgbClr val="FF0000"/>
                </a:solidFill>
              </a:rPr>
              <a:t>int</a:t>
            </a:r>
            <a:r>
              <a:rPr lang="zh-CN" altLang="en-US" sz="2000" b="1">
                <a:solidFill>
                  <a:srgbClr val="FF0000"/>
                </a:solidFill>
              </a:rPr>
              <a:t>型时，返回圆的半径；当将它转换成</a:t>
            </a:r>
            <a:r>
              <a:rPr lang="en-US" altLang="zh-CN" sz="2000" b="1">
                <a:solidFill>
                  <a:srgbClr val="FF0000"/>
                </a:solidFill>
              </a:rPr>
              <a:t>double</a:t>
            </a:r>
            <a:r>
              <a:rPr lang="zh-CN" altLang="en-US" sz="2000" b="1">
                <a:solidFill>
                  <a:srgbClr val="FF0000"/>
                </a:solidFill>
              </a:rPr>
              <a:t>型时，就返回圆的周长；当将它转换成</a:t>
            </a:r>
            <a:r>
              <a:rPr lang="en-US" altLang="zh-CN" sz="2000" b="1">
                <a:solidFill>
                  <a:srgbClr val="FF0000"/>
                </a:solidFill>
              </a:rPr>
              <a:t>float</a:t>
            </a:r>
            <a:r>
              <a:rPr lang="zh-CN" altLang="en-US" sz="2000" b="1">
                <a:solidFill>
                  <a:srgbClr val="FF0000"/>
                </a:solidFill>
              </a:rPr>
              <a:t>型时，就返回圆的面积。</a:t>
            </a:r>
          </a:p>
          <a:p>
            <a:pPr eaLnBrk="1" hangingPunct="1">
              <a:lnSpc>
                <a:spcPct val="80000"/>
              </a:lnSpc>
              <a:buFontTx/>
              <a:buNone/>
            </a:pPr>
            <a:r>
              <a:rPr lang="en-US" altLang="zh-CN" sz="2000" b="1"/>
              <a:t>//CH6-12.cpp</a:t>
            </a:r>
          </a:p>
          <a:p>
            <a:pPr eaLnBrk="1" hangingPunct="1">
              <a:lnSpc>
                <a:spcPct val="80000"/>
              </a:lnSpc>
              <a:buFontTx/>
              <a:buNone/>
            </a:pPr>
            <a:r>
              <a:rPr lang="en-US" altLang="zh-CN" sz="2000" b="1"/>
              <a:t>#include &lt;iostream&gt;</a:t>
            </a:r>
          </a:p>
          <a:p>
            <a:pPr eaLnBrk="1" hangingPunct="1">
              <a:lnSpc>
                <a:spcPct val="80000"/>
              </a:lnSpc>
              <a:buFontTx/>
              <a:buNone/>
            </a:pPr>
            <a:r>
              <a:rPr lang="en-US" altLang="zh-CN" sz="2000" b="1"/>
              <a:t>using namespace std;</a:t>
            </a:r>
          </a:p>
          <a:p>
            <a:pPr eaLnBrk="1" hangingPunct="1">
              <a:lnSpc>
                <a:spcPct val="80000"/>
              </a:lnSpc>
              <a:buFontTx/>
              <a:buNone/>
            </a:pPr>
            <a:r>
              <a:rPr lang="en-US" altLang="zh-CN" sz="2000" b="1"/>
              <a:t>class Circle{</a:t>
            </a:r>
          </a:p>
          <a:p>
            <a:pPr eaLnBrk="1" hangingPunct="1">
              <a:lnSpc>
                <a:spcPct val="80000"/>
              </a:lnSpc>
              <a:buFontTx/>
              <a:buNone/>
            </a:pPr>
            <a:r>
              <a:rPr lang="en-US" altLang="zh-CN" sz="2000" b="1"/>
              <a:t>private:</a:t>
            </a:r>
          </a:p>
          <a:p>
            <a:pPr eaLnBrk="1" hangingPunct="1">
              <a:lnSpc>
                <a:spcPct val="80000"/>
              </a:lnSpc>
              <a:buFontTx/>
              <a:buNone/>
            </a:pPr>
            <a:r>
              <a:rPr lang="en-US" altLang="zh-CN" sz="2000" b="1"/>
              <a:t>		double x,y,r;</a:t>
            </a:r>
          </a:p>
          <a:p>
            <a:pPr eaLnBrk="1" hangingPunct="1">
              <a:lnSpc>
                <a:spcPct val="80000"/>
              </a:lnSpc>
              <a:buFontTx/>
              <a:buNone/>
            </a:pPr>
            <a:r>
              <a:rPr lang="en-US" altLang="zh-CN" sz="2000" b="1"/>
              <a:t>public:</a:t>
            </a:r>
          </a:p>
          <a:p>
            <a:pPr eaLnBrk="1" hangingPunct="1">
              <a:lnSpc>
                <a:spcPct val="80000"/>
              </a:lnSpc>
              <a:buFontTx/>
              <a:buNone/>
            </a:pPr>
            <a:r>
              <a:rPr lang="en-US" altLang="zh-CN" sz="2000" b="1"/>
              <a:t>		Circle(double x1,double y1,double r1){ x=x1;y=y1;r=r1; }</a:t>
            </a:r>
          </a:p>
          <a:p>
            <a:pPr eaLnBrk="1" hangingPunct="1">
              <a:lnSpc>
                <a:spcPct val="80000"/>
              </a:lnSpc>
              <a:buFontTx/>
              <a:buNone/>
            </a:pPr>
            <a:r>
              <a:rPr lang="en-US" altLang="zh-CN" sz="2000" b="1"/>
              <a:t>		operator int(){return int(r);}</a:t>
            </a:r>
          </a:p>
          <a:p>
            <a:pPr eaLnBrk="1" hangingPunct="1">
              <a:lnSpc>
                <a:spcPct val="80000"/>
              </a:lnSpc>
              <a:buFontTx/>
              <a:buNone/>
            </a:pPr>
            <a:r>
              <a:rPr lang="en-US" altLang="zh-CN" sz="2000" b="1"/>
              <a:t>		operator double(){return 2*3.14*r;}</a:t>
            </a:r>
          </a:p>
          <a:p>
            <a:pPr eaLnBrk="1" hangingPunct="1">
              <a:lnSpc>
                <a:spcPct val="80000"/>
              </a:lnSpc>
              <a:buFontTx/>
              <a:buNone/>
            </a:pPr>
            <a:r>
              <a:rPr lang="en-US" altLang="zh-CN" sz="2000" b="1"/>
              <a:t>		operator float(){return (float)3.14*r*r;}</a:t>
            </a:r>
          </a:p>
          <a:p>
            <a:pPr eaLnBrk="1" hangingPunct="1">
              <a:lnSpc>
                <a:spcPct val="80000"/>
              </a:lnSpc>
              <a:buFontTx/>
              <a:buNone/>
            </a:pPr>
            <a:r>
              <a:rPr lang="en-US" altLang="zh-CN" sz="2000" b="1"/>
              <a:t>};</a:t>
            </a:r>
          </a:p>
        </p:txBody>
      </p:sp>
    </p:spTree>
    <p:extLst>
      <p:ext uri="{BB962C8B-B14F-4D97-AF65-F5344CB8AC3E}">
        <p14:creationId xmlns:p14="http://schemas.microsoft.com/office/powerpoint/2010/main" val="34448932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685800" y="476250"/>
            <a:ext cx="8062913" cy="5619750"/>
          </a:xfrm>
        </p:spPr>
        <p:txBody>
          <a:bodyPr/>
          <a:lstStyle/>
          <a:p>
            <a:pPr eaLnBrk="1" hangingPunct="1">
              <a:lnSpc>
                <a:spcPct val="90000"/>
              </a:lnSpc>
              <a:buFontTx/>
              <a:buNone/>
            </a:pPr>
            <a:r>
              <a:rPr lang="en-US" altLang="zh-CN" sz="2800" b="1"/>
              <a:t>void main(){</a:t>
            </a:r>
          </a:p>
          <a:p>
            <a:pPr eaLnBrk="1" hangingPunct="1">
              <a:lnSpc>
                <a:spcPct val="90000"/>
              </a:lnSpc>
              <a:buFontTx/>
              <a:buNone/>
            </a:pPr>
            <a:r>
              <a:rPr lang="en-US" altLang="zh-CN" sz="2800" b="1"/>
              <a:t>		Circle c(2.3,3.4,2.5);</a:t>
            </a:r>
          </a:p>
          <a:p>
            <a:pPr eaLnBrk="1" hangingPunct="1">
              <a:lnSpc>
                <a:spcPct val="90000"/>
              </a:lnSpc>
              <a:buFontTx/>
              <a:buNone/>
            </a:pPr>
            <a:r>
              <a:rPr lang="en-US" altLang="zh-CN" sz="2800" b="1"/>
              <a:t>		int r=c;     </a:t>
            </a:r>
            <a:r>
              <a:rPr lang="en-US" altLang="zh-CN" sz="2000" b="1"/>
              <a:t>//</a:t>
            </a:r>
            <a:r>
              <a:rPr lang="zh-CN" altLang="en-US" sz="2000" b="1"/>
              <a:t>调用</a:t>
            </a:r>
            <a:r>
              <a:rPr lang="en-US" altLang="zh-CN" sz="2000" b="1"/>
              <a:t>operator int()</a:t>
            </a:r>
            <a:r>
              <a:rPr lang="zh-CN" altLang="en-US" sz="2000" b="1"/>
              <a:t>，将</a:t>
            </a:r>
            <a:r>
              <a:rPr lang="en-US" altLang="zh-CN" sz="2000" b="1"/>
              <a:t>Circle</a:t>
            </a:r>
            <a:r>
              <a:rPr lang="zh-CN" altLang="en-US" sz="2000" b="1"/>
              <a:t>类型转换成</a:t>
            </a:r>
            <a:r>
              <a:rPr lang="en-US" altLang="zh-CN" sz="2000" b="1"/>
              <a:t>int</a:t>
            </a:r>
          </a:p>
          <a:p>
            <a:pPr eaLnBrk="1" hangingPunct="1">
              <a:lnSpc>
                <a:spcPct val="90000"/>
              </a:lnSpc>
              <a:buFontTx/>
              <a:buNone/>
            </a:pPr>
            <a:r>
              <a:rPr lang="en-US" altLang="zh-CN" sz="2800" b="1"/>
              <a:t>		double length=c;   </a:t>
            </a:r>
            <a:r>
              <a:rPr lang="en-US" altLang="zh-CN" sz="1600" b="1"/>
              <a:t>//</a:t>
            </a:r>
            <a:r>
              <a:rPr lang="zh-CN" altLang="en-US" sz="1600" b="1"/>
              <a:t>调用</a:t>
            </a:r>
            <a:r>
              <a:rPr lang="en-US" altLang="zh-CN" sz="1600" b="1"/>
              <a:t>operator double()</a:t>
            </a:r>
            <a:r>
              <a:rPr lang="zh-CN" altLang="en-US" sz="1600" b="1"/>
              <a:t>，转换成</a:t>
            </a:r>
            <a:r>
              <a:rPr lang="en-US" altLang="zh-CN" sz="1600" b="1"/>
              <a:t>double</a:t>
            </a:r>
          </a:p>
          <a:p>
            <a:pPr eaLnBrk="1" hangingPunct="1">
              <a:lnSpc>
                <a:spcPct val="90000"/>
              </a:lnSpc>
              <a:buFontTx/>
              <a:buNone/>
            </a:pPr>
            <a:r>
              <a:rPr lang="en-US" altLang="zh-CN" sz="2800" b="1"/>
              <a:t>		float area=c;   </a:t>
            </a:r>
            <a:r>
              <a:rPr lang="en-US" altLang="zh-CN" sz="1600" b="1"/>
              <a:t>//</a:t>
            </a:r>
            <a:r>
              <a:rPr lang="zh-CN" altLang="en-US" sz="1600" b="1"/>
              <a:t>调用</a:t>
            </a:r>
            <a:r>
              <a:rPr lang="en-US" altLang="zh-CN" sz="1600" b="1"/>
              <a:t>operator float()</a:t>
            </a:r>
            <a:r>
              <a:rPr lang="zh-CN" altLang="en-US" sz="1600" b="1"/>
              <a:t>，将</a:t>
            </a:r>
            <a:r>
              <a:rPr lang="en-US" altLang="zh-CN" sz="1600" b="1"/>
              <a:t>Circle</a:t>
            </a:r>
            <a:r>
              <a:rPr lang="zh-CN" altLang="en-US" sz="1600" b="1"/>
              <a:t>类型转换成</a:t>
            </a:r>
            <a:r>
              <a:rPr lang="en-US" altLang="zh-CN" sz="1600" b="1"/>
              <a:t>float</a:t>
            </a:r>
          </a:p>
          <a:p>
            <a:pPr eaLnBrk="1" hangingPunct="1">
              <a:lnSpc>
                <a:spcPct val="90000"/>
              </a:lnSpc>
              <a:buFontTx/>
              <a:buNone/>
            </a:pPr>
            <a:r>
              <a:rPr lang="en-US" altLang="zh-CN" sz="2800" b="1"/>
              <a:t>		double len=(double) c;</a:t>
            </a:r>
            <a:r>
              <a:rPr lang="en-US" altLang="zh-CN" sz="1400" b="1"/>
              <a:t>//</a:t>
            </a:r>
            <a:r>
              <a:rPr lang="zh-CN" altLang="en-US" sz="1400" b="1"/>
              <a:t>将</a:t>
            </a:r>
            <a:r>
              <a:rPr lang="en-US" altLang="zh-CN" sz="1400" b="1"/>
              <a:t>Cirlce</a:t>
            </a:r>
            <a:r>
              <a:rPr lang="zh-CN" altLang="en-US" sz="1400" b="1"/>
              <a:t>类型对象强制转换成</a:t>
            </a:r>
            <a:r>
              <a:rPr lang="en-US" altLang="zh-CN" sz="1400" b="1"/>
              <a:t>double</a:t>
            </a:r>
          </a:p>
          <a:p>
            <a:pPr eaLnBrk="1" hangingPunct="1">
              <a:lnSpc>
                <a:spcPct val="90000"/>
              </a:lnSpc>
              <a:buFontTx/>
              <a:buNone/>
            </a:pPr>
            <a:r>
              <a:rPr lang="en-US" altLang="zh-CN" sz="2800" b="1"/>
              <a:t>		cout&lt;&lt;r&lt;&lt;endl;</a:t>
            </a:r>
          </a:p>
          <a:p>
            <a:pPr eaLnBrk="1" hangingPunct="1">
              <a:lnSpc>
                <a:spcPct val="90000"/>
              </a:lnSpc>
              <a:buFontTx/>
              <a:buNone/>
            </a:pPr>
            <a:r>
              <a:rPr lang="en-US" altLang="zh-CN" sz="2800" b="1"/>
              <a:t>		cout&lt;&lt;length&lt;&lt;endl;</a:t>
            </a:r>
          </a:p>
          <a:p>
            <a:pPr eaLnBrk="1" hangingPunct="1">
              <a:lnSpc>
                <a:spcPct val="90000"/>
              </a:lnSpc>
              <a:buFontTx/>
              <a:buNone/>
            </a:pPr>
            <a:r>
              <a:rPr lang="en-US" altLang="zh-CN" sz="2800" b="1"/>
              <a:t>		cout&lt;&lt;len&lt;&lt;endl;</a:t>
            </a:r>
          </a:p>
          <a:p>
            <a:pPr eaLnBrk="1" hangingPunct="1">
              <a:lnSpc>
                <a:spcPct val="90000"/>
              </a:lnSpc>
              <a:buFontTx/>
              <a:buNone/>
            </a:pPr>
            <a:r>
              <a:rPr lang="en-US" altLang="zh-CN" sz="2800" b="1"/>
              <a:t>		cout&lt;&lt;area&lt;&lt;endl;</a:t>
            </a:r>
          </a:p>
          <a:p>
            <a:pPr eaLnBrk="1" hangingPunct="1">
              <a:lnSpc>
                <a:spcPct val="90000"/>
              </a:lnSpc>
              <a:buFontTx/>
              <a:buNone/>
            </a:pPr>
            <a:r>
              <a:rPr lang="en-US" altLang="zh-CN" sz="2800" b="1"/>
              <a:t>}</a:t>
            </a:r>
          </a:p>
        </p:txBody>
      </p:sp>
      <p:pic>
        <p:nvPicPr>
          <p:cNvPr id="76803"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400526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706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ppt_x"/>
                                          </p:val>
                                        </p:tav>
                                        <p:tav tm="100000">
                                          <p:val>
                                            <p:strVal val="#ppt_x"/>
                                          </p:val>
                                        </p:tav>
                                      </p:tavLst>
                                    </p:anim>
                                    <p:anim calcmode="lin" valueType="num">
                                      <p:cBhvr additive="base">
                                        <p:cTn id="8"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4213" y="333375"/>
            <a:ext cx="7772400" cy="863600"/>
          </a:xfrm>
        </p:spPr>
        <p:txBody>
          <a:bodyPr/>
          <a:lstStyle/>
          <a:p>
            <a:pPr eaLnBrk="1" hangingPunct="1"/>
            <a:r>
              <a:rPr lang="en-US" altLang="zh-CN" b="1"/>
              <a:t>6.6  </a:t>
            </a:r>
            <a:r>
              <a:rPr lang="zh-CN" altLang="en-US" b="1"/>
              <a:t>输入</a:t>
            </a:r>
            <a:r>
              <a:rPr lang="en-US" altLang="zh-CN" b="1"/>
              <a:t>/</a:t>
            </a:r>
            <a:r>
              <a:rPr lang="zh-CN" altLang="en-US" b="1">
                <a:solidFill>
                  <a:srgbClr val="FF0000"/>
                </a:solidFill>
              </a:rPr>
              <a:t>输出运算符</a:t>
            </a:r>
            <a:r>
              <a:rPr lang="zh-CN" altLang="en-US" b="1"/>
              <a:t>重载</a:t>
            </a:r>
          </a:p>
        </p:txBody>
      </p:sp>
      <p:sp>
        <p:nvSpPr>
          <p:cNvPr id="77827" name="Rectangle 3"/>
          <p:cNvSpPr>
            <a:spLocks noGrp="1" noChangeArrowheads="1"/>
          </p:cNvSpPr>
          <p:nvPr>
            <p:ph type="body" idx="1"/>
          </p:nvPr>
        </p:nvSpPr>
        <p:spPr>
          <a:xfrm>
            <a:off x="685800" y="1412875"/>
            <a:ext cx="7772400" cy="4683125"/>
          </a:xfrm>
        </p:spPr>
        <p:txBody>
          <a:bodyPr/>
          <a:lstStyle/>
          <a:p>
            <a:pPr eaLnBrk="1" hangingPunct="1">
              <a:lnSpc>
                <a:spcPct val="90000"/>
              </a:lnSpc>
              <a:buFontTx/>
              <a:buNone/>
            </a:pPr>
            <a:r>
              <a:rPr lang="en-US" altLang="zh-CN" sz="2800" b="1"/>
              <a:t>6.6.1  </a:t>
            </a:r>
            <a:r>
              <a:rPr lang="zh-CN" altLang="en-US" sz="2800" b="1"/>
              <a:t>重载输出运算符</a:t>
            </a:r>
            <a:r>
              <a:rPr lang="en-US" altLang="zh-CN" sz="2800" b="1"/>
              <a:t>&lt;&lt;</a:t>
            </a:r>
          </a:p>
          <a:p>
            <a:pPr lvl="1" eaLnBrk="1" hangingPunct="1">
              <a:lnSpc>
                <a:spcPct val="90000"/>
              </a:lnSpc>
              <a:buFontTx/>
              <a:buNone/>
            </a:pPr>
            <a:r>
              <a:rPr lang="zh-CN" altLang="en-US" sz="2400" b="1"/>
              <a:t>输出运算符</a:t>
            </a:r>
            <a:r>
              <a:rPr lang="en-US" altLang="zh-CN" sz="2400" b="1"/>
              <a:t>&lt;&lt;</a:t>
            </a:r>
            <a:r>
              <a:rPr lang="zh-CN" altLang="en-US" sz="2400" b="1"/>
              <a:t>也称为插入运算符，通过输出运算符</a:t>
            </a:r>
            <a:r>
              <a:rPr lang="en-US" altLang="zh-CN" sz="2400" b="1"/>
              <a:t>&lt;&lt;</a:t>
            </a:r>
            <a:r>
              <a:rPr lang="zh-CN" altLang="en-US" sz="2400" b="1"/>
              <a:t>的重载可以实现用户自定义数据类型的输出。</a:t>
            </a:r>
          </a:p>
          <a:p>
            <a:pPr eaLnBrk="1" hangingPunct="1">
              <a:lnSpc>
                <a:spcPct val="90000"/>
              </a:lnSpc>
            </a:pPr>
            <a:r>
              <a:rPr lang="zh-CN" altLang="en-US" sz="2800" b="1"/>
              <a:t>重载运算符</a:t>
            </a:r>
            <a:r>
              <a:rPr lang="en-US" altLang="zh-CN" sz="2800" b="1"/>
              <a:t>&lt;&lt;</a:t>
            </a:r>
            <a:r>
              <a:rPr lang="zh-CN" altLang="en-US" sz="2800" b="1"/>
              <a:t>的常见格式如下：</a:t>
            </a:r>
          </a:p>
          <a:p>
            <a:pPr lvl="1" eaLnBrk="1" hangingPunct="1">
              <a:lnSpc>
                <a:spcPct val="90000"/>
              </a:lnSpc>
              <a:buFontTx/>
              <a:buNone/>
            </a:pPr>
            <a:r>
              <a:rPr lang="en-US" altLang="zh-CN" sz="2400" b="1">
                <a:solidFill>
                  <a:schemeClr val="accent2"/>
                </a:solidFill>
              </a:rPr>
              <a:t>ostream &amp;operator&lt;&lt;(ostream &amp;os,classType object) {</a:t>
            </a:r>
          </a:p>
          <a:p>
            <a:pPr lvl="1" eaLnBrk="1" hangingPunct="1">
              <a:lnSpc>
                <a:spcPct val="90000"/>
              </a:lnSpc>
              <a:buFontTx/>
              <a:buNone/>
            </a:pPr>
            <a:r>
              <a:rPr lang="en-US" altLang="zh-CN" sz="2400" b="1">
                <a:solidFill>
                  <a:schemeClr val="accent2"/>
                </a:solidFill>
              </a:rPr>
              <a:t>   	……</a:t>
            </a:r>
          </a:p>
          <a:p>
            <a:pPr lvl="1" eaLnBrk="1" hangingPunct="1">
              <a:lnSpc>
                <a:spcPct val="90000"/>
              </a:lnSpc>
              <a:buFontTx/>
              <a:buNone/>
            </a:pPr>
            <a:r>
              <a:rPr lang="en-US" altLang="zh-CN" sz="2400" b="1">
                <a:solidFill>
                  <a:schemeClr val="accent2"/>
                </a:solidFill>
              </a:rPr>
              <a:t>		os&lt;&lt; …    							//</a:t>
            </a:r>
            <a:r>
              <a:rPr lang="zh-CN" altLang="en-US" sz="2400" b="1">
                <a:solidFill>
                  <a:schemeClr val="accent2"/>
                </a:solidFill>
              </a:rPr>
              <a:t>输出对象的实际成员数据  </a:t>
            </a:r>
          </a:p>
          <a:p>
            <a:pPr lvl="1" eaLnBrk="1" hangingPunct="1">
              <a:lnSpc>
                <a:spcPct val="90000"/>
              </a:lnSpc>
              <a:buFontTx/>
              <a:buNone/>
            </a:pPr>
            <a:r>
              <a:rPr lang="zh-CN" altLang="en-US" sz="2400" b="1">
                <a:solidFill>
                  <a:schemeClr val="accent2"/>
                </a:solidFill>
              </a:rPr>
              <a:t>		</a:t>
            </a:r>
            <a:r>
              <a:rPr lang="en-US" altLang="zh-CN" sz="2400" b="1">
                <a:solidFill>
                  <a:schemeClr val="accent2"/>
                </a:solidFill>
              </a:rPr>
              <a:t>return os;  							//</a:t>
            </a:r>
            <a:r>
              <a:rPr lang="zh-CN" altLang="en-US" sz="2400" b="1">
                <a:solidFill>
                  <a:schemeClr val="accent2"/>
                </a:solidFill>
              </a:rPr>
              <a:t>返回</a:t>
            </a:r>
            <a:r>
              <a:rPr lang="en-US" altLang="zh-CN" sz="2400" b="1">
                <a:solidFill>
                  <a:schemeClr val="accent2"/>
                </a:solidFill>
              </a:rPr>
              <a:t>ostream</a:t>
            </a:r>
            <a:r>
              <a:rPr lang="zh-CN" altLang="en-US" sz="2400" b="1">
                <a:solidFill>
                  <a:schemeClr val="accent2"/>
                </a:solidFill>
              </a:rPr>
              <a:t>对象</a:t>
            </a:r>
          </a:p>
          <a:p>
            <a:pPr lvl="1" eaLnBrk="1" hangingPunct="1">
              <a:lnSpc>
                <a:spcPct val="90000"/>
              </a:lnSpc>
              <a:buFontTx/>
              <a:buNone/>
            </a:pPr>
            <a:r>
              <a:rPr lang="en-US" altLang="zh-CN" sz="2400" b="1">
                <a:solidFill>
                  <a:schemeClr val="accent2"/>
                </a:solidFill>
              </a:rPr>
              <a:t>}</a:t>
            </a:r>
          </a:p>
        </p:txBody>
      </p:sp>
    </p:spTree>
    <p:extLst>
      <p:ext uri="{BB962C8B-B14F-4D97-AF65-F5344CB8AC3E}">
        <p14:creationId xmlns:p14="http://schemas.microsoft.com/office/powerpoint/2010/main" val="1635631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Effect transition="in" filter="wipe(down)">
                                      <p:cBhvr>
                                        <p:cTn id="13" dur="500"/>
                                        <p:tgtEl>
                                          <p:spTgt spid="7782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7827">
                                            <p:txEl>
                                              <p:pRg st="3" end="3"/>
                                            </p:txEl>
                                          </p:spTgt>
                                        </p:tgtEl>
                                        <p:attrNameLst>
                                          <p:attrName>style.visibility</p:attrName>
                                        </p:attrNameLst>
                                      </p:cBhvr>
                                      <p:to>
                                        <p:strVal val="visible"/>
                                      </p:to>
                                    </p:set>
                                    <p:animEffect transition="in" filter="wipe(down)">
                                      <p:cBhvr>
                                        <p:cTn id="16" dur="500"/>
                                        <p:tgtEl>
                                          <p:spTgt spid="77827">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animEffect transition="in" filter="wipe(down)">
                                      <p:cBhvr>
                                        <p:cTn id="19" dur="500"/>
                                        <p:tgtEl>
                                          <p:spTgt spid="77827">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77827">
                                            <p:txEl>
                                              <p:pRg st="5" end="5"/>
                                            </p:txEl>
                                          </p:spTgt>
                                        </p:tgtEl>
                                        <p:attrNameLst>
                                          <p:attrName>style.visibility</p:attrName>
                                        </p:attrNameLst>
                                      </p:cBhvr>
                                      <p:to>
                                        <p:strVal val="visible"/>
                                      </p:to>
                                    </p:set>
                                    <p:animEffect transition="in" filter="wipe(down)">
                                      <p:cBhvr>
                                        <p:cTn id="22" dur="500"/>
                                        <p:tgtEl>
                                          <p:spTgt spid="77827">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7827">
                                            <p:txEl>
                                              <p:pRg st="6" end="6"/>
                                            </p:txEl>
                                          </p:spTgt>
                                        </p:tgtEl>
                                        <p:attrNameLst>
                                          <p:attrName>style.visibility</p:attrName>
                                        </p:attrNameLst>
                                      </p:cBhvr>
                                      <p:to>
                                        <p:strVal val="visible"/>
                                      </p:to>
                                    </p:set>
                                    <p:animEffect transition="in" filter="wipe(down)">
                                      <p:cBhvr>
                                        <p:cTn id="25" dur="500"/>
                                        <p:tgtEl>
                                          <p:spTgt spid="77827">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7827">
                                            <p:txEl>
                                              <p:pRg st="7" end="7"/>
                                            </p:txEl>
                                          </p:spTgt>
                                        </p:tgtEl>
                                        <p:attrNameLst>
                                          <p:attrName>style.visibility</p:attrName>
                                        </p:attrNameLst>
                                      </p:cBhvr>
                                      <p:to>
                                        <p:strVal val="visible"/>
                                      </p:to>
                                    </p:set>
                                    <p:animEffect transition="in" filter="wipe(down)">
                                      <p:cBhvr>
                                        <p:cTn id="28"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4213" y="333375"/>
            <a:ext cx="7772400" cy="863600"/>
          </a:xfrm>
        </p:spPr>
        <p:txBody>
          <a:bodyPr/>
          <a:lstStyle/>
          <a:p>
            <a:pPr eaLnBrk="1" hangingPunct="1"/>
            <a:r>
              <a:rPr lang="en-US" altLang="zh-CN" b="1"/>
              <a:t>6.6  </a:t>
            </a:r>
            <a:r>
              <a:rPr lang="zh-CN" altLang="en-US" b="1"/>
              <a:t>输入</a:t>
            </a:r>
            <a:r>
              <a:rPr lang="en-US" altLang="zh-CN" b="1"/>
              <a:t>/</a:t>
            </a:r>
            <a:r>
              <a:rPr lang="zh-CN" altLang="en-US" b="1">
                <a:solidFill>
                  <a:srgbClr val="FF0000"/>
                </a:solidFill>
              </a:rPr>
              <a:t>输出运算符</a:t>
            </a:r>
            <a:r>
              <a:rPr lang="zh-CN" altLang="en-US" b="1"/>
              <a:t>重载</a:t>
            </a:r>
          </a:p>
        </p:txBody>
      </p:sp>
      <p:sp>
        <p:nvSpPr>
          <p:cNvPr id="78851" name="Rectangle 3"/>
          <p:cNvSpPr>
            <a:spLocks noGrp="1" noChangeArrowheads="1"/>
          </p:cNvSpPr>
          <p:nvPr>
            <p:ph type="body" idx="1"/>
          </p:nvPr>
        </p:nvSpPr>
        <p:spPr>
          <a:xfrm>
            <a:off x="685800" y="1412875"/>
            <a:ext cx="7772400" cy="4683125"/>
          </a:xfrm>
        </p:spPr>
        <p:txBody>
          <a:bodyPr/>
          <a:lstStyle/>
          <a:p>
            <a:pPr eaLnBrk="1" hangingPunct="1">
              <a:lnSpc>
                <a:spcPct val="90000"/>
              </a:lnSpc>
              <a:buFontTx/>
              <a:buNone/>
            </a:pPr>
            <a:r>
              <a:rPr lang="en-US" altLang="zh-CN" sz="2800" b="1"/>
              <a:t>6.6.2  </a:t>
            </a:r>
            <a:r>
              <a:rPr lang="zh-CN" altLang="en-US" sz="2800" b="1"/>
              <a:t>重载输入运算符</a:t>
            </a:r>
            <a:r>
              <a:rPr lang="en-US" altLang="zh-CN" sz="2800" b="1"/>
              <a:t>&gt;&gt;</a:t>
            </a:r>
          </a:p>
          <a:p>
            <a:pPr lvl="1" eaLnBrk="1" hangingPunct="1">
              <a:lnSpc>
                <a:spcPct val="90000"/>
              </a:lnSpc>
              <a:buFontTx/>
              <a:buNone/>
            </a:pPr>
            <a:r>
              <a:rPr lang="zh-CN" altLang="en-US" sz="2400" b="1">
                <a:solidFill>
                  <a:schemeClr val="accent2"/>
                </a:solidFill>
              </a:rPr>
              <a:t>输入运算符</a:t>
            </a:r>
            <a:r>
              <a:rPr lang="en-US" altLang="zh-CN" sz="2400" b="1">
                <a:solidFill>
                  <a:schemeClr val="accent2"/>
                </a:solidFill>
              </a:rPr>
              <a:t>&gt;&gt;</a:t>
            </a:r>
            <a:r>
              <a:rPr lang="zh-CN" altLang="en-US" sz="2400" b="1">
                <a:solidFill>
                  <a:schemeClr val="accent2"/>
                </a:solidFill>
              </a:rPr>
              <a:t>也称为提取运算符，用于输入数据。通过输入运算符</a:t>
            </a:r>
            <a:r>
              <a:rPr lang="en-US" altLang="zh-CN" sz="2400" b="1">
                <a:solidFill>
                  <a:schemeClr val="accent2"/>
                </a:solidFill>
              </a:rPr>
              <a:t>&gt;&gt;</a:t>
            </a:r>
            <a:r>
              <a:rPr lang="zh-CN" altLang="en-US" sz="2400" b="1">
                <a:solidFill>
                  <a:schemeClr val="accent2"/>
                </a:solidFill>
              </a:rPr>
              <a:t>的重载，就能够用它输 入用户自定义的数据类型</a:t>
            </a:r>
          </a:p>
          <a:p>
            <a:pPr eaLnBrk="1" hangingPunct="1">
              <a:lnSpc>
                <a:spcPct val="90000"/>
              </a:lnSpc>
            </a:pPr>
            <a:r>
              <a:rPr lang="zh-CN" altLang="en-US" sz="2800" b="1"/>
              <a:t>其重载形式如下：</a:t>
            </a:r>
          </a:p>
          <a:p>
            <a:pPr lvl="1" eaLnBrk="1" hangingPunct="1">
              <a:lnSpc>
                <a:spcPct val="90000"/>
              </a:lnSpc>
              <a:buFontTx/>
              <a:buNone/>
            </a:pPr>
            <a:r>
              <a:rPr lang="en-US" altLang="zh-CN" sz="2400" b="1">
                <a:solidFill>
                  <a:schemeClr val="accent2"/>
                </a:solidFill>
              </a:rPr>
              <a:t>istream &amp;operator&gt;&gt;(istream &amp;is,class_name &amp;object) {</a:t>
            </a:r>
          </a:p>
          <a:p>
            <a:pPr lvl="1" eaLnBrk="1" hangingPunct="1">
              <a:lnSpc>
                <a:spcPct val="90000"/>
              </a:lnSpc>
              <a:buFontTx/>
              <a:buNone/>
            </a:pPr>
            <a:r>
              <a:rPr lang="en-US" altLang="zh-CN" sz="2400" b="1">
                <a:solidFill>
                  <a:schemeClr val="accent2"/>
                </a:solidFill>
              </a:rPr>
              <a:t> 	 ……</a:t>
            </a:r>
          </a:p>
          <a:p>
            <a:pPr lvl="1" eaLnBrk="1" hangingPunct="1">
              <a:lnSpc>
                <a:spcPct val="90000"/>
              </a:lnSpc>
              <a:buFontTx/>
              <a:buNone/>
            </a:pPr>
            <a:r>
              <a:rPr lang="en-US" altLang="zh-CN" sz="2400" b="1">
                <a:solidFill>
                  <a:schemeClr val="accent2"/>
                </a:solidFill>
              </a:rPr>
              <a:t>		is&gt;&gt; …    							//</a:t>
            </a:r>
            <a:r>
              <a:rPr lang="zh-CN" altLang="en-US" sz="2400" b="1">
                <a:solidFill>
                  <a:schemeClr val="accent2"/>
                </a:solidFill>
              </a:rPr>
              <a:t>输入对象</a:t>
            </a:r>
            <a:r>
              <a:rPr lang="en-US" altLang="zh-CN" sz="2400" b="1">
                <a:solidFill>
                  <a:schemeClr val="accent2"/>
                </a:solidFill>
              </a:rPr>
              <a:t>object</a:t>
            </a:r>
            <a:r>
              <a:rPr lang="zh-CN" altLang="en-US" sz="2400" b="1">
                <a:solidFill>
                  <a:schemeClr val="accent2"/>
                </a:solidFill>
              </a:rPr>
              <a:t>的实际成员数据  </a:t>
            </a:r>
          </a:p>
          <a:p>
            <a:pPr lvl="1" eaLnBrk="1" hangingPunct="1">
              <a:lnSpc>
                <a:spcPct val="90000"/>
              </a:lnSpc>
              <a:buFontTx/>
              <a:buNone/>
            </a:pPr>
            <a:r>
              <a:rPr lang="zh-CN" altLang="en-US" sz="2400" b="1">
                <a:solidFill>
                  <a:schemeClr val="accent2"/>
                </a:solidFill>
              </a:rPr>
              <a:t>		</a:t>
            </a:r>
            <a:r>
              <a:rPr lang="en-US" altLang="zh-CN" sz="2400" b="1">
                <a:solidFill>
                  <a:schemeClr val="accent2"/>
                </a:solidFill>
              </a:rPr>
              <a:t>return is;   	//</a:t>
            </a:r>
            <a:r>
              <a:rPr lang="zh-CN" altLang="en-US" sz="2400" b="1">
                <a:solidFill>
                  <a:schemeClr val="accent2"/>
                </a:solidFill>
              </a:rPr>
              <a:t>返回</a:t>
            </a:r>
            <a:r>
              <a:rPr lang="en-US" altLang="zh-CN" sz="2400" b="1">
                <a:solidFill>
                  <a:schemeClr val="accent2"/>
                </a:solidFill>
              </a:rPr>
              <a:t>istream</a:t>
            </a:r>
            <a:r>
              <a:rPr lang="zh-CN" altLang="en-US" sz="2400" b="1">
                <a:solidFill>
                  <a:schemeClr val="accent2"/>
                </a:solidFill>
              </a:rPr>
              <a:t>对象</a:t>
            </a:r>
          </a:p>
          <a:p>
            <a:pPr lvl="1" eaLnBrk="1" hangingPunct="1">
              <a:lnSpc>
                <a:spcPct val="90000"/>
              </a:lnSpc>
              <a:buFontTx/>
              <a:buNone/>
            </a:pPr>
            <a:r>
              <a:rPr lang="en-US" altLang="zh-CN" sz="2400" b="1">
                <a:solidFill>
                  <a:schemeClr val="accent2"/>
                </a:solidFill>
              </a:rPr>
              <a:t>}</a:t>
            </a:r>
          </a:p>
        </p:txBody>
      </p:sp>
    </p:spTree>
    <p:extLst>
      <p:ext uri="{BB962C8B-B14F-4D97-AF65-F5344CB8AC3E}">
        <p14:creationId xmlns:p14="http://schemas.microsoft.com/office/powerpoint/2010/main" val="976201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 calcmode="lin" valueType="num">
                                      <p:cBhvr additive="base">
                                        <p:cTn id="7"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anim calcmode="lin" valueType="num">
                                      <p:cBhvr additive="base">
                                        <p:cTn id="11"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anim calcmode="lin" valueType="num">
                                      <p:cBhvr additive="base">
                                        <p:cTn id="1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anim calcmode="lin" valueType="num">
                                      <p:cBhvr additive="base">
                                        <p:cTn id="19"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851">
                                            <p:txEl>
                                              <p:pRg st="6" end="6"/>
                                            </p:txEl>
                                          </p:spTgt>
                                        </p:tgtEl>
                                        <p:attrNameLst>
                                          <p:attrName>style.visibility</p:attrName>
                                        </p:attrNameLst>
                                      </p:cBhvr>
                                      <p:to>
                                        <p:strVal val="visible"/>
                                      </p:to>
                                    </p:set>
                                    <p:anim calcmode="lin" valueType="num">
                                      <p:cBhvr additive="base">
                                        <p:cTn id="2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8851">
                                            <p:txEl>
                                              <p:pRg st="7" end="7"/>
                                            </p:txEl>
                                          </p:spTgt>
                                        </p:tgtEl>
                                        <p:attrNameLst>
                                          <p:attrName>style.visibility</p:attrName>
                                        </p:attrNameLst>
                                      </p:cBhvr>
                                      <p:to>
                                        <p:strVal val="visible"/>
                                      </p:to>
                                    </p:set>
                                    <p:anim calcmode="lin" valueType="num">
                                      <p:cBhvr additive="base">
                                        <p:cTn id="27"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88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11560" y="188640"/>
            <a:ext cx="7772400" cy="575345"/>
          </a:xfrm>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
        <p:nvSpPr>
          <p:cNvPr id="91139" name="Rectangle 3"/>
          <p:cNvSpPr>
            <a:spLocks noGrp="1" noChangeArrowheads="1"/>
          </p:cNvSpPr>
          <p:nvPr>
            <p:ph type="body" idx="1"/>
          </p:nvPr>
        </p:nvSpPr>
        <p:spPr>
          <a:xfrm>
            <a:off x="323528" y="1341438"/>
            <a:ext cx="8640960" cy="4607842"/>
          </a:xfrm>
        </p:spPr>
        <p:txBody>
          <a:bodyPr/>
          <a:lstStyle/>
          <a:p>
            <a:pPr marL="0" indent="0">
              <a:buNone/>
            </a:pPr>
            <a:r>
              <a:rPr lang="zh-CN" altLang="zh-CN" sz="2800" dirty="0"/>
              <a:t>【例</a:t>
            </a:r>
            <a:r>
              <a:rPr lang="en-US" altLang="zh-CN" sz="2800" dirty="0"/>
              <a:t>5-2</a:t>
            </a:r>
            <a:r>
              <a:rPr lang="zh-CN" altLang="zh-CN" sz="2800" dirty="0"/>
              <a:t>】某公司有经理、销售员、小时工等多类人员。经理按周计算薪金；销售员每月底薪</a:t>
            </a:r>
            <a:r>
              <a:rPr lang="en-US" altLang="zh-CN" sz="2800" dirty="0"/>
              <a:t>800</a:t>
            </a:r>
            <a:r>
              <a:rPr lang="zh-CN" altLang="zh-CN" sz="2800" dirty="0"/>
              <a:t>元，然后加销售提成，每销售一件产品提取销售利润的</a:t>
            </a:r>
            <a:r>
              <a:rPr lang="en-US" altLang="zh-CN" sz="2800" dirty="0"/>
              <a:t>5%</a:t>
            </a:r>
            <a:r>
              <a:rPr lang="zh-CN" altLang="zh-CN" sz="2800" dirty="0"/>
              <a:t>；小时工按小时计算薪金。每类人员都有姓名和身份证号等数据，设计管理员工薪金的程序。</a:t>
            </a:r>
            <a:endParaRPr lang="en-US" altLang="zh-CN" sz="2800" dirty="0"/>
          </a:p>
          <a:p>
            <a:pPr marL="0" indent="0">
              <a:buNone/>
            </a:pPr>
            <a:r>
              <a:rPr lang="zh-CN" altLang="en-US" dirty="0">
                <a:solidFill>
                  <a:srgbClr val="0000CC"/>
                </a:solidFill>
              </a:rPr>
              <a:t>（</a:t>
            </a:r>
            <a:r>
              <a:rPr lang="en-US" altLang="zh-CN" dirty="0">
                <a:solidFill>
                  <a:srgbClr val="0000CC"/>
                </a:solidFill>
              </a:rPr>
              <a:t>1）</a:t>
            </a:r>
            <a:r>
              <a:rPr lang="zh-CN" altLang="zh-CN" dirty="0">
                <a:solidFill>
                  <a:srgbClr val="0000CC"/>
                </a:solidFill>
              </a:rPr>
              <a:t>问题分析</a:t>
            </a:r>
            <a:endParaRPr lang="en-US" altLang="zh-CN" dirty="0">
              <a:solidFill>
                <a:srgbClr val="0000CC"/>
              </a:solidFill>
            </a:endParaRPr>
          </a:p>
          <a:p>
            <a:pPr marL="400050" lvl="1" indent="0">
              <a:buNone/>
            </a:pPr>
            <a:r>
              <a:rPr lang="zh-CN" altLang="zh-CN" dirty="0"/>
              <a:t>经理、销售员、小时工等各类工作人员都是公司的雇员，每类人员都有姓名和身份证号等信息，可以将它们抽象为雇员类</a:t>
            </a:r>
            <a:r>
              <a:rPr lang="en-US" altLang="zh-CN" dirty="0"/>
              <a:t>Employee</a:t>
            </a:r>
            <a:r>
              <a:rPr lang="zh-CN" altLang="zh-CN" dirty="0"/>
              <a:t>，其余人员则从</a:t>
            </a:r>
            <a:r>
              <a:rPr lang="en-US" altLang="zh-CN" dirty="0"/>
              <a:t>Employee</a:t>
            </a:r>
            <a:r>
              <a:rPr lang="zh-CN" altLang="zh-CN" dirty="0"/>
              <a:t>类派生。</a:t>
            </a:r>
          </a:p>
          <a:p>
            <a:pPr marL="0" indent="0">
              <a:buNone/>
            </a:pPr>
            <a:endParaRPr lang="zh-CN" altLang="zh-CN" sz="2400" dirty="0"/>
          </a:p>
        </p:txBody>
      </p:sp>
    </p:spTree>
    <p:extLst>
      <p:ext uri="{BB962C8B-B14F-4D97-AF65-F5344CB8AC3E}">
        <p14:creationId xmlns:p14="http://schemas.microsoft.com/office/powerpoint/2010/main" val="396521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 calcmode="lin" valueType="num">
                                      <p:cBhvr additive="base">
                                        <p:cTn id="7"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 calcmode="lin" valueType="num">
                                      <p:cBhvr additive="base">
                                        <p:cTn id="13"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4213" y="0"/>
            <a:ext cx="7772400" cy="863600"/>
          </a:xfrm>
        </p:spPr>
        <p:txBody>
          <a:bodyPr/>
          <a:lstStyle/>
          <a:p>
            <a:pPr eaLnBrk="1" hangingPunct="1"/>
            <a:r>
              <a:rPr lang="en-US" altLang="zh-CN" b="1"/>
              <a:t>6.6.3  </a:t>
            </a:r>
            <a:r>
              <a:rPr lang="zh-CN" altLang="en-US" b="1"/>
              <a:t>重载运</a:t>
            </a:r>
            <a:r>
              <a:rPr lang="zh-CN" altLang="en-US" b="1">
                <a:solidFill>
                  <a:srgbClr val="FF0000"/>
                </a:solidFill>
              </a:rPr>
              <a:t>算符</a:t>
            </a:r>
            <a:r>
              <a:rPr lang="en-US" altLang="zh-CN" b="1">
                <a:solidFill>
                  <a:srgbClr val="FF0000"/>
                </a:solidFill>
              </a:rPr>
              <a:t>&lt;&lt;</a:t>
            </a:r>
            <a:r>
              <a:rPr lang="zh-CN" altLang="en-US" b="1">
                <a:solidFill>
                  <a:srgbClr val="FF0000"/>
                </a:solidFill>
              </a:rPr>
              <a:t>和</a:t>
            </a:r>
            <a:r>
              <a:rPr lang="en-US" altLang="zh-CN" b="1">
                <a:solidFill>
                  <a:srgbClr val="FF0000"/>
                </a:solidFill>
              </a:rPr>
              <a:t>&gt;&gt;</a:t>
            </a:r>
            <a:r>
              <a:rPr lang="zh-CN" altLang="en-US" b="1">
                <a:solidFill>
                  <a:srgbClr val="FF0000"/>
                </a:solidFill>
              </a:rPr>
              <a:t>举例</a:t>
            </a:r>
          </a:p>
        </p:txBody>
      </p:sp>
      <p:sp>
        <p:nvSpPr>
          <p:cNvPr id="81923" name="Rectangle 3"/>
          <p:cNvSpPr>
            <a:spLocks noGrp="1" noChangeArrowheads="1"/>
          </p:cNvSpPr>
          <p:nvPr>
            <p:ph type="body" idx="1"/>
          </p:nvPr>
        </p:nvSpPr>
        <p:spPr>
          <a:xfrm>
            <a:off x="684213" y="1052513"/>
            <a:ext cx="7991475" cy="5472112"/>
          </a:xfrm>
        </p:spPr>
        <p:txBody>
          <a:bodyPr/>
          <a:lstStyle/>
          <a:p>
            <a:pPr eaLnBrk="1" hangingPunct="1">
              <a:lnSpc>
                <a:spcPct val="80000"/>
              </a:lnSpc>
              <a:buFontTx/>
              <a:buNone/>
            </a:pPr>
            <a:r>
              <a:rPr lang="en-US" altLang="zh-CN" sz="1600" b="1"/>
              <a:t>【</a:t>
            </a:r>
            <a:r>
              <a:rPr lang="zh-CN" altLang="en-US" sz="1600" b="1"/>
              <a:t>例</a:t>
            </a:r>
            <a:r>
              <a:rPr lang="en-US" altLang="zh-CN" sz="1600" b="1"/>
              <a:t>6-13】  </a:t>
            </a:r>
            <a:r>
              <a:rPr lang="zh-CN" altLang="en-US" sz="1600" b="1">
                <a:solidFill>
                  <a:srgbClr val="FF0000"/>
                </a:solidFill>
              </a:rPr>
              <a:t>有一销售人员类</a:t>
            </a:r>
            <a:r>
              <a:rPr lang="en-US" altLang="zh-CN" sz="1600" b="1">
                <a:solidFill>
                  <a:srgbClr val="FF0000"/>
                </a:solidFill>
              </a:rPr>
              <a:t>Sales</a:t>
            </a:r>
            <a:r>
              <a:rPr lang="zh-CN" altLang="en-US" sz="1600" b="1">
                <a:solidFill>
                  <a:srgbClr val="FF0000"/>
                </a:solidFill>
              </a:rPr>
              <a:t>，其数据成员有姓名</a:t>
            </a:r>
            <a:r>
              <a:rPr lang="en-US" altLang="zh-CN" sz="1600" b="1">
                <a:solidFill>
                  <a:srgbClr val="FF0000"/>
                </a:solidFill>
              </a:rPr>
              <a:t>name</a:t>
            </a:r>
            <a:r>
              <a:rPr lang="zh-CN" altLang="en-US" sz="1600" b="1">
                <a:solidFill>
                  <a:srgbClr val="FF0000"/>
                </a:solidFill>
              </a:rPr>
              <a:t>，身份证号</a:t>
            </a:r>
            <a:r>
              <a:rPr lang="en-US" altLang="zh-CN" sz="1600" b="1">
                <a:solidFill>
                  <a:srgbClr val="FF0000"/>
                </a:solidFill>
              </a:rPr>
              <a:t>id</a:t>
            </a:r>
            <a:r>
              <a:rPr lang="zh-CN" altLang="en-US" sz="1600" b="1">
                <a:solidFill>
                  <a:srgbClr val="FF0000"/>
                </a:solidFill>
              </a:rPr>
              <a:t>，年龄</a:t>
            </a:r>
            <a:r>
              <a:rPr lang="en-US" altLang="zh-CN" sz="1600" b="1">
                <a:solidFill>
                  <a:srgbClr val="FF0000"/>
                </a:solidFill>
              </a:rPr>
              <a:t>age</a:t>
            </a:r>
            <a:r>
              <a:rPr lang="zh-CN" altLang="en-US" sz="1600" b="1">
                <a:solidFill>
                  <a:srgbClr val="FF0000"/>
                </a:solidFill>
              </a:rPr>
              <a:t>。重载输入</a:t>
            </a:r>
            <a:r>
              <a:rPr lang="en-US" altLang="zh-CN" sz="1600" b="1">
                <a:solidFill>
                  <a:srgbClr val="FF0000"/>
                </a:solidFill>
              </a:rPr>
              <a:t>/</a:t>
            </a:r>
            <a:r>
              <a:rPr lang="zh-CN" altLang="en-US" sz="1600" b="1">
                <a:solidFill>
                  <a:srgbClr val="FF0000"/>
                </a:solidFill>
              </a:rPr>
              <a:t>输出运算符实现对</a:t>
            </a:r>
            <a:r>
              <a:rPr lang="en-US" altLang="zh-CN" sz="1600" b="1">
                <a:solidFill>
                  <a:srgbClr val="FF0000"/>
                </a:solidFill>
              </a:rPr>
              <a:t>Sales</a:t>
            </a:r>
            <a:r>
              <a:rPr lang="zh-CN" altLang="en-US" sz="1600" b="1">
                <a:solidFill>
                  <a:srgbClr val="FF0000"/>
                </a:solidFill>
              </a:rPr>
              <a:t>类数据成员的输入和输出。</a:t>
            </a:r>
          </a:p>
          <a:p>
            <a:pPr eaLnBrk="1" hangingPunct="1">
              <a:lnSpc>
                <a:spcPct val="80000"/>
              </a:lnSpc>
              <a:buFontTx/>
              <a:buNone/>
            </a:pPr>
            <a:r>
              <a:rPr lang="en-US" altLang="zh-CN" sz="1600" b="1"/>
              <a:t>//CH6-13.cpp</a:t>
            </a:r>
          </a:p>
          <a:p>
            <a:pPr eaLnBrk="1" hangingPunct="1">
              <a:lnSpc>
                <a:spcPct val="80000"/>
              </a:lnSpc>
              <a:buFontTx/>
              <a:buNone/>
            </a:pPr>
            <a:r>
              <a:rPr lang="en-US" altLang="zh-CN" sz="1600" b="1"/>
              <a:t>#include&lt;iostream.h&gt;</a:t>
            </a:r>
          </a:p>
          <a:p>
            <a:pPr eaLnBrk="1" hangingPunct="1">
              <a:lnSpc>
                <a:spcPct val="80000"/>
              </a:lnSpc>
              <a:buFontTx/>
              <a:buNone/>
            </a:pPr>
            <a:r>
              <a:rPr lang="en-US" altLang="zh-CN" sz="1600" b="1"/>
              <a:t>#include&lt;string.h&gt;</a:t>
            </a:r>
          </a:p>
          <a:p>
            <a:pPr eaLnBrk="1" hangingPunct="1">
              <a:lnSpc>
                <a:spcPct val="80000"/>
              </a:lnSpc>
              <a:buFontTx/>
              <a:buNone/>
            </a:pPr>
            <a:r>
              <a:rPr lang="en-US" altLang="zh-CN" sz="1600" b="1"/>
              <a:t>class Sales{</a:t>
            </a:r>
          </a:p>
          <a:p>
            <a:pPr eaLnBrk="1" hangingPunct="1">
              <a:lnSpc>
                <a:spcPct val="80000"/>
              </a:lnSpc>
              <a:buFontTx/>
              <a:buNone/>
            </a:pPr>
            <a:r>
              <a:rPr lang="en-US" altLang="zh-CN" sz="1600" b="1"/>
              <a:t>private:</a:t>
            </a:r>
          </a:p>
          <a:p>
            <a:pPr eaLnBrk="1" hangingPunct="1">
              <a:lnSpc>
                <a:spcPct val="80000"/>
              </a:lnSpc>
              <a:buFontTx/>
              <a:buNone/>
            </a:pPr>
            <a:r>
              <a:rPr lang="en-US" altLang="zh-CN" sz="1600" b="1"/>
              <a:t>		char name[10];</a:t>
            </a:r>
          </a:p>
          <a:p>
            <a:pPr eaLnBrk="1" hangingPunct="1">
              <a:lnSpc>
                <a:spcPct val="80000"/>
              </a:lnSpc>
              <a:buFontTx/>
              <a:buNone/>
            </a:pPr>
            <a:r>
              <a:rPr lang="en-US" altLang="zh-CN" sz="1600" b="1"/>
              <a:t>		char id[18];</a:t>
            </a:r>
          </a:p>
          <a:p>
            <a:pPr eaLnBrk="1" hangingPunct="1">
              <a:lnSpc>
                <a:spcPct val="80000"/>
              </a:lnSpc>
              <a:buFontTx/>
              <a:buNone/>
            </a:pPr>
            <a:r>
              <a:rPr lang="en-US" altLang="zh-CN" sz="1600" b="1"/>
              <a:t>		int age;</a:t>
            </a:r>
          </a:p>
          <a:p>
            <a:pPr eaLnBrk="1" hangingPunct="1">
              <a:lnSpc>
                <a:spcPct val="80000"/>
              </a:lnSpc>
              <a:buFontTx/>
              <a:buNone/>
            </a:pPr>
            <a:r>
              <a:rPr lang="en-US" altLang="zh-CN" sz="1600" b="1"/>
              <a:t>public:</a:t>
            </a:r>
          </a:p>
          <a:p>
            <a:pPr eaLnBrk="1" hangingPunct="1">
              <a:lnSpc>
                <a:spcPct val="80000"/>
              </a:lnSpc>
              <a:buFontTx/>
              <a:buNone/>
            </a:pPr>
            <a:r>
              <a:rPr lang="en-US" altLang="zh-CN" sz="1600" b="1"/>
              <a:t>		Sales(char *Name,char *ID,int Age);</a:t>
            </a:r>
          </a:p>
          <a:p>
            <a:pPr eaLnBrk="1" hangingPunct="1">
              <a:lnSpc>
                <a:spcPct val="80000"/>
              </a:lnSpc>
              <a:buFontTx/>
              <a:buNone/>
            </a:pPr>
            <a:r>
              <a:rPr lang="en-US" altLang="zh-CN" sz="1600" b="1"/>
              <a:t>		friend	Sales &amp;operator&lt;&lt;(ostream &amp;os,Sales &amp;s);    //</a:t>
            </a:r>
            <a:r>
              <a:rPr lang="zh-CN" altLang="en-US" sz="1600" b="1"/>
              <a:t>重载输出运算符</a:t>
            </a:r>
          </a:p>
          <a:p>
            <a:pPr eaLnBrk="1" hangingPunct="1">
              <a:lnSpc>
                <a:spcPct val="80000"/>
              </a:lnSpc>
              <a:buFontTx/>
              <a:buNone/>
            </a:pPr>
            <a:r>
              <a:rPr lang="zh-CN" altLang="en-US" sz="1600" b="1"/>
              <a:t>		</a:t>
            </a:r>
            <a:r>
              <a:rPr lang="en-US" altLang="zh-CN" sz="1600" b="1"/>
              <a:t>friend	Sales &amp;operator&gt;&gt;(istream &amp;is,Sales &amp;s);     //</a:t>
            </a:r>
            <a:r>
              <a:rPr lang="zh-CN" altLang="en-US" sz="1600" b="1"/>
              <a:t>重载输入运算符</a:t>
            </a:r>
          </a:p>
          <a:p>
            <a:pPr eaLnBrk="1" hangingPunct="1">
              <a:lnSpc>
                <a:spcPct val="80000"/>
              </a:lnSpc>
              <a:buFontTx/>
              <a:buNone/>
            </a:pPr>
            <a:r>
              <a:rPr lang="en-US" altLang="zh-CN" sz="1600" b="1"/>
              <a:t>};</a:t>
            </a:r>
          </a:p>
          <a:p>
            <a:pPr eaLnBrk="1" hangingPunct="1">
              <a:lnSpc>
                <a:spcPct val="80000"/>
              </a:lnSpc>
              <a:buFontTx/>
              <a:buNone/>
            </a:pPr>
            <a:r>
              <a:rPr lang="en-US" altLang="zh-CN" sz="1600" b="1"/>
              <a:t>Sales::Sales(char *Name,char *ID,int Age) {</a:t>
            </a:r>
          </a:p>
          <a:p>
            <a:pPr eaLnBrk="1" hangingPunct="1">
              <a:lnSpc>
                <a:spcPct val="80000"/>
              </a:lnSpc>
              <a:buFontTx/>
              <a:buNone/>
            </a:pPr>
            <a:r>
              <a:rPr lang="en-US" altLang="zh-CN" sz="1600" b="1"/>
              <a:t>		strcpy(name,Name);</a:t>
            </a:r>
          </a:p>
          <a:p>
            <a:pPr eaLnBrk="1" hangingPunct="1">
              <a:lnSpc>
                <a:spcPct val="80000"/>
              </a:lnSpc>
              <a:buFontTx/>
              <a:buNone/>
            </a:pPr>
            <a:r>
              <a:rPr lang="en-US" altLang="zh-CN" sz="1600" b="1"/>
              <a:t>		strcpy(id,ID);</a:t>
            </a:r>
          </a:p>
          <a:p>
            <a:pPr eaLnBrk="1" hangingPunct="1">
              <a:lnSpc>
                <a:spcPct val="80000"/>
              </a:lnSpc>
              <a:buFontTx/>
              <a:buNone/>
            </a:pPr>
            <a:r>
              <a:rPr lang="en-US" altLang="zh-CN" sz="1600" b="1"/>
              <a:t>		age=Age;</a:t>
            </a:r>
          </a:p>
          <a:p>
            <a:pPr eaLnBrk="1" hangingPunct="1">
              <a:lnSpc>
                <a:spcPct val="80000"/>
              </a:lnSpc>
              <a:buFontTx/>
              <a:buNone/>
            </a:pPr>
            <a:r>
              <a:rPr lang="en-US" altLang="zh-CN" sz="1600" b="1"/>
              <a:t>}</a:t>
            </a:r>
          </a:p>
          <a:p>
            <a:pPr eaLnBrk="1" hangingPunct="1">
              <a:lnSpc>
                <a:spcPct val="80000"/>
              </a:lnSpc>
              <a:buFontTx/>
              <a:buNone/>
            </a:pPr>
            <a:endParaRPr lang="en-US" altLang="zh-CN" sz="1600" b="1"/>
          </a:p>
        </p:txBody>
      </p:sp>
    </p:spTree>
    <p:extLst>
      <p:ext uri="{BB962C8B-B14F-4D97-AF65-F5344CB8AC3E}">
        <p14:creationId xmlns:p14="http://schemas.microsoft.com/office/powerpoint/2010/main" val="11063344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685800" y="260350"/>
            <a:ext cx="7772400" cy="6121400"/>
          </a:xfrm>
        </p:spPr>
        <p:txBody>
          <a:bodyPr/>
          <a:lstStyle/>
          <a:p>
            <a:pPr eaLnBrk="1" hangingPunct="1">
              <a:lnSpc>
                <a:spcPct val="80000"/>
              </a:lnSpc>
              <a:buFontTx/>
              <a:buNone/>
            </a:pPr>
            <a:r>
              <a:rPr lang="en-US" altLang="zh-CN" sz="1800" b="1"/>
              <a:t>Sales&amp; operator&lt;&lt;(ostream &amp;os,Sales &amp;s) {</a:t>
            </a:r>
          </a:p>
          <a:p>
            <a:pPr eaLnBrk="1" hangingPunct="1">
              <a:lnSpc>
                <a:spcPct val="80000"/>
              </a:lnSpc>
              <a:buFontTx/>
              <a:buNone/>
            </a:pPr>
            <a:r>
              <a:rPr lang="en-US" altLang="zh-CN" sz="1800" b="1"/>
              <a:t>		os&lt;&lt;s.name&lt;&lt;"\t";                 			//</a:t>
            </a:r>
            <a:r>
              <a:rPr lang="zh-CN" altLang="en-US" sz="1800" b="1"/>
              <a:t>输出姓名</a:t>
            </a:r>
          </a:p>
          <a:p>
            <a:pPr eaLnBrk="1" hangingPunct="1">
              <a:lnSpc>
                <a:spcPct val="80000"/>
              </a:lnSpc>
              <a:buFontTx/>
              <a:buNone/>
            </a:pPr>
            <a:r>
              <a:rPr lang="zh-CN" altLang="en-US" sz="1800" b="1"/>
              <a:t>		</a:t>
            </a:r>
            <a:r>
              <a:rPr lang="en-US" altLang="zh-CN" sz="1800" b="1"/>
              <a:t>os&lt;&lt;s.id&lt;&lt;"\t";                    			//</a:t>
            </a:r>
            <a:r>
              <a:rPr lang="zh-CN" altLang="en-US" sz="1800" b="1"/>
              <a:t>输出身份证号</a:t>
            </a:r>
          </a:p>
          <a:p>
            <a:pPr eaLnBrk="1" hangingPunct="1">
              <a:lnSpc>
                <a:spcPct val="80000"/>
              </a:lnSpc>
              <a:buFontTx/>
              <a:buNone/>
            </a:pPr>
            <a:r>
              <a:rPr lang="zh-CN" altLang="en-US" sz="1800" b="1"/>
              <a:t>		</a:t>
            </a:r>
            <a:r>
              <a:rPr lang="en-US" altLang="zh-CN" sz="1800" b="1"/>
              <a:t>os&lt;&lt;s.age&lt;&lt;endl;                  			//</a:t>
            </a:r>
            <a:r>
              <a:rPr lang="zh-CN" altLang="en-US" sz="1800" b="1"/>
              <a:t>输出年龄</a:t>
            </a:r>
          </a:p>
          <a:p>
            <a:pPr eaLnBrk="1" hangingPunct="1">
              <a:lnSpc>
                <a:spcPct val="80000"/>
              </a:lnSpc>
              <a:buFontTx/>
              <a:buNone/>
            </a:pPr>
            <a:r>
              <a:rPr lang="zh-CN" altLang="en-US" sz="1800" b="1"/>
              <a:t>		</a:t>
            </a:r>
            <a:r>
              <a:rPr lang="en-US" altLang="zh-CN" sz="1800" b="1"/>
              <a:t>return s;</a:t>
            </a:r>
          </a:p>
          <a:p>
            <a:pPr eaLnBrk="1" hangingPunct="1">
              <a:lnSpc>
                <a:spcPct val="80000"/>
              </a:lnSpc>
              <a:buFontTx/>
              <a:buNone/>
            </a:pPr>
            <a:r>
              <a:rPr lang="en-US" altLang="zh-CN" sz="1800" b="1"/>
              <a:t>}</a:t>
            </a:r>
          </a:p>
          <a:p>
            <a:pPr eaLnBrk="1" hangingPunct="1">
              <a:lnSpc>
                <a:spcPct val="80000"/>
              </a:lnSpc>
              <a:buFontTx/>
              <a:buNone/>
            </a:pPr>
            <a:r>
              <a:rPr lang="en-US" altLang="zh-CN" sz="1800" b="1"/>
              <a:t>Sales &amp;operator&gt;&gt;(istream &amp;is,Sales &amp;s) {</a:t>
            </a:r>
          </a:p>
          <a:p>
            <a:pPr eaLnBrk="1" hangingPunct="1">
              <a:lnSpc>
                <a:spcPct val="80000"/>
              </a:lnSpc>
              <a:buFontTx/>
              <a:buNone/>
            </a:pPr>
            <a:r>
              <a:rPr lang="en-US" altLang="zh-CN" sz="1800" b="1"/>
              <a:t>		cout&lt;&lt;"</a:t>
            </a:r>
            <a:r>
              <a:rPr lang="zh-CN" altLang="en-US" sz="1800" b="1"/>
              <a:t>输入雇员的姓名，身份证号，年龄</a:t>
            </a:r>
            <a:r>
              <a:rPr lang="en-US" altLang="zh-CN" sz="1800" b="1"/>
              <a:t>"&lt;&lt;endl;  				is&gt;&gt;s.name&gt;&gt;s.id&gt;&gt;s.age;                       	</a:t>
            </a:r>
          </a:p>
          <a:p>
            <a:pPr eaLnBrk="1" hangingPunct="1">
              <a:lnSpc>
                <a:spcPct val="80000"/>
              </a:lnSpc>
              <a:buFontTx/>
              <a:buNone/>
            </a:pPr>
            <a:r>
              <a:rPr lang="en-US" altLang="zh-CN" sz="1800" b="1"/>
              <a:t>		return s;</a:t>
            </a:r>
          </a:p>
          <a:p>
            <a:pPr eaLnBrk="1" hangingPunct="1">
              <a:lnSpc>
                <a:spcPct val="80000"/>
              </a:lnSpc>
              <a:buFontTx/>
              <a:buNone/>
            </a:pPr>
            <a:r>
              <a:rPr lang="en-US" altLang="zh-CN" sz="1800" b="1"/>
              <a:t>}</a:t>
            </a:r>
          </a:p>
          <a:p>
            <a:pPr eaLnBrk="1" hangingPunct="1">
              <a:lnSpc>
                <a:spcPct val="80000"/>
              </a:lnSpc>
              <a:buFontTx/>
              <a:buNone/>
            </a:pPr>
            <a:r>
              <a:rPr lang="en-US" altLang="zh-CN" sz="1800" b="1"/>
              <a:t>void main(){</a:t>
            </a:r>
          </a:p>
          <a:p>
            <a:pPr eaLnBrk="1" hangingPunct="1">
              <a:lnSpc>
                <a:spcPct val="80000"/>
              </a:lnSpc>
              <a:buFontTx/>
              <a:buNone/>
            </a:pPr>
            <a:r>
              <a:rPr lang="en-US" altLang="zh-CN" sz="1800" b="1"/>
              <a:t>		Sales s1(“</a:t>
            </a:r>
            <a:r>
              <a:rPr lang="zh-CN" altLang="en-US" sz="1800" b="1"/>
              <a:t>黄梅</a:t>
            </a:r>
            <a:r>
              <a:rPr lang="en-US" altLang="zh-CN" sz="1800" b="1"/>
              <a:t>","214198012111711",40);   		//L1</a:t>
            </a:r>
          </a:p>
          <a:p>
            <a:pPr eaLnBrk="1" hangingPunct="1">
              <a:lnSpc>
                <a:spcPct val="80000"/>
              </a:lnSpc>
              <a:buFontTx/>
              <a:buNone/>
            </a:pPr>
            <a:r>
              <a:rPr lang="en-US" altLang="zh-CN" sz="1800" b="1"/>
              <a:t>		cout&lt;&lt;s1;                             	                //L2</a:t>
            </a:r>
          </a:p>
          <a:p>
            <a:pPr eaLnBrk="1" hangingPunct="1">
              <a:lnSpc>
                <a:spcPct val="80000"/>
              </a:lnSpc>
              <a:buFontTx/>
              <a:buNone/>
            </a:pPr>
            <a:r>
              <a:rPr lang="en-US" altLang="zh-CN" sz="1800" b="1"/>
              <a:t>		cout&lt;&lt;endl;                        		//L3</a:t>
            </a:r>
          </a:p>
          <a:p>
            <a:pPr eaLnBrk="1" hangingPunct="1">
              <a:lnSpc>
                <a:spcPct val="80000"/>
              </a:lnSpc>
              <a:buFontTx/>
              <a:buNone/>
            </a:pPr>
            <a:r>
              <a:rPr lang="en-US" altLang="zh-CN" sz="1800" b="1"/>
              <a:t>		cin&gt;&gt;s1;                              	//L4</a:t>
            </a:r>
          </a:p>
          <a:p>
            <a:pPr eaLnBrk="1" hangingPunct="1">
              <a:lnSpc>
                <a:spcPct val="80000"/>
              </a:lnSpc>
              <a:buFontTx/>
              <a:buNone/>
            </a:pPr>
            <a:r>
              <a:rPr lang="en-US" altLang="zh-CN" sz="1800" b="1"/>
              <a:t>		cout&lt;&lt;s1;                             	//L5</a:t>
            </a:r>
          </a:p>
          <a:p>
            <a:pPr eaLnBrk="1" hangingPunct="1">
              <a:lnSpc>
                <a:spcPct val="80000"/>
              </a:lnSpc>
              <a:buFontTx/>
              <a:buNone/>
            </a:pPr>
            <a:r>
              <a:rPr lang="en-US" altLang="zh-CN" sz="1800" b="1"/>
              <a:t>}</a:t>
            </a:r>
          </a:p>
        </p:txBody>
      </p:sp>
      <p:pic>
        <p:nvPicPr>
          <p:cNvPr id="80899"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738" y="4581525"/>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269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ppt_x"/>
                                          </p:val>
                                        </p:tav>
                                        <p:tav tm="100000">
                                          <p:val>
                                            <p:strVal val="#ppt_x"/>
                                          </p:val>
                                        </p:tav>
                                      </p:tavLst>
                                    </p:anim>
                                    <p:anim calcmode="lin" valueType="num">
                                      <p:cBhvr additive="base">
                                        <p:cTn id="8" dur="500" fill="hold"/>
                                        <p:tgtEl>
                                          <p:spTgt spid="80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b="1">
                <a:solidFill>
                  <a:srgbClr val="FF0000"/>
                </a:solidFill>
              </a:rPr>
              <a:t>增补  </a:t>
            </a:r>
            <a:r>
              <a:rPr lang="en-US" altLang="zh-CN" b="1"/>
              <a:t>String</a:t>
            </a:r>
            <a:r>
              <a:rPr lang="zh-CN" altLang="en-US" b="1"/>
              <a:t>类设计</a:t>
            </a:r>
            <a:endParaRPr lang="zh-CN" altLang="en-US" b="1">
              <a:solidFill>
                <a:srgbClr val="FF0000"/>
              </a:solidFill>
            </a:endParaRPr>
          </a:p>
        </p:txBody>
      </p:sp>
      <p:sp>
        <p:nvSpPr>
          <p:cNvPr id="83971" name="Rectangle 3"/>
          <p:cNvSpPr>
            <a:spLocks noGrp="1" noChangeArrowheads="1"/>
          </p:cNvSpPr>
          <p:nvPr>
            <p:ph type="body" idx="1"/>
          </p:nvPr>
        </p:nvSpPr>
        <p:spPr/>
        <p:txBody>
          <a:bodyPr/>
          <a:lstStyle/>
          <a:p>
            <a:pPr eaLnBrk="1" hangingPunct="1"/>
            <a:r>
              <a:rPr lang="zh-CN" altLang="en-US" b="1"/>
              <a:t>标准</a:t>
            </a:r>
            <a:r>
              <a:rPr lang="en-US" altLang="zh-CN" b="1"/>
              <a:t>C++</a:t>
            </a:r>
            <a:r>
              <a:rPr lang="zh-CN" altLang="en-US" b="1"/>
              <a:t>提供了一个</a:t>
            </a:r>
            <a:r>
              <a:rPr lang="en-US" altLang="zh-CN" b="1"/>
              <a:t>String</a:t>
            </a:r>
            <a:r>
              <a:rPr lang="zh-CN" altLang="en-US" b="1"/>
              <a:t>类。</a:t>
            </a:r>
            <a:r>
              <a:rPr lang="en-US" altLang="zh-CN" b="1"/>
              <a:t>String</a:t>
            </a:r>
            <a:r>
              <a:rPr lang="zh-CN" altLang="en-US" b="1"/>
              <a:t>类重载了</a:t>
            </a:r>
            <a:r>
              <a:rPr lang="en-US" altLang="zh-CN" b="1"/>
              <a:t>+</a:t>
            </a:r>
            <a:r>
              <a:rPr lang="zh-CN" altLang="en-US" b="1"/>
              <a:t>、</a:t>
            </a:r>
            <a:r>
              <a:rPr lang="en-US" altLang="zh-CN" b="1"/>
              <a:t>+=</a:t>
            </a:r>
            <a:r>
              <a:rPr lang="zh-CN" altLang="en-US" b="1"/>
              <a:t>、</a:t>
            </a:r>
            <a:r>
              <a:rPr lang="en-US" altLang="zh-CN" b="1"/>
              <a:t>==</a:t>
            </a:r>
            <a:r>
              <a:rPr lang="zh-CN" altLang="en-US" b="1"/>
              <a:t>、</a:t>
            </a:r>
            <a:r>
              <a:rPr lang="en-US" altLang="zh-CN" b="1"/>
              <a:t>&gt;</a:t>
            </a:r>
            <a:r>
              <a:rPr lang="zh-CN" altLang="en-US" b="1"/>
              <a:t>、</a:t>
            </a:r>
            <a:r>
              <a:rPr lang="en-US" altLang="zh-CN" b="1"/>
              <a:t>&gt;=</a:t>
            </a:r>
            <a:r>
              <a:rPr lang="zh-CN" altLang="en-US" b="1"/>
              <a:t>、</a:t>
            </a:r>
            <a:r>
              <a:rPr lang="en-US" altLang="zh-CN" b="1"/>
              <a:t>&lt;</a:t>
            </a:r>
            <a:r>
              <a:rPr lang="zh-CN" altLang="en-US" b="1"/>
              <a:t>、</a:t>
            </a:r>
            <a:r>
              <a:rPr lang="en-US" altLang="zh-CN" b="1"/>
              <a:t>&lt;=</a:t>
            </a:r>
            <a:r>
              <a:rPr lang="zh-CN" altLang="en-US" b="1"/>
              <a:t>等运算符函数，这些重载运算符函数让字符串数据类型的操作变得非常简单，使字符串的赋值、连接与大小比较等操作与</a:t>
            </a:r>
            <a:r>
              <a:rPr lang="en-US" altLang="zh-CN" b="1"/>
              <a:t>C++</a:t>
            </a:r>
            <a:r>
              <a:rPr lang="zh-CN" altLang="en-US" b="1"/>
              <a:t>内置的</a:t>
            </a:r>
            <a:r>
              <a:rPr lang="en-US" altLang="zh-CN" b="1"/>
              <a:t>int</a:t>
            </a:r>
            <a:r>
              <a:rPr lang="zh-CN" altLang="en-US" b="1"/>
              <a:t>和</a:t>
            </a:r>
            <a:r>
              <a:rPr lang="en-US" altLang="zh-CN" b="1"/>
              <a:t>float</a:t>
            </a:r>
            <a:r>
              <a:rPr lang="zh-CN" altLang="en-US" b="1"/>
              <a:t>等类型的数据一样简便。要使用标准</a:t>
            </a:r>
            <a:r>
              <a:rPr lang="en-US" altLang="zh-CN" b="1"/>
              <a:t>C++</a:t>
            </a:r>
            <a:r>
              <a:rPr lang="zh-CN" altLang="en-US" b="1"/>
              <a:t>的</a:t>
            </a:r>
            <a:r>
              <a:rPr lang="en-US" altLang="zh-CN" b="1"/>
              <a:t>string</a:t>
            </a:r>
            <a:r>
              <a:rPr lang="zh-CN" altLang="en-US" b="1"/>
              <a:t>类，需在程序中引用头文件</a:t>
            </a:r>
            <a:r>
              <a:rPr lang="en-US" altLang="zh-CN" b="1"/>
              <a:t>#include &lt;string&gt;</a:t>
            </a:r>
            <a:r>
              <a:rPr lang="zh-CN" altLang="en-US" b="1"/>
              <a:t>。 </a:t>
            </a:r>
          </a:p>
        </p:txBody>
      </p:sp>
    </p:spTree>
    <p:extLst>
      <p:ext uri="{BB962C8B-B14F-4D97-AF65-F5344CB8AC3E}">
        <p14:creationId xmlns:p14="http://schemas.microsoft.com/office/powerpoint/2010/main" val="33531185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468313" y="333375"/>
            <a:ext cx="7989887" cy="6524625"/>
          </a:xfrm>
        </p:spPr>
        <p:txBody>
          <a:bodyPr/>
          <a:lstStyle/>
          <a:p>
            <a:pPr eaLnBrk="1" hangingPunct="1">
              <a:lnSpc>
                <a:spcPct val="80000"/>
              </a:lnSpc>
              <a:buFontTx/>
              <a:buNone/>
            </a:pPr>
            <a:r>
              <a:rPr lang="en-US" altLang="zh-CN" sz="1400" b="1"/>
              <a:t>【</a:t>
            </a:r>
            <a:r>
              <a:rPr lang="zh-CN" altLang="en-US" sz="1400" b="1"/>
              <a:t>例</a:t>
            </a:r>
            <a:r>
              <a:rPr lang="en-US" altLang="zh-CN" sz="1400" b="1"/>
              <a:t>】  </a:t>
            </a:r>
            <a:r>
              <a:rPr lang="zh-CN" altLang="en-US" sz="1400" b="1"/>
              <a:t>设计一个字符串类</a:t>
            </a:r>
            <a:r>
              <a:rPr lang="en-US" altLang="zh-CN" sz="1400" b="1"/>
              <a:t>String</a:t>
            </a:r>
            <a:r>
              <a:rPr lang="zh-CN" altLang="en-US" sz="1400" b="1"/>
              <a:t>，通过运算符重载实现字符串的输入、输出以及</a:t>
            </a:r>
            <a:r>
              <a:rPr lang="en-US" altLang="zh-CN" sz="1400" b="1"/>
              <a:t>+=</a:t>
            </a:r>
            <a:r>
              <a:rPr lang="zh-CN" altLang="en-US" sz="1400" b="1"/>
              <a:t>、</a:t>
            </a:r>
            <a:r>
              <a:rPr lang="en-US" altLang="zh-CN" sz="1400" b="1"/>
              <a:t>==</a:t>
            </a:r>
            <a:r>
              <a:rPr lang="zh-CN" altLang="en-US" sz="1400" b="1"/>
              <a:t>、</a:t>
            </a:r>
            <a:r>
              <a:rPr lang="en-US" altLang="zh-CN" sz="1400" b="1"/>
              <a:t>!=</a:t>
            </a:r>
            <a:r>
              <a:rPr lang="zh-CN" altLang="en-US" sz="1400" b="1"/>
              <a:t>、</a:t>
            </a:r>
            <a:r>
              <a:rPr lang="en-US" altLang="zh-CN" sz="1400" b="1"/>
              <a:t>&lt;</a:t>
            </a:r>
            <a:r>
              <a:rPr lang="zh-CN" altLang="en-US" sz="1400" b="1"/>
              <a:t>、</a:t>
            </a:r>
            <a:r>
              <a:rPr lang="en-US" altLang="zh-CN" sz="1400" b="1"/>
              <a:t>&gt;</a:t>
            </a:r>
            <a:r>
              <a:rPr lang="zh-CN" altLang="en-US" sz="1400" b="1"/>
              <a:t>、</a:t>
            </a:r>
            <a:r>
              <a:rPr lang="en-US" altLang="zh-CN" sz="1400" b="1"/>
              <a:t>&gt;=</a:t>
            </a:r>
            <a:r>
              <a:rPr lang="zh-CN" altLang="en-US" sz="1400" b="1"/>
              <a:t>、</a:t>
            </a:r>
            <a:r>
              <a:rPr lang="en-US" altLang="zh-CN" sz="1400" b="1"/>
              <a:t>[ ]</a:t>
            </a:r>
            <a:r>
              <a:rPr lang="zh-CN" altLang="en-US" sz="1400" b="1"/>
              <a:t>等运算。</a:t>
            </a:r>
          </a:p>
          <a:p>
            <a:pPr eaLnBrk="1" hangingPunct="1">
              <a:lnSpc>
                <a:spcPct val="80000"/>
              </a:lnSpc>
              <a:buFontTx/>
              <a:buNone/>
            </a:pPr>
            <a:r>
              <a:rPr lang="en-US" altLang="zh-CN" sz="1600" b="1"/>
              <a:t>//Eg.cpp</a:t>
            </a:r>
          </a:p>
          <a:p>
            <a:pPr eaLnBrk="1" hangingPunct="1">
              <a:lnSpc>
                <a:spcPct val="80000"/>
              </a:lnSpc>
              <a:buFontTx/>
              <a:buNone/>
            </a:pPr>
            <a:r>
              <a:rPr lang="en-US" altLang="zh-CN" sz="1600" b="1"/>
              <a:t>#include &lt;iostream.h&gt;</a:t>
            </a:r>
          </a:p>
          <a:p>
            <a:pPr eaLnBrk="1" hangingPunct="1">
              <a:lnSpc>
                <a:spcPct val="80000"/>
              </a:lnSpc>
              <a:buFontTx/>
              <a:buNone/>
            </a:pPr>
            <a:r>
              <a:rPr lang="en-US" altLang="zh-CN" sz="1600" b="1"/>
              <a:t>#include &lt;string.h&gt;</a:t>
            </a:r>
          </a:p>
          <a:p>
            <a:pPr eaLnBrk="1" hangingPunct="1">
              <a:lnSpc>
                <a:spcPct val="80000"/>
              </a:lnSpc>
              <a:buFontTx/>
              <a:buNone/>
            </a:pPr>
            <a:r>
              <a:rPr lang="en-US" altLang="zh-CN" sz="1600" b="1"/>
              <a:t>class String {</a:t>
            </a:r>
          </a:p>
          <a:p>
            <a:pPr eaLnBrk="1" hangingPunct="1">
              <a:lnSpc>
                <a:spcPct val="80000"/>
              </a:lnSpc>
              <a:buFontTx/>
              <a:buNone/>
            </a:pPr>
            <a:r>
              <a:rPr lang="en-US" altLang="zh-CN" sz="1600" b="1"/>
              <a:t>private:</a:t>
            </a:r>
          </a:p>
          <a:p>
            <a:pPr eaLnBrk="1" hangingPunct="1">
              <a:lnSpc>
                <a:spcPct val="80000"/>
              </a:lnSpc>
              <a:buFontTx/>
              <a:buNone/>
            </a:pPr>
            <a:r>
              <a:rPr lang="en-US" altLang="zh-CN" sz="1600" b="1"/>
              <a:t>int length;                     		//</a:t>
            </a:r>
            <a:r>
              <a:rPr lang="zh-CN" altLang="en-US" sz="1600" b="1"/>
              <a:t>字符串长度</a:t>
            </a:r>
          </a:p>
          <a:p>
            <a:pPr eaLnBrk="1" hangingPunct="1">
              <a:lnSpc>
                <a:spcPct val="80000"/>
              </a:lnSpc>
              <a:buFontTx/>
              <a:buNone/>
            </a:pPr>
            <a:r>
              <a:rPr lang="en-US" altLang="zh-CN" sz="1600" b="1"/>
              <a:t>char *sPtr;                     		//</a:t>
            </a:r>
            <a:r>
              <a:rPr lang="zh-CN" altLang="en-US" sz="1600" b="1"/>
              <a:t>存放字符串的指针</a:t>
            </a:r>
          </a:p>
          <a:p>
            <a:pPr eaLnBrk="1" hangingPunct="1">
              <a:lnSpc>
                <a:spcPct val="80000"/>
              </a:lnSpc>
              <a:buFontTx/>
              <a:buNone/>
            </a:pPr>
            <a:r>
              <a:rPr lang="en-US" altLang="zh-CN" sz="1600" b="1"/>
              <a:t>void setString( const char *s2);	</a:t>
            </a:r>
          </a:p>
          <a:p>
            <a:pPr eaLnBrk="1" hangingPunct="1">
              <a:lnSpc>
                <a:spcPct val="80000"/>
              </a:lnSpc>
              <a:buFontTx/>
              <a:buNone/>
            </a:pPr>
            <a:r>
              <a:rPr lang="en-US" altLang="zh-CN" sz="1600" b="1"/>
              <a:t>friend ostream &amp;operator&lt;&lt;(ostream &amp;os, const String &amp;s); </a:t>
            </a:r>
          </a:p>
          <a:p>
            <a:pPr eaLnBrk="1" hangingPunct="1">
              <a:lnSpc>
                <a:spcPct val="80000"/>
              </a:lnSpc>
              <a:buFontTx/>
              <a:buNone/>
            </a:pPr>
            <a:r>
              <a:rPr lang="en-US" altLang="zh-CN" sz="1600" b="1"/>
              <a:t>friend istream &amp;operator&gt;&gt;(istream &amp;is, String &amp;s);  //</a:t>
            </a:r>
            <a:r>
              <a:rPr lang="zh-CN" altLang="en-US" sz="1600" b="1"/>
              <a:t>重载输入运算符</a:t>
            </a:r>
          </a:p>
          <a:p>
            <a:pPr eaLnBrk="1" hangingPunct="1">
              <a:lnSpc>
                <a:spcPct val="80000"/>
              </a:lnSpc>
              <a:buFontTx/>
              <a:buNone/>
            </a:pPr>
            <a:r>
              <a:rPr lang="en-US" altLang="zh-CN" sz="1600" b="1"/>
              <a:t>public:</a:t>
            </a:r>
          </a:p>
          <a:p>
            <a:pPr eaLnBrk="1" hangingPunct="1">
              <a:lnSpc>
                <a:spcPct val="80000"/>
              </a:lnSpc>
              <a:buFontTx/>
              <a:buNone/>
            </a:pPr>
            <a:r>
              <a:rPr lang="en-US" altLang="zh-CN" sz="1600" b="1"/>
              <a:t>String( const char * = "" );            </a:t>
            </a:r>
          </a:p>
          <a:p>
            <a:pPr eaLnBrk="1" hangingPunct="1">
              <a:lnSpc>
                <a:spcPct val="80000"/>
              </a:lnSpc>
              <a:buFontTx/>
              <a:buNone/>
            </a:pPr>
            <a:r>
              <a:rPr lang="en-US" altLang="zh-CN" sz="1600" b="1"/>
              <a:t>~String();                            </a:t>
            </a:r>
          </a:p>
          <a:p>
            <a:pPr eaLnBrk="1" hangingPunct="1">
              <a:lnSpc>
                <a:spcPct val="80000"/>
              </a:lnSpc>
              <a:buFontTx/>
              <a:buNone/>
            </a:pPr>
            <a:r>
              <a:rPr lang="en-US" altLang="zh-CN" sz="1600" b="1"/>
              <a:t>	 	const String &amp;operator=(const String &amp;R); 	//</a:t>
            </a:r>
            <a:r>
              <a:rPr lang="zh-CN" altLang="en-US" sz="1600" b="1"/>
              <a:t>重载赋值运算符 </a:t>
            </a:r>
            <a:r>
              <a:rPr lang="en-US" altLang="zh-CN" sz="1600" b="1"/>
              <a:t>=</a:t>
            </a:r>
          </a:p>
          <a:p>
            <a:pPr eaLnBrk="1" hangingPunct="1">
              <a:lnSpc>
                <a:spcPct val="80000"/>
              </a:lnSpc>
              <a:buFontTx/>
              <a:buNone/>
            </a:pPr>
            <a:r>
              <a:rPr lang="en-US" altLang="zh-CN" sz="1600" b="1"/>
              <a:t>	 	const String &amp;operator+=(const String &amp;R);	//</a:t>
            </a:r>
            <a:r>
              <a:rPr lang="zh-CN" altLang="en-US" sz="1600" b="1"/>
              <a:t>字符串的连接 </a:t>
            </a:r>
            <a:r>
              <a:rPr lang="en-US" altLang="zh-CN" sz="1600" b="1"/>
              <a:t>+=</a:t>
            </a:r>
          </a:p>
          <a:p>
            <a:pPr eaLnBrk="1" hangingPunct="1">
              <a:lnSpc>
                <a:spcPct val="80000"/>
              </a:lnSpc>
              <a:buFontTx/>
              <a:buNone/>
            </a:pPr>
            <a:r>
              <a:rPr lang="en-US" altLang="zh-CN" sz="1600" b="1"/>
              <a:t>bool operator==(const String &amp;R);			//</a:t>
            </a:r>
            <a:r>
              <a:rPr lang="zh-CN" altLang="en-US" sz="1600" b="1"/>
              <a:t>字符串的相等比较 </a:t>
            </a:r>
            <a:r>
              <a:rPr lang="en-US" altLang="zh-CN" sz="1600" b="1"/>
              <a:t>==</a:t>
            </a:r>
          </a:p>
          <a:p>
            <a:pPr eaLnBrk="1" hangingPunct="1">
              <a:lnSpc>
                <a:spcPct val="80000"/>
              </a:lnSpc>
              <a:buFontTx/>
              <a:buNone/>
            </a:pPr>
            <a:r>
              <a:rPr lang="en-US" altLang="zh-CN" sz="1600" b="1"/>
              <a:t>bool operator!=(const String &amp;R);			//</a:t>
            </a:r>
            <a:r>
              <a:rPr lang="zh-CN" altLang="en-US" sz="1600" b="1"/>
              <a:t>字符串的不等比较 </a:t>
            </a:r>
            <a:r>
              <a:rPr lang="en-US" altLang="zh-CN" sz="1600" b="1"/>
              <a:t>!=</a:t>
            </a:r>
          </a:p>
          <a:p>
            <a:pPr eaLnBrk="1" hangingPunct="1">
              <a:lnSpc>
                <a:spcPct val="80000"/>
              </a:lnSpc>
              <a:buFontTx/>
              <a:buNone/>
            </a:pPr>
            <a:r>
              <a:rPr lang="en-US" altLang="zh-CN" sz="1600" b="1"/>
              <a:t>bool operator!() ;               				//</a:t>
            </a:r>
            <a:r>
              <a:rPr lang="zh-CN" altLang="en-US" sz="1600" b="1"/>
              <a:t>判定字符串是否为空</a:t>
            </a:r>
          </a:p>
          <a:p>
            <a:pPr eaLnBrk="1" hangingPunct="1">
              <a:lnSpc>
                <a:spcPct val="80000"/>
              </a:lnSpc>
              <a:buFontTx/>
              <a:buNone/>
            </a:pPr>
            <a:r>
              <a:rPr lang="en-US" altLang="zh-CN" sz="1600" b="1"/>
              <a:t>bool operator&lt;(const String &amp;R) const;     		//</a:t>
            </a:r>
            <a:r>
              <a:rPr lang="zh-CN" altLang="en-US" sz="1600" b="1"/>
              <a:t>字符串的小于比较 </a:t>
            </a:r>
            <a:r>
              <a:rPr lang="en-US" altLang="zh-CN" sz="1600" b="1"/>
              <a:t>&lt;</a:t>
            </a:r>
          </a:p>
          <a:p>
            <a:pPr eaLnBrk="1" hangingPunct="1">
              <a:lnSpc>
                <a:spcPct val="80000"/>
              </a:lnSpc>
              <a:buFontTx/>
              <a:buNone/>
            </a:pPr>
            <a:r>
              <a:rPr lang="en-US" altLang="zh-CN" sz="1600" b="1"/>
              <a:t>bool operator&gt;(const String &amp;R);                	//</a:t>
            </a:r>
            <a:r>
              <a:rPr lang="zh-CN" altLang="en-US" sz="1600" b="1"/>
              <a:t>字符串的大于比较 </a:t>
            </a:r>
            <a:r>
              <a:rPr lang="en-US" altLang="zh-CN" sz="1600" b="1"/>
              <a:t>&gt;</a:t>
            </a:r>
          </a:p>
          <a:p>
            <a:pPr eaLnBrk="1" hangingPunct="1">
              <a:lnSpc>
                <a:spcPct val="80000"/>
              </a:lnSpc>
              <a:buFontTx/>
              <a:buNone/>
            </a:pPr>
            <a:r>
              <a:rPr lang="en-US" altLang="zh-CN" sz="1600" b="1"/>
              <a:t>bool operator&gt;=(const String &amp;R);             	//</a:t>
            </a:r>
            <a:r>
              <a:rPr lang="zh-CN" altLang="en-US" sz="1600" b="1"/>
              <a:t>字符串的大于等于比较</a:t>
            </a:r>
          </a:p>
          <a:p>
            <a:pPr eaLnBrk="1" hangingPunct="1">
              <a:lnSpc>
                <a:spcPct val="80000"/>
              </a:lnSpc>
              <a:buFontTx/>
              <a:buNone/>
            </a:pPr>
            <a:r>
              <a:rPr lang="en-US" altLang="zh-CN" sz="1600" b="1"/>
              <a:t>char &amp;operator[](int);                         	//</a:t>
            </a:r>
            <a:r>
              <a:rPr lang="zh-CN" altLang="en-US" sz="1600" b="1"/>
              <a:t>字符串的下标运算</a:t>
            </a:r>
          </a:p>
          <a:p>
            <a:pPr eaLnBrk="1" hangingPunct="1">
              <a:lnSpc>
                <a:spcPct val="80000"/>
              </a:lnSpc>
              <a:buFontTx/>
              <a:buNone/>
            </a:pPr>
            <a:r>
              <a:rPr lang="en-US" altLang="zh-CN" sz="1600" b="1"/>
              <a:t>};</a:t>
            </a:r>
          </a:p>
        </p:txBody>
      </p:sp>
    </p:spTree>
    <p:extLst>
      <p:ext uri="{BB962C8B-B14F-4D97-AF65-F5344CB8AC3E}">
        <p14:creationId xmlns:p14="http://schemas.microsoft.com/office/powerpoint/2010/main" val="307253808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539750" y="333375"/>
            <a:ext cx="8208963" cy="6264275"/>
          </a:xfrm>
        </p:spPr>
        <p:txBody>
          <a:bodyPr/>
          <a:lstStyle/>
          <a:p>
            <a:pPr eaLnBrk="1" hangingPunct="1">
              <a:lnSpc>
                <a:spcPct val="80000"/>
              </a:lnSpc>
              <a:buFontTx/>
              <a:buNone/>
            </a:pPr>
            <a:r>
              <a:rPr lang="en-US" altLang="zh-CN" sz="2400"/>
              <a:t>const String &amp;String::operator+=(const String &amp;R) {</a:t>
            </a:r>
          </a:p>
          <a:p>
            <a:pPr lvl="1" eaLnBrk="1" hangingPunct="1">
              <a:lnSpc>
                <a:spcPct val="80000"/>
              </a:lnSpc>
              <a:buFontTx/>
              <a:buNone/>
            </a:pPr>
            <a:r>
              <a:rPr lang="en-US" altLang="zh-CN" sz="2000"/>
              <a:t>char *temp = sPtr;              </a:t>
            </a:r>
          </a:p>
          <a:p>
            <a:pPr lvl="1" eaLnBrk="1" hangingPunct="1">
              <a:lnSpc>
                <a:spcPct val="80000"/>
              </a:lnSpc>
              <a:buFontTx/>
              <a:buNone/>
            </a:pPr>
            <a:r>
              <a:rPr lang="en-US" altLang="zh-CN" sz="2000"/>
              <a:t>length += R.length;           </a:t>
            </a:r>
          </a:p>
          <a:p>
            <a:pPr lvl="1" eaLnBrk="1" hangingPunct="1">
              <a:lnSpc>
                <a:spcPct val="80000"/>
              </a:lnSpc>
              <a:buFontTx/>
              <a:buNone/>
            </a:pPr>
            <a:r>
              <a:rPr lang="en-US" altLang="zh-CN" sz="2000"/>
              <a:t>sPtr = new char[length+1]; </a:t>
            </a:r>
          </a:p>
          <a:p>
            <a:pPr lvl="1" eaLnBrk="1" hangingPunct="1">
              <a:lnSpc>
                <a:spcPct val="80000"/>
              </a:lnSpc>
              <a:buFontTx/>
              <a:buNone/>
            </a:pPr>
            <a:r>
              <a:rPr lang="en-US" altLang="zh-CN" sz="2000"/>
              <a:t>strcpy(sPtr,temp );           </a:t>
            </a:r>
          </a:p>
          <a:p>
            <a:pPr lvl="1" eaLnBrk="1" hangingPunct="1">
              <a:lnSpc>
                <a:spcPct val="80000"/>
              </a:lnSpc>
              <a:buFontTx/>
              <a:buNone/>
            </a:pPr>
            <a:r>
              <a:rPr lang="en-US" altLang="zh-CN" sz="2000"/>
              <a:t>strcat(sPtr,R.sPtr );         </a:t>
            </a:r>
          </a:p>
          <a:p>
            <a:pPr lvl="1" eaLnBrk="1" hangingPunct="1">
              <a:lnSpc>
                <a:spcPct val="80000"/>
              </a:lnSpc>
              <a:buFontTx/>
              <a:buNone/>
            </a:pPr>
            <a:r>
              <a:rPr lang="en-US" altLang="zh-CN" sz="2000"/>
              <a:t>delete [] temp;                 </a:t>
            </a:r>
          </a:p>
          <a:p>
            <a:pPr lvl="1" eaLnBrk="1" hangingPunct="1">
              <a:lnSpc>
                <a:spcPct val="80000"/>
              </a:lnSpc>
              <a:buFontTx/>
              <a:buNone/>
            </a:pPr>
            <a:r>
              <a:rPr lang="en-US" altLang="zh-CN" sz="2000"/>
              <a:t>return *this;                         </a:t>
            </a:r>
          </a:p>
          <a:p>
            <a:pPr eaLnBrk="1" hangingPunct="1">
              <a:lnSpc>
                <a:spcPct val="80000"/>
              </a:lnSpc>
              <a:buFontTx/>
              <a:buNone/>
            </a:pPr>
            <a:r>
              <a:rPr lang="en-US" altLang="zh-CN" sz="2400"/>
              <a:t>}</a:t>
            </a:r>
          </a:p>
          <a:p>
            <a:pPr eaLnBrk="1" hangingPunct="1">
              <a:lnSpc>
                <a:spcPct val="80000"/>
              </a:lnSpc>
              <a:buFontTx/>
              <a:buNone/>
            </a:pPr>
            <a:r>
              <a:rPr lang="en-US" altLang="zh-CN" sz="2400">
                <a:solidFill>
                  <a:srgbClr val="FF0000"/>
                </a:solidFill>
              </a:rPr>
              <a:t>bool String::operator==(const String &amp;R){return strcmp(sPtr,R.sPtr)==0;}</a:t>
            </a:r>
          </a:p>
          <a:p>
            <a:pPr eaLnBrk="1" hangingPunct="1">
              <a:lnSpc>
                <a:spcPct val="80000"/>
              </a:lnSpc>
              <a:buFontTx/>
              <a:buNone/>
            </a:pPr>
            <a:r>
              <a:rPr lang="en-US" altLang="zh-CN" sz="2400"/>
              <a:t>bool String::operator!=(const String &amp; R){return !(*this==R);}</a:t>
            </a:r>
          </a:p>
          <a:p>
            <a:pPr eaLnBrk="1" hangingPunct="1">
              <a:lnSpc>
                <a:spcPct val="80000"/>
              </a:lnSpc>
              <a:buFontTx/>
              <a:buNone/>
            </a:pPr>
            <a:r>
              <a:rPr lang="en-US" altLang="zh-CN" sz="2400"/>
              <a:t>bool String::operator!(){return length ==0;}</a:t>
            </a:r>
          </a:p>
          <a:p>
            <a:pPr eaLnBrk="1" hangingPunct="1">
              <a:lnSpc>
                <a:spcPct val="80000"/>
              </a:lnSpc>
              <a:buFontTx/>
              <a:buNone/>
            </a:pPr>
            <a:r>
              <a:rPr lang="en-US" altLang="zh-CN" sz="2400">
                <a:solidFill>
                  <a:srgbClr val="FF0000"/>
                </a:solidFill>
              </a:rPr>
              <a:t>bool String::operator&lt;(const String &amp;R)const</a:t>
            </a:r>
          </a:p>
          <a:p>
            <a:pPr eaLnBrk="1" hangingPunct="1">
              <a:lnSpc>
                <a:spcPct val="80000"/>
              </a:lnSpc>
              <a:buFontTx/>
              <a:buNone/>
            </a:pPr>
            <a:r>
              <a:rPr lang="en-US" altLang="zh-CN" sz="2400">
                <a:solidFill>
                  <a:srgbClr val="FF0000"/>
                </a:solidFill>
              </a:rPr>
              <a:t>{return strcmp(sPtr,R.sPtr)&lt;0;}</a:t>
            </a:r>
          </a:p>
          <a:p>
            <a:pPr eaLnBrk="1" hangingPunct="1">
              <a:lnSpc>
                <a:spcPct val="80000"/>
              </a:lnSpc>
              <a:buFontTx/>
              <a:buNone/>
            </a:pPr>
            <a:r>
              <a:rPr lang="en-US" altLang="zh-CN" sz="2400"/>
              <a:t>bool String::operator&gt;(const String &amp;R){return R&lt;*this;}</a:t>
            </a:r>
          </a:p>
          <a:p>
            <a:pPr eaLnBrk="1" hangingPunct="1">
              <a:lnSpc>
                <a:spcPct val="80000"/>
              </a:lnSpc>
              <a:buFontTx/>
              <a:buNone/>
            </a:pPr>
            <a:r>
              <a:rPr lang="en-US" altLang="zh-CN" sz="2400">
                <a:solidFill>
                  <a:srgbClr val="FF0000"/>
                </a:solidFill>
              </a:rPr>
              <a:t>bool String::operator&gt;=(const String &amp;R){return !(*this&lt;R);}</a:t>
            </a:r>
          </a:p>
          <a:p>
            <a:pPr eaLnBrk="1" hangingPunct="1">
              <a:lnSpc>
                <a:spcPct val="80000"/>
              </a:lnSpc>
              <a:buFontTx/>
              <a:buNone/>
            </a:pPr>
            <a:r>
              <a:rPr lang="en-US" altLang="zh-CN" sz="2400"/>
              <a:t>char &amp;String::operator[](int subscript){return sPtr[subscript];}</a:t>
            </a:r>
          </a:p>
        </p:txBody>
      </p:sp>
    </p:spTree>
    <p:extLst>
      <p:ext uri="{BB962C8B-B14F-4D97-AF65-F5344CB8AC3E}">
        <p14:creationId xmlns:p14="http://schemas.microsoft.com/office/powerpoint/2010/main" val="2495443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xEl>
                                              <p:pRg st="9" end="9"/>
                                            </p:txEl>
                                          </p:spTgt>
                                        </p:tgtEl>
                                        <p:attrNameLst>
                                          <p:attrName>style.visibility</p:attrName>
                                        </p:attrNameLst>
                                      </p:cBhvr>
                                      <p:to>
                                        <p:strVal val="visible"/>
                                      </p:to>
                                    </p:set>
                                    <p:anim calcmode="lin" valueType="num">
                                      <p:cBhvr additive="base">
                                        <p:cTn id="7" dur="500" fill="hold"/>
                                        <p:tgtEl>
                                          <p:spTgt spid="83970">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3970">
                                            <p:txEl>
                                              <p:pRg st="10" end="10"/>
                                            </p:txEl>
                                          </p:spTgt>
                                        </p:tgtEl>
                                        <p:attrNameLst>
                                          <p:attrName>style.visibility</p:attrName>
                                        </p:attrNameLst>
                                      </p:cBhvr>
                                      <p:to>
                                        <p:strVal val="visible"/>
                                      </p:to>
                                    </p:set>
                                    <p:anim calcmode="lin" valueType="num">
                                      <p:cBhvr additive="base">
                                        <p:cTn id="13" dur="500" fill="hold"/>
                                        <p:tgtEl>
                                          <p:spTgt spid="83970">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0">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0">
                                            <p:txEl>
                                              <p:pRg st="11" end="11"/>
                                            </p:txEl>
                                          </p:spTgt>
                                        </p:tgtEl>
                                        <p:attrNameLst>
                                          <p:attrName>style.visibility</p:attrName>
                                        </p:attrNameLst>
                                      </p:cBhvr>
                                      <p:to>
                                        <p:strVal val="visible"/>
                                      </p:to>
                                    </p:set>
                                    <p:anim calcmode="lin" valueType="num">
                                      <p:cBhvr additive="base">
                                        <p:cTn id="17" dur="500" fill="hold"/>
                                        <p:tgtEl>
                                          <p:spTgt spid="83970">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3970">
                                            <p:txEl>
                                              <p:pRg st="12" end="12"/>
                                            </p:txEl>
                                          </p:spTgt>
                                        </p:tgtEl>
                                        <p:attrNameLst>
                                          <p:attrName>style.visibility</p:attrName>
                                        </p:attrNameLst>
                                      </p:cBhvr>
                                      <p:to>
                                        <p:strVal val="visible"/>
                                      </p:to>
                                    </p:set>
                                    <p:anim calcmode="lin" valueType="num">
                                      <p:cBhvr additive="base">
                                        <p:cTn id="23" dur="500" fill="hold"/>
                                        <p:tgtEl>
                                          <p:spTgt spid="83970">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970">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3970">
                                            <p:txEl>
                                              <p:pRg st="13" end="13"/>
                                            </p:txEl>
                                          </p:spTgt>
                                        </p:tgtEl>
                                        <p:attrNameLst>
                                          <p:attrName>style.visibility</p:attrName>
                                        </p:attrNameLst>
                                      </p:cBhvr>
                                      <p:to>
                                        <p:strVal val="visible"/>
                                      </p:to>
                                    </p:set>
                                    <p:anim calcmode="lin" valueType="num">
                                      <p:cBhvr additive="base">
                                        <p:cTn id="27" dur="500" fill="hold"/>
                                        <p:tgtEl>
                                          <p:spTgt spid="83970">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83970">
                                            <p:txEl>
                                              <p:pRg st="14" end="14"/>
                                            </p:txEl>
                                          </p:spTgt>
                                        </p:tgtEl>
                                        <p:attrNameLst>
                                          <p:attrName>style.visibility</p:attrName>
                                        </p:attrNameLst>
                                      </p:cBhvr>
                                      <p:to>
                                        <p:strVal val="visible"/>
                                      </p:to>
                                    </p:set>
                                    <p:anim calcmode="lin" valueType="num">
                                      <p:cBhvr additive="base">
                                        <p:cTn id="33" dur="500" fill="hold"/>
                                        <p:tgtEl>
                                          <p:spTgt spid="83970">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397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83970">
                                            <p:txEl>
                                              <p:pRg st="15" end="15"/>
                                            </p:txEl>
                                          </p:spTgt>
                                        </p:tgtEl>
                                        <p:attrNameLst>
                                          <p:attrName>style.visibility</p:attrName>
                                        </p:attrNameLst>
                                      </p:cBhvr>
                                      <p:to>
                                        <p:strVal val="visible"/>
                                      </p:to>
                                    </p:set>
                                    <p:animEffect transition="in" filter="wipe(down)">
                                      <p:cBhvr>
                                        <p:cTn id="39" dur="500"/>
                                        <p:tgtEl>
                                          <p:spTgt spid="83970">
                                            <p:txEl>
                                              <p:pRg st="15" end="15"/>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83970">
                                            <p:txEl>
                                              <p:pRg st="16" end="16"/>
                                            </p:txEl>
                                          </p:spTgt>
                                        </p:tgtEl>
                                        <p:attrNameLst>
                                          <p:attrName>style.visibility</p:attrName>
                                        </p:attrNameLst>
                                      </p:cBhvr>
                                      <p:to>
                                        <p:strVal val="visible"/>
                                      </p:to>
                                    </p:set>
                                    <p:animEffect transition="in" filter="wipe(down)">
                                      <p:cBhvr>
                                        <p:cTn id="42" dur="500"/>
                                        <p:tgtEl>
                                          <p:spTgt spid="8397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685800" y="549275"/>
            <a:ext cx="7772400" cy="5546725"/>
          </a:xfrm>
        </p:spPr>
        <p:txBody>
          <a:bodyPr/>
          <a:lstStyle/>
          <a:p>
            <a:pPr eaLnBrk="1" hangingPunct="1">
              <a:lnSpc>
                <a:spcPct val="90000"/>
              </a:lnSpc>
              <a:buFontTx/>
              <a:buNone/>
            </a:pPr>
            <a:r>
              <a:rPr lang="en-US" altLang="zh-CN"/>
              <a:t>ostream &amp;operator&lt;&lt;(ostream &amp;os,const String &amp;s){</a:t>
            </a:r>
          </a:p>
          <a:p>
            <a:pPr eaLnBrk="1" hangingPunct="1">
              <a:lnSpc>
                <a:spcPct val="90000"/>
              </a:lnSpc>
              <a:buFontTx/>
              <a:buNone/>
            </a:pPr>
            <a:r>
              <a:rPr lang="en-US" altLang="zh-CN"/>
              <a:t>    os &lt;&lt; s.sPtr;</a:t>
            </a:r>
          </a:p>
          <a:p>
            <a:pPr eaLnBrk="1" hangingPunct="1">
              <a:lnSpc>
                <a:spcPct val="90000"/>
              </a:lnSpc>
              <a:buFontTx/>
              <a:buNone/>
            </a:pPr>
            <a:r>
              <a:rPr lang="en-US" altLang="zh-CN"/>
              <a:t>    return os;   </a:t>
            </a:r>
          </a:p>
          <a:p>
            <a:pPr eaLnBrk="1" hangingPunct="1">
              <a:lnSpc>
                <a:spcPct val="90000"/>
              </a:lnSpc>
              <a:buFontTx/>
              <a:buNone/>
            </a:pPr>
            <a:r>
              <a:rPr lang="en-US" altLang="zh-CN"/>
              <a:t>}</a:t>
            </a:r>
          </a:p>
          <a:p>
            <a:pPr eaLnBrk="1" hangingPunct="1">
              <a:lnSpc>
                <a:spcPct val="90000"/>
              </a:lnSpc>
              <a:buFontTx/>
              <a:buNone/>
            </a:pPr>
            <a:r>
              <a:rPr lang="en-US" altLang="zh-CN"/>
              <a:t>istream &amp;operator&gt;&gt;(istream &amp;is,String &amp;s) {</a:t>
            </a:r>
          </a:p>
          <a:p>
            <a:pPr eaLnBrk="1" hangingPunct="1">
              <a:lnSpc>
                <a:spcPct val="90000"/>
              </a:lnSpc>
              <a:buFontTx/>
              <a:buNone/>
            </a:pPr>
            <a:r>
              <a:rPr lang="en-US" altLang="zh-CN"/>
              <a:t>    char temp[100];                                 </a:t>
            </a:r>
          </a:p>
          <a:p>
            <a:pPr eaLnBrk="1" hangingPunct="1">
              <a:lnSpc>
                <a:spcPct val="90000"/>
              </a:lnSpc>
              <a:buFontTx/>
              <a:buNone/>
            </a:pPr>
            <a:r>
              <a:rPr lang="en-US" altLang="zh-CN"/>
              <a:t>    s=temp;                                           </a:t>
            </a:r>
          </a:p>
          <a:p>
            <a:pPr eaLnBrk="1" hangingPunct="1">
              <a:lnSpc>
                <a:spcPct val="90000"/>
              </a:lnSpc>
              <a:buFontTx/>
              <a:buNone/>
            </a:pPr>
            <a:r>
              <a:rPr lang="en-US" altLang="zh-CN"/>
              <a:t>    return is;                                       </a:t>
            </a:r>
          </a:p>
          <a:p>
            <a:pPr eaLnBrk="1" hangingPunct="1">
              <a:lnSpc>
                <a:spcPct val="90000"/>
              </a:lnSpc>
              <a:buFontTx/>
              <a:buNone/>
            </a:pPr>
            <a:r>
              <a:rPr lang="en-US" altLang="zh-CN"/>
              <a:t>}</a:t>
            </a:r>
          </a:p>
        </p:txBody>
      </p:sp>
    </p:spTree>
    <p:extLst>
      <p:ext uri="{BB962C8B-B14F-4D97-AF65-F5344CB8AC3E}">
        <p14:creationId xmlns:p14="http://schemas.microsoft.com/office/powerpoint/2010/main" val="14630906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395288" y="549275"/>
            <a:ext cx="8424862" cy="5546725"/>
          </a:xfrm>
        </p:spPr>
        <p:txBody>
          <a:bodyPr/>
          <a:lstStyle/>
          <a:p>
            <a:pPr eaLnBrk="1" hangingPunct="1">
              <a:buFontTx/>
              <a:buNone/>
            </a:pPr>
            <a:r>
              <a:rPr lang="en-US" altLang="zh-CN" sz="2800" b="1"/>
              <a:t>int main(){</a:t>
            </a:r>
          </a:p>
          <a:p>
            <a:pPr eaLnBrk="1" hangingPunct="1">
              <a:buFontTx/>
              <a:buNone/>
            </a:pPr>
            <a:r>
              <a:rPr lang="en-US" altLang="zh-CN" sz="2800" b="1"/>
              <a:t>    String s1("happy"),s2("new year"),s3;</a:t>
            </a:r>
          </a:p>
          <a:p>
            <a:pPr eaLnBrk="1" hangingPunct="1">
              <a:buFontTx/>
              <a:buNone/>
            </a:pPr>
            <a:r>
              <a:rPr lang="en-US" altLang="zh-CN" sz="2800" b="1"/>
              <a:t>    cout &lt;&lt; "s1 is " &lt;&lt; s1 &lt;&lt; "\ns2 is " &lt;&lt; s2 &lt;&lt; "\ns3 is " &lt;&lt; s3       </a:t>
            </a:r>
          </a:p>
          <a:p>
            <a:pPr lvl="1" eaLnBrk="1" hangingPunct="1">
              <a:buFontTx/>
              <a:buNone/>
            </a:pPr>
            <a:r>
              <a:rPr lang="en-US" altLang="zh-CN" sz="2400" b="1"/>
              <a:t>&lt;&lt; "\n</a:t>
            </a:r>
            <a:r>
              <a:rPr lang="zh-CN" altLang="en-US" sz="2400" b="1"/>
              <a:t>比较</a:t>
            </a:r>
            <a:r>
              <a:rPr lang="en-US" altLang="zh-CN" sz="2400" b="1"/>
              <a:t>s2</a:t>
            </a:r>
            <a:r>
              <a:rPr lang="zh-CN" altLang="en-US" sz="2400" b="1"/>
              <a:t>和</a:t>
            </a:r>
            <a:r>
              <a:rPr lang="en-US" altLang="zh-CN" sz="2400" b="1"/>
              <a:t>s1:"</a:t>
            </a:r>
          </a:p>
          <a:p>
            <a:pPr lvl="1" eaLnBrk="1" hangingPunct="1">
              <a:buFontTx/>
              <a:buNone/>
            </a:pPr>
            <a:r>
              <a:rPr lang="en-US" altLang="zh-CN" sz="2400" b="1"/>
              <a:t>&lt;&lt; "\ns2 ==s1</a:t>
            </a:r>
            <a:r>
              <a:rPr lang="zh-CN" altLang="en-US" sz="2400" b="1"/>
              <a:t>结果是 </a:t>
            </a:r>
            <a:r>
              <a:rPr lang="en-US" altLang="zh-CN" sz="2400" b="1"/>
              <a:t>" &lt;&lt; ( s2 == s1 ? "true" : "false")</a:t>
            </a:r>
          </a:p>
          <a:p>
            <a:pPr lvl="1" eaLnBrk="1" hangingPunct="1">
              <a:buFontTx/>
              <a:buNone/>
            </a:pPr>
            <a:r>
              <a:rPr lang="en-US" altLang="zh-CN" sz="2400" b="1"/>
              <a:t>&lt;&lt; "\ns2 != s1</a:t>
            </a:r>
            <a:r>
              <a:rPr lang="zh-CN" altLang="en-US" sz="2400" b="1"/>
              <a:t>结果是 </a:t>
            </a:r>
            <a:r>
              <a:rPr lang="en-US" altLang="zh-CN" sz="2400" b="1"/>
              <a:t>" &lt;&lt; ( s2 != s1 ? "true" : "false")</a:t>
            </a:r>
          </a:p>
          <a:p>
            <a:pPr lvl="1" eaLnBrk="1" hangingPunct="1">
              <a:buFontTx/>
              <a:buNone/>
            </a:pPr>
            <a:r>
              <a:rPr lang="en-US" altLang="zh-CN" sz="2400" b="1"/>
              <a:t>&lt;&lt; "\ns2 &gt;  s1</a:t>
            </a:r>
            <a:r>
              <a:rPr lang="zh-CN" altLang="en-US" sz="2400" b="1"/>
              <a:t>结果是 </a:t>
            </a:r>
            <a:r>
              <a:rPr lang="en-US" altLang="zh-CN" sz="2400" b="1"/>
              <a:t>" &lt;&lt; ( s2 &gt;  s1 ? "true" : "false") </a:t>
            </a:r>
          </a:p>
          <a:p>
            <a:pPr lvl="1" eaLnBrk="1" hangingPunct="1">
              <a:buFontTx/>
              <a:buNone/>
            </a:pPr>
            <a:r>
              <a:rPr lang="en-US" altLang="zh-CN" sz="2400" b="1"/>
              <a:t>&lt;&lt; "\ns2 &lt;  s1</a:t>
            </a:r>
            <a:r>
              <a:rPr lang="zh-CN" altLang="en-US" sz="2400" b="1"/>
              <a:t>结果是 </a:t>
            </a:r>
            <a:r>
              <a:rPr lang="en-US" altLang="zh-CN" sz="2400" b="1"/>
              <a:t>" &lt;&lt; ( s2 &lt;  s1 ? "true" : "false") </a:t>
            </a:r>
          </a:p>
          <a:p>
            <a:pPr lvl="1" eaLnBrk="1" hangingPunct="1">
              <a:buFontTx/>
              <a:buNone/>
            </a:pPr>
            <a:r>
              <a:rPr lang="en-US" altLang="zh-CN" sz="2400" b="1"/>
              <a:t>&lt;&lt; "\ns2 &gt;= s1</a:t>
            </a:r>
            <a:r>
              <a:rPr lang="zh-CN" altLang="en-US" sz="2400" b="1"/>
              <a:t>结果是 </a:t>
            </a:r>
            <a:r>
              <a:rPr lang="en-US" altLang="zh-CN" sz="2400" b="1"/>
              <a:t>" &lt;&lt; ( s2 &gt;= s1 ? "true" : "false");</a:t>
            </a:r>
          </a:p>
          <a:p>
            <a:pPr eaLnBrk="1" hangingPunct="1">
              <a:buFontTx/>
              <a:buNone/>
            </a:pPr>
            <a:r>
              <a:rPr lang="en-US" altLang="zh-CN" sz="2800" b="1"/>
              <a:t>cout &lt;&lt; "\n\n</a:t>
            </a:r>
            <a:r>
              <a:rPr lang="zh-CN" altLang="en-US" sz="2800" b="1"/>
              <a:t>测试</a:t>
            </a:r>
            <a:r>
              <a:rPr lang="en-US" altLang="zh-CN" sz="2800" b="1"/>
              <a:t>s3</a:t>
            </a:r>
            <a:r>
              <a:rPr lang="zh-CN" altLang="en-US" sz="2800" b="1"/>
              <a:t>是否为空</a:t>
            </a:r>
            <a:r>
              <a:rPr lang="en-US" altLang="zh-CN" sz="2800" b="1"/>
              <a:t>: ";                         	</a:t>
            </a:r>
          </a:p>
        </p:txBody>
      </p:sp>
    </p:spTree>
    <p:extLst>
      <p:ext uri="{BB962C8B-B14F-4D97-AF65-F5344CB8AC3E}">
        <p14:creationId xmlns:p14="http://schemas.microsoft.com/office/powerpoint/2010/main" val="150390665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685800" y="549275"/>
            <a:ext cx="7772400" cy="5903913"/>
          </a:xfrm>
        </p:spPr>
        <p:txBody>
          <a:bodyPr/>
          <a:lstStyle/>
          <a:p>
            <a:pPr eaLnBrk="1" hangingPunct="1">
              <a:lnSpc>
                <a:spcPct val="80000"/>
              </a:lnSpc>
              <a:buFontTx/>
              <a:buNone/>
            </a:pPr>
            <a:r>
              <a:rPr lang="en-US" altLang="zh-CN" sz="2000" b="1"/>
              <a:t>if (!s3){</a:t>
            </a:r>
          </a:p>
          <a:p>
            <a:pPr lvl="1" eaLnBrk="1" hangingPunct="1">
              <a:lnSpc>
                <a:spcPct val="80000"/>
              </a:lnSpc>
              <a:buFontTx/>
              <a:buNone/>
            </a:pPr>
            <a:r>
              <a:rPr lang="en-US" altLang="zh-CN" sz="1800" b="1"/>
              <a:t>cout &lt;&lt; "s3</a:t>
            </a:r>
            <a:r>
              <a:rPr lang="zh-CN" altLang="en-US" sz="1800" b="1"/>
              <a:t>是空串</a:t>
            </a:r>
            <a:r>
              <a:rPr lang="en-US" altLang="zh-CN" sz="1800" b="1"/>
              <a:t>"&lt;&lt;endl;                           	//L3</a:t>
            </a:r>
          </a:p>
          <a:p>
            <a:pPr lvl="1" eaLnBrk="1" hangingPunct="1">
              <a:lnSpc>
                <a:spcPct val="80000"/>
              </a:lnSpc>
              <a:buFontTx/>
              <a:buNone/>
            </a:pPr>
            <a:r>
              <a:rPr lang="en-US" altLang="zh-CN" sz="1800" b="1"/>
              <a:t>cout&lt;&lt;"</a:t>
            </a:r>
            <a:r>
              <a:rPr lang="zh-CN" altLang="en-US" sz="1800" b="1"/>
              <a:t>把</a:t>
            </a:r>
            <a:r>
              <a:rPr lang="en-US" altLang="zh-CN" sz="1800" b="1"/>
              <a:t>s1</a:t>
            </a:r>
            <a:r>
              <a:rPr lang="zh-CN" altLang="en-US" sz="1800" b="1"/>
              <a:t>赋给</a:t>
            </a:r>
            <a:r>
              <a:rPr lang="en-US" altLang="zh-CN" sz="1800" b="1"/>
              <a:t>s3</a:t>
            </a:r>
            <a:r>
              <a:rPr lang="zh-CN" altLang="en-US" sz="1800" b="1"/>
              <a:t>的结果是：</a:t>
            </a:r>
            <a:r>
              <a:rPr lang="en-US" altLang="zh-CN" sz="1800" b="1"/>
              <a:t>";                    		       	</a:t>
            </a:r>
          </a:p>
          <a:p>
            <a:pPr lvl="1" eaLnBrk="1" hangingPunct="1">
              <a:lnSpc>
                <a:spcPct val="80000"/>
              </a:lnSpc>
              <a:buFontTx/>
              <a:buNone/>
            </a:pPr>
            <a:r>
              <a:rPr lang="en-US" altLang="zh-CN" sz="1800" b="1"/>
              <a:t>s3 = s1;                                         </a:t>
            </a:r>
          </a:p>
          <a:p>
            <a:pPr eaLnBrk="1" hangingPunct="1">
              <a:lnSpc>
                <a:spcPct val="80000"/>
              </a:lnSpc>
              <a:buFontTx/>
              <a:buNone/>
            </a:pPr>
            <a:r>
              <a:rPr lang="en-US" altLang="zh-CN" sz="2000" b="1"/>
              <a:t>       	cout &lt;&lt; "s3=" &lt;&lt; s3 &lt;&lt; "\n";                         //L5</a:t>
            </a:r>
          </a:p>
          <a:p>
            <a:pPr eaLnBrk="1" hangingPunct="1">
              <a:lnSpc>
                <a:spcPct val="80000"/>
              </a:lnSpc>
              <a:buFontTx/>
              <a:buNone/>
            </a:pPr>
            <a:r>
              <a:rPr lang="en-US" altLang="zh-CN" sz="2000" b="1"/>
              <a:t>    }</a:t>
            </a:r>
          </a:p>
          <a:p>
            <a:pPr eaLnBrk="1" hangingPunct="1">
              <a:lnSpc>
                <a:spcPct val="80000"/>
              </a:lnSpc>
              <a:buFontTx/>
              <a:buNone/>
            </a:pPr>
            <a:r>
              <a:rPr lang="en-US" altLang="zh-CN" sz="2000" b="1"/>
              <a:t>    cout &lt;&lt; "s1 += s2 </a:t>
            </a:r>
            <a:r>
              <a:rPr lang="zh-CN" altLang="en-US" sz="2000" b="1"/>
              <a:t>的结果是：</a:t>
            </a:r>
            <a:r>
              <a:rPr lang="en-US" altLang="zh-CN" sz="2000" b="1"/>
              <a:t>s1=";                      	//L6</a:t>
            </a:r>
          </a:p>
          <a:p>
            <a:pPr eaLnBrk="1" hangingPunct="1">
              <a:lnSpc>
                <a:spcPct val="80000"/>
              </a:lnSpc>
              <a:buFontTx/>
              <a:buNone/>
            </a:pPr>
            <a:r>
              <a:rPr lang="en-US" altLang="zh-CN" sz="2000" b="1"/>
              <a:t>    s1 += s2;                                       </a:t>
            </a:r>
          </a:p>
          <a:p>
            <a:pPr eaLnBrk="1" hangingPunct="1">
              <a:lnSpc>
                <a:spcPct val="80000"/>
              </a:lnSpc>
              <a:buFontTx/>
              <a:buNone/>
            </a:pPr>
            <a:r>
              <a:rPr lang="en-US" altLang="zh-CN" sz="2000" b="1"/>
              <a:t>    cout &lt;&lt; s1;                                             		//L7</a:t>
            </a:r>
          </a:p>
          <a:p>
            <a:pPr eaLnBrk="1" hangingPunct="1">
              <a:lnSpc>
                <a:spcPct val="80000"/>
              </a:lnSpc>
              <a:buFontTx/>
              <a:buNone/>
            </a:pPr>
            <a:r>
              <a:rPr lang="en-US" altLang="zh-CN" sz="2000" b="1"/>
              <a:t>                                                        </a:t>
            </a:r>
          </a:p>
          <a:p>
            <a:pPr eaLnBrk="1" hangingPunct="1">
              <a:lnSpc>
                <a:spcPct val="80000"/>
              </a:lnSpc>
              <a:buFontTx/>
              <a:buNone/>
            </a:pPr>
            <a:r>
              <a:rPr lang="en-US" altLang="zh-CN" sz="2000" b="1"/>
              <a:t>    cout &lt;&lt; "\ns1 +=  to you </a:t>
            </a:r>
            <a:r>
              <a:rPr lang="zh-CN" altLang="en-US" sz="2000" b="1"/>
              <a:t>的结果是：</a:t>
            </a:r>
            <a:r>
              <a:rPr lang="en-US" altLang="zh-CN" sz="2000" b="1"/>
              <a:t>";                   //L8</a:t>
            </a:r>
          </a:p>
          <a:p>
            <a:pPr eaLnBrk="1" hangingPunct="1">
              <a:lnSpc>
                <a:spcPct val="80000"/>
              </a:lnSpc>
              <a:buFontTx/>
              <a:buNone/>
            </a:pPr>
            <a:r>
              <a:rPr lang="en-US" altLang="zh-CN" sz="2000" b="1"/>
              <a:t>    s1 += " to you";                               </a:t>
            </a:r>
          </a:p>
          <a:p>
            <a:pPr eaLnBrk="1" hangingPunct="1">
              <a:lnSpc>
                <a:spcPct val="80000"/>
              </a:lnSpc>
              <a:buFontTx/>
              <a:buNone/>
            </a:pPr>
            <a:r>
              <a:rPr lang="en-US" altLang="zh-CN" sz="2000" b="1"/>
              <a:t>    cout &lt;&lt; "s1 = " &lt;&lt; s1 &lt;&lt;endl;                              	//L9</a:t>
            </a:r>
          </a:p>
          <a:p>
            <a:pPr eaLnBrk="1" hangingPunct="1">
              <a:lnSpc>
                <a:spcPct val="80000"/>
              </a:lnSpc>
              <a:buFontTx/>
              <a:buNone/>
            </a:pPr>
            <a:r>
              <a:rPr lang="en-US" altLang="zh-CN" sz="2000" b="1"/>
              <a:t>    s1[0] = 'H';      </a:t>
            </a:r>
          </a:p>
          <a:p>
            <a:pPr eaLnBrk="1" hangingPunct="1">
              <a:lnSpc>
                <a:spcPct val="80000"/>
              </a:lnSpc>
              <a:buFontTx/>
              <a:buNone/>
            </a:pPr>
            <a:r>
              <a:rPr lang="en-US" altLang="zh-CN" sz="2000" b="1"/>
              <a:t>    s1[6] = 'N';</a:t>
            </a:r>
          </a:p>
          <a:p>
            <a:pPr eaLnBrk="1" hangingPunct="1">
              <a:lnSpc>
                <a:spcPct val="80000"/>
              </a:lnSpc>
              <a:buFontTx/>
              <a:buNone/>
            </a:pPr>
            <a:r>
              <a:rPr lang="en-US" altLang="zh-CN" sz="2000" b="1"/>
              <a:t>	    s1[10] = 'Y';</a:t>
            </a:r>
          </a:p>
          <a:p>
            <a:pPr eaLnBrk="1" hangingPunct="1">
              <a:lnSpc>
                <a:spcPct val="80000"/>
              </a:lnSpc>
              <a:buFontTx/>
              <a:buNone/>
            </a:pPr>
            <a:r>
              <a:rPr lang="en-US" altLang="zh-CN" sz="2000" b="1"/>
              <a:t>    cout &lt;&lt; "s1 = " &lt;&lt; s1 &lt;&lt; "\n";                               //L10</a:t>
            </a:r>
          </a:p>
          <a:p>
            <a:pPr eaLnBrk="1" hangingPunct="1">
              <a:lnSpc>
                <a:spcPct val="80000"/>
              </a:lnSpc>
              <a:buFontTx/>
              <a:buNone/>
            </a:pPr>
            <a:r>
              <a:rPr lang="en-US" altLang="zh-CN" sz="2000" b="1"/>
              <a:t>    return 0;</a:t>
            </a:r>
          </a:p>
          <a:p>
            <a:pPr eaLnBrk="1" hangingPunct="1">
              <a:lnSpc>
                <a:spcPct val="80000"/>
              </a:lnSpc>
              <a:buFontTx/>
              <a:buNone/>
            </a:pPr>
            <a:r>
              <a:rPr lang="en-US" altLang="zh-CN" sz="2000" b="1"/>
              <a:t>}</a:t>
            </a:r>
          </a:p>
        </p:txBody>
      </p:sp>
    </p:spTree>
    <p:extLst>
      <p:ext uri="{BB962C8B-B14F-4D97-AF65-F5344CB8AC3E}">
        <p14:creationId xmlns:p14="http://schemas.microsoft.com/office/powerpoint/2010/main" val="17340063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84976" cy="5168635"/>
          </a:xfrm>
        </p:spPr>
        <p:txBody>
          <a:bodyPr/>
          <a:lstStyle/>
          <a:p>
            <a:pPr marL="0" indent="0">
              <a:buNone/>
            </a:pPr>
            <a:r>
              <a:rPr lang="zh-CN" altLang="en-US" dirty="0">
                <a:solidFill>
                  <a:srgbClr val="0000CC"/>
                </a:solidFill>
              </a:rPr>
              <a:t>（</a:t>
            </a:r>
            <a:r>
              <a:rPr lang="en-US" altLang="zh-CN" dirty="0">
                <a:solidFill>
                  <a:srgbClr val="0000CC"/>
                </a:solidFill>
              </a:rPr>
              <a:t>2）</a:t>
            </a:r>
            <a:r>
              <a:rPr lang="zh-CN" altLang="en-US" dirty="0">
                <a:solidFill>
                  <a:srgbClr val="0000CC"/>
                </a:solidFill>
              </a:rPr>
              <a:t>数据抽象</a:t>
            </a:r>
            <a:endParaRPr lang="en-US" altLang="zh-CN" dirty="0">
              <a:solidFill>
                <a:srgbClr val="0000CC"/>
              </a:solidFill>
            </a:endParaRPr>
          </a:p>
          <a:p>
            <a:r>
              <a:rPr lang="zh-CN" altLang="zh-CN" sz="2400" dirty="0"/>
              <a:t>雇员类</a:t>
            </a:r>
            <a:r>
              <a:rPr lang="en-US" altLang="zh-CN" sz="2400" dirty="0">
                <a:solidFill>
                  <a:srgbClr val="FF0000"/>
                </a:solidFill>
              </a:rPr>
              <a:t>Employee</a:t>
            </a:r>
            <a:r>
              <a:rPr lang="zh-CN" altLang="zh-CN" sz="2400" dirty="0"/>
              <a:t>，用</a:t>
            </a:r>
            <a:r>
              <a:rPr lang="en-US" altLang="zh-CN" sz="2400" dirty="0">
                <a:solidFill>
                  <a:srgbClr val="FF0000"/>
                </a:solidFill>
              </a:rPr>
              <a:t>name</a:t>
            </a:r>
            <a:r>
              <a:rPr lang="zh-CN" altLang="zh-CN" sz="2400" dirty="0"/>
              <a:t>和</a:t>
            </a:r>
            <a:r>
              <a:rPr lang="en-US" altLang="zh-CN" sz="2400" dirty="0">
                <a:solidFill>
                  <a:srgbClr val="FF0000"/>
                </a:solidFill>
              </a:rPr>
              <a:t>Id</a:t>
            </a:r>
            <a:r>
              <a:rPr lang="zh-CN" altLang="zh-CN" sz="2400" dirty="0"/>
              <a:t>分别表示姓名和身份证编号</a:t>
            </a:r>
            <a:r>
              <a:rPr lang="zh-CN" altLang="en-US" sz="2400" dirty="0"/>
              <a:t>；</a:t>
            </a:r>
            <a:endParaRPr lang="zh-CN" altLang="zh-CN" sz="2400" dirty="0"/>
          </a:p>
          <a:p>
            <a:r>
              <a:rPr lang="zh-CN" altLang="zh-CN" sz="2400" dirty="0"/>
              <a:t>将经理抽象成</a:t>
            </a:r>
            <a:r>
              <a:rPr lang="en-US" altLang="zh-CN" sz="2400" dirty="0">
                <a:solidFill>
                  <a:srgbClr val="FF0000"/>
                </a:solidFill>
              </a:rPr>
              <a:t>Manager</a:t>
            </a:r>
            <a:r>
              <a:rPr lang="zh-CN" altLang="zh-CN" sz="2400" dirty="0">
                <a:solidFill>
                  <a:srgbClr val="FF0000"/>
                </a:solidFill>
              </a:rPr>
              <a:t>类</a:t>
            </a:r>
            <a:r>
              <a:rPr lang="zh-CN" altLang="zh-CN" sz="2400" dirty="0"/>
              <a:t>，用</a:t>
            </a:r>
            <a:r>
              <a:rPr lang="en-US" altLang="zh-CN" sz="2400" dirty="0" err="1"/>
              <a:t>WeeklySalary</a:t>
            </a:r>
            <a:r>
              <a:rPr lang="zh-CN" altLang="zh-CN" sz="2400" dirty="0"/>
              <a:t>表示周工资，并设计</a:t>
            </a:r>
            <a:r>
              <a:rPr lang="en-US" altLang="zh-CN" sz="2400" dirty="0" err="1"/>
              <a:t>setSalary</a:t>
            </a:r>
            <a:r>
              <a:rPr lang="en-US" altLang="zh-CN" sz="2400" dirty="0"/>
              <a:t>/</a:t>
            </a:r>
            <a:r>
              <a:rPr lang="en-US" altLang="zh-CN" sz="2400" dirty="0" err="1"/>
              <a:t>getSalary</a:t>
            </a:r>
            <a:r>
              <a:rPr lang="zh-CN" altLang="zh-CN" sz="2400" dirty="0"/>
              <a:t>修改和访问周工资。</a:t>
            </a:r>
            <a:endParaRPr lang="en-US" altLang="zh-CN" sz="2400" dirty="0"/>
          </a:p>
          <a:p>
            <a:r>
              <a:rPr lang="zh-CN" altLang="zh-CN" sz="2400" dirty="0"/>
              <a:t>将销售员抽象成</a:t>
            </a:r>
            <a:r>
              <a:rPr lang="en-US" altLang="zh-CN" sz="2400" dirty="0" err="1">
                <a:solidFill>
                  <a:srgbClr val="FF0000"/>
                </a:solidFill>
              </a:rPr>
              <a:t>SalesPerson</a:t>
            </a:r>
            <a:r>
              <a:rPr lang="zh-CN" altLang="zh-CN" sz="2400" dirty="0">
                <a:solidFill>
                  <a:srgbClr val="FF0000"/>
                </a:solidFill>
              </a:rPr>
              <a:t>类</a:t>
            </a:r>
            <a:r>
              <a:rPr lang="zh-CN" altLang="zh-CN" sz="2400" dirty="0"/>
              <a:t>，用</a:t>
            </a:r>
            <a:r>
              <a:rPr lang="en-US" altLang="zh-CN" sz="2400" dirty="0" err="1"/>
              <a:t>basePay</a:t>
            </a:r>
            <a:r>
              <a:rPr lang="zh-CN" altLang="zh-CN" sz="2400" dirty="0"/>
              <a:t>表示底薪，</a:t>
            </a:r>
            <a:r>
              <a:rPr lang="en-US" altLang="zh-CN" sz="2400" dirty="0" err="1"/>
              <a:t>salesValue</a:t>
            </a:r>
            <a:r>
              <a:rPr lang="zh-CN" altLang="zh-CN" sz="2400" dirty="0"/>
              <a:t>表示销售额，以及</a:t>
            </a:r>
            <a:r>
              <a:rPr lang="en-US" altLang="zh-CN" sz="2400" dirty="0" err="1"/>
              <a:t>setBasePay</a:t>
            </a:r>
            <a:r>
              <a:rPr lang="en-US" altLang="zh-CN" sz="2400" dirty="0"/>
              <a:t>/</a:t>
            </a:r>
            <a:r>
              <a:rPr lang="en-US" altLang="zh-CN" sz="2400" dirty="0" err="1"/>
              <a:t>getBasePay</a:t>
            </a:r>
            <a:r>
              <a:rPr lang="zh-CN" altLang="zh-CN" sz="2400" dirty="0"/>
              <a:t>，</a:t>
            </a:r>
            <a:r>
              <a:rPr lang="en-US" altLang="zh-CN" sz="2400" dirty="0" err="1"/>
              <a:t>setSalesValue</a:t>
            </a:r>
            <a:r>
              <a:rPr lang="en-US" altLang="zh-CN" sz="2400" dirty="0"/>
              <a:t>/</a:t>
            </a:r>
            <a:r>
              <a:rPr lang="en-US" altLang="zh-CN" sz="2400" dirty="0" err="1"/>
              <a:t>getSalesValue</a:t>
            </a:r>
            <a:r>
              <a:rPr lang="zh-CN" altLang="zh-CN" sz="2400" dirty="0"/>
              <a:t>成员函数设置和读取底薪与销售额数据。</a:t>
            </a:r>
            <a:endParaRPr lang="en-US" altLang="zh-CN" sz="2400" dirty="0"/>
          </a:p>
          <a:p>
            <a:r>
              <a:rPr lang="zh-CN" altLang="zh-CN" sz="2400" dirty="0"/>
              <a:t>将小时工抽象成</a:t>
            </a:r>
            <a:r>
              <a:rPr lang="en-US" altLang="zh-CN" sz="2400" dirty="0" err="1">
                <a:solidFill>
                  <a:srgbClr val="FF0000"/>
                </a:solidFill>
              </a:rPr>
              <a:t>HourPerson</a:t>
            </a:r>
            <a:r>
              <a:rPr lang="zh-CN" altLang="zh-CN" sz="2400" dirty="0">
                <a:solidFill>
                  <a:srgbClr val="FF0000"/>
                </a:solidFill>
              </a:rPr>
              <a:t>类</a:t>
            </a:r>
            <a:r>
              <a:rPr lang="zh-CN" altLang="zh-CN" sz="2400" dirty="0"/>
              <a:t>，用</a:t>
            </a:r>
            <a:r>
              <a:rPr lang="en-US" altLang="zh-CN" sz="2400" dirty="0" err="1"/>
              <a:t>hprice</a:t>
            </a:r>
            <a:r>
              <a:rPr lang="zh-CN" altLang="zh-CN" sz="2400" dirty="0"/>
              <a:t>表示小时工资，用</a:t>
            </a:r>
            <a:r>
              <a:rPr lang="en-US" altLang="zh-CN" sz="2400" dirty="0"/>
              <a:t>hour</a:t>
            </a:r>
            <a:r>
              <a:rPr lang="zh-CN" altLang="zh-CN" sz="2400" dirty="0"/>
              <a:t>表示工作时间，并用</a:t>
            </a:r>
            <a:r>
              <a:rPr lang="en-US" altLang="zh-CN" sz="2400" dirty="0" err="1"/>
              <a:t>setHprice</a:t>
            </a:r>
            <a:r>
              <a:rPr lang="en-US" altLang="zh-CN" sz="2400" dirty="0"/>
              <a:t>/</a:t>
            </a:r>
            <a:r>
              <a:rPr lang="en-US" altLang="zh-CN" sz="2400" dirty="0" err="1"/>
              <a:t>getHprice</a:t>
            </a:r>
            <a:r>
              <a:rPr lang="zh-CN" altLang="zh-CN" sz="2400" dirty="0"/>
              <a:t>，</a:t>
            </a:r>
            <a:r>
              <a:rPr lang="en-US" altLang="zh-CN" sz="2400" dirty="0" err="1"/>
              <a:t>setHour</a:t>
            </a:r>
            <a:r>
              <a:rPr lang="en-US" altLang="zh-CN" sz="2400" dirty="0"/>
              <a:t>/</a:t>
            </a:r>
            <a:r>
              <a:rPr lang="en-US" altLang="zh-CN" sz="2400" dirty="0" err="1"/>
              <a:t>getHour</a:t>
            </a:r>
            <a:r>
              <a:rPr lang="zh-CN" altLang="zh-CN" sz="2400" dirty="0"/>
              <a:t>设置</a:t>
            </a:r>
            <a:r>
              <a:rPr lang="en-US" altLang="zh-CN" sz="2400" dirty="0"/>
              <a:t>/</a:t>
            </a:r>
            <a:r>
              <a:rPr lang="zh-CN" altLang="zh-CN" sz="2400" dirty="0"/>
              <a:t>读取小时工价及工作时间。</a:t>
            </a:r>
          </a:p>
          <a:p>
            <a:endParaRPr lang="zh-CN" altLang="en-US" sz="2400" dirty="0"/>
          </a:p>
        </p:txBody>
      </p:sp>
      <p:sp>
        <p:nvSpPr>
          <p:cNvPr id="4" name="Rectangle 2"/>
          <p:cNvSpPr>
            <a:spLocks noGrp="1" noChangeArrowheads="1"/>
          </p:cNvSpPr>
          <p:nvPr>
            <p:ph type="title"/>
          </p:nvPr>
        </p:nvSpPr>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Tree>
    <p:extLst>
      <p:ext uri="{BB962C8B-B14F-4D97-AF65-F5344CB8AC3E}">
        <p14:creationId xmlns:p14="http://schemas.microsoft.com/office/powerpoint/2010/main" val="140860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数据抽象结果</a:t>
            </a:r>
            <a:r>
              <a:rPr lang="en-US" altLang="zh-CN" dirty="0"/>
              <a:t>——</a:t>
            </a:r>
            <a:r>
              <a:rPr lang="zh-CN" altLang="en-US" dirty="0">
                <a:solidFill>
                  <a:srgbClr val="FF0000"/>
                </a:solidFill>
              </a:rPr>
              <a:t>类继承体系</a:t>
            </a:r>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20" y="1076589"/>
            <a:ext cx="8618412" cy="578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64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467544" y="1095375"/>
            <a:ext cx="7772400" cy="5762625"/>
          </a:xfrm>
        </p:spPr>
        <p:txBody>
          <a:bodyPr/>
          <a:lstStyle/>
          <a:p>
            <a:pPr marL="0" indent="0">
              <a:buNone/>
            </a:pPr>
            <a:r>
              <a:rPr lang="en-US" altLang="zh-CN" sz="2800" dirty="0">
                <a:solidFill>
                  <a:srgbClr val="0000CC"/>
                </a:solidFill>
              </a:rPr>
              <a:t>//Eg5-2.cpp</a:t>
            </a:r>
            <a:endParaRPr lang="zh-CN" altLang="zh-CN" sz="2800" dirty="0">
              <a:solidFill>
                <a:srgbClr val="0000CC"/>
              </a:solidFill>
            </a:endParaRP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#include &lt;string&gt;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a:t>
            </a:r>
            <a:r>
              <a:rPr lang="en-US" altLang="zh-CN" sz="2000" b="1" dirty="0">
                <a:solidFill>
                  <a:srgbClr val="0000CC"/>
                </a:solidFill>
              </a:rPr>
              <a:t>Employee</a:t>
            </a:r>
            <a:r>
              <a:rPr lang="en-US" altLang="zh-CN" sz="2000" b="1" dirty="0"/>
              <a:t>{</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a:t>
            </a:r>
            <a:r>
              <a:rPr lang="en-US" altLang="zh-CN" sz="2000" b="1" dirty="0">
                <a:solidFill>
                  <a:srgbClr val="0000CC"/>
                </a:solidFill>
              </a:rPr>
              <a:t>Employee</a:t>
            </a:r>
            <a:r>
              <a:rPr lang="en-US" altLang="zh-CN" sz="2000" b="1" dirty="0"/>
              <a:t>(string Name ,string id){ name=Name; Id=id; }</a:t>
            </a:r>
          </a:p>
          <a:p>
            <a:pPr eaLnBrk="1" hangingPunct="1">
              <a:lnSpc>
                <a:spcPct val="80000"/>
              </a:lnSpc>
              <a:buFontTx/>
              <a:buNone/>
            </a:pPr>
            <a:r>
              <a:rPr lang="en-US" altLang="zh-CN" sz="2000" b="1" dirty="0"/>
              <a:t>    string </a:t>
            </a:r>
            <a:r>
              <a:rPr lang="en-US" altLang="zh-CN" sz="2000" b="1" dirty="0" err="1"/>
              <a:t>getName</a:t>
            </a:r>
            <a:r>
              <a:rPr lang="en-US" altLang="zh-CN" sz="2000" b="1" dirty="0"/>
              <a:t>(){ return name; }		//</a:t>
            </a:r>
            <a:r>
              <a:rPr lang="zh-CN" altLang="en-US" sz="2000" b="1" dirty="0"/>
              <a:t>返回姓名</a:t>
            </a:r>
          </a:p>
          <a:p>
            <a:pPr eaLnBrk="1" hangingPunct="1">
              <a:lnSpc>
                <a:spcPct val="80000"/>
              </a:lnSpc>
              <a:buFontTx/>
              <a:buNone/>
            </a:pPr>
            <a:r>
              <a:rPr lang="zh-CN" altLang="en-US" sz="2000" b="1" dirty="0"/>
              <a:t>    </a:t>
            </a:r>
            <a:r>
              <a:rPr lang="en-US" altLang="zh-CN" sz="2000" b="1" dirty="0"/>
              <a:t>string </a:t>
            </a:r>
            <a:r>
              <a:rPr lang="en-US" altLang="zh-CN" sz="2000" b="1" dirty="0" err="1"/>
              <a:t>getID</a:t>
            </a:r>
            <a:r>
              <a:rPr lang="en-US" altLang="zh-CN" sz="2000" b="1" dirty="0"/>
              <a:t>(){ return Id; }			//</a:t>
            </a:r>
            <a:r>
              <a:rPr lang="zh-CN" altLang="en-US" sz="2000" b="1" dirty="0"/>
              <a:t>返回身份证号</a:t>
            </a:r>
          </a:p>
          <a:p>
            <a:pPr eaLnBrk="1" hangingPunct="1">
              <a:lnSpc>
                <a:spcPct val="80000"/>
              </a:lnSpc>
              <a:buFontTx/>
              <a:buNone/>
            </a:pPr>
            <a:r>
              <a:rPr lang="zh-CN" altLang="en-US" sz="2000" b="1" dirty="0">
                <a:solidFill>
                  <a:srgbClr val="FF0000"/>
                </a:solidFill>
              </a:rPr>
              <a:t>    </a:t>
            </a:r>
            <a:r>
              <a:rPr lang="en-US" altLang="zh-CN" sz="2000" b="1" dirty="0">
                <a:solidFill>
                  <a:srgbClr val="FF0000"/>
                </a:solidFill>
              </a:rPr>
              <a:t>float </a:t>
            </a:r>
            <a:r>
              <a:rPr lang="en-US" altLang="zh-CN" sz="2000" b="1" dirty="0" err="1">
                <a:solidFill>
                  <a:srgbClr val="FF0000"/>
                </a:solidFill>
              </a:rPr>
              <a:t>getSalary</a:t>
            </a:r>
            <a:r>
              <a:rPr lang="en-US" altLang="zh-CN" sz="2000" b="1" dirty="0">
                <a:solidFill>
                  <a:srgbClr val="FF0000"/>
                </a:solidFill>
              </a:rPr>
              <a:t>(){ return 0.0; }		//</a:t>
            </a:r>
            <a:r>
              <a:rPr lang="zh-CN" altLang="en-US" sz="2000" b="1" dirty="0">
                <a:solidFill>
                  <a:srgbClr val="FF0000"/>
                </a:solidFill>
              </a:rPr>
              <a:t>返回薪水</a:t>
            </a:r>
          </a:p>
          <a:p>
            <a:pPr eaLnBrk="1" hangingPunct="1">
              <a:lnSpc>
                <a:spcPct val="80000"/>
              </a:lnSpc>
              <a:buFontTx/>
              <a:buNone/>
            </a:pPr>
            <a:r>
              <a:rPr lang="zh-CN" altLang="en-US" sz="2000" b="1" dirty="0"/>
              <a:t>    </a:t>
            </a:r>
            <a:r>
              <a:rPr lang="en-US" altLang="zh-CN" sz="2000" b="1" dirty="0"/>
              <a:t>void print(){		//</a:t>
            </a:r>
            <a:r>
              <a:rPr lang="zh-CN" altLang="en-US" sz="2000" b="1" dirty="0"/>
              <a:t>输出姓名和身份证号</a:t>
            </a:r>
          </a:p>
          <a:p>
            <a:pPr eaLnBrk="1" hangingPunct="1">
              <a:lnSpc>
                <a:spcPct val="80000"/>
              </a:lnSpc>
              <a:buFontTx/>
              <a:buNone/>
            </a:pPr>
            <a:r>
              <a:rPr lang="zh-CN" altLang="en-US" sz="2000" b="1" dirty="0"/>
              <a:t>        </a:t>
            </a:r>
            <a:r>
              <a:rPr lang="en-US" altLang="zh-CN" sz="2000" b="1" dirty="0" err="1"/>
              <a:t>cout</a:t>
            </a:r>
            <a:r>
              <a:rPr lang="en-US" altLang="zh-CN" sz="2000" b="1" dirty="0"/>
              <a:t>&lt;&lt;"</a:t>
            </a:r>
            <a:r>
              <a:rPr lang="zh-CN" altLang="en-US" sz="2000" b="1" dirty="0"/>
              <a:t>姓名</a:t>
            </a:r>
            <a:r>
              <a:rPr lang="en-US" altLang="zh-CN" sz="2000" b="1" dirty="0"/>
              <a:t>: "&lt;&lt;name&lt;&lt;"\t\t </a:t>
            </a:r>
            <a:r>
              <a:rPr lang="zh-CN" altLang="en-US" sz="2000" b="1" dirty="0"/>
              <a:t>编号</a:t>
            </a:r>
            <a:r>
              <a:rPr lang="en-US" altLang="zh-CN" sz="2000" b="1" dirty="0"/>
              <a:t>: "&lt;&lt;Id&lt;&lt;</a:t>
            </a:r>
            <a:r>
              <a:rPr lang="en-US" altLang="zh-CN" sz="2000" b="1" dirty="0" err="1"/>
              <a:t>endl</a:t>
            </a:r>
            <a:r>
              <a:rPr lang="en-US" altLang="zh-CN" sz="2000" b="1" dirty="0"/>
              <a: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private:</a:t>
            </a:r>
          </a:p>
          <a:p>
            <a:pPr eaLnBrk="1" hangingPunct="1">
              <a:lnSpc>
                <a:spcPct val="80000"/>
              </a:lnSpc>
              <a:buFontTx/>
              <a:buNone/>
            </a:pPr>
            <a:r>
              <a:rPr lang="en-US" altLang="zh-CN" sz="2000" b="1" dirty="0"/>
              <a:t>    string name;</a:t>
            </a:r>
          </a:p>
          <a:p>
            <a:pPr eaLnBrk="1" hangingPunct="1">
              <a:lnSpc>
                <a:spcPct val="80000"/>
              </a:lnSpc>
              <a:buFontTx/>
              <a:buNone/>
            </a:pPr>
            <a:r>
              <a:rPr lang="en-US" altLang="zh-CN" sz="2000" b="1" dirty="0"/>
              <a:t>    string Id;</a:t>
            </a:r>
          </a:p>
          <a:p>
            <a:pPr eaLnBrk="1" hangingPunct="1">
              <a:lnSpc>
                <a:spcPct val="80000"/>
              </a:lnSpc>
              <a:buFontTx/>
              <a:buNone/>
            </a:pPr>
            <a:r>
              <a:rPr lang="en-US" altLang="zh-CN" sz="2000" b="1" dirty="0"/>
              <a:t>};</a:t>
            </a:r>
          </a:p>
        </p:txBody>
      </p:sp>
      <p:sp>
        <p:nvSpPr>
          <p:cNvPr id="3" name="Rectangle 2"/>
          <p:cNvSpPr>
            <a:spLocks noGrp="1" noChangeArrowheads="1"/>
          </p:cNvSpPr>
          <p:nvPr>
            <p:ph type="title"/>
          </p:nvPr>
        </p:nvSpPr>
        <p:spPr>
          <a:xfrm>
            <a:off x="457200" y="73672"/>
            <a:ext cx="8229600" cy="811195"/>
          </a:xfrm>
        </p:spPr>
        <p:txBody>
          <a:bodyPr/>
          <a:lstStyle/>
          <a:p>
            <a:pPr eaLnBrk="1" hangingPunct="1"/>
            <a:r>
              <a:rPr lang="zh-CN" altLang="en-US" sz="3600" b="1" dirty="0">
                <a:solidFill>
                  <a:schemeClr val="tx1"/>
                </a:solidFill>
              </a:rPr>
              <a:t>人员管理的</a:t>
            </a:r>
            <a:r>
              <a:rPr lang="zh-CN" altLang="en-US" sz="3600" b="1" dirty="0">
                <a:solidFill>
                  <a:srgbClr val="FF0000"/>
                </a:solidFill>
              </a:rPr>
              <a:t>非虚函数</a:t>
            </a:r>
            <a:r>
              <a:rPr lang="zh-CN" altLang="en-US" sz="3600" b="1" dirty="0">
                <a:solidFill>
                  <a:schemeClr val="tx1"/>
                </a:solidFill>
              </a:rPr>
              <a:t>简化实现版本</a:t>
            </a:r>
          </a:p>
        </p:txBody>
      </p:sp>
    </p:spTree>
    <p:extLst>
      <p:ext uri="{BB962C8B-B14F-4D97-AF65-F5344CB8AC3E}">
        <p14:creationId xmlns:p14="http://schemas.microsoft.com/office/powerpoint/2010/main" val="57659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2">
                                            <p:txEl>
                                              <p:pRg st="14" end="14"/>
                                            </p:txEl>
                                          </p:spTgt>
                                        </p:tgtEl>
                                        <p:attrNameLst>
                                          <p:attrName>style.visibility</p:attrName>
                                        </p:attrNameLst>
                                      </p:cBhvr>
                                      <p:to>
                                        <p:strVal val="visible"/>
                                      </p:to>
                                    </p:set>
                                    <p:anim calcmode="lin" valueType="num">
                                      <p:cBhvr additive="base">
                                        <p:cTn id="7" dur="500" fill="hold"/>
                                        <p:tgtEl>
                                          <p:spTgt spid="92162">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2">
                                            <p:txEl>
                                              <p:pRg st="14"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2">
                                            <p:txEl>
                                              <p:pRg st="15" end="15"/>
                                            </p:txEl>
                                          </p:spTgt>
                                        </p:tgtEl>
                                        <p:attrNameLst>
                                          <p:attrName>style.visibility</p:attrName>
                                        </p:attrNameLst>
                                      </p:cBhvr>
                                      <p:to>
                                        <p:strVal val="visible"/>
                                      </p:to>
                                    </p:set>
                                    <p:anim calcmode="lin" valueType="num">
                                      <p:cBhvr additive="base">
                                        <p:cTn id="11" dur="500" fill="hold"/>
                                        <p:tgtEl>
                                          <p:spTgt spid="92162">
                                            <p:txEl>
                                              <p:pRg st="15" end="1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162">
                                            <p:txEl>
                                              <p:pRg st="7" end="7"/>
                                            </p:txEl>
                                          </p:spTgt>
                                        </p:tgtEl>
                                        <p:attrNameLst>
                                          <p:attrName>style.visibility</p:attrName>
                                        </p:attrNameLst>
                                      </p:cBhvr>
                                      <p:to>
                                        <p:strVal val="visible"/>
                                      </p:to>
                                    </p:set>
                                    <p:anim calcmode="lin" valueType="num">
                                      <p:cBhvr additive="base">
                                        <p:cTn id="17" dur="500" fill="hold"/>
                                        <p:tgtEl>
                                          <p:spTgt spid="92162">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2">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2">
                                            <p:txEl>
                                              <p:pRg st="8" end="8"/>
                                            </p:txEl>
                                          </p:spTgt>
                                        </p:tgtEl>
                                        <p:attrNameLst>
                                          <p:attrName>style.visibility</p:attrName>
                                        </p:attrNameLst>
                                      </p:cBhvr>
                                      <p:to>
                                        <p:strVal val="visible"/>
                                      </p:to>
                                    </p:set>
                                    <p:anim calcmode="lin" valueType="num">
                                      <p:cBhvr additive="base">
                                        <p:cTn id="21" dur="500" fill="hold"/>
                                        <p:tgtEl>
                                          <p:spTgt spid="92162">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2162">
                                            <p:txEl>
                                              <p:pRg st="10" end="10"/>
                                            </p:txEl>
                                          </p:spTgt>
                                        </p:tgtEl>
                                        <p:attrNameLst>
                                          <p:attrName>style.visibility</p:attrName>
                                        </p:attrNameLst>
                                      </p:cBhvr>
                                      <p:to>
                                        <p:strVal val="visible"/>
                                      </p:to>
                                    </p:set>
                                    <p:anim calcmode="lin" valueType="num">
                                      <p:cBhvr additive="base">
                                        <p:cTn id="27" dur="500" fill="hold"/>
                                        <p:tgtEl>
                                          <p:spTgt spid="9216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6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162">
                                            <p:txEl>
                                              <p:pRg st="11" end="11"/>
                                            </p:txEl>
                                          </p:spTgt>
                                        </p:tgtEl>
                                        <p:attrNameLst>
                                          <p:attrName>style.visibility</p:attrName>
                                        </p:attrNameLst>
                                      </p:cBhvr>
                                      <p:to>
                                        <p:strVal val="visible"/>
                                      </p:to>
                                    </p:set>
                                    <p:anim calcmode="lin" valueType="num">
                                      <p:cBhvr additive="base">
                                        <p:cTn id="31" dur="500" fill="hold"/>
                                        <p:tgtEl>
                                          <p:spTgt spid="92162">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62">
                                            <p:txEl>
                                              <p:pRg st="6" end="6"/>
                                            </p:txEl>
                                          </p:spTgt>
                                        </p:tgtEl>
                                        <p:attrNameLst>
                                          <p:attrName>style.visibility</p:attrName>
                                        </p:attrNameLst>
                                      </p:cBhvr>
                                      <p:to>
                                        <p:strVal val="visible"/>
                                      </p:to>
                                    </p:set>
                                    <p:anim calcmode="lin" valueType="num">
                                      <p:cBhvr additive="base">
                                        <p:cTn id="37" dur="500" fill="hold"/>
                                        <p:tgtEl>
                                          <p:spTgt spid="9216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31750"/>
            <a:ext cx="7772400" cy="842963"/>
          </a:xfrm>
        </p:spPr>
        <p:txBody>
          <a:bodyPr/>
          <a:lstStyle/>
          <a:p>
            <a:r>
              <a:rPr lang="en-US" altLang="zh-CN" b="1" dirty="0"/>
              <a:t>5.1.1 </a:t>
            </a:r>
            <a:r>
              <a:rPr lang="zh-CN" altLang="zh-CN" b="1" dirty="0">
                <a:solidFill>
                  <a:srgbClr val="FF0000"/>
                </a:solidFill>
              </a:rPr>
              <a:t>多态</a:t>
            </a:r>
            <a:r>
              <a:rPr lang="zh-CN" altLang="zh-CN" b="1" dirty="0"/>
              <a:t>的概念</a:t>
            </a:r>
          </a:p>
        </p:txBody>
      </p:sp>
      <p:sp>
        <p:nvSpPr>
          <p:cNvPr id="4099" name="Rectangle 3"/>
          <p:cNvSpPr>
            <a:spLocks noGrp="1" noChangeArrowheads="1"/>
          </p:cNvSpPr>
          <p:nvPr>
            <p:ph type="body" idx="1"/>
          </p:nvPr>
        </p:nvSpPr>
        <p:spPr>
          <a:xfrm>
            <a:off x="22225" y="981075"/>
            <a:ext cx="5040313" cy="4537075"/>
          </a:xfrm>
        </p:spPr>
        <p:txBody>
          <a:bodyPr/>
          <a:lstStyle/>
          <a:p>
            <a:pPr eaLnBrk="1" hangingPunct="1">
              <a:buFontTx/>
              <a:buNone/>
              <a:defRPr/>
            </a:pPr>
            <a:r>
              <a:rPr lang="en-US" altLang="zh-CN" sz="2800" b="1" dirty="0">
                <a:solidFill>
                  <a:srgbClr val="FF0000"/>
                </a:solidFill>
              </a:rPr>
              <a:t>1</a:t>
            </a:r>
            <a:r>
              <a:rPr lang="zh-CN" altLang="en-US" sz="2800" b="1" dirty="0">
                <a:solidFill>
                  <a:srgbClr val="FF0000"/>
                </a:solidFill>
              </a:rPr>
              <a:t>、多态的实现形式</a:t>
            </a:r>
            <a:endParaRPr lang="en-US" altLang="zh-CN" sz="2800" b="1" dirty="0">
              <a:solidFill>
                <a:srgbClr val="FF0000"/>
              </a:solidFill>
            </a:endParaRPr>
          </a:p>
          <a:p>
            <a:pPr eaLnBrk="1" hangingPunct="1">
              <a:defRPr/>
            </a:pPr>
            <a:r>
              <a:rPr lang="zh-CN" altLang="en-US" sz="2400" b="1" dirty="0"/>
              <a:t>对象根据所接收的消息而做出动作，同样的消息为不同的对象接收时可导致完全不同的行动，该现象称为多态性。</a:t>
            </a:r>
          </a:p>
          <a:p>
            <a:pPr lvl="1" eaLnBrk="1" hangingPunct="1">
              <a:defRPr/>
            </a:pPr>
            <a:r>
              <a:rPr lang="zh-CN" altLang="en-US" sz="2400" b="1" dirty="0"/>
              <a:t>简单的说：</a:t>
            </a:r>
            <a:r>
              <a:rPr lang="zh-CN" altLang="en-US" sz="2400" b="1" dirty="0">
                <a:solidFill>
                  <a:srgbClr val="FF0000"/>
                </a:solidFill>
              </a:rPr>
              <a:t>单接口，多实现</a:t>
            </a:r>
            <a:endParaRPr lang="en-US" altLang="zh-CN" sz="2400" b="1" dirty="0">
              <a:solidFill>
                <a:srgbClr val="FF0000"/>
              </a:solidFill>
            </a:endParaRPr>
          </a:p>
          <a:p>
            <a:pPr lvl="2" eaLnBrk="1" hangingPunct="1">
              <a:defRPr/>
            </a:pPr>
            <a:r>
              <a:rPr lang="en-US" altLang="zh-CN" sz="2000" b="1" dirty="0">
                <a:solidFill>
                  <a:srgbClr val="0070C0"/>
                </a:solidFill>
              </a:rPr>
              <a:t>Void F(</a:t>
            </a:r>
            <a:r>
              <a:rPr lang="zh-CN" altLang="en-US" sz="2000" b="1" dirty="0">
                <a:solidFill>
                  <a:srgbClr val="0070C0"/>
                </a:solidFill>
              </a:rPr>
              <a:t>家用电器 </a:t>
            </a:r>
            <a:r>
              <a:rPr lang="en-US" altLang="zh-CN" sz="2000" b="1" dirty="0">
                <a:solidFill>
                  <a:srgbClr val="0070C0"/>
                </a:solidFill>
              </a:rPr>
              <a:t>*p)</a:t>
            </a:r>
          </a:p>
          <a:p>
            <a:pPr marL="914400" lvl="2" indent="0" eaLnBrk="1" hangingPunct="1">
              <a:buFontTx/>
              <a:buNone/>
              <a:defRPr/>
            </a:pPr>
            <a:r>
              <a:rPr lang="en-US" altLang="zh-CN" sz="2000" b="1" dirty="0">
                <a:solidFill>
                  <a:srgbClr val="0070C0"/>
                </a:solidFill>
              </a:rPr>
              <a:t>{    p-&gt;on();</a:t>
            </a:r>
          </a:p>
          <a:p>
            <a:pPr marL="914400" lvl="2" indent="0" eaLnBrk="1" hangingPunct="1">
              <a:buFontTx/>
              <a:buNone/>
              <a:defRPr/>
            </a:pPr>
            <a:r>
              <a:rPr lang="en-US" altLang="zh-CN" sz="2000" b="1" dirty="0">
                <a:solidFill>
                  <a:srgbClr val="0070C0"/>
                </a:solidFill>
              </a:rPr>
              <a:t>     p-&gt;off();</a:t>
            </a:r>
          </a:p>
          <a:p>
            <a:pPr marL="914400" lvl="2" indent="0" eaLnBrk="1" hangingPunct="1">
              <a:buFontTx/>
              <a:buNone/>
              <a:defRPr/>
            </a:pPr>
            <a:r>
              <a:rPr lang="en-US" altLang="zh-CN" sz="2000" b="1" dirty="0">
                <a:solidFill>
                  <a:srgbClr val="0070C0"/>
                </a:solidFill>
              </a:rPr>
              <a:t>}</a:t>
            </a:r>
          </a:p>
          <a:p>
            <a:pPr marL="914400" lvl="2" indent="0" eaLnBrk="1" hangingPunct="1">
              <a:buFontTx/>
              <a:buNone/>
              <a:defRPr/>
            </a:pPr>
            <a:r>
              <a:rPr lang="en-US" altLang="zh-CN" sz="2000" b="1" dirty="0"/>
              <a:t>Void main()</a:t>
            </a:r>
          </a:p>
          <a:p>
            <a:pPr marL="914400" lvl="2" indent="0" eaLnBrk="1" hangingPunct="1">
              <a:buFontTx/>
              <a:buNone/>
              <a:defRPr/>
            </a:pPr>
            <a:r>
              <a:rPr lang="en-US" altLang="zh-CN" sz="2000" b="1" dirty="0"/>
              <a:t>{ </a:t>
            </a:r>
            <a:r>
              <a:rPr lang="zh-CN" altLang="en-US" sz="2000" b="1" dirty="0"/>
              <a:t>电视机</a:t>
            </a:r>
            <a:r>
              <a:rPr lang="en-US" altLang="zh-CN" sz="2000" b="1" dirty="0"/>
              <a:t> a</a:t>
            </a:r>
            <a:r>
              <a:rPr lang="zh-CN" altLang="en-US" sz="2000" b="1" dirty="0"/>
              <a:t>；电风扇 </a:t>
            </a:r>
            <a:r>
              <a:rPr lang="en-US" altLang="zh-CN" sz="2000" b="1" dirty="0"/>
              <a:t>b;</a:t>
            </a:r>
            <a:r>
              <a:rPr lang="zh-CN" altLang="en-US" sz="2000" b="1" dirty="0"/>
              <a:t> 电冰箱 </a:t>
            </a:r>
            <a:r>
              <a:rPr lang="en-US" altLang="zh-CN" sz="2000" b="1" dirty="0"/>
              <a:t>c;</a:t>
            </a:r>
          </a:p>
          <a:p>
            <a:pPr marL="914400" lvl="2" indent="0" eaLnBrk="1" hangingPunct="1">
              <a:buFontTx/>
              <a:buNone/>
              <a:defRPr/>
            </a:pPr>
            <a:r>
              <a:rPr lang="en-US" altLang="zh-CN" sz="2000" b="1" dirty="0">
                <a:solidFill>
                  <a:srgbClr val="FF0000"/>
                </a:solidFill>
              </a:rPr>
              <a:t>    F(&amp;a)</a:t>
            </a:r>
          </a:p>
          <a:p>
            <a:pPr marL="914400" lvl="2" indent="0" eaLnBrk="1" hangingPunct="1">
              <a:buFontTx/>
              <a:buNone/>
              <a:defRPr/>
            </a:pPr>
            <a:r>
              <a:rPr lang="en-US" altLang="zh-CN" sz="2000" b="1" dirty="0">
                <a:solidFill>
                  <a:srgbClr val="FF0000"/>
                </a:solidFill>
              </a:rPr>
              <a:t>    F(&amp;b);</a:t>
            </a:r>
          </a:p>
          <a:p>
            <a:pPr marL="914400" lvl="2" indent="0" eaLnBrk="1" hangingPunct="1">
              <a:buFontTx/>
              <a:buNone/>
              <a:defRPr/>
            </a:pPr>
            <a:r>
              <a:rPr lang="en-US" altLang="zh-CN" sz="2000" b="1" dirty="0">
                <a:solidFill>
                  <a:srgbClr val="0070C0"/>
                </a:solidFill>
              </a:rPr>
              <a:t>    ……</a:t>
            </a:r>
            <a:endParaRPr lang="zh-CN" altLang="en-US" sz="2000" b="1" dirty="0">
              <a:solidFill>
                <a:srgbClr val="0070C0"/>
              </a:solidFill>
            </a:endParaRPr>
          </a:p>
        </p:txBody>
      </p:sp>
      <p:pic>
        <p:nvPicPr>
          <p:cNvPr id="41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47006"/>
            <a:ext cx="6264275"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矩形 1"/>
          <p:cNvSpPr/>
          <p:nvPr/>
        </p:nvSpPr>
        <p:spPr>
          <a:xfrm>
            <a:off x="4822344" y="5051425"/>
            <a:ext cx="4320480" cy="1617935"/>
          </a:xfrm>
          <a:prstGeom prst="wedgeRectCallout">
            <a:avLst>
              <a:gd name="adj1" fmla="val -112615"/>
              <a:gd name="adj2" fmla="val 3924"/>
            </a:avLst>
          </a:prstGeom>
          <a:gradFill>
            <a:gsLst>
              <a:gs pos="0">
                <a:srgbClr val="FFFF00"/>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函数</a:t>
            </a:r>
            <a:r>
              <a:rPr lang="en-US" altLang="zh-CN" sz="2000" b="1" dirty="0">
                <a:solidFill>
                  <a:schemeClr val="tx1"/>
                </a:solidFill>
              </a:rPr>
              <a:t>F</a:t>
            </a:r>
            <a:r>
              <a:rPr lang="zh-CN" altLang="en-US" sz="2000" b="1" dirty="0">
                <a:solidFill>
                  <a:schemeClr val="tx1"/>
                </a:solidFill>
              </a:rPr>
              <a:t>以基类家用电器为接口，通过基指针实现了对派生类电视器的</a:t>
            </a:r>
            <a:r>
              <a:rPr lang="en-US" altLang="zh-CN" sz="2000" b="1" dirty="0">
                <a:solidFill>
                  <a:schemeClr val="tx1"/>
                </a:solidFill>
              </a:rPr>
              <a:t>on</a:t>
            </a:r>
            <a:r>
              <a:rPr lang="zh-CN" altLang="en-US" sz="2000" b="1" dirty="0">
                <a:solidFill>
                  <a:schemeClr val="tx1"/>
                </a:solidFill>
              </a:rPr>
              <a:t>和</a:t>
            </a:r>
            <a:r>
              <a:rPr lang="en-US" altLang="zh-CN" sz="2000" b="1" dirty="0">
                <a:solidFill>
                  <a:schemeClr val="tx1"/>
                </a:solidFill>
              </a:rPr>
              <a:t>off</a:t>
            </a:r>
            <a:r>
              <a:rPr lang="zh-CN" altLang="en-US" sz="2000" b="1" dirty="0">
                <a:solidFill>
                  <a:schemeClr val="tx1"/>
                </a:solidFill>
              </a:rPr>
              <a:t>函数的调用！</a:t>
            </a:r>
            <a:endParaRPr lang="en-US" altLang="zh-CN" sz="2000" b="1" dirty="0">
              <a:solidFill>
                <a:schemeClr val="tx1"/>
              </a:solidFill>
            </a:endParaRPr>
          </a:p>
          <a:p>
            <a:pPr algn="ctr"/>
            <a:r>
              <a:rPr lang="zh-CN" altLang="en-US" sz="2000" b="1" dirty="0">
                <a:solidFill>
                  <a:srgbClr val="FF0000"/>
                </a:solidFill>
              </a:rPr>
              <a:t>事实上，它可以访问任何派生对象的</a:t>
            </a:r>
            <a:r>
              <a:rPr lang="en-US" altLang="zh-CN" sz="2000" b="1" dirty="0">
                <a:solidFill>
                  <a:srgbClr val="FF0000"/>
                </a:solidFill>
              </a:rPr>
              <a:t>on</a:t>
            </a:r>
            <a:r>
              <a:rPr lang="zh-CN" altLang="en-US" sz="2000" b="1" dirty="0">
                <a:solidFill>
                  <a:srgbClr val="FF0000"/>
                </a:solidFill>
              </a:rPr>
              <a:t>和</a:t>
            </a:r>
            <a:r>
              <a:rPr lang="en-US" altLang="zh-CN" sz="2000" b="1" dirty="0">
                <a:solidFill>
                  <a:srgbClr val="FF0000"/>
                </a:solidFill>
              </a:rPr>
              <a:t>off</a:t>
            </a:r>
            <a:r>
              <a:rPr lang="zh-CN" altLang="en-US" sz="2000" b="1" dirty="0">
                <a:solidFill>
                  <a:srgbClr val="FF0000"/>
                </a:solidFill>
              </a:rPr>
              <a:t>函数</a:t>
            </a:r>
          </a:p>
        </p:txBody>
      </p:sp>
    </p:spTree>
    <p:extLst>
      <p:ext uri="{BB962C8B-B14F-4D97-AF65-F5344CB8AC3E}">
        <p14:creationId xmlns:p14="http://schemas.microsoft.com/office/powerpoint/2010/main" val="4092078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ppt_x"/>
                                          </p:val>
                                        </p:tav>
                                        <p:tav tm="100000">
                                          <p:val>
                                            <p:strVal val="#ppt_x"/>
                                          </p:val>
                                        </p:tav>
                                      </p:tavLst>
                                    </p:anim>
                                    <p:anim calcmode="lin" valueType="num">
                                      <p:cBhvr additive="base">
                                        <p:cTn id="14"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 calcmode="lin" valueType="num">
                                      <p:cBhvr additive="base">
                                        <p:cTn id="19"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 calcmode="lin" valueType="num">
                                      <p:cBhvr additive="base">
                                        <p:cTn id="2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 calcmode="lin" valueType="num">
                                      <p:cBhvr additive="base">
                                        <p:cTn id="27"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 calcmode="lin" valueType="num">
                                      <p:cBhvr additive="base">
                                        <p:cTn id="31"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099">
                                            <p:txEl>
                                              <p:pRg st="7" end="7"/>
                                            </p:txEl>
                                          </p:spTgt>
                                        </p:tgtEl>
                                        <p:attrNameLst>
                                          <p:attrName>style.visibility</p:attrName>
                                        </p:attrNameLst>
                                      </p:cBhvr>
                                      <p:to>
                                        <p:strVal val="visible"/>
                                      </p:to>
                                    </p:set>
                                    <p:anim calcmode="lin" valueType="num">
                                      <p:cBhvr additive="base">
                                        <p:cTn id="37"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99">
                                            <p:txEl>
                                              <p:pRg st="8" end="8"/>
                                            </p:txEl>
                                          </p:spTgt>
                                        </p:tgtEl>
                                        <p:attrNameLst>
                                          <p:attrName>style.visibility</p:attrName>
                                        </p:attrNameLst>
                                      </p:cBhvr>
                                      <p:to>
                                        <p:strVal val="visible"/>
                                      </p:to>
                                    </p:set>
                                    <p:anim calcmode="lin" valueType="num">
                                      <p:cBhvr additive="base">
                                        <p:cTn id="41"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99">
                                            <p:txEl>
                                              <p:pRg st="9" end="9"/>
                                            </p:txEl>
                                          </p:spTgt>
                                        </p:tgtEl>
                                        <p:attrNameLst>
                                          <p:attrName>style.visibility</p:attrName>
                                        </p:attrNameLst>
                                      </p:cBhvr>
                                      <p:to>
                                        <p:strVal val="visible"/>
                                      </p:to>
                                    </p:set>
                                    <p:anim calcmode="lin" valueType="num">
                                      <p:cBhvr additive="base">
                                        <p:cTn id="45"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099">
                                            <p:txEl>
                                              <p:pRg st="10" end="10"/>
                                            </p:txEl>
                                          </p:spTgt>
                                        </p:tgtEl>
                                        <p:attrNameLst>
                                          <p:attrName>style.visibility</p:attrName>
                                        </p:attrNameLst>
                                      </p:cBhvr>
                                      <p:to>
                                        <p:strVal val="visible"/>
                                      </p:to>
                                    </p:set>
                                    <p:anim calcmode="lin" valueType="num">
                                      <p:cBhvr additive="base">
                                        <p:cTn id="49"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099">
                                            <p:txEl>
                                              <p:pRg st="11" end="11"/>
                                            </p:txEl>
                                          </p:spTgt>
                                        </p:tgtEl>
                                        <p:attrNameLst>
                                          <p:attrName>style.visibility</p:attrName>
                                        </p:attrNameLst>
                                      </p:cBhvr>
                                      <p:to>
                                        <p:strVal val="visible"/>
                                      </p:to>
                                    </p:set>
                                    <p:anim calcmode="lin" valueType="num">
                                      <p:cBhvr additive="base">
                                        <p:cTn id="53" dur="500" fill="hold"/>
                                        <p:tgtEl>
                                          <p:spTgt spid="409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467544" y="1052736"/>
            <a:ext cx="7772400" cy="6264275"/>
          </a:xfrm>
        </p:spPr>
        <p:txBody>
          <a:bodyPr/>
          <a:lstStyle/>
          <a:p>
            <a:pPr eaLnBrk="1" hangingPunct="1">
              <a:lnSpc>
                <a:spcPct val="80000"/>
              </a:lnSpc>
              <a:buFontTx/>
              <a:buNone/>
            </a:pPr>
            <a:r>
              <a:rPr lang="en-US" altLang="zh-CN" sz="1600" b="1" dirty="0"/>
              <a:t>class </a:t>
            </a:r>
            <a:r>
              <a:rPr lang="en-US" altLang="zh-CN" sz="1600" b="1" dirty="0" err="1"/>
              <a:t>Manager:public</a:t>
            </a:r>
            <a:r>
              <a:rPr lang="en-US" altLang="zh-CN" sz="1600" b="1" dirty="0"/>
              <a:t> Employee{</a:t>
            </a:r>
          </a:p>
          <a:p>
            <a:pPr eaLnBrk="1" hangingPunct="1">
              <a:lnSpc>
                <a:spcPct val="80000"/>
              </a:lnSpc>
              <a:buFontTx/>
              <a:buNone/>
            </a:pPr>
            <a:r>
              <a:rPr lang="en-US" altLang="zh-CN" sz="1600" b="1" dirty="0"/>
              <a:t>public:</a:t>
            </a:r>
          </a:p>
          <a:p>
            <a:pPr eaLnBrk="1" hangingPunct="1">
              <a:lnSpc>
                <a:spcPct val="80000"/>
              </a:lnSpc>
              <a:buFontTx/>
              <a:buNone/>
            </a:pPr>
            <a:r>
              <a:rPr lang="en-US" altLang="zh-CN" sz="1600" b="1" dirty="0"/>
              <a:t>    Manager(string </a:t>
            </a:r>
            <a:r>
              <a:rPr lang="en-US" altLang="zh-CN" sz="1600" b="1" dirty="0" err="1"/>
              <a:t>Name,string</a:t>
            </a:r>
            <a:r>
              <a:rPr lang="en-US" altLang="zh-CN" sz="1600" b="1" dirty="0"/>
              <a:t> </a:t>
            </a:r>
            <a:r>
              <a:rPr lang="en-US" altLang="zh-CN" sz="1600" b="1" dirty="0" err="1"/>
              <a:t>id,float</a:t>
            </a:r>
            <a:r>
              <a:rPr lang="en-US" altLang="zh-CN" sz="1600" b="1" dirty="0"/>
              <a:t> s=0.0):Employee(</a:t>
            </a:r>
            <a:r>
              <a:rPr lang="en-US" altLang="zh-CN" sz="1600" b="1" dirty="0" err="1"/>
              <a:t>Name,id</a:t>
            </a:r>
            <a:r>
              <a:rPr lang="en-US" altLang="zh-CN" sz="1600" b="1" dirty="0"/>
              <a:t>){</a:t>
            </a:r>
          </a:p>
          <a:p>
            <a:pPr eaLnBrk="1" hangingPunct="1">
              <a:lnSpc>
                <a:spcPct val="80000"/>
              </a:lnSpc>
              <a:buFontTx/>
              <a:buNone/>
            </a:pPr>
            <a:r>
              <a:rPr lang="en-US" altLang="zh-CN" sz="1600" b="1" dirty="0"/>
              <a:t>        </a:t>
            </a:r>
            <a:r>
              <a:rPr lang="en-US" altLang="zh-CN" sz="1600" b="1" dirty="0" err="1"/>
              <a:t>WeeklySalary</a:t>
            </a:r>
            <a:r>
              <a:rPr lang="en-US" altLang="zh-CN" sz="1600" b="1" dirty="0"/>
              <a:t>=s;</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    void </a:t>
            </a:r>
            <a:r>
              <a:rPr lang="en-US" altLang="zh-CN" sz="1600" b="1" dirty="0" err="1"/>
              <a:t>setSalary</a:t>
            </a:r>
            <a:r>
              <a:rPr lang="en-US" altLang="zh-CN" sz="1600" b="1" dirty="0"/>
              <a:t>(float s) { </a:t>
            </a:r>
            <a:r>
              <a:rPr lang="en-US" altLang="zh-CN" sz="1600" b="1" dirty="0" err="1"/>
              <a:t>WeeklySalary</a:t>
            </a:r>
            <a:r>
              <a:rPr lang="en-US" altLang="zh-CN" sz="1600" b="1" dirty="0"/>
              <a:t>=s; }	//</a:t>
            </a:r>
            <a:r>
              <a:rPr lang="zh-CN" altLang="en-US" sz="1600" b="1" dirty="0"/>
              <a:t>设置经理的周薪</a:t>
            </a:r>
          </a:p>
          <a:p>
            <a:pPr eaLnBrk="1" hangingPunct="1">
              <a:lnSpc>
                <a:spcPct val="80000"/>
              </a:lnSpc>
              <a:buFontTx/>
              <a:buNone/>
            </a:pPr>
            <a:r>
              <a:rPr lang="zh-CN" altLang="en-US" sz="1600" b="1" dirty="0"/>
              <a:t>    </a:t>
            </a:r>
            <a:r>
              <a:rPr lang="en-US" altLang="zh-CN" sz="1600" b="1" dirty="0"/>
              <a:t>float </a:t>
            </a:r>
            <a:r>
              <a:rPr lang="en-US" altLang="zh-CN" sz="1600" b="1" dirty="0" err="1"/>
              <a:t>getSalary</a:t>
            </a:r>
            <a:r>
              <a:rPr lang="en-US" altLang="zh-CN" sz="1600" b="1" dirty="0"/>
              <a:t>(){ return </a:t>
            </a:r>
            <a:r>
              <a:rPr lang="en-US" altLang="zh-CN" sz="1600" b="1" dirty="0" err="1"/>
              <a:t>WeeklySalary</a:t>
            </a:r>
            <a:r>
              <a:rPr lang="en-US" altLang="zh-CN" sz="1600" b="1" dirty="0"/>
              <a:t>; }	//</a:t>
            </a:r>
            <a:r>
              <a:rPr lang="zh-CN" altLang="en-US" sz="1600" b="1" dirty="0"/>
              <a:t>获取经理的周薪</a:t>
            </a:r>
          </a:p>
          <a:p>
            <a:pPr eaLnBrk="1" hangingPunct="1">
              <a:lnSpc>
                <a:spcPct val="80000"/>
              </a:lnSpc>
              <a:buFontTx/>
              <a:buNone/>
            </a:pPr>
            <a:r>
              <a:rPr lang="zh-CN" altLang="en-US" sz="1600" b="1" dirty="0"/>
              <a:t>    </a:t>
            </a:r>
            <a:r>
              <a:rPr lang="en-US" altLang="zh-CN" sz="1600" b="1" dirty="0"/>
              <a:t>void print(){			//</a:t>
            </a:r>
            <a:r>
              <a:rPr lang="zh-CN" altLang="en-US" sz="1600" b="1" dirty="0"/>
              <a:t>打印经理姓名、身份证、周薪</a:t>
            </a:r>
          </a:p>
          <a:p>
            <a:pPr eaLnBrk="1" hangingPunct="1">
              <a:lnSpc>
                <a:spcPct val="80000"/>
              </a:lnSpc>
              <a:buFontTx/>
              <a:buNone/>
            </a:pPr>
            <a:r>
              <a:rPr lang="zh-CN" altLang="en-US" sz="1600" b="1" dirty="0"/>
              <a:t>        </a:t>
            </a:r>
            <a:r>
              <a:rPr lang="en-US" altLang="zh-CN" sz="1600" b="1" dirty="0" err="1"/>
              <a:t>cout</a:t>
            </a:r>
            <a:r>
              <a:rPr lang="en-US" altLang="zh-CN" sz="1600" b="1" dirty="0"/>
              <a:t>&lt;&lt;"</a:t>
            </a:r>
            <a:r>
              <a:rPr lang="zh-CN" altLang="en-US" sz="1600" b="1" dirty="0"/>
              <a:t>经理：</a:t>
            </a:r>
            <a:r>
              <a:rPr lang="en-US" altLang="zh-CN" sz="1600" b="1" dirty="0"/>
              <a:t>"&lt;&lt;</a:t>
            </a:r>
            <a:r>
              <a:rPr lang="en-US" altLang="zh-CN" sz="1600" b="1" dirty="0" err="1"/>
              <a:t>getName</a:t>
            </a:r>
            <a:r>
              <a:rPr lang="en-US" altLang="zh-CN" sz="1600" b="1" dirty="0"/>
              <a:t>()&lt;&lt;"\t\t </a:t>
            </a:r>
            <a:r>
              <a:rPr lang="zh-CN" altLang="en-US" sz="1600" b="1" dirty="0"/>
              <a:t>编号</a:t>
            </a:r>
            <a:r>
              <a:rPr lang="en-US" altLang="zh-CN" sz="1600" b="1" dirty="0"/>
              <a:t>: "&lt;&lt;</a:t>
            </a:r>
            <a:r>
              <a:rPr lang="en-US" altLang="zh-CN" sz="1600" b="1" dirty="0" err="1"/>
              <a:t>getID</a:t>
            </a:r>
            <a:r>
              <a:rPr lang="en-US" altLang="zh-CN" sz="1600" b="1" dirty="0"/>
              <a:t>()</a:t>
            </a:r>
          </a:p>
          <a:p>
            <a:pPr eaLnBrk="1" hangingPunct="1">
              <a:lnSpc>
                <a:spcPct val="80000"/>
              </a:lnSpc>
              <a:buFontTx/>
              <a:buNone/>
            </a:pPr>
            <a:r>
              <a:rPr lang="en-US" altLang="zh-CN" sz="1600" b="1" dirty="0"/>
              <a:t>             &lt;&lt;"\t\t </a:t>
            </a:r>
            <a:r>
              <a:rPr lang="zh-CN" altLang="en-US" sz="1600" b="1" dirty="0"/>
              <a:t>周工资</a:t>
            </a:r>
            <a:r>
              <a:rPr lang="en-US" altLang="zh-CN" sz="1600" b="1" dirty="0"/>
              <a:t>: "&lt;&lt;</a:t>
            </a:r>
            <a:r>
              <a:rPr lang="en-US" altLang="zh-CN" sz="1600" b="1" dirty="0" err="1"/>
              <a:t>getSalary</a:t>
            </a:r>
            <a:r>
              <a:rPr lang="en-US" altLang="zh-CN" sz="1600" b="1" dirty="0"/>
              <a:t>()&lt;&lt;</a:t>
            </a:r>
            <a:r>
              <a:rPr lang="en-US" altLang="zh-CN" sz="1600" b="1" dirty="0" err="1"/>
              <a:t>endl</a:t>
            </a:r>
            <a:r>
              <a:rPr lang="en-US" altLang="zh-CN" sz="1600" b="1" dirty="0"/>
              <a:t>;</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private:</a:t>
            </a:r>
          </a:p>
          <a:p>
            <a:pPr eaLnBrk="1" hangingPunct="1">
              <a:lnSpc>
                <a:spcPct val="80000"/>
              </a:lnSpc>
              <a:buFontTx/>
              <a:buNone/>
            </a:pPr>
            <a:r>
              <a:rPr lang="en-US" altLang="zh-CN" sz="1600" b="1" dirty="0"/>
              <a:t>    float </a:t>
            </a:r>
            <a:r>
              <a:rPr lang="en-US" altLang="zh-CN" sz="1600" b="1" dirty="0" err="1"/>
              <a:t>WeeklySalary</a:t>
            </a:r>
            <a:r>
              <a:rPr lang="en-US" altLang="zh-CN" sz="1600" b="1" dirty="0"/>
              <a:t>;					//</a:t>
            </a:r>
            <a:r>
              <a:rPr lang="zh-CN" altLang="en-US" sz="1600" b="1" dirty="0"/>
              <a:t>周薪</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void main(){</a:t>
            </a:r>
          </a:p>
          <a:p>
            <a:pPr eaLnBrk="1" hangingPunct="1">
              <a:lnSpc>
                <a:spcPct val="80000"/>
              </a:lnSpc>
              <a:buFontTx/>
              <a:buNone/>
            </a:pPr>
            <a:r>
              <a:rPr lang="en-US" altLang="zh-CN" sz="1600" b="1" dirty="0"/>
              <a:t>    Employee e("</a:t>
            </a:r>
            <a:r>
              <a:rPr lang="zh-CN" altLang="en-US" sz="1600" b="1" dirty="0"/>
              <a:t>黄春秀</a:t>
            </a:r>
            <a:r>
              <a:rPr lang="en-US" altLang="zh-CN" sz="1600" b="1" dirty="0"/>
              <a:t>","NO0009"),*</a:t>
            </a:r>
            <a:r>
              <a:rPr lang="en-US" altLang="zh-CN" sz="1600" b="1" dirty="0" err="1"/>
              <a:t>pM</a:t>
            </a:r>
            <a:r>
              <a:rPr lang="en-US" altLang="zh-CN" sz="1600" b="1" dirty="0"/>
              <a:t>;</a:t>
            </a:r>
          </a:p>
          <a:p>
            <a:pPr eaLnBrk="1" hangingPunct="1">
              <a:lnSpc>
                <a:spcPct val="80000"/>
              </a:lnSpc>
              <a:buFontTx/>
              <a:buNone/>
            </a:pPr>
            <a:r>
              <a:rPr lang="en-US" altLang="zh-CN" sz="1600" b="1" dirty="0"/>
              <a:t>    Manager m("</a:t>
            </a:r>
            <a:r>
              <a:rPr lang="zh-CN" altLang="en-US" sz="1600" b="1" dirty="0"/>
              <a:t>刘大海</a:t>
            </a:r>
            <a:r>
              <a:rPr lang="en-US" altLang="zh-CN" sz="1600" b="1" dirty="0"/>
              <a:t>","NO0001",128);</a:t>
            </a:r>
          </a:p>
          <a:p>
            <a:pPr eaLnBrk="1" hangingPunct="1">
              <a:lnSpc>
                <a:spcPct val="80000"/>
              </a:lnSpc>
              <a:buFontTx/>
              <a:buNone/>
            </a:pPr>
            <a:r>
              <a:rPr lang="en-US" altLang="zh-CN" sz="1600" b="1" dirty="0"/>
              <a:t>    </a:t>
            </a:r>
            <a:r>
              <a:rPr lang="en-US" altLang="zh-CN" sz="1600" b="1" dirty="0" err="1"/>
              <a:t>m.print</a:t>
            </a:r>
            <a:r>
              <a:rPr lang="en-US" altLang="zh-CN" sz="1600" b="1" dirty="0"/>
              <a:t>();</a:t>
            </a:r>
          </a:p>
          <a:p>
            <a:pPr eaLnBrk="1" hangingPunct="1">
              <a:lnSpc>
                <a:spcPct val="80000"/>
              </a:lnSpc>
              <a:buFontTx/>
              <a:buNone/>
            </a:pPr>
            <a:r>
              <a:rPr lang="en-US" altLang="zh-CN" sz="1600" b="1" dirty="0">
                <a:solidFill>
                  <a:srgbClr val="FF0000"/>
                </a:solidFill>
              </a:rPr>
              <a:t>    </a:t>
            </a:r>
            <a:r>
              <a:rPr lang="en-US" altLang="zh-CN" sz="1600" b="1" dirty="0" err="1">
                <a:solidFill>
                  <a:srgbClr val="FF0000"/>
                </a:solidFill>
              </a:rPr>
              <a:t>pM</a:t>
            </a:r>
            <a:r>
              <a:rPr lang="en-US" altLang="zh-CN" sz="1600" b="1" dirty="0">
                <a:solidFill>
                  <a:srgbClr val="FF0000"/>
                </a:solidFill>
              </a:rPr>
              <a:t>=&amp;m;</a:t>
            </a:r>
          </a:p>
          <a:p>
            <a:pPr eaLnBrk="1" hangingPunct="1">
              <a:lnSpc>
                <a:spcPct val="80000"/>
              </a:lnSpc>
              <a:buFontTx/>
              <a:buNone/>
            </a:pPr>
            <a:r>
              <a:rPr lang="en-US" altLang="zh-CN" sz="1600" b="1" dirty="0">
                <a:solidFill>
                  <a:srgbClr val="FF0000"/>
                </a:solidFill>
              </a:rPr>
              <a:t>    </a:t>
            </a:r>
            <a:r>
              <a:rPr lang="en-US" altLang="zh-CN" sz="1600" b="1" dirty="0" err="1">
                <a:solidFill>
                  <a:srgbClr val="FF0000"/>
                </a:solidFill>
              </a:rPr>
              <a:t>pM</a:t>
            </a:r>
            <a:r>
              <a:rPr lang="en-US" altLang="zh-CN" sz="1600" b="1" dirty="0">
                <a:solidFill>
                  <a:srgbClr val="FF0000"/>
                </a:solidFill>
              </a:rPr>
              <a:t>-&gt;print();</a:t>
            </a:r>
          </a:p>
          <a:p>
            <a:pPr eaLnBrk="1" hangingPunct="1">
              <a:lnSpc>
                <a:spcPct val="80000"/>
              </a:lnSpc>
              <a:buFontTx/>
              <a:buNone/>
            </a:pPr>
            <a:r>
              <a:rPr lang="en-US" altLang="zh-CN" sz="1600" b="1" dirty="0"/>
              <a:t>    </a:t>
            </a:r>
            <a:r>
              <a:rPr lang="en-US" altLang="zh-CN" sz="1600" b="1" dirty="0">
                <a:solidFill>
                  <a:srgbClr val="0000CC"/>
                </a:solidFill>
              </a:rPr>
              <a:t>Employee &amp;</a:t>
            </a:r>
            <a:r>
              <a:rPr lang="en-US" altLang="zh-CN" sz="1600" b="1" dirty="0" err="1">
                <a:solidFill>
                  <a:srgbClr val="0000CC"/>
                </a:solidFill>
              </a:rPr>
              <a:t>rM</a:t>
            </a:r>
            <a:r>
              <a:rPr lang="en-US" altLang="zh-CN" sz="1600" b="1" dirty="0">
                <a:solidFill>
                  <a:srgbClr val="0000CC"/>
                </a:solidFill>
              </a:rPr>
              <a:t>=m</a:t>
            </a:r>
            <a:r>
              <a:rPr lang="en-US" altLang="zh-CN" sz="1600" b="1" dirty="0"/>
              <a:t>; </a:t>
            </a:r>
          </a:p>
          <a:p>
            <a:pPr eaLnBrk="1" hangingPunct="1">
              <a:lnSpc>
                <a:spcPct val="80000"/>
              </a:lnSpc>
              <a:buFontTx/>
              <a:buNone/>
            </a:pPr>
            <a:r>
              <a:rPr lang="en-US" altLang="zh-CN" sz="1600" b="1" dirty="0">
                <a:solidFill>
                  <a:srgbClr val="0000CC"/>
                </a:solidFill>
              </a:rPr>
              <a:t>    </a:t>
            </a:r>
            <a:r>
              <a:rPr lang="en-US" altLang="zh-CN" sz="1600" b="1" dirty="0" err="1">
                <a:solidFill>
                  <a:srgbClr val="0000CC"/>
                </a:solidFill>
              </a:rPr>
              <a:t>rM.print</a:t>
            </a:r>
            <a:r>
              <a:rPr lang="en-US" altLang="zh-CN" sz="1600" b="1" dirty="0">
                <a:solidFill>
                  <a:srgbClr val="0000CC"/>
                </a:solidFill>
              </a:rPr>
              <a:t>();</a:t>
            </a:r>
          </a:p>
          <a:p>
            <a:pPr eaLnBrk="1" hangingPunct="1">
              <a:lnSpc>
                <a:spcPct val="80000"/>
              </a:lnSpc>
              <a:buFontTx/>
              <a:buNone/>
            </a:pPr>
            <a:r>
              <a:rPr lang="en-US" altLang="zh-CN" sz="1600" b="1" dirty="0"/>
              <a:t>}</a:t>
            </a:r>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zh-CN" altLang="en-US" sz="3600" b="1" dirty="0">
                <a:solidFill>
                  <a:schemeClr val="tx1"/>
                </a:solidFill>
              </a:rPr>
              <a:t>人员管理的</a:t>
            </a:r>
            <a:r>
              <a:rPr lang="zh-CN" altLang="en-US" sz="3600" b="1" dirty="0">
                <a:solidFill>
                  <a:srgbClr val="FF0000"/>
                </a:solidFill>
              </a:rPr>
              <a:t>非虚函数</a:t>
            </a:r>
            <a:r>
              <a:rPr lang="zh-CN" altLang="en-US" sz="3600" b="1" dirty="0">
                <a:solidFill>
                  <a:schemeClr val="tx1"/>
                </a:solidFill>
              </a:rPr>
              <a:t>简化实现版本</a:t>
            </a:r>
          </a:p>
        </p:txBody>
      </p:sp>
    </p:spTree>
    <p:extLst>
      <p:ext uri="{BB962C8B-B14F-4D97-AF65-F5344CB8AC3E}">
        <p14:creationId xmlns:p14="http://schemas.microsoft.com/office/powerpoint/2010/main" val="418324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228600" y="1203384"/>
            <a:ext cx="8458200" cy="4114800"/>
          </a:xfrm>
        </p:spPr>
        <p:txBody>
          <a:bodyPr/>
          <a:lstStyle/>
          <a:p>
            <a:pPr eaLnBrk="1" hangingPunct="1"/>
            <a:r>
              <a:rPr lang="zh-CN" altLang="en-US" b="1" dirty="0"/>
              <a:t>程序的运行结果如下：</a:t>
            </a:r>
          </a:p>
          <a:p>
            <a:pPr eaLnBrk="1" hangingPunct="1">
              <a:buFontTx/>
              <a:buNone/>
            </a:pPr>
            <a:r>
              <a:rPr lang="zh-CN" altLang="en-US" sz="2400" b="1" dirty="0"/>
              <a:t>经理：刘大海        编号</a:t>
            </a:r>
            <a:r>
              <a:rPr lang="en-US" altLang="zh-CN" sz="2400" b="1" dirty="0"/>
              <a:t>: NO0001         </a:t>
            </a:r>
            <a:r>
              <a:rPr lang="zh-CN" altLang="en-US" sz="2400" b="1" dirty="0"/>
              <a:t>周工资</a:t>
            </a:r>
            <a:r>
              <a:rPr lang="en-US" altLang="zh-CN" sz="2400" b="1" dirty="0"/>
              <a:t>: 128</a:t>
            </a:r>
          </a:p>
          <a:p>
            <a:pPr eaLnBrk="1" hangingPunct="1">
              <a:buFontTx/>
              <a:buNone/>
            </a:pPr>
            <a:r>
              <a:rPr lang="zh-CN" altLang="en-US" sz="2400" b="1" dirty="0"/>
              <a:t>姓名</a:t>
            </a:r>
            <a:r>
              <a:rPr lang="en-US" altLang="zh-CN" sz="2400" b="1" dirty="0"/>
              <a:t>: </a:t>
            </a:r>
            <a:r>
              <a:rPr lang="zh-CN" altLang="en-US" sz="2400" b="1" dirty="0"/>
              <a:t>刘大海        编号</a:t>
            </a:r>
            <a:r>
              <a:rPr lang="en-US" altLang="zh-CN" sz="2400" b="1" dirty="0"/>
              <a:t>: NO0001</a:t>
            </a:r>
          </a:p>
          <a:p>
            <a:pPr eaLnBrk="1" hangingPunct="1">
              <a:buFontTx/>
              <a:buNone/>
            </a:pPr>
            <a:r>
              <a:rPr lang="zh-CN" altLang="en-US" sz="2400" b="1" dirty="0"/>
              <a:t>姓名</a:t>
            </a:r>
            <a:r>
              <a:rPr lang="en-US" altLang="zh-CN" sz="2400" b="1" dirty="0"/>
              <a:t>: </a:t>
            </a:r>
            <a:r>
              <a:rPr lang="zh-CN" altLang="en-US" sz="2400" b="1" dirty="0"/>
              <a:t>刘大海        编号</a:t>
            </a:r>
            <a:r>
              <a:rPr lang="en-US" altLang="zh-CN" sz="2400" b="1" dirty="0"/>
              <a:t>: NO0001</a:t>
            </a:r>
          </a:p>
          <a:p>
            <a:pPr eaLnBrk="1" hangingPunct="1"/>
            <a:r>
              <a:rPr lang="zh-CN" altLang="en-US" sz="2400" b="1" dirty="0">
                <a:solidFill>
                  <a:srgbClr val="FF0000"/>
                </a:solidFill>
              </a:rPr>
              <a:t>输出的第</a:t>
            </a:r>
            <a:r>
              <a:rPr lang="en-US" altLang="zh-CN" sz="2400" b="1" dirty="0">
                <a:solidFill>
                  <a:srgbClr val="FF0000"/>
                </a:solidFill>
              </a:rPr>
              <a:t>2</a:t>
            </a: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行表明，通过基类对象的指针和引用只访问到了在基类中定义的</a:t>
            </a:r>
            <a:r>
              <a:rPr lang="en-US" altLang="zh-CN" sz="2400" b="1" dirty="0">
                <a:solidFill>
                  <a:srgbClr val="FF0000"/>
                </a:solidFill>
              </a:rPr>
              <a:t>print</a:t>
            </a:r>
            <a:r>
              <a:rPr lang="zh-CN" altLang="en-US" sz="2400" b="1" dirty="0">
                <a:solidFill>
                  <a:srgbClr val="FF0000"/>
                </a:solidFill>
              </a:rPr>
              <a:t>函数。</a:t>
            </a:r>
          </a:p>
        </p:txBody>
      </p:sp>
      <p:pic>
        <p:nvPicPr>
          <p:cNvPr id="92164" name="Picture 4" descr="b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150" y="3744983"/>
            <a:ext cx="31686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Tree>
    <p:extLst>
      <p:ext uri="{BB962C8B-B14F-4D97-AF65-F5344CB8AC3E}">
        <p14:creationId xmlns:p14="http://schemas.microsoft.com/office/powerpoint/2010/main" val="3987784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 calcmode="lin" valueType="num">
                                      <p:cBhvr additive="base">
                                        <p:cTn id="7" dur="500" fill="hold"/>
                                        <p:tgtEl>
                                          <p:spTgt spid="921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anim calcmode="lin" valueType="num">
                                      <p:cBhvr additive="base">
                                        <p:cTn id="11" dur="5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anim calcmode="lin" valueType="num">
                                      <p:cBhvr additive="base">
                                        <p:cTn id="15" dur="5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92163">
                                            <p:txEl>
                                              <p:pRg st="4" end="4"/>
                                            </p:txEl>
                                          </p:spTgt>
                                        </p:tgtEl>
                                        <p:attrNameLst>
                                          <p:attrName>style.visibility</p:attrName>
                                        </p:attrNameLst>
                                      </p:cBhvr>
                                      <p:to>
                                        <p:strVal val="visible"/>
                                      </p:to>
                                    </p:set>
                                    <p:anim calcmode="lin" valueType="num">
                                      <p:cBhvr additive="base">
                                        <p:cTn id="21" dur="5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92164"/>
                                        </p:tgtEl>
                                        <p:attrNameLst>
                                          <p:attrName>style.visibility</p:attrName>
                                        </p:attrNameLst>
                                      </p:cBhvr>
                                      <p:to>
                                        <p:strVal val="visible"/>
                                      </p:to>
                                    </p:set>
                                    <p:anim calcmode="lin" valueType="num">
                                      <p:cBhvr>
                                        <p:cTn id="27" dur="1000" fill="hold"/>
                                        <p:tgtEl>
                                          <p:spTgt spid="92164"/>
                                        </p:tgtEl>
                                        <p:attrNameLst>
                                          <p:attrName>ppt_w</p:attrName>
                                        </p:attrNameLst>
                                      </p:cBhvr>
                                      <p:tavLst>
                                        <p:tav tm="0">
                                          <p:val>
                                            <p:fltVal val="0"/>
                                          </p:val>
                                        </p:tav>
                                        <p:tav tm="100000">
                                          <p:val>
                                            <p:strVal val="#ppt_w"/>
                                          </p:val>
                                        </p:tav>
                                      </p:tavLst>
                                    </p:anim>
                                    <p:anim calcmode="lin" valueType="num">
                                      <p:cBhvr>
                                        <p:cTn id="28" dur="1000" fill="hold"/>
                                        <p:tgtEl>
                                          <p:spTgt spid="92164"/>
                                        </p:tgtEl>
                                        <p:attrNameLst>
                                          <p:attrName>ppt_h</p:attrName>
                                        </p:attrNameLst>
                                      </p:cBhvr>
                                      <p:tavLst>
                                        <p:tav tm="0">
                                          <p:val>
                                            <p:fltVal val="0"/>
                                          </p:val>
                                        </p:tav>
                                        <p:tav tm="100000">
                                          <p:val>
                                            <p:strVal val="#ppt_h"/>
                                          </p:val>
                                        </p:tav>
                                      </p:tavLst>
                                    </p:anim>
                                    <p:anim calcmode="lin" valueType="num">
                                      <p:cBhvr>
                                        <p:cTn id="29" dur="1000" fill="hold"/>
                                        <p:tgtEl>
                                          <p:spTgt spid="92164"/>
                                        </p:tgtEl>
                                        <p:attrNameLst>
                                          <p:attrName>style.rotation</p:attrName>
                                        </p:attrNameLst>
                                      </p:cBhvr>
                                      <p:tavLst>
                                        <p:tav tm="0">
                                          <p:val>
                                            <p:fltVal val="90"/>
                                          </p:val>
                                        </p:tav>
                                        <p:tav tm="100000">
                                          <p:val>
                                            <p:fltVal val="0"/>
                                          </p:val>
                                        </p:tav>
                                      </p:tavLst>
                                    </p:anim>
                                    <p:animEffect transition="in" filter="fade">
                                      <p:cBhvr>
                                        <p:cTn id="30" dur="10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342900" y="1124744"/>
            <a:ext cx="8458200" cy="4114800"/>
          </a:xfrm>
        </p:spPr>
        <p:txBody>
          <a:bodyPr/>
          <a:lstStyle/>
          <a:p>
            <a:pPr eaLnBrk="1" hangingPunct="1">
              <a:lnSpc>
                <a:spcPct val="90000"/>
              </a:lnSpc>
            </a:pPr>
            <a:r>
              <a:rPr lang="zh-CN" altLang="en-US" sz="2400" b="1" dirty="0"/>
              <a:t>将基类</a:t>
            </a:r>
            <a:r>
              <a:rPr lang="en-US" altLang="zh-CN" sz="2400" b="1" dirty="0"/>
              <a:t>Employee</a:t>
            </a:r>
            <a:r>
              <a:rPr lang="zh-CN" altLang="en-US" sz="2400" b="1" dirty="0"/>
              <a:t>的</a:t>
            </a:r>
            <a:r>
              <a:rPr lang="en-US" altLang="zh-CN" sz="2400" b="1" dirty="0"/>
              <a:t>print</a:t>
            </a:r>
            <a:r>
              <a:rPr lang="zh-CN" altLang="en-US" sz="2400" b="1" dirty="0"/>
              <a:t>指定为虚函数，如下形式：</a:t>
            </a:r>
          </a:p>
          <a:p>
            <a:pPr eaLnBrk="1" hangingPunct="1">
              <a:lnSpc>
                <a:spcPct val="90000"/>
              </a:lnSpc>
              <a:buFontTx/>
              <a:buNone/>
            </a:pPr>
            <a:r>
              <a:rPr lang="en-US" altLang="zh-CN" sz="2400" b="1" dirty="0"/>
              <a:t>class Employee{</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    </a:t>
            </a:r>
            <a:r>
              <a:rPr lang="en-US" altLang="zh-CN" sz="2400" b="1" dirty="0">
                <a:solidFill>
                  <a:srgbClr val="FF0000"/>
                </a:solidFill>
              </a:rPr>
              <a:t>virtual</a:t>
            </a:r>
            <a:r>
              <a:rPr lang="en-US" altLang="zh-CN" sz="2400" b="1" dirty="0"/>
              <a:t> void print(){</a:t>
            </a:r>
          </a:p>
          <a:p>
            <a:pPr eaLnBrk="1" hangingPunct="1">
              <a:lnSpc>
                <a:spcPct val="90000"/>
              </a:lnSpc>
              <a:buFontTx/>
              <a:buNone/>
            </a:pPr>
            <a:r>
              <a:rPr lang="en-US" altLang="zh-CN" sz="2400" b="1" dirty="0"/>
              <a:t>              </a:t>
            </a:r>
            <a:r>
              <a:rPr lang="en-US" altLang="zh-CN" sz="2400" b="1" dirty="0" err="1"/>
              <a:t>cout</a:t>
            </a:r>
            <a:r>
              <a:rPr lang="en-US" altLang="zh-CN" sz="2400" b="1" dirty="0"/>
              <a:t>&lt;&lt;"</a:t>
            </a:r>
            <a:r>
              <a:rPr lang="zh-CN" altLang="en-US" sz="2400" b="1" dirty="0"/>
              <a:t>姓名</a:t>
            </a:r>
            <a:r>
              <a:rPr lang="en-US" altLang="zh-CN" sz="2400" b="1" dirty="0"/>
              <a:t>: "&lt;&lt;name&lt;&lt;"\t\t </a:t>
            </a:r>
            <a:r>
              <a:rPr lang="zh-CN" altLang="en-US" sz="2400" b="1" dirty="0"/>
              <a:t>编号</a:t>
            </a:r>
            <a:r>
              <a:rPr lang="en-US" altLang="zh-CN" sz="2400" b="1" dirty="0"/>
              <a:t>: "&lt;&lt;Id&lt;&lt;</a:t>
            </a:r>
            <a:r>
              <a:rPr lang="en-US" altLang="zh-CN" sz="2400" b="1" dirty="0" err="1"/>
              <a:t>endl</a:t>
            </a:r>
            <a:r>
              <a:rPr lang="en-US" altLang="zh-CN" sz="2400" b="1" dirty="0"/>
              <a:t>; </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a:t>
            </a:r>
          </a:p>
          <a:p>
            <a:pPr eaLnBrk="1" hangingPunct="1">
              <a:lnSpc>
                <a:spcPct val="90000"/>
              </a:lnSpc>
            </a:pPr>
            <a:r>
              <a:rPr lang="zh-CN" altLang="en-US" sz="2400" b="1" dirty="0"/>
              <a:t>将得到下面的程序运行结果：</a:t>
            </a:r>
          </a:p>
          <a:p>
            <a:pPr eaLnBrk="1" hangingPunct="1">
              <a:lnSpc>
                <a:spcPct val="90000"/>
              </a:lnSpc>
              <a:buFontTx/>
              <a:buNone/>
            </a:pPr>
            <a:endParaRPr lang="zh-CN" altLang="en-US" sz="2400" b="1" dirty="0"/>
          </a:p>
          <a:p>
            <a:pPr eaLnBrk="1" hangingPunct="1">
              <a:lnSpc>
                <a:spcPct val="90000"/>
              </a:lnSpc>
              <a:buFontTx/>
              <a:buNone/>
            </a:pPr>
            <a:r>
              <a:rPr lang="zh-CN" altLang="en-US" sz="2400" b="1" dirty="0"/>
              <a:t>经理：刘大海         编号</a:t>
            </a:r>
            <a:r>
              <a:rPr lang="en-US" altLang="zh-CN" sz="2400" b="1" dirty="0"/>
              <a:t>: NO0001         </a:t>
            </a:r>
            <a:r>
              <a:rPr lang="zh-CN" altLang="en-US" sz="2400" b="1" dirty="0"/>
              <a:t>周工资</a:t>
            </a:r>
            <a:r>
              <a:rPr lang="en-US" altLang="zh-CN" sz="2400" b="1" dirty="0"/>
              <a:t>: 128</a:t>
            </a:r>
          </a:p>
          <a:p>
            <a:pPr eaLnBrk="1" hangingPunct="1">
              <a:lnSpc>
                <a:spcPct val="90000"/>
              </a:lnSpc>
              <a:buFontTx/>
              <a:buNone/>
            </a:pPr>
            <a:r>
              <a:rPr lang="zh-CN" altLang="en-US" sz="2400" b="1" dirty="0"/>
              <a:t>经理：刘大海         编号</a:t>
            </a:r>
            <a:r>
              <a:rPr lang="en-US" altLang="zh-CN" sz="2400" b="1" dirty="0"/>
              <a:t>: NO0001         </a:t>
            </a:r>
            <a:r>
              <a:rPr lang="zh-CN" altLang="en-US" sz="2400" b="1" dirty="0"/>
              <a:t>周工资</a:t>
            </a:r>
            <a:r>
              <a:rPr lang="en-US" altLang="zh-CN" sz="2400" b="1" dirty="0"/>
              <a:t>: 128</a:t>
            </a:r>
          </a:p>
          <a:p>
            <a:pPr eaLnBrk="1" hangingPunct="1">
              <a:lnSpc>
                <a:spcPct val="90000"/>
              </a:lnSpc>
              <a:buFontTx/>
              <a:buNone/>
            </a:pPr>
            <a:r>
              <a:rPr lang="zh-CN" altLang="en-US" sz="2400" b="1" dirty="0"/>
              <a:t>经理：刘大海         编号</a:t>
            </a:r>
            <a:r>
              <a:rPr lang="en-US" altLang="zh-CN" sz="2400" b="1" dirty="0"/>
              <a:t>: NO0001         </a:t>
            </a:r>
            <a:r>
              <a:rPr lang="zh-CN" altLang="en-US" sz="2400" b="1" dirty="0"/>
              <a:t>周工资</a:t>
            </a:r>
            <a:r>
              <a:rPr lang="en-US" altLang="zh-CN" sz="2400" b="1" dirty="0"/>
              <a:t>: 128</a:t>
            </a:r>
          </a:p>
        </p:txBody>
      </p:sp>
      <p:sp>
        <p:nvSpPr>
          <p:cNvPr id="5" name="Rectangle 2"/>
          <p:cNvSpPr>
            <a:spLocks noGrp="1" noChangeArrowheads="1"/>
          </p:cNvSpPr>
          <p:nvPr>
            <p:ph type="title"/>
          </p:nvPr>
        </p:nvSpPr>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Tree>
    <p:extLst>
      <p:ext uri="{BB962C8B-B14F-4D97-AF65-F5344CB8AC3E}">
        <p14:creationId xmlns:p14="http://schemas.microsoft.com/office/powerpoint/2010/main" val="59583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683568" y="1124744"/>
            <a:ext cx="7772400" cy="4896644"/>
          </a:xfrm>
        </p:spPr>
        <p:txBody>
          <a:bodyPr/>
          <a:lstStyle/>
          <a:p>
            <a:pPr eaLnBrk="1" hangingPunct="1"/>
            <a:r>
              <a:rPr lang="zh-CN" altLang="en-US" sz="2400" b="1" dirty="0"/>
              <a:t>基类指针或引用指向派生类对象时，虚函数与非虚函数的对象，</a:t>
            </a:r>
            <a:r>
              <a:rPr lang="zh-CN" altLang="en-US" sz="2400" b="1" dirty="0">
                <a:solidFill>
                  <a:srgbClr val="FF0000"/>
                </a:solidFill>
              </a:rPr>
              <a:t>图左为非虚函数</a:t>
            </a:r>
            <a:r>
              <a:rPr lang="zh-CN" altLang="en-US" sz="2400" b="1" dirty="0"/>
              <a:t>，</a:t>
            </a:r>
            <a:r>
              <a:rPr lang="zh-CN" altLang="en-US" sz="2400" b="1" dirty="0">
                <a:solidFill>
                  <a:srgbClr val="FF0000"/>
                </a:solidFill>
              </a:rPr>
              <a:t>图右为虚函数</a:t>
            </a:r>
          </a:p>
        </p:txBody>
      </p:sp>
      <p:pic>
        <p:nvPicPr>
          <p:cNvPr id="942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348880"/>
            <a:ext cx="3313112" cy="367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4" descr="b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348880"/>
            <a:ext cx="3744912" cy="360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457200" y="73672"/>
            <a:ext cx="8229600" cy="811195"/>
          </a:xfrm>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Tree>
    <p:extLst>
      <p:ext uri="{BB962C8B-B14F-4D97-AF65-F5344CB8AC3E}">
        <p14:creationId xmlns:p14="http://schemas.microsoft.com/office/powerpoint/2010/main" val="810214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4212"/>
                                        </p:tgtEl>
                                        <p:attrNameLst>
                                          <p:attrName>style.visibility</p:attrName>
                                        </p:attrNameLst>
                                      </p:cBhvr>
                                      <p:to>
                                        <p:strVal val="visible"/>
                                      </p:to>
                                    </p:set>
                                    <p:anim calcmode="lin" valueType="num">
                                      <p:cBhvr>
                                        <p:cTn id="7" dur="1000" fill="hold"/>
                                        <p:tgtEl>
                                          <p:spTgt spid="94212"/>
                                        </p:tgtEl>
                                        <p:attrNameLst>
                                          <p:attrName>ppt_w</p:attrName>
                                        </p:attrNameLst>
                                      </p:cBhvr>
                                      <p:tavLst>
                                        <p:tav tm="0">
                                          <p:val>
                                            <p:fltVal val="0"/>
                                          </p:val>
                                        </p:tav>
                                        <p:tav tm="100000">
                                          <p:val>
                                            <p:strVal val="#ppt_w"/>
                                          </p:val>
                                        </p:tav>
                                      </p:tavLst>
                                    </p:anim>
                                    <p:anim calcmode="lin" valueType="num">
                                      <p:cBhvr>
                                        <p:cTn id="8" dur="1000" fill="hold"/>
                                        <p:tgtEl>
                                          <p:spTgt spid="94212"/>
                                        </p:tgtEl>
                                        <p:attrNameLst>
                                          <p:attrName>ppt_h</p:attrName>
                                        </p:attrNameLst>
                                      </p:cBhvr>
                                      <p:tavLst>
                                        <p:tav tm="0">
                                          <p:val>
                                            <p:fltVal val="0"/>
                                          </p:val>
                                        </p:tav>
                                        <p:tav tm="100000">
                                          <p:val>
                                            <p:strVal val="#ppt_h"/>
                                          </p:val>
                                        </p:tav>
                                      </p:tavLst>
                                    </p:anim>
                                    <p:anim calcmode="lin" valueType="num">
                                      <p:cBhvr>
                                        <p:cTn id="9" dur="1000" fill="hold"/>
                                        <p:tgtEl>
                                          <p:spTgt spid="94212"/>
                                        </p:tgtEl>
                                        <p:attrNameLst>
                                          <p:attrName>style.rotation</p:attrName>
                                        </p:attrNameLst>
                                      </p:cBhvr>
                                      <p:tavLst>
                                        <p:tav tm="0">
                                          <p:val>
                                            <p:fltVal val="90"/>
                                          </p:val>
                                        </p:tav>
                                        <p:tav tm="100000">
                                          <p:val>
                                            <p:fltVal val="0"/>
                                          </p:val>
                                        </p:tav>
                                      </p:tavLst>
                                    </p:anim>
                                    <p:animEffect transition="in" filter="fade">
                                      <p:cBhvr>
                                        <p:cTn id="10" dur="1000"/>
                                        <p:tgtEl>
                                          <p:spTgt spid="942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94211"/>
                                        </p:tgtEl>
                                        <p:attrNameLst>
                                          <p:attrName>style.visibility</p:attrName>
                                        </p:attrNameLst>
                                      </p:cBhvr>
                                      <p:to>
                                        <p:strVal val="visible"/>
                                      </p:to>
                                    </p:set>
                                    <p:anim calcmode="lin" valueType="num">
                                      <p:cBhvr>
                                        <p:cTn id="15" dur="1000" fill="hold"/>
                                        <p:tgtEl>
                                          <p:spTgt spid="94211"/>
                                        </p:tgtEl>
                                        <p:attrNameLst>
                                          <p:attrName>ppt_w</p:attrName>
                                        </p:attrNameLst>
                                      </p:cBhvr>
                                      <p:tavLst>
                                        <p:tav tm="0">
                                          <p:val>
                                            <p:fltVal val="0"/>
                                          </p:val>
                                        </p:tav>
                                        <p:tav tm="100000">
                                          <p:val>
                                            <p:strVal val="#ppt_w"/>
                                          </p:val>
                                        </p:tav>
                                      </p:tavLst>
                                    </p:anim>
                                    <p:anim calcmode="lin" valueType="num">
                                      <p:cBhvr>
                                        <p:cTn id="16" dur="1000" fill="hold"/>
                                        <p:tgtEl>
                                          <p:spTgt spid="94211"/>
                                        </p:tgtEl>
                                        <p:attrNameLst>
                                          <p:attrName>ppt_h</p:attrName>
                                        </p:attrNameLst>
                                      </p:cBhvr>
                                      <p:tavLst>
                                        <p:tav tm="0">
                                          <p:val>
                                            <p:fltVal val="0"/>
                                          </p:val>
                                        </p:tav>
                                        <p:tav tm="100000">
                                          <p:val>
                                            <p:strVal val="#ppt_h"/>
                                          </p:val>
                                        </p:tav>
                                      </p:tavLst>
                                    </p:anim>
                                    <p:anim calcmode="lin" valueType="num">
                                      <p:cBhvr>
                                        <p:cTn id="17" dur="1000" fill="hold"/>
                                        <p:tgtEl>
                                          <p:spTgt spid="94211"/>
                                        </p:tgtEl>
                                        <p:attrNameLst>
                                          <p:attrName>style.rotation</p:attrName>
                                        </p:attrNameLst>
                                      </p:cBhvr>
                                      <p:tavLst>
                                        <p:tav tm="0">
                                          <p:val>
                                            <p:fltVal val="90"/>
                                          </p:val>
                                        </p:tav>
                                        <p:tav tm="100000">
                                          <p:val>
                                            <p:fltVal val="0"/>
                                          </p:val>
                                        </p:tav>
                                      </p:tavLst>
                                    </p:anim>
                                    <p:animEffect transition="in" filter="fade">
                                      <p:cBhvr>
                                        <p:cTn id="18" dur="10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251520" y="1124744"/>
            <a:ext cx="8568952" cy="5328592"/>
          </a:xfrm>
        </p:spPr>
        <p:txBody>
          <a:bodyPr/>
          <a:lstStyle/>
          <a:p>
            <a:pPr eaLnBrk="1" hangingPunct="1">
              <a:lnSpc>
                <a:spcPct val="90000"/>
              </a:lnSpc>
              <a:buFontTx/>
              <a:buNone/>
            </a:pPr>
            <a:r>
              <a:rPr lang="en-US" altLang="zh-CN" sz="2000" b="1" dirty="0">
                <a:solidFill>
                  <a:srgbClr val="0000CC"/>
                </a:solidFill>
              </a:rPr>
              <a:t>1</a:t>
            </a:r>
            <a:r>
              <a:rPr lang="zh-CN" altLang="en-US" sz="2200" b="1" dirty="0">
                <a:solidFill>
                  <a:srgbClr val="0000CC"/>
                </a:solidFill>
              </a:rPr>
              <a:t>、什么是虚函数</a:t>
            </a:r>
          </a:p>
          <a:p>
            <a:pPr lvl="1" eaLnBrk="1" hangingPunct="1">
              <a:lnSpc>
                <a:spcPct val="90000"/>
              </a:lnSpc>
            </a:pPr>
            <a:r>
              <a:rPr lang="zh-CN" altLang="en-US" sz="2200" b="1" dirty="0"/>
              <a:t>用</a:t>
            </a:r>
            <a:r>
              <a:rPr lang="en-US" altLang="zh-CN" sz="2200" b="1" dirty="0">
                <a:solidFill>
                  <a:srgbClr val="FF0000"/>
                </a:solidFill>
              </a:rPr>
              <a:t>virtual</a:t>
            </a:r>
            <a:r>
              <a:rPr lang="zh-CN" altLang="en-US" sz="2200" b="1" dirty="0"/>
              <a:t>关键字修饰的成员函数，</a:t>
            </a:r>
            <a:r>
              <a:rPr lang="en-US" altLang="zh-CN" sz="2200" b="1" dirty="0">
                <a:solidFill>
                  <a:srgbClr val="FF0000"/>
                </a:solidFill>
              </a:rPr>
              <a:t>Virtual</a:t>
            </a:r>
            <a:r>
              <a:rPr lang="zh-CN" altLang="en-US" sz="2200" b="1" dirty="0"/>
              <a:t>关键字其实质是告知编译系统，被指定为</a:t>
            </a:r>
            <a:r>
              <a:rPr lang="en-US" altLang="zh-CN" sz="2200" b="1" dirty="0"/>
              <a:t>virtual</a:t>
            </a:r>
            <a:r>
              <a:rPr lang="zh-CN" altLang="en-US" sz="2200" b="1" dirty="0"/>
              <a:t>的函数采用动态联编的形式编译。</a:t>
            </a:r>
            <a:endParaRPr lang="en-US" altLang="zh-CN" sz="2200" b="1" dirty="0"/>
          </a:p>
          <a:p>
            <a:pPr lvl="1" eaLnBrk="1" hangingPunct="1">
              <a:lnSpc>
                <a:spcPct val="90000"/>
              </a:lnSpc>
            </a:pPr>
            <a:r>
              <a:rPr lang="zh-CN" altLang="en-US" sz="2200" b="1" dirty="0"/>
              <a:t>只有类的</a:t>
            </a:r>
            <a:r>
              <a:rPr lang="zh-CN" altLang="en-US" sz="2200" b="1" dirty="0">
                <a:solidFill>
                  <a:srgbClr val="FF0000"/>
                </a:solidFill>
              </a:rPr>
              <a:t>成员函数才能声明为虚函数</a:t>
            </a:r>
            <a:r>
              <a:rPr lang="zh-CN" altLang="en-US" sz="2200" b="1" dirty="0"/>
              <a:t>，普通函数（不属于任何类）不能定义为虚函数</a:t>
            </a:r>
          </a:p>
          <a:p>
            <a:pPr eaLnBrk="1" hangingPunct="1">
              <a:lnSpc>
                <a:spcPct val="90000"/>
              </a:lnSpc>
              <a:buFontTx/>
              <a:buNone/>
            </a:pPr>
            <a:r>
              <a:rPr lang="en-US" altLang="zh-CN" sz="2200" b="1" dirty="0">
                <a:solidFill>
                  <a:srgbClr val="0000CC"/>
                </a:solidFill>
              </a:rPr>
              <a:t>2</a:t>
            </a:r>
            <a:r>
              <a:rPr lang="zh-CN" altLang="en-US" sz="2200" b="1" dirty="0">
                <a:solidFill>
                  <a:srgbClr val="0000CC"/>
                </a:solidFill>
              </a:rPr>
              <a:t>、虚函数的定义形式</a:t>
            </a:r>
          </a:p>
          <a:p>
            <a:pPr lvl="1" eaLnBrk="1" hangingPunct="1">
              <a:lnSpc>
                <a:spcPct val="90000"/>
              </a:lnSpc>
              <a:buFontTx/>
              <a:buNone/>
            </a:pPr>
            <a:r>
              <a:rPr lang="en-US" altLang="zh-CN" sz="2200" b="1" dirty="0"/>
              <a:t>class x{</a:t>
            </a:r>
          </a:p>
          <a:p>
            <a:pPr lvl="2" eaLnBrk="1" hangingPunct="1">
              <a:lnSpc>
                <a:spcPct val="90000"/>
              </a:lnSpc>
              <a:buFontTx/>
              <a:buNone/>
            </a:pPr>
            <a:r>
              <a:rPr lang="en-US" altLang="zh-CN" sz="2200" b="1" dirty="0"/>
              <a:t>……</a:t>
            </a:r>
          </a:p>
          <a:p>
            <a:pPr lvl="2" eaLnBrk="1" hangingPunct="1">
              <a:lnSpc>
                <a:spcPct val="90000"/>
              </a:lnSpc>
              <a:buFontTx/>
              <a:buNone/>
            </a:pPr>
            <a:r>
              <a:rPr lang="en-US" altLang="zh-CN" sz="2200" b="1" dirty="0">
                <a:solidFill>
                  <a:srgbClr val="FF0000"/>
                </a:solidFill>
              </a:rPr>
              <a:t>virtual</a:t>
            </a:r>
            <a:r>
              <a:rPr lang="en-US" altLang="zh-CN" sz="2200" b="1" dirty="0"/>
              <a:t> f(</a:t>
            </a:r>
            <a:r>
              <a:rPr lang="zh-CN" altLang="en-US" sz="2200" b="1" dirty="0"/>
              <a:t>参数表</a:t>
            </a:r>
            <a:r>
              <a:rPr lang="en-US" altLang="zh-CN" sz="2200" b="1" dirty="0"/>
              <a:t>);</a:t>
            </a:r>
          </a:p>
          <a:p>
            <a:pPr lvl="1" eaLnBrk="1" hangingPunct="1">
              <a:lnSpc>
                <a:spcPct val="90000"/>
              </a:lnSpc>
              <a:buFontTx/>
              <a:buNone/>
            </a:pPr>
            <a:r>
              <a:rPr lang="en-US" altLang="zh-CN" sz="2200" b="1" dirty="0"/>
              <a:t>}</a:t>
            </a:r>
          </a:p>
          <a:p>
            <a:pPr eaLnBrk="1" hangingPunct="1">
              <a:lnSpc>
                <a:spcPct val="90000"/>
              </a:lnSpc>
              <a:buFontTx/>
              <a:buNone/>
            </a:pPr>
            <a:r>
              <a:rPr lang="en-US" altLang="zh-CN" sz="2200" b="1" dirty="0">
                <a:solidFill>
                  <a:srgbClr val="0000CC"/>
                </a:solidFill>
              </a:rPr>
              <a:t>3、</a:t>
            </a:r>
            <a:r>
              <a:rPr lang="zh-CN" altLang="en-US" sz="2200" b="1" dirty="0">
                <a:solidFill>
                  <a:srgbClr val="0000CC"/>
                </a:solidFill>
              </a:rPr>
              <a:t>虚函数的执行机制</a:t>
            </a:r>
            <a:endParaRPr lang="en-US" altLang="zh-CN" sz="2200" b="1" dirty="0">
              <a:solidFill>
                <a:srgbClr val="0000CC"/>
              </a:solidFill>
            </a:endParaRPr>
          </a:p>
          <a:p>
            <a:pPr lvl="1" eaLnBrk="1" hangingPunct="1">
              <a:lnSpc>
                <a:spcPct val="90000"/>
              </a:lnSpc>
            </a:pPr>
            <a:r>
              <a:rPr lang="zh-CN" altLang="zh-CN" sz="2200" dirty="0"/>
              <a:t>如果基类中的非静态成员函数被定义为虚函数，且派生类覆盖了基类的虚函数，</a:t>
            </a:r>
            <a:r>
              <a:rPr lang="zh-CN" altLang="zh-CN" sz="2200" b="1" dirty="0"/>
              <a:t>当通过基类的指针或引用调用派生类对象中的虚函数时，编译器将执行动态绑定，</a:t>
            </a:r>
            <a:r>
              <a:rPr lang="zh-CN" altLang="zh-CN" sz="2200" b="1" dirty="0">
                <a:solidFill>
                  <a:srgbClr val="FF0000"/>
                </a:solidFill>
              </a:rPr>
              <a:t>调用到该指针（或引用）实际所指对象所在类中的虚函数版本</a:t>
            </a:r>
            <a:r>
              <a:rPr lang="zh-CN" altLang="zh-CN" sz="2200" dirty="0">
                <a:solidFill>
                  <a:srgbClr val="FF0000"/>
                </a:solidFill>
              </a:rPr>
              <a:t>。</a:t>
            </a:r>
            <a:endParaRPr lang="en-US" altLang="zh-CN" sz="2200" b="1" dirty="0">
              <a:solidFill>
                <a:srgbClr val="FF0000"/>
              </a:solidFill>
            </a:endParaRPr>
          </a:p>
        </p:txBody>
      </p:sp>
      <p:sp>
        <p:nvSpPr>
          <p:cNvPr id="5" name="Rectangle 2"/>
          <p:cNvSpPr>
            <a:spLocks noGrp="1" noChangeArrowheads="1"/>
          </p:cNvSpPr>
          <p:nvPr>
            <p:ph type="title"/>
          </p:nvPr>
        </p:nvSpPr>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Tree>
    <p:extLst>
      <p:ext uri="{BB962C8B-B14F-4D97-AF65-F5344CB8AC3E}">
        <p14:creationId xmlns:p14="http://schemas.microsoft.com/office/powerpoint/2010/main" val="4478103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5235">
                                            <p:txEl>
                                              <p:pRg st="3" end="3"/>
                                            </p:txEl>
                                          </p:spTgt>
                                        </p:tgtEl>
                                        <p:attrNameLst>
                                          <p:attrName>style.visibility</p:attrName>
                                        </p:attrNameLst>
                                      </p:cBhvr>
                                      <p:to>
                                        <p:strVal val="visible"/>
                                      </p:to>
                                    </p:set>
                                    <p:anim calcmode="lin" valueType="num">
                                      <p:cBhvr>
                                        <p:cTn id="7" dur="1000" fill="hold"/>
                                        <p:tgtEl>
                                          <p:spTgt spid="95235">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95235">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95235">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95235">
                                            <p:txEl>
                                              <p:pRg st="3" end="3"/>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95235">
                                            <p:txEl>
                                              <p:pRg st="4" end="4"/>
                                            </p:txEl>
                                          </p:spTgt>
                                        </p:tgtEl>
                                        <p:attrNameLst>
                                          <p:attrName>style.visibility</p:attrName>
                                        </p:attrNameLst>
                                      </p:cBhvr>
                                      <p:to>
                                        <p:strVal val="visible"/>
                                      </p:to>
                                    </p:set>
                                    <p:anim calcmode="lin" valueType="num">
                                      <p:cBhvr>
                                        <p:cTn id="13" dur="1000" fill="hold"/>
                                        <p:tgtEl>
                                          <p:spTgt spid="95235">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95235">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95235">
                                            <p:txEl>
                                              <p:pRg st="4" end="4"/>
                                            </p:txEl>
                                          </p:spTgt>
                                        </p:tgtEl>
                                        <p:attrNameLst>
                                          <p:attrName>style.rotation</p:attrName>
                                        </p:attrNameLst>
                                      </p:cBhvr>
                                      <p:tavLst>
                                        <p:tav tm="0">
                                          <p:val>
                                            <p:fltVal val="90"/>
                                          </p:val>
                                        </p:tav>
                                        <p:tav tm="100000">
                                          <p:val>
                                            <p:fltVal val="0"/>
                                          </p:val>
                                        </p:tav>
                                      </p:tavLst>
                                    </p:anim>
                                    <p:animEffect transition="in" filter="fade">
                                      <p:cBhvr>
                                        <p:cTn id="16" dur="1000"/>
                                        <p:tgtEl>
                                          <p:spTgt spid="95235">
                                            <p:txEl>
                                              <p:pRg st="4" end="4"/>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95235">
                                            <p:txEl>
                                              <p:pRg st="5" end="5"/>
                                            </p:txEl>
                                          </p:spTgt>
                                        </p:tgtEl>
                                        <p:attrNameLst>
                                          <p:attrName>style.visibility</p:attrName>
                                        </p:attrNameLst>
                                      </p:cBhvr>
                                      <p:to>
                                        <p:strVal val="visible"/>
                                      </p:to>
                                    </p:set>
                                    <p:anim calcmode="lin" valueType="num">
                                      <p:cBhvr>
                                        <p:cTn id="19" dur="1000" fill="hold"/>
                                        <p:tgtEl>
                                          <p:spTgt spid="95235">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95235">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95235">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95235">
                                            <p:txEl>
                                              <p:pRg st="5" end="5"/>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95235">
                                            <p:txEl>
                                              <p:pRg st="6" end="6"/>
                                            </p:txEl>
                                          </p:spTgt>
                                        </p:tgtEl>
                                        <p:attrNameLst>
                                          <p:attrName>style.visibility</p:attrName>
                                        </p:attrNameLst>
                                      </p:cBhvr>
                                      <p:to>
                                        <p:strVal val="visible"/>
                                      </p:to>
                                    </p:set>
                                    <p:anim calcmode="lin" valueType="num">
                                      <p:cBhvr>
                                        <p:cTn id="25" dur="1000" fill="hold"/>
                                        <p:tgtEl>
                                          <p:spTgt spid="95235">
                                            <p:txEl>
                                              <p:pRg st="6" end="6"/>
                                            </p:txEl>
                                          </p:spTgt>
                                        </p:tgtEl>
                                        <p:attrNameLst>
                                          <p:attrName>ppt_w</p:attrName>
                                        </p:attrNameLst>
                                      </p:cBhvr>
                                      <p:tavLst>
                                        <p:tav tm="0">
                                          <p:val>
                                            <p:fltVal val="0"/>
                                          </p:val>
                                        </p:tav>
                                        <p:tav tm="100000">
                                          <p:val>
                                            <p:strVal val="#ppt_w"/>
                                          </p:val>
                                        </p:tav>
                                      </p:tavLst>
                                    </p:anim>
                                    <p:anim calcmode="lin" valueType="num">
                                      <p:cBhvr>
                                        <p:cTn id="26" dur="1000" fill="hold"/>
                                        <p:tgtEl>
                                          <p:spTgt spid="95235">
                                            <p:txEl>
                                              <p:pRg st="6" end="6"/>
                                            </p:txEl>
                                          </p:spTgt>
                                        </p:tgtEl>
                                        <p:attrNameLst>
                                          <p:attrName>ppt_h</p:attrName>
                                        </p:attrNameLst>
                                      </p:cBhvr>
                                      <p:tavLst>
                                        <p:tav tm="0">
                                          <p:val>
                                            <p:fltVal val="0"/>
                                          </p:val>
                                        </p:tav>
                                        <p:tav tm="100000">
                                          <p:val>
                                            <p:strVal val="#ppt_h"/>
                                          </p:val>
                                        </p:tav>
                                      </p:tavLst>
                                    </p:anim>
                                    <p:anim calcmode="lin" valueType="num">
                                      <p:cBhvr>
                                        <p:cTn id="27" dur="1000" fill="hold"/>
                                        <p:tgtEl>
                                          <p:spTgt spid="95235">
                                            <p:txEl>
                                              <p:pRg st="6" end="6"/>
                                            </p:txEl>
                                          </p:spTgt>
                                        </p:tgtEl>
                                        <p:attrNameLst>
                                          <p:attrName>style.rotation</p:attrName>
                                        </p:attrNameLst>
                                      </p:cBhvr>
                                      <p:tavLst>
                                        <p:tav tm="0">
                                          <p:val>
                                            <p:fltVal val="90"/>
                                          </p:val>
                                        </p:tav>
                                        <p:tav tm="100000">
                                          <p:val>
                                            <p:fltVal val="0"/>
                                          </p:val>
                                        </p:tav>
                                      </p:tavLst>
                                    </p:anim>
                                    <p:animEffect transition="in" filter="fade">
                                      <p:cBhvr>
                                        <p:cTn id="28" dur="1000"/>
                                        <p:tgtEl>
                                          <p:spTgt spid="95235">
                                            <p:txEl>
                                              <p:pRg st="6" end="6"/>
                                            </p:txEl>
                                          </p:spTgt>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95235">
                                            <p:txEl>
                                              <p:pRg st="7" end="7"/>
                                            </p:txEl>
                                          </p:spTgt>
                                        </p:tgtEl>
                                        <p:attrNameLst>
                                          <p:attrName>style.visibility</p:attrName>
                                        </p:attrNameLst>
                                      </p:cBhvr>
                                      <p:to>
                                        <p:strVal val="visible"/>
                                      </p:to>
                                    </p:set>
                                    <p:anim calcmode="lin" valueType="num">
                                      <p:cBhvr>
                                        <p:cTn id="31" dur="1000" fill="hold"/>
                                        <p:tgtEl>
                                          <p:spTgt spid="95235">
                                            <p:txEl>
                                              <p:pRg st="7" end="7"/>
                                            </p:txEl>
                                          </p:spTgt>
                                        </p:tgtEl>
                                        <p:attrNameLst>
                                          <p:attrName>ppt_w</p:attrName>
                                        </p:attrNameLst>
                                      </p:cBhvr>
                                      <p:tavLst>
                                        <p:tav tm="0">
                                          <p:val>
                                            <p:fltVal val="0"/>
                                          </p:val>
                                        </p:tav>
                                        <p:tav tm="100000">
                                          <p:val>
                                            <p:strVal val="#ppt_w"/>
                                          </p:val>
                                        </p:tav>
                                      </p:tavLst>
                                    </p:anim>
                                    <p:anim calcmode="lin" valueType="num">
                                      <p:cBhvr>
                                        <p:cTn id="32" dur="1000" fill="hold"/>
                                        <p:tgtEl>
                                          <p:spTgt spid="95235">
                                            <p:txEl>
                                              <p:pRg st="7" end="7"/>
                                            </p:txEl>
                                          </p:spTgt>
                                        </p:tgtEl>
                                        <p:attrNameLst>
                                          <p:attrName>ppt_h</p:attrName>
                                        </p:attrNameLst>
                                      </p:cBhvr>
                                      <p:tavLst>
                                        <p:tav tm="0">
                                          <p:val>
                                            <p:fltVal val="0"/>
                                          </p:val>
                                        </p:tav>
                                        <p:tav tm="100000">
                                          <p:val>
                                            <p:strVal val="#ppt_h"/>
                                          </p:val>
                                        </p:tav>
                                      </p:tavLst>
                                    </p:anim>
                                    <p:anim calcmode="lin" valueType="num">
                                      <p:cBhvr>
                                        <p:cTn id="33" dur="1000" fill="hold"/>
                                        <p:tgtEl>
                                          <p:spTgt spid="95235">
                                            <p:txEl>
                                              <p:pRg st="7" end="7"/>
                                            </p:txEl>
                                          </p:spTgt>
                                        </p:tgtEl>
                                        <p:attrNameLst>
                                          <p:attrName>style.rotation</p:attrName>
                                        </p:attrNameLst>
                                      </p:cBhvr>
                                      <p:tavLst>
                                        <p:tav tm="0">
                                          <p:val>
                                            <p:fltVal val="90"/>
                                          </p:val>
                                        </p:tav>
                                        <p:tav tm="100000">
                                          <p:val>
                                            <p:fltVal val="0"/>
                                          </p:val>
                                        </p:tav>
                                      </p:tavLst>
                                    </p:anim>
                                    <p:animEffect transition="in" filter="fade">
                                      <p:cBhvr>
                                        <p:cTn id="34" dur="1000"/>
                                        <p:tgtEl>
                                          <p:spTgt spid="95235">
                                            <p:txEl>
                                              <p:pRg st="7" end="7"/>
                                            </p:txEl>
                                          </p:spTgt>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95235">
                                            <p:txEl>
                                              <p:pRg st="8" end="8"/>
                                            </p:txEl>
                                          </p:spTgt>
                                        </p:tgtEl>
                                        <p:attrNameLst>
                                          <p:attrName>style.visibility</p:attrName>
                                        </p:attrNameLst>
                                      </p:cBhvr>
                                      <p:to>
                                        <p:strVal val="visible"/>
                                      </p:to>
                                    </p:set>
                                    <p:anim calcmode="lin" valueType="num">
                                      <p:cBhvr>
                                        <p:cTn id="37" dur="1000" fill="hold"/>
                                        <p:tgtEl>
                                          <p:spTgt spid="95235">
                                            <p:txEl>
                                              <p:pRg st="8" end="8"/>
                                            </p:txEl>
                                          </p:spTgt>
                                        </p:tgtEl>
                                        <p:attrNameLst>
                                          <p:attrName>ppt_w</p:attrName>
                                        </p:attrNameLst>
                                      </p:cBhvr>
                                      <p:tavLst>
                                        <p:tav tm="0">
                                          <p:val>
                                            <p:fltVal val="0"/>
                                          </p:val>
                                        </p:tav>
                                        <p:tav tm="100000">
                                          <p:val>
                                            <p:strVal val="#ppt_w"/>
                                          </p:val>
                                        </p:tav>
                                      </p:tavLst>
                                    </p:anim>
                                    <p:anim calcmode="lin" valueType="num">
                                      <p:cBhvr>
                                        <p:cTn id="38" dur="1000" fill="hold"/>
                                        <p:tgtEl>
                                          <p:spTgt spid="95235">
                                            <p:txEl>
                                              <p:pRg st="8" end="8"/>
                                            </p:txEl>
                                          </p:spTgt>
                                        </p:tgtEl>
                                        <p:attrNameLst>
                                          <p:attrName>ppt_h</p:attrName>
                                        </p:attrNameLst>
                                      </p:cBhvr>
                                      <p:tavLst>
                                        <p:tav tm="0">
                                          <p:val>
                                            <p:fltVal val="0"/>
                                          </p:val>
                                        </p:tav>
                                        <p:tav tm="100000">
                                          <p:val>
                                            <p:strVal val="#ppt_h"/>
                                          </p:val>
                                        </p:tav>
                                      </p:tavLst>
                                    </p:anim>
                                    <p:anim calcmode="lin" valueType="num">
                                      <p:cBhvr>
                                        <p:cTn id="39" dur="1000" fill="hold"/>
                                        <p:tgtEl>
                                          <p:spTgt spid="95235">
                                            <p:txEl>
                                              <p:pRg st="8" end="8"/>
                                            </p:txEl>
                                          </p:spTgt>
                                        </p:tgtEl>
                                        <p:attrNameLst>
                                          <p:attrName>style.rotation</p:attrName>
                                        </p:attrNameLst>
                                      </p:cBhvr>
                                      <p:tavLst>
                                        <p:tav tm="0">
                                          <p:val>
                                            <p:fltVal val="90"/>
                                          </p:val>
                                        </p:tav>
                                        <p:tav tm="100000">
                                          <p:val>
                                            <p:fltVal val="0"/>
                                          </p:val>
                                        </p:tav>
                                      </p:tavLst>
                                    </p:anim>
                                    <p:animEffect transition="in" filter="fade">
                                      <p:cBhvr>
                                        <p:cTn id="40" dur="1000"/>
                                        <p:tgtEl>
                                          <p:spTgt spid="95235">
                                            <p:txEl>
                                              <p:pRg st="8" end="8"/>
                                            </p:txEl>
                                          </p:spTgt>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95235">
                                            <p:txEl>
                                              <p:pRg st="9" end="9"/>
                                            </p:txEl>
                                          </p:spTgt>
                                        </p:tgtEl>
                                        <p:attrNameLst>
                                          <p:attrName>style.visibility</p:attrName>
                                        </p:attrNameLst>
                                      </p:cBhvr>
                                      <p:to>
                                        <p:strVal val="visible"/>
                                      </p:to>
                                    </p:set>
                                    <p:anim calcmode="lin" valueType="num">
                                      <p:cBhvr>
                                        <p:cTn id="43" dur="1000" fill="hold"/>
                                        <p:tgtEl>
                                          <p:spTgt spid="95235">
                                            <p:txEl>
                                              <p:pRg st="9" end="9"/>
                                            </p:txEl>
                                          </p:spTgt>
                                        </p:tgtEl>
                                        <p:attrNameLst>
                                          <p:attrName>ppt_w</p:attrName>
                                        </p:attrNameLst>
                                      </p:cBhvr>
                                      <p:tavLst>
                                        <p:tav tm="0">
                                          <p:val>
                                            <p:fltVal val="0"/>
                                          </p:val>
                                        </p:tav>
                                        <p:tav tm="100000">
                                          <p:val>
                                            <p:strVal val="#ppt_w"/>
                                          </p:val>
                                        </p:tav>
                                      </p:tavLst>
                                    </p:anim>
                                    <p:anim calcmode="lin" valueType="num">
                                      <p:cBhvr>
                                        <p:cTn id="44" dur="1000" fill="hold"/>
                                        <p:tgtEl>
                                          <p:spTgt spid="95235">
                                            <p:txEl>
                                              <p:pRg st="9" end="9"/>
                                            </p:txEl>
                                          </p:spTgt>
                                        </p:tgtEl>
                                        <p:attrNameLst>
                                          <p:attrName>ppt_h</p:attrName>
                                        </p:attrNameLst>
                                      </p:cBhvr>
                                      <p:tavLst>
                                        <p:tav tm="0">
                                          <p:val>
                                            <p:fltVal val="0"/>
                                          </p:val>
                                        </p:tav>
                                        <p:tav tm="100000">
                                          <p:val>
                                            <p:strVal val="#ppt_h"/>
                                          </p:val>
                                        </p:tav>
                                      </p:tavLst>
                                    </p:anim>
                                    <p:anim calcmode="lin" valueType="num">
                                      <p:cBhvr>
                                        <p:cTn id="45" dur="1000" fill="hold"/>
                                        <p:tgtEl>
                                          <p:spTgt spid="95235">
                                            <p:txEl>
                                              <p:pRg st="9" end="9"/>
                                            </p:txEl>
                                          </p:spTgt>
                                        </p:tgtEl>
                                        <p:attrNameLst>
                                          <p:attrName>style.rotation</p:attrName>
                                        </p:attrNameLst>
                                      </p:cBhvr>
                                      <p:tavLst>
                                        <p:tav tm="0">
                                          <p:val>
                                            <p:fltVal val="90"/>
                                          </p:val>
                                        </p:tav>
                                        <p:tav tm="100000">
                                          <p:val>
                                            <p:fltVal val="0"/>
                                          </p:val>
                                        </p:tav>
                                      </p:tavLst>
                                    </p:anim>
                                    <p:animEffect transition="in" filter="fade">
                                      <p:cBhvr>
                                        <p:cTn id="46" dur="1000"/>
                                        <p:tgtEl>
                                          <p:spTgt spid="95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195332" y="1052736"/>
            <a:ext cx="8496944" cy="5486400"/>
          </a:xfrm>
        </p:spPr>
        <p:txBody>
          <a:bodyPr/>
          <a:lstStyle/>
          <a:p>
            <a:pPr marL="0" indent="0" eaLnBrk="1" hangingPunct="1">
              <a:lnSpc>
                <a:spcPct val="90000"/>
              </a:lnSpc>
              <a:buNone/>
            </a:pPr>
            <a:r>
              <a:rPr lang="en-US" altLang="zh-CN" sz="2800" b="1" dirty="0">
                <a:solidFill>
                  <a:srgbClr val="0000CC"/>
                </a:solidFill>
              </a:rPr>
              <a:t>4、</a:t>
            </a:r>
            <a:r>
              <a:rPr lang="zh-CN" altLang="en-US" sz="2800" b="1" dirty="0">
                <a:solidFill>
                  <a:srgbClr val="0000CC"/>
                </a:solidFill>
              </a:rPr>
              <a:t>虚函数的虚特征</a:t>
            </a:r>
            <a:endParaRPr lang="en-US" altLang="zh-CN" sz="2800" b="1" dirty="0">
              <a:solidFill>
                <a:srgbClr val="0000CC"/>
              </a:solidFill>
            </a:endParaRPr>
          </a:p>
          <a:p>
            <a:pPr eaLnBrk="1" hangingPunct="1">
              <a:lnSpc>
                <a:spcPct val="90000"/>
              </a:lnSpc>
            </a:pPr>
            <a:r>
              <a:rPr lang="zh-CN" altLang="en-US" sz="2400" dirty="0"/>
              <a:t>基类指针指向派生类的对象时，通过</a:t>
            </a:r>
            <a:r>
              <a:rPr lang="zh-CN" altLang="en-US" sz="2400" b="1" dirty="0">
                <a:solidFill>
                  <a:srgbClr val="FF0000"/>
                </a:solidFill>
              </a:rPr>
              <a:t>该指针（或引用）</a:t>
            </a:r>
            <a:r>
              <a:rPr lang="zh-CN" altLang="en-US" sz="2400" dirty="0"/>
              <a:t>访问其虚函数时将调用派生类的版本。例题：</a:t>
            </a:r>
            <a:r>
              <a:rPr lang="zh-CN" altLang="en-US" sz="2400" dirty="0">
                <a:solidFill>
                  <a:srgbClr val="0000CC"/>
                </a:solidFill>
              </a:rPr>
              <a:t>没有虚函数的情况</a:t>
            </a:r>
          </a:p>
          <a:p>
            <a:pPr lvl="2" eaLnBrk="1" hangingPunct="1">
              <a:lnSpc>
                <a:spcPct val="90000"/>
              </a:lnSpc>
              <a:buFontTx/>
              <a:buNone/>
            </a:pPr>
            <a:r>
              <a:rPr lang="en-US" altLang="zh-CN" sz="2000" b="1" dirty="0"/>
              <a:t>class B  {</a:t>
            </a:r>
          </a:p>
          <a:p>
            <a:pPr lvl="2" eaLnBrk="1" hangingPunct="1">
              <a:lnSpc>
                <a:spcPct val="90000"/>
              </a:lnSpc>
              <a:buFontTx/>
              <a:buNone/>
            </a:pPr>
            <a:r>
              <a:rPr lang="en-US" altLang="zh-CN" sz="2000" b="1" dirty="0"/>
              <a:t>public: </a:t>
            </a:r>
          </a:p>
          <a:p>
            <a:pPr lvl="2" eaLnBrk="1" hangingPunct="1">
              <a:lnSpc>
                <a:spcPct val="90000"/>
              </a:lnSpc>
              <a:buFontTx/>
              <a:buNone/>
            </a:pPr>
            <a:r>
              <a:rPr lang="en-US" altLang="zh-CN" sz="2000" b="1" dirty="0"/>
              <a:t>        void f ( ) {</a:t>
            </a:r>
            <a:r>
              <a:rPr lang="en-US" altLang="zh-CN" sz="2000" b="1" dirty="0" err="1"/>
              <a:t>cout</a:t>
            </a:r>
            <a:r>
              <a:rPr lang="en-US" altLang="zh-CN" sz="2000" b="1" dirty="0"/>
              <a:t> &lt;&lt; "B::f";}; </a:t>
            </a:r>
          </a:p>
          <a:p>
            <a:pPr lvl="2" eaLnBrk="1" hangingPunct="1">
              <a:lnSpc>
                <a:spcPct val="90000"/>
              </a:lnSpc>
              <a:buFontTx/>
              <a:buNone/>
            </a:pPr>
            <a:r>
              <a:rPr lang="en-US" altLang="zh-CN" sz="2000" b="1" dirty="0"/>
              <a:t>};</a:t>
            </a:r>
          </a:p>
          <a:p>
            <a:pPr lvl="2" eaLnBrk="1" hangingPunct="1">
              <a:lnSpc>
                <a:spcPct val="90000"/>
              </a:lnSpc>
              <a:buFontTx/>
              <a:buNone/>
            </a:pPr>
            <a:r>
              <a:rPr lang="en-US" altLang="zh-CN" sz="2000" b="1" dirty="0"/>
              <a:t>class D : public B {</a:t>
            </a:r>
          </a:p>
          <a:p>
            <a:pPr lvl="2" eaLnBrk="1" hangingPunct="1">
              <a:lnSpc>
                <a:spcPct val="90000"/>
              </a:lnSpc>
              <a:buFontTx/>
              <a:buNone/>
            </a:pPr>
            <a:r>
              <a:rPr lang="en-US" altLang="zh-CN" sz="2000" b="1" dirty="0"/>
              <a:t>public: </a:t>
            </a:r>
          </a:p>
          <a:p>
            <a:pPr lvl="2" eaLnBrk="1" hangingPunct="1">
              <a:lnSpc>
                <a:spcPct val="90000"/>
              </a:lnSpc>
              <a:buFontTx/>
              <a:buNone/>
            </a:pPr>
            <a:r>
              <a:rPr lang="en-US" altLang="zh-CN" sz="2000" b="1" dirty="0"/>
              <a:t>     void f ( ) { </a:t>
            </a:r>
            <a:r>
              <a:rPr lang="en-US" altLang="zh-CN" sz="2000" b="1" dirty="0" err="1"/>
              <a:t>cout</a:t>
            </a:r>
            <a:r>
              <a:rPr lang="en-US" altLang="zh-CN" sz="2000" b="1" dirty="0"/>
              <a:t> &lt;&lt; "D::f"; }</a:t>
            </a:r>
          </a:p>
          <a:p>
            <a:pPr lvl="2" eaLnBrk="1" hangingPunct="1">
              <a:lnSpc>
                <a:spcPct val="90000"/>
              </a:lnSpc>
              <a:buFontTx/>
              <a:buNone/>
            </a:pPr>
            <a:r>
              <a:rPr lang="en-US" altLang="zh-CN" sz="2000" b="1" dirty="0"/>
              <a:t>};</a:t>
            </a:r>
          </a:p>
          <a:p>
            <a:pPr lvl="2" eaLnBrk="1" hangingPunct="1">
              <a:lnSpc>
                <a:spcPct val="90000"/>
              </a:lnSpc>
              <a:buFontTx/>
              <a:buNone/>
            </a:pPr>
            <a:r>
              <a:rPr lang="en-US" altLang="zh-CN" sz="2000" b="1" dirty="0"/>
              <a:t>void main()</a:t>
            </a:r>
          </a:p>
          <a:p>
            <a:pPr lvl="2" eaLnBrk="1" hangingPunct="1">
              <a:lnSpc>
                <a:spcPct val="90000"/>
              </a:lnSpc>
              <a:buFontTx/>
              <a:buNone/>
            </a:pPr>
            <a:r>
              <a:rPr lang="en-US" altLang="zh-CN" sz="2000" b="1" dirty="0"/>
              <a:t>{</a:t>
            </a:r>
          </a:p>
          <a:p>
            <a:pPr lvl="2" eaLnBrk="1" hangingPunct="1">
              <a:lnSpc>
                <a:spcPct val="90000"/>
              </a:lnSpc>
              <a:buFontTx/>
              <a:buNone/>
            </a:pPr>
            <a:r>
              <a:rPr lang="en-US" altLang="zh-CN" sz="2000" b="1" dirty="0"/>
              <a:t>	D </a:t>
            </a:r>
            <a:r>
              <a:rPr lang="en-US" altLang="zh-CN" sz="2000" b="1" dirty="0" err="1"/>
              <a:t>d</a:t>
            </a:r>
            <a:r>
              <a:rPr lang="en-US" altLang="zh-CN" sz="2000" b="1" dirty="0"/>
              <a:t>;</a:t>
            </a:r>
          </a:p>
          <a:p>
            <a:pPr lvl="2" eaLnBrk="1" hangingPunct="1">
              <a:lnSpc>
                <a:spcPct val="90000"/>
              </a:lnSpc>
              <a:buFontTx/>
              <a:buNone/>
            </a:pPr>
            <a:r>
              <a:rPr lang="en-US" altLang="zh-CN" sz="2000" b="1" dirty="0"/>
              <a:t>	B * </a:t>
            </a:r>
            <a:r>
              <a:rPr lang="en-US" altLang="zh-CN" sz="2000" b="1" dirty="0" err="1"/>
              <a:t>pb</a:t>
            </a:r>
            <a:r>
              <a:rPr lang="en-US" altLang="zh-CN" sz="2000" b="1" dirty="0"/>
              <a:t> = &amp; d;</a:t>
            </a:r>
          </a:p>
          <a:p>
            <a:pPr lvl="2" eaLnBrk="1" hangingPunct="1">
              <a:lnSpc>
                <a:spcPct val="90000"/>
              </a:lnSpc>
              <a:buFontTx/>
              <a:buNone/>
            </a:pPr>
            <a:r>
              <a:rPr lang="en-US" altLang="zh-CN" sz="2000" b="1" dirty="0"/>
              <a:t>	</a:t>
            </a:r>
            <a:r>
              <a:rPr lang="en-US" altLang="zh-CN" sz="2000" b="1" dirty="0" err="1"/>
              <a:t>pb</a:t>
            </a:r>
            <a:r>
              <a:rPr lang="en-US" altLang="zh-CN" sz="2000" b="1" dirty="0"/>
              <a:t>-&gt;f( );</a:t>
            </a:r>
          </a:p>
          <a:p>
            <a:pPr lvl="2" eaLnBrk="1" hangingPunct="1">
              <a:lnSpc>
                <a:spcPct val="90000"/>
              </a:lnSpc>
              <a:buFontTx/>
              <a:buNone/>
            </a:pPr>
            <a:r>
              <a:rPr lang="en-US" altLang="zh-CN" sz="2000" b="1" dirty="0"/>
              <a:t>}</a:t>
            </a:r>
          </a:p>
        </p:txBody>
      </p:sp>
      <p:sp>
        <p:nvSpPr>
          <p:cNvPr id="96259" name="Text Box 3"/>
          <p:cNvSpPr txBox="1">
            <a:spLocks noChangeArrowheads="1"/>
          </p:cNvSpPr>
          <p:nvPr/>
        </p:nvSpPr>
        <p:spPr bwMode="auto">
          <a:xfrm>
            <a:off x="6248400" y="4648200"/>
            <a:ext cx="914400" cy="52863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800">
                <a:latin typeface="Lucida Sans Unicode" panose="020B0602030504020204" pitchFamily="34" charset="0"/>
                <a:ea typeface="楷体_GB2312" pitchFamily="49" charset="-122"/>
              </a:rPr>
              <a:t>B::f</a:t>
            </a:r>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Tree>
    <p:extLst>
      <p:ext uri="{BB962C8B-B14F-4D97-AF65-F5344CB8AC3E}">
        <p14:creationId xmlns:p14="http://schemas.microsoft.com/office/powerpoint/2010/main" val="3665322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blinds(horizontal)">
                                      <p:cBhvr>
                                        <p:cTn id="7"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251520" y="1124744"/>
            <a:ext cx="7772400" cy="5562600"/>
          </a:xfrm>
        </p:spPr>
        <p:txBody>
          <a:bodyPr/>
          <a:lstStyle/>
          <a:p>
            <a:pPr eaLnBrk="1" hangingPunct="1">
              <a:lnSpc>
                <a:spcPct val="90000"/>
              </a:lnSpc>
            </a:pPr>
            <a:r>
              <a:rPr lang="zh-CN" altLang="en-US" sz="2800" b="1" dirty="0"/>
              <a:t>例题：虚函数版</a:t>
            </a:r>
          </a:p>
          <a:p>
            <a:pPr lvl="1" eaLnBrk="1" hangingPunct="1">
              <a:lnSpc>
                <a:spcPct val="90000"/>
              </a:lnSpc>
              <a:buFontTx/>
              <a:buNone/>
            </a:pPr>
            <a:r>
              <a:rPr lang="en-US" altLang="zh-CN" sz="2000" b="1" dirty="0"/>
              <a:t>class B</a:t>
            </a:r>
          </a:p>
          <a:p>
            <a:pPr lvl="1" eaLnBrk="1" hangingPunct="1">
              <a:lnSpc>
                <a:spcPct val="90000"/>
              </a:lnSpc>
              <a:buFontTx/>
              <a:buNone/>
            </a:pPr>
            <a:r>
              <a:rPr lang="en-US" altLang="zh-CN" sz="2000" b="1" dirty="0"/>
              <a:t>{public: </a:t>
            </a:r>
            <a:r>
              <a:rPr lang="en-US" altLang="zh-CN" sz="2000" b="1" dirty="0">
                <a:solidFill>
                  <a:srgbClr val="FF3300"/>
                </a:solidFill>
              </a:rPr>
              <a:t>virtual</a:t>
            </a:r>
            <a:r>
              <a:rPr lang="en-US" altLang="zh-CN" sz="2000" b="1" dirty="0"/>
              <a:t> void f ( ) {</a:t>
            </a:r>
            <a:r>
              <a:rPr lang="en-US" altLang="zh-CN" sz="2000" b="1" dirty="0" err="1"/>
              <a:t>cout</a:t>
            </a:r>
            <a:r>
              <a:rPr lang="en-US" altLang="zh-CN" sz="2000" b="1" dirty="0"/>
              <a:t> &lt;&lt; "B::f";}; };</a:t>
            </a:r>
          </a:p>
          <a:p>
            <a:pPr lvl="1" eaLnBrk="1" hangingPunct="1">
              <a:lnSpc>
                <a:spcPct val="90000"/>
              </a:lnSpc>
              <a:buFontTx/>
              <a:buNone/>
            </a:pPr>
            <a:r>
              <a:rPr lang="en-US" altLang="zh-CN" sz="2000" b="1" dirty="0"/>
              <a:t>class D : public B</a:t>
            </a:r>
          </a:p>
          <a:p>
            <a:pPr lvl="1" eaLnBrk="1" hangingPunct="1">
              <a:lnSpc>
                <a:spcPct val="90000"/>
              </a:lnSpc>
              <a:buFontTx/>
              <a:buNone/>
            </a:pPr>
            <a:r>
              <a:rPr lang="en-US" altLang="zh-CN" sz="2000" b="1" dirty="0"/>
              <a:t>{public: void f ( ) { </a:t>
            </a:r>
            <a:r>
              <a:rPr lang="en-US" altLang="zh-CN" sz="2000" b="1" dirty="0" err="1"/>
              <a:t>cout</a:t>
            </a:r>
            <a:r>
              <a:rPr lang="en-US" altLang="zh-CN" sz="2000" b="1" dirty="0"/>
              <a:t> &lt;&lt; "D::f"; };};</a:t>
            </a:r>
          </a:p>
          <a:p>
            <a:pPr lvl="1" eaLnBrk="1" hangingPunct="1">
              <a:lnSpc>
                <a:spcPct val="90000"/>
              </a:lnSpc>
              <a:buFontTx/>
              <a:buNone/>
            </a:pPr>
            <a:endParaRPr lang="en-US" altLang="zh-CN" sz="2000" b="1" dirty="0"/>
          </a:p>
          <a:p>
            <a:pPr lvl="1" eaLnBrk="1" hangingPunct="1">
              <a:lnSpc>
                <a:spcPct val="90000"/>
              </a:lnSpc>
              <a:buFontTx/>
              <a:buNone/>
            </a:pPr>
            <a:r>
              <a:rPr lang="en-US" altLang="zh-CN" sz="2000" b="1" dirty="0"/>
              <a:t>void main()</a:t>
            </a:r>
          </a:p>
          <a:p>
            <a:pPr lvl="1" eaLnBrk="1" hangingPunct="1">
              <a:lnSpc>
                <a:spcPct val="90000"/>
              </a:lnSpc>
              <a:buFontTx/>
              <a:buNone/>
            </a:pPr>
            <a:r>
              <a:rPr lang="en-US" altLang="zh-CN" sz="2000" b="1" dirty="0"/>
              <a:t>{</a:t>
            </a:r>
          </a:p>
          <a:p>
            <a:pPr lvl="1" eaLnBrk="1" hangingPunct="1">
              <a:lnSpc>
                <a:spcPct val="90000"/>
              </a:lnSpc>
              <a:buFontTx/>
              <a:buNone/>
            </a:pPr>
            <a:r>
              <a:rPr lang="en-US" altLang="zh-CN" sz="2000" b="1" dirty="0"/>
              <a:t>	D </a:t>
            </a:r>
            <a:r>
              <a:rPr lang="en-US" altLang="zh-CN" sz="2000" b="1" dirty="0" err="1"/>
              <a:t>d</a:t>
            </a:r>
            <a:r>
              <a:rPr lang="en-US" altLang="zh-CN" sz="2000" b="1" dirty="0"/>
              <a:t>;	B * </a:t>
            </a:r>
            <a:r>
              <a:rPr lang="en-US" altLang="zh-CN" sz="2000" b="1" dirty="0" err="1"/>
              <a:t>pb</a:t>
            </a:r>
            <a:r>
              <a:rPr lang="en-US" altLang="zh-CN" sz="2000" b="1" dirty="0"/>
              <a:t> = &amp; d;</a:t>
            </a:r>
          </a:p>
          <a:p>
            <a:pPr lvl="1" eaLnBrk="1" hangingPunct="1">
              <a:lnSpc>
                <a:spcPct val="90000"/>
              </a:lnSpc>
              <a:buFontTx/>
              <a:buNone/>
            </a:pPr>
            <a:r>
              <a:rPr lang="en-US" altLang="zh-CN" sz="2000" b="1" dirty="0"/>
              <a:t>	</a:t>
            </a:r>
            <a:r>
              <a:rPr lang="en-US" altLang="zh-CN" sz="2000" b="1" dirty="0" err="1"/>
              <a:t>pb</a:t>
            </a:r>
            <a:r>
              <a:rPr lang="en-US" altLang="zh-CN" sz="2000" b="1" dirty="0"/>
              <a:t>-&gt;f( );</a:t>
            </a:r>
          </a:p>
          <a:p>
            <a:pPr lvl="1" eaLnBrk="1" hangingPunct="1">
              <a:lnSpc>
                <a:spcPct val="90000"/>
              </a:lnSpc>
              <a:buFontTx/>
              <a:buNone/>
            </a:pPr>
            <a:r>
              <a:rPr lang="en-US" altLang="zh-CN" sz="2000" b="1" dirty="0"/>
              <a:t>}</a:t>
            </a:r>
          </a:p>
          <a:p>
            <a:pPr eaLnBrk="1" hangingPunct="1">
              <a:lnSpc>
                <a:spcPct val="90000"/>
              </a:lnSpc>
            </a:pPr>
            <a:r>
              <a:rPr lang="zh-CN" altLang="en-US" sz="2800" b="1" dirty="0"/>
              <a:t>总结：通过指向派生类对象的基类指针访问函数成员时，</a:t>
            </a:r>
          </a:p>
          <a:p>
            <a:pPr lvl="1" eaLnBrk="1" hangingPunct="1">
              <a:lnSpc>
                <a:spcPct val="90000"/>
              </a:lnSpc>
            </a:pPr>
            <a:r>
              <a:rPr lang="zh-CN" altLang="en-US" sz="2400" b="1" dirty="0"/>
              <a:t>非虚函数由指针类型决定调用的版本</a:t>
            </a:r>
          </a:p>
          <a:p>
            <a:pPr lvl="1" eaLnBrk="1" hangingPunct="1">
              <a:lnSpc>
                <a:spcPct val="90000"/>
              </a:lnSpc>
            </a:pPr>
            <a:r>
              <a:rPr lang="zh-CN" altLang="en-US" sz="2400" b="1" dirty="0"/>
              <a:t>虚函数由指针指向的实际对象决定调用的版本</a:t>
            </a:r>
          </a:p>
        </p:txBody>
      </p:sp>
      <p:sp>
        <p:nvSpPr>
          <p:cNvPr id="97283" name="Text Box 3"/>
          <p:cNvSpPr txBox="1">
            <a:spLocks noChangeArrowheads="1"/>
          </p:cNvSpPr>
          <p:nvPr/>
        </p:nvSpPr>
        <p:spPr bwMode="auto">
          <a:xfrm>
            <a:off x="6096000" y="3124200"/>
            <a:ext cx="914400" cy="52863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800">
                <a:latin typeface="Lucida Sans Unicode" panose="020B0602030504020204" pitchFamily="34" charset="0"/>
                <a:ea typeface="楷体_GB2312" pitchFamily="49" charset="-122"/>
              </a:rPr>
              <a:t>D::f</a:t>
            </a:r>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en-US" altLang="zh-CN" b="1" dirty="0"/>
              <a:t>5.2.1 </a:t>
            </a:r>
            <a:r>
              <a:rPr lang="zh-CN" altLang="en-US" b="1" dirty="0"/>
              <a:t>虚</a:t>
            </a:r>
            <a:r>
              <a:rPr lang="zh-CN" altLang="en-US" b="1" dirty="0">
                <a:solidFill>
                  <a:srgbClr val="FF0000"/>
                </a:solidFill>
              </a:rPr>
              <a:t>函数的意义</a:t>
            </a:r>
          </a:p>
        </p:txBody>
      </p:sp>
    </p:spTree>
    <p:extLst>
      <p:ext uri="{BB962C8B-B14F-4D97-AF65-F5344CB8AC3E}">
        <p14:creationId xmlns:p14="http://schemas.microsoft.com/office/powerpoint/2010/main" val="4915080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blinds(horizontal)">
                                      <p:cBhvr>
                                        <p:cTn id="7"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5.2.2  </a:t>
            </a:r>
            <a:r>
              <a:rPr lang="en-US" altLang="zh-CN" sz="3600" b="1" dirty="0">
                <a:solidFill>
                  <a:srgbClr val="FF0000"/>
                </a:solidFill>
              </a:rPr>
              <a:t>override</a:t>
            </a:r>
            <a:r>
              <a:rPr lang="zh-CN" altLang="zh-CN" sz="3600" b="1" dirty="0"/>
              <a:t>和</a:t>
            </a:r>
            <a:r>
              <a:rPr lang="en-US" altLang="zh-CN" sz="3600" b="1" dirty="0"/>
              <a:t>final     </a:t>
            </a:r>
            <a:r>
              <a:rPr lang="en-US" altLang="zh-CN" sz="3600" b="1" dirty="0">
                <a:solidFill>
                  <a:srgbClr val="0000CC"/>
                </a:solidFill>
              </a:rPr>
              <a:t>11C</a:t>
            </a:r>
            <a:r>
              <a:rPr lang="en-US" altLang="zh-CN" sz="3600" b="1" baseline="-25000" dirty="0">
                <a:solidFill>
                  <a:srgbClr val="0000CC"/>
                </a:solidFill>
              </a:rPr>
              <a:t>++</a:t>
            </a:r>
            <a:endParaRPr lang="zh-CN" altLang="en-US" sz="3600" dirty="0">
              <a:solidFill>
                <a:srgbClr val="0000CC"/>
              </a:solidFill>
            </a:endParaRPr>
          </a:p>
        </p:txBody>
      </p:sp>
      <p:sp>
        <p:nvSpPr>
          <p:cNvPr id="3" name="内容占位符 2"/>
          <p:cNvSpPr>
            <a:spLocks noGrp="1"/>
          </p:cNvSpPr>
          <p:nvPr>
            <p:ph idx="1"/>
          </p:nvPr>
        </p:nvSpPr>
        <p:spPr>
          <a:xfrm>
            <a:off x="92661" y="903933"/>
            <a:ext cx="8623212" cy="5168635"/>
          </a:xfrm>
        </p:spPr>
        <p:txBody>
          <a:bodyPr/>
          <a:lstStyle/>
          <a:p>
            <a:pPr marL="0" indent="0">
              <a:buNone/>
            </a:pPr>
            <a:r>
              <a:rPr lang="en-US" altLang="zh-CN" sz="2400" dirty="0">
                <a:solidFill>
                  <a:srgbClr val="0000CC"/>
                </a:solidFill>
              </a:rPr>
              <a:t>1．override</a:t>
            </a:r>
            <a:r>
              <a:rPr lang="zh-CN" altLang="en-US" sz="2400" dirty="0">
                <a:solidFill>
                  <a:srgbClr val="0000CC"/>
                </a:solidFill>
              </a:rPr>
              <a:t>解决的问题</a:t>
            </a:r>
            <a:endParaRPr lang="en-US" altLang="zh-CN" sz="2400" dirty="0">
              <a:solidFill>
                <a:srgbClr val="0000CC"/>
              </a:solidFill>
            </a:endParaRPr>
          </a:p>
          <a:p>
            <a:pPr marL="0" indent="0">
              <a:buNone/>
            </a:pPr>
            <a:r>
              <a:rPr lang="en-US" altLang="zh-CN" sz="2000" dirty="0">
                <a:solidFill>
                  <a:srgbClr val="0000CC"/>
                </a:solidFill>
              </a:rPr>
              <a:t>      </a:t>
            </a:r>
            <a:r>
              <a:rPr lang="en-US" altLang="zh-CN" sz="2000" dirty="0"/>
              <a:t>class B {</a:t>
            </a:r>
            <a:endParaRPr lang="zh-CN" altLang="zh-CN" sz="2000" dirty="0"/>
          </a:p>
          <a:p>
            <a:pPr marL="457200" lvl="1" indent="0">
              <a:buNone/>
            </a:pPr>
            <a:r>
              <a:rPr lang="en-US" altLang="zh-CN" sz="2000" dirty="0"/>
              <a:t>      public:	virtual void </a:t>
            </a:r>
            <a:r>
              <a:rPr lang="en-US" altLang="zh-CN" sz="2000" dirty="0" err="1"/>
              <a:t>outData</a:t>
            </a:r>
            <a:r>
              <a:rPr lang="en-US" altLang="zh-CN" sz="2000" dirty="0"/>
              <a:t>(</a:t>
            </a:r>
            <a:r>
              <a:rPr lang="en-US" altLang="zh-CN" sz="2000" b="1" dirty="0" err="1">
                <a:solidFill>
                  <a:srgbClr val="FF0000"/>
                </a:solidFill>
              </a:rPr>
              <a:t>int</a:t>
            </a:r>
            <a:r>
              <a:rPr lang="en-US" altLang="zh-CN" sz="2000" dirty="0">
                <a:solidFill>
                  <a:srgbClr val="FF0000"/>
                </a:solidFill>
              </a:rPr>
              <a:t> </a:t>
            </a:r>
            <a:r>
              <a:rPr lang="en-US" altLang="zh-CN" sz="2000" dirty="0"/>
              <a:t>a) </a:t>
            </a:r>
          </a:p>
          <a:p>
            <a:pPr marL="457200" lvl="1" indent="0">
              <a:buNone/>
            </a:pPr>
            <a:r>
              <a:rPr lang="en-US" altLang="zh-CN" sz="2000" dirty="0"/>
              <a:t>                   { </a:t>
            </a:r>
            <a:r>
              <a:rPr lang="en-US" altLang="zh-CN" sz="2000" dirty="0" err="1"/>
              <a:t>cout</a:t>
            </a:r>
            <a:r>
              <a:rPr lang="en-US" altLang="zh-CN" sz="2000" dirty="0"/>
              <a:t> &lt;&lt; a; };</a:t>
            </a:r>
            <a:endParaRPr lang="zh-CN" altLang="zh-CN" sz="2000" dirty="0"/>
          </a:p>
          <a:p>
            <a:pPr marL="457200" lvl="1" indent="0">
              <a:buNone/>
            </a:pPr>
            <a:r>
              <a:rPr lang="en-US" altLang="zh-CN" sz="2000" dirty="0"/>
              <a:t>};</a:t>
            </a:r>
            <a:endParaRPr lang="zh-CN" altLang="zh-CN" sz="2000" dirty="0"/>
          </a:p>
          <a:p>
            <a:pPr marL="457200" lvl="1" indent="0">
              <a:buNone/>
            </a:pPr>
            <a:r>
              <a:rPr lang="en-US" altLang="zh-CN" sz="2000" dirty="0"/>
              <a:t>class D : public B {</a:t>
            </a:r>
            <a:endParaRPr lang="zh-CN" altLang="zh-CN" sz="2000" dirty="0"/>
          </a:p>
          <a:p>
            <a:pPr marL="457200" lvl="1" indent="0">
              <a:buNone/>
            </a:pPr>
            <a:r>
              <a:rPr lang="en-US" altLang="zh-CN" sz="2000" dirty="0"/>
              <a:t>       public:	void  </a:t>
            </a:r>
            <a:r>
              <a:rPr lang="en-US" altLang="zh-CN" sz="2000" dirty="0" err="1"/>
              <a:t>outData</a:t>
            </a:r>
            <a:r>
              <a:rPr lang="en-US" altLang="zh-CN" sz="2000" dirty="0"/>
              <a:t>(</a:t>
            </a:r>
            <a:r>
              <a:rPr lang="en-US" altLang="zh-CN" sz="2000" b="1" dirty="0">
                <a:solidFill>
                  <a:srgbClr val="FF0000"/>
                </a:solidFill>
              </a:rPr>
              <a:t>double</a:t>
            </a:r>
            <a:r>
              <a:rPr lang="en-US" altLang="zh-CN" sz="2000" dirty="0"/>
              <a:t> b) </a:t>
            </a:r>
          </a:p>
          <a:p>
            <a:pPr marL="457200" lvl="1" indent="0">
              <a:buNone/>
            </a:pPr>
            <a:r>
              <a:rPr lang="en-US" altLang="zh-CN" sz="2000" dirty="0"/>
              <a:t>                { </a:t>
            </a:r>
            <a:r>
              <a:rPr lang="en-US" altLang="zh-CN" sz="2000" dirty="0" err="1"/>
              <a:t>cout</a:t>
            </a:r>
            <a:r>
              <a:rPr lang="en-US" altLang="zh-CN" sz="2000" dirty="0"/>
              <a:t> &lt;&lt; b; }</a:t>
            </a:r>
            <a:endParaRPr lang="zh-CN" altLang="zh-CN" sz="2000" dirty="0"/>
          </a:p>
          <a:p>
            <a:pPr marL="457200" lvl="1" indent="0">
              <a:buNone/>
            </a:pPr>
            <a:r>
              <a:rPr lang="en-US" altLang="zh-CN" sz="2000" dirty="0"/>
              <a:t>};</a:t>
            </a:r>
            <a:endParaRPr lang="zh-CN" altLang="zh-CN" sz="2000" dirty="0"/>
          </a:p>
          <a:p>
            <a:pPr lvl="1"/>
            <a:r>
              <a:rPr lang="zh-CN" altLang="en-US" sz="2200" dirty="0"/>
              <a:t>用</a:t>
            </a:r>
            <a:r>
              <a:rPr lang="en-US" altLang="zh-CN" sz="2200" dirty="0"/>
              <a:t>override</a:t>
            </a:r>
            <a:r>
              <a:rPr lang="zh-CN" altLang="en-US" sz="2200" dirty="0"/>
              <a:t>限定类</a:t>
            </a:r>
            <a:r>
              <a:rPr lang="en-US" altLang="zh-CN" sz="2200" dirty="0"/>
              <a:t>D</a:t>
            </a:r>
            <a:r>
              <a:rPr lang="zh-CN" altLang="en-US" sz="2200" dirty="0"/>
              <a:t>的</a:t>
            </a:r>
            <a:r>
              <a:rPr lang="en-US" altLang="zh-CN" sz="2200" dirty="0" err="1"/>
              <a:t>outData</a:t>
            </a:r>
            <a:r>
              <a:rPr lang="zh-CN" altLang="en-US" sz="2200" dirty="0"/>
              <a:t>函数，编译器就知道它是基类虚函数的覆盖函数版本。当该函数的参数表与基类的不同时，</a:t>
            </a:r>
            <a:r>
              <a:rPr lang="zh-CN" altLang="en-US" sz="2200" b="1" dirty="0">
                <a:solidFill>
                  <a:srgbClr val="0000CC"/>
                </a:solidFill>
              </a:rPr>
              <a:t>编译器就会检测到该错误，不允许通过编译</a:t>
            </a:r>
            <a:r>
              <a:rPr lang="zh-CN" altLang="en-US" sz="2200" dirty="0"/>
              <a:t>。</a:t>
            </a:r>
            <a:endParaRPr lang="en-US" altLang="zh-CN" sz="2200" dirty="0"/>
          </a:p>
          <a:p>
            <a:pPr marL="457200" lvl="1" indent="0">
              <a:buNone/>
            </a:pPr>
            <a:r>
              <a:rPr lang="en-US" altLang="zh-CN" sz="2000" dirty="0"/>
              <a:t>class D : public B {</a:t>
            </a:r>
            <a:endParaRPr lang="zh-CN" altLang="zh-CN" sz="2000" dirty="0"/>
          </a:p>
          <a:p>
            <a:pPr marL="457200" lvl="1" indent="0">
              <a:buNone/>
            </a:pPr>
            <a:r>
              <a:rPr lang="en-US" altLang="zh-CN" sz="2000" dirty="0"/>
              <a:t>       public:	void  </a:t>
            </a:r>
            <a:r>
              <a:rPr lang="en-US" altLang="zh-CN" sz="2000" dirty="0" err="1"/>
              <a:t>outData</a:t>
            </a:r>
            <a:r>
              <a:rPr lang="en-US" altLang="zh-CN" sz="2000" dirty="0"/>
              <a:t>(</a:t>
            </a:r>
            <a:r>
              <a:rPr lang="en-US" altLang="zh-CN" sz="2000" b="1" dirty="0">
                <a:solidFill>
                  <a:srgbClr val="FF0000"/>
                </a:solidFill>
              </a:rPr>
              <a:t>double</a:t>
            </a:r>
            <a:r>
              <a:rPr lang="en-US" altLang="zh-CN" sz="2000" dirty="0"/>
              <a:t> b) </a:t>
            </a:r>
            <a:r>
              <a:rPr lang="en-US" altLang="zh-CN" sz="2000" b="1" dirty="0">
                <a:solidFill>
                  <a:srgbClr val="0000CC"/>
                </a:solidFill>
              </a:rPr>
              <a:t>override</a:t>
            </a:r>
            <a:r>
              <a:rPr lang="en-US" altLang="zh-CN" sz="2000" dirty="0"/>
              <a:t>{ </a:t>
            </a:r>
            <a:r>
              <a:rPr lang="en-US" altLang="zh-CN" sz="2000" dirty="0" err="1"/>
              <a:t>cout</a:t>
            </a:r>
            <a:r>
              <a:rPr lang="en-US" altLang="zh-CN" sz="2000" dirty="0"/>
              <a:t> &lt;&lt; b; }       //</a:t>
            </a:r>
            <a:r>
              <a:rPr lang="zh-CN" altLang="en-US" sz="2000" dirty="0"/>
              <a:t>错误</a:t>
            </a:r>
            <a:endParaRPr lang="zh-CN" altLang="zh-CN" sz="2000" dirty="0"/>
          </a:p>
          <a:p>
            <a:pPr marL="457200" lvl="1" indent="0">
              <a:buNone/>
            </a:pPr>
            <a:r>
              <a:rPr lang="en-US" altLang="zh-CN" sz="2000" dirty="0"/>
              <a:t>};</a:t>
            </a:r>
            <a:endParaRPr lang="zh-CN" altLang="zh-CN" sz="2000" dirty="0"/>
          </a:p>
          <a:p>
            <a:pPr lvl="1"/>
            <a:endParaRPr lang="zh-CN" altLang="en-US" sz="2000" dirty="0"/>
          </a:p>
        </p:txBody>
      </p:sp>
      <p:sp>
        <p:nvSpPr>
          <p:cNvPr id="4" name="对话气泡: 矩形 3"/>
          <p:cNvSpPr/>
          <p:nvPr/>
        </p:nvSpPr>
        <p:spPr>
          <a:xfrm>
            <a:off x="5220072" y="1052736"/>
            <a:ext cx="3816424" cy="2952328"/>
          </a:xfrm>
          <a:prstGeom prst="wedgeRectCallout">
            <a:avLst>
              <a:gd name="adj1" fmla="val -63167"/>
              <a:gd name="adj2" fmla="val 2993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400" dirty="0">
                <a:solidFill>
                  <a:schemeClr val="tx1"/>
                </a:solidFill>
              </a:rPr>
              <a:t>派生类Ｄ本意</a:t>
            </a:r>
            <a:endParaRPr lang="en-US" altLang="zh-CN" sz="2400" dirty="0">
              <a:solidFill>
                <a:schemeClr val="tx1"/>
              </a:solidFill>
            </a:endParaRPr>
          </a:p>
          <a:p>
            <a:pPr lvl="1"/>
            <a:r>
              <a:rPr lang="zh-CN" altLang="en-US" sz="2400" dirty="0">
                <a:solidFill>
                  <a:schemeClr val="tx1"/>
                </a:solidFill>
              </a:rPr>
              <a:t>重定义从基类继承到的</a:t>
            </a:r>
            <a:r>
              <a:rPr lang="en-US" altLang="zh-CN" sz="2400" dirty="0" err="1">
                <a:solidFill>
                  <a:schemeClr val="tx1"/>
                </a:solidFill>
              </a:rPr>
              <a:t>outData</a:t>
            </a:r>
            <a:r>
              <a:rPr lang="zh-CN" altLang="en-US" sz="2400" dirty="0">
                <a:solidFill>
                  <a:schemeClr val="tx1"/>
                </a:solidFill>
              </a:rPr>
              <a:t>虚函数，但形参的类型不同。就不是重定义，</a:t>
            </a:r>
            <a:r>
              <a:rPr lang="zh-CN" altLang="en-US" sz="2400" b="1" dirty="0">
                <a:solidFill>
                  <a:srgbClr val="0000CC"/>
                </a:solidFill>
              </a:rPr>
              <a:t>编译器会为</a:t>
            </a:r>
            <a:r>
              <a:rPr lang="en-US" altLang="zh-CN" sz="2400" b="1" dirty="0">
                <a:solidFill>
                  <a:srgbClr val="0000CC"/>
                </a:solidFill>
              </a:rPr>
              <a:t>D</a:t>
            </a:r>
            <a:r>
              <a:rPr lang="zh-CN" altLang="en-US" sz="2400" b="1" dirty="0">
                <a:solidFill>
                  <a:srgbClr val="0000CC"/>
                </a:solidFill>
              </a:rPr>
              <a:t>生成两不同的重载版本的</a:t>
            </a:r>
            <a:r>
              <a:rPr lang="en-US" altLang="zh-CN" sz="2400" b="1" dirty="0" err="1">
                <a:solidFill>
                  <a:srgbClr val="0000CC"/>
                </a:solidFill>
              </a:rPr>
              <a:t>outData</a:t>
            </a:r>
            <a:r>
              <a:rPr lang="zh-CN" altLang="en-US" sz="2400" b="1" dirty="0">
                <a:solidFill>
                  <a:srgbClr val="0000CC"/>
                </a:solidFill>
              </a:rPr>
              <a:t>函数，没有实现虚函数的目的</a:t>
            </a:r>
            <a:r>
              <a:rPr lang="zh-CN" altLang="en-US" sz="2400" dirty="0">
                <a:solidFill>
                  <a:schemeClr val="tx1"/>
                </a:solidFill>
              </a:rPr>
              <a:t>。</a:t>
            </a:r>
            <a:endParaRPr lang="en-US" altLang="zh-CN" sz="2400" dirty="0">
              <a:solidFill>
                <a:schemeClr val="tx1"/>
              </a:solidFill>
            </a:endParaRPr>
          </a:p>
        </p:txBody>
      </p:sp>
    </p:spTree>
    <p:extLst>
      <p:ext uri="{BB962C8B-B14F-4D97-AF65-F5344CB8AC3E}">
        <p14:creationId xmlns:p14="http://schemas.microsoft.com/office/powerpoint/2010/main" val="374684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 calcmode="lin" valueType="num">
                                      <p:cBhvr additive="base">
                                        <p:cTn id="5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 calcmode="lin" valueType="num">
                                      <p:cBhvr additive="base">
                                        <p:cTn id="5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additive="base">
                                        <p:cTn id="6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892480" cy="5168635"/>
          </a:xfrm>
        </p:spPr>
        <p:txBody>
          <a:bodyPr/>
          <a:lstStyle/>
          <a:p>
            <a:pPr marL="0" indent="0">
              <a:buNone/>
            </a:pPr>
            <a:r>
              <a:rPr lang="en-US" altLang="zh-CN" sz="2400" dirty="0">
                <a:solidFill>
                  <a:srgbClr val="0000CC"/>
                </a:solidFill>
              </a:rPr>
              <a:t>2、override</a:t>
            </a:r>
            <a:r>
              <a:rPr lang="zh-CN" altLang="en-US" sz="2400" dirty="0">
                <a:solidFill>
                  <a:srgbClr val="0000CC"/>
                </a:solidFill>
              </a:rPr>
              <a:t>的注意事项</a:t>
            </a:r>
            <a:endParaRPr lang="en-US" altLang="zh-CN" sz="2400" dirty="0">
              <a:solidFill>
                <a:srgbClr val="0000CC"/>
              </a:solidFill>
            </a:endParaRPr>
          </a:p>
          <a:p>
            <a:pPr marL="0" indent="0">
              <a:buNone/>
            </a:pPr>
            <a:r>
              <a:rPr lang="en-US" altLang="zh-CN" sz="2000" dirty="0"/>
              <a:t>       override</a:t>
            </a:r>
            <a:r>
              <a:rPr lang="zh-CN" altLang="zh-CN" sz="2000" b="1" dirty="0">
                <a:solidFill>
                  <a:srgbClr val="FF0000"/>
                </a:solidFill>
              </a:rPr>
              <a:t>只能</a:t>
            </a:r>
            <a:r>
              <a:rPr lang="zh-CN" altLang="en-US" sz="2000" b="1" dirty="0">
                <a:solidFill>
                  <a:srgbClr val="FF0000"/>
                </a:solidFill>
              </a:rPr>
              <a:t>用在</a:t>
            </a:r>
            <a:r>
              <a:rPr lang="zh-CN" altLang="zh-CN" sz="2000" b="1" dirty="0">
                <a:solidFill>
                  <a:srgbClr val="FF0000"/>
                </a:solidFill>
              </a:rPr>
              <a:t>派生类</a:t>
            </a:r>
            <a:r>
              <a:rPr lang="zh-CN" altLang="en-US" sz="2000" b="1" dirty="0">
                <a:solidFill>
                  <a:srgbClr val="FF0000"/>
                </a:solidFill>
              </a:rPr>
              <a:t>中</a:t>
            </a:r>
            <a:r>
              <a:rPr lang="zh-CN" altLang="zh-CN" sz="2000" b="1" dirty="0">
                <a:solidFill>
                  <a:srgbClr val="FF0000"/>
                </a:solidFill>
              </a:rPr>
              <a:t>限定从基类继承到的虚函数</a:t>
            </a:r>
            <a:r>
              <a:rPr lang="zh-CN" altLang="zh-CN" sz="2000" dirty="0"/>
              <a:t>。如果用它限定基类的非虚函数，或者派生类新定义的函数，则会产生编译错误。如，</a:t>
            </a:r>
          </a:p>
          <a:p>
            <a:pPr marL="0" indent="0">
              <a:buNone/>
            </a:pPr>
            <a:r>
              <a:rPr lang="en-US" altLang="zh-CN" sz="2000" dirty="0"/>
              <a:t>class B {</a:t>
            </a:r>
            <a:endParaRPr lang="zh-CN" altLang="zh-CN" sz="2000" dirty="0"/>
          </a:p>
          <a:p>
            <a:pPr marL="0" indent="0">
              <a:buNone/>
            </a:pPr>
            <a:r>
              <a:rPr lang="en-US" altLang="zh-CN" sz="2000" dirty="0"/>
              <a:t>public:</a:t>
            </a:r>
            <a:endParaRPr lang="zh-CN" altLang="zh-CN" sz="2000" dirty="0"/>
          </a:p>
          <a:p>
            <a:pPr marL="0" indent="0">
              <a:buNone/>
            </a:pPr>
            <a:r>
              <a:rPr lang="en-US" altLang="zh-CN" sz="2000" dirty="0"/>
              <a:t>       </a:t>
            </a:r>
            <a:r>
              <a:rPr lang="en-US" altLang="zh-CN" sz="2000" dirty="0">
                <a:solidFill>
                  <a:srgbClr val="0000CC"/>
                </a:solidFill>
              </a:rPr>
              <a:t>virtual void g1(</a:t>
            </a:r>
            <a:r>
              <a:rPr lang="en-US" altLang="zh-CN" sz="2000" dirty="0" err="1">
                <a:solidFill>
                  <a:srgbClr val="0000CC"/>
                </a:solidFill>
              </a:rPr>
              <a:t>int</a:t>
            </a:r>
            <a:r>
              <a:rPr lang="en-US" altLang="zh-CN" sz="2000" dirty="0">
                <a:solidFill>
                  <a:srgbClr val="0000CC"/>
                </a:solidFill>
              </a:rPr>
              <a:t> a)</a:t>
            </a:r>
            <a:r>
              <a:rPr lang="en-US" altLang="zh-CN" sz="2000" dirty="0"/>
              <a:t> { </a:t>
            </a:r>
            <a:r>
              <a:rPr lang="en-US" altLang="zh-CN" sz="2000" dirty="0" err="1"/>
              <a:t>cout</a:t>
            </a:r>
            <a:r>
              <a:rPr lang="en-US" altLang="zh-CN" sz="2000" dirty="0"/>
              <a:t> &lt;&lt; a; };</a:t>
            </a:r>
            <a:endParaRPr lang="zh-CN" altLang="zh-CN" sz="2000" dirty="0"/>
          </a:p>
          <a:p>
            <a:pPr marL="0" indent="0">
              <a:buNone/>
            </a:pPr>
            <a:r>
              <a:rPr lang="en-US" altLang="zh-CN" sz="2000" dirty="0"/>
              <a:t>       void g2(</a:t>
            </a:r>
            <a:r>
              <a:rPr lang="en-US" altLang="zh-CN" sz="2000" dirty="0" err="1"/>
              <a:t>int</a:t>
            </a:r>
            <a:r>
              <a:rPr lang="en-US" altLang="zh-CN" sz="2000" dirty="0"/>
              <a:t> b) { </a:t>
            </a:r>
            <a:r>
              <a:rPr lang="en-US" altLang="zh-CN" sz="2000" dirty="0" err="1"/>
              <a:t>cout</a:t>
            </a:r>
            <a:r>
              <a:rPr lang="en-US" altLang="zh-CN" sz="2000" dirty="0"/>
              <a:t> &lt;&lt; b; }</a:t>
            </a:r>
            <a:endParaRPr lang="zh-CN" altLang="zh-CN" sz="2000" dirty="0"/>
          </a:p>
          <a:p>
            <a:pPr marL="0" indent="0">
              <a:buNone/>
            </a:pPr>
            <a:r>
              <a:rPr lang="en-US" altLang="zh-CN" sz="2000" dirty="0"/>
              <a:t>};</a:t>
            </a:r>
            <a:endParaRPr lang="zh-CN" altLang="zh-CN" sz="2000" dirty="0"/>
          </a:p>
          <a:p>
            <a:pPr marL="0" indent="0">
              <a:buNone/>
            </a:pPr>
            <a:r>
              <a:rPr lang="en-US" altLang="zh-CN" sz="2000" dirty="0"/>
              <a:t>class D : public B {</a:t>
            </a:r>
            <a:endParaRPr lang="zh-CN" altLang="zh-CN" sz="2000" dirty="0"/>
          </a:p>
          <a:p>
            <a:pPr marL="0" indent="0">
              <a:buNone/>
            </a:pPr>
            <a:r>
              <a:rPr lang="en-US" altLang="zh-CN" sz="2000" dirty="0"/>
              <a:t>public:</a:t>
            </a:r>
            <a:endParaRPr lang="zh-CN" altLang="zh-CN" sz="2000" dirty="0"/>
          </a:p>
          <a:p>
            <a:pPr marL="0" indent="0">
              <a:buNone/>
            </a:pPr>
            <a:r>
              <a:rPr lang="en-US" altLang="zh-CN" sz="2000" dirty="0"/>
              <a:t>      void  g1(</a:t>
            </a:r>
            <a:r>
              <a:rPr lang="en-US" altLang="zh-CN" sz="2000" dirty="0" err="1"/>
              <a:t>int</a:t>
            </a:r>
            <a:r>
              <a:rPr lang="en-US" altLang="zh-CN" sz="2000" dirty="0"/>
              <a:t> b)override { </a:t>
            </a:r>
            <a:r>
              <a:rPr lang="en-US" altLang="zh-CN" sz="2000" dirty="0" err="1"/>
              <a:t>cout</a:t>
            </a:r>
            <a:r>
              <a:rPr lang="en-US" altLang="zh-CN" sz="2000" dirty="0"/>
              <a:t> &lt;&lt; b; }  //</a:t>
            </a:r>
            <a:r>
              <a:rPr lang="zh-CN" altLang="zh-CN" sz="2000" dirty="0"/>
              <a:t>正确</a:t>
            </a:r>
            <a:r>
              <a:rPr lang="en-US" altLang="zh-CN" sz="2000" dirty="0"/>
              <a:t> </a:t>
            </a:r>
          </a:p>
          <a:p>
            <a:pPr marL="0" indent="0">
              <a:buNone/>
            </a:pPr>
            <a:r>
              <a:rPr lang="en-US" altLang="zh-CN" sz="2000" dirty="0"/>
              <a:t>      void  </a:t>
            </a:r>
            <a:r>
              <a:rPr lang="en-US" altLang="zh-CN" sz="2000" b="1" dirty="0">
                <a:solidFill>
                  <a:srgbClr val="0000CC"/>
                </a:solidFill>
              </a:rPr>
              <a:t>g2</a:t>
            </a:r>
            <a:r>
              <a:rPr lang="en-US" altLang="zh-CN" sz="2000" dirty="0"/>
              <a:t>(</a:t>
            </a:r>
            <a:r>
              <a:rPr lang="en-US" altLang="zh-CN" sz="2000" dirty="0" err="1"/>
              <a:t>int</a:t>
            </a:r>
            <a:r>
              <a:rPr lang="en-US" altLang="zh-CN" sz="2000" dirty="0"/>
              <a:t> b)override { </a:t>
            </a:r>
            <a:r>
              <a:rPr lang="en-US" altLang="zh-CN" sz="2000" dirty="0" err="1"/>
              <a:t>cout</a:t>
            </a:r>
            <a:r>
              <a:rPr lang="en-US" altLang="zh-CN" sz="2000" dirty="0"/>
              <a:t> &lt;&lt; b; }  </a:t>
            </a:r>
            <a:r>
              <a:rPr lang="en-US" altLang="zh-CN" sz="2000" b="1" dirty="0">
                <a:solidFill>
                  <a:srgbClr val="FF0000"/>
                </a:solidFill>
              </a:rPr>
              <a:t>//</a:t>
            </a:r>
            <a:r>
              <a:rPr lang="zh-CN" altLang="zh-CN" sz="2000" b="1" dirty="0">
                <a:solidFill>
                  <a:srgbClr val="FF0000"/>
                </a:solidFill>
              </a:rPr>
              <a:t>错误</a:t>
            </a:r>
            <a:r>
              <a:rPr lang="en-US" altLang="zh-CN" sz="2000" dirty="0"/>
              <a:t>,</a:t>
            </a:r>
            <a:r>
              <a:rPr lang="zh-CN" altLang="zh-CN" sz="2000" dirty="0"/>
              <a:t>基类</a:t>
            </a:r>
            <a:r>
              <a:rPr lang="en-US" altLang="zh-CN" sz="2000" dirty="0"/>
              <a:t>B</a:t>
            </a:r>
            <a:r>
              <a:rPr lang="zh-CN" altLang="zh-CN" sz="2000" dirty="0"/>
              <a:t>的</a:t>
            </a:r>
            <a:r>
              <a:rPr lang="en-US" altLang="zh-CN" sz="2000" dirty="0"/>
              <a:t>g2</a:t>
            </a:r>
            <a:r>
              <a:rPr lang="zh-CN" altLang="zh-CN" sz="2000" dirty="0"/>
              <a:t>不是虚函数</a:t>
            </a:r>
          </a:p>
          <a:p>
            <a:pPr marL="0" indent="0">
              <a:buNone/>
            </a:pPr>
            <a:r>
              <a:rPr lang="en-US" altLang="zh-CN" sz="2000" dirty="0"/>
              <a:t>      void  </a:t>
            </a:r>
            <a:r>
              <a:rPr lang="en-US" altLang="zh-CN" sz="2000" b="1" dirty="0">
                <a:solidFill>
                  <a:srgbClr val="0000CC"/>
                </a:solidFill>
              </a:rPr>
              <a:t>g3</a:t>
            </a:r>
            <a:r>
              <a:rPr lang="en-US" altLang="zh-CN" sz="2000" dirty="0"/>
              <a:t>(</a:t>
            </a:r>
            <a:r>
              <a:rPr lang="en-US" altLang="zh-CN" sz="2000" dirty="0" err="1"/>
              <a:t>inb</a:t>
            </a:r>
            <a:r>
              <a:rPr lang="en-US" altLang="zh-CN" sz="2000" dirty="0"/>
              <a:t> b)override { </a:t>
            </a:r>
            <a:r>
              <a:rPr lang="en-US" altLang="zh-CN" sz="2000" dirty="0" err="1"/>
              <a:t>cout</a:t>
            </a:r>
            <a:r>
              <a:rPr lang="en-US" altLang="zh-CN" sz="2000" dirty="0"/>
              <a:t> &lt;&lt; b; </a:t>
            </a:r>
            <a:r>
              <a:rPr lang="en-US" altLang="zh-CN" sz="2000" dirty="0">
                <a:solidFill>
                  <a:srgbClr val="FF0000"/>
                </a:solidFill>
              </a:rPr>
              <a:t>}  //</a:t>
            </a:r>
            <a:r>
              <a:rPr lang="zh-CN" altLang="zh-CN" sz="2000" dirty="0">
                <a:solidFill>
                  <a:srgbClr val="FF0000"/>
                </a:solidFill>
              </a:rPr>
              <a:t>错误</a:t>
            </a:r>
            <a:r>
              <a:rPr lang="zh-CN" altLang="zh-CN" sz="2000" dirty="0"/>
              <a:t>，基类</a:t>
            </a:r>
            <a:r>
              <a:rPr lang="en-US" altLang="zh-CN" sz="2000" dirty="0"/>
              <a:t>B</a:t>
            </a:r>
            <a:r>
              <a:rPr lang="zh-CN" altLang="zh-CN" sz="2000" dirty="0"/>
              <a:t>没有</a:t>
            </a:r>
            <a:r>
              <a:rPr lang="en-US" altLang="zh-CN" sz="2000" dirty="0"/>
              <a:t>g3</a:t>
            </a:r>
            <a:r>
              <a:rPr lang="zh-CN" altLang="zh-CN" sz="2000" dirty="0"/>
              <a:t>函数</a:t>
            </a:r>
          </a:p>
          <a:p>
            <a:pPr marL="0" indent="0">
              <a:buNone/>
            </a:pPr>
            <a:r>
              <a:rPr lang="en-US" altLang="zh-CN" sz="2000" dirty="0"/>
              <a:t>      void  </a:t>
            </a:r>
            <a:r>
              <a:rPr lang="en-US" altLang="zh-CN" sz="2000" b="1" dirty="0">
                <a:solidFill>
                  <a:srgbClr val="0000CC"/>
                </a:solidFill>
              </a:rPr>
              <a:t>g1</a:t>
            </a:r>
            <a:r>
              <a:rPr lang="en-US" altLang="zh-CN" sz="2000" dirty="0"/>
              <a:t>(char b)override { </a:t>
            </a:r>
            <a:r>
              <a:rPr lang="en-US" altLang="zh-CN" sz="2000" dirty="0" err="1"/>
              <a:t>cout</a:t>
            </a:r>
            <a:r>
              <a:rPr lang="en-US" altLang="zh-CN" sz="2000" dirty="0"/>
              <a:t> &lt;&lt; b; }  </a:t>
            </a:r>
            <a:r>
              <a:rPr lang="en-US" altLang="zh-CN" sz="2000" b="1" dirty="0">
                <a:solidFill>
                  <a:srgbClr val="FF0000"/>
                </a:solidFill>
              </a:rPr>
              <a:t>//</a:t>
            </a:r>
            <a:r>
              <a:rPr lang="zh-CN" altLang="zh-CN" sz="2000" b="1" dirty="0">
                <a:solidFill>
                  <a:srgbClr val="FF0000"/>
                </a:solidFill>
              </a:rPr>
              <a:t>错误</a:t>
            </a:r>
            <a:r>
              <a:rPr lang="zh-CN" altLang="zh-CN" sz="2000" dirty="0"/>
              <a:t>，与基类的虚函数</a:t>
            </a:r>
            <a:r>
              <a:rPr lang="en-US" altLang="zh-CN" sz="2000" dirty="0"/>
              <a:t>g1</a:t>
            </a:r>
            <a:r>
              <a:rPr lang="zh-CN" altLang="zh-CN" sz="2000" dirty="0"/>
              <a:t>不匹配</a:t>
            </a:r>
          </a:p>
          <a:p>
            <a:pPr marL="0" indent="0">
              <a:buNone/>
            </a:pPr>
            <a:r>
              <a:rPr lang="en-US" altLang="zh-CN" sz="2000" dirty="0"/>
              <a:t>};</a:t>
            </a:r>
            <a:endParaRPr lang="zh-CN" altLang="zh-CN" sz="2000" dirty="0"/>
          </a:p>
          <a:p>
            <a:pPr marL="0" indent="0">
              <a:buNone/>
            </a:pPr>
            <a:endParaRPr lang="zh-CN" altLang="en-US" sz="2000" dirty="0">
              <a:solidFill>
                <a:srgbClr val="0000CC"/>
              </a:solidFill>
            </a:endParaRPr>
          </a:p>
        </p:txBody>
      </p:sp>
      <p:sp>
        <p:nvSpPr>
          <p:cNvPr id="4" name="标题 1"/>
          <p:cNvSpPr>
            <a:spLocks noGrp="1"/>
          </p:cNvSpPr>
          <p:nvPr>
            <p:ph type="title"/>
          </p:nvPr>
        </p:nvSpPr>
        <p:spPr/>
        <p:txBody>
          <a:bodyPr/>
          <a:lstStyle/>
          <a:p>
            <a:r>
              <a:rPr lang="en-US" altLang="zh-CN" sz="3600" b="1" dirty="0"/>
              <a:t>5.2.2  </a:t>
            </a:r>
            <a:r>
              <a:rPr lang="en-US" altLang="zh-CN" sz="3600" b="1" dirty="0">
                <a:solidFill>
                  <a:srgbClr val="FF0000"/>
                </a:solidFill>
              </a:rPr>
              <a:t>override</a:t>
            </a:r>
            <a:r>
              <a:rPr lang="zh-CN" altLang="zh-CN" sz="3600" b="1" dirty="0"/>
              <a:t>和</a:t>
            </a:r>
            <a:r>
              <a:rPr lang="en-US" altLang="zh-CN" sz="3600" b="1" dirty="0"/>
              <a:t>final     </a:t>
            </a:r>
            <a:r>
              <a:rPr lang="en-US" altLang="zh-CN" sz="3600" b="1" dirty="0">
                <a:solidFill>
                  <a:srgbClr val="0000CC"/>
                </a:solidFill>
              </a:rPr>
              <a:t>11C</a:t>
            </a:r>
            <a:r>
              <a:rPr lang="en-US" altLang="zh-CN" sz="3600" b="1" baseline="-25000" dirty="0">
                <a:solidFill>
                  <a:srgbClr val="0000CC"/>
                </a:solidFill>
              </a:rPr>
              <a:t>++</a:t>
            </a:r>
            <a:endParaRPr lang="zh-CN" altLang="en-US" sz="3600" dirty="0">
              <a:solidFill>
                <a:srgbClr val="0000CC"/>
              </a:solidFill>
            </a:endParaRPr>
          </a:p>
        </p:txBody>
      </p:sp>
    </p:spTree>
    <p:extLst>
      <p:ext uri="{BB962C8B-B14F-4D97-AF65-F5344CB8AC3E}">
        <p14:creationId xmlns:p14="http://schemas.microsoft.com/office/powerpoint/2010/main" val="33311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additive="base">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additive="base">
                                        <p:cTn id="6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 calcmode="lin" valueType="num">
                                      <p:cBhvr additive="base">
                                        <p:cTn id="66"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892480" cy="5520762"/>
          </a:xfrm>
        </p:spPr>
        <p:txBody>
          <a:bodyPr/>
          <a:lstStyle/>
          <a:p>
            <a:pPr marL="0" indent="0">
              <a:buNone/>
            </a:pPr>
            <a:r>
              <a:rPr lang="en-US" altLang="zh-CN" sz="2800" dirty="0">
                <a:solidFill>
                  <a:srgbClr val="0000CC"/>
                </a:solidFill>
              </a:rPr>
              <a:t>3、final</a:t>
            </a:r>
          </a:p>
          <a:p>
            <a:pPr lvl="1"/>
            <a:r>
              <a:rPr lang="en-US" altLang="zh-CN" sz="2400" dirty="0"/>
              <a:t>final</a:t>
            </a:r>
            <a:r>
              <a:rPr lang="zh-CN" altLang="en-US" sz="2400" dirty="0"/>
              <a:t>用于限定</a:t>
            </a:r>
            <a:r>
              <a:rPr lang="zh-CN" altLang="zh-CN" sz="2400" dirty="0">
                <a:solidFill>
                  <a:srgbClr val="0000CC"/>
                </a:solidFill>
              </a:rPr>
              <a:t>只想让派生类继承</a:t>
            </a:r>
            <a:r>
              <a:rPr lang="zh-CN" altLang="zh-CN" sz="2400" dirty="0"/>
              <a:t>，而</a:t>
            </a:r>
            <a:r>
              <a:rPr lang="zh-CN" altLang="zh-CN" sz="2400" dirty="0">
                <a:solidFill>
                  <a:srgbClr val="0000CC"/>
                </a:solidFill>
              </a:rPr>
              <a:t>不允许</a:t>
            </a:r>
            <a:r>
              <a:rPr lang="zh-CN" altLang="en-US" sz="2400" dirty="0">
                <a:solidFill>
                  <a:srgbClr val="0000CC"/>
                </a:solidFill>
              </a:rPr>
              <a:t>被</a:t>
            </a:r>
            <a:r>
              <a:rPr lang="zh-CN" altLang="zh-CN" sz="2400" dirty="0">
                <a:solidFill>
                  <a:srgbClr val="0000CC"/>
                </a:solidFill>
              </a:rPr>
              <a:t>覆盖</a:t>
            </a:r>
            <a:r>
              <a:rPr lang="zh-CN" altLang="zh-CN" sz="2400" dirty="0"/>
              <a:t>的虚成员函数。</a:t>
            </a:r>
            <a:endParaRPr lang="en-US" altLang="zh-CN" sz="2400" dirty="0"/>
          </a:p>
          <a:p>
            <a:pPr lvl="1"/>
            <a:r>
              <a:rPr lang="en-US" altLang="zh-CN" sz="2400" dirty="0"/>
              <a:t>final</a:t>
            </a:r>
            <a:r>
              <a:rPr lang="zh-CN" altLang="zh-CN" sz="2400" dirty="0">
                <a:solidFill>
                  <a:srgbClr val="0000CC"/>
                </a:solidFill>
              </a:rPr>
              <a:t>只能限定虚函数</a:t>
            </a:r>
            <a:r>
              <a:rPr lang="zh-CN" altLang="en-US" sz="2400" dirty="0"/>
              <a:t>，被</a:t>
            </a:r>
            <a:r>
              <a:rPr lang="zh-CN" altLang="zh-CN" sz="2400" dirty="0"/>
              <a:t>限定为</a:t>
            </a:r>
            <a:r>
              <a:rPr lang="en-US" altLang="zh-CN" sz="2400" dirty="0"/>
              <a:t>final</a:t>
            </a:r>
            <a:r>
              <a:rPr lang="zh-CN" altLang="en-US" sz="2400" dirty="0"/>
              <a:t>的成员函数</a:t>
            </a:r>
            <a:r>
              <a:rPr lang="zh-CN" altLang="zh-CN" sz="2400" dirty="0"/>
              <a:t>，则任何派生类对该函数的覆盖定义都是错误的。</a:t>
            </a:r>
            <a:endParaRPr lang="en-US" altLang="zh-CN" sz="2400" dirty="0"/>
          </a:p>
          <a:p>
            <a:r>
              <a:rPr lang="zh-CN" altLang="zh-CN" sz="2400" dirty="0"/>
              <a:t>例如，对上面的类</a:t>
            </a:r>
            <a:r>
              <a:rPr lang="en-US" altLang="zh-CN" sz="2400" dirty="0"/>
              <a:t>B</a:t>
            </a:r>
            <a:r>
              <a:rPr lang="zh-CN" altLang="zh-CN" sz="2400" dirty="0"/>
              <a:t>和</a:t>
            </a:r>
            <a:r>
              <a:rPr lang="en-US" altLang="zh-CN" sz="2400" dirty="0"/>
              <a:t>D</a:t>
            </a:r>
            <a:r>
              <a:rPr lang="zh-CN" altLang="zh-CN" sz="2400" dirty="0"/>
              <a:t>，有下面的继承关系。</a:t>
            </a:r>
          </a:p>
          <a:p>
            <a:pPr marL="0" indent="0">
              <a:buNone/>
            </a:pPr>
            <a:r>
              <a:rPr lang="en-US" altLang="zh-CN" sz="2000" dirty="0"/>
              <a:t>class </a:t>
            </a:r>
            <a:r>
              <a:rPr lang="en-US" altLang="zh-CN" sz="2000" dirty="0">
                <a:solidFill>
                  <a:srgbClr val="0000CC"/>
                </a:solidFill>
              </a:rPr>
              <a:t>D1</a:t>
            </a:r>
            <a:r>
              <a:rPr lang="en-US" altLang="zh-CN" sz="2000" dirty="0"/>
              <a:t> :public D {</a:t>
            </a:r>
            <a:endParaRPr lang="zh-CN" altLang="zh-CN" sz="2000" dirty="0"/>
          </a:p>
          <a:p>
            <a:pPr marL="0" indent="0">
              <a:buNone/>
            </a:pPr>
            <a:r>
              <a:rPr lang="en-US" altLang="zh-CN" sz="2000" dirty="0"/>
              <a:t>public:</a:t>
            </a:r>
            <a:endParaRPr lang="zh-CN" altLang="zh-CN" sz="2000" dirty="0"/>
          </a:p>
          <a:p>
            <a:pPr marL="0" indent="0">
              <a:buNone/>
            </a:pPr>
            <a:r>
              <a:rPr lang="en-US" altLang="zh-CN" sz="2000" dirty="0"/>
              <a:t>void </a:t>
            </a:r>
            <a:r>
              <a:rPr lang="en-US" altLang="zh-CN" sz="2000" b="1" dirty="0">
                <a:solidFill>
                  <a:srgbClr val="FF0000"/>
                </a:solidFill>
              </a:rPr>
              <a:t>g1</a:t>
            </a:r>
            <a:r>
              <a:rPr lang="en-US" altLang="zh-CN" sz="2000" dirty="0"/>
              <a:t>(</a:t>
            </a:r>
            <a:r>
              <a:rPr lang="en-US" altLang="zh-CN" sz="2000" dirty="0" err="1"/>
              <a:t>int</a:t>
            </a:r>
            <a:r>
              <a:rPr lang="en-US" altLang="zh-CN" sz="2000" dirty="0"/>
              <a:t> x) </a:t>
            </a:r>
            <a:r>
              <a:rPr lang="en-US" altLang="zh-CN" sz="2000" dirty="0">
                <a:solidFill>
                  <a:srgbClr val="FF0000"/>
                </a:solidFill>
              </a:rPr>
              <a:t>final</a:t>
            </a:r>
            <a:r>
              <a:rPr lang="en-US" altLang="zh-CN" sz="2000" dirty="0"/>
              <a:t> { </a:t>
            </a:r>
            <a:r>
              <a:rPr lang="en-US" altLang="zh-CN" sz="2000" dirty="0" err="1"/>
              <a:t>cout</a:t>
            </a:r>
            <a:r>
              <a:rPr lang="en-US" altLang="zh-CN" sz="2000" dirty="0"/>
              <a:t> &lt;&lt; x; }       //</a:t>
            </a:r>
            <a:r>
              <a:rPr lang="zh-CN" altLang="zh-CN" sz="2000" dirty="0"/>
              <a:t>正确，不允许</a:t>
            </a:r>
            <a:r>
              <a:rPr lang="en-US" altLang="zh-CN" sz="2000" dirty="0"/>
              <a:t>D1</a:t>
            </a:r>
            <a:r>
              <a:rPr lang="zh-CN" altLang="zh-CN" sz="2000" dirty="0"/>
              <a:t>的派生类覆盖</a:t>
            </a:r>
            <a:r>
              <a:rPr lang="en-US" altLang="zh-CN" sz="2000" dirty="0"/>
              <a:t>g1</a:t>
            </a:r>
            <a:endParaRPr lang="zh-CN" altLang="zh-CN" sz="2000" dirty="0"/>
          </a:p>
          <a:p>
            <a:pPr marL="0" indent="0">
              <a:buNone/>
            </a:pPr>
            <a:r>
              <a:rPr lang="en-US" altLang="zh-CN" sz="2000" dirty="0"/>
              <a:t>    void  f(</a:t>
            </a:r>
            <a:r>
              <a:rPr lang="en-US" altLang="zh-CN" sz="2000" dirty="0" err="1"/>
              <a:t>int</a:t>
            </a:r>
            <a:r>
              <a:rPr lang="en-US" altLang="zh-CN" sz="2000" dirty="0"/>
              <a:t> y</a:t>
            </a:r>
            <a:r>
              <a:rPr lang="en-US" altLang="zh-CN" sz="2000" dirty="0">
                <a:solidFill>
                  <a:srgbClr val="FF0000"/>
                </a:solidFill>
              </a:rPr>
              <a:t>) final </a:t>
            </a:r>
            <a:r>
              <a:rPr lang="en-US" altLang="zh-CN" sz="2000" dirty="0"/>
              <a:t>{</a:t>
            </a:r>
            <a:r>
              <a:rPr lang="en-US" altLang="zh-CN" sz="2000" dirty="0" err="1"/>
              <a:t>cout</a:t>
            </a:r>
            <a:r>
              <a:rPr lang="en-US" altLang="zh-CN" sz="2000" dirty="0"/>
              <a:t>&lt;&lt;y;}          //</a:t>
            </a:r>
            <a:r>
              <a:rPr lang="zh-CN" altLang="zh-CN" sz="2000" b="1" dirty="0">
                <a:solidFill>
                  <a:srgbClr val="FF0000"/>
                </a:solidFill>
              </a:rPr>
              <a:t>错误</a:t>
            </a:r>
            <a:r>
              <a:rPr lang="zh-CN" altLang="zh-CN" sz="2000" dirty="0"/>
              <a:t>，</a:t>
            </a:r>
            <a:r>
              <a:rPr lang="en-US" altLang="zh-CN" sz="2000" dirty="0"/>
              <a:t>f</a:t>
            </a:r>
            <a:r>
              <a:rPr lang="zh-CN" altLang="zh-CN" sz="2000" dirty="0"/>
              <a:t>不是虚函数</a:t>
            </a:r>
          </a:p>
          <a:p>
            <a:pPr marL="0" indent="0">
              <a:buNone/>
            </a:pPr>
            <a:r>
              <a:rPr lang="en-US" altLang="zh-CN" sz="2000" dirty="0"/>
              <a:t>};</a:t>
            </a:r>
            <a:endParaRPr lang="zh-CN" altLang="zh-CN" sz="2000" dirty="0"/>
          </a:p>
          <a:p>
            <a:pPr marL="0" indent="0">
              <a:buNone/>
            </a:pPr>
            <a:r>
              <a:rPr lang="en-US" altLang="zh-CN" sz="2000" dirty="0"/>
              <a:t>class </a:t>
            </a:r>
            <a:r>
              <a:rPr lang="en-US" altLang="zh-CN" sz="2000" dirty="0">
                <a:solidFill>
                  <a:srgbClr val="0000CC"/>
                </a:solidFill>
              </a:rPr>
              <a:t>D2 </a:t>
            </a:r>
            <a:r>
              <a:rPr lang="en-US" altLang="zh-CN" sz="2000" dirty="0"/>
              <a:t>:public D1 {</a:t>
            </a:r>
            <a:endParaRPr lang="zh-CN" altLang="zh-CN" sz="2000" dirty="0"/>
          </a:p>
          <a:p>
            <a:pPr marL="0" indent="0">
              <a:buNone/>
            </a:pPr>
            <a:r>
              <a:rPr lang="en-US" altLang="zh-CN" sz="2000" dirty="0"/>
              <a:t>	void g1(</a:t>
            </a:r>
            <a:r>
              <a:rPr lang="en-US" altLang="zh-CN" sz="2000" dirty="0" err="1"/>
              <a:t>int</a:t>
            </a:r>
            <a:r>
              <a:rPr lang="en-US" altLang="zh-CN" sz="2000" dirty="0"/>
              <a:t> a)</a:t>
            </a:r>
            <a:r>
              <a:rPr lang="en-US" altLang="zh-CN" sz="2000" b="1" dirty="0">
                <a:solidFill>
                  <a:srgbClr val="FF0000"/>
                </a:solidFill>
              </a:rPr>
              <a:t>override</a:t>
            </a:r>
            <a:r>
              <a:rPr lang="en-US" altLang="zh-CN" sz="2000" dirty="0"/>
              <a:t> { </a:t>
            </a:r>
            <a:r>
              <a:rPr lang="en-US" altLang="zh-CN" sz="2000" dirty="0" err="1"/>
              <a:t>cout</a:t>
            </a:r>
            <a:r>
              <a:rPr lang="en-US" altLang="zh-CN" sz="2000" dirty="0"/>
              <a:t> &lt;&lt; a; }   //</a:t>
            </a:r>
            <a:r>
              <a:rPr lang="zh-CN" altLang="zh-CN" sz="2000" b="1" dirty="0">
                <a:solidFill>
                  <a:srgbClr val="FF0000"/>
                </a:solidFill>
              </a:rPr>
              <a:t>错误</a:t>
            </a:r>
            <a:r>
              <a:rPr lang="zh-CN" altLang="zh-CN" sz="2000" dirty="0"/>
              <a:t>，</a:t>
            </a:r>
            <a:r>
              <a:rPr lang="en-US" altLang="zh-CN" sz="2000" dirty="0"/>
              <a:t>D1</a:t>
            </a:r>
            <a:r>
              <a:rPr lang="zh-CN" altLang="zh-CN" sz="2000" dirty="0"/>
              <a:t>已声明</a:t>
            </a:r>
            <a:r>
              <a:rPr lang="en-US" altLang="zh-CN" sz="2000" dirty="0"/>
              <a:t>g1</a:t>
            </a:r>
            <a:r>
              <a:rPr lang="zh-CN" altLang="zh-CN" sz="2000" dirty="0"/>
              <a:t>为</a:t>
            </a:r>
            <a:r>
              <a:rPr lang="en-US" altLang="zh-CN" sz="2000" dirty="0"/>
              <a:t>final</a:t>
            </a:r>
            <a:endParaRPr lang="zh-CN" altLang="zh-CN" sz="2000" dirty="0"/>
          </a:p>
          <a:p>
            <a:pPr marL="0" indent="0">
              <a:buNone/>
            </a:pPr>
            <a:r>
              <a:rPr lang="en-US" altLang="zh-CN" sz="2000" dirty="0"/>
              <a:t>};</a:t>
            </a:r>
            <a:endParaRPr lang="zh-CN" altLang="zh-CN" sz="2000" dirty="0"/>
          </a:p>
        </p:txBody>
      </p:sp>
      <p:sp>
        <p:nvSpPr>
          <p:cNvPr id="4" name="标题 1"/>
          <p:cNvSpPr>
            <a:spLocks noGrp="1"/>
          </p:cNvSpPr>
          <p:nvPr>
            <p:ph type="title"/>
          </p:nvPr>
        </p:nvSpPr>
        <p:spPr/>
        <p:txBody>
          <a:bodyPr/>
          <a:lstStyle/>
          <a:p>
            <a:r>
              <a:rPr lang="en-US" altLang="zh-CN" sz="3600" b="1" dirty="0"/>
              <a:t>5.2.2  </a:t>
            </a:r>
            <a:r>
              <a:rPr lang="en-US" altLang="zh-CN" sz="3600" b="1" dirty="0">
                <a:solidFill>
                  <a:srgbClr val="FF0000"/>
                </a:solidFill>
              </a:rPr>
              <a:t>override</a:t>
            </a:r>
            <a:r>
              <a:rPr lang="zh-CN" altLang="zh-CN" sz="3600" b="1" dirty="0"/>
              <a:t>和</a:t>
            </a:r>
            <a:r>
              <a:rPr lang="en-US" altLang="zh-CN" sz="3600" b="1" dirty="0"/>
              <a:t>final     </a:t>
            </a:r>
            <a:r>
              <a:rPr lang="en-US" altLang="zh-CN" sz="3600" b="1" dirty="0">
                <a:solidFill>
                  <a:srgbClr val="0000CC"/>
                </a:solidFill>
              </a:rPr>
              <a:t>11C</a:t>
            </a:r>
            <a:r>
              <a:rPr lang="en-US" altLang="zh-CN" sz="3600" b="1" baseline="-25000" dirty="0">
                <a:solidFill>
                  <a:srgbClr val="0000CC"/>
                </a:solidFill>
              </a:rPr>
              <a:t>++</a:t>
            </a:r>
            <a:endParaRPr lang="zh-CN" altLang="en-US" sz="3600" dirty="0">
              <a:solidFill>
                <a:srgbClr val="0000CC"/>
              </a:solidFill>
            </a:endParaRPr>
          </a:p>
        </p:txBody>
      </p:sp>
    </p:spTree>
    <p:extLst>
      <p:ext uri="{BB962C8B-B14F-4D97-AF65-F5344CB8AC3E}">
        <p14:creationId xmlns:p14="http://schemas.microsoft.com/office/powerpoint/2010/main" val="15840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892480" cy="5168635"/>
          </a:xfrm>
        </p:spPr>
        <p:txBody>
          <a:bodyPr/>
          <a:lstStyle/>
          <a:p>
            <a:pPr marL="0" indent="0">
              <a:buNone/>
            </a:pPr>
            <a:r>
              <a:rPr lang="en-US" altLang="zh-CN" b="1" dirty="0">
                <a:solidFill>
                  <a:srgbClr val="0000CC"/>
                </a:solidFill>
              </a:rPr>
              <a:t>2．</a:t>
            </a:r>
            <a:r>
              <a:rPr lang="zh-CN" altLang="en-US" b="1" dirty="0">
                <a:solidFill>
                  <a:srgbClr val="0000CC"/>
                </a:solidFill>
              </a:rPr>
              <a:t>多态的类型</a:t>
            </a:r>
            <a:endParaRPr lang="en-US" altLang="zh-CN" b="1" dirty="0">
              <a:solidFill>
                <a:srgbClr val="0000CC"/>
              </a:solidFill>
            </a:endParaRPr>
          </a:p>
          <a:p>
            <a:pPr lvl="1"/>
            <a:r>
              <a:rPr lang="zh-CN" altLang="en-US" dirty="0"/>
              <a:t>ＯＯＰ中的</a:t>
            </a:r>
            <a:r>
              <a:rPr lang="zh-CN" altLang="zh-CN" dirty="0"/>
              <a:t>多态</a:t>
            </a:r>
            <a:r>
              <a:rPr lang="zh-CN" altLang="en-US" dirty="0"/>
              <a:t>通常有</a:t>
            </a:r>
            <a:r>
              <a:rPr lang="en-US" altLang="zh-CN" dirty="0"/>
              <a:t>3</a:t>
            </a:r>
            <a:r>
              <a:rPr lang="zh-CN" altLang="zh-CN" dirty="0"/>
              <a:t>种表现形式</a:t>
            </a:r>
          </a:p>
          <a:p>
            <a:pPr marL="971550" lvl="1" indent="-514350">
              <a:buFont typeface="+mj-ea"/>
              <a:buAutoNum type="circleNumDbPlain"/>
            </a:pPr>
            <a:r>
              <a:rPr lang="zh-CN" altLang="zh-CN" dirty="0">
                <a:solidFill>
                  <a:srgbClr val="FF0000"/>
                </a:solidFill>
              </a:rPr>
              <a:t>重载多态</a:t>
            </a:r>
            <a:r>
              <a:rPr lang="zh-CN" altLang="zh-CN" dirty="0"/>
              <a:t>：包括函数重载和运算符重载；上面的</a:t>
            </a:r>
            <a:r>
              <a:rPr lang="en-US" altLang="zh-CN" dirty="0"/>
              <a:t>add</a:t>
            </a:r>
            <a:r>
              <a:rPr lang="zh-CN" altLang="zh-CN" dirty="0"/>
              <a:t>函数就是函数重载多态的例子。</a:t>
            </a:r>
          </a:p>
          <a:p>
            <a:pPr marL="971550" lvl="1" indent="-514350">
              <a:buFont typeface="+mj-ea"/>
              <a:buAutoNum type="circleNumDbPlain"/>
            </a:pPr>
            <a:r>
              <a:rPr lang="zh-CN" altLang="zh-CN" dirty="0">
                <a:solidFill>
                  <a:srgbClr val="FF0000"/>
                </a:solidFill>
              </a:rPr>
              <a:t>模板多态</a:t>
            </a:r>
            <a:r>
              <a:rPr lang="zh-CN" altLang="zh-CN" dirty="0"/>
              <a:t>：通过一个模板生成不同的函数或类（第</a:t>
            </a:r>
            <a:r>
              <a:rPr lang="en-US" altLang="zh-CN" dirty="0"/>
              <a:t>7</a:t>
            </a:r>
            <a:r>
              <a:rPr lang="zh-CN" altLang="zh-CN" dirty="0"/>
              <a:t>章介绍）；</a:t>
            </a:r>
          </a:p>
          <a:p>
            <a:pPr marL="971550" lvl="1" indent="-514350">
              <a:buFont typeface="+mj-ea"/>
              <a:buAutoNum type="circleNumDbPlain"/>
            </a:pPr>
            <a:r>
              <a:rPr lang="zh-CN" altLang="zh-CN" b="1" dirty="0">
                <a:solidFill>
                  <a:srgbClr val="FF0000"/>
                </a:solidFill>
              </a:rPr>
              <a:t>继承多态</a:t>
            </a:r>
            <a:r>
              <a:rPr lang="zh-CN" altLang="zh-CN" dirty="0"/>
              <a:t>：通过基类对象的指针（引用），调用不同派生类对象的重定义同名成员函数，表现出不同的行为。</a:t>
            </a:r>
            <a:r>
              <a:rPr lang="zh-CN" altLang="en-US" dirty="0"/>
              <a:t>一般情况下，多态即指这种类型。</a:t>
            </a:r>
            <a:endParaRPr lang="zh-CN" altLang="zh-CN" dirty="0"/>
          </a:p>
          <a:p>
            <a:pPr marL="0" indent="0">
              <a:buNone/>
            </a:pPr>
            <a:endParaRPr lang="zh-CN" altLang="en-US" b="1" dirty="0">
              <a:solidFill>
                <a:srgbClr val="0000CC"/>
              </a:solidFill>
            </a:endParaRPr>
          </a:p>
        </p:txBody>
      </p:sp>
      <p:sp>
        <p:nvSpPr>
          <p:cNvPr id="4" name="Rectangle 2"/>
          <p:cNvSpPr>
            <a:spLocks noGrp="1" noChangeArrowheads="1"/>
          </p:cNvSpPr>
          <p:nvPr>
            <p:ph type="title"/>
          </p:nvPr>
        </p:nvSpPr>
        <p:spPr/>
        <p:txBody>
          <a:bodyPr/>
          <a:lstStyle/>
          <a:p>
            <a:r>
              <a:rPr lang="en-US" altLang="zh-CN" b="1" dirty="0"/>
              <a:t>5.1.1 </a:t>
            </a:r>
            <a:r>
              <a:rPr lang="zh-CN" altLang="zh-CN" b="1" dirty="0">
                <a:solidFill>
                  <a:srgbClr val="FF0000"/>
                </a:solidFill>
              </a:rPr>
              <a:t>多态</a:t>
            </a:r>
            <a:r>
              <a:rPr lang="zh-CN" altLang="zh-CN" b="1" dirty="0"/>
              <a:t>的概念</a:t>
            </a:r>
          </a:p>
        </p:txBody>
      </p:sp>
    </p:spTree>
    <p:extLst>
      <p:ext uri="{BB962C8B-B14F-4D97-AF65-F5344CB8AC3E}">
        <p14:creationId xmlns:p14="http://schemas.microsoft.com/office/powerpoint/2010/main" val="3534695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39552" y="116632"/>
            <a:ext cx="7772400" cy="863600"/>
          </a:xfrm>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
        <p:nvSpPr>
          <p:cNvPr id="100355" name="Rectangle 3"/>
          <p:cNvSpPr>
            <a:spLocks noGrp="1" noChangeArrowheads="1"/>
          </p:cNvSpPr>
          <p:nvPr>
            <p:ph type="body" idx="1"/>
          </p:nvPr>
        </p:nvSpPr>
        <p:spPr>
          <a:xfrm>
            <a:off x="685800" y="1268413"/>
            <a:ext cx="8062913" cy="5256212"/>
          </a:xfrm>
        </p:spPr>
        <p:txBody>
          <a:bodyPr/>
          <a:lstStyle/>
          <a:p>
            <a:pPr eaLnBrk="1" hangingPunct="1">
              <a:lnSpc>
                <a:spcPct val="80000"/>
              </a:lnSpc>
              <a:buFontTx/>
              <a:buNone/>
            </a:pPr>
            <a:r>
              <a:rPr lang="en-US" altLang="zh-CN" sz="2400" b="1" dirty="0">
                <a:solidFill>
                  <a:srgbClr val="0000CC"/>
                </a:solidFill>
              </a:rPr>
              <a:t>1、 </a:t>
            </a:r>
            <a:r>
              <a:rPr lang="zh-CN" altLang="en-US" sz="2400" b="1" dirty="0">
                <a:solidFill>
                  <a:srgbClr val="0000CC"/>
                </a:solidFill>
              </a:rPr>
              <a:t>一旦将某个成员函数声明为虚函数后，它在继承体系中就永远为虚函数了</a:t>
            </a:r>
            <a:r>
              <a:rPr lang="zh-CN" altLang="en-US" sz="1800" b="1" dirty="0">
                <a:solidFill>
                  <a:srgbClr val="0000CC"/>
                </a:solidFill>
              </a:rPr>
              <a:t> 。</a:t>
            </a:r>
            <a:r>
              <a:rPr lang="zh-CN" altLang="zh-CN" sz="2400" dirty="0">
                <a:solidFill>
                  <a:srgbClr val="FF0000"/>
                </a:solidFill>
              </a:rPr>
              <a:t>【例</a:t>
            </a:r>
            <a:r>
              <a:rPr lang="en-US" altLang="zh-CN" sz="2400" dirty="0">
                <a:solidFill>
                  <a:srgbClr val="FF0000"/>
                </a:solidFill>
              </a:rPr>
              <a:t>5-3</a:t>
            </a:r>
            <a:r>
              <a:rPr lang="zh-CN" altLang="zh-CN" sz="2400" dirty="0">
                <a:solidFill>
                  <a:srgbClr val="FF0000"/>
                </a:solidFill>
              </a:rPr>
              <a:t>】</a:t>
            </a:r>
            <a:r>
              <a:rPr lang="zh-CN" altLang="en-US" sz="2400" b="1" dirty="0">
                <a:solidFill>
                  <a:srgbClr val="FF0000"/>
                </a:solidFill>
              </a:rPr>
              <a:t>虚函数与派生类的关系。</a:t>
            </a:r>
          </a:p>
          <a:p>
            <a:pPr lvl="1" eaLnBrk="1" hangingPunct="1">
              <a:lnSpc>
                <a:spcPct val="80000"/>
              </a:lnSpc>
              <a:buFontTx/>
              <a:buNone/>
            </a:pPr>
            <a:r>
              <a:rPr lang="en-US" altLang="zh-CN" sz="2000" b="1" dirty="0"/>
              <a:t>#include &lt;</a:t>
            </a:r>
            <a:r>
              <a:rPr lang="en-US" altLang="zh-CN" sz="2000" b="1" dirty="0" err="1"/>
              <a:t>iostream</a:t>
            </a:r>
            <a:r>
              <a:rPr lang="en-US" altLang="zh-CN" sz="2000" b="1" dirty="0"/>
              <a:t>&gt;</a:t>
            </a:r>
          </a:p>
          <a:p>
            <a:pPr lvl="1" eaLnBrk="1" hangingPunct="1">
              <a:lnSpc>
                <a:spcPct val="80000"/>
              </a:lnSpc>
              <a:buFontTx/>
              <a:buNone/>
            </a:pPr>
            <a:r>
              <a:rPr lang="en-US" altLang="zh-CN" sz="2000" b="1" dirty="0"/>
              <a:t>#include&lt;string&gt;</a:t>
            </a:r>
          </a:p>
          <a:p>
            <a:pPr lvl="1" eaLnBrk="1" hangingPunct="1">
              <a:lnSpc>
                <a:spcPct val="80000"/>
              </a:lnSpc>
              <a:buFontTx/>
              <a:buNone/>
            </a:pPr>
            <a:r>
              <a:rPr lang="en-US" altLang="zh-CN" sz="2000" b="1" dirty="0"/>
              <a:t>using namespace </a:t>
            </a:r>
            <a:r>
              <a:rPr lang="en-US" altLang="zh-CN" sz="2000" b="1" dirty="0" err="1"/>
              <a:t>std</a:t>
            </a:r>
            <a:r>
              <a:rPr lang="en-US" altLang="zh-CN" sz="2000" b="1" dirty="0"/>
              <a:t>;</a:t>
            </a:r>
          </a:p>
          <a:p>
            <a:pPr lvl="1" eaLnBrk="1" hangingPunct="1">
              <a:lnSpc>
                <a:spcPct val="80000"/>
              </a:lnSpc>
              <a:buFontTx/>
              <a:buNone/>
            </a:pPr>
            <a:r>
              <a:rPr lang="en-US" altLang="zh-CN" sz="2000" b="1" dirty="0"/>
              <a:t>class A { </a:t>
            </a:r>
          </a:p>
          <a:p>
            <a:pPr lvl="1" eaLnBrk="1" hangingPunct="1">
              <a:lnSpc>
                <a:spcPct val="80000"/>
              </a:lnSpc>
              <a:buFontTx/>
              <a:buNone/>
            </a:pPr>
            <a:r>
              <a:rPr lang="en-US" altLang="zh-CN" sz="2000" b="1" dirty="0"/>
              <a:t>public: </a:t>
            </a:r>
          </a:p>
          <a:p>
            <a:pPr lvl="1" eaLnBrk="1" hangingPunct="1">
              <a:lnSpc>
                <a:spcPct val="80000"/>
              </a:lnSpc>
              <a:buNone/>
            </a:pPr>
            <a:r>
              <a:rPr lang="en-US" altLang="zh-CN" sz="2000" b="1" dirty="0"/>
              <a:t>    void f(</a:t>
            </a:r>
            <a:r>
              <a:rPr lang="en-US" altLang="zh-CN" sz="2000" b="1" dirty="0" err="1"/>
              <a:t>int</a:t>
            </a:r>
            <a:r>
              <a:rPr lang="en-US" altLang="zh-CN" sz="2000" b="1" dirty="0"/>
              <a:t> </a:t>
            </a:r>
            <a:r>
              <a:rPr lang="en-US" altLang="zh-CN" sz="2000" b="1" dirty="0" err="1"/>
              <a:t>i</a:t>
            </a:r>
            <a:r>
              <a:rPr lang="en-US" altLang="zh-CN" sz="2000" b="1" dirty="0"/>
              <a:t>){</a:t>
            </a:r>
            <a:r>
              <a:rPr lang="en-US" altLang="zh-CN" sz="2000" b="1" dirty="0" err="1"/>
              <a:t>cout</a:t>
            </a:r>
            <a:r>
              <a:rPr lang="en-US" altLang="zh-CN" sz="2000" b="1" dirty="0"/>
              <a:t>&lt;&lt;“…A”&lt;&lt;</a:t>
            </a:r>
            <a:r>
              <a:rPr lang="en-US" altLang="zh-CN" sz="2000" b="1" dirty="0" err="1"/>
              <a:t>endl</a:t>
            </a:r>
            <a:r>
              <a:rPr lang="en-US" altLang="zh-CN" sz="2000" b="1" dirty="0"/>
              <a:t>;};               </a:t>
            </a:r>
            <a:r>
              <a:rPr lang="en-US" altLang="zh-CN" sz="2000" b="1" dirty="0">
                <a:solidFill>
                  <a:srgbClr val="0000CC"/>
                </a:solidFill>
              </a:rPr>
              <a:t>//</a:t>
            </a:r>
            <a:r>
              <a:rPr lang="zh-CN" altLang="en-US" sz="2000" b="1" dirty="0">
                <a:solidFill>
                  <a:srgbClr val="0000CC"/>
                </a:solidFill>
              </a:rPr>
              <a:t>非虚函数</a:t>
            </a:r>
            <a:endParaRPr lang="en-US" altLang="zh-CN" sz="2000" b="1" dirty="0">
              <a:solidFill>
                <a:srgbClr val="0000CC"/>
              </a:solidFill>
            </a:endParaRPr>
          </a:p>
          <a:p>
            <a:pPr lvl="1" eaLnBrk="1" hangingPunct="1">
              <a:lnSpc>
                <a:spcPct val="80000"/>
              </a:lnSpc>
              <a:buFontTx/>
              <a:buNone/>
            </a:pPr>
            <a:r>
              <a:rPr lang="en-US" altLang="zh-CN" sz="2000" b="1" dirty="0"/>
              <a:t>};</a:t>
            </a:r>
          </a:p>
          <a:p>
            <a:pPr lvl="1" eaLnBrk="1" hangingPunct="1">
              <a:lnSpc>
                <a:spcPct val="80000"/>
              </a:lnSpc>
              <a:buFontTx/>
              <a:buNone/>
            </a:pPr>
            <a:r>
              <a:rPr lang="en-US" altLang="zh-CN" sz="2000" b="1" dirty="0"/>
              <a:t>class B: public A { </a:t>
            </a:r>
          </a:p>
          <a:p>
            <a:pPr lvl="1" eaLnBrk="1" hangingPunct="1">
              <a:lnSpc>
                <a:spcPct val="80000"/>
              </a:lnSpc>
              <a:buFontTx/>
              <a:buNone/>
            </a:pPr>
            <a:r>
              <a:rPr lang="en-US" altLang="zh-CN" sz="2000" b="1" dirty="0"/>
              <a:t>public:</a:t>
            </a:r>
          </a:p>
          <a:p>
            <a:pPr lvl="1" eaLnBrk="1" hangingPunct="1">
              <a:lnSpc>
                <a:spcPct val="80000"/>
              </a:lnSpc>
              <a:buNone/>
            </a:pPr>
            <a:r>
              <a:rPr lang="en-US" altLang="zh-CN" sz="2000" b="1" dirty="0"/>
              <a:t>    </a:t>
            </a:r>
            <a:r>
              <a:rPr lang="en-US" altLang="zh-CN" sz="2000" b="1" dirty="0">
                <a:solidFill>
                  <a:srgbClr val="FF0000"/>
                </a:solidFill>
              </a:rPr>
              <a:t>virtual</a:t>
            </a:r>
            <a:r>
              <a:rPr lang="en-US" altLang="zh-CN" sz="2000" b="1" dirty="0"/>
              <a:t> void f(</a:t>
            </a:r>
            <a:r>
              <a:rPr lang="en-US" altLang="zh-CN" sz="2000" b="1" dirty="0" err="1"/>
              <a:t>int</a:t>
            </a:r>
            <a:r>
              <a:rPr lang="en-US" altLang="zh-CN" sz="2000" b="1" dirty="0"/>
              <a:t> </a:t>
            </a:r>
            <a:r>
              <a:rPr lang="en-US" altLang="zh-CN" sz="2000" b="1" dirty="0" err="1"/>
              <a:t>i</a:t>
            </a:r>
            <a:r>
              <a:rPr lang="en-US" altLang="zh-CN" sz="2000" b="1" dirty="0"/>
              <a:t>){</a:t>
            </a:r>
            <a:r>
              <a:rPr lang="en-US" altLang="zh-CN" sz="2000" b="1" dirty="0" err="1"/>
              <a:t>cout</a:t>
            </a:r>
            <a:r>
              <a:rPr lang="en-US" altLang="zh-CN" sz="2000" b="1" dirty="0"/>
              <a:t>&lt;&lt;"…B"&lt;&lt;</a:t>
            </a:r>
            <a:r>
              <a:rPr lang="en-US" altLang="zh-CN" sz="2000" b="1" dirty="0" err="1"/>
              <a:t>endl</a:t>
            </a:r>
            <a:r>
              <a:rPr lang="en-US" altLang="zh-CN" sz="2000" b="1" dirty="0"/>
              <a:t>;}      </a:t>
            </a:r>
            <a:r>
              <a:rPr lang="en-US" altLang="zh-CN" sz="2000" b="1" dirty="0">
                <a:solidFill>
                  <a:srgbClr val="FF0000"/>
                </a:solidFill>
              </a:rPr>
              <a:t>//</a:t>
            </a:r>
            <a:r>
              <a:rPr lang="zh-CN" altLang="en-US" sz="2000" b="1" dirty="0">
                <a:solidFill>
                  <a:srgbClr val="FF0000"/>
                </a:solidFill>
              </a:rPr>
              <a:t>虚函数</a:t>
            </a:r>
            <a:endParaRPr lang="en-US" altLang="zh-CN" sz="2000" b="1" dirty="0"/>
          </a:p>
          <a:p>
            <a:pPr lvl="1" eaLnBrk="1" hangingPunct="1">
              <a:lnSpc>
                <a:spcPct val="80000"/>
              </a:lnSpc>
              <a:buFontTx/>
              <a:buNone/>
            </a:pPr>
            <a:r>
              <a:rPr lang="en-US" altLang="zh-CN" sz="2000" b="1" dirty="0"/>
              <a:t>};</a:t>
            </a:r>
          </a:p>
          <a:p>
            <a:pPr lvl="1" eaLnBrk="1" hangingPunct="1">
              <a:lnSpc>
                <a:spcPct val="80000"/>
              </a:lnSpc>
              <a:buFontTx/>
              <a:buNone/>
            </a:pPr>
            <a:r>
              <a:rPr lang="en-US" altLang="zh-CN" sz="2000" b="1" dirty="0"/>
              <a:t>class C: public B {</a:t>
            </a:r>
          </a:p>
          <a:p>
            <a:pPr lvl="1" eaLnBrk="1" hangingPunct="1">
              <a:lnSpc>
                <a:spcPct val="80000"/>
              </a:lnSpc>
              <a:buFontTx/>
              <a:buNone/>
            </a:pPr>
            <a:r>
              <a:rPr lang="en-US" altLang="zh-CN" sz="2000" b="1" dirty="0"/>
              <a:t>public: </a:t>
            </a:r>
          </a:p>
          <a:p>
            <a:pPr lvl="1" eaLnBrk="1" hangingPunct="1">
              <a:lnSpc>
                <a:spcPct val="80000"/>
              </a:lnSpc>
              <a:buFontTx/>
              <a:buNone/>
            </a:pPr>
            <a:r>
              <a:rPr lang="en-US" altLang="zh-CN" sz="2000" b="1" dirty="0"/>
              <a:t>    void f(</a:t>
            </a:r>
            <a:r>
              <a:rPr lang="en-US" altLang="zh-CN" sz="2000" b="1" dirty="0" err="1"/>
              <a:t>int</a:t>
            </a:r>
            <a:r>
              <a:rPr lang="en-US" altLang="zh-CN" sz="2000" b="1" dirty="0"/>
              <a:t> </a:t>
            </a:r>
            <a:r>
              <a:rPr lang="en-US" altLang="zh-CN" sz="2000" b="1" dirty="0" err="1"/>
              <a:t>i</a:t>
            </a:r>
            <a:r>
              <a:rPr lang="en-US" altLang="zh-CN" sz="2000" b="1" dirty="0"/>
              <a:t>){</a:t>
            </a:r>
            <a:r>
              <a:rPr lang="en-US" altLang="zh-CN" sz="2000" b="1" dirty="0" err="1"/>
              <a:t>cout</a:t>
            </a:r>
            <a:r>
              <a:rPr lang="en-US" altLang="zh-CN" sz="2000" b="1" dirty="0"/>
              <a:t>&lt;&lt;“…C”&lt;&lt;</a:t>
            </a:r>
            <a:r>
              <a:rPr lang="en-US" altLang="zh-CN" sz="2000" b="1" dirty="0" err="1"/>
              <a:t>endl</a:t>
            </a:r>
            <a:r>
              <a:rPr lang="en-US" altLang="zh-CN" sz="2000" b="1" dirty="0"/>
              <a:t>;}                   </a:t>
            </a:r>
            <a:r>
              <a:rPr lang="en-US" altLang="zh-CN" sz="2000" b="1" dirty="0">
                <a:solidFill>
                  <a:srgbClr val="FF0000"/>
                </a:solidFill>
              </a:rPr>
              <a:t>//</a:t>
            </a:r>
            <a:r>
              <a:rPr lang="zh-CN" altLang="en-US" sz="2000" b="1" dirty="0">
                <a:solidFill>
                  <a:srgbClr val="FF0000"/>
                </a:solidFill>
              </a:rPr>
              <a:t>虚函数</a:t>
            </a:r>
            <a:endParaRPr lang="en-US" altLang="zh-CN" sz="2000" b="1" dirty="0">
              <a:solidFill>
                <a:srgbClr val="FF0000"/>
              </a:solidFill>
            </a:endParaRPr>
          </a:p>
          <a:p>
            <a:pPr lvl="1" eaLnBrk="1" hangingPunct="1">
              <a:lnSpc>
                <a:spcPct val="80000"/>
              </a:lnSpc>
              <a:buFontTx/>
              <a:buNone/>
            </a:pPr>
            <a:r>
              <a:rPr lang="en-US" altLang="zh-CN" sz="2000" b="1" dirty="0"/>
              <a:t>};</a:t>
            </a:r>
          </a:p>
        </p:txBody>
      </p:sp>
    </p:spTree>
    <p:extLst>
      <p:ext uri="{BB962C8B-B14F-4D97-AF65-F5344CB8AC3E}">
        <p14:creationId xmlns:p14="http://schemas.microsoft.com/office/powerpoint/2010/main" val="337129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anim calcmode="lin" valueType="num">
                                      <p:cBhvr additive="base">
                                        <p:cTn id="11"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03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anim calcmode="lin" valueType="num">
                                      <p:cBhvr additive="base">
                                        <p:cTn id="15"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0355">
                                            <p:txEl>
                                              <p:pRg st="4" end="4"/>
                                            </p:txEl>
                                          </p:spTgt>
                                        </p:tgtEl>
                                        <p:attrNameLst>
                                          <p:attrName>style.visibility</p:attrName>
                                        </p:attrNameLst>
                                      </p:cBhvr>
                                      <p:to>
                                        <p:strVal val="visible"/>
                                      </p:to>
                                    </p:set>
                                    <p:anim calcmode="lin" valueType="num">
                                      <p:cBhvr additive="base">
                                        <p:cTn id="21"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035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0355">
                                            <p:txEl>
                                              <p:pRg st="5" end="5"/>
                                            </p:txEl>
                                          </p:spTgt>
                                        </p:tgtEl>
                                        <p:attrNameLst>
                                          <p:attrName>style.visibility</p:attrName>
                                        </p:attrNameLst>
                                      </p:cBhvr>
                                      <p:to>
                                        <p:strVal val="visible"/>
                                      </p:to>
                                    </p:set>
                                    <p:anim calcmode="lin" valueType="num">
                                      <p:cBhvr additive="base">
                                        <p:cTn id="25"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0355">
                                            <p:txEl>
                                              <p:pRg st="6" end="6"/>
                                            </p:txEl>
                                          </p:spTgt>
                                        </p:tgtEl>
                                        <p:attrNameLst>
                                          <p:attrName>style.visibility</p:attrName>
                                        </p:attrNameLst>
                                      </p:cBhvr>
                                      <p:to>
                                        <p:strVal val="visible"/>
                                      </p:to>
                                    </p:set>
                                    <p:anim calcmode="lin" valueType="num">
                                      <p:cBhvr additive="base">
                                        <p:cTn id="29"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035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0355">
                                            <p:txEl>
                                              <p:pRg st="7" end="7"/>
                                            </p:txEl>
                                          </p:spTgt>
                                        </p:tgtEl>
                                        <p:attrNameLst>
                                          <p:attrName>style.visibility</p:attrName>
                                        </p:attrNameLst>
                                      </p:cBhvr>
                                      <p:to>
                                        <p:strVal val="visible"/>
                                      </p:to>
                                    </p:set>
                                    <p:anim calcmode="lin" valueType="num">
                                      <p:cBhvr additive="base">
                                        <p:cTn id="33" dur="500" fill="hold"/>
                                        <p:tgtEl>
                                          <p:spTgt spid="10035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0355">
                                            <p:txEl>
                                              <p:pRg st="8" end="8"/>
                                            </p:txEl>
                                          </p:spTgt>
                                        </p:tgtEl>
                                        <p:attrNameLst>
                                          <p:attrName>style.visibility</p:attrName>
                                        </p:attrNameLst>
                                      </p:cBhvr>
                                      <p:to>
                                        <p:strVal val="visible"/>
                                      </p:to>
                                    </p:set>
                                    <p:anim calcmode="lin" valueType="num">
                                      <p:cBhvr additive="base">
                                        <p:cTn id="39" dur="500" fill="hold"/>
                                        <p:tgtEl>
                                          <p:spTgt spid="1003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035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0355">
                                            <p:txEl>
                                              <p:pRg st="9" end="9"/>
                                            </p:txEl>
                                          </p:spTgt>
                                        </p:tgtEl>
                                        <p:attrNameLst>
                                          <p:attrName>style.visibility</p:attrName>
                                        </p:attrNameLst>
                                      </p:cBhvr>
                                      <p:to>
                                        <p:strVal val="visible"/>
                                      </p:to>
                                    </p:set>
                                    <p:anim calcmode="lin" valueType="num">
                                      <p:cBhvr additive="base">
                                        <p:cTn id="43" dur="500" fill="hold"/>
                                        <p:tgtEl>
                                          <p:spTgt spid="10035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035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0355">
                                            <p:txEl>
                                              <p:pRg st="10" end="10"/>
                                            </p:txEl>
                                          </p:spTgt>
                                        </p:tgtEl>
                                        <p:attrNameLst>
                                          <p:attrName>style.visibility</p:attrName>
                                        </p:attrNameLst>
                                      </p:cBhvr>
                                      <p:to>
                                        <p:strVal val="visible"/>
                                      </p:to>
                                    </p:set>
                                    <p:anim calcmode="lin" valueType="num">
                                      <p:cBhvr additive="base">
                                        <p:cTn id="47" dur="500" fill="hold"/>
                                        <p:tgtEl>
                                          <p:spTgt spid="10035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035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0355">
                                            <p:txEl>
                                              <p:pRg st="11" end="11"/>
                                            </p:txEl>
                                          </p:spTgt>
                                        </p:tgtEl>
                                        <p:attrNameLst>
                                          <p:attrName>style.visibility</p:attrName>
                                        </p:attrNameLst>
                                      </p:cBhvr>
                                      <p:to>
                                        <p:strVal val="visible"/>
                                      </p:to>
                                    </p:set>
                                    <p:anim calcmode="lin" valueType="num">
                                      <p:cBhvr additive="base">
                                        <p:cTn id="51" dur="500" fill="hold"/>
                                        <p:tgtEl>
                                          <p:spTgt spid="10035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03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0355">
                                            <p:txEl>
                                              <p:pRg st="12" end="12"/>
                                            </p:txEl>
                                          </p:spTgt>
                                        </p:tgtEl>
                                        <p:attrNameLst>
                                          <p:attrName>style.visibility</p:attrName>
                                        </p:attrNameLst>
                                      </p:cBhvr>
                                      <p:to>
                                        <p:strVal val="visible"/>
                                      </p:to>
                                    </p:set>
                                    <p:anim calcmode="lin" valueType="num">
                                      <p:cBhvr additive="base">
                                        <p:cTn id="57" dur="500" fill="hold"/>
                                        <p:tgtEl>
                                          <p:spTgt spid="10035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0355">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0355">
                                            <p:txEl>
                                              <p:pRg st="13" end="13"/>
                                            </p:txEl>
                                          </p:spTgt>
                                        </p:tgtEl>
                                        <p:attrNameLst>
                                          <p:attrName>style.visibility</p:attrName>
                                        </p:attrNameLst>
                                      </p:cBhvr>
                                      <p:to>
                                        <p:strVal val="visible"/>
                                      </p:to>
                                    </p:set>
                                    <p:anim calcmode="lin" valueType="num">
                                      <p:cBhvr additive="base">
                                        <p:cTn id="61" dur="500" fill="hold"/>
                                        <p:tgtEl>
                                          <p:spTgt spid="100355">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0355">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0355">
                                            <p:txEl>
                                              <p:pRg st="14" end="14"/>
                                            </p:txEl>
                                          </p:spTgt>
                                        </p:tgtEl>
                                        <p:attrNameLst>
                                          <p:attrName>style.visibility</p:attrName>
                                        </p:attrNameLst>
                                      </p:cBhvr>
                                      <p:to>
                                        <p:strVal val="visible"/>
                                      </p:to>
                                    </p:set>
                                    <p:anim calcmode="lin" valueType="num">
                                      <p:cBhvr additive="base">
                                        <p:cTn id="65" dur="500" fill="hold"/>
                                        <p:tgtEl>
                                          <p:spTgt spid="100355">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0355">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0355">
                                            <p:txEl>
                                              <p:pRg st="15" end="15"/>
                                            </p:txEl>
                                          </p:spTgt>
                                        </p:tgtEl>
                                        <p:attrNameLst>
                                          <p:attrName>style.visibility</p:attrName>
                                        </p:attrNameLst>
                                      </p:cBhvr>
                                      <p:to>
                                        <p:strVal val="visible"/>
                                      </p:to>
                                    </p:set>
                                    <p:anim calcmode="lin" valueType="num">
                                      <p:cBhvr additive="base">
                                        <p:cTn id="69" dur="500" fill="hold"/>
                                        <p:tgtEl>
                                          <p:spTgt spid="100355">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035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685800" y="1268413"/>
            <a:ext cx="7772400" cy="4827587"/>
          </a:xfrm>
        </p:spPr>
        <p:txBody>
          <a:bodyPr/>
          <a:lstStyle/>
          <a:p>
            <a:pPr eaLnBrk="1" hangingPunct="1">
              <a:lnSpc>
                <a:spcPct val="80000"/>
              </a:lnSpc>
              <a:buFontTx/>
              <a:buNone/>
            </a:pPr>
            <a:r>
              <a:rPr lang="en-US" altLang="zh-CN" sz="2400" b="1" dirty="0"/>
              <a:t>class D: public C{</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void f (</a:t>
            </a:r>
            <a:r>
              <a:rPr lang="en-US" altLang="zh-CN" sz="2400" b="1" dirty="0" err="1"/>
              <a:t>int</a:t>
            </a:r>
            <a:r>
              <a:rPr lang="en-US" altLang="zh-CN" sz="2400" b="1" dirty="0"/>
              <a:t>){</a:t>
            </a:r>
            <a:r>
              <a:rPr lang="en-US" altLang="zh-CN" sz="2400" b="1" dirty="0" err="1"/>
              <a:t>cout</a:t>
            </a:r>
            <a:r>
              <a:rPr lang="en-US" altLang="zh-CN" sz="2400" b="1" dirty="0"/>
              <a:t>&lt;&lt;"…D"&lt;&lt;</a:t>
            </a:r>
            <a:r>
              <a:rPr lang="en-US" altLang="zh-CN" sz="2400" b="1" dirty="0" err="1"/>
              <a:t>endl</a:t>
            </a:r>
            <a:r>
              <a:rPr lang="en-US" altLang="zh-CN" sz="2400" b="1" dirty="0"/>
              <a:t>;}</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A *</a:t>
            </a:r>
            <a:r>
              <a:rPr lang="en-US" altLang="zh-CN" sz="2400" b="1" dirty="0" err="1"/>
              <a:t>pA,a</a:t>
            </a:r>
            <a:r>
              <a:rPr lang="en-US" altLang="zh-CN" sz="2400" b="1" dirty="0"/>
              <a:t>;</a:t>
            </a:r>
          </a:p>
          <a:p>
            <a:pPr eaLnBrk="1" hangingPunct="1">
              <a:lnSpc>
                <a:spcPct val="80000"/>
              </a:lnSpc>
              <a:buFontTx/>
              <a:buNone/>
            </a:pPr>
            <a:r>
              <a:rPr lang="en-US" altLang="zh-CN" sz="2400" b="1" dirty="0"/>
              <a:t>    B *</a:t>
            </a:r>
            <a:r>
              <a:rPr lang="en-US" altLang="zh-CN" sz="2400" b="1" dirty="0" err="1"/>
              <a:t>pB</a:t>
            </a:r>
            <a:r>
              <a:rPr lang="en-US" altLang="zh-CN" sz="2400" b="1" dirty="0"/>
              <a:t>, b;    C </a:t>
            </a:r>
            <a:r>
              <a:rPr lang="en-US" altLang="zh-CN" sz="2400" b="1" dirty="0" err="1"/>
              <a:t>c</a:t>
            </a:r>
            <a:r>
              <a:rPr lang="en-US" altLang="zh-CN" sz="2400" b="1" dirty="0"/>
              <a:t>;    D </a:t>
            </a:r>
            <a:r>
              <a:rPr lang="en-US" altLang="zh-CN" sz="2400" b="1" dirty="0" err="1"/>
              <a:t>d</a:t>
            </a:r>
            <a:r>
              <a:rPr lang="en-US" altLang="zh-CN" sz="2400" b="1" dirty="0"/>
              <a:t>;</a:t>
            </a:r>
          </a:p>
          <a:p>
            <a:pPr eaLnBrk="1" hangingPunct="1">
              <a:lnSpc>
                <a:spcPct val="80000"/>
              </a:lnSpc>
              <a:buFontTx/>
              <a:buNone/>
            </a:pPr>
            <a:r>
              <a:rPr lang="en-US" altLang="zh-CN" sz="2400" b="1" dirty="0"/>
              <a:t>    </a:t>
            </a:r>
            <a:r>
              <a:rPr lang="en-US" altLang="zh-CN" sz="2400" b="1" dirty="0" err="1"/>
              <a:t>pA</a:t>
            </a:r>
            <a:r>
              <a:rPr lang="en-US" altLang="zh-CN" sz="2400" b="1" dirty="0"/>
              <a:t>=&amp;a;    </a:t>
            </a:r>
            <a:r>
              <a:rPr lang="en-US" altLang="zh-CN" sz="2400" b="1" dirty="0" err="1"/>
              <a:t>pA</a:t>
            </a:r>
            <a:r>
              <a:rPr lang="en-US" altLang="zh-CN" sz="2400" b="1" dirty="0"/>
              <a:t>-&gt;f(1);		//</a:t>
            </a:r>
            <a:r>
              <a:rPr lang="zh-CN" altLang="en-US" sz="2400" b="1" dirty="0"/>
              <a:t>调用</a:t>
            </a:r>
            <a:r>
              <a:rPr lang="en-US" altLang="zh-CN" sz="2400" b="1" dirty="0"/>
              <a:t>A::f</a:t>
            </a:r>
          </a:p>
          <a:p>
            <a:pPr eaLnBrk="1" hangingPunct="1">
              <a:lnSpc>
                <a:spcPct val="80000"/>
              </a:lnSpc>
              <a:buFontTx/>
              <a:buNone/>
            </a:pPr>
            <a:r>
              <a:rPr lang="en-US" altLang="zh-CN" sz="2400" b="1" dirty="0"/>
              <a:t>    </a:t>
            </a:r>
            <a:r>
              <a:rPr lang="en-US" altLang="zh-CN" sz="2400" b="1" dirty="0" err="1"/>
              <a:t>pA</a:t>
            </a:r>
            <a:r>
              <a:rPr lang="en-US" altLang="zh-CN" sz="2400" b="1" dirty="0"/>
              <a:t>=&amp;b;    </a:t>
            </a:r>
            <a:r>
              <a:rPr lang="en-US" altLang="zh-CN" sz="2400" b="1" dirty="0" err="1"/>
              <a:t>pA</a:t>
            </a:r>
            <a:r>
              <a:rPr lang="en-US" altLang="zh-CN" sz="2400" b="1" dirty="0"/>
              <a:t>-&gt;f(1);		//</a:t>
            </a:r>
            <a:r>
              <a:rPr lang="zh-CN" altLang="en-US" sz="2400" b="1" dirty="0"/>
              <a:t>调用</a:t>
            </a:r>
            <a:r>
              <a:rPr lang="en-US" altLang="zh-CN" sz="2400" b="1" dirty="0"/>
              <a:t>A::f</a:t>
            </a:r>
          </a:p>
          <a:p>
            <a:pPr eaLnBrk="1" hangingPunct="1">
              <a:lnSpc>
                <a:spcPct val="80000"/>
              </a:lnSpc>
              <a:buFontTx/>
              <a:buNone/>
            </a:pPr>
            <a:r>
              <a:rPr lang="en-US" altLang="zh-CN" sz="2400" b="1" dirty="0"/>
              <a:t>    </a:t>
            </a:r>
            <a:r>
              <a:rPr lang="en-US" altLang="zh-CN" sz="2400" b="1" dirty="0" err="1"/>
              <a:t>pA</a:t>
            </a:r>
            <a:r>
              <a:rPr lang="en-US" altLang="zh-CN" sz="2400" b="1" dirty="0"/>
              <a:t>=&amp;c;    </a:t>
            </a:r>
            <a:r>
              <a:rPr lang="en-US" altLang="zh-CN" sz="2400" b="1" dirty="0" err="1"/>
              <a:t>pA</a:t>
            </a:r>
            <a:r>
              <a:rPr lang="en-US" altLang="zh-CN" sz="2400" b="1" dirty="0"/>
              <a:t>-&gt;f(1);		//</a:t>
            </a:r>
            <a:r>
              <a:rPr lang="zh-CN" altLang="en-US" sz="2400" b="1" dirty="0"/>
              <a:t>调用</a:t>
            </a:r>
            <a:r>
              <a:rPr lang="en-US" altLang="zh-CN" sz="2400" b="1" dirty="0"/>
              <a:t>A::f</a:t>
            </a:r>
          </a:p>
          <a:p>
            <a:pPr eaLnBrk="1" hangingPunct="1">
              <a:lnSpc>
                <a:spcPct val="80000"/>
              </a:lnSpc>
              <a:buFontTx/>
              <a:buNone/>
            </a:pPr>
            <a:r>
              <a:rPr lang="en-US" altLang="zh-CN" sz="2400" b="1" dirty="0"/>
              <a:t>    </a:t>
            </a:r>
            <a:r>
              <a:rPr lang="en-US" altLang="zh-CN" sz="2400" b="1" dirty="0" err="1"/>
              <a:t>pA</a:t>
            </a:r>
            <a:r>
              <a:rPr lang="en-US" altLang="zh-CN" sz="2400" b="1" dirty="0"/>
              <a:t>=&amp;d;    </a:t>
            </a:r>
            <a:r>
              <a:rPr lang="en-US" altLang="zh-CN" sz="2400" b="1" dirty="0" err="1"/>
              <a:t>pA</a:t>
            </a:r>
            <a:r>
              <a:rPr lang="en-US" altLang="zh-CN" sz="2400" b="1" dirty="0"/>
              <a:t>-&gt;f(1);		//</a:t>
            </a:r>
            <a:r>
              <a:rPr lang="zh-CN" altLang="en-US" sz="2400" b="1" dirty="0"/>
              <a:t>调用</a:t>
            </a:r>
            <a:r>
              <a:rPr lang="en-US" altLang="zh-CN" sz="2400" b="1" dirty="0"/>
              <a:t>A::f</a:t>
            </a:r>
          </a:p>
          <a:p>
            <a:pPr eaLnBrk="1" hangingPunct="1">
              <a:lnSpc>
                <a:spcPct val="80000"/>
              </a:lnSpc>
              <a:buFontTx/>
              <a:buNone/>
            </a:pPr>
            <a:r>
              <a:rPr lang="en-US" altLang="zh-CN" sz="2400" b="1" dirty="0"/>
              <a:t>}</a:t>
            </a:r>
          </a:p>
        </p:txBody>
      </p:sp>
      <p:pic>
        <p:nvPicPr>
          <p:cNvPr id="99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547" y="980728"/>
            <a:ext cx="3813175"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3408597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9332"/>
                                        </p:tgtEl>
                                        <p:attrNameLst>
                                          <p:attrName>style.visibility</p:attrName>
                                        </p:attrNameLst>
                                      </p:cBhvr>
                                      <p:to>
                                        <p:strVal val="visible"/>
                                      </p:to>
                                    </p:set>
                                    <p:anim calcmode="lin" valueType="num">
                                      <p:cBhvr>
                                        <p:cTn id="7" dur="1000" fill="hold"/>
                                        <p:tgtEl>
                                          <p:spTgt spid="99332"/>
                                        </p:tgtEl>
                                        <p:attrNameLst>
                                          <p:attrName>ppt_w</p:attrName>
                                        </p:attrNameLst>
                                      </p:cBhvr>
                                      <p:tavLst>
                                        <p:tav tm="0">
                                          <p:val>
                                            <p:fltVal val="0"/>
                                          </p:val>
                                        </p:tav>
                                        <p:tav tm="100000">
                                          <p:val>
                                            <p:strVal val="#ppt_w"/>
                                          </p:val>
                                        </p:tav>
                                      </p:tavLst>
                                    </p:anim>
                                    <p:anim calcmode="lin" valueType="num">
                                      <p:cBhvr>
                                        <p:cTn id="8" dur="1000" fill="hold"/>
                                        <p:tgtEl>
                                          <p:spTgt spid="99332"/>
                                        </p:tgtEl>
                                        <p:attrNameLst>
                                          <p:attrName>ppt_h</p:attrName>
                                        </p:attrNameLst>
                                      </p:cBhvr>
                                      <p:tavLst>
                                        <p:tav tm="0">
                                          <p:val>
                                            <p:fltVal val="0"/>
                                          </p:val>
                                        </p:tav>
                                        <p:tav tm="100000">
                                          <p:val>
                                            <p:strVal val="#ppt_h"/>
                                          </p:val>
                                        </p:tav>
                                      </p:tavLst>
                                    </p:anim>
                                    <p:anim calcmode="lin" valueType="num">
                                      <p:cBhvr>
                                        <p:cTn id="9" dur="1000" fill="hold"/>
                                        <p:tgtEl>
                                          <p:spTgt spid="99332"/>
                                        </p:tgtEl>
                                        <p:attrNameLst>
                                          <p:attrName>style.rotation</p:attrName>
                                        </p:attrNameLst>
                                      </p:cBhvr>
                                      <p:tavLst>
                                        <p:tav tm="0">
                                          <p:val>
                                            <p:fltVal val="90"/>
                                          </p:val>
                                        </p:tav>
                                        <p:tav tm="100000">
                                          <p:val>
                                            <p:fltVal val="0"/>
                                          </p:val>
                                        </p:tav>
                                      </p:tavLst>
                                    </p:anim>
                                    <p:animEffect transition="in" filter="fade">
                                      <p:cBhvr>
                                        <p:cTn id="10" dur="10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684212" y="1125538"/>
            <a:ext cx="8459788" cy="4827587"/>
          </a:xfrm>
        </p:spPr>
        <p:txBody>
          <a:bodyPr/>
          <a:lstStyle/>
          <a:p>
            <a:pPr eaLnBrk="1" hangingPunct="1">
              <a:lnSpc>
                <a:spcPct val="80000"/>
              </a:lnSpc>
              <a:buFontTx/>
              <a:buNone/>
            </a:pPr>
            <a:r>
              <a:rPr lang="en-US" altLang="zh-CN" sz="2800" b="1" dirty="0">
                <a:solidFill>
                  <a:srgbClr val="0000CC"/>
                </a:solidFill>
              </a:rPr>
              <a:t>2、</a:t>
            </a:r>
            <a:r>
              <a:rPr lang="zh-CN" altLang="en-US" sz="2800" b="1" dirty="0">
                <a:solidFill>
                  <a:srgbClr val="0000CC"/>
                </a:solidFill>
              </a:rPr>
              <a:t>如果基类定义了虚函数，当通过基类指针或引用调用派生类对象时，将访问到它们实际所指对象中的虚函数版本。</a:t>
            </a:r>
          </a:p>
          <a:p>
            <a:pPr eaLnBrk="1" hangingPunct="1">
              <a:lnSpc>
                <a:spcPct val="80000"/>
              </a:lnSpc>
            </a:pPr>
            <a:r>
              <a:rPr lang="zh-CN" altLang="en-US" sz="2400" b="1" dirty="0"/>
              <a:t>例如，若把例</a:t>
            </a:r>
            <a:r>
              <a:rPr lang="en-US" altLang="zh-CN" sz="2400" b="1" dirty="0"/>
              <a:t>5-3</a:t>
            </a:r>
            <a:r>
              <a:rPr lang="zh-CN" altLang="en-US" sz="2400" b="1" dirty="0"/>
              <a:t>中的</a:t>
            </a:r>
            <a:r>
              <a:rPr lang="en-US" altLang="zh-CN" sz="2400" b="1" dirty="0"/>
              <a:t>main</a:t>
            </a:r>
            <a:r>
              <a:rPr lang="zh-CN" altLang="en-US" sz="2400" b="1" dirty="0"/>
              <a:t>的</a:t>
            </a:r>
            <a:r>
              <a:rPr lang="en-US" altLang="zh-CN" sz="2400" b="1" dirty="0" err="1"/>
              <a:t>pA</a:t>
            </a:r>
            <a:r>
              <a:rPr lang="zh-CN" altLang="en-US" sz="2400" b="1" dirty="0"/>
              <a:t>指针修改为</a:t>
            </a:r>
            <a:r>
              <a:rPr lang="en-US" altLang="zh-CN" sz="2400" b="1" dirty="0" err="1"/>
              <a:t>pB</a:t>
            </a:r>
            <a:r>
              <a:rPr lang="zh-CN" altLang="en-US" sz="2400" b="1" dirty="0"/>
              <a:t>，将会体现虚函数的特征。</a:t>
            </a:r>
          </a:p>
          <a:p>
            <a:pPr lvl="1" eaLnBrk="1" hangingPunct="1">
              <a:lnSpc>
                <a:spcPct val="80000"/>
              </a:lnSpc>
              <a:buFontTx/>
              <a:buNone/>
            </a:pPr>
            <a:r>
              <a:rPr lang="en-US" altLang="zh-CN" sz="2400" b="1" dirty="0"/>
              <a:t>void main(){</a:t>
            </a:r>
          </a:p>
          <a:p>
            <a:pPr lvl="1" eaLnBrk="1" hangingPunct="1">
              <a:lnSpc>
                <a:spcPct val="80000"/>
              </a:lnSpc>
              <a:buFontTx/>
              <a:buNone/>
            </a:pPr>
            <a:r>
              <a:rPr lang="en-US" altLang="zh-CN" sz="2400" b="1" dirty="0"/>
              <a:t>    A *</a:t>
            </a:r>
            <a:r>
              <a:rPr lang="en-US" altLang="zh-CN" sz="2400" b="1" dirty="0" err="1"/>
              <a:t>pA,a</a:t>
            </a:r>
            <a:r>
              <a:rPr lang="en-US" altLang="zh-CN" sz="2400" b="1" dirty="0"/>
              <a:t>;</a:t>
            </a:r>
          </a:p>
          <a:p>
            <a:pPr lvl="1" eaLnBrk="1" hangingPunct="1">
              <a:lnSpc>
                <a:spcPct val="80000"/>
              </a:lnSpc>
              <a:buFontTx/>
              <a:buNone/>
            </a:pPr>
            <a:r>
              <a:rPr lang="en-US" altLang="zh-CN" sz="2400" b="1" dirty="0"/>
              <a:t>    B *</a:t>
            </a:r>
            <a:r>
              <a:rPr lang="en-US" altLang="zh-CN" sz="2400" b="1" dirty="0" err="1"/>
              <a:t>pB</a:t>
            </a:r>
            <a:r>
              <a:rPr lang="en-US" altLang="zh-CN" sz="2400" b="1" dirty="0"/>
              <a:t>, b;  C </a:t>
            </a:r>
            <a:r>
              <a:rPr lang="en-US" altLang="zh-CN" sz="2400" b="1" dirty="0" err="1"/>
              <a:t>c</a:t>
            </a:r>
            <a:r>
              <a:rPr lang="en-US" altLang="zh-CN" sz="2400" b="1" dirty="0"/>
              <a:t>;  D </a:t>
            </a:r>
            <a:r>
              <a:rPr lang="en-US" altLang="zh-CN" sz="2400" b="1" dirty="0" err="1"/>
              <a:t>d</a:t>
            </a:r>
            <a:r>
              <a:rPr lang="en-US" altLang="zh-CN" sz="2400" b="1" dirty="0"/>
              <a:t>;</a:t>
            </a:r>
          </a:p>
          <a:p>
            <a:pPr lvl="1" eaLnBrk="1" hangingPunct="1">
              <a:lnSpc>
                <a:spcPct val="80000"/>
              </a:lnSpc>
              <a:buFontTx/>
              <a:buNone/>
            </a:pPr>
            <a:r>
              <a:rPr lang="en-US" altLang="zh-CN" sz="2400" b="1" dirty="0"/>
              <a:t>//  </a:t>
            </a:r>
            <a:r>
              <a:rPr lang="en-US" altLang="zh-CN" sz="2400" b="1" dirty="0" err="1"/>
              <a:t>pB</a:t>
            </a:r>
            <a:r>
              <a:rPr lang="en-US" altLang="zh-CN" sz="2400" b="1" dirty="0"/>
              <a:t>=&amp;a;  </a:t>
            </a:r>
            <a:r>
              <a:rPr lang="en-US" altLang="zh-CN" sz="2400" b="1" dirty="0" err="1"/>
              <a:t>pB</a:t>
            </a:r>
            <a:r>
              <a:rPr lang="en-US" altLang="zh-CN" sz="2400" b="1" dirty="0"/>
              <a:t>-&gt;f(1);	</a:t>
            </a:r>
            <a:r>
              <a:rPr lang="en-US" altLang="zh-CN" sz="2000" b="1" dirty="0">
                <a:solidFill>
                  <a:srgbClr val="FF0000"/>
                </a:solidFill>
              </a:rPr>
              <a:t>//</a:t>
            </a:r>
            <a:r>
              <a:rPr lang="zh-CN" altLang="en-US" sz="2000" b="1" dirty="0">
                <a:solidFill>
                  <a:srgbClr val="FF0000"/>
                </a:solidFill>
              </a:rPr>
              <a:t>错误，派生类不能访问基类对象</a:t>
            </a:r>
          </a:p>
          <a:p>
            <a:pPr lvl="1" eaLnBrk="1" hangingPunct="1">
              <a:lnSpc>
                <a:spcPct val="80000"/>
              </a:lnSpc>
              <a:buFontTx/>
              <a:buNone/>
            </a:pPr>
            <a:r>
              <a:rPr lang="zh-CN" altLang="en-US" sz="2400" b="1" dirty="0"/>
              <a:t>    </a:t>
            </a:r>
            <a:r>
              <a:rPr lang="en-US" altLang="zh-CN" sz="2400" b="1" dirty="0" err="1"/>
              <a:t>pB</a:t>
            </a:r>
            <a:r>
              <a:rPr lang="en-US" altLang="zh-CN" sz="2400" b="1" dirty="0"/>
              <a:t>=&amp;b;  </a:t>
            </a:r>
            <a:r>
              <a:rPr lang="en-US" altLang="zh-CN" sz="2400" b="1" dirty="0" err="1"/>
              <a:t>pB</a:t>
            </a:r>
            <a:r>
              <a:rPr lang="en-US" altLang="zh-CN" sz="2400" b="1" dirty="0"/>
              <a:t>-&gt;f(1);		//</a:t>
            </a:r>
            <a:r>
              <a:rPr lang="zh-CN" altLang="en-US" sz="2400" b="1" dirty="0"/>
              <a:t>调用</a:t>
            </a:r>
            <a:r>
              <a:rPr lang="en-US" altLang="zh-CN" sz="2400" b="1" dirty="0"/>
              <a:t>B::f</a:t>
            </a:r>
          </a:p>
          <a:p>
            <a:pPr lvl="1" eaLnBrk="1" hangingPunct="1">
              <a:lnSpc>
                <a:spcPct val="80000"/>
              </a:lnSpc>
              <a:buFontTx/>
              <a:buNone/>
            </a:pPr>
            <a:r>
              <a:rPr lang="en-US" altLang="zh-CN" sz="2400" b="1" dirty="0"/>
              <a:t>    </a:t>
            </a:r>
            <a:r>
              <a:rPr lang="en-US" altLang="zh-CN" sz="2400" b="1" dirty="0" err="1"/>
              <a:t>pB</a:t>
            </a:r>
            <a:r>
              <a:rPr lang="en-US" altLang="zh-CN" sz="2400" b="1" dirty="0"/>
              <a:t>=&amp;c;  </a:t>
            </a:r>
            <a:r>
              <a:rPr lang="en-US" altLang="zh-CN" sz="2400" b="1" dirty="0" err="1"/>
              <a:t>pB</a:t>
            </a:r>
            <a:r>
              <a:rPr lang="en-US" altLang="zh-CN" sz="2400" b="1" dirty="0"/>
              <a:t>-&gt;f(1);		//</a:t>
            </a:r>
            <a:r>
              <a:rPr lang="zh-CN" altLang="en-US" sz="2400" b="1" dirty="0"/>
              <a:t>调用</a:t>
            </a:r>
            <a:r>
              <a:rPr lang="en-US" altLang="zh-CN" sz="2400" b="1" dirty="0"/>
              <a:t>C::f</a:t>
            </a:r>
          </a:p>
          <a:p>
            <a:pPr lvl="1" eaLnBrk="1" hangingPunct="1">
              <a:lnSpc>
                <a:spcPct val="80000"/>
              </a:lnSpc>
              <a:buFontTx/>
              <a:buNone/>
            </a:pPr>
            <a:r>
              <a:rPr lang="en-US" altLang="zh-CN" sz="2400" b="1" dirty="0"/>
              <a:t>    </a:t>
            </a:r>
            <a:r>
              <a:rPr lang="en-US" altLang="zh-CN" sz="2400" b="1" dirty="0" err="1"/>
              <a:t>pB</a:t>
            </a:r>
            <a:r>
              <a:rPr lang="en-US" altLang="zh-CN" sz="2400" b="1" dirty="0"/>
              <a:t>=&amp;d;  </a:t>
            </a:r>
            <a:r>
              <a:rPr lang="en-US" altLang="zh-CN" sz="2400" b="1" dirty="0" err="1"/>
              <a:t>pB</a:t>
            </a:r>
            <a:r>
              <a:rPr lang="en-US" altLang="zh-CN" sz="2400" b="1" dirty="0"/>
              <a:t>-&gt;f(1);		//</a:t>
            </a:r>
            <a:r>
              <a:rPr lang="zh-CN" altLang="en-US" sz="2400" b="1" dirty="0"/>
              <a:t>调用</a:t>
            </a:r>
            <a:r>
              <a:rPr lang="en-US" altLang="zh-CN" sz="2400" b="1" dirty="0"/>
              <a:t>D::f</a:t>
            </a:r>
          </a:p>
          <a:p>
            <a:pPr lvl="1" eaLnBrk="1" hangingPunct="1">
              <a:lnSpc>
                <a:spcPct val="80000"/>
              </a:lnSpc>
              <a:buFontTx/>
              <a:buNone/>
            </a:pPr>
            <a:r>
              <a:rPr lang="en-US" altLang="zh-CN" sz="2400" b="1" dirty="0"/>
              <a:t>} </a:t>
            </a:r>
          </a:p>
        </p:txBody>
      </p:sp>
      <p:sp>
        <p:nvSpPr>
          <p:cNvPr id="5" name="Rectangle 2"/>
          <p:cNvSpPr>
            <a:spLocks noGrp="1" noChangeArrowheads="1"/>
          </p:cNvSpPr>
          <p:nvPr>
            <p:ph type="title"/>
          </p:nvPr>
        </p:nvSpPr>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31039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403">
                                            <p:txEl>
                                              <p:pRg st="3" end="3"/>
                                            </p:txEl>
                                          </p:spTgt>
                                        </p:tgtEl>
                                        <p:attrNameLst>
                                          <p:attrName>style.visibility</p:attrName>
                                        </p:attrNameLst>
                                      </p:cBhvr>
                                      <p:to>
                                        <p:strVal val="visible"/>
                                      </p:to>
                                    </p:set>
                                    <p:anim calcmode="lin" valueType="num">
                                      <p:cBhvr additive="base">
                                        <p:cTn id="17"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0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03">
                                            <p:txEl>
                                              <p:pRg st="4" end="4"/>
                                            </p:txEl>
                                          </p:spTgt>
                                        </p:tgtEl>
                                        <p:attrNameLst>
                                          <p:attrName>style.visibility</p:attrName>
                                        </p:attrNameLst>
                                      </p:cBhvr>
                                      <p:to>
                                        <p:strVal val="visible"/>
                                      </p:to>
                                    </p:set>
                                    <p:anim calcmode="lin" valueType="num">
                                      <p:cBhvr additive="base">
                                        <p:cTn id="21"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0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03">
                                            <p:txEl>
                                              <p:pRg st="5" end="5"/>
                                            </p:txEl>
                                          </p:spTgt>
                                        </p:tgtEl>
                                        <p:attrNameLst>
                                          <p:attrName>style.visibility</p:attrName>
                                        </p:attrNameLst>
                                      </p:cBhvr>
                                      <p:to>
                                        <p:strVal val="visible"/>
                                      </p:to>
                                    </p:set>
                                    <p:anim calcmode="lin" valueType="num">
                                      <p:cBhvr additive="base">
                                        <p:cTn id="25"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03">
                                            <p:txEl>
                                              <p:pRg st="6" end="6"/>
                                            </p:txEl>
                                          </p:spTgt>
                                        </p:tgtEl>
                                        <p:attrNameLst>
                                          <p:attrName>style.visibility</p:attrName>
                                        </p:attrNameLst>
                                      </p:cBhvr>
                                      <p:to>
                                        <p:strVal val="visible"/>
                                      </p:to>
                                    </p:set>
                                    <p:anim calcmode="lin" valueType="num">
                                      <p:cBhvr additive="base">
                                        <p:cTn id="29"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0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03">
                                            <p:txEl>
                                              <p:pRg st="7" end="7"/>
                                            </p:txEl>
                                          </p:spTgt>
                                        </p:tgtEl>
                                        <p:attrNameLst>
                                          <p:attrName>style.visibility</p:attrName>
                                        </p:attrNameLst>
                                      </p:cBhvr>
                                      <p:to>
                                        <p:strVal val="visible"/>
                                      </p:to>
                                    </p:set>
                                    <p:anim calcmode="lin" valueType="num">
                                      <p:cBhvr additive="base">
                                        <p:cTn id="33" dur="5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0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403">
                                            <p:txEl>
                                              <p:pRg st="8" end="8"/>
                                            </p:txEl>
                                          </p:spTgt>
                                        </p:tgtEl>
                                        <p:attrNameLst>
                                          <p:attrName>style.visibility</p:attrName>
                                        </p:attrNameLst>
                                      </p:cBhvr>
                                      <p:to>
                                        <p:strVal val="visible"/>
                                      </p:to>
                                    </p:set>
                                    <p:anim calcmode="lin" valueType="num">
                                      <p:cBhvr additive="base">
                                        <p:cTn id="37" dur="500" fill="hold"/>
                                        <p:tgtEl>
                                          <p:spTgt spid="10240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0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403">
                                            <p:txEl>
                                              <p:pRg st="9" end="9"/>
                                            </p:txEl>
                                          </p:spTgt>
                                        </p:tgtEl>
                                        <p:attrNameLst>
                                          <p:attrName>style.visibility</p:attrName>
                                        </p:attrNameLst>
                                      </p:cBhvr>
                                      <p:to>
                                        <p:strVal val="visible"/>
                                      </p:to>
                                    </p:set>
                                    <p:anim calcmode="lin" valueType="num">
                                      <p:cBhvr additive="base">
                                        <p:cTn id="41" dur="500" fill="hold"/>
                                        <p:tgtEl>
                                          <p:spTgt spid="10240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4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92943" y="0"/>
            <a:ext cx="7772400" cy="1008063"/>
          </a:xfrm>
        </p:spPr>
        <p:txBody>
          <a:bodyPr/>
          <a:lstStyle/>
          <a:p>
            <a:pPr eaLnBrk="1" hangingPunct="1"/>
            <a:r>
              <a:rPr lang="en-US" altLang="zh-CN" dirty="0"/>
              <a:t>5.2.2 </a:t>
            </a:r>
            <a:r>
              <a:rPr lang="zh-CN" altLang="en-US" dirty="0"/>
              <a:t>虚</a:t>
            </a:r>
            <a:r>
              <a:rPr lang="zh-CN" altLang="en-US" b="1" dirty="0">
                <a:solidFill>
                  <a:srgbClr val="FF0000"/>
                </a:solidFill>
              </a:rPr>
              <a:t>函数的特性</a:t>
            </a:r>
            <a:r>
              <a:rPr lang="zh-CN" altLang="en-US" dirty="0"/>
              <a:t> </a:t>
            </a:r>
          </a:p>
        </p:txBody>
      </p:sp>
      <p:sp>
        <p:nvSpPr>
          <p:cNvPr id="101379" name="Rectangle 3"/>
          <p:cNvSpPr>
            <a:spLocks noGrp="1" noChangeArrowheads="1"/>
          </p:cNvSpPr>
          <p:nvPr>
            <p:ph type="body" idx="1"/>
          </p:nvPr>
        </p:nvSpPr>
        <p:spPr>
          <a:xfrm>
            <a:off x="685800" y="1268413"/>
            <a:ext cx="7772400" cy="4827587"/>
          </a:xfrm>
        </p:spPr>
        <p:txBody>
          <a:bodyPr/>
          <a:lstStyle/>
          <a:p>
            <a:pPr eaLnBrk="1" hangingPunct="1">
              <a:lnSpc>
                <a:spcPct val="80000"/>
              </a:lnSpc>
              <a:buFontTx/>
              <a:buNone/>
            </a:pPr>
            <a:r>
              <a:rPr lang="en-US" altLang="zh-CN" sz="2800" b="1" dirty="0">
                <a:solidFill>
                  <a:srgbClr val="0000CC"/>
                </a:solidFill>
              </a:rPr>
              <a:t>3、</a:t>
            </a:r>
            <a:r>
              <a:rPr lang="zh-CN" altLang="en-US" sz="2800" b="1" dirty="0">
                <a:solidFill>
                  <a:srgbClr val="0000CC"/>
                </a:solidFill>
              </a:rPr>
              <a:t>只有通过基类对象的指针和引用访问派生类对象的虚函数时，才能体现虚函数的特性。</a:t>
            </a:r>
          </a:p>
          <a:p>
            <a:pPr eaLnBrk="1" hangingPunct="1">
              <a:lnSpc>
                <a:spcPct val="80000"/>
              </a:lnSpc>
              <a:buFontTx/>
              <a:buNone/>
            </a:pPr>
            <a:endParaRPr lang="zh-CN" altLang="en-US" sz="2000" b="1" dirty="0"/>
          </a:p>
          <a:p>
            <a:pPr eaLnBrk="1" hangingPunct="1">
              <a:lnSpc>
                <a:spcPct val="80000"/>
              </a:lnSpc>
              <a:buFontTx/>
              <a:buNone/>
            </a:pPr>
            <a:r>
              <a:rPr lang="en-US" altLang="zh-CN" sz="2000" b="1" dirty="0"/>
              <a:t>【</a:t>
            </a:r>
            <a:r>
              <a:rPr lang="zh-CN" altLang="en-US" sz="2000" b="1" dirty="0"/>
              <a:t>例</a:t>
            </a:r>
            <a:r>
              <a:rPr lang="en-US" altLang="zh-CN" sz="2000" b="1" dirty="0"/>
              <a:t>5-4】  </a:t>
            </a:r>
            <a:r>
              <a:rPr lang="zh-CN" altLang="en-US" sz="2000" b="1" dirty="0"/>
              <a:t>只能通过基类对象的指针和引用才能实现虚函数的特性。</a:t>
            </a:r>
          </a:p>
          <a:p>
            <a:pPr eaLnBrk="1" hangingPunct="1">
              <a:lnSpc>
                <a:spcPct val="80000"/>
              </a:lnSpc>
              <a:buFontTx/>
              <a:buNone/>
            </a:pPr>
            <a:r>
              <a:rPr lang="en-US" altLang="zh-CN" sz="2000" b="1" dirty="0"/>
              <a:t>//Eg5-4.cpp</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B{</a:t>
            </a:r>
          </a:p>
          <a:p>
            <a:pPr eaLnBrk="1" hangingPunct="1">
              <a:lnSpc>
                <a:spcPct val="80000"/>
              </a:lnSpc>
              <a:buFontTx/>
              <a:buNone/>
            </a:pPr>
            <a:r>
              <a:rPr lang="en-US" altLang="zh-CN" sz="2000" b="1" dirty="0"/>
              <a:t>public: </a:t>
            </a:r>
          </a:p>
          <a:p>
            <a:pPr eaLnBrk="1" hangingPunct="1">
              <a:lnSpc>
                <a:spcPct val="80000"/>
              </a:lnSpc>
              <a:buFontTx/>
              <a:buNone/>
            </a:pPr>
            <a:r>
              <a:rPr lang="en-US" altLang="zh-CN" sz="2000" b="1" dirty="0"/>
              <a:t>    virtual void f(){ </a:t>
            </a:r>
            <a:r>
              <a:rPr lang="en-US" altLang="zh-CN" sz="2000" b="1" dirty="0" err="1"/>
              <a:t>cout</a:t>
            </a:r>
            <a:r>
              <a:rPr lang="en-US" altLang="zh-CN" sz="2000" b="1" dirty="0"/>
              <a:t> &lt;&lt; "B::f"&lt;&lt;</a:t>
            </a:r>
            <a:r>
              <a:rPr lang="en-US" altLang="zh-CN" sz="2000" b="1" dirty="0" err="1"/>
              <a:t>endl</a:t>
            </a:r>
            <a:r>
              <a:rPr lang="en-US" altLang="zh-CN" sz="2000" b="1" dirty="0"/>
              <a:t>; };</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class D : public B{</a:t>
            </a:r>
          </a:p>
          <a:p>
            <a:pPr eaLnBrk="1" hangingPunct="1">
              <a:lnSpc>
                <a:spcPct val="80000"/>
              </a:lnSpc>
              <a:buFontTx/>
              <a:buNone/>
            </a:pPr>
            <a:r>
              <a:rPr lang="en-US" altLang="zh-CN" sz="2000" b="1" dirty="0"/>
              <a:t>public: </a:t>
            </a:r>
          </a:p>
          <a:p>
            <a:pPr eaLnBrk="1" hangingPunct="1">
              <a:lnSpc>
                <a:spcPct val="80000"/>
              </a:lnSpc>
              <a:buFontTx/>
              <a:buNone/>
            </a:pPr>
            <a:r>
              <a:rPr lang="en-US" altLang="zh-CN" sz="2000" b="1" dirty="0"/>
              <a:t>    void f(){ </a:t>
            </a:r>
            <a:r>
              <a:rPr lang="en-US" altLang="zh-CN" sz="2000" b="1" dirty="0" err="1"/>
              <a:t>cout</a:t>
            </a:r>
            <a:r>
              <a:rPr lang="en-US" altLang="zh-CN" sz="2000" b="1" dirty="0"/>
              <a:t> &lt;&lt; "D::f"&lt;&lt;</a:t>
            </a:r>
            <a:r>
              <a:rPr lang="en-US" altLang="zh-CN" sz="2000" b="1" dirty="0" err="1"/>
              <a:t>endl</a:t>
            </a:r>
            <a:r>
              <a:rPr lang="en-US" altLang="zh-CN" sz="2000" b="1" dirty="0"/>
              <a:t>; };</a:t>
            </a:r>
          </a:p>
          <a:p>
            <a:pPr eaLnBrk="1" hangingPunct="1">
              <a:lnSpc>
                <a:spcPct val="80000"/>
              </a:lnSpc>
              <a:buFontTx/>
              <a:buNone/>
            </a:pPr>
            <a:r>
              <a:rPr lang="en-US" altLang="zh-CN" sz="2000" b="1" dirty="0"/>
              <a:t>};</a:t>
            </a:r>
          </a:p>
        </p:txBody>
      </p:sp>
    </p:spTree>
    <p:extLst>
      <p:ext uri="{BB962C8B-B14F-4D97-AF65-F5344CB8AC3E}">
        <p14:creationId xmlns:p14="http://schemas.microsoft.com/office/powerpoint/2010/main" val="2908020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 calcmode="lin" valueType="num">
                                      <p:cBhvr additive="base">
                                        <p:cTn id="7"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anim calcmode="lin" valueType="num">
                                      <p:cBhvr additive="base">
                                        <p:cTn id="11"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13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anim calcmode="lin" valueType="num">
                                      <p:cBhvr additive="base">
                                        <p:cTn id="15" dur="500" fill="hold"/>
                                        <p:tgtEl>
                                          <p:spTgt spid="10137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137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anim calcmode="lin" valueType="num">
                                      <p:cBhvr additive="base">
                                        <p:cTn id="19" dur="500" fill="hold"/>
                                        <p:tgtEl>
                                          <p:spTgt spid="10137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1379">
                                            <p:txEl>
                                              <p:pRg st="6" end="6"/>
                                            </p:txEl>
                                          </p:spTgt>
                                        </p:tgtEl>
                                        <p:attrNameLst>
                                          <p:attrName>style.visibility</p:attrName>
                                        </p:attrNameLst>
                                      </p:cBhvr>
                                      <p:to>
                                        <p:strVal val="visible"/>
                                      </p:to>
                                    </p:set>
                                    <p:anim calcmode="lin" valueType="num">
                                      <p:cBhvr additive="base">
                                        <p:cTn id="23" dur="500" fill="hold"/>
                                        <p:tgtEl>
                                          <p:spTgt spid="10137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137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1379">
                                            <p:txEl>
                                              <p:pRg st="7" end="7"/>
                                            </p:txEl>
                                          </p:spTgt>
                                        </p:tgtEl>
                                        <p:attrNameLst>
                                          <p:attrName>style.visibility</p:attrName>
                                        </p:attrNameLst>
                                      </p:cBhvr>
                                      <p:to>
                                        <p:strVal val="visible"/>
                                      </p:to>
                                    </p:set>
                                    <p:anim calcmode="lin" valueType="num">
                                      <p:cBhvr additive="base">
                                        <p:cTn id="27" dur="500" fill="hold"/>
                                        <p:tgtEl>
                                          <p:spTgt spid="10137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137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1379">
                                            <p:txEl>
                                              <p:pRg st="8" end="8"/>
                                            </p:txEl>
                                          </p:spTgt>
                                        </p:tgtEl>
                                        <p:attrNameLst>
                                          <p:attrName>style.visibility</p:attrName>
                                        </p:attrNameLst>
                                      </p:cBhvr>
                                      <p:to>
                                        <p:strVal val="visible"/>
                                      </p:to>
                                    </p:set>
                                    <p:anim calcmode="lin" valueType="num">
                                      <p:cBhvr additive="base">
                                        <p:cTn id="31" dur="500" fill="hold"/>
                                        <p:tgtEl>
                                          <p:spTgt spid="10137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137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1379">
                                            <p:txEl>
                                              <p:pRg st="9" end="9"/>
                                            </p:txEl>
                                          </p:spTgt>
                                        </p:tgtEl>
                                        <p:attrNameLst>
                                          <p:attrName>style.visibility</p:attrName>
                                        </p:attrNameLst>
                                      </p:cBhvr>
                                      <p:to>
                                        <p:strVal val="visible"/>
                                      </p:to>
                                    </p:set>
                                    <p:anim calcmode="lin" valueType="num">
                                      <p:cBhvr additive="base">
                                        <p:cTn id="35" dur="500" fill="hold"/>
                                        <p:tgtEl>
                                          <p:spTgt spid="10137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1379">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1379">
                                            <p:txEl>
                                              <p:pRg st="10" end="10"/>
                                            </p:txEl>
                                          </p:spTgt>
                                        </p:tgtEl>
                                        <p:attrNameLst>
                                          <p:attrName>style.visibility</p:attrName>
                                        </p:attrNameLst>
                                      </p:cBhvr>
                                      <p:to>
                                        <p:strVal val="visible"/>
                                      </p:to>
                                    </p:set>
                                    <p:anim calcmode="lin" valueType="num">
                                      <p:cBhvr additive="base">
                                        <p:cTn id="39" dur="500" fill="hold"/>
                                        <p:tgtEl>
                                          <p:spTgt spid="10137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1379">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379">
                                            <p:txEl>
                                              <p:pRg st="11" end="11"/>
                                            </p:txEl>
                                          </p:spTgt>
                                        </p:tgtEl>
                                        <p:attrNameLst>
                                          <p:attrName>style.visibility</p:attrName>
                                        </p:attrNameLst>
                                      </p:cBhvr>
                                      <p:to>
                                        <p:strVal val="visible"/>
                                      </p:to>
                                    </p:set>
                                    <p:anim calcmode="lin" valueType="num">
                                      <p:cBhvr additive="base">
                                        <p:cTn id="43" dur="500" fill="hold"/>
                                        <p:tgtEl>
                                          <p:spTgt spid="101379">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1379">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1379">
                                            <p:txEl>
                                              <p:pRg st="12" end="12"/>
                                            </p:txEl>
                                          </p:spTgt>
                                        </p:tgtEl>
                                        <p:attrNameLst>
                                          <p:attrName>style.visibility</p:attrName>
                                        </p:attrNameLst>
                                      </p:cBhvr>
                                      <p:to>
                                        <p:strVal val="visible"/>
                                      </p:to>
                                    </p:set>
                                    <p:anim calcmode="lin" valueType="num">
                                      <p:cBhvr additive="base">
                                        <p:cTn id="47" dur="500" fill="hold"/>
                                        <p:tgtEl>
                                          <p:spTgt spid="101379">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1379">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1379">
                                            <p:txEl>
                                              <p:pRg st="13" end="13"/>
                                            </p:txEl>
                                          </p:spTgt>
                                        </p:tgtEl>
                                        <p:attrNameLst>
                                          <p:attrName>style.visibility</p:attrName>
                                        </p:attrNameLst>
                                      </p:cBhvr>
                                      <p:to>
                                        <p:strVal val="visible"/>
                                      </p:to>
                                    </p:set>
                                    <p:anim calcmode="lin" valueType="num">
                                      <p:cBhvr additive="base">
                                        <p:cTn id="51" dur="500" fill="hold"/>
                                        <p:tgtEl>
                                          <p:spTgt spid="101379">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1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685800" y="1268413"/>
            <a:ext cx="7772400" cy="4827587"/>
          </a:xfrm>
        </p:spPr>
        <p:txBody>
          <a:bodyPr/>
          <a:lstStyle/>
          <a:p>
            <a:pPr eaLnBrk="1" hangingPunct="1">
              <a:lnSpc>
                <a:spcPct val="80000"/>
              </a:lnSpc>
              <a:buFontTx/>
              <a:buNone/>
            </a:pPr>
            <a:r>
              <a:rPr lang="en-US" altLang="zh-CN" sz="2400" b="1"/>
              <a:t>void main(){</a:t>
            </a:r>
          </a:p>
          <a:p>
            <a:pPr eaLnBrk="1" hangingPunct="1">
              <a:lnSpc>
                <a:spcPct val="80000"/>
              </a:lnSpc>
              <a:buFontTx/>
              <a:buNone/>
            </a:pPr>
            <a:r>
              <a:rPr lang="en-US" altLang="zh-CN" sz="2400" b="1"/>
              <a:t>    D d;</a:t>
            </a:r>
          </a:p>
          <a:p>
            <a:pPr eaLnBrk="1" hangingPunct="1">
              <a:lnSpc>
                <a:spcPct val="80000"/>
              </a:lnSpc>
              <a:buFontTx/>
              <a:buNone/>
            </a:pPr>
            <a:r>
              <a:rPr lang="en-US" altLang="zh-CN" sz="2400" b="1"/>
              <a:t>    B *pB = &amp;d, &amp;rB=d, b;</a:t>
            </a:r>
          </a:p>
          <a:p>
            <a:pPr eaLnBrk="1" hangingPunct="1">
              <a:lnSpc>
                <a:spcPct val="80000"/>
              </a:lnSpc>
              <a:buFontTx/>
              <a:buNone/>
            </a:pPr>
            <a:r>
              <a:rPr lang="en-US" altLang="zh-CN" sz="2400" b="1"/>
              <a:t>    b=d;</a:t>
            </a:r>
          </a:p>
          <a:p>
            <a:pPr eaLnBrk="1" hangingPunct="1">
              <a:lnSpc>
                <a:spcPct val="80000"/>
              </a:lnSpc>
              <a:buFontTx/>
              <a:buNone/>
            </a:pPr>
            <a:r>
              <a:rPr lang="en-US" altLang="zh-CN" sz="2400" b="1"/>
              <a:t>    b.f();</a:t>
            </a:r>
          </a:p>
          <a:p>
            <a:pPr eaLnBrk="1" hangingPunct="1">
              <a:lnSpc>
                <a:spcPct val="80000"/>
              </a:lnSpc>
              <a:buFontTx/>
              <a:buNone/>
            </a:pPr>
            <a:r>
              <a:rPr lang="en-US" altLang="zh-CN" sz="2400" b="1"/>
              <a:t>    pB-&gt;f();</a:t>
            </a:r>
          </a:p>
          <a:p>
            <a:pPr eaLnBrk="1" hangingPunct="1">
              <a:lnSpc>
                <a:spcPct val="80000"/>
              </a:lnSpc>
              <a:buFontTx/>
              <a:buNone/>
            </a:pPr>
            <a:r>
              <a:rPr lang="en-US" altLang="zh-CN" sz="2400" b="1"/>
              <a:t>    rB.f();</a:t>
            </a:r>
          </a:p>
          <a:p>
            <a:pPr eaLnBrk="1" hangingPunct="1">
              <a:lnSpc>
                <a:spcPct val="80000"/>
              </a:lnSpc>
              <a:buFontTx/>
              <a:buNone/>
            </a:pPr>
            <a:r>
              <a:rPr lang="en-US" altLang="zh-CN" sz="2400" b="1"/>
              <a:t>}</a:t>
            </a:r>
          </a:p>
          <a:p>
            <a:pPr eaLnBrk="1" hangingPunct="1">
              <a:lnSpc>
                <a:spcPct val="80000"/>
              </a:lnSpc>
              <a:buFontTx/>
              <a:buNone/>
            </a:pPr>
            <a:endParaRPr lang="en-US" altLang="zh-CN" sz="2400" b="1"/>
          </a:p>
          <a:p>
            <a:pPr eaLnBrk="1" hangingPunct="1">
              <a:lnSpc>
                <a:spcPct val="80000"/>
              </a:lnSpc>
              <a:buFontTx/>
              <a:buNone/>
            </a:pPr>
            <a:r>
              <a:rPr lang="zh-CN" altLang="en-US" sz="2400" b="1"/>
              <a:t>本程序的运行结果如下：</a:t>
            </a:r>
            <a:r>
              <a:rPr lang="zh-CN" altLang="en-US" sz="2400" b="1">
                <a:solidFill>
                  <a:schemeClr val="accent2"/>
                </a:solidFill>
              </a:rPr>
              <a:t>第</a:t>
            </a:r>
            <a:r>
              <a:rPr lang="en-US" altLang="zh-CN" sz="2400" b="1">
                <a:solidFill>
                  <a:schemeClr val="accent2"/>
                </a:solidFill>
              </a:rPr>
              <a:t>1</a:t>
            </a:r>
            <a:r>
              <a:rPr lang="zh-CN" altLang="en-US" sz="2400" b="1">
                <a:solidFill>
                  <a:schemeClr val="accent2"/>
                </a:solidFill>
              </a:rPr>
              <a:t>行输出没有体现虚函数特征</a:t>
            </a:r>
          </a:p>
          <a:p>
            <a:pPr eaLnBrk="1" hangingPunct="1">
              <a:lnSpc>
                <a:spcPct val="80000"/>
              </a:lnSpc>
              <a:buFontTx/>
              <a:buNone/>
            </a:pPr>
            <a:r>
              <a:rPr lang="en-US" altLang="zh-CN" sz="2400" b="1"/>
              <a:t>B::f</a:t>
            </a:r>
          </a:p>
          <a:p>
            <a:pPr eaLnBrk="1" hangingPunct="1">
              <a:lnSpc>
                <a:spcPct val="80000"/>
              </a:lnSpc>
              <a:buFontTx/>
              <a:buNone/>
            </a:pPr>
            <a:r>
              <a:rPr lang="en-US" altLang="zh-CN" sz="2400" b="1"/>
              <a:t>D::f</a:t>
            </a:r>
          </a:p>
          <a:p>
            <a:pPr eaLnBrk="1" hangingPunct="1">
              <a:lnSpc>
                <a:spcPct val="80000"/>
              </a:lnSpc>
              <a:buFontTx/>
              <a:buNone/>
            </a:pPr>
            <a:r>
              <a:rPr lang="en-US" altLang="zh-CN" sz="2400" b="1"/>
              <a:t>D::f</a:t>
            </a:r>
          </a:p>
        </p:txBody>
      </p:sp>
      <p:sp>
        <p:nvSpPr>
          <p:cNvPr id="6" name="Rectangle 2"/>
          <p:cNvSpPr>
            <a:spLocks noGrp="1" noChangeArrowheads="1"/>
          </p:cNvSpPr>
          <p:nvPr>
            <p:ph type="title"/>
          </p:nvPr>
        </p:nvSpPr>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1174493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179512" y="1124744"/>
            <a:ext cx="8640960" cy="5589587"/>
          </a:xfrm>
        </p:spPr>
        <p:txBody>
          <a:bodyPr/>
          <a:lstStyle/>
          <a:p>
            <a:pPr eaLnBrk="1" hangingPunct="1">
              <a:lnSpc>
                <a:spcPct val="80000"/>
              </a:lnSpc>
              <a:buFontTx/>
              <a:buNone/>
            </a:pPr>
            <a:r>
              <a:rPr lang="en-US" altLang="zh-CN" sz="2800" b="1" dirty="0">
                <a:solidFill>
                  <a:srgbClr val="0000CC"/>
                </a:solidFill>
              </a:rPr>
              <a:t>4</a:t>
            </a:r>
            <a:r>
              <a:rPr lang="zh-CN" altLang="en-US" sz="2800" b="1" dirty="0">
                <a:solidFill>
                  <a:srgbClr val="0000CC"/>
                </a:solidFill>
              </a:rPr>
              <a:t>、派生类中的虚函数要保持其虚特征，必须与基类虚函数的函数原型完全相同，否则就是普通的重载函数，与基类的虚函数无关。</a:t>
            </a:r>
          </a:p>
          <a:p>
            <a:pPr eaLnBrk="1" hangingPunct="1">
              <a:lnSpc>
                <a:spcPct val="80000"/>
              </a:lnSpc>
              <a:buFontTx/>
              <a:buNone/>
            </a:pPr>
            <a:endParaRPr lang="zh-CN" altLang="en-US" sz="2800" b="1" dirty="0">
              <a:solidFill>
                <a:schemeClr val="accent2"/>
              </a:solidFill>
            </a:endParaRPr>
          </a:p>
          <a:p>
            <a:pPr eaLnBrk="1" hangingPunct="1">
              <a:lnSpc>
                <a:spcPct val="80000"/>
              </a:lnSpc>
              <a:buFontTx/>
              <a:buNone/>
            </a:pPr>
            <a:r>
              <a:rPr lang="en-US" altLang="zh-CN" sz="2400" b="1" dirty="0"/>
              <a:t>【</a:t>
            </a:r>
            <a:r>
              <a:rPr lang="zh-CN" altLang="en-US" sz="2400" b="1" dirty="0"/>
              <a:t>例</a:t>
            </a:r>
            <a:r>
              <a:rPr lang="en-US" altLang="zh-CN" sz="2400" b="1" dirty="0"/>
              <a:t>5-5】  </a:t>
            </a:r>
            <a:r>
              <a:rPr lang="zh-CN" altLang="en-US" sz="2400" b="1" dirty="0"/>
              <a:t>基类</a:t>
            </a:r>
            <a:r>
              <a:rPr lang="en-US" altLang="zh-CN" sz="2400" b="1" dirty="0"/>
              <a:t>B</a:t>
            </a:r>
            <a:r>
              <a:rPr lang="zh-CN" altLang="en-US" sz="2400" b="1" dirty="0"/>
              <a:t>和派生类</a:t>
            </a:r>
            <a:r>
              <a:rPr lang="en-US" altLang="zh-CN" sz="2400" b="1" dirty="0"/>
              <a:t>D</a:t>
            </a:r>
            <a:r>
              <a:rPr lang="zh-CN" altLang="en-US" sz="2400" b="1" dirty="0"/>
              <a:t>都具有成员函数</a:t>
            </a:r>
            <a:r>
              <a:rPr lang="en-US" altLang="zh-CN" sz="2400" b="1" dirty="0"/>
              <a:t>f </a:t>
            </a:r>
            <a:r>
              <a:rPr lang="zh-CN" altLang="en-US" sz="2400" b="1" dirty="0"/>
              <a:t>，但它们的参数类型不同，因此不能体现函数</a:t>
            </a:r>
            <a:r>
              <a:rPr lang="en-US" altLang="zh-CN" sz="2400" b="1" dirty="0"/>
              <a:t>f</a:t>
            </a:r>
            <a:r>
              <a:rPr lang="zh-CN" altLang="en-US" sz="2400" b="1" dirty="0"/>
              <a:t>在派生类</a:t>
            </a:r>
            <a:r>
              <a:rPr lang="en-US" altLang="zh-CN" sz="2400" b="1" dirty="0"/>
              <a:t>D</a:t>
            </a:r>
            <a:r>
              <a:rPr lang="zh-CN" altLang="en-US" sz="2400" b="1" dirty="0"/>
              <a:t>中的虚函数特性。</a:t>
            </a:r>
          </a:p>
          <a:p>
            <a:pPr lvl="1" eaLnBrk="1" hangingPunct="1">
              <a:lnSpc>
                <a:spcPct val="80000"/>
              </a:lnSpc>
              <a:buFontTx/>
              <a:buNone/>
            </a:pPr>
            <a:r>
              <a:rPr lang="en-US" altLang="zh-CN" b="1" dirty="0"/>
              <a:t>//Eg5-5.cpp</a:t>
            </a:r>
          </a:p>
          <a:p>
            <a:pPr lvl="1" eaLnBrk="1" hangingPunct="1">
              <a:lnSpc>
                <a:spcPct val="80000"/>
              </a:lnSpc>
              <a:buFontTx/>
              <a:buNone/>
            </a:pPr>
            <a:r>
              <a:rPr lang="en-US" altLang="zh-CN" b="1" dirty="0"/>
              <a:t>#include &lt;</a:t>
            </a:r>
            <a:r>
              <a:rPr lang="en-US" altLang="zh-CN" b="1" dirty="0" err="1"/>
              <a:t>iostream</a:t>
            </a:r>
            <a:r>
              <a:rPr lang="en-US" altLang="zh-CN" b="1" dirty="0"/>
              <a:t>&gt;</a:t>
            </a:r>
          </a:p>
          <a:p>
            <a:pPr lvl="1" eaLnBrk="1" hangingPunct="1">
              <a:lnSpc>
                <a:spcPct val="80000"/>
              </a:lnSpc>
              <a:buFontTx/>
              <a:buNone/>
            </a:pPr>
            <a:r>
              <a:rPr lang="en-US" altLang="zh-CN" b="1" dirty="0"/>
              <a:t>using namespace </a:t>
            </a:r>
            <a:r>
              <a:rPr lang="en-US" altLang="zh-CN" b="1" dirty="0" err="1"/>
              <a:t>std</a:t>
            </a:r>
            <a:r>
              <a:rPr lang="en-US" altLang="zh-CN" b="1" dirty="0"/>
              <a:t>;</a:t>
            </a:r>
          </a:p>
          <a:p>
            <a:pPr lvl="1" eaLnBrk="1" hangingPunct="1">
              <a:lnSpc>
                <a:spcPct val="80000"/>
              </a:lnSpc>
              <a:buFontTx/>
              <a:buNone/>
            </a:pPr>
            <a:r>
              <a:rPr lang="en-US" altLang="zh-CN" b="1" dirty="0"/>
              <a:t>class B{</a:t>
            </a:r>
          </a:p>
          <a:p>
            <a:pPr lvl="1" eaLnBrk="1" hangingPunct="1">
              <a:lnSpc>
                <a:spcPct val="80000"/>
              </a:lnSpc>
              <a:buFontTx/>
              <a:buNone/>
            </a:pPr>
            <a:r>
              <a:rPr lang="en-US" altLang="zh-CN" b="1" dirty="0"/>
              <a:t>public: </a:t>
            </a:r>
          </a:p>
          <a:p>
            <a:pPr lvl="1" eaLnBrk="1" hangingPunct="1">
              <a:lnSpc>
                <a:spcPct val="80000"/>
              </a:lnSpc>
              <a:buFontTx/>
              <a:buNone/>
            </a:pPr>
            <a:r>
              <a:rPr lang="en-US" altLang="zh-CN" b="1" dirty="0"/>
              <a:t>    virtual void f(</a:t>
            </a:r>
            <a:r>
              <a:rPr lang="en-US" altLang="zh-CN" b="1" dirty="0" err="1">
                <a:solidFill>
                  <a:srgbClr val="FF0000"/>
                </a:solidFill>
              </a:rPr>
              <a:t>int</a:t>
            </a:r>
            <a:r>
              <a:rPr lang="en-US" altLang="zh-CN" b="1" dirty="0"/>
              <a:t> </a:t>
            </a:r>
            <a:r>
              <a:rPr lang="en-US" altLang="zh-CN" b="1" dirty="0" err="1"/>
              <a:t>i</a:t>
            </a:r>
            <a:r>
              <a:rPr lang="en-US" altLang="zh-CN" b="1" dirty="0"/>
              <a:t>){ </a:t>
            </a:r>
            <a:r>
              <a:rPr lang="en-US" altLang="zh-CN" b="1" dirty="0" err="1"/>
              <a:t>cout</a:t>
            </a:r>
            <a:r>
              <a:rPr lang="en-US" altLang="zh-CN" b="1" dirty="0"/>
              <a:t> &lt;&lt; "B::f"&lt;&lt;</a:t>
            </a:r>
            <a:r>
              <a:rPr lang="en-US" altLang="zh-CN" b="1" dirty="0" err="1"/>
              <a:t>endl</a:t>
            </a:r>
            <a:r>
              <a:rPr lang="en-US" altLang="zh-CN" b="1" dirty="0"/>
              <a:t>; };</a:t>
            </a:r>
          </a:p>
          <a:p>
            <a:pPr lvl="1" eaLnBrk="1" hangingPunct="1">
              <a:lnSpc>
                <a:spcPct val="80000"/>
              </a:lnSpc>
              <a:buFontTx/>
              <a:buNone/>
            </a:pPr>
            <a:r>
              <a:rPr lang="en-US" altLang="zh-CN" b="1" dirty="0"/>
              <a:t>};</a:t>
            </a:r>
          </a:p>
        </p:txBody>
      </p:sp>
      <p:sp>
        <p:nvSpPr>
          <p:cNvPr id="5" name="Rectangle 2"/>
          <p:cNvSpPr>
            <a:spLocks noGrp="1" noChangeArrowheads="1"/>
          </p:cNvSpPr>
          <p:nvPr>
            <p:ph type="title"/>
          </p:nvPr>
        </p:nvSpPr>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963716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animEffect transition="in" filter="wipe(down)">
                                      <p:cBhvr>
                                        <p:cTn id="7" dur="500"/>
                                        <p:tgtEl>
                                          <p:spTgt spid="103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3427">
                                            <p:txEl>
                                              <p:pRg st="3" end="3"/>
                                            </p:txEl>
                                          </p:spTgt>
                                        </p:tgtEl>
                                        <p:attrNameLst>
                                          <p:attrName>style.visibility</p:attrName>
                                        </p:attrNameLst>
                                      </p:cBhvr>
                                      <p:to>
                                        <p:strVal val="visible"/>
                                      </p:to>
                                    </p:set>
                                    <p:anim calcmode="lin" valueType="num">
                                      <p:cBhvr additive="base">
                                        <p:cTn id="12" dur="5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3427">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3427">
                                            <p:txEl>
                                              <p:pRg st="4" end="4"/>
                                            </p:txEl>
                                          </p:spTgt>
                                        </p:tgtEl>
                                        <p:attrNameLst>
                                          <p:attrName>style.visibility</p:attrName>
                                        </p:attrNameLst>
                                      </p:cBhvr>
                                      <p:to>
                                        <p:strVal val="visible"/>
                                      </p:to>
                                    </p:set>
                                    <p:anim calcmode="lin" valueType="num">
                                      <p:cBhvr additive="base">
                                        <p:cTn id="16" dur="500" fill="hold"/>
                                        <p:tgtEl>
                                          <p:spTgt spid="103427">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3427">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3427">
                                            <p:txEl>
                                              <p:pRg st="5" end="5"/>
                                            </p:txEl>
                                          </p:spTgt>
                                        </p:tgtEl>
                                        <p:attrNameLst>
                                          <p:attrName>style.visibility</p:attrName>
                                        </p:attrNameLst>
                                      </p:cBhvr>
                                      <p:to>
                                        <p:strVal val="visible"/>
                                      </p:to>
                                    </p:set>
                                    <p:anim calcmode="lin" valueType="num">
                                      <p:cBhvr additive="base">
                                        <p:cTn id="20" dur="500" fill="hold"/>
                                        <p:tgtEl>
                                          <p:spTgt spid="103427">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3427">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3427">
                                            <p:txEl>
                                              <p:pRg st="6" end="6"/>
                                            </p:txEl>
                                          </p:spTgt>
                                        </p:tgtEl>
                                        <p:attrNameLst>
                                          <p:attrName>style.visibility</p:attrName>
                                        </p:attrNameLst>
                                      </p:cBhvr>
                                      <p:to>
                                        <p:strVal val="visible"/>
                                      </p:to>
                                    </p:set>
                                    <p:anim calcmode="lin" valueType="num">
                                      <p:cBhvr additive="base">
                                        <p:cTn id="24" dur="500" fill="hold"/>
                                        <p:tgtEl>
                                          <p:spTgt spid="103427">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3427">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3427">
                                            <p:txEl>
                                              <p:pRg st="7" end="7"/>
                                            </p:txEl>
                                          </p:spTgt>
                                        </p:tgtEl>
                                        <p:attrNameLst>
                                          <p:attrName>style.visibility</p:attrName>
                                        </p:attrNameLst>
                                      </p:cBhvr>
                                      <p:to>
                                        <p:strVal val="visible"/>
                                      </p:to>
                                    </p:set>
                                    <p:anim calcmode="lin" valueType="num">
                                      <p:cBhvr additive="base">
                                        <p:cTn id="28" dur="500" fill="hold"/>
                                        <p:tgtEl>
                                          <p:spTgt spid="103427">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3427">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3427">
                                            <p:txEl>
                                              <p:pRg st="8" end="8"/>
                                            </p:txEl>
                                          </p:spTgt>
                                        </p:tgtEl>
                                        <p:attrNameLst>
                                          <p:attrName>style.visibility</p:attrName>
                                        </p:attrNameLst>
                                      </p:cBhvr>
                                      <p:to>
                                        <p:strVal val="visible"/>
                                      </p:to>
                                    </p:set>
                                    <p:anim calcmode="lin" valueType="num">
                                      <p:cBhvr additive="base">
                                        <p:cTn id="32" dur="500" fill="hold"/>
                                        <p:tgtEl>
                                          <p:spTgt spid="103427">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3427">
                                            <p:txEl>
                                              <p:pRg st="8" end="8"/>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03427">
                                            <p:txEl>
                                              <p:pRg st="9" end="9"/>
                                            </p:txEl>
                                          </p:spTgt>
                                        </p:tgtEl>
                                        <p:attrNameLst>
                                          <p:attrName>style.visibility</p:attrName>
                                        </p:attrNameLst>
                                      </p:cBhvr>
                                      <p:to>
                                        <p:strVal val="visible"/>
                                      </p:to>
                                    </p:set>
                                    <p:anim calcmode="lin" valueType="num">
                                      <p:cBhvr additive="base">
                                        <p:cTn id="36" dur="500" fill="hold"/>
                                        <p:tgtEl>
                                          <p:spTgt spid="103427">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34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685800" y="1268413"/>
            <a:ext cx="7772400" cy="4827587"/>
          </a:xfrm>
        </p:spPr>
        <p:txBody>
          <a:bodyPr/>
          <a:lstStyle/>
          <a:p>
            <a:pPr eaLnBrk="1" hangingPunct="1">
              <a:lnSpc>
                <a:spcPct val="80000"/>
              </a:lnSpc>
              <a:buFontTx/>
              <a:buNone/>
            </a:pPr>
            <a:r>
              <a:rPr lang="en-US" altLang="zh-CN" sz="2400" b="1" dirty="0"/>
              <a:t>class D : public B{</a:t>
            </a:r>
          </a:p>
          <a:p>
            <a:pPr eaLnBrk="1" hangingPunct="1">
              <a:lnSpc>
                <a:spcPct val="80000"/>
              </a:lnSpc>
              <a:buFontTx/>
              <a:buNone/>
            </a:pPr>
            <a:r>
              <a:rPr lang="en-US" altLang="zh-CN" sz="2400" b="1" dirty="0"/>
              <a:t>public: </a:t>
            </a:r>
          </a:p>
          <a:p>
            <a:pPr eaLnBrk="1" hangingPunct="1">
              <a:lnSpc>
                <a:spcPct val="80000"/>
              </a:lnSpc>
              <a:buFontTx/>
              <a:buNone/>
            </a:pPr>
            <a:r>
              <a:rPr lang="en-US" altLang="zh-CN" sz="2400" b="1" dirty="0"/>
              <a:t>    </a:t>
            </a:r>
            <a:r>
              <a:rPr lang="en-US" altLang="zh-CN" sz="2400" b="1" dirty="0" err="1"/>
              <a:t>int</a:t>
            </a:r>
            <a:r>
              <a:rPr lang="en-US" altLang="zh-CN" sz="2400" b="1" dirty="0"/>
              <a:t> f(</a:t>
            </a:r>
            <a:r>
              <a:rPr lang="en-US" altLang="zh-CN" sz="2400" b="1" dirty="0">
                <a:solidFill>
                  <a:srgbClr val="FF0000"/>
                </a:solidFill>
              </a:rPr>
              <a:t>char</a:t>
            </a:r>
            <a:r>
              <a:rPr lang="en-US" altLang="zh-CN" sz="2400" b="1" dirty="0"/>
              <a:t> c){ </a:t>
            </a:r>
            <a:r>
              <a:rPr lang="en-US" altLang="zh-CN" sz="2400" b="1" dirty="0" err="1"/>
              <a:t>cout</a:t>
            </a:r>
            <a:r>
              <a:rPr lang="en-US" altLang="zh-CN" sz="2400" b="1" dirty="0"/>
              <a:t> &lt;&lt; "D::f..."&lt;&lt;c&lt;&lt;</a:t>
            </a:r>
            <a:r>
              <a:rPr lang="en-US" altLang="zh-CN" sz="2400" b="1" dirty="0" err="1"/>
              <a:t>endl</a:t>
            </a:r>
            <a:r>
              <a:rPr lang="en-US" altLang="zh-CN" sz="2400" b="1" dirty="0"/>
              <a:t>;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D </a:t>
            </a:r>
            <a:r>
              <a:rPr lang="en-US" altLang="zh-CN" sz="2400" b="1" dirty="0" err="1"/>
              <a:t>d</a:t>
            </a:r>
            <a:r>
              <a:rPr lang="en-US" altLang="zh-CN" sz="2400" b="1" dirty="0"/>
              <a:t>;</a:t>
            </a:r>
          </a:p>
          <a:p>
            <a:pPr eaLnBrk="1" hangingPunct="1">
              <a:lnSpc>
                <a:spcPct val="80000"/>
              </a:lnSpc>
              <a:buFontTx/>
              <a:buNone/>
            </a:pPr>
            <a:r>
              <a:rPr lang="en-US" altLang="zh-CN" sz="2400" b="1" dirty="0"/>
              <a:t>    B *</a:t>
            </a:r>
            <a:r>
              <a:rPr lang="en-US" altLang="zh-CN" sz="2400" b="1" dirty="0" err="1"/>
              <a:t>pB</a:t>
            </a:r>
            <a:r>
              <a:rPr lang="en-US" altLang="zh-CN" sz="2400" b="1" dirty="0"/>
              <a:t> = &amp;d, &amp;</a:t>
            </a:r>
            <a:r>
              <a:rPr lang="en-US" altLang="zh-CN" sz="2400" b="1" dirty="0" err="1"/>
              <a:t>rB</a:t>
            </a:r>
            <a:r>
              <a:rPr lang="en-US" altLang="zh-CN" sz="2400" b="1" dirty="0"/>
              <a:t>=d, b;</a:t>
            </a:r>
          </a:p>
          <a:p>
            <a:pPr eaLnBrk="1" hangingPunct="1">
              <a:lnSpc>
                <a:spcPct val="80000"/>
              </a:lnSpc>
              <a:buFontTx/>
              <a:buNone/>
            </a:pPr>
            <a:r>
              <a:rPr lang="en-US" altLang="zh-CN" sz="2400" b="1" dirty="0"/>
              <a:t>    </a:t>
            </a:r>
            <a:r>
              <a:rPr lang="en-US" altLang="zh-CN" sz="2400" b="1" dirty="0" err="1"/>
              <a:t>pB</a:t>
            </a:r>
            <a:r>
              <a:rPr lang="en-US" altLang="zh-CN" sz="2400" b="1" dirty="0"/>
              <a:t>-&gt;f('1');</a:t>
            </a:r>
          </a:p>
          <a:p>
            <a:pPr eaLnBrk="1" hangingPunct="1">
              <a:lnSpc>
                <a:spcPct val="80000"/>
              </a:lnSpc>
              <a:buFontTx/>
              <a:buNone/>
            </a:pPr>
            <a:r>
              <a:rPr lang="en-US" altLang="zh-CN" sz="2400" b="1" dirty="0"/>
              <a:t>    </a:t>
            </a:r>
            <a:r>
              <a:rPr lang="en-US" altLang="zh-CN" sz="2400" b="1" dirty="0" err="1"/>
              <a:t>rB.f</a:t>
            </a:r>
            <a:r>
              <a:rPr lang="en-US" altLang="zh-CN" sz="2400" b="1" dirty="0"/>
              <a:t>('1');</a:t>
            </a:r>
          </a:p>
          <a:p>
            <a:pPr eaLnBrk="1" hangingPunct="1">
              <a:lnSpc>
                <a:spcPct val="80000"/>
              </a:lnSpc>
              <a:buFontTx/>
              <a:buNone/>
            </a:pPr>
            <a:r>
              <a:rPr lang="en-US" altLang="zh-CN" sz="2400" b="1" dirty="0"/>
              <a:t>}</a:t>
            </a:r>
          </a:p>
          <a:p>
            <a:pPr eaLnBrk="1" hangingPunct="1">
              <a:lnSpc>
                <a:spcPct val="80000"/>
              </a:lnSpc>
              <a:buFontTx/>
              <a:buNone/>
            </a:pPr>
            <a:r>
              <a:rPr lang="zh-CN" altLang="en-US" sz="2400" b="1" dirty="0">
                <a:solidFill>
                  <a:srgbClr val="FF0000"/>
                </a:solidFill>
              </a:rPr>
              <a:t>本程序的运行结果如下：</a:t>
            </a:r>
          </a:p>
          <a:p>
            <a:pPr eaLnBrk="1" hangingPunct="1">
              <a:lnSpc>
                <a:spcPct val="80000"/>
              </a:lnSpc>
              <a:buFontTx/>
              <a:buNone/>
            </a:pPr>
            <a:r>
              <a:rPr lang="en-US" altLang="zh-CN" sz="2400" b="1" dirty="0">
                <a:solidFill>
                  <a:srgbClr val="0000CC"/>
                </a:solidFill>
              </a:rPr>
              <a:t>B::f</a:t>
            </a:r>
          </a:p>
          <a:p>
            <a:pPr eaLnBrk="1" hangingPunct="1">
              <a:lnSpc>
                <a:spcPct val="80000"/>
              </a:lnSpc>
              <a:buFontTx/>
              <a:buNone/>
            </a:pPr>
            <a:r>
              <a:rPr lang="en-US" altLang="zh-CN" sz="2400" b="1" dirty="0">
                <a:solidFill>
                  <a:srgbClr val="0000CC"/>
                </a:solidFill>
              </a:rPr>
              <a:t>B::f</a:t>
            </a:r>
          </a:p>
        </p:txBody>
      </p:sp>
      <p:sp>
        <p:nvSpPr>
          <p:cNvPr id="2" name="对话气泡: 矩形 1"/>
          <p:cNvSpPr/>
          <p:nvPr/>
        </p:nvSpPr>
        <p:spPr>
          <a:xfrm>
            <a:off x="5580112" y="3573016"/>
            <a:ext cx="2876501" cy="2160240"/>
          </a:xfrm>
          <a:prstGeom prst="wedgeRectCallout">
            <a:avLst>
              <a:gd name="adj1" fmla="val -155980"/>
              <a:gd name="adj2" fmla="val 53383"/>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此运行结果表明，没有实现虚特征！</a:t>
            </a:r>
          </a:p>
        </p:txBody>
      </p:sp>
      <p:sp>
        <p:nvSpPr>
          <p:cNvPr id="7" name="Rectangle 2"/>
          <p:cNvSpPr>
            <a:spLocks noGrp="1" noChangeArrowheads="1"/>
          </p:cNvSpPr>
          <p:nvPr>
            <p:ph type="title"/>
          </p:nvPr>
        </p:nvSpPr>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19925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fade">
                                      <p:cBhvr>
                                        <p:cTn id="7" dur="500"/>
                                        <p:tgtEl>
                                          <p:spTgt spid="1064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fade">
                                      <p:cBhvr>
                                        <p:cTn id="10" dur="500"/>
                                        <p:tgtEl>
                                          <p:spTgt spid="1064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animEffect transition="in" filter="fade">
                                      <p:cBhvr>
                                        <p:cTn id="13" dur="500"/>
                                        <p:tgtEl>
                                          <p:spTgt spid="1064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6499">
                                            <p:txEl>
                                              <p:pRg st="3" end="3"/>
                                            </p:txEl>
                                          </p:spTgt>
                                        </p:tgtEl>
                                        <p:attrNameLst>
                                          <p:attrName>style.visibility</p:attrName>
                                        </p:attrNameLst>
                                      </p:cBhvr>
                                      <p:to>
                                        <p:strVal val="visible"/>
                                      </p:to>
                                    </p:set>
                                    <p:animEffect transition="in" filter="fade">
                                      <p:cBhvr>
                                        <p:cTn id="16" dur="500"/>
                                        <p:tgtEl>
                                          <p:spTgt spid="1064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 calcmode="lin" valueType="num">
                                      <p:cBhvr additive="base">
                                        <p:cTn id="21"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64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6499">
                                            <p:txEl>
                                              <p:pRg st="5" end="5"/>
                                            </p:txEl>
                                          </p:spTgt>
                                        </p:tgtEl>
                                        <p:attrNameLst>
                                          <p:attrName>style.visibility</p:attrName>
                                        </p:attrNameLst>
                                      </p:cBhvr>
                                      <p:to>
                                        <p:strVal val="visible"/>
                                      </p:to>
                                    </p:set>
                                    <p:anim calcmode="lin" valueType="num">
                                      <p:cBhvr additive="base">
                                        <p:cTn id="25"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6499">
                                            <p:txEl>
                                              <p:pRg st="6" end="6"/>
                                            </p:txEl>
                                          </p:spTgt>
                                        </p:tgtEl>
                                        <p:attrNameLst>
                                          <p:attrName>style.visibility</p:attrName>
                                        </p:attrNameLst>
                                      </p:cBhvr>
                                      <p:to>
                                        <p:strVal val="visible"/>
                                      </p:to>
                                    </p:set>
                                    <p:anim calcmode="lin" valueType="num">
                                      <p:cBhvr additive="base">
                                        <p:cTn id="29"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649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6499">
                                            <p:txEl>
                                              <p:pRg st="7" end="7"/>
                                            </p:txEl>
                                          </p:spTgt>
                                        </p:tgtEl>
                                        <p:attrNameLst>
                                          <p:attrName>style.visibility</p:attrName>
                                        </p:attrNameLst>
                                      </p:cBhvr>
                                      <p:to>
                                        <p:strVal val="visible"/>
                                      </p:to>
                                    </p:set>
                                    <p:anim calcmode="lin" valueType="num">
                                      <p:cBhvr additive="base">
                                        <p:cTn id="33" dur="500" fill="hold"/>
                                        <p:tgtEl>
                                          <p:spTgt spid="10649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49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6499">
                                            <p:txEl>
                                              <p:pRg st="8" end="8"/>
                                            </p:txEl>
                                          </p:spTgt>
                                        </p:tgtEl>
                                        <p:attrNameLst>
                                          <p:attrName>style.visibility</p:attrName>
                                        </p:attrNameLst>
                                      </p:cBhvr>
                                      <p:to>
                                        <p:strVal val="visible"/>
                                      </p:to>
                                    </p:set>
                                    <p:anim calcmode="lin" valueType="num">
                                      <p:cBhvr additive="base">
                                        <p:cTn id="37" dur="500" fill="hold"/>
                                        <p:tgtEl>
                                          <p:spTgt spid="10649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649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6499">
                                            <p:txEl>
                                              <p:pRg st="9" end="9"/>
                                            </p:txEl>
                                          </p:spTgt>
                                        </p:tgtEl>
                                        <p:attrNameLst>
                                          <p:attrName>style.visibility</p:attrName>
                                        </p:attrNameLst>
                                      </p:cBhvr>
                                      <p:to>
                                        <p:strVal val="visible"/>
                                      </p:to>
                                    </p:set>
                                    <p:anim calcmode="lin" valueType="num">
                                      <p:cBhvr additive="base">
                                        <p:cTn id="41" dur="500" fill="hold"/>
                                        <p:tgtEl>
                                          <p:spTgt spid="10649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64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6499">
                                            <p:txEl>
                                              <p:pRg st="10" end="10"/>
                                            </p:txEl>
                                          </p:spTgt>
                                        </p:tgtEl>
                                        <p:attrNameLst>
                                          <p:attrName>style.visibility</p:attrName>
                                        </p:attrNameLst>
                                      </p:cBhvr>
                                      <p:to>
                                        <p:strVal val="visible"/>
                                      </p:to>
                                    </p:set>
                                    <p:anim calcmode="lin" valueType="num">
                                      <p:cBhvr additive="base">
                                        <p:cTn id="47" dur="500" fill="hold"/>
                                        <p:tgtEl>
                                          <p:spTgt spid="10649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6499">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6499">
                                            <p:txEl>
                                              <p:pRg st="11" end="11"/>
                                            </p:txEl>
                                          </p:spTgt>
                                        </p:tgtEl>
                                        <p:attrNameLst>
                                          <p:attrName>style.visibility</p:attrName>
                                        </p:attrNameLst>
                                      </p:cBhvr>
                                      <p:to>
                                        <p:strVal val="visible"/>
                                      </p:to>
                                    </p:set>
                                    <p:anim calcmode="lin" valueType="num">
                                      <p:cBhvr additive="base">
                                        <p:cTn id="51" dur="500" fill="hold"/>
                                        <p:tgtEl>
                                          <p:spTgt spid="10649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6499">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6499">
                                            <p:txEl>
                                              <p:pRg st="12" end="12"/>
                                            </p:txEl>
                                          </p:spTgt>
                                        </p:tgtEl>
                                        <p:attrNameLst>
                                          <p:attrName>style.visibility</p:attrName>
                                        </p:attrNameLst>
                                      </p:cBhvr>
                                      <p:to>
                                        <p:strVal val="visible"/>
                                      </p:to>
                                    </p:set>
                                    <p:anim calcmode="lin" valueType="num">
                                      <p:cBhvr additive="base">
                                        <p:cTn id="55" dur="500" fill="hold"/>
                                        <p:tgtEl>
                                          <p:spTgt spid="106499">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64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down)">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457200" y="1124744"/>
            <a:ext cx="8435280" cy="5399881"/>
          </a:xfrm>
        </p:spPr>
        <p:txBody>
          <a:bodyPr/>
          <a:lstStyle/>
          <a:p>
            <a:pPr eaLnBrk="1" hangingPunct="1">
              <a:lnSpc>
                <a:spcPct val="80000"/>
              </a:lnSpc>
              <a:buFontTx/>
              <a:buNone/>
            </a:pPr>
            <a:r>
              <a:rPr lang="en-US" altLang="zh-CN" sz="2800" b="1" dirty="0">
                <a:solidFill>
                  <a:srgbClr val="0000CC"/>
                </a:solidFill>
              </a:rPr>
              <a:t>5、</a:t>
            </a:r>
            <a:r>
              <a:rPr lang="zh-CN" altLang="en-US" sz="2800" b="1" dirty="0">
                <a:solidFill>
                  <a:srgbClr val="0000CC"/>
                </a:solidFill>
              </a:rPr>
              <a:t>派生类通过从基类继承的成员函数调用虚函数时，将访问到派生类中的版本。</a:t>
            </a:r>
          </a:p>
          <a:p>
            <a:pPr eaLnBrk="1" hangingPunct="1">
              <a:lnSpc>
                <a:spcPct val="80000"/>
              </a:lnSpc>
              <a:buFontTx/>
              <a:buNone/>
            </a:pPr>
            <a:r>
              <a:rPr lang="en-US" altLang="zh-CN" sz="1800" b="1" dirty="0">
                <a:solidFill>
                  <a:srgbClr val="FF0000"/>
                </a:solidFill>
              </a:rPr>
              <a:t>【</a:t>
            </a:r>
            <a:r>
              <a:rPr lang="zh-CN" altLang="en-US" sz="1800" b="1" dirty="0">
                <a:solidFill>
                  <a:srgbClr val="FF0000"/>
                </a:solidFill>
              </a:rPr>
              <a:t>例</a:t>
            </a:r>
            <a:r>
              <a:rPr lang="en-US" altLang="zh-CN" sz="1800" b="1" dirty="0">
                <a:solidFill>
                  <a:srgbClr val="FF0000"/>
                </a:solidFill>
              </a:rPr>
              <a:t>5-6】  </a:t>
            </a:r>
            <a:r>
              <a:rPr lang="zh-CN" altLang="en-US" sz="1800" b="1" dirty="0">
                <a:solidFill>
                  <a:srgbClr val="FF0000"/>
                </a:solidFill>
              </a:rPr>
              <a:t>派生类</a:t>
            </a:r>
            <a:r>
              <a:rPr lang="en-US" altLang="zh-CN" sz="1800" b="1" dirty="0">
                <a:solidFill>
                  <a:srgbClr val="FF0000"/>
                </a:solidFill>
              </a:rPr>
              <a:t>D</a:t>
            </a:r>
            <a:r>
              <a:rPr lang="zh-CN" altLang="en-US" sz="1800" b="1" dirty="0">
                <a:solidFill>
                  <a:srgbClr val="FF0000"/>
                </a:solidFill>
              </a:rPr>
              <a:t>的对象通过基类</a:t>
            </a:r>
            <a:r>
              <a:rPr lang="en-US" altLang="zh-CN" sz="1800" b="1" dirty="0">
                <a:solidFill>
                  <a:srgbClr val="FF0000"/>
                </a:solidFill>
              </a:rPr>
              <a:t>B</a:t>
            </a:r>
            <a:r>
              <a:rPr lang="zh-CN" altLang="en-US" sz="1800" b="1" dirty="0">
                <a:solidFill>
                  <a:srgbClr val="FF0000"/>
                </a:solidFill>
              </a:rPr>
              <a:t>的普通函数</a:t>
            </a:r>
            <a:r>
              <a:rPr lang="en-US" altLang="zh-CN" sz="1800" b="1" dirty="0">
                <a:solidFill>
                  <a:srgbClr val="FF0000"/>
                </a:solidFill>
              </a:rPr>
              <a:t>f</a:t>
            </a:r>
            <a:r>
              <a:rPr lang="zh-CN" altLang="en-US" sz="1800" b="1" dirty="0">
                <a:solidFill>
                  <a:srgbClr val="FF0000"/>
                </a:solidFill>
              </a:rPr>
              <a:t>调用派生类</a:t>
            </a:r>
            <a:r>
              <a:rPr lang="en-US" altLang="zh-CN" sz="1800" b="1" dirty="0">
                <a:solidFill>
                  <a:srgbClr val="FF0000"/>
                </a:solidFill>
              </a:rPr>
              <a:t>D</a:t>
            </a:r>
            <a:r>
              <a:rPr lang="zh-CN" altLang="en-US" sz="1800" b="1" dirty="0">
                <a:solidFill>
                  <a:srgbClr val="FF0000"/>
                </a:solidFill>
              </a:rPr>
              <a:t>中的虚函数</a:t>
            </a:r>
            <a:r>
              <a:rPr lang="en-US" altLang="zh-CN" sz="1800" b="1" dirty="0">
                <a:solidFill>
                  <a:srgbClr val="FF0000"/>
                </a:solidFill>
              </a:rPr>
              <a:t>g</a:t>
            </a:r>
          </a:p>
          <a:p>
            <a:pPr eaLnBrk="1" hangingPunct="1">
              <a:lnSpc>
                <a:spcPct val="80000"/>
              </a:lnSpc>
              <a:buFontTx/>
              <a:buNone/>
            </a:pPr>
            <a:r>
              <a:rPr lang="en-US" altLang="zh-CN" sz="1800" b="1" dirty="0"/>
              <a:t>//Eg5-6.cpp</a:t>
            </a:r>
          </a:p>
          <a:p>
            <a:pPr eaLnBrk="1" hangingPunct="1">
              <a:lnSpc>
                <a:spcPct val="80000"/>
              </a:lnSpc>
              <a:buFontTx/>
              <a:buNone/>
            </a:pP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class B{</a:t>
            </a:r>
          </a:p>
          <a:p>
            <a:pPr eaLnBrk="1" hangingPunct="1">
              <a:lnSpc>
                <a:spcPct val="80000"/>
              </a:lnSpc>
              <a:buFontTx/>
              <a:buNone/>
            </a:pPr>
            <a:r>
              <a:rPr lang="en-US" altLang="zh-CN" sz="1800" b="1" dirty="0"/>
              <a:t>public: </a:t>
            </a:r>
          </a:p>
          <a:p>
            <a:pPr eaLnBrk="1" hangingPunct="1">
              <a:lnSpc>
                <a:spcPct val="80000"/>
              </a:lnSpc>
              <a:buFontTx/>
              <a:buNone/>
            </a:pPr>
            <a:r>
              <a:rPr lang="en-US" altLang="zh-CN" sz="1800" b="1" dirty="0"/>
              <a:t>    </a:t>
            </a:r>
            <a:r>
              <a:rPr lang="en-US" altLang="zh-CN" sz="1800" b="1" dirty="0">
                <a:solidFill>
                  <a:srgbClr val="FF0000"/>
                </a:solidFill>
              </a:rPr>
              <a:t>void f(){ g(); } </a:t>
            </a:r>
          </a:p>
          <a:p>
            <a:pPr eaLnBrk="1" hangingPunct="1">
              <a:lnSpc>
                <a:spcPct val="80000"/>
              </a:lnSpc>
              <a:buFontTx/>
              <a:buNone/>
            </a:pPr>
            <a:r>
              <a:rPr lang="en-US" altLang="zh-CN" sz="1800" b="1" dirty="0"/>
              <a:t>    virtual void g(){ </a:t>
            </a:r>
            <a:r>
              <a:rPr lang="en-US" altLang="zh-CN" sz="1800" b="1" dirty="0" err="1"/>
              <a:t>cout</a:t>
            </a:r>
            <a:r>
              <a:rPr lang="en-US" altLang="zh-CN" sz="1800" b="1" dirty="0"/>
              <a:t> &lt;&lt; "B::g"; }</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class D : public B{</a:t>
            </a:r>
          </a:p>
          <a:p>
            <a:pPr eaLnBrk="1" hangingPunct="1">
              <a:lnSpc>
                <a:spcPct val="80000"/>
              </a:lnSpc>
              <a:buFontTx/>
              <a:buNone/>
            </a:pPr>
            <a:r>
              <a:rPr lang="en-US" altLang="zh-CN" sz="1800" b="1" dirty="0"/>
              <a:t>public: </a:t>
            </a:r>
          </a:p>
          <a:p>
            <a:pPr eaLnBrk="1" hangingPunct="1">
              <a:lnSpc>
                <a:spcPct val="80000"/>
              </a:lnSpc>
              <a:buFontTx/>
              <a:buNone/>
            </a:pPr>
            <a:r>
              <a:rPr lang="en-US" altLang="zh-CN" sz="1800" b="1" dirty="0"/>
              <a:t>    </a:t>
            </a:r>
            <a:r>
              <a:rPr lang="en-US" altLang="zh-CN" sz="1800" b="1" dirty="0">
                <a:solidFill>
                  <a:srgbClr val="FF0000"/>
                </a:solidFill>
              </a:rPr>
              <a:t>void g(){ </a:t>
            </a:r>
            <a:r>
              <a:rPr lang="en-US" altLang="zh-CN" sz="1800" b="1" dirty="0" err="1">
                <a:solidFill>
                  <a:srgbClr val="FF0000"/>
                </a:solidFill>
              </a:rPr>
              <a:t>cout</a:t>
            </a:r>
            <a:r>
              <a:rPr lang="en-US" altLang="zh-CN" sz="1800" b="1" dirty="0">
                <a:solidFill>
                  <a:srgbClr val="FF0000"/>
                </a:solidFill>
              </a:rPr>
              <a:t> &lt;&lt; "D::g"; }</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D </a:t>
            </a:r>
            <a:r>
              <a:rPr lang="en-US" altLang="zh-CN" sz="1800" b="1" dirty="0" err="1"/>
              <a:t>d</a:t>
            </a:r>
            <a:r>
              <a:rPr lang="en-US" altLang="zh-CN" sz="1800" b="1" dirty="0"/>
              <a:t>;</a:t>
            </a:r>
          </a:p>
          <a:p>
            <a:pPr eaLnBrk="1" hangingPunct="1">
              <a:lnSpc>
                <a:spcPct val="80000"/>
              </a:lnSpc>
              <a:buFontTx/>
              <a:buNone/>
            </a:pPr>
            <a:r>
              <a:rPr lang="en-US" altLang="zh-CN" sz="1800" b="1" dirty="0"/>
              <a:t>    </a:t>
            </a:r>
            <a:r>
              <a:rPr lang="en-US" altLang="zh-CN" sz="1800" b="1" dirty="0" err="1">
                <a:solidFill>
                  <a:srgbClr val="FF0000"/>
                </a:solidFill>
              </a:rPr>
              <a:t>d.f</a:t>
            </a:r>
            <a:r>
              <a:rPr lang="en-US" altLang="zh-CN" sz="1800" b="1" dirty="0">
                <a:solidFill>
                  <a:srgbClr val="FF0000"/>
                </a:solidFill>
              </a:rPr>
              <a:t>();</a:t>
            </a:r>
          </a:p>
          <a:p>
            <a:pPr eaLnBrk="1" hangingPunct="1">
              <a:lnSpc>
                <a:spcPct val="80000"/>
              </a:lnSpc>
              <a:buFontTx/>
              <a:buNone/>
            </a:pPr>
            <a:r>
              <a:rPr lang="en-US" altLang="zh-CN" sz="1800" b="1" dirty="0"/>
              <a:t>}</a:t>
            </a:r>
          </a:p>
        </p:txBody>
      </p:sp>
      <p:sp>
        <p:nvSpPr>
          <p:cNvPr id="6" name="Rectangle 2"/>
          <p:cNvSpPr>
            <a:spLocks noGrp="1" noChangeArrowheads="1"/>
          </p:cNvSpPr>
          <p:nvPr>
            <p:ph type="title"/>
          </p:nvPr>
        </p:nvSpPr>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2929048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5475">
                                            <p:txEl>
                                              <p:pRg st="1" end="1"/>
                                            </p:txEl>
                                          </p:spTgt>
                                        </p:tgtEl>
                                        <p:attrNameLst>
                                          <p:attrName>style.visibility</p:attrName>
                                        </p:attrNameLst>
                                      </p:cBhvr>
                                      <p:to>
                                        <p:strVal val="visible"/>
                                      </p:to>
                                    </p:set>
                                    <p:anim calcmode="lin" valueType="num">
                                      <p:cBhvr>
                                        <p:cTn id="7" dur="1000" fill="hold"/>
                                        <p:tgtEl>
                                          <p:spTgt spid="10547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10547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105475">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105475">
                                            <p:txEl>
                                              <p:pRg st="1" end="1"/>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05475">
                                            <p:txEl>
                                              <p:pRg st="2" end="2"/>
                                            </p:txEl>
                                          </p:spTgt>
                                        </p:tgtEl>
                                        <p:attrNameLst>
                                          <p:attrName>style.visibility</p:attrName>
                                        </p:attrNameLst>
                                      </p:cBhvr>
                                      <p:to>
                                        <p:strVal val="visible"/>
                                      </p:to>
                                    </p:set>
                                    <p:anim calcmode="lin" valueType="num">
                                      <p:cBhvr>
                                        <p:cTn id="13" dur="1000" fill="hold"/>
                                        <p:tgtEl>
                                          <p:spTgt spid="105475">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105475">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105475">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105475">
                                            <p:txEl>
                                              <p:pRg st="2" end="2"/>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105475">
                                            <p:txEl>
                                              <p:pRg st="3" end="3"/>
                                            </p:txEl>
                                          </p:spTgt>
                                        </p:tgtEl>
                                        <p:attrNameLst>
                                          <p:attrName>style.visibility</p:attrName>
                                        </p:attrNameLst>
                                      </p:cBhvr>
                                      <p:to>
                                        <p:strVal val="visible"/>
                                      </p:to>
                                    </p:set>
                                    <p:anim calcmode="lin" valueType="num">
                                      <p:cBhvr>
                                        <p:cTn id="19" dur="1000" fill="hold"/>
                                        <p:tgtEl>
                                          <p:spTgt spid="105475">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105475">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105475">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105475">
                                            <p:txEl>
                                              <p:pRg st="3" end="3"/>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105475">
                                            <p:txEl>
                                              <p:pRg st="4" end="4"/>
                                            </p:txEl>
                                          </p:spTgt>
                                        </p:tgtEl>
                                        <p:attrNameLst>
                                          <p:attrName>style.visibility</p:attrName>
                                        </p:attrNameLst>
                                      </p:cBhvr>
                                      <p:to>
                                        <p:strVal val="visible"/>
                                      </p:to>
                                    </p:set>
                                    <p:anim calcmode="lin" valueType="num">
                                      <p:cBhvr>
                                        <p:cTn id="25" dur="1000" fill="hold"/>
                                        <p:tgtEl>
                                          <p:spTgt spid="105475">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105475">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105475">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105475">
                                            <p:txEl>
                                              <p:pRg st="4" end="4"/>
                                            </p:txEl>
                                          </p:spTgt>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105475">
                                            <p:txEl>
                                              <p:pRg st="5" end="5"/>
                                            </p:txEl>
                                          </p:spTgt>
                                        </p:tgtEl>
                                        <p:attrNameLst>
                                          <p:attrName>style.visibility</p:attrName>
                                        </p:attrNameLst>
                                      </p:cBhvr>
                                      <p:to>
                                        <p:strVal val="visible"/>
                                      </p:to>
                                    </p:set>
                                    <p:anim calcmode="lin" valueType="num">
                                      <p:cBhvr>
                                        <p:cTn id="31" dur="1000" fill="hold"/>
                                        <p:tgtEl>
                                          <p:spTgt spid="105475">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105475">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105475">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105475">
                                            <p:txEl>
                                              <p:pRg st="5" end="5"/>
                                            </p:txEl>
                                          </p:spTgt>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105475">
                                            <p:txEl>
                                              <p:pRg st="6" end="6"/>
                                            </p:txEl>
                                          </p:spTgt>
                                        </p:tgtEl>
                                        <p:attrNameLst>
                                          <p:attrName>style.visibility</p:attrName>
                                        </p:attrNameLst>
                                      </p:cBhvr>
                                      <p:to>
                                        <p:strVal val="visible"/>
                                      </p:to>
                                    </p:set>
                                    <p:anim calcmode="lin" valueType="num">
                                      <p:cBhvr>
                                        <p:cTn id="37" dur="1000" fill="hold"/>
                                        <p:tgtEl>
                                          <p:spTgt spid="105475">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105475">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105475">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105475">
                                            <p:txEl>
                                              <p:pRg st="6" end="6"/>
                                            </p:txEl>
                                          </p:spTgt>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105475">
                                            <p:txEl>
                                              <p:pRg st="7" end="7"/>
                                            </p:txEl>
                                          </p:spTgt>
                                        </p:tgtEl>
                                        <p:attrNameLst>
                                          <p:attrName>style.visibility</p:attrName>
                                        </p:attrNameLst>
                                      </p:cBhvr>
                                      <p:to>
                                        <p:strVal val="visible"/>
                                      </p:to>
                                    </p:set>
                                    <p:anim calcmode="lin" valueType="num">
                                      <p:cBhvr>
                                        <p:cTn id="43" dur="1000" fill="hold"/>
                                        <p:tgtEl>
                                          <p:spTgt spid="105475">
                                            <p:txEl>
                                              <p:pRg st="7" end="7"/>
                                            </p:txEl>
                                          </p:spTgt>
                                        </p:tgtEl>
                                        <p:attrNameLst>
                                          <p:attrName>ppt_w</p:attrName>
                                        </p:attrNameLst>
                                      </p:cBhvr>
                                      <p:tavLst>
                                        <p:tav tm="0">
                                          <p:val>
                                            <p:fltVal val="0"/>
                                          </p:val>
                                        </p:tav>
                                        <p:tav tm="100000">
                                          <p:val>
                                            <p:strVal val="#ppt_w"/>
                                          </p:val>
                                        </p:tav>
                                      </p:tavLst>
                                    </p:anim>
                                    <p:anim calcmode="lin" valueType="num">
                                      <p:cBhvr>
                                        <p:cTn id="44" dur="1000" fill="hold"/>
                                        <p:tgtEl>
                                          <p:spTgt spid="105475">
                                            <p:txEl>
                                              <p:pRg st="7" end="7"/>
                                            </p:txEl>
                                          </p:spTgt>
                                        </p:tgtEl>
                                        <p:attrNameLst>
                                          <p:attrName>ppt_h</p:attrName>
                                        </p:attrNameLst>
                                      </p:cBhvr>
                                      <p:tavLst>
                                        <p:tav tm="0">
                                          <p:val>
                                            <p:fltVal val="0"/>
                                          </p:val>
                                        </p:tav>
                                        <p:tav tm="100000">
                                          <p:val>
                                            <p:strVal val="#ppt_h"/>
                                          </p:val>
                                        </p:tav>
                                      </p:tavLst>
                                    </p:anim>
                                    <p:anim calcmode="lin" valueType="num">
                                      <p:cBhvr>
                                        <p:cTn id="45" dur="1000" fill="hold"/>
                                        <p:tgtEl>
                                          <p:spTgt spid="105475">
                                            <p:txEl>
                                              <p:pRg st="7" end="7"/>
                                            </p:txEl>
                                          </p:spTgt>
                                        </p:tgtEl>
                                        <p:attrNameLst>
                                          <p:attrName>style.rotation</p:attrName>
                                        </p:attrNameLst>
                                      </p:cBhvr>
                                      <p:tavLst>
                                        <p:tav tm="0">
                                          <p:val>
                                            <p:fltVal val="90"/>
                                          </p:val>
                                        </p:tav>
                                        <p:tav tm="100000">
                                          <p:val>
                                            <p:fltVal val="0"/>
                                          </p:val>
                                        </p:tav>
                                      </p:tavLst>
                                    </p:anim>
                                    <p:animEffect transition="in" filter="fade">
                                      <p:cBhvr>
                                        <p:cTn id="46" dur="1000"/>
                                        <p:tgtEl>
                                          <p:spTgt spid="105475">
                                            <p:txEl>
                                              <p:pRg st="7" end="7"/>
                                            </p:txEl>
                                          </p:spTgt>
                                        </p:tgtEl>
                                      </p:cBhvr>
                                    </p:animEffect>
                                  </p:childTnLst>
                                </p:cTn>
                              </p:par>
                              <p:par>
                                <p:cTn id="47" presetID="31" presetClass="entr" presetSubtype="0" fill="hold" nodeType="withEffect">
                                  <p:stCondLst>
                                    <p:cond delay="0"/>
                                  </p:stCondLst>
                                  <p:iterate type="lt">
                                    <p:tmPct val="5000"/>
                                  </p:iterate>
                                  <p:childTnLst>
                                    <p:set>
                                      <p:cBhvr>
                                        <p:cTn id="48" dur="1" fill="hold">
                                          <p:stCondLst>
                                            <p:cond delay="0"/>
                                          </p:stCondLst>
                                        </p:cTn>
                                        <p:tgtEl>
                                          <p:spTgt spid="105475">
                                            <p:txEl>
                                              <p:pRg st="8" end="8"/>
                                            </p:txEl>
                                          </p:spTgt>
                                        </p:tgtEl>
                                        <p:attrNameLst>
                                          <p:attrName>style.visibility</p:attrName>
                                        </p:attrNameLst>
                                      </p:cBhvr>
                                      <p:to>
                                        <p:strVal val="visible"/>
                                      </p:to>
                                    </p:set>
                                    <p:anim calcmode="lin" valueType="num">
                                      <p:cBhvr>
                                        <p:cTn id="49" dur="1000" fill="hold"/>
                                        <p:tgtEl>
                                          <p:spTgt spid="105475">
                                            <p:txEl>
                                              <p:pRg st="8" end="8"/>
                                            </p:txEl>
                                          </p:spTgt>
                                        </p:tgtEl>
                                        <p:attrNameLst>
                                          <p:attrName>ppt_w</p:attrName>
                                        </p:attrNameLst>
                                      </p:cBhvr>
                                      <p:tavLst>
                                        <p:tav tm="0">
                                          <p:val>
                                            <p:fltVal val="0"/>
                                          </p:val>
                                        </p:tav>
                                        <p:tav tm="100000">
                                          <p:val>
                                            <p:strVal val="#ppt_w"/>
                                          </p:val>
                                        </p:tav>
                                      </p:tavLst>
                                    </p:anim>
                                    <p:anim calcmode="lin" valueType="num">
                                      <p:cBhvr>
                                        <p:cTn id="50" dur="1000" fill="hold"/>
                                        <p:tgtEl>
                                          <p:spTgt spid="105475">
                                            <p:txEl>
                                              <p:pRg st="8" end="8"/>
                                            </p:txEl>
                                          </p:spTgt>
                                        </p:tgtEl>
                                        <p:attrNameLst>
                                          <p:attrName>ppt_h</p:attrName>
                                        </p:attrNameLst>
                                      </p:cBhvr>
                                      <p:tavLst>
                                        <p:tav tm="0">
                                          <p:val>
                                            <p:fltVal val="0"/>
                                          </p:val>
                                        </p:tav>
                                        <p:tav tm="100000">
                                          <p:val>
                                            <p:strVal val="#ppt_h"/>
                                          </p:val>
                                        </p:tav>
                                      </p:tavLst>
                                    </p:anim>
                                    <p:anim calcmode="lin" valueType="num">
                                      <p:cBhvr>
                                        <p:cTn id="51" dur="1000" fill="hold"/>
                                        <p:tgtEl>
                                          <p:spTgt spid="105475">
                                            <p:txEl>
                                              <p:pRg st="8" end="8"/>
                                            </p:txEl>
                                          </p:spTgt>
                                        </p:tgtEl>
                                        <p:attrNameLst>
                                          <p:attrName>style.rotation</p:attrName>
                                        </p:attrNameLst>
                                      </p:cBhvr>
                                      <p:tavLst>
                                        <p:tav tm="0">
                                          <p:val>
                                            <p:fltVal val="90"/>
                                          </p:val>
                                        </p:tav>
                                        <p:tav tm="100000">
                                          <p:val>
                                            <p:fltVal val="0"/>
                                          </p:val>
                                        </p:tav>
                                      </p:tavLst>
                                    </p:anim>
                                    <p:animEffect transition="in" filter="fade">
                                      <p:cBhvr>
                                        <p:cTn id="52" dur="1000"/>
                                        <p:tgtEl>
                                          <p:spTgt spid="105475">
                                            <p:txEl>
                                              <p:pRg st="8" end="8"/>
                                            </p:txEl>
                                          </p:spTgt>
                                        </p:tgtEl>
                                      </p:cBhvr>
                                    </p:animEffect>
                                  </p:childTnLst>
                                </p:cTn>
                              </p:par>
                              <p:par>
                                <p:cTn id="53" presetID="31" presetClass="entr" presetSubtype="0" fill="hold" nodeType="withEffect">
                                  <p:stCondLst>
                                    <p:cond delay="0"/>
                                  </p:stCondLst>
                                  <p:iterate type="lt">
                                    <p:tmPct val="5000"/>
                                  </p:iterate>
                                  <p:childTnLst>
                                    <p:set>
                                      <p:cBhvr>
                                        <p:cTn id="54" dur="1" fill="hold">
                                          <p:stCondLst>
                                            <p:cond delay="0"/>
                                          </p:stCondLst>
                                        </p:cTn>
                                        <p:tgtEl>
                                          <p:spTgt spid="105475">
                                            <p:txEl>
                                              <p:pRg st="9" end="9"/>
                                            </p:txEl>
                                          </p:spTgt>
                                        </p:tgtEl>
                                        <p:attrNameLst>
                                          <p:attrName>style.visibility</p:attrName>
                                        </p:attrNameLst>
                                      </p:cBhvr>
                                      <p:to>
                                        <p:strVal val="visible"/>
                                      </p:to>
                                    </p:set>
                                    <p:anim calcmode="lin" valueType="num">
                                      <p:cBhvr>
                                        <p:cTn id="55" dur="1000" fill="hold"/>
                                        <p:tgtEl>
                                          <p:spTgt spid="105475">
                                            <p:txEl>
                                              <p:pRg st="9" end="9"/>
                                            </p:txEl>
                                          </p:spTgt>
                                        </p:tgtEl>
                                        <p:attrNameLst>
                                          <p:attrName>ppt_w</p:attrName>
                                        </p:attrNameLst>
                                      </p:cBhvr>
                                      <p:tavLst>
                                        <p:tav tm="0">
                                          <p:val>
                                            <p:fltVal val="0"/>
                                          </p:val>
                                        </p:tav>
                                        <p:tav tm="100000">
                                          <p:val>
                                            <p:strVal val="#ppt_w"/>
                                          </p:val>
                                        </p:tav>
                                      </p:tavLst>
                                    </p:anim>
                                    <p:anim calcmode="lin" valueType="num">
                                      <p:cBhvr>
                                        <p:cTn id="56" dur="1000" fill="hold"/>
                                        <p:tgtEl>
                                          <p:spTgt spid="105475">
                                            <p:txEl>
                                              <p:pRg st="9" end="9"/>
                                            </p:txEl>
                                          </p:spTgt>
                                        </p:tgtEl>
                                        <p:attrNameLst>
                                          <p:attrName>ppt_h</p:attrName>
                                        </p:attrNameLst>
                                      </p:cBhvr>
                                      <p:tavLst>
                                        <p:tav tm="0">
                                          <p:val>
                                            <p:fltVal val="0"/>
                                          </p:val>
                                        </p:tav>
                                        <p:tav tm="100000">
                                          <p:val>
                                            <p:strVal val="#ppt_h"/>
                                          </p:val>
                                        </p:tav>
                                      </p:tavLst>
                                    </p:anim>
                                    <p:anim calcmode="lin" valueType="num">
                                      <p:cBhvr>
                                        <p:cTn id="57" dur="1000" fill="hold"/>
                                        <p:tgtEl>
                                          <p:spTgt spid="105475">
                                            <p:txEl>
                                              <p:pRg st="9" end="9"/>
                                            </p:txEl>
                                          </p:spTgt>
                                        </p:tgtEl>
                                        <p:attrNameLst>
                                          <p:attrName>style.rotation</p:attrName>
                                        </p:attrNameLst>
                                      </p:cBhvr>
                                      <p:tavLst>
                                        <p:tav tm="0">
                                          <p:val>
                                            <p:fltVal val="90"/>
                                          </p:val>
                                        </p:tav>
                                        <p:tav tm="100000">
                                          <p:val>
                                            <p:fltVal val="0"/>
                                          </p:val>
                                        </p:tav>
                                      </p:tavLst>
                                    </p:anim>
                                    <p:animEffect transition="in" filter="fade">
                                      <p:cBhvr>
                                        <p:cTn id="58" dur="1000"/>
                                        <p:tgtEl>
                                          <p:spTgt spid="105475">
                                            <p:txEl>
                                              <p:pRg st="9" end="9"/>
                                            </p:txEl>
                                          </p:spTgt>
                                        </p:tgtEl>
                                      </p:cBhvr>
                                    </p:animEffect>
                                  </p:childTnLst>
                                </p:cTn>
                              </p:par>
                              <p:par>
                                <p:cTn id="59" presetID="31" presetClass="entr" presetSubtype="0" fill="hold" nodeType="withEffect">
                                  <p:stCondLst>
                                    <p:cond delay="0"/>
                                  </p:stCondLst>
                                  <p:iterate type="lt">
                                    <p:tmPct val="5000"/>
                                  </p:iterate>
                                  <p:childTnLst>
                                    <p:set>
                                      <p:cBhvr>
                                        <p:cTn id="60" dur="1" fill="hold">
                                          <p:stCondLst>
                                            <p:cond delay="0"/>
                                          </p:stCondLst>
                                        </p:cTn>
                                        <p:tgtEl>
                                          <p:spTgt spid="105475">
                                            <p:txEl>
                                              <p:pRg st="10" end="10"/>
                                            </p:txEl>
                                          </p:spTgt>
                                        </p:tgtEl>
                                        <p:attrNameLst>
                                          <p:attrName>style.visibility</p:attrName>
                                        </p:attrNameLst>
                                      </p:cBhvr>
                                      <p:to>
                                        <p:strVal val="visible"/>
                                      </p:to>
                                    </p:set>
                                    <p:anim calcmode="lin" valueType="num">
                                      <p:cBhvr>
                                        <p:cTn id="61" dur="1000" fill="hold"/>
                                        <p:tgtEl>
                                          <p:spTgt spid="105475">
                                            <p:txEl>
                                              <p:pRg st="10" end="10"/>
                                            </p:txEl>
                                          </p:spTgt>
                                        </p:tgtEl>
                                        <p:attrNameLst>
                                          <p:attrName>ppt_w</p:attrName>
                                        </p:attrNameLst>
                                      </p:cBhvr>
                                      <p:tavLst>
                                        <p:tav tm="0">
                                          <p:val>
                                            <p:fltVal val="0"/>
                                          </p:val>
                                        </p:tav>
                                        <p:tav tm="100000">
                                          <p:val>
                                            <p:strVal val="#ppt_w"/>
                                          </p:val>
                                        </p:tav>
                                      </p:tavLst>
                                    </p:anim>
                                    <p:anim calcmode="lin" valueType="num">
                                      <p:cBhvr>
                                        <p:cTn id="62" dur="1000" fill="hold"/>
                                        <p:tgtEl>
                                          <p:spTgt spid="105475">
                                            <p:txEl>
                                              <p:pRg st="10" end="10"/>
                                            </p:txEl>
                                          </p:spTgt>
                                        </p:tgtEl>
                                        <p:attrNameLst>
                                          <p:attrName>ppt_h</p:attrName>
                                        </p:attrNameLst>
                                      </p:cBhvr>
                                      <p:tavLst>
                                        <p:tav tm="0">
                                          <p:val>
                                            <p:fltVal val="0"/>
                                          </p:val>
                                        </p:tav>
                                        <p:tav tm="100000">
                                          <p:val>
                                            <p:strVal val="#ppt_h"/>
                                          </p:val>
                                        </p:tav>
                                      </p:tavLst>
                                    </p:anim>
                                    <p:anim calcmode="lin" valueType="num">
                                      <p:cBhvr>
                                        <p:cTn id="63" dur="1000" fill="hold"/>
                                        <p:tgtEl>
                                          <p:spTgt spid="105475">
                                            <p:txEl>
                                              <p:pRg st="10" end="10"/>
                                            </p:txEl>
                                          </p:spTgt>
                                        </p:tgtEl>
                                        <p:attrNameLst>
                                          <p:attrName>style.rotation</p:attrName>
                                        </p:attrNameLst>
                                      </p:cBhvr>
                                      <p:tavLst>
                                        <p:tav tm="0">
                                          <p:val>
                                            <p:fltVal val="90"/>
                                          </p:val>
                                        </p:tav>
                                        <p:tav tm="100000">
                                          <p:val>
                                            <p:fltVal val="0"/>
                                          </p:val>
                                        </p:tav>
                                      </p:tavLst>
                                    </p:anim>
                                    <p:animEffect transition="in" filter="fade">
                                      <p:cBhvr>
                                        <p:cTn id="64" dur="1000"/>
                                        <p:tgtEl>
                                          <p:spTgt spid="105475">
                                            <p:txEl>
                                              <p:pRg st="10" end="10"/>
                                            </p:txEl>
                                          </p:spTgt>
                                        </p:tgtEl>
                                      </p:cBhvr>
                                    </p:animEffect>
                                  </p:childTnLst>
                                </p:cTn>
                              </p:par>
                              <p:par>
                                <p:cTn id="65" presetID="31" presetClass="entr" presetSubtype="0" fill="hold" nodeType="withEffect">
                                  <p:stCondLst>
                                    <p:cond delay="0"/>
                                  </p:stCondLst>
                                  <p:iterate type="lt">
                                    <p:tmPct val="5000"/>
                                  </p:iterate>
                                  <p:childTnLst>
                                    <p:set>
                                      <p:cBhvr>
                                        <p:cTn id="66" dur="1" fill="hold">
                                          <p:stCondLst>
                                            <p:cond delay="0"/>
                                          </p:stCondLst>
                                        </p:cTn>
                                        <p:tgtEl>
                                          <p:spTgt spid="105475">
                                            <p:txEl>
                                              <p:pRg st="11" end="11"/>
                                            </p:txEl>
                                          </p:spTgt>
                                        </p:tgtEl>
                                        <p:attrNameLst>
                                          <p:attrName>style.visibility</p:attrName>
                                        </p:attrNameLst>
                                      </p:cBhvr>
                                      <p:to>
                                        <p:strVal val="visible"/>
                                      </p:to>
                                    </p:set>
                                    <p:anim calcmode="lin" valueType="num">
                                      <p:cBhvr>
                                        <p:cTn id="67" dur="1000" fill="hold"/>
                                        <p:tgtEl>
                                          <p:spTgt spid="105475">
                                            <p:txEl>
                                              <p:pRg st="11" end="11"/>
                                            </p:txEl>
                                          </p:spTgt>
                                        </p:tgtEl>
                                        <p:attrNameLst>
                                          <p:attrName>ppt_w</p:attrName>
                                        </p:attrNameLst>
                                      </p:cBhvr>
                                      <p:tavLst>
                                        <p:tav tm="0">
                                          <p:val>
                                            <p:fltVal val="0"/>
                                          </p:val>
                                        </p:tav>
                                        <p:tav tm="100000">
                                          <p:val>
                                            <p:strVal val="#ppt_w"/>
                                          </p:val>
                                        </p:tav>
                                      </p:tavLst>
                                    </p:anim>
                                    <p:anim calcmode="lin" valueType="num">
                                      <p:cBhvr>
                                        <p:cTn id="68" dur="1000" fill="hold"/>
                                        <p:tgtEl>
                                          <p:spTgt spid="105475">
                                            <p:txEl>
                                              <p:pRg st="11" end="11"/>
                                            </p:txEl>
                                          </p:spTgt>
                                        </p:tgtEl>
                                        <p:attrNameLst>
                                          <p:attrName>ppt_h</p:attrName>
                                        </p:attrNameLst>
                                      </p:cBhvr>
                                      <p:tavLst>
                                        <p:tav tm="0">
                                          <p:val>
                                            <p:fltVal val="0"/>
                                          </p:val>
                                        </p:tav>
                                        <p:tav tm="100000">
                                          <p:val>
                                            <p:strVal val="#ppt_h"/>
                                          </p:val>
                                        </p:tav>
                                      </p:tavLst>
                                    </p:anim>
                                    <p:anim calcmode="lin" valueType="num">
                                      <p:cBhvr>
                                        <p:cTn id="69" dur="1000" fill="hold"/>
                                        <p:tgtEl>
                                          <p:spTgt spid="105475">
                                            <p:txEl>
                                              <p:pRg st="11" end="11"/>
                                            </p:txEl>
                                          </p:spTgt>
                                        </p:tgtEl>
                                        <p:attrNameLst>
                                          <p:attrName>style.rotation</p:attrName>
                                        </p:attrNameLst>
                                      </p:cBhvr>
                                      <p:tavLst>
                                        <p:tav tm="0">
                                          <p:val>
                                            <p:fltVal val="90"/>
                                          </p:val>
                                        </p:tav>
                                        <p:tav tm="100000">
                                          <p:val>
                                            <p:fltVal val="0"/>
                                          </p:val>
                                        </p:tav>
                                      </p:tavLst>
                                    </p:anim>
                                    <p:animEffect transition="in" filter="fade">
                                      <p:cBhvr>
                                        <p:cTn id="70" dur="1000"/>
                                        <p:tgtEl>
                                          <p:spTgt spid="105475">
                                            <p:txEl>
                                              <p:pRg st="11" end="11"/>
                                            </p:txEl>
                                          </p:spTgt>
                                        </p:tgtEl>
                                      </p:cBhvr>
                                    </p:animEffect>
                                  </p:childTnLst>
                                </p:cTn>
                              </p:par>
                              <p:par>
                                <p:cTn id="71" presetID="31" presetClass="entr" presetSubtype="0" fill="hold" nodeType="withEffect">
                                  <p:stCondLst>
                                    <p:cond delay="0"/>
                                  </p:stCondLst>
                                  <p:iterate type="lt">
                                    <p:tmPct val="5000"/>
                                  </p:iterate>
                                  <p:childTnLst>
                                    <p:set>
                                      <p:cBhvr>
                                        <p:cTn id="72" dur="1" fill="hold">
                                          <p:stCondLst>
                                            <p:cond delay="0"/>
                                          </p:stCondLst>
                                        </p:cTn>
                                        <p:tgtEl>
                                          <p:spTgt spid="105475">
                                            <p:txEl>
                                              <p:pRg st="12" end="12"/>
                                            </p:txEl>
                                          </p:spTgt>
                                        </p:tgtEl>
                                        <p:attrNameLst>
                                          <p:attrName>style.visibility</p:attrName>
                                        </p:attrNameLst>
                                      </p:cBhvr>
                                      <p:to>
                                        <p:strVal val="visible"/>
                                      </p:to>
                                    </p:set>
                                    <p:anim calcmode="lin" valueType="num">
                                      <p:cBhvr>
                                        <p:cTn id="73" dur="1000" fill="hold"/>
                                        <p:tgtEl>
                                          <p:spTgt spid="105475">
                                            <p:txEl>
                                              <p:pRg st="12" end="12"/>
                                            </p:txEl>
                                          </p:spTgt>
                                        </p:tgtEl>
                                        <p:attrNameLst>
                                          <p:attrName>ppt_w</p:attrName>
                                        </p:attrNameLst>
                                      </p:cBhvr>
                                      <p:tavLst>
                                        <p:tav tm="0">
                                          <p:val>
                                            <p:fltVal val="0"/>
                                          </p:val>
                                        </p:tav>
                                        <p:tav tm="100000">
                                          <p:val>
                                            <p:strVal val="#ppt_w"/>
                                          </p:val>
                                        </p:tav>
                                      </p:tavLst>
                                    </p:anim>
                                    <p:anim calcmode="lin" valueType="num">
                                      <p:cBhvr>
                                        <p:cTn id="74" dur="1000" fill="hold"/>
                                        <p:tgtEl>
                                          <p:spTgt spid="105475">
                                            <p:txEl>
                                              <p:pRg st="12" end="12"/>
                                            </p:txEl>
                                          </p:spTgt>
                                        </p:tgtEl>
                                        <p:attrNameLst>
                                          <p:attrName>ppt_h</p:attrName>
                                        </p:attrNameLst>
                                      </p:cBhvr>
                                      <p:tavLst>
                                        <p:tav tm="0">
                                          <p:val>
                                            <p:fltVal val="0"/>
                                          </p:val>
                                        </p:tav>
                                        <p:tav tm="100000">
                                          <p:val>
                                            <p:strVal val="#ppt_h"/>
                                          </p:val>
                                        </p:tav>
                                      </p:tavLst>
                                    </p:anim>
                                    <p:anim calcmode="lin" valueType="num">
                                      <p:cBhvr>
                                        <p:cTn id="75" dur="1000" fill="hold"/>
                                        <p:tgtEl>
                                          <p:spTgt spid="105475">
                                            <p:txEl>
                                              <p:pRg st="12" end="12"/>
                                            </p:txEl>
                                          </p:spTgt>
                                        </p:tgtEl>
                                        <p:attrNameLst>
                                          <p:attrName>style.rotation</p:attrName>
                                        </p:attrNameLst>
                                      </p:cBhvr>
                                      <p:tavLst>
                                        <p:tav tm="0">
                                          <p:val>
                                            <p:fltVal val="90"/>
                                          </p:val>
                                        </p:tav>
                                        <p:tav tm="100000">
                                          <p:val>
                                            <p:fltVal val="0"/>
                                          </p:val>
                                        </p:tav>
                                      </p:tavLst>
                                    </p:anim>
                                    <p:animEffect transition="in" filter="fade">
                                      <p:cBhvr>
                                        <p:cTn id="76" dur="1000"/>
                                        <p:tgtEl>
                                          <p:spTgt spid="105475">
                                            <p:txEl>
                                              <p:pRg st="12" end="12"/>
                                            </p:txEl>
                                          </p:spTgt>
                                        </p:tgtEl>
                                      </p:cBhvr>
                                    </p:animEffect>
                                  </p:childTnLst>
                                </p:cTn>
                              </p:par>
                              <p:par>
                                <p:cTn id="77" presetID="31" presetClass="entr" presetSubtype="0" fill="hold" nodeType="withEffect">
                                  <p:stCondLst>
                                    <p:cond delay="0"/>
                                  </p:stCondLst>
                                  <p:iterate type="lt">
                                    <p:tmPct val="5000"/>
                                  </p:iterate>
                                  <p:childTnLst>
                                    <p:set>
                                      <p:cBhvr>
                                        <p:cTn id="78" dur="1" fill="hold">
                                          <p:stCondLst>
                                            <p:cond delay="0"/>
                                          </p:stCondLst>
                                        </p:cTn>
                                        <p:tgtEl>
                                          <p:spTgt spid="105475">
                                            <p:txEl>
                                              <p:pRg st="13" end="13"/>
                                            </p:txEl>
                                          </p:spTgt>
                                        </p:tgtEl>
                                        <p:attrNameLst>
                                          <p:attrName>style.visibility</p:attrName>
                                        </p:attrNameLst>
                                      </p:cBhvr>
                                      <p:to>
                                        <p:strVal val="visible"/>
                                      </p:to>
                                    </p:set>
                                    <p:anim calcmode="lin" valueType="num">
                                      <p:cBhvr>
                                        <p:cTn id="79" dur="1000" fill="hold"/>
                                        <p:tgtEl>
                                          <p:spTgt spid="105475">
                                            <p:txEl>
                                              <p:pRg st="13" end="13"/>
                                            </p:txEl>
                                          </p:spTgt>
                                        </p:tgtEl>
                                        <p:attrNameLst>
                                          <p:attrName>ppt_w</p:attrName>
                                        </p:attrNameLst>
                                      </p:cBhvr>
                                      <p:tavLst>
                                        <p:tav tm="0">
                                          <p:val>
                                            <p:fltVal val="0"/>
                                          </p:val>
                                        </p:tav>
                                        <p:tav tm="100000">
                                          <p:val>
                                            <p:strVal val="#ppt_w"/>
                                          </p:val>
                                        </p:tav>
                                      </p:tavLst>
                                    </p:anim>
                                    <p:anim calcmode="lin" valueType="num">
                                      <p:cBhvr>
                                        <p:cTn id="80" dur="1000" fill="hold"/>
                                        <p:tgtEl>
                                          <p:spTgt spid="105475">
                                            <p:txEl>
                                              <p:pRg st="13" end="13"/>
                                            </p:txEl>
                                          </p:spTgt>
                                        </p:tgtEl>
                                        <p:attrNameLst>
                                          <p:attrName>ppt_h</p:attrName>
                                        </p:attrNameLst>
                                      </p:cBhvr>
                                      <p:tavLst>
                                        <p:tav tm="0">
                                          <p:val>
                                            <p:fltVal val="0"/>
                                          </p:val>
                                        </p:tav>
                                        <p:tav tm="100000">
                                          <p:val>
                                            <p:strVal val="#ppt_h"/>
                                          </p:val>
                                        </p:tav>
                                      </p:tavLst>
                                    </p:anim>
                                    <p:anim calcmode="lin" valueType="num">
                                      <p:cBhvr>
                                        <p:cTn id="81" dur="1000" fill="hold"/>
                                        <p:tgtEl>
                                          <p:spTgt spid="105475">
                                            <p:txEl>
                                              <p:pRg st="13" end="13"/>
                                            </p:txEl>
                                          </p:spTgt>
                                        </p:tgtEl>
                                        <p:attrNameLst>
                                          <p:attrName>style.rotation</p:attrName>
                                        </p:attrNameLst>
                                      </p:cBhvr>
                                      <p:tavLst>
                                        <p:tav tm="0">
                                          <p:val>
                                            <p:fltVal val="90"/>
                                          </p:val>
                                        </p:tav>
                                        <p:tav tm="100000">
                                          <p:val>
                                            <p:fltVal val="0"/>
                                          </p:val>
                                        </p:tav>
                                      </p:tavLst>
                                    </p:anim>
                                    <p:animEffect transition="in" filter="fade">
                                      <p:cBhvr>
                                        <p:cTn id="82" dur="1000"/>
                                        <p:tgtEl>
                                          <p:spTgt spid="105475">
                                            <p:txEl>
                                              <p:pRg st="13" end="13"/>
                                            </p:txEl>
                                          </p:spTgt>
                                        </p:tgtEl>
                                      </p:cBhvr>
                                    </p:animEffect>
                                  </p:childTnLst>
                                </p:cTn>
                              </p:par>
                              <p:par>
                                <p:cTn id="83" presetID="31" presetClass="entr" presetSubtype="0" fill="hold" nodeType="withEffect">
                                  <p:stCondLst>
                                    <p:cond delay="0"/>
                                  </p:stCondLst>
                                  <p:iterate type="lt">
                                    <p:tmPct val="5000"/>
                                  </p:iterate>
                                  <p:childTnLst>
                                    <p:set>
                                      <p:cBhvr>
                                        <p:cTn id="84" dur="1" fill="hold">
                                          <p:stCondLst>
                                            <p:cond delay="0"/>
                                          </p:stCondLst>
                                        </p:cTn>
                                        <p:tgtEl>
                                          <p:spTgt spid="105475">
                                            <p:txEl>
                                              <p:pRg st="14" end="14"/>
                                            </p:txEl>
                                          </p:spTgt>
                                        </p:tgtEl>
                                        <p:attrNameLst>
                                          <p:attrName>style.visibility</p:attrName>
                                        </p:attrNameLst>
                                      </p:cBhvr>
                                      <p:to>
                                        <p:strVal val="visible"/>
                                      </p:to>
                                    </p:set>
                                    <p:anim calcmode="lin" valueType="num">
                                      <p:cBhvr>
                                        <p:cTn id="85" dur="1000" fill="hold"/>
                                        <p:tgtEl>
                                          <p:spTgt spid="105475">
                                            <p:txEl>
                                              <p:pRg st="14" end="14"/>
                                            </p:txEl>
                                          </p:spTgt>
                                        </p:tgtEl>
                                        <p:attrNameLst>
                                          <p:attrName>ppt_w</p:attrName>
                                        </p:attrNameLst>
                                      </p:cBhvr>
                                      <p:tavLst>
                                        <p:tav tm="0">
                                          <p:val>
                                            <p:fltVal val="0"/>
                                          </p:val>
                                        </p:tav>
                                        <p:tav tm="100000">
                                          <p:val>
                                            <p:strVal val="#ppt_w"/>
                                          </p:val>
                                        </p:tav>
                                      </p:tavLst>
                                    </p:anim>
                                    <p:anim calcmode="lin" valueType="num">
                                      <p:cBhvr>
                                        <p:cTn id="86" dur="1000" fill="hold"/>
                                        <p:tgtEl>
                                          <p:spTgt spid="105475">
                                            <p:txEl>
                                              <p:pRg st="14" end="14"/>
                                            </p:txEl>
                                          </p:spTgt>
                                        </p:tgtEl>
                                        <p:attrNameLst>
                                          <p:attrName>ppt_h</p:attrName>
                                        </p:attrNameLst>
                                      </p:cBhvr>
                                      <p:tavLst>
                                        <p:tav tm="0">
                                          <p:val>
                                            <p:fltVal val="0"/>
                                          </p:val>
                                        </p:tav>
                                        <p:tav tm="100000">
                                          <p:val>
                                            <p:strVal val="#ppt_h"/>
                                          </p:val>
                                        </p:tav>
                                      </p:tavLst>
                                    </p:anim>
                                    <p:anim calcmode="lin" valueType="num">
                                      <p:cBhvr>
                                        <p:cTn id="87" dur="1000" fill="hold"/>
                                        <p:tgtEl>
                                          <p:spTgt spid="105475">
                                            <p:txEl>
                                              <p:pRg st="14" end="14"/>
                                            </p:txEl>
                                          </p:spTgt>
                                        </p:tgtEl>
                                        <p:attrNameLst>
                                          <p:attrName>style.rotation</p:attrName>
                                        </p:attrNameLst>
                                      </p:cBhvr>
                                      <p:tavLst>
                                        <p:tav tm="0">
                                          <p:val>
                                            <p:fltVal val="90"/>
                                          </p:val>
                                        </p:tav>
                                        <p:tav tm="100000">
                                          <p:val>
                                            <p:fltVal val="0"/>
                                          </p:val>
                                        </p:tav>
                                      </p:tavLst>
                                    </p:anim>
                                    <p:animEffect transition="in" filter="fade">
                                      <p:cBhvr>
                                        <p:cTn id="88" dur="1000"/>
                                        <p:tgtEl>
                                          <p:spTgt spid="105475">
                                            <p:txEl>
                                              <p:pRg st="14" end="14"/>
                                            </p:txEl>
                                          </p:spTgt>
                                        </p:tgtEl>
                                      </p:cBhvr>
                                    </p:animEffect>
                                  </p:childTnLst>
                                </p:cTn>
                              </p:par>
                              <p:par>
                                <p:cTn id="89" presetID="31" presetClass="entr" presetSubtype="0" fill="hold" nodeType="withEffect">
                                  <p:stCondLst>
                                    <p:cond delay="0"/>
                                  </p:stCondLst>
                                  <p:iterate type="lt">
                                    <p:tmPct val="5000"/>
                                  </p:iterate>
                                  <p:childTnLst>
                                    <p:set>
                                      <p:cBhvr>
                                        <p:cTn id="90" dur="1" fill="hold">
                                          <p:stCondLst>
                                            <p:cond delay="0"/>
                                          </p:stCondLst>
                                        </p:cTn>
                                        <p:tgtEl>
                                          <p:spTgt spid="105475">
                                            <p:txEl>
                                              <p:pRg st="15" end="15"/>
                                            </p:txEl>
                                          </p:spTgt>
                                        </p:tgtEl>
                                        <p:attrNameLst>
                                          <p:attrName>style.visibility</p:attrName>
                                        </p:attrNameLst>
                                      </p:cBhvr>
                                      <p:to>
                                        <p:strVal val="visible"/>
                                      </p:to>
                                    </p:set>
                                    <p:anim calcmode="lin" valueType="num">
                                      <p:cBhvr>
                                        <p:cTn id="91" dur="1000" fill="hold"/>
                                        <p:tgtEl>
                                          <p:spTgt spid="105475">
                                            <p:txEl>
                                              <p:pRg st="15" end="15"/>
                                            </p:txEl>
                                          </p:spTgt>
                                        </p:tgtEl>
                                        <p:attrNameLst>
                                          <p:attrName>ppt_w</p:attrName>
                                        </p:attrNameLst>
                                      </p:cBhvr>
                                      <p:tavLst>
                                        <p:tav tm="0">
                                          <p:val>
                                            <p:fltVal val="0"/>
                                          </p:val>
                                        </p:tav>
                                        <p:tav tm="100000">
                                          <p:val>
                                            <p:strVal val="#ppt_w"/>
                                          </p:val>
                                        </p:tav>
                                      </p:tavLst>
                                    </p:anim>
                                    <p:anim calcmode="lin" valueType="num">
                                      <p:cBhvr>
                                        <p:cTn id="92" dur="1000" fill="hold"/>
                                        <p:tgtEl>
                                          <p:spTgt spid="105475">
                                            <p:txEl>
                                              <p:pRg st="15" end="15"/>
                                            </p:txEl>
                                          </p:spTgt>
                                        </p:tgtEl>
                                        <p:attrNameLst>
                                          <p:attrName>ppt_h</p:attrName>
                                        </p:attrNameLst>
                                      </p:cBhvr>
                                      <p:tavLst>
                                        <p:tav tm="0">
                                          <p:val>
                                            <p:fltVal val="0"/>
                                          </p:val>
                                        </p:tav>
                                        <p:tav tm="100000">
                                          <p:val>
                                            <p:strVal val="#ppt_h"/>
                                          </p:val>
                                        </p:tav>
                                      </p:tavLst>
                                    </p:anim>
                                    <p:anim calcmode="lin" valueType="num">
                                      <p:cBhvr>
                                        <p:cTn id="93" dur="1000" fill="hold"/>
                                        <p:tgtEl>
                                          <p:spTgt spid="105475">
                                            <p:txEl>
                                              <p:pRg st="15" end="15"/>
                                            </p:txEl>
                                          </p:spTgt>
                                        </p:tgtEl>
                                        <p:attrNameLst>
                                          <p:attrName>style.rotation</p:attrName>
                                        </p:attrNameLst>
                                      </p:cBhvr>
                                      <p:tavLst>
                                        <p:tav tm="0">
                                          <p:val>
                                            <p:fltVal val="90"/>
                                          </p:val>
                                        </p:tav>
                                        <p:tav tm="100000">
                                          <p:val>
                                            <p:fltVal val="0"/>
                                          </p:val>
                                        </p:tav>
                                      </p:tavLst>
                                    </p:anim>
                                    <p:animEffect transition="in" filter="fade">
                                      <p:cBhvr>
                                        <p:cTn id="94" dur="1000"/>
                                        <p:tgtEl>
                                          <p:spTgt spid="105475">
                                            <p:txEl>
                                              <p:pRg st="15" end="15"/>
                                            </p:txEl>
                                          </p:spTgt>
                                        </p:tgtEl>
                                      </p:cBhvr>
                                    </p:animEffect>
                                  </p:childTnLst>
                                </p:cTn>
                              </p:par>
                              <p:par>
                                <p:cTn id="95" presetID="31" presetClass="entr" presetSubtype="0" fill="hold" nodeType="withEffect">
                                  <p:stCondLst>
                                    <p:cond delay="0"/>
                                  </p:stCondLst>
                                  <p:iterate type="lt">
                                    <p:tmPct val="5000"/>
                                  </p:iterate>
                                  <p:childTnLst>
                                    <p:set>
                                      <p:cBhvr>
                                        <p:cTn id="96" dur="1" fill="hold">
                                          <p:stCondLst>
                                            <p:cond delay="0"/>
                                          </p:stCondLst>
                                        </p:cTn>
                                        <p:tgtEl>
                                          <p:spTgt spid="105475">
                                            <p:txEl>
                                              <p:pRg st="16" end="16"/>
                                            </p:txEl>
                                          </p:spTgt>
                                        </p:tgtEl>
                                        <p:attrNameLst>
                                          <p:attrName>style.visibility</p:attrName>
                                        </p:attrNameLst>
                                      </p:cBhvr>
                                      <p:to>
                                        <p:strVal val="visible"/>
                                      </p:to>
                                    </p:set>
                                    <p:anim calcmode="lin" valueType="num">
                                      <p:cBhvr>
                                        <p:cTn id="97" dur="1000" fill="hold"/>
                                        <p:tgtEl>
                                          <p:spTgt spid="105475">
                                            <p:txEl>
                                              <p:pRg st="16" end="16"/>
                                            </p:txEl>
                                          </p:spTgt>
                                        </p:tgtEl>
                                        <p:attrNameLst>
                                          <p:attrName>ppt_w</p:attrName>
                                        </p:attrNameLst>
                                      </p:cBhvr>
                                      <p:tavLst>
                                        <p:tav tm="0">
                                          <p:val>
                                            <p:fltVal val="0"/>
                                          </p:val>
                                        </p:tav>
                                        <p:tav tm="100000">
                                          <p:val>
                                            <p:strVal val="#ppt_w"/>
                                          </p:val>
                                        </p:tav>
                                      </p:tavLst>
                                    </p:anim>
                                    <p:anim calcmode="lin" valueType="num">
                                      <p:cBhvr>
                                        <p:cTn id="98" dur="1000" fill="hold"/>
                                        <p:tgtEl>
                                          <p:spTgt spid="105475">
                                            <p:txEl>
                                              <p:pRg st="16" end="16"/>
                                            </p:txEl>
                                          </p:spTgt>
                                        </p:tgtEl>
                                        <p:attrNameLst>
                                          <p:attrName>ppt_h</p:attrName>
                                        </p:attrNameLst>
                                      </p:cBhvr>
                                      <p:tavLst>
                                        <p:tav tm="0">
                                          <p:val>
                                            <p:fltVal val="0"/>
                                          </p:val>
                                        </p:tav>
                                        <p:tav tm="100000">
                                          <p:val>
                                            <p:strVal val="#ppt_h"/>
                                          </p:val>
                                        </p:tav>
                                      </p:tavLst>
                                    </p:anim>
                                    <p:anim calcmode="lin" valueType="num">
                                      <p:cBhvr>
                                        <p:cTn id="99" dur="1000" fill="hold"/>
                                        <p:tgtEl>
                                          <p:spTgt spid="105475">
                                            <p:txEl>
                                              <p:pRg st="16" end="16"/>
                                            </p:txEl>
                                          </p:spTgt>
                                        </p:tgtEl>
                                        <p:attrNameLst>
                                          <p:attrName>style.rotation</p:attrName>
                                        </p:attrNameLst>
                                      </p:cBhvr>
                                      <p:tavLst>
                                        <p:tav tm="0">
                                          <p:val>
                                            <p:fltVal val="90"/>
                                          </p:val>
                                        </p:tav>
                                        <p:tav tm="100000">
                                          <p:val>
                                            <p:fltVal val="0"/>
                                          </p:val>
                                        </p:tav>
                                      </p:tavLst>
                                    </p:anim>
                                    <p:animEffect transition="in" filter="fade">
                                      <p:cBhvr>
                                        <p:cTn id="100" dur="1000"/>
                                        <p:tgtEl>
                                          <p:spTgt spid="105475">
                                            <p:txEl>
                                              <p:pRg st="16" end="16"/>
                                            </p:txEl>
                                          </p:spTgt>
                                        </p:tgtEl>
                                      </p:cBhvr>
                                    </p:animEffect>
                                  </p:childTnLst>
                                </p:cTn>
                              </p:par>
                              <p:par>
                                <p:cTn id="101" presetID="31" presetClass="entr" presetSubtype="0" fill="hold" nodeType="withEffect">
                                  <p:stCondLst>
                                    <p:cond delay="0"/>
                                  </p:stCondLst>
                                  <p:iterate type="lt">
                                    <p:tmPct val="5000"/>
                                  </p:iterate>
                                  <p:childTnLst>
                                    <p:set>
                                      <p:cBhvr>
                                        <p:cTn id="102" dur="1" fill="hold">
                                          <p:stCondLst>
                                            <p:cond delay="0"/>
                                          </p:stCondLst>
                                        </p:cTn>
                                        <p:tgtEl>
                                          <p:spTgt spid="105475">
                                            <p:txEl>
                                              <p:pRg st="17" end="17"/>
                                            </p:txEl>
                                          </p:spTgt>
                                        </p:tgtEl>
                                        <p:attrNameLst>
                                          <p:attrName>style.visibility</p:attrName>
                                        </p:attrNameLst>
                                      </p:cBhvr>
                                      <p:to>
                                        <p:strVal val="visible"/>
                                      </p:to>
                                    </p:set>
                                    <p:anim calcmode="lin" valueType="num">
                                      <p:cBhvr>
                                        <p:cTn id="103" dur="1000" fill="hold"/>
                                        <p:tgtEl>
                                          <p:spTgt spid="105475">
                                            <p:txEl>
                                              <p:pRg st="17" end="17"/>
                                            </p:txEl>
                                          </p:spTgt>
                                        </p:tgtEl>
                                        <p:attrNameLst>
                                          <p:attrName>ppt_w</p:attrName>
                                        </p:attrNameLst>
                                      </p:cBhvr>
                                      <p:tavLst>
                                        <p:tav tm="0">
                                          <p:val>
                                            <p:fltVal val="0"/>
                                          </p:val>
                                        </p:tav>
                                        <p:tav tm="100000">
                                          <p:val>
                                            <p:strVal val="#ppt_w"/>
                                          </p:val>
                                        </p:tav>
                                      </p:tavLst>
                                    </p:anim>
                                    <p:anim calcmode="lin" valueType="num">
                                      <p:cBhvr>
                                        <p:cTn id="104" dur="1000" fill="hold"/>
                                        <p:tgtEl>
                                          <p:spTgt spid="105475">
                                            <p:txEl>
                                              <p:pRg st="17" end="17"/>
                                            </p:txEl>
                                          </p:spTgt>
                                        </p:tgtEl>
                                        <p:attrNameLst>
                                          <p:attrName>ppt_h</p:attrName>
                                        </p:attrNameLst>
                                      </p:cBhvr>
                                      <p:tavLst>
                                        <p:tav tm="0">
                                          <p:val>
                                            <p:fltVal val="0"/>
                                          </p:val>
                                        </p:tav>
                                        <p:tav tm="100000">
                                          <p:val>
                                            <p:strVal val="#ppt_h"/>
                                          </p:val>
                                        </p:tav>
                                      </p:tavLst>
                                    </p:anim>
                                    <p:anim calcmode="lin" valueType="num">
                                      <p:cBhvr>
                                        <p:cTn id="105" dur="1000" fill="hold"/>
                                        <p:tgtEl>
                                          <p:spTgt spid="105475">
                                            <p:txEl>
                                              <p:pRg st="17" end="17"/>
                                            </p:txEl>
                                          </p:spTgt>
                                        </p:tgtEl>
                                        <p:attrNameLst>
                                          <p:attrName>style.rotation</p:attrName>
                                        </p:attrNameLst>
                                      </p:cBhvr>
                                      <p:tavLst>
                                        <p:tav tm="0">
                                          <p:val>
                                            <p:fltVal val="90"/>
                                          </p:val>
                                        </p:tav>
                                        <p:tav tm="100000">
                                          <p:val>
                                            <p:fltVal val="0"/>
                                          </p:val>
                                        </p:tav>
                                      </p:tavLst>
                                    </p:anim>
                                    <p:animEffect transition="in" filter="fade">
                                      <p:cBhvr>
                                        <p:cTn id="106" dur="1000"/>
                                        <p:tgtEl>
                                          <p:spTgt spid="10547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26168" y="980728"/>
            <a:ext cx="8712968" cy="5562600"/>
          </a:xfrm>
        </p:spPr>
        <p:txBody>
          <a:bodyPr/>
          <a:lstStyle/>
          <a:p>
            <a:pPr marL="0" indent="0">
              <a:buNone/>
            </a:pPr>
            <a:r>
              <a:rPr lang="zh-CN" altLang="zh-CN" sz="2400" dirty="0"/>
              <a:t>【例</a:t>
            </a:r>
            <a:r>
              <a:rPr lang="en-US" altLang="zh-CN" sz="2400" dirty="0"/>
              <a:t>5-7</a:t>
            </a:r>
            <a:r>
              <a:rPr lang="zh-CN" altLang="zh-CN" sz="2400" dirty="0"/>
              <a:t>】 分析下面程序的输出结果，理解虚函数的调用过程。</a:t>
            </a:r>
          </a:p>
          <a:p>
            <a:pPr lvl="1" eaLnBrk="1" hangingPunct="1">
              <a:lnSpc>
                <a:spcPct val="90000"/>
              </a:lnSpc>
              <a:buFontTx/>
              <a:buNone/>
            </a:pPr>
            <a:r>
              <a:rPr lang="en-US" altLang="zh-CN" sz="1800" b="1" dirty="0"/>
              <a:t>class B{</a:t>
            </a:r>
          </a:p>
          <a:p>
            <a:pPr lvl="1" eaLnBrk="1" hangingPunct="1">
              <a:lnSpc>
                <a:spcPct val="90000"/>
              </a:lnSpc>
              <a:buFontTx/>
              <a:buNone/>
            </a:pPr>
            <a:r>
              <a:rPr lang="en-US" altLang="zh-CN" sz="1800" b="1" dirty="0"/>
              <a:t>public:</a:t>
            </a:r>
          </a:p>
          <a:p>
            <a:pPr lvl="1" eaLnBrk="1" hangingPunct="1">
              <a:lnSpc>
                <a:spcPct val="90000"/>
              </a:lnSpc>
              <a:buFontTx/>
              <a:buNone/>
            </a:pPr>
            <a:r>
              <a:rPr lang="en-US" altLang="zh-CN" sz="1800" b="1" dirty="0"/>
              <a:t>        void f ( )   { </a:t>
            </a:r>
            <a:r>
              <a:rPr lang="en-US" altLang="zh-CN" sz="1800" b="1" dirty="0" err="1"/>
              <a:t>cout</a:t>
            </a:r>
            <a:r>
              <a:rPr lang="en-US" altLang="zh-CN" sz="1800" b="1" dirty="0"/>
              <a:t> &lt;&lt; "bf "; }</a:t>
            </a:r>
          </a:p>
          <a:p>
            <a:pPr lvl="1" eaLnBrk="1" hangingPunct="1">
              <a:lnSpc>
                <a:spcPct val="90000"/>
              </a:lnSpc>
              <a:buFontTx/>
              <a:buNone/>
            </a:pPr>
            <a:r>
              <a:rPr lang="en-US" altLang="zh-CN" sz="1800" b="1" dirty="0"/>
              <a:t>        virtual void </a:t>
            </a:r>
            <a:r>
              <a:rPr lang="en-US" altLang="zh-CN" sz="1800" b="1" dirty="0" err="1"/>
              <a:t>vf</a:t>
            </a:r>
            <a:r>
              <a:rPr lang="en-US" altLang="zh-CN" sz="1800" b="1" dirty="0"/>
              <a:t> ( )   { </a:t>
            </a:r>
            <a:r>
              <a:rPr lang="en-US" altLang="zh-CN" sz="1800" b="1" dirty="0" err="1"/>
              <a:t>cout</a:t>
            </a:r>
            <a:r>
              <a:rPr lang="en-US" altLang="zh-CN" sz="1800" b="1" dirty="0"/>
              <a:t> &lt;&lt; "</a:t>
            </a:r>
            <a:r>
              <a:rPr lang="en-US" altLang="zh-CN" sz="1800" b="1" dirty="0" err="1"/>
              <a:t>bvf</a:t>
            </a:r>
            <a:r>
              <a:rPr lang="en-US" altLang="zh-CN" sz="1800" b="1" dirty="0"/>
              <a:t> "; }</a:t>
            </a:r>
          </a:p>
          <a:p>
            <a:pPr lvl="1" eaLnBrk="1" hangingPunct="1">
              <a:lnSpc>
                <a:spcPct val="90000"/>
              </a:lnSpc>
              <a:buFontTx/>
              <a:buNone/>
            </a:pPr>
            <a:r>
              <a:rPr lang="en-US" altLang="zh-CN" sz="1800" b="1" dirty="0"/>
              <a:t>        void </a:t>
            </a:r>
            <a:r>
              <a:rPr lang="en-US" altLang="zh-CN" sz="1800" b="1" dirty="0" err="1"/>
              <a:t>ff</a:t>
            </a:r>
            <a:r>
              <a:rPr lang="en-US" altLang="zh-CN" sz="1800" b="1" dirty="0"/>
              <a:t> ( )    { </a:t>
            </a:r>
            <a:r>
              <a:rPr lang="en-US" altLang="zh-CN" sz="1800" b="1" dirty="0" err="1"/>
              <a:t>vf</a:t>
            </a:r>
            <a:r>
              <a:rPr lang="en-US" altLang="zh-CN" sz="1800" b="1" dirty="0"/>
              <a:t>(); f(); };</a:t>
            </a:r>
          </a:p>
          <a:p>
            <a:pPr lvl="1" eaLnBrk="1" hangingPunct="1">
              <a:lnSpc>
                <a:spcPct val="90000"/>
              </a:lnSpc>
              <a:buFontTx/>
              <a:buNone/>
            </a:pPr>
            <a:r>
              <a:rPr lang="en-US" altLang="zh-CN" sz="1800" b="1" dirty="0"/>
              <a:t>        virtual void </a:t>
            </a:r>
            <a:r>
              <a:rPr lang="en-US" altLang="zh-CN" sz="1800" b="1" dirty="0" err="1"/>
              <a:t>vff</a:t>
            </a:r>
            <a:r>
              <a:rPr lang="en-US" altLang="zh-CN" sz="1800" b="1" dirty="0"/>
              <a:t> ( )  { </a:t>
            </a:r>
            <a:r>
              <a:rPr lang="en-US" altLang="zh-CN" sz="1800" b="1" dirty="0" err="1"/>
              <a:t>vf</a:t>
            </a:r>
            <a:r>
              <a:rPr lang="en-US" altLang="zh-CN" sz="1800" b="1" dirty="0"/>
              <a:t>(); f(); }	</a:t>
            </a:r>
          </a:p>
          <a:p>
            <a:pPr lvl="1" eaLnBrk="1" hangingPunct="1">
              <a:lnSpc>
                <a:spcPct val="90000"/>
              </a:lnSpc>
              <a:buFontTx/>
              <a:buNone/>
            </a:pPr>
            <a:r>
              <a:rPr lang="en-US" altLang="zh-CN" sz="1800" b="1" dirty="0"/>
              <a:t>};</a:t>
            </a:r>
          </a:p>
          <a:p>
            <a:pPr lvl="1" eaLnBrk="1" hangingPunct="1">
              <a:lnSpc>
                <a:spcPct val="90000"/>
              </a:lnSpc>
              <a:buFontTx/>
              <a:buNone/>
            </a:pPr>
            <a:r>
              <a:rPr lang="en-US" altLang="zh-CN" sz="1800" b="1" dirty="0"/>
              <a:t>class D: public B{</a:t>
            </a:r>
          </a:p>
          <a:p>
            <a:pPr lvl="1" eaLnBrk="1" hangingPunct="1">
              <a:lnSpc>
                <a:spcPct val="90000"/>
              </a:lnSpc>
              <a:buFontTx/>
              <a:buNone/>
            </a:pPr>
            <a:r>
              <a:rPr lang="en-US" altLang="zh-CN" sz="1800" b="1" dirty="0"/>
              <a:t>public:</a:t>
            </a:r>
          </a:p>
          <a:p>
            <a:pPr lvl="1" eaLnBrk="1" hangingPunct="1">
              <a:lnSpc>
                <a:spcPct val="90000"/>
              </a:lnSpc>
              <a:buFontTx/>
              <a:buNone/>
            </a:pPr>
            <a:r>
              <a:rPr lang="en-US" altLang="zh-CN" sz="1800" b="1" dirty="0"/>
              <a:t>        void f ( )       { </a:t>
            </a:r>
            <a:r>
              <a:rPr lang="en-US" altLang="zh-CN" sz="1800" b="1" dirty="0" err="1"/>
              <a:t>cout</a:t>
            </a:r>
            <a:r>
              <a:rPr lang="en-US" altLang="zh-CN" sz="1800" b="1" dirty="0"/>
              <a:t> &lt;&lt; "</a:t>
            </a:r>
            <a:r>
              <a:rPr lang="en-US" altLang="zh-CN" sz="1800" b="1" dirty="0" err="1"/>
              <a:t>df</a:t>
            </a:r>
            <a:r>
              <a:rPr lang="en-US" altLang="zh-CN" sz="1800" b="1" dirty="0"/>
              <a:t> "; }</a:t>
            </a:r>
          </a:p>
          <a:p>
            <a:pPr lvl="1" eaLnBrk="1" hangingPunct="1">
              <a:lnSpc>
                <a:spcPct val="90000"/>
              </a:lnSpc>
              <a:buFontTx/>
              <a:buNone/>
            </a:pPr>
            <a:r>
              <a:rPr lang="en-US" altLang="zh-CN" sz="1800" b="1" dirty="0"/>
              <a:t>        void </a:t>
            </a:r>
            <a:r>
              <a:rPr lang="en-US" altLang="zh-CN" sz="1800" b="1" dirty="0" err="1"/>
              <a:t>ff</a:t>
            </a:r>
            <a:r>
              <a:rPr lang="en-US" altLang="zh-CN" sz="1800" b="1" dirty="0"/>
              <a:t> ( )      { f(); </a:t>
            </a:r>
            <a:r>
              <a:rPr lang="en-US" altLang="zh-CN" sz="1800" b="1" dirty="0" err="1"/>
              <a:t>vf</a:t>
            </a:r>
            <a:r>
              <a:rPr lang="en-US" altLang="zh-CN" sz="1800" b="1" dirty="0"/>
              <a:t>(); }</a:t>
            </a:r>
          </a:p>
          <a:p>
            <a:pPr lvl="1" eaLnBrk="1" hangingPunct="1">
              <a:lnSpc>
                <a:spcPct val="90000"/>
              </a:lnSpc>
              <a:buFontTx/>
              <a:buNone/>
            </a:pPr>
            <a:r>
              <a:rPr lang="en-US" altLang="zh-CN" sz="1800" b="1" dirty="0"/>
              <a:t>        void </a:t>
            </a:r>
            <a:r>
              <a:rPr lang="en-US" altLang="zh-CN" sz="1800" b="1" dirty="0" err="1"/>
              <a:t>vf</a:t>
            </a:r>
            <a:r>
              <a:rPr lang="en-US" altLang="zh-CN" sz="1800" b="1" dirty="0"/>
              <a:t> ( )      { </a:t>
            </a:r>
            <a:r>
              <a:rPr lang="en-US" altLang="zh-CN" sz="1800" b="1" dirty="0" err="1"/>
              <a:t>cout</a:t>
            </a:r>
            <a:r>
              <a:rPr lang="en-US" altLang="zh-CN" sz="1800" b="1" dirty="0"/>
              <a:t> &lt;&lt; "</a:t>
            </a:r>
            <a:r>
              <a:rPr lang="en-US" altLang="zh-CN" sz="1800" b="1" dirty="0" err="1"/>
              <a:t>dvf</a:t>
            </a:r>
            <a:r>
              <a:rPr lang="en-US" altLang="zh-CN" sz="1800" b="1" dirty="0"/>
              <a:t> "; }	</a:t>
            </a:r>
          </a:p>
          <a:p>
            <a:pPr lvl="1" eaLnBrk="1" hangingPunct="1">
              <a:lnSpc>
                <a:spcPct val="90000"/>
              </a:lnSpc>
              <a:buFontTx/>
              <a:buNone/>
            </a:pPr>
            <a:r>
              <a:rPr lang="en-US" altLang="zh-CN" sz="1800" b="1" dirty="0"/>
              <a:t>};</a:t>
            </a:r>
          </a:p>
          <a:p>
            <a:pPr lvl="1" eaLnBrk="1" hangingPunct="1">
              <a:lnSpc>
                <a:spcPct val="90000"/>
              </a:lnSpc>
              <a:buFontTx/>
              <a:buNone/>
            </a:pPr>
            <a:r>
              <a:rPr lang="en-US" altLang="zh-CN" sz="1800" b="1" dirty="0"/>
              <a:t>void main()</a:t>
            </a:r>
          </a:p>
          <a:p>
            <a:pPr lvl="1" eaLnBrk="1" hangingPunct="1">
              <a:lnSpc>
                <a:spcPct val="90000"/>
              </a:lnSpc>
              <a:buFontTx/>
              <a:buNone/>
            </a:pPr>
            <a:r>
              <a:rPr lang="en-US" altLang="zh-CN" sz="1800" b="1" dirty="0"/>
              <a:t>{    	D </a:t>
            </a:r>
            <a:r>
              <a:rPr lang="en-US" altLang="zh-CN" sz="1800" b="1" dirty="0" err="1"/>
              <a:t>d</a:t>
            </a:r>
            <a:r>
              <a:rPr lang="en-US" altLang="zh-CN" sz="1800" b="1" dirty="0"/>
              <a:t>;    	B * </a:t>
            </a:r>
            <a:r>
              <a:rPr lang="en-US" altLang="zh-CN" sz="1800" b="1" dirty="0" err="1"/>
              <a:t>pB</a:t>
            </a:r>
            <a:r>
              <a:rPr lang="en-US" altLang="zh-CN" sz="1800" b="1" dirty="0"/>
              <a:t> = &amp;d;</a:t>
            </a:r>
          </a:p>
          <a:p>
            <a:pPr lvl="1" eaLnBrk="1" hangingPunct="1">
              <a:lnSpc>
                <a:spcPct val="90000"/>
              </a:lnSpc>
              <a:buFontTx/>
              <a:buNone/>
            </a:pPr>
            <a:r>
              <a:rPr lang="en-US" altLang="zh-CN" sz="1800" b="1" dirty="0"/>
              <a:t>	</a:t>
            </a:r>
            <a:r>
              <a:rPr lang="en-US" altLang="zh-CN" sz="1800" b="1" dirty="0" err="1"/>
              <a:t>pB</a:t>
            </a:r>
            <a:r>
              <a:rPr lang="en-US" altLang="zh-CN" sz="1800" b="1" dirty="0"/>
              <a:t>-&gt;f();	</a:t>
            </a:r>
            <a:r>
              <a:rPr lang="en-US" altLang="zh-CN" sz="1800" b="1" dirty="0" err="1"/>
              <a:t>pB</a:t>
            </a:r>
            <a:r>
              <a:rPr lang="en-US" altLang="zh-CN" sz="1800" b="1" dirty="0"/>
              <a:t>-&gt;</a:t>
            </a:r>
            <a:r>
              <a:rPr lang="en-US" altLang="zh-CN" sz="1800" b="1" dirty="0" err="1"/>
              <a:t>ff</a:t>
            </a:r>
            <a:r>
              <a:rPr lang="en-US" altLang="zh-CN" sz="1800" b="1" dirty="0"/>
              <a:t>();	</a:t>
            </a:r>
            <a:r>
              <a:rPr lang="en-US" altLang="zh-CN" sz="1800" b="1" dirty="0" err="1"/>
              <a:t>pB</a:t>
            </a:r>
            <a:r>
              <a:rPr lang="en-US" altLang="zh-CN" sz="1800" b="1" dirty="0"/>
              <a:t>-&gt;</a:t>
            </a:r>
            <a:r>
              <a:rPr lang="en-US" altLang="zh-CN" sz="1800" b="1" dirty="0" err="1"/>
              <a:t>vf</a:t>
            </a:r>
            <a:r>
              <a:rPr lang="en-US" altLang="zh-CN" sz="1800" b="1" dirty="0"/>
              <a:t>();	</a:t>
            </a:r>
            <a:r>
              <a:rPr lang="en-US" altLang="zh-CN" sz="1800" b="1" dirty="0" err="1"/>
              <a:t>pB</a:t>
            </a:r>
            <a:r>
              <a:rPr lang="en-US" altLang="zh-CN" sz="1800" b="1" dirty="0"/>
              <a:t>-&gt;</a:t>
            </a:r>
            <a:r>
              <a:rPr lang="en-US" altLang="zh-CN" sz="1800" b="1" dirty="0" err="1"/>
              <a:t>vff</a:t>
            </a:r>
            <a:r>
              <a:rPr lang="en-US" altLang="zh-CN" sz="1800" b="1" dirty="0"/>
              <a:t>();</a:t>
            </a:r>
          </a:p>
          <a:p>
            <a:pPr lvl="1" eaLnBrk="1" hangingPunct="1">
              <a:lnSpc>
                <a:spcPct val="90000"/>
              </a:lnSpc>
              <a:buFontTx/>
              <a:buNone/>
            </a:pPr>
            <a:r>
              <a:rPr lang="en-US" altLang="zh-CN" sz="1800" b="1" dirty="0"/>
              <a:t>}</a:t>
            </a:r>
          </a:p>
        </p:txBody>
      </p:sp>
      <p:sp>
        <p:nvSpPr>
          <p:cNvPr id="106499" name="Text Box 3"/>
          <p:cNvSpPr txBox="1">
            <a:spLocks noChangeArrowheads="1"/>
          </p:cNvSpPr>
          <p:nvPr/>
        </p:nvSpPr>
        <p:spPr bwMode="auto">
          <a:xfrm>
            <a:off x="5606861" y="3641725"/>
            <a:ext cx="3505200" cy="52863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800" dirty="0">
                <a:latin typeface="Lucida Sans Unicode" panose="020B0602030504020204" pitchFamily="34" charset="0"/>
                <a:ea typeface="楷体_GB2312" pitchFamily="49" charset="-122"/>
              </a:rPr>
              <a:t>bf </a:t>
            </a:r>
            <a:r>
              <a:rPr kumimoji="1" lang="en-US" altLang="zh-CN" sz="2800" dirty="0" err="1">
                <a:latin typeface="Lucida Sans Unicode" panose="020B0602030504020204" pitchFamily="34" charset="0"/>
                <a:ea typeface="楷体_GB2312" pitchFamily="49" charset="-122"/>
              </a:rPr>
              <a:t>dvf</a:t>
            </a:r>
            <a:r>
              <a:rPr kumimoji="1" lang="en-US" altLang="zh-CN" sz="2800" dirty="0">
                <a:latin typeface="Lucida Sans Unicode" panose="020B0602030504020204" pitchFamily="34" charset="0"/>
                <a:ea typeface="楷体_GB2312" pitchFamily="49" charset="-122"/>
              </a:rPr>
              <a:t> bf </a:t>
            </a:r>
            <a:r>
              <a:rPr kumimoji="1" lang="en-US" altLang="zh-CN" sz="2800" dirty="0" err="1">
                <a:latin typeface="Lucida Sans Unicode" panose="020B0602030504020204" pitchFamily="34" charset="0"/>
                <a:ea typeface="楷体_GB2312" pitchFamily="49" charset="-122"/>
              </a:rPr>
              <a:t>dvf</a:t>
            </a:r>
            <a:r>
              <a:rPr kumimoji="1" lang="en-US" altLang="zh-CN" sz="2800" dirty="0">
                <a:latin typeface="Lucida Sans Unicode" panose="020B0602030504020204" pitchFamily="34" charset="0"/>
                <a:ea typeface="楷体_GB2312" pitchFamily="49" charset="-122"/>
              </a:rPr>
              <a:t> </a:t>
            </a:r>
            <a:r>
              <a:rPr kumimoji="1" lang="en-US" altLang="zh-CN" sz="2800" dirty="0" err="1">
                <a:latin typeface="Lucida Sans Unicode" panose="020B0602030504020204" pitchFamily="34" charset="0"/>
                <a:ea typeface="楷体_GB2312" pitchFamily="49" charset="-122"/>
              </a:rPr>
              <a:t>dvf</a:t>
            </a:r>
            <a:r>
              <a:rPr kumimoji="1" lang="en-US" altLang="zh-CN" sz="2800" dirty="0">
                <a:latin typeface="Lucida Sans Unicode" panose="020B0602030504020204" pitchFamily="34" charset="0"/>
                <a:ea typeface="楷体_GB2312" pitchFamily="49" charset="-122"/>
              </a:rPr>
              <a:t> bf</a:t>
            </a:r>
          </a:p>
        </p:txBody>
      </p:sp>
      <p:sp>
        <p:nvSpPr>
          <p:cNvPr id="5" name="Rectangle 2"/>
          <p:cNvSpPr>
            <a:spLocks noGrp="1" noChangeArrowheads="1"/>
          </p:cNvSpPr>
          <p:nvPr>
            <p:ph type="title"/>
          </p:nvPr>
        </p:nvSpPr>
        <p:spPr>
          <a:xfrm>
            <a:off x="457200" y="73672"/>
            <a:ext cx="8229600" cy="811195"/>
          </a:xfrm>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2239170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685800" y="1268760"/>
            <a:ext cx="7772400" cy="4679950"/>
          </a:xfrm>
        </p:spPr>
        <p:txBody>
          <a:bodyPr/>
          <a:lstStyle/>
          <a:p>
            <a:pPr eaLnBrk="1" hangingPunct="1">
              <a:buFontTx/>
              <a:buNone/>
            </a:pPr>
            <a:r>
              <a:rPr lang="en-US" altLang="zh-CN" sz="2800" b="1" dirty="0"/>
              <a:t>6</a:t>
            </a:r>
            <a:r>
              <a:rPr lang="zh-CN" altLang="en-US" sz="2800" b="1" dirty="0"/>
              <a:t>、只有类的非静态成员函数才能被定义为虚函数，类的</a:t>
            </a:r>
            <a:r>
              <a:rPr lang="zh-CN" altLang="en-US" sz="2800" b="1" dirty="0">
                <a:solidFill>
                  <a:srgbClr val="FF0000"/>
                </a:solidFill>
              </a:rPr>
              <a:t>构造函数和静态成员函数不能定义为虚函数</a:t>
            </a:r>
            <a:r>
              <a:rPr lang="zh-CN" altLang="en-US" sz="2800" b="1" dirty="0"/>
              <a:t>。</a:t>
            </a:r>
            <a:endParaRPr lang="en-US" altLang="zh-CN" sz="2800" b="1" dirty="0"/>
          </a:p>
          <a:p>
            <a:pPr lvl="1" eaLnBrk="1" hangingPunct="1"/>
            <a:r>
              <a:rPr lang="zh-CN" altLang="en-US" sz="2400" b="1" dirty="0"/>
              <a:t>原因是虚函数在继承层次结构中才能够发生作用，而静态成员是不能够被继承的，构造函数虽然可被继承，但它只用于创建本类对象。</a:t>
            </a:r>
          </a:p>
          <a:p>
            <a:pPr eaLnBrk="1" hangingPunct="1">
              <a:buFontTx/>
              <a:buNone/>
            </a:pPr>
            <a:r>
              <a:rPr lang="en-US" altLang="zh-CN" sz="2800" b="1" dirty="0"/>
              <a:t>7、</a:t>
            </a:r>
            <a:r>
              <a:rPr lang="zh-CN" altLang="en-US" sz="2800" b="1" dirty="0">
                <a:solidFill>
                  <a:srgbClr val="FF0000"/>
                </a:solidFill>
              </a:rPr>
              <a:t>内联函数也不能是虚函数</a:t>
            </a:r>
            <a:r>
              <a:rPr lang="zh-CN" altLang="en-US" sz="2800" b="1" dirty="0"/>
              <a:t>。</a:t>
            </a:r>
            <a:endParaRPr lang="en-US" altLang="zh-CN" sz="2800" b="1" dirty="0"/>
          </a:p>
          <a:p>
            <a:pPr lvl="1" eaLnBrk="1" hangingPunct="1"/>
            <a:r>
              <a:rPr lang="zh-CN" altLang="en-US" sz="2400" b="1" dirty="0"/>
              <a:t>因为内联函数采用的是静态联编的方式，而虚函数是在程序运行时才与具体函数动态绑定的，采用的是动态联编的方式，即使虚函数在类体内被定义，</a:t>
            </a:r>
            <a:r>
              <a:rPr lang="en-US" altLang="zh-CN" sz="2400" b="1" dirty="0"/>
              <a:t>C++</a:t>
            </a:r>
            <a:r>
              <a:rPr lang="zh-CN" altLang="en-US" sz="2400" b="1" dirty="0"/>
              <a:t>编译器也将它视为非内联函数。</a:t>
            </a:r>
          </a:p>
        </p:txBody>
      </p:sp>
      <p:sp>
        <p:nvSpPr>
          <p:cNvPr id="5" name="Rectangle 2"/>
          <p:cNvSpPr>
            <a:spLocks noGrp="1" noChangeArrowheads="1"/>
          </p:cNvSpPr>
          <p:nvPr>
            <p:ph type="title"/>
          </p:nvPr>
        </p:nvSpPr>
        <p:spPr/>
        <p:txBody>
          <a:bodyPr/>
          <a:lstStyle/>
          <a:p>
            <a:pPr eaLnBrk="1" hangingPunct="1"/>
            <a:r>
              <a:rPr lang="en-US" altLang="zh-CN" dirty="0"/>
              <a:t>5.2.3 </a:t>
            </a:r>
            <a:r>
              <a:rPr lang="zh-CN" altLang="en-US" dirty="0">
                <a:solidFill>
                  <a:srgbClr val="FF0000"/>
                </a:solidFill>
              </a:rPr>
              <a:t>虚</a:t>
            </a:r>
            <a:r>
              <a:rPr lang="zh-CN" altLang="en-US" b="1" dirty="0">
                <a:solidFill>
                  <a:srgbClr val="FF0000"/>
                </a:solidFill>
              </a:rPr>
              <a:t>函数</a:t>
            </a:r>
            <a:r>
              <a:rPr lang="zh-CN" altLang="en-US" b="1" dirty="0">
                <a:solidFill>
                  <a:schemeClr val="tx1"/>
                </a:solidFill>
              </a:rPr>
              <a:t>的特性</a:t>
            </a:r>
            <a:r>
              <a:rPr lang="zh-CN" altLang="en-US" dirty="0">
                <a:solidFill>
                  <a:schemeClr val="tx1"/>
                </a:solidFill>
              </a:rPr>
              <a:t> </a:t>
            </a:r>
          </a:p>
        </p:txBody>
      </p:sp>
    </p:spTree>
    <p:extLst>
      <p:ext uri="{BB962C8B-B14F-4D97-AF65-F5344CB8AC3E}">
        <p14:creationId xmlns:p14="http://schemas.microsoft.com/office/powerpoint/2010/main" val="32067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anim calcmode="lin" valueType="num">
                                      <p:cBhvr additive="base">
                                        <p:cTn id="19"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8928992" cy="5376746"/>
          </a:xfrm>
        </p:spPr>
        <p:txBody>
          <a:bodyPr/>
          <a:lstStyle/>
          <a:p>
            <a:pPr marL="0" indent="0">
              <a:buNone/>
            </a:pPr>
            <a:r>
              <a:rPr lang="en-US" altLang="zh-CN" b="1" dirty="0">
                <a:solidFill>
                  <a:srgbClr val="0000CC"/>
                </a:solidFill>
              </a:rPr>
              <a:t>3．</a:t>
            </a:r>
            <a:r>
              <a:rPr lang="zh-CN" altLang="en-US" b="1" dirty="0">
                <a:solidFill>
                  <a:srgbClr val="0000CC"/>
                </a:solidFill>
              </a:rPr>
              <a:t>实现多态的条件</a:t>
            </a:r>
            <a:endParaRPr lang="en-US" altLang="zh-CN" b="1" dirty="0">
              <a:solidFill>
                <a:srgbClr val="0000CC"/>
              </a:solidFill>
            </a:endParaRPr>
          </a:p>
          <a:p>
            <a:pPr lvl="1"/>
            <a:r>
              <a:rPr lang="zh-CN" altLang="en-US" dirty="0"/>
              <a:t>要</a:t>
            </a:r>
            <a:r>
              <a:rPr lang="zh-CN" altLang="zh-CN" dirty="0"/>
              <a:t>实现</a:t>
            </a:r>
            <a:r>
              <a:rPr lang="zh-CN" altLang="en-US" dirty="0">
                <a:solidFill>
                  <a:srgbClr val="FF0000"/>
                </a:solidFill>
              </a:rPr>
              <a:t>继承</a:t>
            </a:r>
            <a:r>
              <a:rPr lang="zh-CN" altLang="zh-CN" dirty="0">
                <a:solidFill>
                  <a:srgbClr val="FF0000"/>
                </a:solidFill>
              </a:rPr>
              <a:t>多态性</a:t>
            </a:r>
            <a:r>
              <a:rPr lang="zh-CN" altLang="zh-CN" dirty="0"/>
              <a:t>，</a:t>
            </a:r>
            <a:r>
              <a:rPr lang="zh-CN" altLang="en-US" dirty="0"/>
              <a:t>须</a:t>
            </a:r>
            <a:r>
              <a:rPr lang="zh-CN" altLang="zh-CN" dirty="0"/>
              <a:t>具备三个必要条件：</a:t>
            </a:r>
            <a:endParaRPr lang="en-US" altLang="zh-CN" dirty="0"/>
          </a:p>
          <a:p>
            <a:pPr marL="914400" lvl="1" indent="-514350">
              <a:buFont typeface="+mj-ea"/>
              <a:buAutoNum type="circleNumDbPlain"/>
            </a:pPr>
            <a:r>
              <a:rPr lang="zh-CN" altLang="en-US" dirty="0"/>
              <a:t>要</a:t>
            </a:r>
            <a:r>
              <a:rPr lang="zh-CN" altLang="zh-CN" dirty="0">
                <a:solidFill>
                  <a:srgbClr val="FF0000"/>
                </a:solidFill>
              </a:rPr>
              <a:t>有继承</a:t>
            </a:r>
            <a:r>
              <a:rPr lang="zh-CN" altLang="zh-CN" dirty="0"/>
              <a:t>；</a:t>
            </a:r>
            <a:endParaRPr lang="en-US" altLang="zh-CN" dirty="0"/>
          </a:p>
          <a:p>
            <a:pPr marL="914400" lvl="1" indent="-514350">
              <a:buFont typeface="+mj-ea"/>
              <a:buAutoNum type="circleNumDbPlain"/>
            </a:pPr>
            <a:r>
              <a:rPr lang="zh-CN" altLang="zh-CN" dirty="0"/>
              <a:t>派生类要</a:t>
            </a:r>
            <a:r>
              <a:rPr lang="zh-CN" altLang="zh-CN" dirty="0">
                <a:solidFill>
                  <a:srgbClr val="FF0000"/>
                </a:solidFill>
              </a:rPr>
              <a:t>覆盖（重定义）基类的虚函数</a:t>
            </a:r>
            <a:r>
              <a:rPr lang="zh-CN" altLang="zh-CN" dirty="0"/>
              <a:t>，即派生类具有和基类函数据原形完全相同的虚成员函数；</a:t>
            </a:r>
            <a:endParaRPr lang="en-US" altLang="zh-CN" dirty="0"/>
          </a:p>
          <a:p>
            <a:pPr marL="914400" lvl="1" indent="-514350">
              <a:buFont typeface="+mj-ea"/>
              <a:buAutoNum type="circleNumDbPlain"/>
            </a:pPr>
            <a:r>
              <a:rPr lang="zh-CN" altLang="zh-CN" dirty="0"/>
              <a:t>把基类的</a:t>
            </a:r>
            <a:r>
              <a:rPr lang="zh-CN" altLang="zh-CN" dirty="0">
                <a:solidFill>
                  <a:srgbClr val="FF0000"/>
                </a:solidFill>
              </a:rPr>
              <a:t>指针</a:t>
            </a:r>
            <a:r>
              <a:rPr lang="zh-CN" altLang="zh-CN" dirty="0"/>
              <a:t>或</a:t>
            </a:r>
            <a:r>
              <a:rPr lang="zh-CN" altLang="zh-CN" dirty="0">
                <a:solidFill>
                  <a:srgbClr val="FF0000"/>
                </a:solidFill>
              </a:rPr>
              <a:t>引用</a:t>
            </a:r>
            <a:r>
              <a:rPr lang="zh-CN" altLang="zh-CN" dirty="0"/>
              <a:t>绑定到派生类对象上。</a:t>
            </a:r>
            <a:endParaRPr lang="en-US" altLang="zh-CN" dirty="0"/>
          </a:p>
          <a:p>
            <a:pPr marL="914400" lvl="1" indent="-514350">
              <a:buFont typeface="+mj-ea"/>
              <a:buAutoNum type="circleNumDbPlain"/>
            </a:pPr>
            <a:endParaRPr lang="en-US" altLang="zh-CN" dirty="0"/>
          </a:p>
          <a:p>
            <a:pPr marL="857250" lvl="1" indent="-457200"/>
            <a:r>
              <a:rPr lang="zh-CN" altLang="en-US" dirty="0"/>
              <a:t>也就是说，没有继承，或者没有派生类没有重定义基类的虚函数，或者具备前两者，但直接把派生类对象赋值给基类对象（没有通过指针或引用），</a:t>
            </a:r>
            <a:r>
              <a:rPr lang="zh-CN" altLang="en-US" b="1" dirty="0">
                <a:solidFill>
                  <a:srgbClr val="FF0000"/>
                </a:solidFill>
              </a:rPr>
              <a:t>都不能实现多态</a:t>
            </a:r>
            <a:r>
              <a:rPr lang="zh-CN" altLang="en-US" dirty="0"/>
              <a:t>。</a:t>
            </a:r>
          </a:p>
        </p:txBody>
      </p:sp>
      <p:sp>
        <p:nvSpPr>
          <p:cNvPr id="4" name="Rectangle 2"/>
          <p:cNvSpPr>
            <a:spLocks noGrp="1" noChangeArrowheads="1"/>
          </p:cNvSpPr>
          <p:nvPr>
            <p:ph type="title"/>
          </p:nvPr>
        </p:nvSpPr>
        <p:spPr/>
        <p:txBody>
          <a:bodyPr/>
          <a:lstStyle/>
          <a:p>
            <a:r>
              <a:rPr lang="en-US" altLang="zh-CN" b="1" dirty="0"/>
              <a:t>5.1.1 </a:t>
            </a:r>
            <a:r>
              <a:rPr lang="zh-CN" altLang="zh-CN" b="1" dirty="0">
                <a:solidFill>
                  <a:srgbClr val="FF0000"/>
                </a:solidFill>
              </a:rPr>
              <a:t>多态</a:t>
            </a:r>
            <a:r>
              <a:rPr lang="zh-CN" altLang="zh-CN" b="1" dirty="0"/>
              <a:t>的概念</a:t>
            </a:r>
          </a:p>
        </p:txBody>
      </p:sp>
    </p:spTree>
    <p:extLst>
      <p:ext uri="{BB962C8B-B14F-4D97-AF65-F5344CB8AC3E}">
        <p14:creationId xmlns:p14="http://schemas.microsoft.com/office/powerpoint/2010/main" val="185346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76926" y="116632"/>
            <a:ext cx="7772400" cy="720080"/>
          </a:xfrm>
        </p:spPr>
        <p:txBody>
          <a:bodyPr/>
          <a:lstStyle/>
          <a:p>
            <a:pPr eaLnBrk="1" hangingPunct="1"/>
            <a:r>
              <a:rPr lang="en-US" altLang="zh-CN" b="1" dirty="0"/>
              <a:t>5.3 </a:t>
            </a:r>
            <a:r>
              <a:rPr lang="zh-CN" altLang="en-US" b="1" dirty="0"/>
              <a:t>虚</a:t>
            </a:r>
            <a:r>
              <a:rPr lang="zh-CN" altLang="en-US" b="1" dirty="0">
                <a:solidFill>
                  <a:srgbClr val="FF0000"/>
                </a:solidFill>
              </a:rPr>
              <a:t>析构函数</a:t>
            </a:r>
            <a:r>
              <a:rPr lang="zh-CN" altLang="en-US" b="1" dirty="0"/>
              <a:t> </a:t>
            </a:r>
          </a:p>
        </p:txBody>
      </p:sp>
      <p:sp>
        <p:nvSpPr>
          <p:cNvPr id="110595" name="Rectangle 3"/>
          <p:cNvSpPr>
            <a:spLocks noGrp="1" noChangeArrowheads="1"/>
          </p:cNvSpPr>
          <p:nvPr>
            <p:ph type="body" idx="1"/>
          </p:nvPr>
        </p:nvSpPr>
        <p:spPr>
          <a:xfrm>
            <a:off x="251520" y="1076590"/>
            <a:ext cx="8892480" cy="5168635"/>
          </a:xfrm>
        </p:spPr>
        <p:txBody>
          <a:bodyPr/>
          <a:lstStyle/>
          <a:p>
            <a:pPr eaLnBrk="1" hangingPunct="1"/>
            <a:r>
              <a:rPr lang="zh-CN" altLang="en-US" b="1" dirty="0">
                <a:solidFill>
                  <a:srgbClr val="0000CC"/>
                </a:solidFill>
              </a:rPr>
              <a:t>为什么要用虚析构函数？</a:t>
            </a:r>
            <a:endParaRPr lang="en-US" altLang="zh-CN" b="1" dirty="0">
              <a:solidFill>
                <a:srgbClr val="0000CC"/>
              </a:solidFill>
            </a:endParaRPr>
          </a:p>
          <a:p>
            <a:pPr lvl="1" eaLnBrk="1" hangingPunct="1"/>
            <a:r>
              <a:rPr lang="zh-CN" altLang="en-US" b="1" dirty="0"/>
              <a:t>原因是：假定使用</a:t>
            </a:r>
            <a:r>
              <a:rPr lang="en-US" altLang="zh-CN" b="1" dirty="0"/>
              <a:t>delete</a:t>
            </a:r>
            <a:r>
              <a:rPr lang="zh-CN" altLang="en-US" b="1" dirty="0"/>
              <a:t>来销毁一个指向派生类的基类指针，如果基类析构函数不是虚函数，就如一个普通成员函数那样，</a:t>
            </a:r>
            <a:r>
              <a:rPr lang="en-US" altLang="zh-CN" b="1" dirty="0"/>
              <a:t>delete</a:t>
            </a:r>
            <a:r>
              <a:rPr lang="zh-CN" altLang="en-US" b="1" dirty="0"/>
              <a:t>函数调用的就是基类析构函数，而不会调用派生类的析构函数。</a:t>
            </a:r>
            <a:endParaRPr lang="en-US" altLang="zh-CN" b="1" dirty="0"/>
          </a:p>
          <a:p>
            <a:pPr lvl="1" eaLnBrk="1" hangingPunct="1"/>
            <a:r>
              <a:rPr lang="zh-CN" altLang="en-US" b="1" dirty="0"/>
              <a:t>这样，在通过基类对象的引用或指针调用派生类对象时，</a:t>
            </a:r>
            <a:r>
              <a:rPr lang="zh-CN" altLang="en-US" b="1" dirty="0">
                <a:solidFill>
                  <a:srgbClr val="FF0000"/>
                </a:solidFill>
              </a:rPr>
              <a:t>将致使对象析构不彻底</a:t>
            </a:r>
            <a:r>
              <a:rPr lang="zh-CN" altLang="en-US" b="1" dirty="0"/>
              <a:t>！</a:t>
            </a:r>
            <a:endParaRPr lang="en-US" altLang="zh-CN" b="1" dirty="0"/>
          </a:p>
          <a:p>
            <a:pPr lvl="1" eaLnBrk="1" hangingPunct="1"/>
            <a:endParaRPr lang="en-US" altLang="zh-CN" b="1" dirty="0"/>
          </a:p>
          <a:p>
            <a:pPr marL="0" indent="0" eaLnBrk="1" hangingPunct="1">
              <a:buNone/>
            </a:pPr>
            <a:r>
              <a:rPr lang="zh-CN" altLang="zh-CN" sz="2800" b="1" dirty="0">
                <a:solidFill>
                  <a:srgbClr val="0000CC"/>
                </a:solidFill>
              </a:rPr>
              <a:t>【例</a:t>
            </a:r>
            <a:r>
              <a:rPr lang="en-US" altLang="zh-CN" sz="2800" b="1" dirty="0">
                <a:solidFill>
                  <a:srgbClr val="0000CC"/>
                </a:solidFill>
              </a:rPr>
              <a:t>5-8</a:t>
            </a:r>
            <a:r>
              <a:rPr lang="zh-CN" altLang="zh-CN" sz="2800" b="1" dirty="0">
                <a:solidFill>
                  <a:srgbClr val="0000CC"/>
                </a:solidFill>
              </a:rPr>
              <a:t>】 在非虚析构函数的情况下，通过基类指针对派生对象的析构是不彻底的。</a:t>
            </a:r>
          </a:p>
          <a:p>
            <a:pPr eaLnBrk="1" hangingPunct="1"/>
            <a:endParaRPr lang="zh-CN" altLang="en-US" b="1" dirty="0"/>
          </a:p>
        </p:txBody>
      </p:sp>
    </p:spTree>
    <p:extLst>
      <p:ext uri="{BB962C8B-B14F-4D97-AF65-F5344CB8AC3E}">
        <p14:creationId xmlns:p14="http://schemas.microsoft.com/office/powerpoint/2010/main" val="201359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calcmode="lin" valueType="num">
                                      <p:cBhvr additive="base">
                                        <p:cTn id="7"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 calcmode="lin" valueType="num">
                                      <p:cBhvr additive="base">
                                        <p:cTn id="13"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4" end="4"/>
                                            </p:txEl>
                                          </p:spTgt>
                                        </p:tgtEl>
                                        <p:attrNameLst>
                                          <p:attrName>style.visibility</p:attrName>
                                        </p:attrNameLst>
                                      </p:cBhvr>
                                      <p:to>
                                        <p:strVal val="visible"/>
                                      </p:to>
                                    </p:set>
                                    <p:anim calcmode="lin" valueType="num">
                                      <p:cBhvr additive="base">
                                        <p:cTn id="19" dur="5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481013" y="944562"/>
            <a:ext cx="7772400" cy="6264275"/>
          </a:xfrm>
        </p:spPr>
        <p:txBody>
          <a:bodyPr/>
          <a:lstStyle/>
          <a:p>
            <a:pPr eaLnBrk="1" hangingPunct="1">
              <a:lnSpc>
                <a:spcPct val="80000"/>
              </a:lnSpc>
              <a:buFontTx/>
              <a:buNone/>
            </a:pPr>
            <a:r>
              <a:rPr lang="en-US" altLang="zh-CN" sz="1800" b="1" dirty="0"/>
              <a:t>//Eg5-8.cpp</a:t>
            </a:r>
          </a:p>
          <a:p>
            <a:pPr eaLnBrk="1" hangingPunct="1">
              <a:lnSpc>
                <a:spcPct val="80000"/>
              </a:lnSpc>
              <a:buFontTx/>
              <a:buNone/>
            </a:pP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class A{</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a:t>
            </a:r>
            <a:r>
              <a:rPr lang="en-US" altLang="zh-CN" sz="1800" b="1" dirty="0">
                <a:solidFill>
                  <a:srgbClr val="0000CC"/>
                </a:solidFill>
              </a:rPr>
              <a:t>~A(){ </a:t>
            </a:r>
            <a:r>
              <a:rPr lang="en-US" altLang="zh-CN" sz="1800" b="1" dirty="0" err="1">
                <a:solidFill>
                  <a:srgbClr val="0000CC"/>
                </a:solidFill>
              </a:rPr>
              <a:t>cout</a:t>
            </a:r>
            <a:r>
              <a:rPr lang="en-US" altLang="zh-CN" sz="1800" b="1" dirty="0">
                <a:solidFill>
                  <a:srgbClr val="0000CC"/>
                </a:solidFill>
              </a:rPr>
              <a:t>&lt;&lt;"call A::~A()"&lt;&lt;</a:t>
            </a:r>
            <a:r>
              <a:rPr lang="en-US" altLang="zh-CN" sz="1800" b="1" dirty="0" err="1">
                <a:solidFill>
                  <a:srgbClr val="0000CC"/>
                </a:solidFill>
              </a:rPr>
              <a:t>endl</a:t>
            </a:r>
            <a:r>
              <a:rPr lang="en-US" altLang="zh-CN" sz="1800" b="1" dirty="0">
                <a:solidFill>
                  <a:srgbClr val="0000CC"/>
                </a:solidFill>
              </a:rPr>
              <a:t>; }</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class B:public A{</a:t>
            </a:r>
          </a:p>
          <a:p>
            <a:pPr eaLnBrk="1" hangingPunct="1">
              <a:lnSpc>
                <a:spcPct val="80000"/>
              </a:lnSpc>
              <a:buFontTx/>
              <a:buNone/>
            </a:pPr>
            <a:r>
              <a:rPr lang="en-US" altLang="zh-CN" sz="1800" b="1" dirty="0"/>
              <a:t>    char *</a:t>
            </a:r>
            <a:r>
              <a:rPr lang="en-US" altLang="zh-CN" sz="1800" b="1" dirty="0" err="1"/>
              <a:t>buf</a:t>
            </a:r>
            <a:r>
              <a:rPr lang="en-US" altLang="zh-CN" sz="1800" b="1" dirty="0"/>
              <a:t>;</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B(</a:t>
            </a:r>
            <a:r>
              <a:rPr lang="en-US" altLang="zh-CN" sz="1800" b="1" dirty="0" err="1"/>
              <a:t>int</a:t>
            </a:r>
            <a:r>
              <a:rPr lang="en-US" altLang="zh-CN" sz="1800" b="1" dirty="0"/>
              <a:t> </a:t>
            </a:r>
            <a:r>
              <a:rPr lang="en-US" altLang="zh-CN" sz="1800" b="1" dirty="0" err="1"/>
              <a:t>i</a:t>
            </a:r>
            <a:r>
              <a:rPr lang="en-US" altLang="zh-CN" sz="1800" b="1" dirty="0"/>
              <a:t>){</a:t>
            </a:r>
            <a:r>
              <a:rPr lang="en-US" altLang="zh-CN" sz="1800" b="1" dirty="0" err="1"/>
              <a:t>buf</a:t>
            </a:r>
            <a:r>
              <a:rPr lang="en-US" altLang="zh-CN" sz="1800" b="1" dirty="0"/>
              <a:t>=new char[</a:t>
            </a:r>
            <a:r>
              <a:rPr lang="en-US" altLang="zh-CN" sz="1800" b="1" dirty="0" err="1"/>
              <a:t>i</a:t>
            </a:r>
            <a:r>
              <a:rPr lang="en-US" altLang="zh-CN" sz="1800" b="1" dirty="0"/>
              <a:t>];}</a:t>
            </a:r>
          </a:p>
          <a:p>
            <a:pPr eaLnBrk="1" hangingPunct="1">
              <a:lnSpc>
                <a:spcPct val="80000"/>
              </a:lnSpc>
              <a:buFontTx/>
              <a:buNone/>
            </a:pPr>
            <a:r>
              <a:rPr lang="en-US" altLang="zh-CN" sz="1800" b="1" dirty="0">
                <a:solidFill>
                  <a:srgbClr val="0000CC"/>
                </a:solidFill>
              </a:rPr>
              <a:t>     ~B(){</a:t>
            </a:r>
          </a:p>
          <a:p>
            <a:pPr eaLnBrk="1" hangingPunct="1">
              <a:lnSpc>
                <a:spcPct val="80000"/>
              </a:lnSpc>
              <a:buFontTx/>
              <a:buNone/>
            </a:pPr>
            <a:r>
              <a:rPr lang="en-US" altLang="zh-CN" sz="1800" b="1" dirty="0">
                <a:solidFill>
                  <a:srgbClr val="0000CC"/>
                </a:solidFill>
              </a:rPr>
              <a:t>        delete [] </a:t>
            </a:r>
            <a:r>
              <a:rPr lang="en-US" altLang="zh-CN" sz="1800" b="1" dirty="0" err="1">
                <a:solidFill>
                  <a:srgbClr val="0000CC"/>
                </a:solidFill>
              </a:rPr>
              <a:t>buf</a:t>
            </a:r>
            <a:r>
              <a:rPr lang="en-US" altLang="zh-CN" sz="1800" b="1" dirty="0">
                <a:solidFill>
                  <a:srgbClr val="0000CC"/>
                </a:solidFill>
              </a:rPr>
              <a:t>;</a:t>
            </a:r>
          </a:p>
          <a:p>
            <a:pPr eaLnBrk="1" hangingPunct="1">
              <a:lnSpc>
                <a:spcPct val="80000"/>
              </a:lnSpc>
              <a:buFontTx/>
              <a:buNone/>
            </a:pPr>
            <a:r>
              <a:rPr lang="en-US" altLang="zh-CN" sz="1800" b="1" dirty="0">
                <a:solidFill>
                  <a:srgbClr val="0000CC"/>
                </a:solidFill>
              </a:rPr>
              <a:t>        </a:t>
            </a:r>
            <a:r>
              <a:rPr lang="en-US" altLang="zh-CN" sz="1800" b="1" dirty="0" err="1">
                <a:solidFill>
                  <a:srgbClr val="0000CC"/>
                </a:solidFill>
              </a:rPr>
              <a:t>cout</a:t>
            </a:r>
            <a:r>
              <a:rPr lang="en-US" altLang="zh-CN" sz="1800" b="1" dirty="0">
                <a:solidFill>
                  <a:srgbClr val="0000CC"/>
                </a:solidFill>
              </a:rPr>
              <a:t>&lt;&lt;"call B::~()"&lt;&lt;</a:t>
            </a:r>
            <a:r>
              <a:rPr lang="en-US" altLang="zh-CN" sz="1800" b="1" dirty="0" err="1">
                <a:solidFill>
                  <a:srgbClr val="0000CC"/>
                </a:solidFill>
              </a:rPr>
              <a:t>endl</a:t>
            </a:r>
            <a:r>
              <a:rPr lang="en-US" altLang="zh-CN" sz="1800" b="1" dirty="0">
                <a:solidFill>
                  <a:srgbClr val="0000CC"/>
                </a:solidFill>
              </a:rPr>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A* a=new B(10);</a:t>
            </a:r>
          </a:p>
          <a:p>
            <a:pPr eaLnBrk="1" hangingPunct="1">
              <a:lnSpc>
                <a:spcPct val="80000"/>
              </a:lnSpc>
              <a:buFontTx/>
              <a:buNone/>
            </a:pPr>
            <a:r>
              <a:rPr lang="en-US" altLang="zh-CN" sz="1800" b="1" dirty="0"/>
              <a:t>    delete a;</a:t>
            </a:r>
          </a:p>
          <a:p>
            <a:pPr eaLnBrk="1" hangingPunct="1">
              <a:lnSpc>
                <a:spcPct val="80000"/>
              </a:lnSpc>
              <a:buFontTx/>
              <a:buNone/>
            </a:pPr>
            <a:r>
              <a:rPr lang="en-US" altLang="zh-CN" sz="1800" b="1" dirty="0"/>
              <a:t>}</a:t>
            </a:r>
          </a:p>
        </p:txBody>
      </p:sp>
      <p:sp>
        <p:nvSpPr>
          <p:cNvPr id="111620" name="Rectangle 4"/>
          <p:cNvSpPr>
            <a:spLocks noChangeArrowheads="1"/>
          </p:cNvSpPr>
          <p:nvPr/>
        </p:nvSpPr>
        <p:spPr bwMode="auto">
          <a:xfrm>
            <a:off x="4804399" y="5013176"/>
            <a:ext cx="3456186"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imes New Roman" panose="02020603050405020304" pitchFamily="18" charset="0"/>
              </a:rPr>
              <a:t>程序运行结果：</a:t>
            </a:r>
          </a:p>
          <a:p>
            <a:pPr eaLnBrk="1" hangingPunct="1">
              <a:spcBef>
                <a:spcPct val="0"/>
              </a:spcBef>
              <a:buFontTx/>
              <a:buNone/>
            </a:pPr>
            <a:r>
              <a:rPr lang="en-US" altLang="zh-CN" sz="2400" b="1" dirty="0">
                <a:solidFill>
                  <a:srgbClr val="FF0000"/>
                </a:solidFill>
                <a:latin typeface="Times New Roman" panose="02020603050405020304" pitchFamily="18" charset="0"/>
              </a:rPr>
              <a:t>call A::~A()</a:t>
            </a:r>
          </a:p>
          <a:p>
            <a:pPr eaLnBrk="1" hangingPunct="1">
              <a:spcBef>
                <a:spcPct val="0"/>
              </a:spcBef>
              <a:buFontTx/>
              <a:buNone/>
            </a:pPr>
            <a:r>
              <a:rPr lang="zh-CN" altLang="en-US" sz="2400" dirty="0">
                <a:latin typeface="Times New Roman" panose="02020603050405020304" pitchFamily="18" charset="0"/>
              </a:rPr>
              <a:t>此结果表明没有析构</a:t>
            </a:r>
            <a:r>
              <a:rPr lang="en-US" altLang="zh-CN" sz="2400" dirty="0" err="1">
                <a:latin typeface="Times New Roman" panose="02020603050405020304" pitchFamily="18" charset="0"/>
              </a:rPr>
              <a:t>buf</a:t>
            </a:r>
            <a:endParaRPr lang="en-US" altLang="zh-CN" sz="2400" dirty="0">
              <a:latin typeface="Times New Roman" panose="02020603050405020304" pitchFamily="18" charset="0"/>
            </a:endParaRPr>
          </a:p>
        </p:txBody>
      </p:sp>
      <p:sp>
        <p:nvSpPr>
          <p:cNvPr id="5" name="Rectangle 2"/>
          <p:cNvSpPr>
            <a:spLocks noGrp="1" noChangeArrowheads="1"/>
          </p:cNvSpPr>
          <p:nvPr>
            <p:ph type="title"/>
          </p:nvPr>
        </p:nvSpPr>
        <p:spPr>
          <a:xfrm>
            <a:off x="676926" y="116632"/>
            <a:ext cx="7772400" cy="720080"/>
          </a:xfrm>
        </p:spPr>
        <p:txBody>
          <a:bodyPr/>
          <a:lstStyle/>
          <a:p>
            <a:pPr eaLnBrk="1" hangingPunct="1"/>
            <a:r>
              <a:rPr lang="en-US" altLang="zh-CN" b="1" dirty="0"/>
              <a:t>5.3 </a:t>
            </a:r>
            <a:r>
              <a:rPr lang="zh-CN" altLang="en-US" b="1" dirty="0"/>
              <a:t>虚</a:t>
            </a:r>
            <a:r>
              <a:rPr lang="zh-CN" altLang="en-US" b="1" dirty="0">
                <a:solidFill>
                  <a:srgbClr val="FF0000"/>
                </a:solidFill>
              </a:rPr>
              <a:t>析构函数</a:t>
            </a:r>
            <a:r>
              <a:rPr lang="zh-CN" altLang="en-US" b="1" dirty="0"/>
              <a:t> </a:t>
            </a:r>
          </a:p>
        </p:txBody>
      </p:sp>
    </p:spTree>
    <p:extLst>
      <p:ext uri="{BB962C8B-B14F-4D97-AF65-F5344CB8AC3E}">
        <p14:creationId xmlns:p14="http://schemas.microsoft.com/office/powerpoint/2010/main" val="228200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8">
                                            <p:txEl>
                                              <p:pRg st="5" end="5"/>
                                            </p:txEl>
                                          </p:spTgt>
                                        </p:tgtEl>
                                        <p:attrNameLst>
                                          <p:attrName>style.visibility</p:attrName>
                                        </p:attrNameLst>
                                      </p:cBhvr>
                                      <p:to>
                                        <p:strVal val="visible"/>
                                      </p:to>
                                    </p:set>
                                    <p:anim calcmode="lin" valueType="num">
                                      <p:cBhvr additive="base">
                                        <p:cTn id="7" dur="500" fill="hold"/>
                                        <p:tgtEl>
                                          <p:spTgt spid="11161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8">
                                            <p:txEl>
                                              <p:pRg st="8" end="8"/>
                                            </p:txEl>
                                          </p:spTgt>
                                        </p:tgtEl>
                                        <p:attrNameLst>
                                          <p:attrName>style.visibility</p:attrName>
                                        </p:attrNameLst>
                                      </p:cBhvr>
                                      <p:to>
                                        <p:strVal val="visible"/>
                                      </p:to>
                                    </p:set>
                                    <p:anim calcmode="lin" valueType="num">
                                      <p:cBhvr additive="base">
                                        <p:cTn id="13" dur="500" fill="hold"/>
                                        <p:tgtEl>
                                          <p:spTgt spid="111618">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8">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1618">
                                            <p:txEl>
                                              <p:pRg st="9" end="9"/>
                                            </p:txEl>
                                          </p:spTgt>
                                        </p:tgtEl>
                                        <p:attrNameLst>
                                          <p:attrName>style.visibility</p:attrName>
                                        </p:attrNameLst>
                                      </p:cBhvr>
                                      <p:to>
                                        <p:strVal val="visible"/>
                                      </p:to>
                                    </p:set>
                                    <p:anim calcmode="lin" valueType="num">
                                      <p:cBhvr additive="base">
                                        <p:cTn id="17" dur="500" fill="hold"/>
                                        <p:tgtEl>
                                          <p:spTgt spid="111618">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161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1618">
                                            <p:txEl>
                                              <p:pRg st="10" end="10"/>
                                            </p:txEl>
                                          </p:spTgt>
                                        </p:tgtEl>
                                        <p:attrNameLst>
                                          <p:attrName>style.visibility</p:attrName>
                                        </p:attrNameLst>
                                      </p:cBhvr>
                                      <p:to>
                                        <p:strVal val="visible"/>
                                      </p:to>
                                    </p:set>
                                    <p:anim calcmode="lin" valueType="num">
                                      <p:cBhvr additive="base">
                                        <p:cTn id="23" dur="500" fill="hold"/>
                                        <p:tgtEl>
                                          <p:spTgt spid="111618">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16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1618">
                                            <p:txEl>
                                              <p:pRg st="11" end="11"/>
                                            </p:txEl>
                                          </p:spTgt>
                                        </p:tgtEl>
                                        <p:attrNameLst>
                                          <p:attrName>style.visibility</p:attrName>
                                        </p:attrNameLst>
                                      </p:cBhvr>
                                      <p:to>
                                        <p:strVal val="visible"/>
                                      </p:to>
                                    </p:set>
                                    <p:anim calcmode="lin" valueType="num">
                                      <p:cBhvr additive="base">
                                        <p:cTn id="29" dur="500" fill="hold"/>
                                        <p:tgtEl>
                                          <p:spTgt spid="111618">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1618">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1618">
                                            <p:txEl>
                                              <p:pRg st="12" end="12"/>
                                            </p:txEl>
                                          </p:spTgt>
                                        </p:tgtEl>
                                        <p:attrNameLst>
                                          <p:attrName>style.visibility</p:attrName>
                                        </p:attrNameLst>
                                      </p:cBhvr>
                                      <p:to>
                                        <p:strVal val="visible"/>
                                      </p:to>
                                    </p:set>
                                    <p:anim calcmode="lin" valueType="num">
                                      <p:cBhvr additive="base">
                                        <p:cTn id="33" dur="500" fill="hold"/>
                                        <p:tgtEl>
                                          <p:spTgt spid="111618">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1618">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1618">
                                            <p:txEl>
                                              <p:pRg st="13" end="13"/>
                                            </p:txEl>
                                          </p:spTgt>
                                        </p:tgtEl>
                                        <p:attrNameLst>
                                          <p:attrName>style.visibility</p:attrName>
                                        </p:attrNameLst>
                                      </p:cBhvr>
                                      <p:to>
                                        <p:strVal val="visible"/>
                                      </p:to>
                                    </p:set>
                                    <p:anim calcmode="lin" valueType="num">
                                      <p:cBhvr additive="base">
                                        <p:cTn id="37" dur="500" fill="hold"/>
                                        <p:tgtEl>
                                          <p:spTgt spid="111618">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1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1618">
                                            <p:txEl>
                                              <p:pRg st="16" end="16"/>
                                            </p:txEl>
                                          </p:spTgt>
                                        </p:tgtEl>
                                        <p:attrNameLst>
                                          <p:attrName>style.visibility</p:attrName>
                                        </p:attrNameLst>
                                      </p:cBhvr>
                                      <p:to>
                                        <p:strVal val="visible"/>
                                      </p:to>
                                    </p:set>
                                    <p:anim calcmode="lin" valueType="num">
                                      <p:cBhvr additive="base">
                                        <p:cTn id="43" dur="500" fill="hold"/>
                                        <p:tgtEl>
                                          <p:spTgt spid="111618">
                                            <p:txEl>
                                              <p:pRg st="16" end="1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161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1618">
                                            <p:txEl>
                                              <p:pRg st="17" end="17"/>
                                            </p:txEl>
                                          </p:spTgt>
                                        </p:tgtEl>
                                        <p:attrNameLst>
                                          <p:attrName>style.visibility</p:attrName>
                                        </p:attrNameLst>
                                      </p:cBhvr>
                                      <p:to>
                                        <p:strVal val="visible"/>
                                      </p:to>
                                    </p:set>
                                    <p:anim calcmode="lin" valueType="num">
                                      <p:cBhvr additive="base">
                                        <p:cTn id="49" dur="500" fill="hold"/>
                                        <p:tgtEl>
                                          <p:spTgt spid="111618">
                                            <p:txEl>
                                              <p:pRg st="17" end="1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1618">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1618">
                                            <p:txEl>
                                              <p:pRg st="18" end="18"/>
                                            </p:txEl>
                                          </p:spTgt>
                                        </p:tgtEl>
                                        <p:attrNameLst>
                                          <p:attrName>style.visibility</p:attrName>
                                        </p:attrNameLst>
                                      </p:cBhvr>
                                      <p:to>
                                        <p:strVal val="visible"/>
                                      </p:to>
                                    </p:set>
                                    <p:anim calcmode="lin" valueType="num">
                                      <p:cBhvr additive="base">
                                        <p:cTn id="55" dur="500" fill="hold"/>
                                        <p:tgtEl>
                                          <p:spTgt spid="111618">
                                            <p:txEl>
                                              <p:pRg st="18" end="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1618">
                                            <p:txEl>
                                              <p:pRg st="18" end="1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1618">
                                            <p:txEl>
                                              <p:pRg st="19" end="19"/>
                                            </p:txEl>
                                          </p:spTgt>
                                        </p:tgtEl>
                                        <p:attrNameLst>
                                          <p:attrName>style.visibility</p:attrName>
                                        </p:attrNameLst>
                                      </p:cBhvr>
                                      <p:to>
                                        <p:strVal val="visible"/>
                                      </p:to>
                                    </p:set>
                                    <p:anim calcmode="lin" valueType="num">
                                      <p:cBhvr additive="base">
                                        <p:cTn id="59" dur="500" fill="hold"/>
                                        <p:tgtEl>
                                          <p:spTgt spid="111618">
                                            <p:txEl>
                                              <p:pRg st="19" end="1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1618">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11620"/>
                                        </p:tgtEl>
                                        <p:attrNameLst>
                                          <p:attrName>style.visibility</p:attrName>
                                        </p:attrNameLst>
                                      </p:cBhvr>
                                      <p:to>
                                        <p:strVal val="visible"/>
                                      </p:to>
                                    </p:set>
                                    <p:animEffect transition="in" filter="wipe(down)">
                                      <p:cBhvr>
                                        <p:cTn id="65"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275823" y="980728"/>
            <a:ext cx="7770897" cy="5689600"/>
          </a:xfrm>
        </p:spPr>
        <p:txBody>
          <a:bodyPr/>
          <a:lstStyle/>
          <a:p>
            <a:pPr eaLnBrk="1" hangingPunct="1">
              <a:lnSpc>
                <a:spcPct val="80000"/>
              </a:lnSpc>
              <a:buFontTx/>
              <a:buNone/>
            </a:pPr>
            <a:r>
              <a:rPr lang="en-US" altLang="zh-CN" sz="2000" b="1" dirty="0"/>
              <a:t>class A{</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a:t>
            </a:r>
            <a:r>
              <a:rPr lang="en-US" altLang="zh-CN" sz="2000" b="1" dirty="0">
                <a:solidFill>
                  <a:srgbClr val="FF0000"/>
                </a:solidFill>
              </a:rPr>
              <a:t>virtual</a:t>
            </a:r>
            <a:r>
              <a:rPr lang="en-US" altLang="zh-CN" sz="2000" b="1" dirty="0"/>
              <a:t> </a:t>
            </a:r>
            <a:r>
              <a:rPr lang="en-US" altLang="zh-CN" sz="2000" b="1" dirty="0">
                <a:solidFill>
                  <a:srgbClr val="0000CC"/>
                </a:solidFill>
              </a:rPr>
              <a:t>~A(){</a:t>
            </a:r>
          </a:p>
          <a:p>
            <a:pPr eaLnBrk="1" hangingPunct="1">
              <a:lnSpc>
                <a:spcPct val="80000"/>
              </a:lnSpc>
              <a:buFontTx/>
              <a:buNone/>
            </a:pPr>
            <a:r>
              <a:rPr lang="en-US" altLang="zh-CN" sz="2000" b="1" dirty="0">
                <a:solidFill>
                  <a:srgbClr val="0000CC"/>
                </a:solidFill>
              </a:rPr>
              <a:t>		</a:t>
            </a:r>
            <a:r>
              <a:rPr lang="en-US" altLang="zh-CN" sz="2000" b="1" dirty="0" err="1">
                <a:solidFill>
                  <a:srgbClr val="0000CC"/>
                </a:solidFill>
              </a:rPr>
              <a:t>cout</a:t>
            </a:r>
            <a:r>
              <a:rPr lang="en-US" altLang="zh-CN" sz="2000" b="1" dirty="0">
                <a:solidFill>
                  <a:srgbClr val="0000CC"/>
                </a:solidFill>
              </a:rPr>
              <a:t>&lt;&lt;"call A::~A()"&lt;&lt;</a:t>
            </a:r>
            <a:r>
              <a:rPr lang="en-US" altLang="zh-CN" sz="2000" b="1" dirty="0" err="1">
                <a:solidFill>
                  <a:srgbClr val="0000CC"/>
                </a:solidFill>
              </a:rPr>
              <a:t>endl</a:t>
            </a:r>
            <a:r>
              <a:rPr lang="en-US" altLang="zh-CN" sz="2000" b="1" dirty="0">
                <a:solidFill>
                  <a:srgbClr val="0000CC"/>
                </a:solidFill>
              </a:rPr>
              <a:t>;	}</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class B:public A{</a:t>
            </a:r>
          </a:p>
          <a:p>
            <a:pPr eaLnBrk="1" hangingPunct="1">
              <a:lnSpc>
                <a:spcPct val="80000"/>
              </a:lnSpc>
              <a:buFontTx/>
              <a:buNone/>
            </a:pPr>
            <a:r>
              <a:rPr lang="en-US" altLang="zh-CN" sz="2000" b="1" dirty="0"/>
              <a:t>	char *</a:t>
            </a:r>
            <a:r>
              <a:rPr lang="en-US" altLang="zh-CN" sz="2000" b="1" dirty="0" err="1"/>
              <a:t>buf</a:t>
            </a:r>
            <a:r>
              <a:rPr lang="en-US" altLang="zh-CN" sz="2000" b="1" dirty="0"/>
              <a:t>;</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B(</a:t>
            </a:r>
            <a:r>
              <a:rPr lang="en-US" altLang="zh-CN" sz="2000" b="1" dirty="0" err="1"/>
              <a:t>int</a:t>
            </a:r>
            <a:r>
              <a:rPr lang="en-US" altLang="zh-CN" sz="2000" b="1" dirty="0"/>
              <a:t> </a:t>
            </a:r>
            <a:r>
              <a:rPr lang="en-US" altLang="zh-CN" sz="2000" b="1" dirty="0" err="1"/>
              <a:t>i</a:t>
            </a:r>
            <a:r>
              <a:rPr lang="en-US" altLang="zh-CN" sz="2000" b="1" dirty="0"/>
              <a:t>){</a:t>
            </a:r>
            <a:r>
              <a:rPr lang="en-US" altLang="zh-CN" sz="2000" b="1" dirty="0" err="1"/>
              <a:t>buf</a:t>
            </a:r>
            <a:r>
              <a:rPr lang="en-US" altLang="zh-CN" sz="2000" b="1" dirty="0"/>
              <a:t>=new char[</a:t>
            </a:r>
            <a:r>
              <a:rPr lang="en-US" altLang="zh-CN" sz="2000" b="1" dirty="0" err="1"/>
              <a:t>i</a:t>
            </a:r>
            <a:r>
              <a:rPr lang="en-US" altLang="zh-CN" sz="2000" b="1" dirty="0"/>
              <a:t>];}</a:t>
            </a:r>
          </a:p>
          <a:p>
            <a:pPr eaLnBrk="1" hangingPunct="1">
              <a:lnSpc>
                <a:spcPct val="80000"/>
              </a:lnSpc>
              <a:buFontTx/>
              <a:buNone/>
            </a:pPr>
            <a:r>
              <a:rPr lang="en-US" altLang="zh-CN" sz="2000" b="1" dirty="0"/>
              <a:t>	</a:t>
            </a:r>
            <a:r>
              <a:rPr lang="en-US" altLang="zh-CN" sz="2000" b="1" dirty="0">
                <a:solidFill>
                  <a:srgbClr val="FF0000"/>
                </a:solidFill>
              </a:rPr>
              <a:t>virtual</a:t>
            </a:r>
            <a:r>
              <a:rPr lang="en-US" altLang="zh-CN" sz="2000" b="1" dirty="0"/>
              <a:t> </a:t>
            </a:r>
            <a:r>
              <a:rPr lang="en-US" altLang="zh-CN" sz="2000" b="1" dirty="0">
                <a:solidFill>
                  <a:srgbClr val="0000CC"/>
                </a:solidFill>
              </a:rPr>
              <a:t>~B(){</a:t>
            </a:r>
          </a:p>
          <a:p>
            <a:pPr eaLnBrk="1" hangingPunct="1">
              <a:lnSpc>
                <a:spcPct val="80000"/>
              </a:lnSpc>
              <a:buFontTx/>
              <a:buNone/>
            </a:pPr>
            <a:r>
              <a:rPr lang="en-US" altLang="zh-CN" sz="2000" b="1" dirty="0">
                <a:solidFill>
                  <a:srgbClr val="0000CC"/>
                </a:solidFill>
              </a:rPr>
              <a:t>		delete [] </a:t>
            </a:r>
            <a:r>
              <a:rPr lang="en-US" altLang="zh-CN" sz="2000" b="1" dirty="0" err="1">
                <a:solidFill>
                  <a:srgbClr val="0000CC"/>
                </a:solidFill>
              </a:rPr>
              <a:t>buf</a:t>
            </a:r>
            <a:r>
              <a:rPr lang="en-US" altLang="zh-CN" sz="2000" b="1" dirty="0">
                <a:solidFill>
                  <a:srgbClr val="0000CC"/>
                </a:solidFill>
              </a:rPr>
              <a:t>;</a:t>
            </a:r>
          </a:p>
          <a:p>
            <a:pPr eaLnBrk="1" hangingPunct="1">
              <a:lnSpc>
                <a:spcPct val="80000"/>
              </a:lnSpc>
              <a:buFontTx/>
              <a:buNone/>
            </a:pPr>
            <a:r>
              <a:rPr lang="en-US" altLang="zh-CN" sz="2000" b="1" dirty="0">
                <a:solidFill>
                  <a:srgbClr val="0000CC"/>
                </a:solidFill>
              </a:rPr>
              <a:t>		</a:t>
            </a:r>
            <a:r>
              <a:rPr lang="en-US" altLang="zh-CN" sz="2000" b="1" dirty="0" err="1">
                <a:solidFill>
                  <a:srgbClr val="0000CC"/>
                </a:solidFill>
              </a:rPr>
              <a:t>cout</a:t>
            </a:r>
            <a:r>
              <a:rPr lang="en-US" altLang="zh-CN" sz="2000" b="1" dirty="0">
                <a:solidFill>
                  <a:srgbClr val="0000CC"/>
                </a:solidFill>
              </a:rPr>
              <a:t>&lt;&lt;"call B::~()"&lt;&lt;</a:t>
            </a:r>
            <a:r>
              <a:rPr lang="en-US" altLang="zh-CN" sz="2000" b="1" dirty="0" err="1">
                <a:solidFill>
                  <a:srgbClr val="0000CC"/>
                </a:solidFill>
              </a:rPr>
              <a:t>endl</a:t>
            </a:r>
            <a:r>
              <a:rPr lang="en-US" altLang="zh-CN" sz="2000" b="1" dirty="0">
                <a:solidFill>
                  <a:srgbClr val="0000CC"/>
                </a:solidFill>
              </a:rPr>
              <a:t>;	}</a:t>
            </a:r>
          </a:p>
          <a:p>
            <a:pPr eaLnBrk="1" hangingPunct="1">
              <a:lnSpc>
                <a:spcPct val="80000"/>
              </a:lnSpc>
              <a:buFontTx/>
              <a:buNone/>
            </a:pPr>
            <a:r>
              <a:rPr lang="en-US" altLang="zh-CN" sz="2000" b="1" dirty="0"/>
              <a:t>};</a:t>
            </a:r>
          </a:p>
          <a:p>
            <a:pPr eaLnBrk="1" hangingPunct="1">
              <a:lnSpc>
                <a:spcPct val="80000"/>
              </a:lnSpc>
              <a:buFontTx/>
              <a:buNone/>
            </a:pPr>
            <a:endParaRPr lang="en-US" altLang="zh-CN" sz="2000" b="1" dirty="0"/>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A* a=new B(10);</a:t>
            </a:r>
          </a:p>
          <a:p>
            <a:pPr eaLnBrk="1" hangingPunct="1">
              <a:lnSpc>
                <a:spcPct val="80000"/>
              </a:lnSpc>
              <a:buFontTx/>
              <a:buNone/>
            </a:pPr>
            <a:r>
              <a:rPr lang="en-US" altLang="zh-CN" sz="2000" b="1" dirty="0"/>
              <a:t>	delete a;</a:t>
            </a:r>
          </a:p>
          <a:p>
            <a:pPr eaLnBrk="1" hangingPunct="1">
              <a:lnSpc>
                <a:spcPct val="80000"/>
              </a:lnSpc>
              <a:buFontTx/>
              <a:buNone/>
            </a:pPr>
            <a:r>
              <a:rPr lang="en-US" altLang="zh-CN" sz="2000" b="1" dirty="0"/>
              <a:t>}</a:t>
            </a:r>
          </a:p>
          <a:p>
            <a:pPr eaLnBrk="1" hangingPunct="1">
              <a:lnSpc>
                <a:spcPct val="80000"/>
              </a:lnSpc>
              <a:buFontTx/>
              <a:buNone/>
            </a:pPr>
            <a:endParaRPr lang="en-US" altLang="zh-CN" sz="2000" b="1" dirty="0"/>
          </a:p>
        </p:txBody>
      </p:sp>
      <p:sp>
        <p:nvSpPr>
          <p:cNvPr id="112643" name="Rectangle 3"/>
          <p:cNvSpPr>
            <a:spLocks noChangeArrowheads="1"/>
          </p:cNvSpPr>
          <p:nvPr/>
        </p:nvSpPr>
        <p:spPr bwMode="auto">
          <a:xfrm>
            <a:off x="5796136" y="2564904"/>
            <a:ext cx="288032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rPr>
              <a:t>程序运行结果：</a:t>
            </a:r>
          </a:p>
          <a:p>
            <a:pPr eaLnBrk="1" hangingPunct="1">
              <a:spcBef>
                <a:spcPct val="0"/>
              </a:spcBef>
              <a:buFontTx/>
              <a:buNone/>
            </a:pPr>
            <a:r>
              <a:rPr lang="en-US" altLang="zh-CN" sz="2400" b="1" dirty="0">
                <a:solidFill>
                  <a:srgbClr val="FF0000"/>
                </a:solidFill>
                <a:latin typeface="Times New Roman" panose="02020603050405020304" pitchFamily="18" charset="0"/>
              </a:rPr>
              <a:t>call A::~A()</a:t>
            </a:r>
          </a:p>
          <a:p>
            <a:pPr eaLnBrk="1" hangingPunct="1">
              <a:spcBef>
                <a:spcPct val="0"/>
              </a:spcBef>
              <a:buFontTx/>
              <a:buNone/>
            </a:pPr>
            <a:r>
              <a:rPr lang="en-US" altLang="zh-CN" sz="2400" b="1" dirty="0">
                <a:solidFill>
                  <a:srgbClr val="FF0000"/>
                </a:solidFill>
                <a:latin typeface="Times New Roman" panose="02020603050405020304" pitchFamily="18" charset="0"/>
              </a:rPr>
              <a:t>call B::~()</a:t>
            </a:r>
          </a:p>
          <a:p>
            <a:pPr eaLnBrk="1" hangingPunct="1">
              <a:spcBef>
                <a:spcPct val="0"/>
              </a:spcBef>
              <a:buFontTx/>
              <a:buNone/>
            </a:pPr>
            <a:r>
              <a:rPr lang="zh-CN" altLang="en-US" sz="2400" b="1" dirty="0">
                <a:latin typeface="Times New Roman" panose="02020603050405020304" pitchFamily="18" charset="0"/>
              </a:rPr>
              <a:t>此结果表明回收了</a:t>
            </a:r>
            <a:r>
              <a:rPr lang="en-US" altLang="zh-CN" sz="2400" b="1" dirty="0" err="1">
                <a:latin typeface="Times New Roman" panose="02020603050405020304" pitchFamily="18" charset="0"/>
              </a:rPr>
              <a:t>buf</a:t>
            </a:r>
            <a:r>
              <a:rPr lang="zh-CN" altLang="en-US" sz="2400" b="1" dirty="0">
                <a:latin typeface="Times New Roman" panose="02020603050405020304" pitchFamily="18" charset="0"/>
              </a:rPr>
              <a:t>空间！</a:t>
            </a:r>
          </a:p>
        </p:txBody>
      </p:sp>
      <p:sp>
        <p:nvSpPr>
          <p:cNvPr id="2" name="文本框 1"/>
          <p:cNvSpPr txBox="1"/>
          <p:nvPr/>
        </p:nvSpPr>
        <p:spPr>
          <a:xfrm>
            <a:off x="251520" y="188640"/>
            <a:ext cx="6120680" cy="523220"/>
          </a:xfrm>
          <a:prstGeom prst="rect">
            <a:avLst/>
          </a:prstGeom>
          <a:noFill/>
        </p:spPr>
        <p:txBody>
          <a:bodyPr wrap="square" rtlCol="0">
            <a:spAutoFit/>
          </a:bodyPr>
          <a:lstStyle/>
          <a:p>
            <a:r>
              <a:rPr lang="zh-CN" altLang="en-US" sz="2800" b="1">
                <a:solidFill>
                  <a:srgbClr val="0000CC"/>
                </a:solidFill>
              </a:rPr>
              <a:t>例</a:t>
            </a:r>
            <a:r>
              <a:rPr lang="en-US" altLang="zh-CN" sz="2800" b="1" dirty="0">
                <a:solidFill>
                  <a:srgbClr val="0000CC"/>
                </a:solidFill>
              </a:rPr>
              <a:t>5-8</a:t>
            </a:r>
            <a:r>
              <a:rPr lang="zh-CN" altLang="en-US" sz="2800" b="1" dirty="0">
                <a:solidFill>
                  <a:srgbClr val="0000CC"/>
                </a:solidFill>
              </a:rPr>
              <a:t>的虚析构函数版本</a:t>
            </a:r>
          </a:p>
        </p:txBody>
      </p:sp>
    </p:spTree>
    <p:extLst>
      <p:ext uri="{BB962C8B-B14F-4D97-AF65-F5344CB8AC3E}">
        <p14:creationId xmlns:p14="http://schemas.microsoft.com/office/powerpoint/2010/main" val="2783792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2">
                                            <p:txEl>
                                              <p:pRg st="2" end="2"/>
                                            </p:txEl>
                                          </p:spTgt>
                                        </p:tgtEl>
                                        <p:attrNameLst>
                                          <p:attrName>style.visibility</p:attrName>
                                        </p:attrNameLst>
                                      </p:cBhvr>
                                      <p:to>
                                        <p:strVal val="visible"/>
                                      </p:to>
                                    </p:set>
                                    <p:anim calcmode="lin" valueType="num">
                                      <p:cBhvr additive="base">
                                        <p:cTn id="7" dur="500" fill="hold"/>
                                        <p:tgtEl>
                                          <p:spTgt spid="1126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42">
                                            <p:txEl>
                                              <p:pRg st="3" end="3"/>
                                            </p:txEl>
                                          </p:spTgt>
                                        </p:tgtEl>
                                        <p:attrNameLst>
                                          <p:attrName>style.visibility</p:attrName>
                                        </p:attrNameLst>
                                      </p:cBhvr>
                                      <p:to>
                                        <p:strVal val="visible"/>
                                      </p:to>
                                    </p:set>
                                    <p:anim calcmode="lin" valueType="num">
                                      <p:cBhvr additive="base">
                                        <p:cTn id="11" dur="500" fill="hold"/>
                                        <p:tgtEl>
                                          <p:spTgt spid="11264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2642">
                                            <p:txEl>
                                              <p:pRg st="9" end="9"/>
                                            </p:txEl>
                                          </p:spTgt>
                                        </p:tgtEl>
                                        <p:attrNameLst>
                                          <p:attrName>style.visibility</p:attrName>
                                        </p:attrNameLst>
                                      </p:cBhvr>
                                      <p:to>
                                        <p:strVal val="visible"/>
                                      </p:to>
                                    </p:set>
                                    <p:anim calcmode="lin" valueType="num">
                                      <p:cBhvr additive="base">
                                        <p:cTn id="17" dur="500" fill="hold"/>
                                        <p:tgtEl>
                                          <p:spTgt spid="112642">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42">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2642">
                                            <p:txEl>
                                              <p:pRg st="10" end="10"/>
                                            </p:txEl>
                                          </p:spTgt>
                                        </p:tgtEl>
                                        <p:attrNameLst>
                                          <p:attrName>style.visibility</p:attrName>
                                        </p:attrNameLst>
                                      </p:cBhvr>
                                      <p:to>
                                        <p:strVal val="visible"/>
                                      </p:to>
                                    </p:set>
                                    <p:anim calcmode="lin" valueType="num">
                                      <p:cBhvr additive="base">
                                        <p:cTn id="21" dur="500" fill="hold"/>
                                        <p:tgtEl>
                                          <p:spTgt spid="112642">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42">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2642">
                                            <p:txEl>
                                              <p:pRg st="11" end="11"/>
                                            </p:txEl>
                                          </p:spTgt>
                                        </p:tgtEl>
                                        <p:attrNameLst>
                                          <p:attrName>style.visibility</p:attrName>
                                        </p:attrNameLst>
                                      </p:cBhvr>
                                      <p:to>
                                        <p:strVal val="visible"/>
                                      </p:to>
                                    </p:set>
                                    <p:anim calcmode="lin" valueType="num">
                                      <p:cBhvr additive="base">
                                        <p:cTn id="25" dur="500" fill="hold"/>
                                        <p:tgtEl>
                                          <p:spTgt spid="112642">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42">
                                            <p:txEl>
                                              <p:pRg st="14" end="14"/>
                                            </p:txEl>
                                          </p:spTgt>
                                        </p:tgtEl>
                                        <p:attrNameLst>
                                          <p:attrName>style.visibility</p:attrName>
                                        </p:attrNameLst>
                                      </p:cBhvr>
                                      <p:to>
                                        <p:strVal val="visible"/>
                                      </p:to>
                                    </p:set>
                                    <p:anim calcmode="lin" valueType="num">
                                      <p:cBhvr additive="base">
                                        <p:cTn id="31" dur="500" fill="hold"/>
                                        <p:tgtEl>
                                          <p:spTgt spid="112642">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42">
                                            <p:txEl>
                                              <p:pRg st="14" end="1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2642">
                                            <p:txEl>
                                              <p:pRg st="15" end="15"/>
                                            </p:txEl>
                                          </p:spTgt>
                                        </p:tgtEl>
                                        <p:attrNameLst>
                                          <p:attrName>style.visibility</p:attrName>
                                        </p:attrNameLst>
                                      </p:cBhvr>
                                      <p:to>
                                        <p:strVal val="visible"/>
                                      </p:to>
                                    </p:set>
                                    <p:anim calcmode="lin" valueType="num">
                                      <p:cBhvr additive="base">
                                        <p:cTn id="35" dur="500" fill="hold"/>
                                        <p:tgtEl>
                                          <p:spTgt spid="112642">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42">
                                            <p:txEl>
                                              <p:pRg st="15" end="1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2642">
                                            <p:txEl>
                                              <p:pRg st="16" end="16"/>
                                            </p:txEl>
                                          </p:spTgt>
                                        </p:tgtEl>
                                        <p:attrNameLst>
                                          <p:attrName>style.visibility</p:attrName>
                                        </p:attrNameLst>
                                      </p:cBhvr>
                                      <p:to>
                                        <p:strVal val="visible"/>
                                      </p:to>
                                    </p:set>
                                    <p:anim calcmode="lin" valueType="num">
                                      <p:cBhvr additive="base">
                                        <p:cTn id="39" dur="500" fill="hold"/>
                                        <p:tgtEl>
                                          <p:spTgt spid="112642">
                                            <p:txEl>
                                              <p:pRg st="16" end="1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642">
                                            <p:txEl>
                                              <p:pRg st="16" end="1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2642">
                                            <p:txEl>
                                              <p:pRg st="17" end="17"/>
                                            </p:txEl>
                                          </p:spTgt>
                                        </p:tgtEl>
                                        <p:attrNameLst>
                                          <p:attrName>style.visibility</p:attrName>
                                        </p:attrNameLst>
                                      </p:cBhvr>
                                      <p:to>
                                        <p:strVal val="visible"/>
                                      </p:to>
                                    </p:set>
                                    <p:anim calcmode="lin" valueType="num">
                                      <p:cBhvr additive="base">
                                        <p:cTn id="43" dur="500" fill="hold"/>
                                        <p:tgtEl>
                                          <p:spTgt spid="112642">
                                            <p:txEl>
                                              <p:pRg st="17" end="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42">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43"/>
                                        </p:tgtEl>
                                        <p:attrNameLst>
                                          <p:attrName>style.visibility</p:attrName>
                                        </p:attrNameLst>
                                      </p:cBhvr>
                                      <p:to>
                                        <p:strVal val="visible"/>
                                      </p:to>
                                    </p:set>
                                    <p:anim calcmode="lin" valueType="num">
                                      <p:cBhvr additive="base">
                                        <p:cTn id="49" dur="500" fill="hold"/>
                                        <p:tgtEl>
                                          <p:spTgt spid="112643"/>
                                        </p:tgtEl>
                                        <p:attrNameLst>
                                          <p:attrName>ppt_x</p:attrName>
                                        </p:attrNameLst>
                                      </p:cBhvr>
                                      <p:tavLst>
                                        <p:tav tm="0">
                                          <p:val>
                                            <p:strVal val="#ppt_x"/>
                                          </p:val>
                                        </p:tav>
                                        <p:tav tm="100000">
                                          <p:val>
                                            <p:strVal val="#ppt_x"/>
                                          </p:val>
                                        </p:tav>
                                      </p:tavLst>
                                    </p:anim>
                                    <p:anim calcmode="lin" valueType="num">
                                      <p:cBhvr additive="base">
                                        <p:cTn id="50" dur="500" fill="hold"/>
                                        <p:tgtEl>
                                          <p:spTgt spid="112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468313" y="1125538"/>
            <a:ext cx="8001000" cy="5486400"/>
          </a:xfrm>
        </p:spPr>
        <p:txBody>
          <a:bodyPr/>
          <a:lstStyle/>
          <a:p>
            <a:pPr eaLnBrk="1" hangingPunct="1">
              <a:buFontTx/>
              <a:buNone/>
            </a:pPr>
            <a:r>
              <a:rPr lang="en-US" altLang="zh-CN" b="1" dirty="0">
                <a:solidFill>
                  <a:srgbClr val="0000CC"/>
                </a:solidFill>
              </a:rPr>
              <a:t>1</a:t>
            </a:r>
            <a:r>
              <a:rPr lang="zh-CN" altLang="en-US" b="1" dirty="0">
                <a:solidFill>
                  <a:srgbClr val="0000CC"/>
                </a:solidFill>
              </a:rPr>
              <a:t>、虚函数的实现方式</a:t>
            </a:r>
          </a:p>
          <a:p>
            <a:pPr lvl="1" eaLnBrk="1" hangingPunct="1"/>
            <a:r>
              <a:rPr lang="zh-CN" altLang="en-US" b="1" dirty="0"/>
              <a:t>早期绑定与后期绑定</a:t>
            </a:r>
          </a:p>
          <a:p>
            <a:pPr lvl="2" eaLnBrk="1" hangingPunct="1"/>
            <a:r>
              <a:rPr lang="en-US" altLang="zh-CN" b="1" dirty="0"/>
              <a:t>early-binding</a:t>
            </a:r>
            <a:r>
              <a:rPr lang="zh-CN" altLang="en-US" b="1" dirty="0"/>
              <a:t>：编译时间完成的绑定</a:t>
            </a:r>
          </a:p>
          <a:p>
            <a:pPr lvl="2" eaLnBrk="1" hangingPunct="1"/>
            <a:r>
              <a:rPr lang="en-US" altLang="zh-CN" b="1" dirty="0"/>
              <a:t>late-binding</a:t>
            </a:r>
            <a:r>
              <a:rPr lang="zh-CN" altLang="en-US" b="1" dirty="0"/>
              <a:t>：运行时间完成的绑定</a:t>
            </a:r>
          </a:p>
          <a:p>
            <a:pPr lvl="2" eaLnBrk="1" hangingPunct="1"/>
            <a:r>
              <a:rPr lang="zh-CN" altLang="en-US" b="1" dirty="0">
                <a:solidFill>
                  <a:srgbClr val="FF0000"/>
                </a:solidFill>
              </a:rPr>
              <a:t>虚函数是通过后期绑定实现的</a:t>
            </a:r>
          </a:p>
          <a:p>
            <a:pPr lvl="1" eaLnBrk="1" hangingPunct="1"/>
            <a:r>
              <a:rPr lang="zh-CN" altLang="en-US" b="1" dirty="0"/>
              <a:t>编译时间行为和运行时间行为</a:t>
            </a:r>
          </a:p>
          <a:p>
            <a:pPr lvl="2" eaLnBrk="1" hangingPunct="1"/>
            <a:r>
              <a:rPr lang="zh-CN" altLang="en-US" b="1" dirty="0"/>
              <a:t>编译时间行为：通过静态分析就可以确定的行为</a:t>
            </a:r>
          </a:p>
          <a:p>
            <a:pPr lvl="2" eaLnBrk="1" hangingPunct="1"/>
            <a:r>
              <a:rPr lang="zh-CN" altLang="en-US" b="1" dirty="0"/>
              <a:t>运行时间行为：通过动态分析（运行过程的分析）</a:t>
            </a:r>
          </a:p>
          <a:p>
            <a:pPr lvl="2" eaLnBrk="1" hangingPunct="1"/>
            <a:r>
              <a:rPr lang="zh-CN" altLang="en-US" b="1" dirty="0">
                <a:solidFill>
                  <a:srgbClr val="FF0000"/>
                </a:solidFill>
              </a:rPr>
              <a:t>虚函数是通过动态行为分析实现的运行时间行为</a:t>
            </a:r>
          </a:p>
        </p:txBody>
      </p:sp>
      <p:sp>
        <p:nvSpPr>
          <p:cNvPr id="113667" name="Rectangle 3"/>
          <p:cNvSpPr>
            <a:spLocks noGrp="1" noChangeArrowheads="1"/>
          </p:cNvSpPr>
          <p:nvPr>
            <p:ph type="title"/>
          </p:nvPr>
        </p:nvSpPr>
        <p:spPr>
          <a:xfrm>
            <a:off x="684213" y="188640"/>
            <a:ext cx="7772400" cy="792088"/>
          </a:xfrm>
          <a:noFill/>
        </p:spPr>
        <p:txBody>
          <a:bodyPr/>
          <a:lstStyle/>
          <a:p>
            <a:pPr eaLnBrk="1" hangingPunct="1"/>
            <a:r>
              <a:rPr lang="zh-CN" altLang="en-US" b="1" dirty="0">
                <a:solidFill>
                  <a:srgbClr val="0000CC"/>
                </a:solidFill>
              </a:rPr>
              <a:t>补充内容</a:t>
            </a:r>
            <a:r>
              <a:rPr lang="zh-CN" altLang="en-US" b="1" dirty="0"/>
              <a:t>：虚函数</a:t>
            </a:r>
            <a:r>
              <a:rPr lang="zh-CN" altLang="en-US" b="1" dirty="0">
                <a:solidFill>
                  <a:srgbClr val="FF0000"/>
                </a:solidFill>
              </a:rPr>
              <a:t>的实现技术</a:t>
            </a:r>
            <a:r>
              <a:rPr lang="zh-CN" altLang="en-US" b="1" dirty="0"/>
              <a:t> </a:t>
            </a:r>
          </a:p>
        </p:txBody>
      </p:sp>
    </p:spTree>
    <p:extLst>
      <p:ext uri="{BB962C8B-B14F-4D97-AF65-F5344CB8AC3E}">
        <p14:creationId xmlns:p14="http://schemas.microsoft.com/office/powerpoint/2010/main" val="870821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6">
                                            <p:txEl>
                                              <p:pRg st="1" end="1"/>
                                            </p:txEl>
                                          </p:spTgt>
                                        </p:tgtEl>
                                        <p:attrNameLst>
                                          <p:attrName>style.visibility</p:attrName>
                                        </p:attrNameLst>
                                      </p:cBhvr>
                                      <p:to>
                                        <p:strVal val="visible"/>
                                      </p:to>
                                    </p:set>
                                    <p:anim calcmode="lin" valueType="num">
                                      <p:cBhvr additive="base">
                                        <p:cTn id="7" dur="500" fill="hold"/>
                                        <p:tgtEl>
                                          <p:spTgt spid="1136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666">
                                            <p:txEl>
                                              <p:pRg st="2" end="2"/>
                                            </p:txEl>
                                          </p:spTgt>
                                        </p:tgtEl>
                                        <p:attrNameLst>
                                          <p:attrName>style.visibility</p:attrName>
                                        </p:attrNameLst>
                                      </p:cBhvr>
                                      <p:to>
                                        <p:strVal val="visible"/>
                                      </p:to>
                                    </p:set>
                                    <p:anim calcmode="lin" valueType="num">
                                      <p:cBhvr additive="base">
                                        <p:cTn id="13" dur="500" fill="hold"/>
                                        <p:tgtEl>
                                          <p:spTgt spid="1136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3666">
                                            <p:txEl>
                                              <p:pRg st="3" end="3"/>
                                            </p:txEl>
                                          </p:spTgt>
                                        </p:tgtEl>
                                        <p:attrNameLst>
                                          <p:attrName>style.visibility</p:attrName>
                                        </p:attrNameLst>
                                      </p:cBhvr>
                                      <p:to>
                                        <p:strVal val="visible"/>
                                      </p:to>
                                    </p:set>
                                    <p:anim calcmode="lin" valueType="num">
                                      <p:cBhvr additive="base">
                                        <p:cTn id="19" dur="500" fill="hold"/>
                                        <p:tgtEl>
                                          <p:spTgt spid="11366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3666">
                                            <p:txEl>
                                              <p:pRg st="4" end="4"/>
                                            </p:txEl>
                                          </p:spTgt>
                                        </p:tgtEl>
                                        <p:attrNameLst>
                                          <p:attrName>style.visibility</p:attrName>
                                        </p:attrNameLst>
                                      </p:cBhvr>
                                      <p:to>
                                        <p:strVal val="visible"/>
                                      </p:to>
                                    </p:set>
                                    <p:animEffect transition="in" filter="wipe(down)">
                                      <p:cBhvr>
                                        <p:cTn id="25" dur="500"/>
                                        <p:tgtEl>
                                          <p:spTgt spid="11366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3666">
                                            <p:txEl>
                                              <p:pRg st="5" end="5"/>
                                            </p:txEl>
                                          </p:spTgt>
                                        </p:tgtEl>
                                        <p:attrNameLst>
                                          <p:attrName>style.visibility</p:attrName>
                                        </p:attrNameLst>
                                      </p:cBhvr>
                                      <p:to>
                                        <p:strVal val="visible"/>
                                      </p:to>
                                    </p:set>
                                    <p:anim calcmode="lin" valueType="num">
                                      <p:cBhvr additive="base">
                                        <p:cTn id="30" dur="500" fill="hold"/>
                                        <p:tgtEl>
                                          <p:spTgt spid="113666">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36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3666">
                                            <p:txEl>
                                              <p:pRg st="6" end="6"/>
                                            </p:txEl>
                                          </p:spTgt>
                                        </p:tgtEl>
                                        <p:attrNameLst>
                                          <p:attrName>style.visibility</p:attrName>
                                        </p:attrNameLst>
                                      </p:cBhvr>
                                      <p:to>
                                        <p:strVal val="visible"/>
                                      </p:to>
                                    </p:set>
                                    <p:anim calcmode="lin" valueType="num">
                                      <p:cBhvr additive="base">
                                        <p:cTn id="36" dur="500" fill="hold"/>
                                        <p:tgtEl>
                                          <p:spTgt spid="11366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36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3666">
                                            <p:txEl>
                                              <p:pRg st="7" end="7"/>
                                            </p:txEl>
                                          </p:spTgt>
                                        </p:tgtEl>
                                        <p:attrNameLst>
                                          <p:attrName>style.visibility</p:attrName>
                                        </p:attrNameLst>
                                      </p:cBhvr>
                                      <p:to>
                                        <p:strVal val="visible"/>
                                      </p:to>
                                    </p:set>
                                    <p:anim calcmode="lin" valueType="num">
                                      <p:cBhvr additive="base">
                                        <p:cTn id="42" dur="500" fill="hold"/>
                                        <p:tgtEl>
                                          <p:spTgt spid="113666">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36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3666">
                                            <p:txEl>
                                              <p:pRg st="8" end="8"/>
                                            </p:txEl>
                                          </p:spTgt>
                                        </p:tgtEl>
                                        <p:attrNameLst>
                                          <p:attrName>style.visibility</p:attrName>
                                        </p:attrNameLst>
                                      </p:cBhvr>
                                      <p:to>
                                        <p:strVal val="visible"/>
                                      </p:to>
                                    </p:set>
                                    <p:anim calcmode="lin" valueType="num">
                                      <p:cBhvr additive="base">
                                        <p:cTn id="48" dur="500" fill="hold"/>
                                        <p:tgtEl>
                                          <p:spTgt spid="113666">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366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464590" y="1124744"/>
            <a:ext cx="8067850" cy="4754562"/>
          </a:xfrm>
        </p:spPr>
        <p:txBody>
          <a:bodyPr/>
          <a:lstStyle/>
          <a:p>
            <a:pPr eaLnBrk="1" hangingPunct="1">
              <a:buFontTx/>
              <a:buNone/>
            </a:pPr>
            <a:r>
              <a:rPr lang="en-US" altLang="zh-CN" b="1" dirty="0">
                <a:solidFill>
                  <a:srgbClr val="0000CC"/>
                </a:solidFill>
              </a:rPr>
              <a:t>2</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实现虚函数的技术</a:t>
            </a:r>
          </a:p>
          <a:p>
            <a:pPr lvl="1" eaLnBrk="1" hangingPunct="1"/>
            <a:r>
              <a:rPr lang="en-US" altLang="zh-CN" b="1" dirty="0">
                <a:solidFill>
                  <a:srgbClr val="FF0000"/>
                </a:solidFill>
              </a:rPr>
              <a:t>C++</a:t>
            </a:r>
            <a:r>
              <a:rPr lang="zh-CN" altLang="en-US" b="1" dirty="0">
                <a:solidFill>
                  <a:srgbClr val="FF0000"/>
                </a:solidFill>
              </a:rPr>
              <a:t>通过虚函数表来实现虚函数的动态绑定</a:t>
            </a:r>
            <a:r>
              <a:rPr lang="zh-CN" altLang="en-US" b="1" dirty="0"/>
              <a:t>。在编译带有虚函数的类时，</a:t>
            </a:r>
            <a:r>
              <a:rPr lang="en-US" altLang="zh-CN" b="1" dirty="0"/>
              <a:t>C++</a:t>
            </a:r>
            <a:r>
              <a:rPr lang="zh-CN" altLang="en-US" b="1" dirty="0"/>
              <a:t>将为该类建立一个虚函数表（</a:t>
            </a:r>
            <a:r>
              <a:rPr lang="en-US" altLang="zh-CN" b="1" dirty="0" err="1"/>
              <a:t>vtable</a:t>
            </a:r>
            <a:r>
              <a:rPr lang="zh-CN" altLang="en-US" b="1" dirty="0"/>
              <a:t>），在虚函数表中存放指向本类虚函数的指针，这些指针指向本类的虚函数地址。 </a:t>
            </a:r>
          </a:p>
          <a:p>
            <a:pPr lvl="1" eaLnBrk="1" hangingPunct="1"/>
            <a:r>
              <a:rPr lang="zh-CN" altLang="en-US" b="1" dirty="0"/>
              <a:t>在有虚函数的类对象中，</a:t>
            </a:r>
            <a:r>
              <a:rPr lang="en-US" altLang="zh-CN" b="1" dirty="0"/>
              <a:t>C++</a:t>
            </a:r>
            <a:r>
              <a:rPr lang="zh-CN" altLang="en-US" b="1" dirty="0"/>
              <a:t>除了为它保存每个数据成员外，还保存了一个指向本类虚函数表的指针（</a:t>
            </a:r>
            <a:r>
              <a:rPr lang="en-US" altLang="zh-CN" b="1" dirty="0" err="1"/>
              <a:t>vptr</a:t>
            </a:r>
            <a:r>
              <a:rPr lang="zh-CN" altLang="en-US" b="1" dirty="0"/>
              <a:t>）。</a:t>
            </a:r>
          </a:p>
        </p:txBody>
      </p:sp>
      <p:sp>
        <p:nvSpPr>
          <p:cNvPr id="5" name="Rectangle 3"/>
          <p:cNvSpPr>
            <a:spLocks noGrp="1" noChangeArrowheads="1"/>
          </p:cNvSpPr>
          <p:nvPr>
            <p:ph type="title"/>
          </p:nvPr>
        </p:nvSpPr>
        <p:spPr>
          <a:noFill/>
        </p:spPr>
        <p:txBody>
          <a:bodyPr/>
          <a:lstStyle/>
          <a:p>
            <a:pPr eaLnBrk="1" hangingPunct="1"/>
            <a:r>
              <a:rPr lang="zh-CN" altLang="en-US" b="1" dirty="0">
                <a:solidFill>
                  <a:srgbClr val="0000CC"/>
                </a:solidFill>
              </a:rPr>
              <a:t>补充内容</a:t>
            </a:r>
            <a:r>
              <a:rPr lang="zh-CN" altLang="en-US" b="1" dirty="0"/>
              <a:t>：虚函数</a:t>
            </a:r>
            <a:r>
              <a:rPr lang="zh-CN" altLang="en-US" b="1" dirty="0">
                <a:solidFill>
                  <a:srgbClr val="FF0000"/>
                </a:solidFill>
              </a:rPr>
              <a:t>的实现技术</a:t>
            </a:r>
            <a:r>
              <a:rPr lang="zh-CN" altLang="en-US" b="1" dirty="0"/>
              <a:t> </a:t>
            </a:r>
          </a:p>
        </p:txBody>
      </p:sp>
    </p:spTree>
    <p:extLst>
      <p:ext uri="{BB962C8B-B14F-4D97-AF65-F5344CB8AC3E}">
        <p14:creationId xmlns:p14="http://schemas.microsoft.com/office/powerpoint/2010/main" val="26132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 calcmode="lin" valueType="num">
                                      <p:cBhvr additive="base">
                                        <p:cTn id="7"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2" end="2"/>
                                            </p:txEl>
                                          </p:spTgt>
                                        </p:tgtEl>
                                        <p:attrNameLst>
                                          <p:attrName>style.visibility</p:attrName>
                                        </p:attrNameLst>
                                      </p:cBhvr>
                                      <p:to>
                                        <p:strVal val="visible"/>
                                      </p:to>
                                    </p:set>
                                    <p:anim calcmode="lin" valueType="num">
                                      <p:cBhvr additive="base">
                                        <p:cTn id="13"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251520" y="1052736"/>
            <a:ext cx="7978080" cy="5486400"/>
          </a:xfrm>
        </p:spPr>
        <p:txBody>
          <a:bodyPr/>
          <a:lstStyle/>
          <a:p>
            <a:pPr lvl="1" eaLnBrk="1" hangingPunct="1"/>
            <a:r>
              <a:rPr lang="zh-CN" altLang="en-US" b="1" dirty="0"/>
              <a:t>虚表</a:t>
            </a:r>
            <a:r>
              <a:rPr lang="en-US" altLang="zh-CN" b="1" dirty="0" err="1"/>
              <a:t>vtable</a:t>
            </a:r>
            <a:r>
              <a:rPr lang="zh-CN" altLang="en-US" b="1" dirty="0"/>
              <a:t>与虚表指针</a:t>
            </a:r>
            <a:r>
              <a:rPr lang="en-US" altLang="zh-CN" b="1" dirty="0" err="1"/>
              <a:t>vptr</a:t>
            </a:r>
            <a:endParaRPr lang="en-US" altLang="zh-CN" b="1" dirty="0"/>
          </a:p>
          <a:p>
            <a:pPr lvl="2" eaLnBrk="1" hangingPunct="1">
              <a:buFontTx/>
              <a:buNone/>
            </a:pPr>
            <a:r>
              <a:rPr lang="en-US" altLang="zh-CN" b="1" dirty="0"/>
              <a:t>class X{</a:t>
            </a:r>
          </a:p>
          <a:p>
            <a:pPr lvl="2" eaLnBrk="1" hangingPunct="1">
              <a:buFontTx/>
              <a:buNone/>
            </a:pPr>
            <a:r>
              <a:rPr lang="en-US" altLang="zh-CN" b="1" dirty="0"/>
              <a:t>     </a:t>
            </a:r>
            <a:r>
              <a:rPr lang="en-US" altLang="zh-CN" b="1" dirty="0" err="1"/>
              <a:t>int</a:t>
            </a:r>
            <a:r>
              <a:rPr lang="en-US" altLang="zh-CN" b="1" dirty="0"/>
              <a:t> </a:t>
            </a:r>
            <a:r>
              <a:rPr lang="en-US" altLang="zh-CN" b="1" dirty="0" err="1"/>
              <a:t>i</a:t>
            </a:r>
            <a:r>
              <a:rPr lang="en-US" altLang="zh-CN" b="1" dirty="0"/>
              <a:t>, j, k;</a:t>
            </a:r>
          </a:p>
          <a:p>
            <a:pPr lvl="2" eaLnBrk="1" hangingPunct="1">
              <a:buFontTx/>
              <a:buNone/>
            </a:pPr>
            <a:r>
              <a:rPr lang="en-US" altLang="zh-CN" b="1" dirty="0"/>
              <a:t>    virtual f ( ) {};</a:t>
            </a:r>
          </a:p>
          <a:p>
            <a:pPr lvl="2" eaLnBrk="1" hangingPunct="1">
              <a:buFontTx/>
              <a:buNone/>
            </a:pPr>
            <a:r>
              <a:rPr lang="en-US" altLang="zh-CN" b="1" dirty="0"/>
              <a:t>    virtual g ( ) {}; };</a:t>
            </a:r>
          </a:p>
          <a:p>
            <a:pPr lvl="2" eaLnBrk="1" hangingPunct="1">
              <a:buFontTx/>
              <a:buNone/>
            </a:pPr>
            <a:r>
              <a:rPr lang="en-US" altLang="zh-CN" b="1" dirty="0"/>
              <a:t>…</a:t>
            </a:r>
          </a:p>
          <a:p>
            <a:pPr lvl="2" eaLnBrk="1" hangingPunct="1">
              <a:buFontTx/>
              <a:buNone/>
            </a:pPr>
            <a:r>
              <a:rPr lang="en-US" altLang="zh-CN" b="1" dirty="0"/>
              <a:t>X a, b, c;</a:t>
            </a:r>
          </a:p>
          <a:p>
            <a:pPr lvl="2" eaLnBrk="1" hangingPunct="1">
              <a:buFontTx/>
              <a:buNone/>
            </a:pPr>
            <a:r>
              <a:rPr lang="en-US" altLang="zh-CN" b="1" dirty="0"/>
              <a:t>…</a:t>
            </a:r>
            <a:endParaRPr lang="en-US" altLang="zh-CN" sz="2000" b="1" dirty="0"/>
          </a:p>
        </p:txBody>
      </p:sp>
      <p:pic>
        <p:nvPicPr>
          <p:cNvPr id="1157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365104"/>
            <a:ext cx="8064500" cy="217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Grp="1" noChangeArrowheads="1"/>
          </p:cNvSpPr>
          <p:nvPr>
            <p:ph type="title"/>
          </p:nvPr>
        </p:nvSpPr>
        <p:spPr>
          <a:xfrm>
            <a:off x="457200" y="73672"/>
            <a:ext cx="8229600" cy="811195"/>
          </a:xfrm>
          <a:noFill/>
        </p:spPr>
        <p:txBody>
          <a:bodyPr/>
          <a:lstStyle/>
          <a:p>
            <a:pPr eaLnBrk="1" hangingPunct="1"/>
            <a:r>
              <a:rPr lang="zh-CN" altLang="en-US" b="1" dirty="0">
                <a:solidFill>
                  <a:srgbClr val="0000CC"/>
                </a:solidFill>
              </a:rPr>
              <a:t>补充内容</a:t>
            </a:r>
            <a:r>
              <a:rPr lang="zh-CN" altLang="en-US" b="1" dirty="0"/>
              <a:t>：虚函数</a:t>
            </a:r>
            <a:r>
              <a:rPr lang="zh-CN" altLang="en-US" b="1" dirty="0">
                <a:solidFill>
                  <a:srgbClr val="FF0000"/>
                </a:solidFill>
              </a:rPr>
              <a:t>的实现技术</a:t>
            </a:r>
            <a:r>
              <a:rPr lang="zh-CN" altLang="en-US" b="1" dirty="0"/>
              <a:t> </a:t>
            </a:r>
          </a:p>
        </p:txBody>
      </p:sp>
    </p:spTree>
    <p:extLst>
      <p:ext uri="{BB962C8B-B14F-4D97-AF65-F5344CB8AC3E}">
        <p14:creationId xmlns:p14="http://schemas.microsoft.com/office/powerpoint/2010/main" val="2968343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anim calcmode="lin" valueType="num">
                                      <p:cBhvr additive="base">
                                        <p:cTn id="7" dur="500" fill="hold"/>
                                        <p:tgtEl>
                                          <p:spTgt spid="115715"/>
                                        </p:tgtEl>
                                        <p:attrNameLst>
                                          <p:attrName>ppt_x</p:attrName>
                                        </p:attrNameLst>
                                      </p:cBhvr>
                                      <p:tavLst>
                                        <p:tav tm="0">
                                          <p:val>
                                            <p:strVal val="#ppt_x"/>
                                          </p:val>
                                        </p:tav>
                                        <p:tav tm="100000">
                                          <p:val>
                                            <p:strVal val="#ppt_x"/>
                                          </p:val>
                                        </p:tav>
                                      </p:tavLst>
                                    </p:anim>
                                    <p:anim calcmode="lin" valueType="num">
                                      <p:cBhvr additive="base">
                                        <p:cTn id="8" dur="500" fill="hold"/>
                                        <p:tgtEl>
                                          <p:spTgt spid="1157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0" y="1124744"/>
            <a:ext cx="7772400" cy="5486400"/>
          </a:xfrm>
        </p:spPr>
        <p:txBody>
          <a:bodyPr/>
          <a:lstStyle/>
          <a:p>
            <a:pPr lvl="1" eaLnBrk="1" hangingPunct="1">
              <a:buFontTx/>
              <a:buNone/>
            </a:pPr>
            <a:r>
              <a:rPr lang="en-US" altLang="zh-CN" sz="2400" b="1" dirty="0"/>
              <a:t>class B</a:t>
            </a:r>
          </a:p>
          <a:p>
            <a:pPr lvl="1" eaLnBrk="1" hangingPunct="1">
              <a:buFontTx/>
              <a:buNone/>
            </a:pPr>
            <a:r>
              <a:rPr lang="en-US" altLang="zh-CN" sz="2400" b="1" dirty="0"/>
              <a:t>{</a:t>
            </a:r>
            <a:r>
              <a:rPr lang="en-US" altLang="zh-CN" sz="2400" b="1" dirty="0" err="1"/>
              <a:t>int</a:t>
            </a:r>
            <a:r>
              <a:rPr lang="en-US" altLang="zh-CN" sz="2400" b="1" dirty="0"/>
              <a:t> </a:t>
            </a:r>
            <a:r>
              <a:rPr lang="en-US" altLang="zh-CN" sz="2400" b="1" dirty="0" err="1"/>
              <a:t>i</a:t>
            </a:r>
            <a:r>
              <a:rPr lang="en-US" altLang="zh-CN" sz="2400" b="1" dirty="0"/>
              <a:t>, j, k; virtual f ( ) {}; virtual g ( ) {}; };</a:t>
            </a:r>
          </a:p>
          <a:p>
            <a:pPr lvl="1" eaLnBrk="1" hangingPunct="1">
              <a:buFontTx/>
              <a:buNone/>
            </a:pPr>
            <a:r>
              <a:rPr lang="en-US" altLang="zh-CN" sz="2400" b="1" dirty="0"/>
              <a:t>class D: public B</a:t>
            </a:r>
          </a:p>
          <a:p>
            <a:pPr lvl="1" eaLnBrk="1" hangingPunct="1">
              <a:buFontTx/>
              <a:buNone/>
            </a:pPr>
            <a:r>
              <a:rPr lang="en-US" altLang="zh-CN" sz="2400" b="1" dirty="0"/>
              <a:t>{</a:t>
            </a:r>
            <a:r>
              <a:rPr lang="en-US" altLang="zh-CN" sz="2400" b="1" dirty="0" err="1"/>
              <a:t>int</a:t>
            </a:r>
            <a:r>
              <a:rPr lang="en-US" altLang="zh-CN" sz="2400" b="1" dirty="0"/>
              <a:t> </a:t>
            </a:r>
            <a:r>
              <a:rPr lang="en-US" altLang="zh-CN" sz="2400" b="1" dirty="0" err="1"/>
              <a:t>i</a:t>
            </a:r>
            <a:r>
              <a:rPr lang="en-US" altLang="zh-CN" sz="2400" b="1" dirty="0"/>
              <a:t>, m; f ( ) {};};</a:t>
            </a:r>
          </a:p>
          <a:p>
            <a:pPr lvl="1" eaLnBrk="1" hangingPunct="1">
              <a:buFontTx/>
              <a:buNone/>
            </a:pPr>
            <a:r>
              <a:rPr lang="en-US" altLang="zh-CN" sz="2400" b="1" dirty="0"/>
              <a:t>…</a:t>
            </a:r>
          </a:p>
          <a:p>
            <a:pPr lvl="1" eaLnBrk="1" hangingPunct="1">
              <a:buFontTx/>
              <a:buNone/>
            </a:pPr>
            <a:r>
              <a:rPr lang="en-US" altLang="zh-CN" sz="2400" b="1" dirty="0"/>
              <a:t>D </a:t>
            </a:r>
            <a:r>
              <a:rPr lang="en-US" altLang="zh-CN" sz="2400" b="1" dirty="0" err="1"/>
              <a:t>d</a:t>
            </a:r>
            <a:r>
              <a:rPr lang="zh-CN" altLang="en-US" sz="2400" b="1" dirty="0"/>
              <a:t>；</a:t>
            </a:r>
            <a:r>
              <a:rPr lang="en-US" altLang="zh-CN" sz="2400" b="1" dirty="0"/>
              <a:t>B </a:t>
            </a:r>
            <a:r>
              <a:rPr lang="en-US" altLang="zh-CN" sz="2400" b="1" dirty="0" err="1"/>
              <a:t>b</a:t>
            </a:r>
            <a:r>
              <a:rPr lang="zh-CN" altLang="en-US" sz="2400" b="1" dirty="0"/>
              <a:t>； *</a:t>
            </a:r>
            <a:r>
              <a:rPr lang="en-US" altLang="zh-CN" sz="2400" b="1" dirty="0" err="1"/>
              <a:t>pb</a:t>
            </a:r>
            <a:r>
              <a:rPr lang="en-US" altLang="zh-CN" sz="2400" b="1" dirty="0"/>
              <a:t> = &amp;d;</a:t>
            </a:r>
          </a:p>
          <a:p>
            <a:pPr lvl="1" eaLnBrk="1" hangingPunct="1">
              <a:buFontTx/>
              <a:buNone/>
            </a:pPr>
            <a:r>
              <a:rPr lang="en-US" altLang="zh-CN" sz="2400" b="1" dirty="0" err="1"/>
              <a:t>pb</a:t>
            </a:r>
            <a:r>
              <a:rPr lang="en-US" altLang="zh-CN" sz="2400" b="1" dirty="0"/>
              <a:t>-&gt;f( );</a:t>
            </a:r>
          </a:p>
          <a:p>
            <a:pPr lvl="1" eaLnBrk="1" hangingPunct="1">
              <a:buFontTx/>
              <a:buNone/>
            </a:pPr>
            <a:r>
              <a:rPr lang="en-US" altLang="zh-CN" sz="2400" b="1" dirty="0" err="1"/>
              <a:t>pb</a:t>
            </a:r>
            <a:r>
              <a:rPr lang="en-US" altLang="zh-CN" sz="2400" b="1" dirty="0"/>
              <a:t>-&gt;g( );</a:t>
            </a:r>
          </a:p>
          <a:p>
            <a:pPr lvl="1" eaLnBrk="1" hangingPunct="1">
              <a:buFontTx/>
              <a:buNone/>
            </a:pPr>
            <a:r>
              <a:rPr lang="en-US" altLang="zh-CN" sz="2400" b="1" dirty="0"/>
              <a:t>…</a:t>
            </a:r>
          </a:p>
        </p:txBody>
      </p:sp>
      <p:pic>
        <p:nvPicPr>
          <p:cNvPr id="1167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76700"/>
            <a:ext cx="7199312"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Grp="1" noChangeArrowheads="1"/>
          </p:cNvSpPr>
          <p:nvPr>
            <p:ph type="title"/>
          </p:nvPr>
        </p:nvSpPr>
        <p:spPr>
          <a:xfrm>
            <a:off x="457200" y="73672"/>
            <a:ext cx="8229600" cy="811195"/>
          </a:xfrm>
          <a:noFill/>
        </p:spPr>
        <p:txBody>
          <a:bodyPr/>
          <a:lstStyle/>
          <a:p>
            <a:pPr eaLnBrk="1" hangingPunct="1"/>
            <a:r>
              <a:rPr lang="zh-CN" altLang="en-US" b="1" dirty="0">
                <a:solidFill>
                  <a:srgbClr val="0000CC"/>
                </a:solidFill>
              </a:rPr>
              <a:t>补充内容</a:t>
            </a:r>
            <a:r>
              <a:rPr lang="zh-CN" altLang="en-US" b="1" dirty="0"/>
              <a:t>：虚函数</a:t>
            </a:r>
            <a:r>
              <a:rPr lang="zh-CN" altLang="en-US" b="1" dirty="0">
                <a:solidFill>
                  <a:srgbClr val="FF0000"/>
                </a:solidFill>
              </a:rPr>
              <a:t>的实现技术</a:t>
            </a:r>
            <a:r>
              <a:rPr lang="zh-CN" altLang="en-US" b="1" dirty="0"/>
              <a:t> </a:t>
            </a:r>
          </a:p>
        </p:txBody>
      </p:sp>
    </p:spTree>
    <p:extLst>
      <p:ext uri="{BB962C8B-B14F-4D97-AF65-F5344CB8AC3E}">
        <p14:creationId xmlns:p14="http://schemas.microsoft.com/office/powerpoint/2010/main" val="314878133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179512" y="980455"/>
            <a:ext cx="8784976" cy="5486400"/>
          </a:xfrm>
        </p:spPr>
        <p:txBody>
          <a:bodyPr/>
          <a:lstStyle/>
          <a:p>
            <a:pPr eaLnBrk="1" hangingPunct="1">
              <a:buFontTx/>
              <a:buNone/>
            </a:pPr>
            <a:r>
              <a:rPr lang="en-US" altLang="zh-CN" b="1" dirty="0">
                <a:solidFill>
                  <a:srgbClr val="0000CC"/>
                </a:solidFill>
              </a:rPr>
              <a:t>1</a:t>
            </a:r>
            <a:r>
              <a:rPr lang="zh-CN" altLang="en-US" b="1" dirty="0">
                <a:solidFill>
                  <a:srgbClr val="0000CC"/>
                </a:solidFill>
              </a:rPr>
              <a:t>、纯虚函数与抽象类的概念</a:t>
            </a:r>
          </a:p>
          <a:p>
            <a:r>
              <a:rPr lang="zh-CN" altLang="zh-CN" sz="2800" dirty="0"/>
              <a:t>在有些情况下，定义类的时候却并</a:t>
            </a:r>
            <a:r>
              <a:rPr lang="zh-CN" altLang="zh-CN" sz="2800" b="1" dirty="0">
                <a:solidFill>
                  <a:srgbClr val="FF0000"/>
                </a:solidFill>
              </a:rPr>
              <a:t>不知道如何实现它的某些成员函数</a:t>
            </a:r>
            <a:r>
              <a:rPr lang="zh-CN" altLang="zh-CN" sz="2800" dirty="0"/>
              <a:t>，</a:t>
            </a:r>
            <a:r>
              <a:rPr lang="zh-CN" altLang="en-US" sz="2800" dirty="0"/>
              <a:t>但这些函数又确实存在。</a:t>
            </a:r>
            <a:r>
              <a:rPr lang="zh-CN" altLang="zh-CN" sz="2800" dirty="0"/>
              <a:t>定义该类的目的也并不是为了建立它的对象，而是为了表达某种概念，并作为继承结构顶层的基类，然后以它为接口访问派生类对象。那些在基类中无法实现的成员函数，在派生类中却有具体的实现方法。</a:t>
            </a:r>
            <a:endParaRPr lang="en-US" altLang="zh-CN" sz="2800" dirty="0"/>
          </a:p>
          <a:p>
            <a:r>
              <a:rPr lang="zh-CN" altLang="zh-CN" sz="2800" dirty="0"/>
              <a:t>在面向对象程序设计语言中，用</a:t>
            </a:r>
            <a:r>
              <a:rPr lang="zh-CN" altLang="zh-CN" sz="2800" b="1" dirty="0">
                <a:solidFill>
                  <a:srgbClr val="FF0000"/>
                </a:solidFill>
              </a:rPr>
              <a:t>纯虚函数</a:t>
            </a:r>
            <a:r>
              <a:rPr lang="zh-CN" altLang="zh-CN" sz="2800" dirty="0"/>
              <a:t>来表示这类函数。具有纯虚函数的类就称为</a:t>
            </a:r>
            <a:r>
              <a:rPr lang="zh-CN" altLang="zh-CN" sz="2800" b="1" dirty="0">
                <a:solidFill>
                  <a:srgbClr val="FF0000"/>
                </a:solidFill>
              </a:rPr>
              <a:t>抽象类</a:t>
            </a:r>
            <a:r>
              <a:rPr lang="zh-CN" altLang="zh-CN" sz="2800" dirty="0"/>
              <a:t>。</a:t>
            </a:r>
          </a:p>
        </p:txBody>
      </p:sp>
      <p:sp>
        <p:nvSpPr>
          <p:cNvPr id="117763" name="Rectangle 3"/>
          <p:cNvSpPr>
            <a:spLocks noGrp="1" noChangeArrowheads="1"/>
          </p:cNvSpPr>
          <p:nvPr>
            <p:ph type="title"/>
          </p:nvPr>
        </p:nvSpPr>
        <p:spPr>
          <a:xfrm>
            <a:off x="684213" y="188640"/>
            <a:ext cx="7772400" cy="791815"/>
          </a:xfrm>
          <a:noFill/>
        </p:spPr>
        <p:txBody>
          <a:bodyPr/>
          <a:lstStyle/>
          <a:p>
            <a:pPr eaLnBrk="1" hangingPunct="1"/>
            <a:r>
              <a:rPr lang="en-US" altLang="zh-CN" b="1" dirty="0"/>
              <a:t>5.4</a:t>
            </a:r>
            <a:r>
              <a:rPr lang="zh-CN" altLang="en-US" b="1" dirty="0"/>
              <a:t>纯虚函数</a:t>
            </a:r>
            <a:r>
              <a:rPr lang="zh-CN" altLang="en-US" b="1" dirty="0">
                <a:solidFill>
                  <a:srgbClr val="FF0000"/>
                </a:solidFill>
              </a:rPr>
              <a:t>和抽象类</a:t>
            </a:r>
            <a:r>
              <a:rPr lang="zh-CN" altLang="en-US" dirty="0"/>
              <a:t> </a:t>
            </a:r>
          </a:p>
        </p:txBody>
      </p:sp>
    </p:spTree>
    <p:extLst>
      <p:ext uri="{BB962C8B-B14F-4D97-AF65-F5344CB8AC3E}">
        <p14:creationId xmlns:p14="http://schemas.microsoft.com/office/powerpoint/2010/main" val="1687030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7762">
                                            <p:txEl>
                                              <p:pRg st="1" end="1"/>
                                            </p:txEl>
                                          </p:spTgt>
                                        </p:tgtEl>
                                        <p:attrNameLst>
                                          <p:attrName>style.visibility</p:attrName>
                                        </p:attrNameLst>
                                      </p:cBhvr>
                                      <p:to>
                                        <p:strVal val="visible"/>
                                      </p:to>
                                    </p:set>
                                    <p:animEffect transition="in" filter="fade">
                                      <p:cBhvr>
                                        <p:cTn id="7" dur="1000"/>
                                        <p:tgtEl>
                                          <p:spTgt spid="117762">
                                            <p:txEl>
                                              <p:pRg st="1" end="1"/>
                                            </p:txEl>
                                          </p:spTgt>
                                        </p:tgtEl>
                                      </p:cBhvr>
                                    </p:animEffect>
                                    <p:anim calcmode="lin" valueType="num">
                                      <p:cBhvr>
                                        <p:cTn id="8" dur="1000" fill="hold"/>
                                        <p:tgtEl>
                                          <p:spTgt spid="11776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77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7762">
                                            <p:txEl>
                                              <p:pRg st="2" end="2"/>
                                            </p:txEl>
                                          </p:spTgt>
                                        </p:tgtEl>
                                        <p:attrNameLst>
                                          <p:attrName>style.visibility</p:attrName>
                                        </p:attrNameLst>
                                      </p:cBhvr>
                                      <p:to>
                                        <p:strVal val="visible"/>
                                      </p:to>
                                    </p:set>
                                    <p:anim calcmode="lin" valueType="num">
                                      <p:cBhvr additive="base">
                                        <p:cTn id="14" dur="500" fill="hold"/>
                                        <p:tgtEl>
                                          <p:spTgt spid="117762">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1776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611188" y="1125538"/>
            <a:ext cx="8065268" cy="5053012"/>
          </a:xfrm>
        </p:spPr>
        <p:txBody>
          <a:bodyPr/>
          <a:lstStyle/>
          <a:p>
            <a:pPr marL="0" indent="0">
              <a:buNone/>
            </a:pPr>
            <a:r>
              <a:rPr lang="en-US" altLang="zh-CN" sz="2400" dirty="0">
                <a:solidFill>
                  <a:srgbClr val="0000CC"/>
                </a:solidFill>
              </a:rPr>
              <a:t>1、</a:t>
            </a:r>
            <a:r>
              <a:rPr lang="zh-CN" altLang="en-US" sz="2400" dirty="0">
                <a:solidFill>
                  <a:srgbClr val="0000CC"/>
                </a:solidFill>
              </a:rPr>
              <a:t>纯虚函数的概念</a:t>
            </a:r>
            <a:endParaRPr lang="en-US" altLang="zh-CN" sz="2400" dirty="0">
              <a:solidFill>
                <a:srgbClr val="0000CC"/>
              </a:solidFill>
            </a:endParaRPr>
          </a:p>
          <a:p>
            <a:pPr marL="457200" lvl="1" indent="0">
              <a:buNone/>
            </a:pPr>
            <a:r>
              <a:rPr lang="zh-CN" altLang="zh-CN" sz="2400" dirty="0"/>
              <a:t>纯虚函数是指在声明时被初始化为</a:t>
            </a:r>
            <a:r>
              <a:rPr lang="en-US" altLang="zh-CN" sz="2400" dirty="0"/>
              <a:t>0</a:t>
            </a:r>
            <a:r>
              <a:rPr lang="zh-CN" altLang="zh-CN" sz="2400" dirty="0"/>
              <a:t>的类成员函数。</a:t>
            </a:r>
            <a:endParaRPr lang="en-US" altLang="zh-CN" sz="2400" dirty="0"/>
          </a:p>
          <a:p>
            <a:pPr marL="0" indent="0">
              <a:buNone/>
            </a:pPr>
            <a:r>
              <a:rPr lang="en-US" altLang="zh-CN" sz="2400" dirty="0">
                <a:solidFill>
                  <a:srgbClr val="0000CC"/>
                </a:solidFill>
              </a:rPr>
              <a:t>2、</a:t>
            </a:r>
            <a:r>
              <a:rPr lang="zh-CN" altLang="zh-CN" sz="2400" dirty="0">
                <a:solidFill>
                  <a:srgbClr val="0000CC"/>
                </a:solidFill>
              </a:rPr>
              <a:t>纯虚函数的声明形式</a:t>
            </a:r>
          </a:p>
          <a:p>
            <a:pPr marL="457200" lvl="1" indent="0">
              <a:buNone/>
            </a:pPr>
            <a:r>
              <a:rPr lang="en-US" altLang="zh-CN" sz="2400" dirty="0"/>
              <a:t>class X{</a:t>
            </a:r>
            <a:endParaRPr lang="zh-CN" altLang="zh-CN" sz="2400" dirty="0"/>
          </a:p>
          <a:p>
            <a:pPr marL="457200" lvl="1" indent="0">
              <a:buNone/>
            </a:pPr>
            <a:r>
              <a:rPr lang="zh-CN" altLang="zh-CN" sz="2400" dirty="0"/>
              <a:t>……</a:t>
            </a:r>
          </a:p>
          <a:p>
            <a:pPr marL="457200" lvl="1" indent="0">
              <a:buNone/>
            </a:pPr>
            <a:r>
              <a:rPr lang="en-US" altLang="zh-CN" sz="2400" dirty="0"/>
              <a:t>    </a:t>
            </a:r>
            <a:r>
              <a:rPr lang="en-US" altLang="zh-CN" sz="2400" dirty="0">
                <a:solidFill>
                  <a:srgbClr val="FF0000"/>
                </a:solidFill>
              </a:rPr>
              <a:t>virtual </a:t>
            </a:r>
            <a:r>
              <a:rPr lang="en-US" altLang="zh-CN" sz="2400" dirty="0" err="1"/>
              <a:t>returnType</a:t>
            </a:r>
            <a:r>
              <a:rPr lang="en-US" altLang="zh-CN" sz="2400" dirty="0"/>
              <a:t> </a:t>
            </a:r>
            <a:r>
              <a:rPr lang="en-US" altLang="zh-CN" sz="2400" dirty="0" err="1"/>
              <a:t>funcName</a:t>
            </a:r>
            <a:r>
              <a:rPr lang="en-US" altLang="zh-CN" sz="2400" dirty="0"/>
              <a:t> (</a:t>
            </a:r>
            <a:r>
              <a:rPr lang="en-US" altLang="zh-CN" sz="2400" dirty="0" err="1"/>
              <a:t>param</a:t>
            </a:r>
            <a:r>
              <a:rPr lang="en-US" altLang="zh-CN" sz="2400" dirty="0"/>
              <a:t>) </a:t>
            </a:r>
            <a:r>
              <a:rPr lang="en-US" altLang="zh-CN" sz="2400" dirty="0">
                <a:solidFill>
                  <a:srgbClr val="FF0000"/>
                </a:solidFill>
              </a:rPr>
              <a:t>= 0</a:t>
            </a:r>
            <a:r>
              <a:rPr lang="en-US" altLang="zh-CN" sz="2400" dirty="0"/>
              <a:t>;</a:t>
            </a:r>
            <a:endParaRPr lang="zh-CN" altLang="zh-CN" sz="2400" dirty="0"/>
          </a:p>
          <a:p>
            <a:pPr marL="457200" lvl="1" indent="0">
              <a:buNone/>
            </a:pPr>
            <a:r>
              <a:rPr lang="en-US" altLang="zh-CN" sz="2400" dirty="0"/>
              <a:t>}</a:t>
            </a:r>
          </a:p>
          <a:p>
            <a:pPr marL="57150" indent="0">
              <a:buNone/>
            </a:pPr>
            <a:r>
              <a:rPr lang="en-US" altLang="zh-CN" sz="2400" dirty="0">
                <a:solidFill>
                  <a:srgbClr val="0000CC"/>
                </a:solidFill>
              </a:rPr>
              <a:t>3、</a:t>
            </a:r>
            <a:r>
              <a:rPr lang="zh-CN" altLang="en-US" sz="2400" dirty="0">
                <a:solidFill>
                  <a:srgbClr val="0000CC"/>
                </a:solidFill>
              </a:rPr>
              <a:t>抽象类与纯虚函数的关系</a:t>
            </a:r>
            <a:endParaRPr lang="en-US" altLang="zh-CN" sz="2400" dirty="0">
              <a:solidFill>
                <a:srgbClr val="0000CC"/>
              </a:solidFill>
            </a:endParaRPr>
          </a:p>
          <a:p>
            <a:pPr marL="57150" indent="0">
              <a:buNone/>
            </a:pPr>
            <a:r>
              <a:rPr lang="en-US" altLang="zh-CN" sz="2400" dirty="0"/>
              <a:t>     </a:t>
            </a:r>
            <a:r>
              <a:rPr lang="zh-CN" altLang="en-US" sz="2400" dirty="0">
                <a:solidFill>
                  <a:srgbClr val="FF0000"/>
                </a:solidFill>
              </a:rPr>
              <a:t>只要含有纯虚函数（</a:t>
            </a:r>
            <a:r>
              <a:rPr lang="zh-CN" altLang="en-US" sz="2400" dirty="0"/>
              <a:t>无论是一个，还是多个）的类</a:t>
            </a:r>
            <a:r>
              <a:rPr lang="zh-CN" altLang="en-US" sz="2400" dirty="0">
                <a:solidFill>
                  <a:srgbClr val="FF0000"/>
                </a:solidFill>
              </a:rPr>
              <a:t>就是抽象类</a:t>
            </a:r>
            <a:r>
              <a:rPr lang="zh-CN" altLang="en-US" sz="2400" dirty="0"/>
              <a:t>。</a:t>
            </a:r>
            <a:endParaRPr lang="zh-CN" altLang="zh-CN" sz="2400" dirty="0"/>
          </a:p>
          <a:p>
            <a:pPr marL="0" indent="0" eaLnBrk="1" hangingPunct="1">
              <a:buNone/>
            </a:pPr>
            <a:endParaRPr lang="zh-CN" altLang="en-US" b="1" dirty="0"/>
          </a:p>
        </p:txBody>
      </p:sp>
      <p:sp>
        <p:nvSpPr>
          <p:cNvPr id="118787" name="Rectangle 3"/>
          <p:cNvSpPr>
            <a:spLocks noGrp="1" noChangeArrowheads="1"/>
          </p:cNvSpPr>
          <p:nvPr>
            <p:ph type="title"/>
          </p:nvPr>
        </p:nvSpPr>
        <p:spPr>
          <a:xfrm>
            <a:off x="684213" y="0"/>
            <a:ext cx="7772400" cy="1143000"/>
          </a:xfrm>
          <a:noFill/>
        </p:spPr>
        <p:txBody>
          <a:bodyPr/>
          <a:lstStyle/>
          <a:p>
            <a:pPr eaLnBrk="1" hangingPunct="1"/>
            <a:r>
              <a:rPr lang="en-US" altLang="zh-CN" b="1" dirty="0">
                <a:solidFill>
                  <a:srgbClr val="FF0000"/>
                </a:solidFill>
              </a:rPr>
              <a:t>5.4.1 </a:t>
            </a:r>
            <a:r>
              <a:rPr lang="zh-CN" altLang="en-US" b="1" dirty="0"/>
              <a:t>纯虚</a:t>
            </a:r>
            <a:r>
              <a:rPr lang="zh-CN" altLang="en-US" b="1" dirty="0">
                <a:solidFill>
                  <a:srgbClr val="FF0000"/>
                </a:solidFill>
              </a:rPr>
              <a:t>函数和抽象类</a:t>
            </a:r>
            <a:r>
              <a:rPr lang="zh-CN" altLang="en-US" dirty="0"/>
              <a:t> </a:t>
            </a:r>
          </a:p>
        </p:txBody>
      </p:sp>
    </p:spTree>
    <p:extLst>
      <p:ext uri="{BB962C8B-B14F-4D97-AF65-F5344CB8AC3E}">
        <p14:creationId xmlns:p14="http://schemas.microsoft.com/office/powerpoint/2010/main" val="371335972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49659" y="1196752"/>
            <a:ext cx="8637141" cy="4114800"/>
          </a:xfrm>
        </p:spPr>
        <p:txBody>
          <a:bodyPr/>
          <a:lstStyle/>
          <a:p>
            <a:pPr marL="0" indent="0">
              <a:buNone/>
            </a:pPr>
            <a:r>
              <a:rPr lang="en-US" altLang="zh-CN" sz="2800" dirty="0">
                <a:solidFill>
                  <a:srgbClr val="0000CC"/>
                </a:solidFill>
              </a:rPr>
              <a:t>4、C++</a:t>
            </a:r>
            <a:r>
              <a:rPr lang="zh-CN" altLang="zh-CN" sz="2800" dirty="0">
                <a:solidFill>
                  <a:srgbClr val="0000CC"/>
                </a:solidFill>
              </a:rPr>
              <a:t>对抽象类</a:t>
            </a:r>
            <a:r>
              <a:rPr lang="zh-CN" altLang="en-US" sz="2800" dirty="0">
                <a:solidFill>
                  <a:srgbClr val="0000CC"/>
                </a:solidFill>
              </a:rPr>
              <a:t>的</a:t>
            </a:r>
            <a:r>
              <a:rPr lang="zh-CN" altLang="zh-CN" sz="2800" dirty="0">
                <a:solidFill>
                  <a:srgbClr val="0000CC"/>
                </a:solidFill>
              </a:rPr>
              <a:t>限定</a:t>
            </a:r>
            <a:endParaRPr lang="en-US" altLang="zh-CN" sz="2800" dirty="0">
              <a:solidFill>
                <a:srgbClr val="0000CC"/>
              </a:solidFill>
            </a:endParaRPr>
          </a:p>
          <a:p>
            <a:pPr marL="857250" lvl="1" indent="-457200">
              <a:buFont typeface="+mj-ea"/>
              <a:buAutoNum type="circleNumDbPlain"/>
            </a:pPr>
            <a:r>
              <a:rPr lang="zh-CN" altLang="zh-CN" sz="2400" dirty="0"/>
              <a:t>抽象类中含有纯虚函数，</a:t>
            </a:r>
            <a:r>
              <a:rPr lang="zh-CN" altLang="zh-CN" sz="2400" dirty="0">
                <a:solidFill>
                  <a:srgbClr val="FF0000"/>
                </a:solidFill>
              </a:rPr>
              <a:t>由于纯虚函数没有实现代码，所以</a:t>
            </a:r>
            <a:r>
              <a:rPr lang="zh-CN" altLang="zh-CN" sz="2400" dirty="0"/>
              <a:t>不能建立抽象类的对象。</a:t>
            </a:r>
          </a:p>
          <a:p>
            <a:pPr marL="857250" lvl="1" indent="-457200">
              <a:buFont typeface="+mj-ea"/>
              <a:buAutoNum type="circleNumDbPlain"/>
            </a:pPr>
            <a:r>
              <a:rPr lang="zh-CN" altLang="zh-CN" sz="2400" dirty="0"/>
              <a:t>抽象类只能作为其他类的基类，又称为抽象基类</a:t>
            </a:r>
            <a:r>
              <a:rPr lang="zh-CN" altLang="en-US" sz="2400" dirty="0"/>
              <a:t>。但是，</a:t>
            </a:r>
            <a:r>
              <a:rPr lang="zh-CN" altLang="en-US" sz="2400" b="1" dirty="0">
                <a:solidFill>
                  <a:srgbClr val="FF0000"/>
                </a:solidFill>
              </a:rPr>
              <a:t>可以创建抽象类的指针或引用</a:t>
            </a:r>
            <a:r>
              <a:rPr lang="zh-CN" altLang="en-US" sz="2400" dirty="0"/>
              <a:t>，并通过它们</a:t>
            </a:r>
            <a:r>
              <a:rPr lang="zh-CN" altLang="zh-CN" sz="2400" dirty="0"/>
              <a:t>访问到生类对象，实现运行时的多态性。</a:t>
            </a:r>
          </a:p>
          <a:p>
            <a:pPr marL="857250" lvl="1" indent="-457200">
              <a:buFont typeface="+mj-ea"/>
              <a:buAutoNum type="circleNumDbPlain"/>
            </a:pPr>
            <a:r>
              <a:rPr lang="zh-CN" altLang="zh-CN" sz="2400" dirty="0"/>
              <a:t>如果</a:t>
            </a:r>
            <a:r>
              <a:rPr lang="zh-CN" altLang="zh-CN" sz="2400" dirty="0">
                <a:solidFill>
                  <a:srgbClr val="FF0000"/>
                </a:solidFill>
              </a:rPr>
              <a:t>派生类</a:t>
            </a:r>
            <a:r>
              <a:rPr lang="zh-CN" altLang="zh-CN" sz="2400" dirty="0"/>
              <a:t>只是简单地继承了抽象类的纯虚函数，而</a:t>
            </a:r>
            <a:r>
              <a:rPr lang="zh-CN" altLang="zh-CN" sz="2400" dirty="0">
                <a:solidFill>
                  <a:srgbClr val="FF0000"/>
                </a:solidFill>
              </a:rPr>
              <a:t>没有覆盖基类的纯虚函数</a:t>
            </a:r>
            <a:r>
              <a:rPr lang="zh-CN" altLang="zh-CN" sz="2400" dirty="0"/>
              <a:t>，则派生类</a:t>
            </a:r>
            <a:r>
              <a:rPr lang="zh-CN" altLang="zh-CN" sz="2400" dirty="0">
                <a:solidFill>
                  <a:srgbClr val="FF0000"/>
                </a:solidFill>
              </a:rPr>
              <a:t>也是</a:t>
            </a:r>
            <a:r>
              <a:rPr lang="zh-CN" altLang="zh-CN" sz="2400" dirty="0"/>
              <a:t>一个</a:t>
            </a:r>
            <a:r>
              <a:rPr lang="zh-CN" altLang="zh-CN" sz="2400" b="1" dirty="0"/>
              <a:t>抽象类</a:t>
            </a:r>
            <a:r>
              <a:rPr lang="zh-CN" altLang="zh-CN" sz="2400" dirty="0"/>
              <a:t>。</a:t>
            </a:r>
          </a:p>
          <a:p>
            <a:pPr marL="457200" lvl="1" indent="0" eaLnBrk="1" hangingPunct="1">
              <a:lnSpc>
                <a:spcPct val="90000"/>
              </a:lnSpc>
              <a:buNone/>
            </a:pPr>
            <a:endParaRPr lang="zh-CN" altLang="en-US" sz="2400" b="1" dirty="0"/>
          </a:p>
        </p:txBody>
      </p:sp>
      <p:sp>
        <p:nvSpPr>
          <p:cNvPr id="5" name="Rectangle 3"/>
          <p:cNvSpPr>
            <a:spLocks noGrp="1" noChangeArrowheads="1"/>
          </p:cNvSpPr>
          <p:nvPr>
            <p:ph type="title"/>
          </p:nvPr>
        </p:nvSpPr>
        <p:spPr>
          <a:noFill/>
        </p:spPr>
        <p:txBody>
          <a:bodyPr/>
          <a:lstStyle/>
          <a:p>
            <a:pPr eaLnBrk="1" hangingPunct="1"/>
            <a:r>
              <a:rPr lang="en-US" altLang="zh-CN" b="1" dirty="0">
                <a:solidFill>
                  <a:srgbClr val="FF0000"/>
                </a:solidFill>
              </a:rPr>
              <a:t>5.4.1 </a:t>
            </a:r>
            <a:r>
              <a:rPr lang="zh-CN" altLang="en-US" b="1" dirty="0"/>
              <a:t>纯虚</a:t>
            </a:r>
            <a:r>
              <a:rPr lang="zh-CN" altLang="en-US" b="1" dirty="0">
                <a:solidFill>
                  <a:srgbClr val="FF0000"/>
                </a:solidFill>
              </a:rPr>
              <a:t>函数和抽象类</a:t>
            </a:r>
            <a:r>
              <a:rPr lang="zh-CN" altLang="en-US" dirty="0"/>
              <a:t> </a:t>
            </a:r>
          </a:p>
        </p:txBody>
      </p:sp>
    </p:spTree>
    <p:extLst>
      <p:ext uri="{BB962C8B-B14F-4D97-AF65-F5344CB8AC3E}">
        <p14:creationId xmlns:p14="http://schemas.microsoft.com/office/powerpoint/2010/main" val="74721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b="1" dirty="0">
                <a:solidFill>
                  <a:srgbClr val="0000CC"/>
                </a:solidFill>
              </a:rPr>
              <a:t>【例</a:t>
            </a:r>
            <a:r>
              <a:rPr lang="en-US" altLang="zh-CN" b="1" dirty="0">
                <a:solidFill>
                  <a:srgbClr val="0000CC"/>
                </a:solidFill>
              </a:rPr>
              <a:t>5-1</a:t>
            </a:r>
            <a:r>
              <a:rPr lang="zh-CN" altLang="zh-CN" b="1" dirty="0">
                <a:solidFill>
                  <a:srgbClr val="0000CC"/>
                </a:solidFill>
              </a:rPr>
              <a:t>】设计一个管理动物声音的软件。</a:t>
            </a:r>
          </a:p>
          <a:p>
            <a:pPr marL="0" indent="0">
              <a:buNone/>
            </a:pPr>
            <a:r>
              <a:rPr lang="zh-CN" altLang="en-US" dirty="0">
                <a:solidFill>
                  <a:srgbClr val="FF0000"/>
                </a:solidFill>
              </a:rPr>
              <a:t>（</a:t>
            </a:r>
            <a:r>
              <a:rPr lang="en-US" altLang="zh-CN" dirty="0">
                <a:solidFill>
                  <a:srgbClr val="FF0000"/>
                </a:solidFill>
              </a:rPr>
              <a:t>1）</a:t>
            </a:r>
            <a:r>
              <a:rPr lang="zh-CN" altLang="zh-CN" dirty="0">
                <a:solidFill>
                  <a:srgbClr val="FF0000"/>
                </a:solidFill>
              </a:rPr>
              <a:t>问题分析</a:t>
            </a:r>
            <a:endParaRPr lang="en-US" altLang="zh-CN" dirty="0">
              <a:solidFill>
                <a:srgbClr val="FF0000"/>
              </a:solidFill>
            </a:endParaRPr>
          </a:p>
          <a:p>
            <a:pPr lvl="1"/>
            <a:r>
              <a:rPr lang="zh-CN" altLang="zh-CN" dirty="0"/>
              <a:t>所有的动物都会发声，但是当没有说明是猫，狗或鸟等具体动物时，则</a:t>
            </a:r>
            <a:r>
              <a:rPr lang="zh-CN" altLang="zh-CN" dirty="0">
                <a:solidFill>
                  <a:srgbClr val="0000CC"/>
                </a:solidFill>
              </a:rPr>
              <a:t>无法说清楚</a:t>
            </a:r>
            <a:r>
              <a:rPr lang="zh-CN" altLang="zh-CN" dirty="0"/>
              <a:t>它</a:t>
            </a:r>
            <a:r>
              <a:rPr lang="zh-CN" altLang="zh-CN" dirty="0">
                <a:solidFill>
                  <a:srgbClr val="0000CC"/>
                </a:solidFill>
              </a:rPr>
              <a:t>发出</a:t>
            </a:r>
            <a:r>
              <a:rPr lang="zh-CN" altLang="zh-CN" dirty="0"/>
              <a:t>的是</a:t>
            </a:r>
            <a:r>
              <a:rPr lang="zh-CN" altLang="zh-CN" dirty="0">
                <a:solidFill>
                  <a:srgbClr val="0000CC"/>
                </a:solidFill>
              </a:rPr>
              <a:t>什么声音</a:t>
            </a:r>
            <a:r>
              <a:rPr lang="zh-CN" altLang="zh-CN" dirty="0"/>
              <a:t>。</a:t>
            </a:r>
            <a:endParaRPr lang="en-US" altLang="zh-CN" dirty="0"/>
          </a:p>
          <a:p>
            <a:pPr lvl="1"/>
            <a:r>
              <a:rPr lang="zh-CN" altLang="zh-CN" dirty="0"/>
              <a:t>虽然无法实施，但又确实知道动物有声音，面向对象程序设计语言提出了</a:t>
            </a:r>
            <a:r>
              <a:rPr lang="zh-CN" altLang="en-US" dirty="0">
                <a:solidFill>
                  <a:srgbClr val="0000CC"/>
                </a:solidFill>
              </a:rPr>
              <a:t>用</a:t>
            </a:r>
            <a:r>
              <a:rPr lang="zh-CN" altLang="zh-CN" dirty="0">
                <a:solidFill>
                  <a:srgbClr val="0000CC"/>
                </a:solidFill>
              </a:rPr>
              <a:t>虚函数来表达这类确实存在但又无法实施的抽象概念</a:t>
            </a:r>
            <a:r>
              <a:rPr lang="zh-CN" altLang="zh-CN" dirty="0"/>
              <a:t>。</a:t>
            </a:r>
            <a:endParaRPr lang="en-US" altLang="zh-CN" dirty="0"/>
          </a:p>
          <a:p>
            <a:pPr lvl="1"/>
            <a:r>
              <a:rPr lang="zh-CN" altLang="zh-CN" dirty="0"/>
              <a:t>当到了可知的</a:t>
            </a:r>
            <a:r>
              <a:rPr lang="zh-CN" altLang="zh-CN" dirty="0">
                <a:solidFill>
                  <a:srgbClr val="0000CC"/>
                </a:solidFill>
              </a:rPr>
              <a:t>具体动物</a:t>
            </a:r>
            <a:r>
              <a:rPr lang="zh-CN" altLang="zh-CN" dirty="0"/>
              <a:t>时，它会</a:t>
            </a:r>
            <a:r>
              <a:rPr lang="zh-CN" altLang="zh-CN" dirty="0">
                <a:solidFill>
                  <a:srgbClr val="0000CC"/>
                </a:solidFill>
              </a:rPr>
              <a:t>发出什么声音就是明确的了</a:t>
            </a:r>
            <a:r>
              <a:rPr lang="zh-CN" altLang="zh-CN" dirty="0"/>
              <a:t>，此时再对相应的虚函数进行编码实现。</a:t>
            </a:r>
          </a:p>
          <a:p>
            <a:endParaRPr lang="zh-CN" altLang="en-US" dirty="0"/>
          </a:p>
        </p:txBody>
      </p:sp>
      <p:sp>
        <p:nvSpPr>
          <p:cNvPr id="4" name="Rectangle 2"/>
          <p:cNvSpPr>
            <a:spLocks noGrp="1" noChangeArrowheads="1"/>
          </p:cNvSpPr>
          <p:nvPr>
            <p:ph type="title"/>
          </p:nvPr>
        </p:nvSpPr>
        <p:spPr/>
        <p:txBody>
          <a:bodyPr/>
          <a:lstStyle/>
          <a:p>
            <a:r>
              <a:rPr lang="en-US" altLang="zh-CN" b="1" dirty="0"/>
              <a:t>5.1.1 </a:t>
            </a:r>
            <a:r>
              <a:rPr lang="zh-CN" altLang="zh-CN" b="1" dirty="0">
                <a:solidFill>
                  <a:srgbClr val="FF0000"/>
                </a:solidFill>
              </a:rPr>
              <a:t>多态</a:t>
            </a:r>
            <a:r>
              <a:rPr lang="zh-CN" altLang="zh-CN" b="1" dirty="0"/>
              <a:t>的概念</a:t>
            </a:r>
          </a:p>
        </p:txBody>
      </p:sp>
    </p:spTree>
    <p:extLst>
      <p:ext uri="{BB962C8B-B14F-4D97-AF65-F5344CB8AC3E}">
        <p14:creationId xmlns:p14="http://schemas.microsoft.com/office/powerpoint/2010/main" val="363895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800" dirty="0">
                <a:solidFill>
                  <a:srgbClr val="0000CC"/>
                </a:solidFill>
              </a:rPr>
              <a:t>【例</a:t>
            </a:r>
            <a:r>
              <a:rPr lang="en-US" altLang="zh-CN" sz="2800" dirty="0">
                <a:solidFill>
                  <a:srgbClr val="0000CC"/>
                </a:solidFill>
              </a:rPr>
              <a:t>5-9</a:t>
            </a:r>
            <a:r>
              <a:rPr lang="zh-CN" altLang="zh-CN" sz="2800" dirty="0">
                <a:solidFill>
                  <a:srgbClr val="0000CC"/>
                </a:solidFill>
              </a:rPr>
              <a:t>】 在一个图形系统中，实现计算各种图形面积的程序设计。</a:t>
            </a:r>
            <a:endParaRPr lang="en-US" altLang="zh-CN" sz="2800" dirty="0">
              <a:solidFill>
                <a:srgbClr val="0000CC"/>
              </a:solidFill>
            </a:endParaRPr>
          </a:p>
          <a:p>
            <a:pPr marL="0" indent="0">
              <a:buNone/>
            </a:pPr>
            <a:r>
              <a:rPr lang="zh-CN" altLang="zh-CN" sz="2800" dirty="0">
                <a:solidFill>
                  <a:srgbClr val="FF0000"/>
                </a:solidFill>
              </a:rPr>
              <a:t>问题分析：</a:t>
            </a:r>
            <a:endParaRPr lang="en-US" altLang="zh-CN" sz="2800" dirty="0">
              <a:solidFill>
                <a:srgbClr val="FF0000"/>
              </a:solidFill>
            </a:endParaRPr>
          </a:p>
          <a:p>
            <a:pPr marL="857250" lvl="1" indent="-457200">
              <a:buFont typeface="+mj-ea"/>
              <a:buAutoNum type="circleNumDbPlain"/>
            </a:pPr>
            <a:r>
              <a:rPr lang="zh-CN" altLang="zh-CN" sz="2400" dirty="0"/>
              <a:t>所有图形都有面积，</a:t>
            </a:r>
            <a:r>
              <a:rPr lang="zh-CN" altLang="zh-CN" sz="2400" dirty="0">
                <a:solidFill>
                  <a:srgbClr val="0000CC"/>
                </a:solidFill>
              </a:rPr>
              <a:t>但只有落实到三角形、矩形等具体图形时才能够计算出它的面积</a:t>
            </a:r>
            <a:r>
              <a:rPr lang="zh-CN" altLang="zh-CN" sz="2400" dirty="0"/>
              <a:t>。</a:t>
            </a:r>
            <a:endParaRPr lang="en-US" altLang="zh-CN" sz="2400" dirty="0"/>
          </a:p>
          <a:p>
            <a:pPr marL="857250" lvl="1" indent="-457200">
              <a:buFont typeface="+mj-ea"/>
              <a:buAutoNum type="circleNumDbPlain"/>
            </a:pPr>
            <a:r>
              <a:rPr lang="zh-CN" altLang="zh-CN" sz="2400" dirty="0"/>
              <a:t>设计</a:t>
            </a:r>
            <a:r>
              <a:rPr lang="zh-CN" altLang="zh-CN" sz="2400" dirty="0">
                <a:solidFill>
                  <a:srgbClr val="0000CC"/>
                </a:solidFill>
              </a:rPr>
              <a:t>抽象类</a:t>
            </a:r>
            <a:r>
              <a:rPr lang="en-US" altLang="zh-CN" sz="2400" dirty="0">
                <a:solidFill>
                  <a:srgbClr val="0000CC"/>
                </a:solidFill>
              </a:rPr>
              <a:t>Figure</a:t>
            </a:r>
            <a:r>
              <a:rPr lang="zh-CN" altLang="zh-CN" sz="2400" dirty="0"/>
              <a:t>来表示图形这一概念，并为它设置</a:t>
            </a:r>
            <a:r>
              <a:rPr lang="zh-CN" altLang="zh-CN" sz="2400" dirty="0">
                <a:solidFill>
                  <a:srgbClr val="0000CC"/>
                </a:solidFill>
              </a:rPr>
              <a:t>纯虚函数</a:t>
            </a:r>
            <a:r>
              <a:rPr lang="en-US" altLang="zh-CN" sz="2400" dirty="0">
                <a:solidFill>
                  <a:srgbClr val="0000CC"/>
                </a:solidFill>
              </a:rPr>
              <a:t>area</a:t>
            </a:r>
            <a:r>
              <a:rPr lang="zh-CN" altLang="zh-CN" sz="2400" dirty="0"/>
              <a:t>计算图形的面积。</a:t>
            </a:r>
            <a:endParaRPr lang="en-US" altLang="zh-CN" sz="2400" dirty="0"/>
          </a:p>
          <a:p>
            <a:pPr marL="857250" lvl="1" indent="-457200">
              <a:buFont typeface="+mj-ea"/>
              <a:buAutoNum type="circleNumDbPlain"/>
            </a:pPr>
            <a:r>
              <a:rPr lang="en-US" altLang="zh-CN" sz="2400" dirty="0"/>
              <a:t> </a:t>
            </a:r>
            <a:r>
              <a:rPr lang="zh-CN" altLang="zh-CN" sz="2400" dirty="0">
                <a:solidFill>
                  <a:srgbClr val="0000CC"/>
                </a:solidFill>
              </a:rPr>
              <a:t>圆、三角形、矩形等具体图形则从</a:t>
            </a:r>
            <a:r>
              <a:rPr lang="en-US" altLang="zh-CN" sz="2400" dirty="0">
                <a:solidFill>
                  <a:srgbClr val="0000CC"/>
                </a:solidFill>
              </a:rPr>
              <a:t>Figure</a:t>
            </a:r>
            <a:r>
              <a:rPr lang="zh-CN" altLang="zh-CN" sz="2400" dirty="0">
                <a:solidFill>
                  <a:srgbClr val="0000CC"/>
                </a:solidFill>
              </a:rPr>
              <a:t>派生，由它们提供纯虚函数</a:t>
            </a:r>
            <a:r>
              <a:rPr lang="en-US" altLang="zh-CN" sz="2400" dirty="0">
                <a:solidFill>
                  <a:srgbClr val="0000CC"/>
                </a:solidFill>
              </a:rPr>
              <a:t>area</a:t>
            </a:r>
            <a:r>
              <a:rPr lang="zh-CN" altLang="zh-CN" sz="2400" dirty="0">
                <a:solidFill>
                  <a:srgbClr val="0000CC"/>
                </a:solidFill>
              </a:rPr>
              <a:t>的实现版本</a:t>
            </a:r>
            <a:r>
              <a:rPr lang="zh-CN" altLang="zh-CN" sz="2400" dirty="0"/>
              <a:t>。借助于虚函数，就可以通过</a:t>
            </a:r>
            <a:r>
              <a:rPr lang="en-US" altLang="zh-CN" sz="2400" dirty="0"/>
              <a:t>Figure</a:t>
            </a:r>
            <a:r>
              <a:rPr lang="zh-CN" altLang="zh-CN" sz="2400" dirty="0"/>
              <a:t>的指针或引用访问到圆柱体、球体等派生类实现的面积函数。</a:t>
            </a:r>
          </a:p>
          <a:p>
            <a:pPr marL="0" indent="0">
              <a:buNone/>
            </a:pPr>
            <a:endParaRPr lang="zh-CN" altLang="en-US" sz="2400" dirty="0"/>
          </a:p>
        </p:txBody>
      </p:sp>
      <p:sp>
        <p:nvSpPr>
          <p:cNvPr id="4" name="Rectangle 3"/>
          <p:cNvSpPr>
            <a:spLocks noGrp="1" noChangeArrowheads="1"/>
          </p:cNvSpPr>
          <p:nvPr>
            <p:ph type="title"/>
          </p:nvPr>
        </p:nvSpPr>
        <p:spPr>
          <a:noFill/>
        </p:spPr>
        <p:txBody>
          <a:bodyPr/>
          <a:lstStyle/>
          <a:p>
            <a:pPr eaLnBrk="1" hangingPunct="1"/>
            <a:r>
              <a:rPr lang="en-US" altLang="zh-CN" b="1" dirty="0">
                <a:solidFill>
                  <a:srgbClr val="FF0000"/>
                </a:solidFill>
              </a:rPr>
              <a:t>5.4.1 </a:t>
            </a:r>
            <a:r>
              <a:rPr lang="zh-CN" altLang="en-US" b="1" dirty="0"/>
              <a:t>纯虚</a:t>
            </a:r>
            <a:r>
              <a:rPr lang="zh-CN" altLang="en-US" b="1" dirty="0">
                <a:solidFill>
                  <a:srgbClr val="FF0000"/>
                </a:solidFill>
              </a:rPr>
              <a:t>函数和抽象类</a:t>
            </a:r>
            <a:r>
              <a:rPr lang="zh-CN" altLang="en-US" dirty="0"/>
              <a:t> </a:t>
            </a:r>
          </a:p>
        </p:txBody>
      </p:sp>
    </p:spTree>
    <p:extLst>
      <p:ext uri="{BB962C8B-B14F-4D97-AF65-F5344CB8AC3E}">
        <p14:creationId xmlns:p14="http://schemas.microsoft.com/office/powerpoint/2010/main" val="353320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474360" y="764704"/>
            <a:ext cx="8669640" cy="5496461"/>
          </a:xfrm>
        </p:spPr>
        <p:txBody>
          <a:bodyPr/>
          <a:lstStyle/>
          <a:p>
            <a:r>
              <a:rPr lang="en-US" altLang="zh-CN" sz="2400" dirty="0"/>
              <a:t>//Eg5-9.cpp</a:t>
            </a:r>
            <a:endParaRPr lang="zh-CN" altLang="zh-CN" sz="2400" dirty="0"/>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class </a:t>
            </a:r>
            <a:r>
              <a:rPr lang="en-US" altLang="zh-CN" sz="2400" b="1" dirty="0">
                <a:solidFill>
                  <a:srgbClr val="0000CC"/>
                </a:solidFill>
              </a:rPr>
              <a:t>Figure</a:t>
            </a:r>
            <a:r>
              <a:rPr lang="en-US" altLang="zh-CN" sz="2400" b="1" dirty="0"/>
              <a:t>{                                    </a:t>
            </a:r>
          </a:p>
          <a:p>
            <a:pPr eaLnBrk="1" hangingPunct="1">
              <a:lnSpc>
                <a:spcPct val="80000"/>
              </a:lnSpc>
              <a:buFontTx/>
              <a:buNone/>
            </a:pPr>
            <a:r>
              <a:rPr lang="en-US" altLang="zh-CN" sz="2400" b="1" dirty="0"/>
              <a:t>protected:</a:t>
            </a:r>
          </a:p>
          <a:p>
            <a:pPr eaLnBrk="1" hangingPunct="1">
              <a:lnSpc>
                <a:spcPct val="80000"/>
              </a:lnSpc>
              <a:buFontTx/>
              <a:buNone/>
            </a:pPr>
            <a:r>
              <a:rPr lang="en-US" altLang="zh-CN" sz="2400" b="1" dirty="0"/>
              <a:t>    double </a:t>
            </a:r>
            <a:r>
              <a:rPr lang="en-US" altLang="zh-CN" sz="2400" b="1" dirty="0" err="1"/>
              <a:t>x,y</a:t>
            </a:r>
            <a:r>
              <a:rPr lang="en-US" altLang="zh-CN" sz="2400" b="1" dirty="0"/>
              <a:t>;</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void set(double </a:t>
            </a:r>
            <a:r>
              <a:rPr lang="en-US" altLang="zh-CN" sz="2400" b="1" dirty="0" err="1"/>
              <a:t>i,double</a:t>
            </a:r>
            <a:r>
              <a:rPr lang="en-US" altLang="zh-CN" sz="2400" b="1" dirty="0"/>
              <a:t> j){ x=</a:t>
            </a:r>
            <a:r>
              <a:rPr lang="en-US" altLang="zh-CN" sz="2400" b="1" dirty="0" err="1"/>
              <a:t>i</a:t>
            </a:r>
            <a:r>
              <a:rPr lang="en-US" altLang="zh-CN" sz="2400" b="1" dirty="0"/>
              <a:t>; y=j; }</a:t>
            </a:r>
          </a:p>
          <a:p>
            <a:pPr eaLnBrk="1" hangingPunct="1">
              <a:lnSpc>
                <a:spcPct val="80000"/>
              </a:lnSpc>
              <a:buFontTx/>
              <a:buNone/>
            </a:pPr>
            <a:r>
              <a:rPr lang="en-US" altLang="zh-CN" sz="2400" b="1" dirty="0"/>
              <a:t>    virtual void area()=0;			//</a:t>
            </a:r>
            <a:r>
              <a:rPr lang="zh-CN" altLang="en-US" sz="2400" b="1" dirty="0"/>
              <a:t>纯虚函数</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class </a:t>
            </a:r>
            <a:r>
              <a:rPr lang="en-US" altLang="zh-CN" sz="2400" b="1" dirty="0" err="1">
                <a:solidFill>
                  <a:srgbClr val="0000CC"/>
                </a:solidFill>
              </a:rPr>
              <a:t>Triangle</a:t>
            </a:r>
            <a:r>
              <a:rPr lang="en-US" altLang="zh-CN" sz="2400" b="1" dirty="0" err="1"/>
              <a:t>:public</a:t>
            </a:r>
            <a:r>
              <a:rPr lang="en-US" altLang="zh-CN" sz="2400" b="1" dirty="0"/>
              <a:t> Figure{</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void area(){</a:t>
            </a:r>
            <a:r>
              <a:rPr lang="en-US" altLang="zh-CN" sz="2400" b="1" dirty="0" err="1"/>
              <a:t>cout</a:t>
            </a:r>
            <a:r>
              <a:rPr lang="en-US" altLang="zh-CN" sz="2400" b="1" dirty="0"/>
              <a:t>&lt;&lt;"</a:t>
            </a:r>
            <a:r>
              <a:rPr lang="zh-CN" altLang="en-US" sz="2400" b="1" dirty="0"/>
              <a:t>三角形面积：</a:t>
            </a:r>
            <a:r>
              <a:rPr lang="en-US" altLang="zh-CN" sz="2400" b="1" dirty="0"/>
              <a:t>“ </a:t>
            </a:r>
          </a:p>
          <a:p>
            <a:pPr eaLnBrk="1" hangingPunct="1">
              <a:lnSpc>
                <a:spcPct val="80000"/>
              </a:lnSpc>
              <a:buFontTx/>
              <a:buNone/>
            </a:pPr>
            <a:r>
              <a:rPr lang="en-US" altLang="zh-CN" sz="2400" b="1" dirty="0"/>
              <a:t>                &lt;&lt; x*y*0.5&lt;&lt;</a:t>
            </a:r>
            <a:r>
              <a:rPr lang="en-US" altLang="zh-CN" sz="2400" b="1" dirty="0" err="1"/>
              <a:t>endl</a:t>
            </a:r>
            <a:r>
              <a:rPr lang="en-US" altLang="zh-CN" sz="2400" b="1" dirty="0"/>
              <a:t>;}          //</a:t>
            </a:r>
            <a:r>
              <a:rPr lang="zh-CN" altLang="en-US" sz="2400" b="1" dirty="0"/>
              <a:t>重写基类纯虚函数</a:t>
            </a:r>
          </a:p>
          <a:p>
            <a:pPr eaLnBrk="1" hangingPunct="1">
              <a:lnSpc>
                <a:spcPct val="80000"/>
              </a:lnSpc>
              <a:buFontTx/>
              <a:buNone/>
            </a:pPr>
            <a:r>
              <a:rPr lang="en-US" altLang="zh-CN" sz="2400" b="1" dirty="0"/>
              <a:t>};</a:t>
            </a:r>
          </a:p>
          <a:p>
            <a:pPr eaLnBrk="1" hangingPunct="1">
              <a:lnSpc>
                <a:spcPct val="80000"/>
              </a:lnSpc>
              <a:buFontTx/>
              <a:buNone/>
            </a:pPr>
            <a:endParaRPr lang="en-US" altLang="zh-CN" sz="2400" b="1" dirty="0"/>
          </a:p>
        </p:txBody>
      </p:sp>
      <p:sp>
        <p:nvSpPr>
          <p:cNvPr id="7" name="Rectangle 3"/>
          <p:cNvSpPr>
            <a:spLocks noGrp="1" noChangeArrowheads="1"/>
          </p:cNvSpPr>
          <p:nvPr>
            <p:ph type="title"/>
          </p:nvPr>
        </p:nvSpPr>
        <p:spPr>
          <a:noFill/>
        </p:spPr>
        <p:txBody>
          <a:bodyPr/>
          <a:lstStyle/>
          <a:p>
            <a:pPr eaLnBrk="1" hangingPunct="1"/>
            <a:r>
              <a:rPr lang="en-US" altLang="zh-CN" b="1" dirty="0">
                <a:solidFill>
                  <a:srgbClr val="FF0000"/>
                </a:solidFill>
              </a:rPr>
              <a:t>5.4.1 </a:t>
            </a:r>
            <a:r>
              <a:rPr lang="zh-CN" altLang="en-US" b="1" dirty="0"/>
              <a:t>纯虚</a:t>
            </a:r>
            <a:r>
              <a:rPr lang="zh-CN" altLang="en-US" b="1" dirty="0">
                <a:solidFill>
                  <a:srgbClr val="FF0000"/>
                </a:solidFill>
              </a:rPr>
              <a:t>函数和抽象类</a:t>
            </a:r>
            <a:r>
              <a:rPr lang="zh-CN" altLang="en-US" dirty="0"/>
              <a:t> </a:t>
            </a:r>
          </a:p>
        </p:txBody>
      </p:sp>
    </p:spTree>
    <p:extLst>
      <p:ext uri="{BB962C8B-B14F-4D97-AF65-F5344CB8AC3E}">
        <p14:creationId xmlns:p14="http://schemas.microsoft.com/office/powerpoint/2010/main" val="141444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anim calcmode="lin" valueType="num">
                                      <p:cBhvr additive="base">
                                        <p:cTn id="11"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3" end="3"/>
                                            </p:txEl>
                                          </p:spTgt>
                                        </p:tgtEl>
                                        <p:attrNameLst>
                                          <p:attrName>style.visibility</p:attrName>
                                        </p:attrNameLst>
                                      </p:cBhvr>
                                      <p:to>
                                        <p:strVal val="visible"/>
                                      </p:to>
                                    </p:set>
                                    <p:anim calcmode="lin" valueType="num">
                                      <p:cBhvr additive="base">
                                        <p:cTn id="15"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2883">
                                            <p:txEl>
                                              <p:pRg st="4" end="4"/>
                                            </p:txEl>
                                          </p:spTgt>
                                        </p:tgtEl>
                                        <p:attrNameLst>
                                          <p:attrName>style.visibility</p:attrName>
                                        </p:attrNameLst>
                                      </p:cBhvr>
                                      <p:to>
                                        <p:strVal val="visible"/>
                                      </p:to>
                                    </p:set>
                                    <p:anim calcmode="lin" valueType="num">
                                      <p:cBhvr additive="base">
                                        <p:cTn id="19"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883">
                                            <p:txEl>
                                              <p:pRg st="5" end="5"/>
                                            </p:txEl>
                                          </p:spTgt>
                                        </p:tgtEl>
                                        <p:attrNameLst>
                                          <p:attrName>style.visibility</p:attrName>
                                        </p:attrNameLst>
                                      </p:cBhvr>
                                      <p:to>
                                        <p:strVal val="visible"/>
                                      </p:to>
                                    </p:set>
                                    <p:anim calcmode="lin" valueType="num">
                                      <p:cBhvr additive="base">
                                        <p:cTn id="23"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88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2883">
                                            <p:txEl>
                                              <p:pRg st="6" end="6"/>
                                            </p:txEl>
                                          </p:spTgt>
                                        </p:tgtEl>
                                        <p:attrNameLst>
                                          <p:attrName>style.visibility</p:attrName>
                                        </p:attrNameLst>
                                      </p:cBhvr>
                                      <p:to>
                                        <p:strVal val="visible"/>
                                      </p:to>
                                    </p:set>
                                    <p:anim calcmode="lin" valueType="num">
                                      <p:cBhvr additive="base">
                                        <p:cTn id="27"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88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2883">
                                            <p:txEl>
                                              <p:pRg st="7" end="7"/>
                                            </p:txEl>
                                          </p:spTgt>
                                        </p:tgtEl>
                                        <p:attrNameLst>
                                          <p:attrName>style.visibility</p:attrName>
                                        </p:attrNameLst>
                                      </p:cBhvr>
                                      <p:to>
                                        <p:strVal val="visible"/>
                                      </p:to>
                                    </p:set>
                                    <p:anim calcmode="lin" valueType="num">
                                      <p:cBhvr additive="base">
                                        <p:cTn id="31"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2883">
                                            <p:txEl>
                                              <p:pRg st="8" end="8"/>
                                            </p:txEl>
                                          </p:spTgt>
                                        </p:tgtEl>
                                        <p:attrNameLst>
                                          <p:attrName>style.visibility</p:attrName>
                                        </p:attrNameLst>
                                      </p:cBhvr>
                                      <p:to>
                                        <p:strVal val="visible"/>
                                      </p:to>
                                    </p:set>
                                    <p:anim calcmode="lin" valueType="num">
                                      <p:cBhvr additive="base">
                                        <p:cTn id="35"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2883">
                                            <p:txEl>
                                              <p:pRg st="9" end="9"/>
                                            </p:txEl>
                                          </p:spTgt>
                                        </p:tgtEl>
                                        <p:attrNameLst>
                                          <p:attrName>style.visibility</p:attrName>
                                        </p:attrNameLst>
                                      </p:cBhvr>
                                      <p:to>
                                        <p:strVal val="visible"/>
                                      </p:to>
                                    </p:set>
                                    <p:anim calcmode="lin" valueType="num">
                                      <p:cBhvr additive="base">
                                        <p:cTn id="39" dur="500" fill="hold"/>
                                        <p:tgtEl>
                                          <p:spTgt spid="12288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88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2883">
                                            <p:txEl>
                                              <p:pRg st="10" end="10"/>
                                            </p:txEl>
                                          </p:spTgt>
                                        </p:tgtEl>
                                        <p:attrNameLst>
                                          <p:attrName>style.visibility</p:attrName>
                                        </p:attrNameLst>
                                      </p:cBhvr>
                                      <p:to>
                                        <p:strVal val="visible"/>
                                      </p:to>
                                    </p:set>
                                    <p:anim calcmode="lin" valueType="num">
                                      <p:cBhvr additive="base">
                                        <p:cTn id="45" dur="500" fill="hold"/>
                                        <p:tgtEl>
                                          <p:spTgt spid="12288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88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2883">
                                            <p:txEl>
                                              <p:pRg st="11" end="11"/>
                                            </p:txEl>
                                          </p:spTgt>
                                        </p:tgtEl>
                                        <p:attrNameLst>
                                          <p:attrName>style.visibility</p:attrName>
                                        </p:attrNameLst>
                                      </p:cBhvr>
                                      <p:to>
                                        <p:strVal val="visible"/>
                                      </p:to>
                                    </p:set>
                                    <p:anim calcmode="lin" valueType="num">
                                      <p:cBhvr additive="base">
                                        <p:cTn id="49" dur="500" fill="hold"/>
                                        <p:tgtEl>
                                          <p:spTgt spid="12288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88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2883">
                                            <p:txEl>
                                              <p:pRg st="12" end="12"/>
                                            </p:txEl>
                                          </p:spTgt>
                                        </p:tgtEl>
                                        <p:attrNameLst>
                                          <p:attrName>style.visibility</p:attrName>
                                        </p:attrNameLst>
                                      </p:cBhvr>
                                      <p:to>
                                        <p:strVal val="visible"/>
                                      </p:to>
                                    </p:set>
                                    <p:anim calcmode="lin" valueType="num">
                                      <p:cBhvr additive="base">
                                        <p:cTn id="53" dur="500" fill="hold"/>
                                        <p:tgtEl>
                                          <p:spTgt spid="12288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88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2883">
                                            <p:txEl>
                                              <p:pRg st="13" end="13"/>
                                            </p:txEl>
                                          </p:spTgt>
                                        </p:tgtEl>
                                        <p:attrNameLst>
                                          <p:attrName>style.visibility</p:attrName>
                                        </p:attrNameLst>
                                      </p:cBhvr>
                                      <p:to>
                                        <p:strVal val="visible"/>
                                      </p:to>
                                    </p:set>
                                    <p:anim calcmode="lin" valueType="num">
                                      <p:cBhvr additive="base">
                                        <p:cTn id="57" dur="500" fill="hold"/>
                                        <p:tgtEl>
                                          <p:spTgt spid="12288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288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2883">
                                            <p:txEl>
                                              <p:pRg st="14" end="14"/>
                                            </p:txEl>
                                          </p:spTgt>
                                        </p:tgtEl>
                                        <p:attrNameLst>
                                          <p:attrName>style.visibility</p:attrName>
                                        </p:attrNameLst>
                                      </p:cBhvr>
                                      <p:to>
                                        <p:strVal val="visible"/>
                                      </p:to>
                                    </p:set>
                                    <p:anim calcmode="lin" valueType="num">
                                      <p:cBhvr additive="base">
                                        <p:cTn id="61" dur="500" fill="hold"/>
                                        <p:tgtEl>
                                          <p:spTgt spid="12288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288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323528" y="980728"/>
            <a:ext cx="8496944" cy="5619750"/>
          </a:xfrm>
        </p:spPr>
        <p:txBody>
          <a:bodyPr/>
          <a:lstStyle/>
          <a:p>
            <a:pPr eaLnBrk="1" hangingPunct="1">
              <a:lnSpc>
                <a:spcPct val="80000"/>
              </a:lnSpc>
              <a:buFontTx/>
              <a:buNone/>
            </a:pPr>
            <a:r>
              <a:rPr lang="en-US" altLang="zh-CN" sz="2000" b="1" dirty="0"/>
              <a:t>class </a:t>
            </a:r>
            <a:r>
              <a:rPr lang="en-US" altLang="zh-CN" sz="2000" b="1" dirty="0" err="1">
                <a:solidFill>
                  <a:srgbClr val="0000CC"/>
                </a:solidFill>
              </a:rPr>
              <a:t>Rectangle</a:t>
            </a:r>
            <a:r>
              <a:rPr lang="en-US" altLang="zh-CN" sz="2000" b="1" dirty="0" err="1"/>
              <a:t>:public</a:t>
            </a:r>
            <a:r>
              <a:rPr lang="en-US" altLang="zh-CN" sz="2000" b="1" dirty="0"/>
              <a:t> Figure{</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void area(</a:t>
            </a:r>
            <a:r>
              <a:rPr lang="en-US" altLang="zh-CN" sz="2000" b="1" dirty="0" err="1"/>
              <a:t>int</a:t>
            </a:r>
            <a:r>
              <a:rPr lang="en-US" altLang="zh-CN" sz="2000" b="1" dirty="0"/>
              <a:t> </a:t>
            </a:r>
            <a:r>
              <a:rPr lang="en-US" altLang="zh-CN" sz="2000" b="1" dirty="0" err="1"/>
              <a:t>i</a:t>
            </a:r>
            <a:r>
              <a:rPr lang="en-US" altLang="zh-CN" sz="2000" b="1" dirty="0"/>
              <a:t>){</a:t>
            </a:r>
            <a:r>
              <a:rPr lang="en-US" altLang="zh-CN" sz="2000" b="1" dirty="0" err="1"/>
              <a:t>cout</a:t>
            </a:r>
            <a:r>
              <a:rPr lang="en-US" altLang="zh-CN" sz="2000" b="1" dirty="0"/>
              <a:t>&lt;&lt;"</a:t>
            </a:r>
            <a:r>
              <a:rPr lang="zh-CN" altLang="en-US" sz="2000" b="1" dirty="0"/>
              <a:t>这是矩形，它的面积是：</a:t>
            </a:r>
            <a:r>
              <a:rPr lang="en-US" altLang="zh-CN" sz="2000" b="1" dirty="0"/>
              <a:t>"&lt;&lt;x*y&lt;&lt;</a:t>
            </a:r>
            <a:r>
              <a:rPr lang="en-US" altLang="zh-CN" sz="2000" b="1" dirty="0" err="1"/>
              <a:t>endl</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void </a:t>
            </a:r>
            <a:r>
              <a:rPr lang="en-US" altLang="zh-CN" sz="2000" b="1" dirty="0">
                <a:solidFill>
                  <a:srgbClr val="FF0000"/>
                </a:solidFill>
              </a:rPr>
              <a:t>main(){</a:t>
            </a:r>
          </a:p>
          <a:p>
            <a:pPr eaLnBrk="1" hangingPunct="1">
              <a:lnSpc>
                <a:spcPct val="80000"/>
              </a:lnSpc>
              <a:buFontTx/>
              <a:buNone/>
            </a:pPr>
            <a:r>
              <a:rPr lang="en-US" altLang="zh-CN" sz="2000" b="1" dirty="0"/>
              <a:t>    Figure *pF;</a:t>
            </a:r>
          </a:p>
          <a:p>
            <a:pPr eaLnBrk="1" hangingPunct="1">
              <a:lnSpc>
                <a:spcPct val="80000"/>
              </a:lnSpc>
              <a:buFontTx/>
              <a:buNone/>
            </a:pPr>
            <a:r>
              <a:rPr lang="en-US" altLang="zh-CN" sz="2000" b="1" dirty="0">
                <a:solidFill>
                  <a:srgbClr val="FF0000"/>
                </a:solidFill>
              </a:rPr>
              <a:t>//  Figure f1;	//L1</a:t>
            </a:r>
            <a:r>
              <a:rPr lang="zh-CN" altLang="en-US" sz="2000" b="1" dirty="0">
                <a:solidFill>
                  <a:srgbClr val="FF0000"/>
                </a:solidFill>
              </a:rPr>
              <a:t>，错误，不能定义抽象类的对象</a:t>
            </a:r>
          </a:p>
          <a:p>
            <a:pPr eaLnBrk="1" hangingPunct="1">
              <a:lnSpc>
                <a:spcPct val="80000"/>
              </a:lnSpc>
              <a:buFontTx/>
              <a:buNone/>
            </a:pPr>
            <a:r>
              <a:rPr lang="en-US" altLang="zh-CN" sz="2000" b="1" dirty="0">
                <a:solidFill>
                  <a:srgbClr val="FF0000"/>
                </a:solidFill>
              </a:rPr>
              <a:t>//  Rectangle r;</a:t>
            </a:r>
            <a:r>
              <a:rPr lang="en-US" altLang="zh-CN" sz="1800" b="1" dirty="0">
                <a:solidFill>
                  <a:srgbClr val="FF0000"/>
                </a:solidFill>
              </a:rPr>
              <a:t>	//L2</a:t>
            </a:r>
            <a:r>
              <a:rPr lang="zh-CN" altLang="en-US" sz="1800" b="1" dirty="0">
                <a:solidFill>
                  <a:srgbClr val="FF0000"/>
                </a:solidFill>
              </a:rPr>
              <a:t>，错误，</a:t>
            </a:r>
            <a:r>
              <a:rPr lang="zh-CN" altLang="en-US" sz="1800" b="1" dirty="0">
                <a:solidFill>
                  <a:srgbClr val="0000CC"/>
                </a:solidFill>
              </a:rPr>
              <a:t>矩形的</a:t>
            </a:r>
            <a:r>
              <a:rPr lang="en-US" altLang="zh-CN" sz="1800" b="1" dirty="0">
                <a:solidFill>
                  <a:srgbClr val="0000CC"/>
                </a:solidFill>
              </a:rPr>
              <a:t>area</a:t>
            </a:r>
            <a:r>
              <a:rPr lang="zh-CN" altLang="en-US" sz="1800" b="1" dirty="0">
                <a:solidFill>
                  <a:srgbClr val="0000CC"/>
                </a:solidFill>
              </a:rPr>
              <a:t>函数不是基类虚函数        </a:t>
            </a:r>
            <a:r>
              <a:rPr lang="en-US" altLang="zh-CN" sz="1800" b="1" dirty="0">
                <a:solidFill>
                  <a:srgbClr val="0000CC"/>
                </a:solidFill>
              </a:rPr>
              <a:t>		</a:t>
            </a:r>
            <a:r>
              <a:rPr lang="zh-CN" altLang="en-US" sz="1800" b="1" dirty="0">
                <a:solidFill>
                  <a:srgbClr val="0000CC"/>
                </a:solidFill>
              </a:rPr>
              <a:t>的覆盖版本，它们的参数表不一致。</a:t>
            </a:r>
            <a:r>
              <a:rPr lang="en-US" altLang="zh-CN" sz="1800" b="1" dirty="0">
                <a:solidFill>
                  <a:srgbClr val="0000CC"/>
                </a:solidFill>
              </a:rPr>
              <a:t>Rectangle</a:t>
            </a:r>
            <a:r>
              <a:rPr lang="zh-CN" altLang="en-US" sz="1800" b="1" dirty="0">
                <a:solidFill>
                  <a:srgbClr val="0000CC"/>
                </a:solidFill>
              </a:rPr>
              <a:t>仍然是抽象类</a:t>
            </a:r>
          </a:p>
          <a:p>
            <a:pPr eaLnBrk="1" hangingPunct="1">
              <a:lnSpc>
                <a:spcPct val="80000"/>
              </a:lnSpc>
              <a:buFontTx/>
              <a:buNone/>
            </a:pPr>
            <a:r>
              <a:rPr lang="zh-CN" altLang="en-US" sz="2000" b="1" dirty="0"/>
              <a:t>    </a:t>
            </a:r>
            <a:r>
              <a:rPr lang="en-US" altLang="zh-CN" sz="2000" b="1" dirty="0"/>
              <a:t>Triangle t;				//L3</a:t>
            </a:r>
          </a:p>
          <a:p>
            <a:pPr eaLnBrk="1" hangingPunct="1">
              <a:lnSpc>
                <a:spcPct val="80000"/>
              </a:lnSpc>
              <a:buFontTx/>
              <a:buNone/>
            </a:pPr>
            <a:r>
              <a:rPr lang="en-US" altLang="zh-CN" sz="2000" b="1" dirty="0"/>
              <a:t>    </a:t>
            </a:r>
            <a:r>
              <a:rPr lang="en-US" altLang="zh-CN" sz="2000" b="1" dirty="0" err="1"/>
              <a:t>t.set</a:t>
            </a:r>
            <a:r>
              <a:rPr lang="en-US" altLang="zh-CN" sz="2000" b="1" dirty="0"/>
              <a:t>(10,20);</a:t>
            </a:r>
          </a:p>
          <a:p>
            <a:pPr eaLnBrk="1" hangingPunct="1">
              <a:lnSpc>
                <a:spcPct val="80000"/>
              </a:lnSpc>
              <a:buFontTx/>
              <a:buNone/>
            </a:pPr>
            <a:r>
              <a:rPr lang="en-US" altLang="zh-CN" sz="2000" b="1" dirty="0"/>
              <a:t>    </a:t>
            </a:r>
            <a:r>
              <a:rPr lang="en-US" altLang="zh-CN" sz="2000" b="1" dirty="0">
                <a:solidFill>
                  <a:srgbClr val="0000CC"/>
                </a:solidFill>
              </a:rPr>
              <a:t>pF=&amp;t;</a:t>
            </a:r>
          </a:p>
          <a:p>
            <a:pPr eaLnBrk="1" hangingPunct="1">
              <a:lnSpc>
                <a:spcPct val="80000"/>
              </a:lnSpc>
              <a:buFontTx/>
              <a:buNone/>
            </a:pPr>
            <a:r>
              <a:rPr lang="en-US" altLang="zh-CN" sz="2000" b="1" dirty="0">
                <a:solidFill>
                  <a:srgbClr val="0000CC"/>
                </a:solidFill>
              </a:rPr>
              <a:t>    pF-&gt;area();				//L4</a:t>
            </a:r>
          </a:p>
          <a:p>
            <a:pPr eaLnBrk="1" hangingPunct="1">
              <a:lnSpc>
                <a:spcPct val="80000"/>
              </a:lnSpc>
              <a:buFontTx/>
              <a:buNone/>
            </a:pPr>
            <a:r>
              <a:rPr lang="en-US" altLang="zh-CN" sz="2000" b="1" dirty="0"/>
              <a:t>    Figure &amp;</a:t>
            </a:r>
            <a:r>
              <a:rPr lang="en-US" altLang="zh-CN" sz="2000" b="1" dirty="0" err="1"/>
              <a:t>rF</a:t>
            </a:r>
            <a:r>
              <a:rPr lang="en-US" altLang="zh-CN" sz="2000" b="1" dirty="0"/>
              <a:t>=t;</a:t>
            </a:r>
          </a:p>
          <a:p>
            <a:pPr eaLnBrk="1" hangingPunct="1">
              <a:lnSpc>
                <a:spcPct val="80000"/>
              </a:lnSpc>
              <a:buFontTx/>
              <a:buNone/>
            </a:pPr>
            <a:r>
              <a:rPr lang="en-US" altLang="zh-CN" sz="2000" b="1" dirty="0"/>
              <a:t>    </a:t>
            </a:r>
            <a:r>
              <a:rPr lang="en-US" altLang="zh-CN" sz="2000" b="1" dirty="0" err="1"/>
              <a:t>rF.set</a:t>
            </a:r>
            <a:r>
              <a:rPr lang="en-US" altLang="zh-CN" sz="2000" b="1" dirty="0"/>
              <a:t>(20,20);</a:t>
            </a:r>
          </a:p>
          <a:p>
            <a:pPr eaLnBrk="1" hangingPunct="1">
              <a:lnSpc>
                <a:spcPct val="80000"/>
              </a:lnSpc>
              <a:buFontTx/>
              <a:buNone/>
            </a:pPr>
            <a:r>
              <a:rPr lang="en-US" altLang="zh-CN" sz="2000" b="1" dirty="0"/>
              <a:t>    </a:t>
            </a:r>
            <a:r>
              <a:rPr lang="en-US" altLang="zh-CN" sz="2000" b="1" dirty="0" err="1"/>
              <a:t>rF.area</a:t>
            </a:r>
            <a:r>
              <a:rPr lang="en-US" altLang="zh-CN" sz="2000" b="1" dirty="0"/>
              <a:t>();				//L5</a:t>
            </a:r>
          </a:p>
          <a:p>
            <a:pPr eaLnBrk="1" hangingPunct="1">
              <a:lnSpc>
                <a:spcPct val="80000"/>
              </a:lnSpc>
              <a:buFontTx/>
              <a:buNone/>
            </a:pPr>
            <a:r>
              <a:rPr lang="en-US" altLang="zh-CN" sz="2000" b="1" dirty="0"/>
              <a:t>}</a:t>
            </a:r>
          </a:p>
        </p:txBody>
      </p:sp>
      <p:sp>
        <p:nvSpPr>
          <p:cNvPr id="4" name="Rectangle 3"/>
          <p:cNvSpPr>
            <a:spLocks noGrp="1" noChangeArrowheads="1"/>
          </p:cNvSpPr>
          <p:nvPr>
            <p:ph type="title"/>
          </p:nvPr>
        </p:nvSpPr>
        <p:spPr>
          <a:xfrm>
            <a:off x="457200" y="73672"/>
            <a:ext cx="8229600" cy="811195"/>
          </a:xfrm>
          <a:noFill/>
        </p:spPr>
        <p:txBody>
          <a:bodyPr/>
          <a:lstStyle/>
          <a:p>
            <a:pPr eaLnBrk="1" hangingPunct="1"/>
            <a:r>
              <a:rPr lang="en-US" altLang="zh-CN" b="1" dirty="0">
                <a:solidFill>
                  <a:srgbClr val="FF0000"/>
                </a:solidFill>
              </a:rPr>
              <a:t>5.4.1 </a:t>
            </a:r>
            <a:r>
              <a:rPr lang="zh-CN" altLang="en-US" b="1" dirty="0"/>
              <a:t>纯虚</a:t>
            </a:r>
            <a:r>
              <a:rPr lang="zh-CN" altLang="en-US" b="1" dirty="0">
                <a:solidFill>
                  <a:srgbClr val="FF0000"/>
                </a:solidFill>
              </a:rPr>
              <a:t>函数和抽象类</a:t>
            </a:r>
            <a:r>
              <a:rPr lang="zh-CN" altLang="en-US" dirty="0"/>
              <a:t> </a:t>
            </a:r>
          </a:p>
        </p:txBody>
      </p:sp>
    </p:spTree>
    <p:extLst>
      <p:ext uri="{BB962C8B-B14F-4D97-AF65-F5344CB8AC3E}">
        <p14:creationId xmlns:p14="http://schemas.microsoft.com/office/powerpoint/2010/main" val="7321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6">
                                            <p:txEl>
                                              <p:pRg st="0" end="0"/>
                                            </p:txEl>
                                          </p:spTgt>
                                        </p:tgtEl>
                                        <p:attrNameLst>
                                          <p:attrName>style.visibility</p:attrName>
                                        </p:attrNameLst>
                                      </p:cBhvr>
                                      <p:to>
                                        <p:strVal val="visible"/>
                                      </p:to>
                                    </p:set>
                                    <p:anim calcmode="lin" valueType="num">
                                      <p:cBhvr additive="base">
                                        <p:cTn id="7" dur="500" fill="hold"/>
                                        <p:tgtEl>
                                          <p:spTgt spid="1239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06">
                                            <p:txEl>
                                              <p:pRg st="1" end="1"/>
                                            </p:txEl>
                                          </p:spTgt>
                                        </p:tgtEl>
                                        <p:attrNameLst>
                                          <p:attrName>style.visibility</p:attrName>
                                        </p:attrNameLst>
                                      </p:cBhvr>
                                      <p:to>
                                        <p:strVal val="visible"/>
                                      </p:to>
                                    </p:set>
                                    <p:anim calcmode="lin" valueType="num">
                                      <p:cBhvr additive="base">
                                        <p:cTn id="11" dur="500" fill="hold"/>
                                        <p:tgtEl>
                                          <p:spTgt spid="12390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90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906">
                                            <p:txEl>
                                              <p:pRg st="2" end="2"/>
                                            </p:txEl>
                                          </p:spTgt>
                                        </p:tgtEl>
                                        <p:attrNameLst>
                                          <p:attrName>style.visibility</p:attrName>
                                        </p:attrNameLst>
                                      </p:cBhvr>
                                      <p:to>
                                        <p:strVal val="visible"/>
                                      </p:to>
                                    </p:set>
                                    <p:anim calcmode="lin" valueType="num">
                                      <p:cBhvr additive="base">
                                        <p:cTn id="15" dur="500" fill="hold"/>
                                        <p:tgtEl>
                                          <p:spTgt spid="12390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90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3906">
                                            <p:txEl>
                                              <p:pRg st="3" end="3"/>
                                            </p:txEl>
                                          </p:spTgt>
                                        </p:tgtEl>
                                        <p:attrNameLst>
                                          <p:attrName>style.visibility</p:attrName>
                                        </p:attrNameLst>
                                      </p:cBhvr>
                                      <p:to>
                                        <p:strVal val="visible"/>
                                      </p:to>
                                    </p:set>
                                    <p:anim calcmode="lin" valueType="num">
                                      <p:cBhvr additive="base">
                                        <p:cTn id="19" dur="500" fill="hold"/>
                                        <p:tgtEl>
                                          <p:spTgt spid="12390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3906">
                                            <p:txEl>
                                              <p:pRg st="4" end="4"/>
                                            </p:txEl>
                                          </p:spTgt>
                                        </p:tgtEl>
                                        <p:attrNameLst>
                                          <p:attrName>style.visibility</p:attrName>
                                        </p:attrNameLst>
                                      </p:cBhvr>
                                      <p:to>
                                        <p:strVal val="visible"/>
                                      </p:to>
                                    </p:set>
                                    <p:anim calcmode="lin" valueType="num">
                                      <p:cBhvr additive="base">
                                        <p:cTn id="25" dur="500" fill="hold"/>
                                        <p:tgtEl>
                                          <p:spTgt spid="12390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0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3906">
                                            <p:txEl>
                                              <p:pRg st="15" end="15"/>
                                            </p:txEl>
                                          </p:spTgt>
                                        </p:tgtEl>
                                        <p:attrNameLst>
                                          <p:attrName>style.visibility</p:attrName>
                                        </p:attrNameLst>
                                      </p:cBhvr>
                                      <p:to>
                                        <p:strVal val="visible"/>
                                      </p:to>
                                    </p:set>
                                    <p:anim calcmode="lin" valueType="num">
                                      <p:cBhvr additive="base">
                                        <p:cTn id="29" dur="500" fill="hold"/>
                                        <p:tgtEl>
                                          <p:spTgt spid="123906">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390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3906">
                                            <p:txEl>
                                              <p:pRg st="5" end="5"/>
                                            </p:txEl>
                                          </p:spTgt>
                                        </p:tgtEl>
                                        <p:attrNameLst>
                                          <p:attrName>style.visibility</p:attrName>
                                        </p:attrNameLst>
                                      </p:cBhvr>
                                      <p:to>
                                        <p:strVal val="visible"/>
                                      </p:to>
                                    </p:set>
                                    <p:anim calcmode="lin" valueType="num">
                                      <p:cBhvr additive="base">
                                        <p:cTn id="35" dur="500" fill="hold"/>
                                        <p:tgtEl>
                                          <p:spTgt spid="12390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39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3906">
                                            <p:txEl>
                                              <p:pRg st="6" end="6"/>
                                            </p:txEl>
                                          </p:spTgt>
                                        </p:tgtEl>
                                        <p:attrNameLst>
                                          <p:attrName>style.visibility</p:attrName>
                                        </p:attrNameLst>
                                      </p:cBhvr>
                                      <p:to>
                                        <p:strVal val="visible"/>
                                      </p:to>
                                    </p:set>
                                    <p:anim calcmode="lin" valueType="num">
                                      <p:cBhvr additive="base">
                                        <p:cTn id="41" dur="500" fill="hold"/>
                                        <p:tgtEl>
                                          <p:spTgt spid="12390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39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3906">
                                            <p:txEl>
                                              <p:pRg st="7" end="7"/>
                                            </p:txEl>
                                          </p:spTgt>
                                        </p:tgtEl>
                                        <p:attrNameLst>
                                          <p:attrName>style.visibility</p:attrName>
                                        </p:attrNameLst>
                                      </p:cBhvr>
                                      <p:to>
                                        <p:strVal val="visible"/>
                                      </p:to>
                                    </p:set>
                                    <p:anim calcmode="lin" valueType="num">
                                      <p:cBhvr additive="base">
                                        <p:cTn id="47" dur="500" fill="hold"/>
                                        <p:tgtEl>
                                          <p:spTgt spid="123906">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390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23906">
                                            <p:txEl>
                                              <p:pRg st="8" end="8"/>
                                            </p:txEl>
                                          </p:spTgt>
                                        </p:tgtEl>
                                        <p:attrNameLst>
                                          <p:attrName>style.visibility</p:attrName>
                                        </p:attrNameLst>
                                      </p:cBhvr>
                                      <p:to>
                                        <p:strVal val="visible"/>
                                      </p:to>
                                    </p:set>
                                    <p:anim calcmode="lin" valueType="num">
                                      <p:cBhvr additive="base">
                                        <p:cTn id="53" dur="500" fill="hold"/>
                                        <p:tgtEl>
                                          <p:spTgt spid="123906">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3906">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3906">
                                            <p:txEl>
                                              <p:pRg st="9" end="9"/>
                                            </p:txEl>
                                          </p:spTgt>
                                        </p:tgtEl>
                                        <p:attrNameLst>
                                          <p:attrName>style.visibility</p:attrName>
                                        </p:attrNameLst>
                                      </p:cBhvr>
                                      <p:to>
                                        <p:strVal val="visible"/>
                                      </p:to>
                                    </p:set>
                                    <p:anim calcmode="lin" valueType="num">
                                      <p:cBhvr additive="base">
                                        <p:cTn id="57" dur="500" fill="hold"/>
                                        <p:tgtEl>
                                          <p:spTgt spid="123906">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390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23906">
                                            <p:txEl>
                                              <p:pRg st="10" end="10"/>
                                            </p:txEl>
                                          </p:spTgt>
                                        </p:tgtEl>
                                        <p:attrNameLst>
                                          <p:attrName>style.visibility</p:attrName>
                                        </p:attrNameLst>
                                      </p:cBhvr>
                                      <p:to>
                                        <p:strVal val="visible"/>
                                      </p:to>
                                    </p:set>
                                    <p:anim calcmode="lin" valueType="num">
                                      <p:cBhvr additive="base">
                                        <p:cTn id="63" dur="500" fill="hold"/>
                                        <p:tgtEl>
                                          <p:spTgt spid="123906">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3906">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23906">
                                            <p:txEl>
                                              <p:pRg st="11" end="11"/>
                                            </p:txEl>
                                          </p:spTgt>
                                        </p:tgtEl>
                                        <p:attrNameLst>
                                          <p:attrName>style.visibility</p:attrName>
                                        </p:attrNameLst>
                                      </p:cBhvr>
                                      <p:to>
                                        <p:strVal val="visible"/>
                                      </p:to>
                                    </p:set>
                                    <p:anim calcmode="lin" valueType="num">
                                      <p:cBhvr additive="base">
                                        <p:cTn id="67" dur="500" fill="hold"/>
                                        <p:tgtEl>
                                          <p:spTgt spid="12390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390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3906">
                                            <p:txEl>
                                              <p:pRg st="12" end="12"/>
                                            </p:txEl>
                                          </p:spTgt>
                                        </p:tgtEl>
                                        <p:attrNameLst>
                                          <p:attrName>style.visibility</p:attrName>
                                        </p:attrNameLst>
                                      </p:cBhvr>
                                      <p:to>
                                        <p:strVal val="visible"/>
                                      </p:to>
                                    </p:set>
                                    <p:anim calcmode="lin" valueType="num">
                                      <p:cBhvr additive="base">
                                        <p:cTn id="73" dur="500" fill="hold"/>
                                        <p:tgtEl>
                                          <p:spTgt spid="123906">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3906">
                                            <p:txEl>
                                              <p:pRg st="12" end="1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23906">
                                            <p:txEl>
                                              <p:pRg st="13" end="13"/>
                                            </p:txEl>
                                          </p:spTgt>
                                        </p:tgtEl>
                                        <p:attrNameLst>
                                          <p:attrName>style.visibility</p:attrName>
                                        </p:attrNameLst>
                                      </p:cBhvr>
                                      <p:to>
                                        <p:strVal val="visible"/>
                                      </p:to>
                                    </p:set>
                                    <p:anim calcmode="lin" valueType="num">
                                      <p:cBhvr additive="base">
                                        <p:cTn id="77" dur="500" fill="hold"/>
                                        <p:tgtEl>
                                          <p:spTgt spid="123906">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3906">
                                            <p:txEl>
                                              <p:pRg st="13" end="13"/>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23906">
                                            <p:txEl>
                                              <p:pRg st="14" end="14"/>
                                            </p:txEl>
                                          </p:spTgt>
                                        </p:tgtEl>
                                        <p:attrNameLst>
                                          <p:attrName>style.visibility</p:attrName>
                                        </p:attrNameLst>
                                      </p:cBhvr>
                                      <p:to>
                                        <p:strVal val="visible"/>
                                      </p:to>
                                    </p:set>
                                    <p:anim calcmode="lin" valueType="num">
                                      <p:cBhvr additive="base">
                                        <p:cTn id="81" dur="500" fill="hold"/>
                                        <p:tgtEl>
                                          <p:spTgt spid="123906">
                                            <p:txEl>
                                              <p:pRg st="14" end="1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2390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76590"/>
            <a:ext cx="8874732" cy="5448754"/>
          </a:xfrm>
        </p:spPr>
        <p:txBody>
          <a:bodyPr/>
          <a:lstStyle/>
          <a:p>
            <a:r>
              <a:rPr lang="zh-CN" altLang="en-US" sz="2000" b="1" dirty="0">
                <a:solidFill>
                  <a:srgbClr val="0000CC"/>
                </a:solidFill>
              </a:rPr>
              <a:t>抽象类作为访问派生类的接口</a:t>
            </a:r>
            <a:endParaRPr lang="en-US" altLang="zh-CN" sz="2000" b="1" dirty="0">
              <a:solidFill>
                <a:srgbClr val="0000CC"/>
              </a:solidFill>
            </a:endParaRPr>
          </a:p>
          <a:p>
            <a:pPr lvl="1"/>
            <a:r>
              <a:rPr lang="zh-CN" altLang="zh-CN" sz="2000" dirty="0"/>
              <a:t>在设计类的继承结构时，可以把各派生类都需要的功能设计成抽象基类的</a:t>
            </a:r>
            <a:r>
              <a:rPr lang="zh-CN" altLang="zh-CN" sz="2000" b="1" dirty="0">
                <a:solidFill>
                  <a:srgbClr val="FF0000"/>
                </a:solidFill>
              </a:rPr>
              <a:t>虚函数</a:t>
            </a:r>
            <a:r>
              <a:rPr lang="zh-CN" altLang="zh-CN" sz="2000" dirty="0"/>
              <a:t>，每个</a:t>
            </a:r>
            <a:r>
              <a:rPr lang="zh-CN" altLang="zh-CN" sz="2000" dirty="0">
                <a:solidFill>
                  <a:srgbClr val="FF0000"/>
                </a:solidFill>
              </a:rPr>
              <a:t>派生类</a:t>
            </a:r>
            <a:r>
              <a:rPr lang="zh-CN" altLang="zh-CN" sz="2000" dirty="0"/>
              <a:t>根据自己的情况</a:t>
            </a:r>
            <a:r>
              <a:rPr lang="zh-CN" altLang="zh-CN" sz="2000" dirty="0">
                <a:solidFill>
                  <a:srgbClr val="FF0000"/>
                </a:solidFill>
              </a:rPr>
              <a:t>重新定义虚函数的功能</a:t>
            </a:r>
            <a:r>
              <a:rPr lang="zh-CN" altLang="zh-CN" sz="2000" dirty="0"/>
              <a:t>，以便描述每个类特有的行为。</a:t>
            </a:r>
            <a:endParaRPr lang="en-US" altLang="zh-CN" sz="2000" dirty="0"/>
          </a:p>
          <a:p>
            <a:pPr lvl="1"/>
            <a:r>
              <a:rPr lang="zh-CN" altLang="zh-CN" sz="2000" dirty="0"/>
              <a:t>由于抽象基类具有各派生类成员函数的虚函数版本，可以把它作为访问整个继承结构的接口，通过抽象基类的指针或引用访问在各个派生类中实现的虚函数，这种方式也称为</a:t>
            </a:r>
            <a:r>
              <a:rPr lang="zh-CN" altLang="zh-CN" sz="2000" b="1" dirty="0"/>
              <a:t>接口重用</a:t>
            </a:r>
            <a:r>
              <a:rPr lang="zh-CN" altLang="en-US" sz="2000" dirty="0"/>
              <a:t>，</a:t>
            </a:r>
            <a:r>
              <a:rPr lang="zh-CN" altLang="zh-CN" sz="2000" dirty="0"/>
              <a:t>即不同的</a:t>
            </a:r>
            <a:r>
              <a:rPr lang="zh-CN" altLang="zh-CN" sz="2000" b="1" dirty="0">
                <a:solidFill>
                  <a:srgbClr val="0000CC"/>
                </a:solidFill>
              </a:rPr>
              <a:t>派生类都可以把抽象基类作为接口，让其他程序通过此接口访问各派生类的功能</a:t>
            </a:r>
            <a:r>
              <a:rPr lang="zh-CN" altLang="zh-CN" sz="2000" dirty="0"/>
              <a:t>。</a:t>
            </a:r>
            <a:endParaRPr lang="en-US" altLang="zh-CN" sz="2000" dirty="0"/>
          </a:p>
          <a:p>
            <a:pPr eaLnBrk="1" hangingPunct="1"/>
            <a:r>
              <a:rPr lang="zh-CN" altLang="en-US" sz="2400" dirty="0"/>
              <a:t>多态</a:t>
            </a:r>
          </a:p>
          <a:p>
            <a:pPr lvl="2" eaLnBrk="1" hangingPunct="1"/>
            <a:r>
              <a:rPr lang="zh-CN" altLang="en-US" sz="2000" b="1" dirty="0"/>
              <a:t>从外部看：同一方法（函数）作用不同对象时，导致不同行为发生</a:t>
            </a:r>
          </a:p>
          <a:p>
            <a:pPr lvl="2" eaLnBrk="1" hangingPunct="1"/>
            <a:r>
              <a:rPr lang="zh-CN" altLang="en-US" sz="2000" b="1" dirty="0"/>
              <a:t>从内部看：单接口、多实现</a:t>
            </a:r>
          </a:p>
          <a:p>
            <a:pPr eaLnBrk="1" hangingPunct="1"/>
            <a:r>
              <a:rPr lang="zh-CN" altLang="en-US" sz="2400" dirty="0"/>
              <a:t>好处</a:t>
            </a:r>
          </a:p>
          <a:p>
            <a:pPr lvl="2" eaLnBrk="1" hangingPunct="1"/>
            <a:r>
              <a:rPr lang="zh-CN" altLang="en-US" sz="2000" b="1" dirty="0"/>
              <a:t>代码重用</a:t>
            </a:r>
          </a:p>
          <a:p>
            <a:pPr lvl="2" eaLnBrk="1" hangingPunct="1"/>
            <a:r>
              <a:rPr lang="zh-CN" altLang="en-US" sz="2000" b="1" dirty="0"/>
              <a:t>软件功能局部的修改和替代</a:t>
            </a:r>
          </a:p>
          <a:p>
            <a:pPr lvl="2" eaLnBrk="1" hangingPunct="1"/>
            <a:r>
              <a:rPr lang="zh-CN" altLang="en-US" sz="2000" b="1" dirty="0"/>
              <a:t>抽象手段（抽象类）</a:t>
            </a:r>
          </a:p>
          <a:p>
            <a:pPr lvl="1"/>
            <a:endParaRPr lang="zh-CN" altLang="zh-CN" sz="2000" dirty="0"/>
          </a:p>
          <a:p>
            <a:endParaRPr lang="zh-CN" altLang="en-US" sz="2000" dirty="0"/>
          </a:p>
        </p:txBody>
      </p:sp>
      <p:sp>
        <p:nvSpPr>
          <p:cNvPr id="4" name="Rectangle 2"/>
          <p:cNvSpPr>
            <a:spLocks noGrp="1" noChangeArrowheads="1"/>
          </p:cNvSpPr>
          <p:nvPr>
            <p:ph type="title"/>
          </p:nvPr>
        </p:nvSpPr>
        <p:spPr/>
        <p:txBody>
          <a:bodyPr/>
          <a:lstStyle/>
          <a:p>
            <a:r>
              <a:rPr lang="en-US" altLang="zh-CN" b="1" dirty="0"/>
              <a:t>5.4.2  </a:t>
            </a:r>
            <a:r>
              <a:rPr lang="zh-CN" altLang="zh-CN" b="1" dirty="0">
                <a:solidFill>
                  <a:srgbClr val="FF0000"/>
                </a:solidFill>
              </a:rPr>
              <a:t>抽象类</a:t>
            </a:r>
            <a:r>
              <a:rPr lang="zh-CN" altLang="zh-CN" b="1" dirty="0"/>
              <a:t>的应用</a:t>
            </a:r>
          </a:p>
        </p:txBody>
      </p:sp>
    </p:spTree>
    <p:extLst>
      <p:ext uri="{BB962C8B-B14F-4D97-AF65-F5344CB8AC3E}">
        <p14:creationId xmlns:p14="http://schemas.microsoft.com/office/powerpoint/2010/main" val="15169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84213" y="188913"/>
            <a:ext cx="7772400" cy="647799"/>
          </a:xfrm>
        </p:spPr>
        <p:txBody>
          <a:bodyPr/>
          <a:lstStyle/>
          <a:p>
            <a:r>
              <a:rPr lang="en-US" altLang="zh-CN" b="1" dirty="0"/>
              <a:t>5.4.2  </a:t>
            </a:r>
            <a:r>
              <a:rPr lang="zh-CN" altLang="zh-CN" b="1" dirty="0">
                <a:solidFill>
                  <a:srgbClr val="FF0000"/>
                </a:solidFill>
              </a:rPr>
              <a:t>抽象类</a:t>
            </a:r>
            <a:r>
              <a:rPr lang="zh-CN" altLang="zh-CN" b="1" dirty="0"/>
              <a:t>的应用</a:t>
            </a:r>
          </a:p>
        </p:txBody>
      </p:sp>
      <p:sp>
        <p:nvSpPr>
          <p:cNvPr id="121859" name="Rectangle 3"/>
          <p:cNvSpPr>
            <a:spLocks noGrp="1" noChangeArrowheads="1"/>
          </p:cNvSpPr>
          <p:nvPr>
            <p:ph type="body" idx="1"/>
          </p:nvPr>
        </p:nvSpPr>
        <p:spPr>
          <a:xfrm>
            <a:off x="323528" y="980728"/>
            <a:ext cx="7772400" cy="720080"/>
          </a:xfrm>
        </p:spPr>
        <p:txBody>
          <a:bodyPr/>
          <a:lstStyle/>
          <a:p>
            <a:pPr eaLnBrk="1" hangingPunct="1"/>
            <a:r>
              <a:rPr lang="zh-CN" altLang="en-US" b="1" dirty="0"/>
              <a:t>抽象类的主要用途</a:t>
            </a:r>
            <a:r>
              <a:rPr lang="en-US" altLang="zh-CN" b="1" dirty="0"/>
              <a:t>——</a:t>
            </a:r>
            <a:r>
              <a:rPr lang="zh-CN" altLang="en-US" b="1" dirty="0">
                <a:solidFill>
                  <a:srgbClr val="FF0000"/>
                </a:solidFill>
              </a:rPr>
              <a:t>作接口</a:t>
            </a:r>
          </a:p>
          <a:p>
            <a:pPr eaLnBrk="1" hangingPunct="1"/>
            <a:endParaRPr lang="en-US" altLang="zh-CN" b="1" dirty="0">
              <a:solidFill>
                <a:srgbClr val="FF0000"/>
              </a:solidFill>
            </a:endParaRPr>
          </a:p>
        </p:txBody>
      </p:sp>
      <p:pic>
        <p:nvPicPr>
          <p:cNvPr id="121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824"/>
            <a:ext cx="8208962" cy="475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矩形 1"/>
          <p:cNvSpPr/>
          <p:nvPr/>
        </p:nvSpPr>
        <p:spPr>
          <a:xfrm>
            <a:off x="323528" y="4869160"/>
            <a:ext cx="3312368" cy="1872506"/>
          </a:xfrm>
          <a:prstGeom prst="wedgeRectCallout">
            <a:avLst>
              <a:gd name="adj1" fmla="val -21631"/>
              <a:gd name="adj2" fmla="val -122901"/>
            </a:avLst>
          </a:prstGeom>
          <a:gradFill>
            <a:gsLst>
              <a:gs pos="60458">
                <a:srgbClr val="FFFFFF"/>
              </a:gs>
              <a:gs pos="0">
                <a:schemeClr val="accent1">
                  <a:lumMod val="5000"/>
                  <a:lumOff val="95000"/>
                </a:schemeClr>
              </a:gs>
              <a:gs pos="74000">
                <a:srgbClr val="CFE5D6"/>
              </a:gs>
              <a:gs pos="83000">
                <a:srgbClr val="FFFF00"/>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以</a:t>
            </a:r>
            <a:r>
              <a:rPr lang="en-US" altLang="zh-CN" sz="2000" dirty="0">
                <a:solidFill>
                  <a:schemeClr val="tx1"/>
                </a:solidFill>
              </a:rPr>
              <a:t>Base</a:t>
            </a:r>
            <a:r>
              <a:rPr lang="zh-CN" altLang="en-US" sz="2000" dirty="0">
                <a:solidFill>
                  <a:schemeClr val="tx1"/>
                </a:solidFill>
              </a:rPr>
              <a:t>的任何派生类对象作实参调用</a:t>
            </a:r>
            <a:r>
              <a:rPr lang="en-US" altLang="zh-CN" sz="2000" dirty="0">
                <a:solidFill>
                  <a:schemeClr val="tx1"/>
                </a:solidFill>
              </a:rPr>
              <a:t>pf</a:t>
            </a:r>
            <a:r>
              <a:rPr lang="zh-CN" altLang="en-US" sz="2000" dirty="0">
                <a:solidFill>
                  <a:schemeClr val="tx1"/>
                </a:solidFill>
              </a:rPr>
              <a:t>函数，将访问实参对象所在类的</a:t>
            </a:r>
            <a:r>
              <a:rPr lang="en-US" altLang="zh-CN" sz="2000" dirty="0">
                <a:solidFill>
                  <a:schemeClr val="tx1"/>
                </a:solidFill>
              </a:rPr>
              <a:t>vf1,vf2,vf3</a:t>
            </a:r>
            <a:r>
              <a:rPr lang="zh-CN" altLang="en-US" sz="2000" dirty="0">
                <a:solidFill>
                  <a:schemeClr val="tx1"/>
                </a:solidFill>
              </a:rPr>
              <a:t>等函数。</a:t>
            </a:r>
            <a:endParaRPr lang="en-US" altLang="zh-CN" sz="2000" dirty="0">
              <a:solidFill>
                <a:schemeClr val="tx1"/>
              </a:solidFill>
            </a:endParaRPr>
          </a:p>
          <a:p>
            <a:pPr algn="ctr"/>
            <a:r>
              <a:rPr lang="en-US" altLang="zh-CN" sz="2000" dirty="0">
                <a:solidFill>
                  <a:schemeClr val="tx1"/>
                </a:solidFill>
              </a:rPr>
              <a:t>Base</a:t>
            </a:r>
            <a:r>
              <a:rPr lang="zh-CN" altLang="en-US" sz="2000" dirty="0">
                <a:solidFill>
                  <a:schemeClr val="tx1"/>
                </a:solidFill>
              </a:rPr>
              <a:t>实际是</a:t>
            </a:r>
            <a:r>
              <a:rPr lang="en-US" altLang="zh-CN" sz="2000" dirty="0">
                <a:solidFill>
                  <a:schemeClr val="tx1"/>
                </a:solidFill>
              </a:rPr>
              <a:t>pf</a:t>
            </a:r>
            <a:r>
              <a:rPr lang="zh-CN" altLang="en-US" sz="2000" dirty="0">
                <a:solidFill>
                  <a:schemeClr val="tx1"/>
                </a:solidFill>
              </a:rPr>
              <a:t>函数访问各派生类成员函数的接口</a:t>
            </a:r>
          </a:p>
        </p:txBody>
      </p:sp>
    </p:spTree>
    <p:extLst>
      <p:ext uri="{BB962C8B-B14F-4D97-AF65-F5344CB8AC3E}">
        <p14:creationId xmlns:p14="http://schemas.microsoft.com/office/powerpoint/2010/main" val="308751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5.4.2  </a:t>
            </a:r>
            <a:r>
              <a:rPr lang="zh-CN" altLang="zh-CN" b="1" dirty="0">
                <a:solidFill>
                  <a:srgbClr val="FF0000"/>
                </a:solidFill>
              </a:rPr>
              <a:t>抽象类</a:t>
            </a:r>
            <a:r>
              <a:rPr lang="zh-CN" altLang="zh-CN" b="1" dirty="0"/>
              <a:t>的应用</a:t>
            </a:r>
            <a:endParaRPr lang="zh-CN" altLang="en-US" dirty="0"/>
          </a:p>
        </p:txBody>
      </p:sp>
      <p:sp>
        <p:nvSpPr>
          <p:cNvPr id="3" name="内容占位符 2"/>
          <p:cNvSpPr>
            <a:spLocks noGrp="1"/>
          </p:cNvSpPr>
          <p:nvPr>
            <p:ph idx="1"/>
          </p:nvPr>
        </p:nvSpPr>
        <p:spPr>
          <a:xfrm>
            <a:off x="-6678" y="1052736"/>
            <a:ext cx="8890782" cy="5592770"/>
          </a:xfrm>
        </p:spPr>
        <p:txBody>
          <a:bodyPr/>
          <a:lstStyle/>
          <a:p>
            <a:pPr marL="0" indent="0">
              <a:buNone/>
            </a:pPr>
            <a:r>
              <a:rPr lang="zh-CN" altLang="zh-CN" sz="2000" dirty="0">
                <a:solidFill>
                  <a:srgbClr val="0000CC"/>
                </a:solidFill>
              </a:rPr>
              <a:t>【例</a:t>
            </a:r>
            <a:r>
              <a:rPr lang="en-US" altLang="zh-CN" sz="2000" dirty="0">
                <a:solidFill>
                  <a:srgbClr val="0000CC"/>
                </a:solidFill>
              </a:rPr>
              <a:t>5-10</a:t>
            </a:r>
            <a:r>
              <a:rPr lang="zh-CN" altLang="zh-CN" sz="2000" dirty="0">
                <a:solidFill>
                  <a:srgbClr val="0000CC"/>
                </a:solidFill>
              </a:rPr>
              <a:t>】 扩展例</a:t>
            </a:r>
            <a:r>
              <a:rPr lang="en-US" altLang="zh-CN" sz="2000" dirty="0">
                <a:solidFill>
                  <a:srgbClr val="0000CC"/>
                </a:solidFill>
              </a:rPr>
              <a:t>5-9</a:t>
            </a:r>
            <a:r>
              <a:rPr lang="zh-CN" altLang="zh-CN" sz="2000" dirty="0">
                <a:solidFill>
                  <a:srgbClr val="0000CC"/>
                </a:solidFill>
              </a:rPr>
              <a:t>图形面积和体积的程序功能</a:t>
            </a:r>
            <a:r>
              <a:rPr lang="zh-CN" altLang="en-US" sz="2000" dirty="0">
                <a:solidFill>
                  <a:srgbClr val="0000CC"/>
                </a:solidFill>
              </a:rPr>
              <a:t>，</a:t>
            </a:r>
            <a:r>
              <a:rPr lang="zh-CN" altLang="zh-CN" sz="2000" dirty="0">
                <a:solidFill>
                  <a:srgbClr val="0000CC"/>
                </a:solidFill>
              </a:rPr>
              <a:t>用接口与实现分离的方式计算点、圆、圆柱体几种图形每种图形的面积和体积，并且要求输出各种图形的类名字及各类定义对象的数据成员。</a:t>
            </a:r>
            <a:endParaRPr lang="en-US" altLang="zh-CN" sz="2000" dirty="0">
              <a:solidFill>
                <a:srgbClr val="0000CC"/>
              </a:solidFill>
            </a:endParaRPr>
          </a:p>
          <a:p>
            <a:pPr marL="0" indent="0">
              <a:buNone/>
            </a:pPr>
            <a:r>
              <a:rPr lang="zh-CN" altLang="zh-CN" sz="2400" dirty="0">
                <a:solidFill>
                  <a:srgbClr val="FF0000"/>
                </a:solidFill>
              </a:rPr>
              <a:t>问题分析</a:t>
            </a:r>
            <a:endParaRPr lang="en-US" altLang="zh-CN" sz="2400" dirty="0">
              <a:solidFill>
                <a:srgbClr val="FF0000"/>
              </a:solidFill>
            </a:endParaRPr>
          </a:p>
          <a:p>
            <a:pPr lvl="1"/>
            <a:r>
              <a:rPr lang="zh-CN" altLang="zh-CN" sz="2000" dirty="0"/>
              <a:t>点、圆、圆柱体、三角形、四边形等都是几何图形，它们都具有共性，比如有类型名，</a:t>
            </a:r>
            <a:r>
              <a:rPr lang="zh-CN" altLang="en-US" sz="2000" dirty="0"/>
              <a:t>有</a:t>
            </a:r>
            <a:r>
              <a:rPr lang="zh-CN" altLang="zh-CN" sz="2000" dirty="0"/>
              <a:t>面积、体积和周长等。但当没有具体到</a:t>
            </a:r>
            <a:r>
              <a:rPr lang="zh-CN" altLang="en-US" sz="2000" dirty="0"/>
              <a:t>某种</a:t>
            </a:r>
            <a:r>
              <a:rPr lang="zh-CN" altLang="zh-CN" sz="2000" dirty="0"/>
              <a:t>形状时，又无法</a:t>
            </a:r>
            <a:r>
              <a:rPr lang="zh-CN" altLang="en-US" sz="2000" dirty="0"/>
              <a:t>计算</a:t>
            </a:r>
            <a:r>
              <a:rPr lang="zh-CN" altLang="zh-CN" sz="2000" dirty="0"/>
              <a:t>，仅仅是个概念，但又确实存在，适合用纯虚函数和抽象类来描述它们。</a:t>
            </a:r>
          </a:p>
          <a:p>
            <a:pPr lvl="1"/>
            <a:r>
              <a:rPr lang="zh-CN" altLang="zh-CN" sz="2000" dirty="0"/>
              <a:t>用类</a:t>
            </a:r>
            <a:r>
              <a:rPr lang="en-US" altLang="zh-CN" sz="2000" dirty="0"/>
              <a:t>Shape</a:t>
            </a:r>
            <a:r>
              <a:rPr lang="zh-CN" altLang="zh-CN" sz="2000" dirty="0"/>
              <a:t>表示几何图形这一概念，把各类图形计算面积、体积的函数设置成它的虚成员函数</a:t>
            </a:r>
            <a:r>
              <a:rPr lang="en-US" altLang="zh-CN" sz="2000" dirty="0"/>
              <a:t>area</a:t>
            </a:r>
            <a:r>
              <a:rPr lang="zh-CN" altLang="zh-CN" sz="2000" dirty="0"/>
              <a:t>和</a:t>
            </a:r>
            <a:r>
              <a:rPr lang="en-US" altLang="zh-CN" sz="2000" dirty="0"/>
              <a:t>volume，</a:t>
            </a:r>
            <a:r>
              <a:rPr lang="zh-CN" altLang="en-US" sz="2000" dirty="0"/>
              <a:t>并</a:t>
            </a:r>
            <a:r>
              <a:rPr lang="zh-CN" altLang="zh-CN" sz="2000" dirty="0"/>
              <a:t>设置纯虚函数</a:t>
            </a:r>
            <a:r>
              <a:rPr lang="en-US" altLang="zh-CN" sz="2000" dirty="0" err="1"/>
              <a:t>printShapeName</a:t>
            </a:r>
            <a:r>
              <a:rPr lang="zh-CN" altLang="zh-CN" sz="2000" dirty="0"/>
              <a:t>和</a:t>
            </a:r>
            <a:r>
              <a:rPr lang="en-US" altLang="zh-CN" sz="2000" dirty="0"/>
              <a:t>print</a:t>
            </a:r>
            <a:r>
              <a:rPr lang="zh-CN" altLang="zh-CN" sz="2000" dirty="0"/>
              <a:t>输出图形类型、面积、体积、圆半径等</a:t>
            </a:r>
            <a:r>
              <a:rPr lang="zh-CN" altLang="en-US" sz="2000" dirty="0"/>
              <a:t>数据</a:t>
            </a:r>
            <a:r>
              <a:rPr lang="zh-CN" altLang="zh-CN" sz="2000" dirty="0"/>
              <a:t>。</a:t>
            </a:r>
            <a:endParaRPr lang="en-US" altLang="zh-CN" sz="2000" dirty="0"/>
          </a:p>
          <a:p>
            <a:pPr lvl="1"/>
            <a:r>
              <a:rPr lang="zh-CN" altLang="zh-CN" sz="2000" dirty="0"/>
              <a:t>将点、圆、圆柱体等具体图形抽象成类</a:t>
            </a:r>
            <a:r>
              <a:rPr lang="en-US" altLang="zh-CN" sz="2000" dirty="0"/>
              <a:t>Point</a:t>
            </a:r>
            <a:r>
              <a:rPr lang="zh-CN" altLang="zh-CN" sz="2000" dirty="0"/>
              <a:t>、</a:t>
            </a:r>
            <a:r>
              <a:rPr lang="en-US" altLang="zh-CN" sz="2000" dirty="0"/>
              <a:t>Circle</a:t>
            </a:r>
            <a:r>
              <a:rPr lang="zh-CN" altLang="zh-CN" sz="2000" dirty="0"/>
              <a:t>、</a:t>
            </a:r>
            <a:r>
              <a:rPr lang="en-US" altLang="zh-CN" sz="2000" dirty="0"/>
              <a:t>Cylinder</a:t>
            </a:r>
            <a:r>
              <a:rPr lang="zh-CN" altLang="zh-CN" sz="2000" dirty="0"/>
              <a:t>，它们从</a:t>
            </a:r>
            <a:r>
              <a:rPr lang="en-US" altLang="zh-CN" sz="2000" dirty="0"/>
              <a:t>Shape</a:t>
            </a:r>
            <a:r>
              <a:rPr lang="zh-CN" altLang="zh-CN" sz="2000" dirty="0"/>
              <a:t>类派生，每个类都据自己的实情重定义从</a:t>
            </a:r>
            <a:r>
              <a:rPr lang="en-US" altLang="zh-CN" sz="2000" dirty="0"/>
              <a:t>Shape</a:t>
            </a:r>
            <a:r>
              <a:rPr lang="zh-CN" altLang="zh-CN" sz="2000" dirty="0"/>
              <a:t>继承到的</a:t>
            </a:r>
            <a:r>
              <a:rPr lang="en-US" altLang="zh-CN" sz="2000" dirty="0"/>
              <a:t>area</a:t>
            </a:r>
            <a:r>
              <a:rPr lang="zh-CN" altLang="zh-CN" sz="2000" dirty="0"/>
              <a:t>、</a:t>
            </a:r>
            <a:r>
              <a:rPr lang="en-US" altLang="zh-CN" sz="2000" dirty="0"/>
              <a:t>volume</a:t>
            </a:r>
            <a:r>
              <a:rPr lang="zh-CN" altLang="zh-CN" sz="2000" dirty="0"/>
              <a:t>等纯虚函数。</a:t>
            </a:r>
          </a:p>
          <a:p>
            <a:pPr lvl="1"/>
            <a:r>
              <a:rPr lang="zh-CN" altLang="zh-CN" sz="2000" dirty="0"/>
              <a:t>以</a:t>
            </a:r>
            <a:r>
              <a:rPr lang="en-US" altLang="zh-CN" sz="2000" dirty="0"/>
              <a:t>Shape</a:t>
            </a:r>
            <a:r>
              <a:rPr lang="zh-CN" altLang="zh-CN" sz="2000" dirty="0"/>
              <a:t>为接口，通过</a:t>
            </a:r>
            <a:r>
              <a:rPr lang="en-US" altLang="zh-CN" sz="2000" dirty="0"/>
              <a:t>Shape</a:t>
            </a:r>
            <a:r>
              <a:rPr lang="zh-CN" altLang="zh-CN" sz="2000" dirty="0"/>
              <a:t>的指针或引用能够访问到</a:t>
            </a:r>
            <a:r>
              <a:rPr lang="en-US" altLang="zh-CN" sz="2000" dirty="0"/>
              <a:t>Point</a:t>
            </a:r>
            <a:r>
              <a:rPr lang="zh-CN" altLang="zh-CN" sz="2000" dirty="0"/>
              <a:t>、</a:t>
            </a:r>
            <a:r>
              <a:rPr lang="en-US" altLang="zh-CN" sz="2000" dirty="0"/>
              <a:t>Circle</a:t>
            </a:r>
            <a:r>
              <a:rPr lang="zh-CN" altLang="zh-CN" sz="2000" dirty="0"/>
              <a:t>等派生类实现的</a:t>
            </a:r>
            <a:r>
              <a:rPr lang="en-US" altLang="zh-CN" sz="2000" dirty="0"/>
              <a:t>area</a:t>
            </a:r>
            <a:r>
              <a:rPr lang="zh-CN" altLang="zh-CN" sz="2000" dirty="0"/>
              <a:t>、</a:t>
            </a:r>
            <a:r>
              <a:rPr lang="en-US" altLang="zh-CN" sz="2000" dirty="0"/>
              <a:t>volume</a:t>
            </a:r>
            <a:r>
              <a:rPr lang="zh-CN" altLang="zh-CN" sz="2000" dirty="0"/>
              <a:t>等覆盖函数版本，实现各图形的面积和体积计算，以及各类图形数据输出等功能。</a:t>
            </a:r>
          </a:p>
          <a:p>
            <a:endParaRPr lang="zh-CN" altLang="en-US" sz="1600" dirty="0"/>
          </a:p>
        </p:txBody>
      </p:sp>
    </p:spTree>
    <p:extLst>
      <p:ext uri="{BB962C8B-B14F-4D97-AF65-F5344CB8AC3E}">
        <p14:creationId xmlns:p14="http://schemas.microsoft.com/office/powerpoint/2010/main" val="345965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2" name="图片 1" descr="\\S\User4\lyy\章海涛C++\b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052736"/>
            <a:ext cx="4822627" cy="551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p:txBody>
          <a:bodyPr/>
          <a:lstStyle/>
          <a:p>
            <a:r>
              <a:rPr lang="en-US" altLang="zh-CN" b="1" dirty="0"/>
              <a:t>5.4.2  </a:t>
            </a:r>
            <a:r>
              <a:rPr lang="zh-CN" altLang="zh-CN" b="1" dirty="0">
                <a:solidFill>
                  <a:srgbClr val="FF0000"/>
                </a:solidFill>
              </a:rPr>
              <a:t>抽象类</a:t>
            </a:r>
            <a:r>
              <a:rPr lang="zh-CN" altLang="zh-CN" b="1" dirty="0"/>
              <a:t>的应用</a:t>
            </a:r>
            <a:endParaRPr lang="zh-CN" altLang="en-US" dirty="0"/>
          </a:p>
        </p:txBody>
      </p:sp>
      <p:sp>
        <p:nvSpPr>
          <p:cNvPr id="3" name="内容占位符 2"/>
          <p:cNvSpPr>
            <a:spLocks noGrp="1"/>
          </p:cNvSpPr>
          <p:nvPr>
            <p:ph idx="1"/>
          </p:nvPr>
        </p:nvSpPr>
        <p:spPr>
          <a:xfrm>
            <a:off x="251520" y="1628800"/>
            <a:ext cx="4392488" cy="4616425"/>
          </a:xfrm>
        </p:spPr>
        <p:txBody>
          <a:bodyPr/>
          <a:lstStyle/>
          <a:p>
            <a:r>
              <a:rPr lang="zh-CN" altLang="en-US" dirty="0"/>
              <a:t>抽象结果的类图</a:t>
            </a:r>
          </a:p>
        </p:txBody>
      </p:sp>
      <p:sp>
        <p:nvSpPr>
          <p:cNvPr id="5" name="Oval 4"/>
          <p:cNvSpPr>
            <a:spLocks noChangeArrowheads="1"/>
          </p:cNvSpPr>
          <p:nvPr/>
        </p:nvSpPr>
        <p:spPr bwMode="auto">
          <a:xfrm>
            <a:off x="898525" y="3357563"/>
            <a:ext cx="144463" cy="144462"/>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Oval 5"/>
          <p:cNvSpPr>
            <a:spLocks noChangeArrowheads="1"/>
          </p:cNvSpPr>
          <p:nvPr/>
        </p:nvSpPr>
        <p:spPr bwMode="auto">
          <a:xfrm>
            <a:off x="611188" y="3933825"/>
            <a:ext cx="792162" cy="503238"/>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AutoShape 6"/>
          <p:cNvSpPr>
            <a:spLocks noChangeArrowheads="1"/>
          </p:cNvSpPr>
          <p:nvPr/>
        </p:nvSpPr>
        <p:spPr bwMode="auto">
          <a:xfrm>
            <a:off x="611188" y="4941888"/>
            <a:ext cx="792162" cy="792162"/>
          </a:xfrm>
          <a:prstGeom prst="flowChartMagneticDisk">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Line 7"/>
          <p:cNvSpPr>
            <a:spLocks noChangeShapeType="1"/>
          </p:cNvSpPr>
          <p:nvPr/>
        </p:nvSpPr>
        <p:spPr bwMode="auto">
          <a:xfrm flipV="1">
            <a:off x="971550" y="3500438"/>
            <a:ext cx="0" cy="4333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0" name="Line 8"/>
          <p:cNvSpPr>
            <a:spLocks noChangeShapeType="1"/>
          </p:cNvSpPr>
          <p:nvPr/>
        </p:nvSpPr>
        <p:spPr bwMode="auto">
          <a:xfrm flipV="1">
            <a:off x="971550" y="4437063"/>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 name="Text Box 9"/>
          <p:cNvSpPr txBox="1">
            <a:spLocks noChangeArrowheads="1"/>
          </p:cNvSpPr>
          <p:nvPr/>
        </p:nvSpPr>
        <p:spPr bwMode="auto">
          <a:xfrm>
            <a:off x="1187450" y="32845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b="1">
                <a:latin typeface="Times New Roman" panose="02020603050405020304" pitchFamily="18" charset="0"/>
              </a:rPr>
              <a:t>point</a:t>
            </a:r>
          </a:p>
        </p:txBody>
      </p:sp>
      <p:sp>
        <p:nvSpPr>
          <p:cNvPr id="12" name="Text Box 10"/>
          <p:cNvSpPr txBox="1">
            <a:spLocks noChangeArrowheads="1"/>
          </p:cNvSpPr>
          <p:nvPr/>
        </p:nvSpPr>
        <p:spPr bwMode="auto">
          <a:xfrm>
            <a:off x="1476375" y="3933825"/>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b="1">
                <a:latin typeface="Times New Roman" panose="02020603050405020304" pitchFamily="18" charset="0"/>
              </a:rPr>
              <a:t>circle</a:t>
            </a:r>
          </a:p>
        </p:txBody>
      </p:sp>
      <p:sp>
        <p:nvSpPr>
          <p:cNvPr id="13" name="Text Box 11"/>
          <p:cNvSpPr txBox="1">
            <a:spLocks noChangeArrowheads="1"/>
          </p:cNvSpPr>
          <p:nvPr/>
        </p:nvSpPr>
        <p:spPr bwMode="auto">
          <a:xfrm>
            <a:off x="1331913" y="472598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b="1">
                <a:latin typeface="Times New Roman" panose="02020603050405020304" pitchFamily="18" charset="0"/>
              </a:rPr>
              <a:t>cylinder</a:t>
            </a:r>
          </a:p>
        </p:txBody>
      </p:sp>
    </p:spTree>
    <p:extLst>
      <p:ext uri="{BB962C8B-B14F-4D97-AF65-F5344CB8AC3E}">
        <p14:creationId xmlns:p14="http://schemas.microsoft.com/office/powerpoint/2010/main" val="1466269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35172"/>
                                        </p:tgtEl>
                                        <p:attrNameLst>
                                          <p:attrName>style.visibility</p:attrName>
                                        </p:attrNameLst>
                                      </p:cBhvr>
                                      <p:to>
                                        <p:strVal val="visible"/>
                                      </p:to>
                                    </p:set>
                                    <p:anim calcmode="lin" valueType="num">
                                      <p:cBhvr>
                                        <p:cTn id="7" dur="1000" fill="hold"/>
                                        <p:tgtEl>
                                          <p:spTgt spid="135172"/>
                                        </p:tgtEl>
                                        <p:attrNameLst>
                                          <p:attrName>ppt_w</p:attrName>
                                        </p:attrNameLst>
                                      </p:cBhvr>
                                      <p:tavLst>
                                        <p:tav tm="0">
                                          <p:val>
                                            <p:fltVal val="0"/>
                                          </p:val>
                                        </p:tav>
                                        <p:tav tm="100000">
                                          <p:val>
                                            <p:strVal val="#ppt_w"/>
                                          </p:val>
                                        </p:tav>
                                      </p:tavLst>
                                    </p:anim>
                                    <p:anim calcmode="lin" valueType="num">
                                      <p:cBhvr>
                                        <p:cTn id="8" dur="1000" fill="hold"/>
                                        <p:tgtEl>
                                          <p:spTgt spid="135172"/>
                                        </p:tgtEl>
                                        <p:attrNameLst>
                                          <p:attrName>ppt_h</p:attrName>
                                        </p:attrNameLst>
                                      </p:cBhvr>
                                      <p:tavLst>
                                        <p:tav tm="0">
                                          <p:val>
                                            <p:fltVal val="0"/>
                                          </p:val>
                                        </p:tav>
                                        <p:tav tm="100000">
                                          <p:val>
                                            <p:strVal val="#ppt_h"/>
                                          </p:val>
                                        </p:tav>
                                      </p:tavLst>
                                    </p:anim>
                                    <p:anim calcmode="lin" valueType="num">
                                      <p:cBhvr>
                                        <p:cTn id="9" dur="1000" fill="hold"/>
                                        <p:tgtEl>
                                          <p:spTgt spid="135172"/>
                                        </p:tgtEl>
                                        <p:attrNameLst>
                                          <p:attrName>style.rotation</p:attrName>
                                        </p:attrNameLst>
                                      </p:cBhvr>
                                      <p:tavLst>
                                        <p:tav tm="0">
                                          <p:val>
                                            <p:fltVal val="90"/>
                                          </p:val>
                                        </p:tav>
                                        <p:tav tm="100000">
                                          <p:val>
                                            <p:fltVal val="0"/>
                                          </p:val>
                                        </p:tav>
                                      </p:tavLst>
                                    </p:anim>
                                    <p:animEffect transition="in" filter="fade">
                                      <p:cBhvr>
                                        <p:cTn id="10" dur="10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1402631" y="2976469"/>
            <a:ext cx="1800225"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point</a:t>
            </a:r>
          </a:p>
        </p:txBody>
      </p:sp>
      <p:sp>
        <p:nvSpPr>
          <p:cNvPr id="139268" name="Text Box 4"/>
          <p:cNvSpPr txBox="1">
            <a:spLocks noChangeArrowheads="1"/>
          </p:cNvSpPr>
          <p:nvPr/>
        </p:nvSpPr>
        <p:spPr bwMode="auto">
          <a:xfrm>
            <a:off x="3634656" y="2544669"/>
            <a:ext cx="1728788" cy="16010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Point()</a:t>
            </a:r>
          </a:p>
          <a:p>
            <a:pPr eaLnBrk="1" hangingPunct="1">
              <a:spcBef>
                <a:spcPct val="50000"/>
              </a:spcBef>
              <a:buFontTx/>
              <a:buNone/>
            </a:pPr>
            <a:r>
              <a:rPr kumimoji="1" lang="en-US" altLang="zh-CN" sz="1400" b="1">
                <a:latin typeface="Times New Roman" panose="02020603050405020304" pitchFamily="18" charset="0"/>
              </a:rPr>
              <a:t>setPoint()</a:t>
            </a:r>
          </a:p>
          <a:p>
            <a:pPr eaLnBrk="1" hangingPunct="1">
              <a:spcBef>
                <a:spcPct val="50000"/>
              </a:spcBef>
              <a:buFontTx/>
              <a:buNone/>
            </a:pPr>
            <a:r>
              <a:rPr kumimoji="1" lang="en-US" altLang="zh-CN" sz="1400" b="1">
                <a:latin typeface="Times New Roman" panose="02020603050405020304" pitchFamily="18" charset="0"/>
              </a:rPr>
              <a:t>getX()</a:t>
            </a:r>
          </a:p>
          <a:p>
            <a:pPr eaLnBrk="1" hangingPunct="1">
              <a:spcBef>
                <a:spcPct val="50000"/>
              </a:spcBef>
              <a:buFontTx/>
              <a:buNone/>
            </a:pPr>
            <a:r>
              <a:rPr kumimoji="1" lang="en-US" altLang="zh-CN" sz="1400" b="1">
                <a:latin typeface="Times New Roman" panose="02020603050405020304" pitchFamily="18" charset="0"/>
              </a:rPr>
              <a:t>getY()</a:t>
            </a:r>
          </a:p>
          <a:p>
            <a:pPr eaLnBrk="1" hangingPunct="1">
              <a:spcBef>
                <a:spcPct val="50000"/>
              </a:spcBef>
              <a:buFontTx/>
              <a:buNone/>
            </a:pPr>
            <a:r>
              <a:rPr kumimoji="1" lang="en-US" altLang="zh-CN" sz="1400" b="1">
                <a:solidFill>
                  <a:srgbClr val="FF3300"/>
                </a:solidFill>
                <a:latin typeface="Times New Roman" panose="02020603050405020304" pitchFamily="18" charset="0"/>
              </a:rPr>
              <a:t>          </a:t>
            </a:r>
            <a:r>
              <a:rPr kumimoji="1" lang="en-US" altLang="zh-CN" sz="1400" b="1">
                <a:solidFill>
                  <a:schemeClr val="hlink"/>
                </a:solidFill>
                <a:latin typeface="Times New Roman" panose="02020603050405020304" pitchFamily="18" charset="0"/>
              </a:rPr>
              <a:t>X,y</a:t>
            </a:r>
          </a:p>
        </p:txBody>
      </p:sp>
      <p:sp>
        <p:nvSpPr>
          <p:cNvPr id="139269" name="Text Box 5"/>
          <p:cNvSpPr txBox="1">
            <a:spLocks noChangeArrowheads="1"/>
          </p:cNvSpPr>
          <p:nvPr/>
        </p:nvSpPr>
        <p:spPr bwMode="auto">
          <a:xfrm>
            <a:off x="1402631" y="4273457"/>
            <a:ext cx="1800225"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Circle</a:t>
            </a:r>
          </a:p>
        </p:txBody>
      </p:sp>
      <p:sp>
        <p:nvSpPr>
          <p:cNvPr id="139270" name="Text Box 6"/>
          <p:cNvSpPr txBox="1">
            <a:spLocks noChangeArrowheads="1"/>
          </p:cNvSpPr>
          <p:nvPr/>
        </p:nvSpPr>
        <p:spPr bwMode="auto">
          <a:xfrm>
            <a:off x="3634656" y="4273457"/>
            <a:ext cx="1728788" cy="9547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Circle()</a:t>
            </a:r>
          </a:p>
          <a:p>
            <a:pPr eaLnBrk="1" hangingPunct="1">
              <a:spcBef>
                <a:spcPct val="50000"/>
              </a:spcBef>
              <a:buFontTx/>
              <a:buNone/>
            </a:pPr>
            <a:r>
              <a:rPr kumimoji="1" lang="en-US" altLang="zh-CN" sz="1400" b="1">
                <a:latin typeface="Times New Roman" panose="02020603050405020304" pitchFamily="18" charset="0"/>
              </a:rPr>
              <a:t>setRadius()</a:t>
            </a:r>
          </a:p>
          <a:p>
            <a:pPr eaLnBrk="1" hangingPunct="1">
              <a:spcBef>
                <a:spcPct val="50000"/>
              </a:spcBef>
              <a:buFontTx/>
              <a:buNone/>
            </a:pPr>
            <a:r>
              <a:rPr kumimoji="1" lang="en-US" altLang="zh-CN" sz="1400" b="1">
                <a:solidFill>
                  <a:schemeClr val="hlink"/>
                </a:solidFill>
                <a:latin typeface="Times New Roman" panose="02020603050405020304" pitchFamily="18" charset="0"/>
              </a:rPr>
              <a:t>X,y,radius</a:t>
            </a:r>
          </a:p>
        </p:txBody>
      </p:sp>
      <p:sp>
        <p:nvSpPr>
          <p:cNvPr id="139271" name="Text Box 7"/>
          <p:cNvSpPr txBox="1">
            <a:spLocks noChangeArrowheads="1"/>
          </p:cNvSpPr>
          <p:nvPr/>
        </p:nvSpPr>
        <p:spPr bwMode="auto">
          <a:xfrm>
            <a:off x="3636873" y="1162102"/>
            <a:ext cx="1728788" cy="12779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tx1"/>
            </a:solidFill>
            <a:miter lim="800000"/>
            <a:headEnd/>
            <a:tailEnd/>
          </a:ln>
          <a:effectLs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400" b="1" dirty="0">
                <a:latin typeface="Times New Roman" panose="02020603050405020304" pitchFamily="18" charset="0"/>
              </a:rPr>
              <a:t>area()</a:t>
            </a:r>
          </a:p>
          <a:p>
            <a:pPr eaLnBrk="1" hangingPunct="1">
              <a:spcBef>
                <a:spcPct val="50000"/>
              </a:spcBef>
              <a:buFontTx/>
              <a:buNone/>
            </a:pPr>
            <a:r>
              <a:rPr kumimoji="1" lang="en-US" altLang="zh-CN" sz="1400" b="1" dirty="0">
                <a:latin typeface="Times New Roman" panose="02020603050405020304" pitchFamily="18" charset="0"/>
              </a:rPr>
              <a:t>volume()</a:t>
            </a:r>
          </a:p>
          <a:p>
            <a:pPr eaLnBrk="1" hangingPunct="1">
              <a:spcBef>
                <a:spcPct val="50000"/>
              </a:spcBef>
              <a:buFontTx/>
              <a:buNone/>
            </a:pPr>
            <a:r>
              <a:rPr kumimoji="1" lang="en-US" altLang="zh-CN" sz="1400" b="1" dirty="0" err="1">
                <a:latin typeface="Times New Roman" panose="02020603050405020304" pitchFamily="18" charset="0"/>
              </a:rPr>
              <a:t>printShapeName</a:t>
            </a:r>
            <a:r>
              <a:rPr kumimoji="1" lang="en-US" altLang="zh-CN" sz="1400" b="1" dirty="0">
                <a:latin typeface="Times New Roman" panose="02020603050405020304" pitchFamily="18" charset="0"/>
              </a:rPr>
              <a:t>()</a:t>
            </a:r>
          </a:p>
          <a:p>
            <a:pPr eaLnBrk="1" hangingPunct="1">
              <a:spcBef>
                <a:spcPct val="50000"/>
              </a:spcBef>
              <a:buFontTx/>
              <a:buNone/>
            </a:pPr>
            <a:r>
              <a:rPr kumimoji="1" lang="en-US" altLang="zh-CN" sz="1400" b="1" dirty="0">
                <a:latin typeface="Times New Roman" panose="02020603050405020304" pitchFamily="18" charset="0"/>
              </a:rPr>
              <a:t>print()</a:t>
            </a:r>
          </a:p>
        </p:txBody>
      </p:sp>
      <p:sp>
        <p:nvSpPr>
          <p:cNvPr id="139272" name="Text Box 8"/>
          <p:cNvSpPr txBox="1">
            <a:spLocks noChangeArrowheads="1"/>
          </p:cNvSpPr>
          <p:nvPr/>
        </p:nvSpPr>
        <p:spPr bwMode="auto">
          <a:xfrm>
            <a:off x="1402631" y="5713319"/>
            <a:ext cx="1800225"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Cylinder</a:t>
            </a:r>
          </a:p>
        </p:txBody>
      </p:sp>
      <p:sp>
        <p:nvSpPr>
          <p:cNvPr id="139273" name="Text Box 9"/>
          <p:cNvSpPr txBox="1">
            <a:spLocks noChangeArrowheads="1"/>
          </p:cNvSpPr>
          <p:nvPr/>
        </p:nvSpPr>
        <p:spPr bwMode="auto">
          <a:xfrm>
            <a:off x="3634656" y="5352957"/>
            <a:ext cx="1728788" cy="12779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Cylinder()</a:t>
            </a:r>
          </a:p>
          <a:p>
            <a:pPr eaLnBrk="1" hangingPunct="1">
              <a:spcBef>
                <a:spcPct val="50000"/>
              </a:spcBef>
              <a:buFontTx/>
              <a:buNone/>
            </a:pPr>
            <a:r>
              <a:rPr kumimoji="1" lang="en-US" altLang="zh-CN" sz="1400" b="1">
                <a:latin typeface="Times New Roman" panose="02020603050405020304" pitchFamily="18" charset="0"/>
              </a:rPr>
              <a:t>setHeight()</a:t>
            </a:r>
          </a:p>
          <a:p>
            <a:pPr eaLnBrk="1" hangingPunct="1">
              <a:spcBef>
                <a:spcPct val="50000"/>
              </a:spcBef>
              <a:buFontTx/>
              <a:buNone/>
            </a:pPr>
            <a:r>
              <a:rPr kumimoji="1" lang="en-US" altLang="zh-CN" sz="1400" b="1">
                <a:latin typeface="Times New Roman" panose="02020603050405020304" pitchFamily="18" charset="0"/>
              </a:rPr>
              <a:t>getVolume</a:t>
            </a:r>
          </a:p>
          <a:p>
            <a:pPr eaLnBrk="1" hangingPunct="1">
              <a:spcBef>
                <a:spcPct val="50000"/>
              </a:spcBef>
              <a:buFontTx/>
              <a:buNone/>
            </a:pPr>
            <a:r>
              <a:rPr kumimoji="1" lang="en-US" altLang="zh-CN" sz="1400" b="1">
                <a:solidFill>
                  <a:schemeClr val="hlink"/>
                </a:solidFill>
                <a:latin typeface="Times New Roman" panose="02020603050405020304" pitchFamily="18" charset="0"/>
              </a:rPr>
              <a:t>X,y,radius</a:t>
            </a:r>
          </a:p>
        </p:txBody>
      </p:sp>
      <p:sp>
        <p:nvSpPr>
          <p:cNvPr id="139274" name="Text Box 10"/>
          <p:cNvSpPr txBox="1">
            <a:spLocks noChangeArrowheads="1"/>
          </p:cNvSpPr>
          <p:nvPr/>
        </p:nvSpPr>
        <p:spPr bwMode="auto">
          <a:xfrm>
            <a:off x="1475656" y="1609632"/>
            <a:ext cx="1800225"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shape</a:t>
            </a:r>
          </a:p>
        </p:txBody>
      </p:sp>
      <p:sp>
        <p:nvSpPr>
          <p:cNvPr id="139275" name="Line 11"/>
          <p:cNvSpPr>
            <a:spLocks noChangeShapeType="1"/>
          </p:cNvSpPr>
          <p:nvPr/>
        </p:nvSpPr>
        <p:spPr bwMode="auto">
          <a:xfrm flipV="1">
            <a:off x="2267819" y="2112869"/>
            <a:ext cx="0" cy="863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39276" name="Line 12"/>
          <p:cNvSpPr>
            <a:spLocks noChangeShapeType="1"/>
          </p:cNvSpPr>
          <p:nvPr/>
        </p:nvSpPr>
        <p:spPr bwMode="auto">
          <a:xfrm flipV="1">
            <a:off x="2267819" y="3481294"/>
            <a:ext cx="0" cy="863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39277" name="Line 13"/>
          <p:cNvSpPr>
            <a:spLocks noChangeShapeType="1"/>
          </p:cNvSpPr>
          <p:nvPr/>
        </p:nvSpPr>
        <p:spPr bwMode="auto">
          <a:xfrm flipV="1">
            <a:off x="2267819" y="4849719"/>
            <a:ext cx="0" cy="863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39278" name="AutoShape 14"/>
          <p:cNvSpPr>
            <a:spLocks noChangeArrowheads="1"/>
          </p:cNvSpPr>
          <p:nvPr/>
        </p:nvSpPr>
        <p:spPr bwMode="auto">
          <a:xfrm>
            <a:off x="5868144" y="1383401"/>
            <a:ext cx="2952750" cy="4608513"/>
          </a:xfrm>
          <a:prstGeom prst="wedgeRectCallout">
            <a:avLst>
              <a:gd name="adj1" fmla="val -65147"/>
              <a:gd name="adj2" fmla="val -46370"/>
            </a:avLst>
          </a:prstGeom>
          <a:solidFill>
            <a:srgbClr val="CCFFFF"/>
          </a:solidFill>
          <a:ln w="3175">
            <a:solidFill>
              <a:schemeClr val="bg1"/>
            </a:solidFill>
            <a:miter lim="800000"/>
            <a:headEnd/>
            <a:tailEnd/>
          </a:ln>
          <a:effectLs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dirty="0">
                <a:latin typeface="Times New Roman" panose="02020603050405020304" pitchFamily="18" charset="0"/>
              </a:rPr>
              <a:t>Shape</a:t>
            </a:r>
            <a:r>
              <a:rPr kumimoji="1" lang="zh-CN" altLang="en-US" sz="2400" b="1" dirty="0">
                <a:latin typeface="Times New Roman" panose="02020603050405020304" pitchFamily="18" charset="0"/>
              </a:rPr>
              <a:t>只是概念上的几何图形，永远不会有称为</a:t>
            </a:r>
            <a:r>
              <a:rPr kumimoji="1" lang="en-US" altLang="zh-CN" sz="2400" b="1" dirty="0">
                <a:latin typeface="Times New Roman" panose="02020603050405020304" pitchFamily="18" charset="0"/>
              </a:rPr>
              <a:t>shape</a:t>
            </a:r>
            <a:r>
              <a:rPr kumimoji="1" lang="zh-CN" altLang="en-US" sz="2400" b="1" dirty="0">
                <a:latin typeface="Times New Roman" panose="02020603050405020304" pitchFamily="18" charset="0"/>
              </a:rPr>
              <a:t>的对象存在，它的存在只是为了提供</a:t>
            </a:r>
            <a:r>
              <a:rPr kumimoji="1" lang="en-US" altLang="zh-CN" sz="2400" b="1" dirty="0">
                <a:latin typeface="Times New Roman" panose="02020603050405020304" pitchFamily="18" charset="0"/>
              </a:rPr>
              <a:t>point</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circle</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cylinder</a:t>
            </a:r>
            <a:r>
              <a:rPr kumimoji="1" lang="zh-CN" altLang="en-US" sz="2400" b="1" dirty="0">
                <a:latin typeface="Times New Roman" panose="02020603050405020304" pitchFamily="18" charset="0"/>
              </a:rPr>
              <a:t>的公有接口。所以</a:t>
            </a:r>
            <a:r>
              <a:rPr kumimoji="1" lang="en-US" altLang="zh-CN" sz="2400" b="1" dirty="0">
                <a:latin typeface="Times New Roman" panose="02020603050405020304" pitchFamily="18" charset="0"/>
              </a:rPr>
              <a:t>shape</a:t>
            </a:r>
            <a:r>
              <a:rPr kumimoji="1" lang="zh-CN" altLang="en-US" sz="2400" b="1" dirty="0">
                <a:latin typeface="Times New Roman" panose="02020603050405020304" pitchFamily="18" charset="0"/>
              </a:rPr>
              <a:t>的成员函数定义为：</a:t>
            </a:r>
          </a:p>
          <a:p>
            <a:pPr eaLnBrk="1" hangingPunct="1">
              <a:spcBef>
                <a:spcPct val="0"/>
              </a:spcBef>
              <a:buFontTx/>
              <a:buNone/>
            </a:pPr>
            <a:r>
              <a:rPr kumimoji="1" lang="en-US" altLang="zh-CN" sz="2400" b="1" dirty="0">
                <a:solidFill>
                  <a:schemeClr val="hlink"/>
                </a:solidFill>
                <a:latin typeface="Times New Roman" panose="02020603050405020304" pitchFamily="18" charset="0"/>
              </a:rPr>
              <a:t>area(){return 0;}</a:t>
            </a:r>
          </a:p>
          <a:p>
            <a:pPr eaLnBrk="1" hangingPunct="1">
              <a:spcBef>
                <a:spcPct val="0"/>
              </a:spcBef>
              <a:buFontTx/>
              <a:buNone/>
            </a:pPr>
            <a:r>
              <a:rPr kumimoji="1" lang="en-US" altLang="zh-CN" sz="2400" b="1" dirty="0">
                <a:solidFill>
                  <a:schemeClr val="hlink"/>
                </a:solidFill>
                <a:latin typeface="Times New Roman" panose="02020603050405020304" pitchFamily="18" charset="0"/>
              </a:rPr>
              <a:t>volume(){return 0;}</a:t>
            </a:r>
          </a:p>
          <a:p>
            <a:pPr eaLnBrk="1" hangingPunct="1">
              <a:spcBef>
                <a:spcPct val="0"/>
              </a:spcBef>
              <a:buFontTx/>
              <a:buNone/>
            </a:pPr>
            <a:r>
              <a:rPr kumimoji="1" lang="en-US" altLang="zh-CN" sz="2400" b="1" dirty="0" err="1">
                <a:solidFill>
                  <a:schemeClr val="hlink"/>
                </a:solidFill>
                <a:latin typeface="Times New Roman" panose="02020603050405020304" pitchFamily="18" charset="0"/>
              </a:rPr>
              <a:t>printShapeName</a:t>
            </a:r>
            <a:r>
              <a:rPr kumimoji="1" lang="en-US" altLang="zh-CN" sz="2400" b="1" dirty="0">
                <a:solidFill>
                  <a:schemeClr val="hlink"/>
                </a:solidFill>
                <a:latin typeface="Times New Roman" panose="02020603050405020304" pitchFamily="18" charset="0"/>
              </a:rPr>
              <a:t>()=0;</a:t>
            </a:r>
          </a:p>
          <a:p>
            <a:pPr eaLnBrk="1" hangingPunct="1">
              <a:spcBef>
                <a:spcPct val="0"/>
              </a:spcBef>
              <a:buFontTx/>
              <a:buNone/>
            </a:pPr>
            <a:r>
              <a:rPr kumimoji="1" lang="en-US" altLang="zh-CN" sz="2400" b="1" dirty="0">
                <a:solidFill>
                  <a:schemeClr val="hlink"/>
                </a:solidFill>
                <a:latin typeface="Times New Roman" panose="02020603050405020304" pitchFamily="18" charset="0"/>
              </a:rPr>
              <a:t>Print()=0;</a:t>
            </a:r>
          </a:p>
        </p:txBody>
      </p:sp>
      <p:sp>
        <p:nvSpPr>
          <p:cNvPr id="16" name="标题 1"/>
          <p:cNvSpPr>
            <a:spLocks noGrp="1"/>
          </p:cNvSpPr>
          <p:nvPr>
            <p:ph type="title"/>
          </p:nvPr>
        </p:nvSpPr>
        <p:spPr/>
        <p:txBody>
          <a:bodyPr/>
          <a:lstStyle/>
          <a:p>
            <a:r>
              <a:rPr lang="en-US" altLang="zh-CN" b="1" dirty="0"/>
              <a:t>5.4.2  </a:t>
            </a:r>
            <a:r>
              <a:rPr lang="zh-CN" altLang="zh-CN" b="1" dirty="0">
                <a:solidFill>
                  <a:srgbClr val="FF0000"/>
                </a:solidFill>
              </a:rPr>
              <a:t>抽象类</a:t>
            </a:r>
            <a:r>
              <a:rPr lang="zh-CN" altLang="zh-CN" b="1" dirty="0"/>
              <a:t>的应用</a:t>
            </a:r>
            <a:endParaRPr lang="zh-CN" altLang="en-US" dirty="0"/>
          </a:p>
        </p:txBody>
      </p:sp>
      <p:sp>
        <p:nvSpPr>
          <p:cNvPr id="3" name="矩形 2"/>
          <p:cNvSpPr/>
          <p:nvPr/>
        </p:nvSpPr>
        <p:spPr>
          <a:xfrm>
            <a:off x="144328" y="1086412"/>
            <a:ext cx="1620957" cy="523220"/>
          </a:xfrm>
          <a:prstGeom prst="rect">
            <a:avLst/>
          </a:prstGeom>
        </p:spPr>
        <p:txBody>
          <a:bodyPr wrap="none">
            <a:spAutoFit/>
          </a:bodyPr>
          <a:lstStyle/>
          <a:p>
            <a:r>
              <a:rPr lang="zh-CN" altLang="en-US" sz="2800" dirty="0">
                <a:solidFill>
                  <a:srgbClr val="0000CC"/>
                </a:solidFill>
              </a:rPr>
              <a:t>抽象结果</a:t>
            </a:r>
          </a:p>
        </p:txBody>
      </p:sp>
    </p:spTree>
    <p:extLst>
      <p:ext uri="{BB962C8B-B14F-4D97-AF65-F5344CB8AC3E}">
        <p14:creationId xmlns:p14="http://schemas.microsoft.com/office/powerpoint/2010/main" val="42290659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9274"/>
                                        </p:tgtEl>
                                        <p:attrNameLst>
                                          <p:attrName>style.visibility</p:attrName>
                                        </p:attrNameLst>
                                      </p:cBhvr>
                                      <p:to>
                                        <p:strVal val="visible"/>
                                      </p:to>
                                    </p:set>
                                    <p:animEffect transition="in" filter="wipe(down)">
                                      <p:cBhvr>
                                        <p:cTn id="7" dur="500"/>
                                        <p:tgtEl>
                                          <p:spTgt spid="139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9267"/>
                                        </p:tgtEl>
                                        <p:attrNameLst>
                                          <p:attrName>style.visibility</p:attrName>
                                        </p:attrNameLst>
                                      </p:cBhvr>
                                      <p:to>
                                        <p:strVal val="visible"/>
                                      </p:to>
                                    </p:set>
                                    <p:animEffect transition="in" filter="wipe(down)">
                                      <p:cBhvr>
                                        <p:cTn id="12" dur="500"/>
                                        <p:tgtEl>
                                          <p:spTgt spid="139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9275"/>
                                        </p:tgtEl>
                                        <p:attrNameLst>
                                          <p:attrName>style.visibility</p:attrName>
                                        </p:attrNameLst>
                                      </p:cBhvr>
                                      <p:to>
                                        <p:strVal val="visible"/>
                                      </p:to>
                                    </p:set>
                                    <p:animEffect transition="in" filter="wipe(down)">
                                      <p:cBhvr>
                                        <p:cTn id="17" dur="500"/>
                                        <p:tgtEl>
                                          <p:spTgt spid="139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9269"/>
                                        </p:tgtEl>
                                        <p:attrNameLst>
                                          <p:attrName>style.visibility</p:attrName>
                                        </p:attrNameLst>
                                      </p:cBhvr>
                                      <p:to>
                                        <p:strVal val="visible"/>
                                      </p:to>
                                    </p:set>
                                    <p:animEffect transition="in" filter="wipe(down)">
                                      <p:cBhvr>
                                        <p:cTn id="22" dur="500"/>
                                        <p:tgtEl>
                                          <p:spTgt spid="139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39276"/>
                                        </p:tgtEl>
                                        <p:attrNameLst>
                                          <p:attrName>style.visibility</p:attrName>
                                        </p:attrNameLst>
                                      </p:cBhvr>
                                      <p:to>
                                        <p:strVal val="visible"/>
                                      </p:to>
                                    </p:set>
                                    <p:animEffect transition="in" filter="wipe(down)">
                                      <p:cBhvr>
                                        <p:cTn id="27" dur="500"/>
                                        <p:tgtEl>
                                          <p:spTgt spid="1392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9272"/>
                                        </p:tgtEl>
                                        <p:attrNameLst>
                                          <p:attrName>style.visibility</p:attrName>
                                        </p:attrNameLst>
                                      </p:cBhvr>
                                      <p:to>
                                        <p:strVal val="visible"/>
                                      </p:to>
                                    </p:set>
                                    <p:anim calcmode="lin" valueType="num">
                                      <p:cBhvr additive="base">
                                        <p:cTn id="32" dur="500" fill="hold"/>
                                        <p:tgtEl>
                                          <p:spTgt spid="139272"/>
                                        </p:tgtEl>
                                        <p:attrNameLst>
                                          <p:attrName>ppt_x</p:attrName>
                                        </p:attrNameLst>
                                      </p:cBhvr>
                                      <p:tavLst>
                                        <p:tav tm="0">
                                          <p:val>
                                            <p:strVal val="#ppt_x"/>
                                          </p:val>
                                        </p:tav>
                                        <p:tav tm="100000">
                                          <p:val>
                                            <p:strVal val="#ppt_x"/>
                                          </p:val>
                                        </p:tav>
                                      </p:tavLst>
                                    </p:anim>
                                    <p:anim calcmode="lin" valueType="num">
                                      <p:cBhvr additive="base">
                                        <p:cTn id="33" dur="500" fill="hold"/>
                                        <p:tgtEl>
                                          <p:spTgt spid="13927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39277"/>
                                        </p:tgtEl>
                                        <p:attrNameLst>
                                          <p:attrName>style.visibility</p:attrName>
                                        </p:attrNameLst>
                                      </p:cBhvr>
                                      <p:to>
                                        <p:strVal val="visible"/>
                                      </p:to>
                                    </p:set>
                                    <p:animEffect transition="in" filter="wipe(down)">
                                      <p:cBhvr>
                                        <p:cTn id="38" dur="500"/>
                                        <p:tgtEl>
                                          <p:spTgt spid="13927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9271"/>
                                        </p:tgtEl>
                                        <p:attrNameLst>
                                          <p:attrName>style.visibility</p:attrName>
                                        </p:attrNameLst>
                                      </p:cBhvr>
                                      <p:to>
                                        <p:strVal val="visible"/>
                                      </p:to>
                                    </p:set>
                                    <p:anim calcmode="lin" valueType="num">
                                      <p:cBhvr additive="base">
                                        <p:cTn id="43" dur="500" fill="hold"/>
                                        <p:tgtEl>
                                          <p:spTgt spid="139271"/>
                                        </p:tgtEl>
                                        <p:attrNameLst>
                                          <p:attrName>ppt_x</p:attrName>
                                        </p:attrNameLst>
                                      </p:cBhvr>
                                      <p:tavLst>
                                        <p:tav tm="0">
                                          <p:val>
                                            <p:strVal val="#ppt_x"/>
                                          </p:val>
                                        </p:tav>
                                        <p:tav tm="100000">
                                          <p:val>
                                            <p:strVal val="#ppt_x"/>
                                          </p:val>
                                        </p:tav>
                                      </p:tavLst>
                                    </p:anim>
                                    <p:anim calcmode="lin" valueType="num">
                                      <p:cBhvr additive="base">
                                        <p:cTn id="44" dur="500" fill="hold"/>
                                        <p:tgtEl>
                                          <p:spTgt spid="13927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39268"/>
                                        </p:tgtEl>
                                        <p:attrNameLst>
                                          <p:attrName>style.visibility</p:attrName>
                                        </p:attrNameLst>
                                      </p:cBhvr>
                                      <p:to>
                                        <p:strVal val="visible"/>
                                      </p:to>
                                    </p:set>
                                    <p:animEffect transition="in" filter="wipe(down)">
                                      <p:cBhvr>
                                        <p:cTn id="49" dur="500"/>
                                        <p:tgtEl>
                                          <p:spTgt spid="13926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39270"/>
                                        </p:tgtEl>
                                        <p:attrNameLst>
                                          <p:attrName>style.visibility</p:attrName>
                                        </p:attrNameLst>
                                      </p:cBhvr>
                                      <p:to>
                                        <p:strVal val="visible"/>
                                      </p:to>
                                    </p:set>
                                    <p:animEffect transition="in" filter="wipe(down)">
                                      <p:cBhvr>
                                        <p:cTn id="54" dur="500"/>
                                        <p:tgtEl>
                                          <p:spTgt spid="13927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39273"/>
                                        </p:tgtEl>
                                        <p:attrNameLst>
                                          <p:attrName>style.visibility</p:attrName>
                                        </p:attrNameLst>
                                      </p:cBhvr>
                                      <p:to>
                                        <p:strVal val="visible"/>
                                      </p:to>
                                    </p:set>
                                    <p:animEffect transition="in" filter="wipe(down)">
                                      <p:cBhvr>
                                        <p:cTn id="59" dur="500"/>
                                        <p:tgtEl>
                                          <p:spTgt spid="13927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39278">
                                            <p:txEl>
                                              <p:pRg st="0" end="0"/>
                                            </p:txEl>
                                          </p:spTgt>
                                        </p:tgtEl>
                                        <p:attrNameLst>
                                          <p:attrName>style.visibility</p:attrName>
                                        </p:attrNameLst>
                                      </p:cBhvr>
                                      <p:to>
                                        <p:strVal val="visible"/>
                                      </p:to>
                                    </p:set>
                                    <p:animEffect transition="in" filter="wipe(down)">
                                      <p:cBhvr>
                                        <p:cTn id="64" dur="500"/>
                                        <p:tgtEl>
                                          <p:spTgt spid="139278">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5" presetClass="entr" presetSubtype="0" fill="hold" nodeType="clickEffect">
                                  <p:stCondLst>
                                    <p:cond delay="0"/>
                                  </p:stCondLst>
                                  <p:iterate type="lt">
                                    <p:tmPct val="10000"/>
                                  </p:iterate>
                                  <p:childTnLst>
                                    <p:set>
                                      <p:cBhvr>
                                        <p:cTn id="68" dur="1" fill="hold">
                                          <p:stCondLst>
                                            <p:cond delay="0"/>
                                          </p:stCondLst>
                                        </p:cTn>
                                        <p:tgtEl>
                                          <p:spTgt spid="139278">
                                            <p:txEl>
                                              <p:pRg st="1" end="1"/>
                                            </p:txEl>
                                          </p:spTgt>
                                        </p:tgtEl>
                                        <p:attrNameLst>
                                          <p:attrName>style.visibility</p:attrName>
                                        </p:attrNameLst>
                                      </p:cBhvr>
                                      <p:to>
                                        <p:strVal val="visible"/>
                                      </p:to>
                                    </p:set>
                                    <p:animEffect transition="in" filter="fade">
                                      <p:cBhvr>
                                        <p:cTn id="69" dur="2000"/>
                                        <p:tgtEl>
                                          <p:spTgt spid="139278">
                                            <p:txEl>
                                              <p:pRg st="1" end="1"/>
                                            </p:txEl>
                                          </p:spTgt>
                                        </p:tgtEl>
                                      </p:cBhvr>
                                    </p:animEffect>
                                    <p:anim calcmode="lin" valueType="num">
                                      <p:cBhvr>
                                        <p:cTn id="70" dur="2000" fill="hold"/>
                                        <p:tgtEl>
                                          <p:spTgt spid="139278">
                                            <p:txEl>
                                              <p:pRg st="1" end="1"/>
                                            </p:txEl>
                                          </p:spTgt>
                                        </p:tgtEl>
                                        <p:attrNameLst>
                                          <p:attrName>ppt_w</p:attrName>
                                        </p:attrNameLst>
                                      </p:cBhvr>
                                      <p:tavLst>
                                        <p:tav tm="0" fmla="#ppt_w*sin(2.5*pi*$)">
                                          <p:val>
                                            <p:fltVal val="0"/>
                                          </p:val>
                                        </p:tav>
                                        <p:tav tm="100000">
                                          <p:val>
                                            <p:fltVal val="1"/>
                                          </p:val>
                                        </p:tav>
                                      </p:tavLst>
                                    </p:anim>
                                    <p:anim calcmode="lin" valueType="num">
                                      <p:cBhvr>
                                        <p:cTn id="71" dur="2000" fill="hold"/>
                                        <p:tgtEl>
                                          <p:spTgt spid="139278">
                                            <p:txEl>
                                              <p:pRg st="1" end="1"/>
                                            </p:txEl>
                                          </p:spTgt>
                                        </p:tgtEl>
                                        <p:attrNameLst>
                                          <p:attrName>ppt_h</p:attrName>
                                        </p:attrNameLst>
                                      </p:cBhvr>
                                      <p:tavLst>
                                        <p:tav tm="0">
                                          <p:val>
                                            <p:strVal val="#ppt_h"/>
                                          </p:val>
                                        </p:tav>
                                        <p:tav tm="100000">
                                          <p:val>
                                            <p:strVal val="#ppt_h"/>
                                          </p:val>
                                        </p:tav>
                                      </p:tavLst>
                                    </p:anim>
                                  </p:childTnLst>
                                </p:cTn>
                              </p:par>
                              <p:par>
                                <p:cTn id="72" presetID="45" presetClass="entr" presetSubtype="0" fill="hold" nodeType="withEffect">
                                  <p:stCondLst>
                                    <p:cond delay="0"/>
                                  </p:stCondLst>
                                  <p:iterate type="lt">
                                    <p:tmPct val="10000"/>
                                  </p:iterate>
                                  <p:childTnLst>
                                    <p:set>
                                      <p:cBhvr>
                                        <p:cTn id="73" dur="1" fill="hold">
                                          <p:stCondLst>
                                            <p:cond delay="0"/>
                                          </p:stCondLst>
                                        </p:cTn>
                                        <p:tgtEl>
                                          <p:spTgt spid="139278">
                                            <p:txEl>
                                              <p:pRg st="2" end="2"/>
                                            </p:txEl>
                                          </p:spTgt>
                                        </p:tgtEl>
                                        <p:attrNameLst>
                                          <p:attrName>style.visibility</p:attrName>
                                        </p:attrNameLst>
                                      </p:cBhvr>
                                      <p:to>
                                        <p:strVal val="visible"/>
                                      </p:to>
                                    </p:set>
                                    <p:animEffect transition="in" filter="fade">
                                      <p:cBhvr>
                                        <p:cTn id="74" dur="2000"/>
                                        <p:tgtEl>
                                          <p:spTgt spid="139278">
                                            <p:txEl>
                                              <p:pRg st="2" end="2"/>
                                            </p:txEl>
                                          </p:spTgt>
                                        </p:tgtEl>
                                      </p:cBhvr>
                                    </p:animEffect>
                                    <p:anim calcmode="lin" valueType="num">
                                      <p:cBhvr>
                                        <p:cTn id="75" dur="2000" fill="hold"/>
                                        <p:tgtEl>
                                          <p:spTgt spid="139278">
                                            <p:txEl>
                                              <p:pRg st="2" end="2"/>
                                            </p:txEl>
                                          </p:spTgt>
                                        </p:tgtEl>
                                        <p:attrNameLst>
                                          <p:attrName>ppt_w</p:attrName>
                                        </p:attrNameLst>
                                      </p:cBhvr>
                                      <p:tavLst>
                                        <p:tav tm="0" fmla="#ppt_w*sin(2.5*pi*$)">
                                          <p:val>
                                            <p:fltVal val="0"/>
                                          </p:val>
                                        </p:tav>
                                        <p:tav tm="100000">
                                          <p:val>
                                            <p:fltVal val="1"/>
                                          </p:val>
                                        </p:tav>
                                      </p:tavLst>
                                    </p:anim>
                                    <p:anim calcmode="lin" valueType="num">
                                      <p:cBhvr>
                                        <p:cTn id="76" dur="2000" fill="hold"/>
                                        <p:tgtEl>
                                          <p:spTgt spid="139278">
                                            <p:txEl>
                                              <p:pRg st="2" end="2"/>
                                            </p:txEl>
                                          </p:spTgt>
                                        </p:tgtEl>
                                        <p:attrNameLst>
                                          <p:attrName>ppt_h</p:attrName>
                                        </p:attrNameLst>
                                      </p:cBhvr>
                                      <p:tavLst>
                                        <p:tav tm="0">
                                          <p:val>
                                            <p:strVal val="#ppt_h"/>
                                          </p:val>
                                        </p:tav>
                                        <p:tav tm="100000">
                                          <p:val>
                                            <p:strVal val="#ppt_h"/>
                                          </p:val>
                                        </p:tav>
                                      </p:tavLst>
                                    </p:anim>
                                  </p:childTnLst>
                                </p:cTn>
                              </p:par>
                              <p:par>
                                <p:cTn id="77" presetID="45" presetClass="entr" presetSubtype="0" fill="hold" nodeType="withEffect">
                                  <p:stCondLst>
                                    <p:cond delay="0"/>
                                  </p:stCondLst>
                                  <p:iterate type="lt">
                                    <p:tmPct val="10000"/>
                                  </p:iterate>
                                  <p:childTnLst>
                                    <p:set>
                                      <p:cBhvr>
                                        <p:cTn id="78" dur="1" fill="hold">
                                          <p:stCondLst>
                                            <p:cond delay="0"/>
                                          </p:stCondLst>
                                        </p:cTn>
                                        <p:tgtEl>
                                          <p:spTgt spid="139278">
                                            <p:txEl>
                                              <p:pRg st="3" end="3"/>
                                            </p:txEl>
                                          </p:spTgt>
                                        </p:tgtEl>
                                        <p:attrNameLst>
                                          <p:attrName>style.visibility</p:attrName>
                                        </p:attrNameLst>
                                      </p:cBhvr>
                                      <p:to>
                                        <p:strVal val="visible"/>
                                      </p:to>
                                    </p:set>
                                    <p:animEffect transition="in" filter="fade">
                                      <p:cBhvr>
                                        <p:cTn id="79" dur="2000"/>
                                        <p:tgtEl>
                                          <p:spTgt spid="139278">
                                            <p:txEl>
                                              <p:pRg st="3" end="3"/>
                                            </p:txEl>
                                          </p:spTgt>
                                        </p:tgtEl>
                                      </p:cBhvr>
                                    </p:animEffect>
                                    <p:anim calcmode="lin" valueType="num">
                                      <p:cBhvr>
                                        <p:cTn id="80" dur="2000" fill="hold"/>
                                        <p:tgtEl>
                                          <p:spTgt spid="139278">
                                            <p:txEl>
                                              <p:pRg st="3" end="3"/>
                                            </p:txEl>
                                          </p:spTgt>
                                        </p:tgtEl>
                                        <p:attrNameLst>
                                          <p:attrName>ppt_w</p:attrName>
                                        </p:attrNameLst>
                                      </p:cBhvr>
                                      <p:tavLst>
                                        <p:tav tm="0" fmla="#ppt_w*sin(2.5*pi*$)">
                                          <p:val>
                                            <p:fltVal val="0"/>
                                          </p:val>
                                        </p:tav>
                                        <p:tav tm="100000">
                                          <p:val>
                                            <p:fltVal val="1"/>
                                          </p:val>
                                        </p:tav>
                                      </p:tavLst>
                                    </p:anim>
                                    <p:anim calcmode="lin" valueType="num">
                                      <p:cBhvr>
                                        <p:cTn id="81" dur="2000" fill="hold"/>
                                        <p:tgtEl>
                                          <p:spTgt spid="139278">
                                            <p:txEl>
                                              <p:pRg st="3" end="3"/>
                                            </p:txEl>
                                          </p:spTgt>
                                        </p:tgtEl>
                                        <p:attrNameLst>
                                          <p:attrName>ppt_h</p:attrName>
                                        </p:attrNameLst>
                                      </p:cBhvr>
                                      <p:tavLst>
                                        <p:tav tm="0">
                                          <p:val>
                                            <p:strVal val="#ppt_h"/>
                                          </p:val>
                                        </p:tav>
                                        <p:tav tm="100000">
                                          <p:val>
                                            <p:strVal val="#ppt_h"/>
                                          </p:val>
                                        </p:tav>
                                      </p:tavLst>
                                    </p:anim>
                                  </p:childTnLst>
                                </p:cTn>
                              </p:par>
                              <p:par>
                                <p:cTn id="82" presetID="45" presetClass="entr" presetSubtype="0" fill="hold" nodeType="withEffect">
                                  <p:stCondLst>
                                    <p:cond delay="0"/>
                                  </p:stCondLst>
                                  <p:iterate type="lt">
                                    <p:tmPct val="10000"/>
                                  </p:iterate>
                                  <p:childTnLst>
                                    <p:set>
                                      <p:cBhvr>
                                        <p:cTn id="83" dur="1" fill="hold">
                                          <p:stCondLst>
                                            <p:cond delay="0"/>
                                          </p:stCondLst>
                                        </p:cTn>
                                        <p:tgtEl>
                                          <p:spTgt spid="139278">
                                            <p:txEl>
                                              <p:pRg st="4" end="4"/>
                                            </p:txEl>
                                          </p:spTgt>
                                        </p:tgtEl>
                                        <p:attrNameLst>
                                          <p:attrName>style.visibility</p:attrName>
                                        </p:attrNameLst>
                                      </p:cBhvr>
                                      <p:to>
                                        <p:strVal val="visible"/>
                                      </p:to>
                                    </p:set>
                                    <p:animEffect transition="in" filter="fade">
                                      <p:cBhvr>
                                        <p:cTn id="84" dur="2000"/>
                                        <p:tgtEl>
                                          <p:spTgt spid="139278">
                                            <p:txEl>
                                              <p:pRg st="4" end="4"/>
                                            </p:txEl>
                                          </p:spTgt>
                                        </p:tgtEl>
                                      </p:cBhvr>
                                    </p:animEffect>
                                    <p:anim calcmode="lin" valueType="num">
                                      <p:cBhvr>
                                        <p:cTn id="85" dur="2000" fill="hold"/>
                                        <p:tgtEl>
                                          <p:spTgt spid="139278">
                                            <p:txEl>
                                              <p:pRg st="4" end="4"/>
                                            </p:txEl>
                                          </p:spTgt>
                                        </p:tgtEl>
                                        <p:attrNameLst>
                                          <p:attrName>ppt_w</p:attrName>
                                        </p:attrNameLst>
                                      </p:cBhvr>
                                      <p:tavLst>
                                        <p:tav tm="0" fmla="#ppt_w*sin(2.5*pi*$)">
                                          <p:val>
                                            <p:fltVal val="0"/>
                                          </p:val>
                                        </p:tav>
                                        <p:tav tm="100000">
                                          <p:val>
                                            <p:fltVal val="1"/>
                                          </p:val>
                                        </p:tav>
                                      </p:tavLst>
                                    </p:anim>
                                    <p:anim calcmode="lin" valueType="num">
                                      <p:cBhvr>
                                        <p:cTn id="86" dur="2000" fill="hold"/>
                                        <p:tgtEl>
                                          <p:spTgt spid="139278">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nimBg="1"/>
      <p:bldP spid="139268" grpId="0" animBg="1"/>
      <p:bldP spid="139269" grpId="0" animBg="1"/>
      <p:bldP spid="139270" grpId="0" animBg="1"/>
      <p:bldP spid="139271" grpId="0" animBg="1"/>
      <p:bldP spid="139272" grpId="0" animBg="1"/>
      <p:bldP spid="139273" grpId="0" animBg="1"/>
      <p:bldP spid="13927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4212" y="0"/>
            <a:ext cx="8208267" cy="908050"/>
          </a:xfrm>
        </p:spPr>
        <p:txBody>
          <a:bodyPr/>
          <a:lstStyle/>
          <a:p>
            <a:pPr algn="l" eaLnBrk="1" hangingPunct="1"/>
            <a:r>
              <a:rPr lang="zh-CN" altLang="en-US" sz="2800" dirty="0"/>
              <a:t>三种几何图形的成员：</a:t>
            </a:r>
            <a:r>
              <a:rPr lang="zh-CN" altLang="en-US" sz="2800" b="1" dirty="0">
                <a:solidFill>
                  <a:srgbClr val="0000CC"/>
                </a:solidFill>
              </a:rPr>
              <a:t>红字是必须重定义的虚函数</a:t>
            </a:r>
          </a:p>
        </p:txBody>
      </p:sp>
      <p:sp>
        <p:nvSpPr>
          <p:cNvPr id="141315" name="Text Box 3"/>
          <p:cNvSpPr txBox="1">
            <a:spLocks noChangeArrowheads="1"/>
          </p:cNvSpPr>
          <p:nvPr/>
        </p:nvSpPr>
        <p:spPr bwMode="auto">
          <a:xfrm>
            <a:off x="611188" y="4581525"/>
            <a:ext cx="2232025" cy="1160463"/>
          </a:xfrm>
          <a:prstGeom prst="rect">
            <a:avLst/>
          </a:prstGeom>
          <a:solidFill>
            <a:schemeClr val="bg1"/>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err="1">
                <a:solidFill>
                  <a:srgbClr val="FF0000"/>
                </a:solidFill>
                <a:latin typeface="Times New Roman" panose="02020603050405020304" pitchFamily="18" charset="0"/>
              </a:rPr>
              <a:t>printName</a:t>
            </a:r>
            <a:r>
              <a:rPr kumimoji="1" lang="en-US" altLang="zh-CN" sz="2800" b="1" dirty="0">
                <a:solidFill>
                  <a:srgbClr val="FF0000"/>
                </a:solidFill>
                <a:latin typeface="Times New Roman" panose="02020603050405020304" pitchFamily="18" charset="0"/>
              </a:rPr>
              <a:t>()</a:t>
            </a:r>
          </a:p>
          <a:p>
            <a:pPr eaLnBrk="1" hangingPunct="1">
              <a:spcBef>
                <a:spcPct val="50000"/>
              </a:spcBef>
              <a:buFontTx/>
              <a:buNone/>
            </a:pPr>
            <a:r>
              <a:rPr kumimoji="1" lang="en-US" altLang="zh-CN" sz="2800" b="1" dirty="0">
                <a:solidFill>
                  <a:srgbClr val="FF0000"/>
                </a:solidFill>
                <a:latin typeface="Times New Roman" panose="02020603050405020304" pitchFamily="18" charset="0"/>
              </a:rPr>
              <a:t>print()</a:t>
            </a:r>
          </a:p>
        </p:txBody>
      </p:sp>
      <p:sp>
        <p:nvSpPr>
          <p:cNvPr id="141316" name="Text Box 4"/>
          <p:cNvSpPr txBox="1">
            <a:spLocks noChangeArrowheads="1"/>
          </p:cNvSpPr>
          <p:nvPr/>
        </p:nvSpPr>
        <p:spPr bwMode="auto">
          <a:xfrm>
            <a:off x="828675" y="981075"/>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point</a:t>
            </a:r>
          </a:p>
        </p:txBody>
      </p:sp>
      <p:sp>
        <p:nvSpPr>
          <p:cNvPr id="141317" name="Text Box 5"/>
          <p:cNvSpPr txBox="1">
            <a:spLocks noChangeArrowheads="1"/>
          </p:cNvSpPr>
          <p:nvPr/>
        </p:nvSpPr>
        <p:spPr bwMode="auto">
          <a:xfrm>
            <a:off x="611188" y="1484313"/>
            <a:ext cx="2233612" cy="30845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Point()</a:t>
            </a:r>
          </a:p>
          <a:p>
            <a:pPr eaLnBrk="1" hangingPunct="1">
              <a:spcBef>
                <a:spcPct val="50000"/>
              </a:spcBef>
              <a:buFontTx/>
              <a:buNone/>
            </a:pPr>
            <a:r>
              <a:rPr kumimoji="1" lang="en-US" altLang="zh-CN" sz="2800" b="1">
                <a:latin typeface="Times New Roman" panose="02020603050405020304" pitchFamily="18" charset="0"/>
              </a:rPr>
              <a:t>setPoint()</a:t>
            </a:r>
          </a:p>
          <a:p>
            <a:pPr eaLnBrk="1" hangingPunct="1">
              <a:spcBef>
                <a:spcPct val="50000"/>
              </a:spcBef>
              <a:buFontTx/>
              <a:buNone/>
            </a:pPr>
            <a:r>
              <a:rPr kumimoji="1" lang="en-US" altLang="zh-CN" sz="2800" b="1">
                <a:latin typeface="Times New Roman" panose="02020603050405020304" pitchFamily="18" charset="0"/>
              </a:rPr>
              <a:t>getX()</a:t>
            </a:r>
          </a:p>
          <a:p>
            <a:pPr eaLnBrk="1" hangingPunct="1">
              <a:spcBef>
                <a:spcPct val="50000"/>
              </a:spcBef>
              <a:buFontTx/>
              <a:buNone/>
            </a:pPr>
            <a:r>
              <a:rPr kumimoji="1" lang="en-US" altLang="zh-CN" sz="2800" b="1">
                <a:latin typeface="Times New Roman" panose="02020603050405020304" pitchFamily="18" charset="0"/>
              </a:rPr>
              <a:t>getY()</a:t>
            </a:r>
          </a:p>
          <a:p>
            <a:pPr eaLnBrk="1" hangingPunct="1">
              <a:spcBef>
                <a:spcPct val="50000"/>
              </a:spcBef>
              <a:buFontTx/>
              <a:buNone/>
            </a:pPr>
            <a:r>
              <a:rPr kumimoji="1" lang="en-US" altLang="zh-CN" sz="2800" b="1">
                <a:solidFill>
                  <a:srgbClr val="FF3300"/>
                </a:solidFill>
                <a:latin typeface="Times New Roman" panose="02020603050405020304" pitchFamily="18" charset="0"/>
              </a:rPr>
              <a:t>          </a:t>
            </a:r>
            <a:r>
              <a:rPr kumimoji="1" lang="en-US" altLang="zh-CN" sz="2800" b="1">
                <a:solidFill>
                  <a:schemeClr val="hlink"/>
                </a:solidFill>
                <a:latin typeface="Times New Roman" panose="02020603050405020304" pitchFamily="18" charset="0"/>
              </a:rPr>
              <a:t>X,y</a:t>
            </a:r>
          </a:p>
        </p:txBody>
      </p:sp>
      <p:sp>
        <p:nvSpPr>
          <p:cNvPr id="141318" name="Text Box 6"/>
          <p:cNvSpPr txBox="1">
            <a:spLocks noChangeArrowheads="1"/>
          </p:cNvSpPr>
          <p:nvPr/>
        </p:nvSpPr>
        <p:spPr bwMode="auto">
          <a:xfrm>
            <a:off x="3132138" y="3573463"/>
            <a:ext cx="2303462" cy="1801812"/>
          </a:xfrm>
          <a:prstGeom prst="rect">
            <a:avLst/>
          </a:prstGeom>
          <a:solidFill>
            <a:schemeClr val="bg1"/>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FF0000"/>
                </a:solidFill>
                <a:latin typeface="Times New Roman" panose="02020603050405020304" pitchFamily="18" charset="0"/>
              </a:rPr>
              <a:t>area()</a:t>
            </a:r>
          </a:p>
          <a:p>
            <a:pPr eaLnBrk="1" hangingPunct="1">
              <a:spcBef>
                <a:spcPct val="50000"/>
              </a:spcBef>
              <a:buFontTx/>
              <a:buNone/>
            </a:pPr>
            <a:r>
              <a:rPr kumimoji="1" lang="en-US" altLang="zh-CN" sz="2800" b="1" dirty="0" err="1">
                <a:solidFill>
                  <a:srgbClr val="FF0000"/>
                </a:solidFill>
                <a:latin typeface="Times New Roman" panose="02020603050405020304" pitchFamily="18" charset="0"/>
              </a:rPr>
              <a:t>printName</a:t>
            </a:r>
            <a:r>
              <a:rPr kumimoji="1" lang="en-US" altLang="zh-CN" sz="2800" b="1" dirty="0">
                <a:solidFill>
                  <a:srgbClr val="FF0000"/>
                </a:solidFill>
                <a:latin typeface="Times New Roman" panose="02020603050405020304" pitchFamily="18" charset="0"/>
              </a:rPr>
              <a:t>()</a:t>
            </a:r>
          </a:p>
          <a:p>
            <a:pPr eaLnBrk="1" hangingPunct="1">
              <a:spcBef>
                <a:spcPct val="50000"/>
              </a:spcBef>
              <a:buFontTx/>
              <a:buNone/>
            </a:pPr>
            <a:r>
              <a:rPr kumimoji="1" lang="en-US" altLang="zh-CN" sz="2800" b="1" dirty="0">
                <a:solidFill>
                  <a:srgbClr val="FF0000"/>
                </a:solidFill>
                <a:latin typeface="Times New Roman" panose="02020603050405020304" pitchFamily="18" charset="0"/>
              </a:rPr>
              <a:t>print()</a:t>
            </a:r>
          </a:p>
        </p:txBody>
      </p:sp>
      <p:sp>
        <p:nvSpPr>
          <p:cNvPr id="141319" name="Text Box 7"/>
          <p:cNvSpPr txBox="1">
            <a:spLocks noChangeArrowheads="1"/>
          </p:cNvSpPr>
          <p:nvPr/>
        </p:nvSpPr>
        <p:spPr bwMode="auto">
          <a:xfrm>
            <a:off x="2844800" y="1052513"/>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Circle</a:t>
            </a:r>
          </a:p>
        </p:txBody>
      </p:sp>
      <p:sp>
        <p:nvSpPr>
          <p:cNvPr id="141320" name="Text Box 8"/>
          <p:cNvSpPr txBox="1">
            <a:spLocks noChangeArrowheads="1"/>
          </p:cNvSpPr>
          <p:nvPr/>
        </p:nvSpPr>
        <p:spPr bwMode="auto">
          <a:xfrm>
            <a:off x="3132138" y="1484313"/>
            <a:ext cx="2303462" cy="20431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a:latin typeface="Times New Roman" panose="02020603050405020304" pitchFamily="18" charset="0"/>
              </a:rPr>
              <a:t>Circle()</a:t>
            </a:r>
          </a:p>
          <a:p>
            <a:pPr eaLnBrk="1" hangingPunct="1">
              <a:spcBef>
                <a:spcPct val="50000"/>
              </a:spcBef>
              <a:buFontTx/>
              <a:buNone/>
            </a:pPr>
            <a:r>
              <a:rPr kumimoji="1" lang="en-US" altLang="zh-CN" b="1">
                <a:latin typeface="Times New Roman" panose="02020603050405020304" pitchFamily="18" charset="0"/>
              </a:rPr>
              <a:t>setRadius()</a:t>
            </a:r>
          </a:p>
          <a:p>
            <a:pPr eaLnBrk="1" hangingPunct="1">
              <a:spcBef>
                <a:spcPct val="50000"/>
              </a:spcBef>
              <a:buFontTx/>
              <a:buNone/>
            </a:pPr>
            <a:r>
              <a:rPr kumimoji="1" lang="en-US" altLang="zh-CN" b="1">
                <a:solidFill>
                  <a:schemeClr val="hlink"/>
                </a:solidFill>
                <a:latin typeface="Times New Roman" panose="02020603050405020304" pitchFamily="18" charset="0"/>
              </a:rPr>
              <a:t>X,y,radius</a:t>
            </a:r>
          </a:p>
        </p:txBody>
      </p:sp>
      <p:sp>
        <p:nvSpPr>
          <p:cNvPr id="141321" name="Text Box 9"/>
          <p:cNvSpPr txBox="1">
            <a:spLocks noChangeArrowheads="1"/>
          </p:cNvSpPr>
          <p:nvPr/>
        </p:nvSpPr>
        <p:spPr bwMode="auto">
          <a:xfrm>
            <a:off x="6156325" y="3644900"/>
            <a:ext cx="2160588" cy="2124300"/>
          </a:xfrm>
          <a:prstGeom prst="rect">
            <a:avLst/>
          </a:prstGeom>
          <a:solidFill>
            <a:schemeClr val="bg1"/>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rgbClr val="FF0000"/>
                </a:solidFill>
                <a:latin typeface="Times New Roman" panose="02020603050405020304" pitchFamily="18" charset="0"/>
              </a:rPr>
              <a:t>area()</a:t>
            </a:r>
          </a:p>
          <a:p>
            <a:pPr eaLnBrk="1" hangingPunct="1">
              <a:spcBef>
                <a:spcPct val="50000"/>
              </a:spcBef>
              <a:buFontTx/>
              <a:buNone/>
            </a:pPr>
            <a:r>
              <a:rPr kumimoji="1" lang="en-US" altLang="zh-CN" sz="2400" b="1" dirty="0">
                <a:solidFill>
                  <a:srgbClr val="FF0000"/>
                </a:solidFill>
                <a:latin typeface="Times New Roman" panose="02020603050405020304" pitchFamily="18" charset="0"/>
              </a:rPr>
              <a:t>volume()</a:t>
            </a:r>
          </a:p>
          <a:p>
            <a:pPr eaLnBrk="1" hangingPunct="1">
              <a:spcBef>
                <a:spcPct val="50000"/>
              </a:spcBef>
              <a:buFontTx/>
              <a:buNone/>
            </a:pPr>
            <a:r>
              <a:rPr kumimoji="1" lang="en-US" altLang="zh-CN" sz="2400" b="1" dirty="0" err="1">
                <a:solidFill>
                  <a:srgbClr val="FF0000"/>
                </a:solidFill>
                <a:latin typeface="Times New Roman" panose="02020603050405020304" pitchFamily="18" charset="0"/>
              </a:rPr>
              <a:t>printName</a:t>
            </a:r>
            <a:r>
              <a:rPr kumimoji="1" lang="en-US" altLang="zh-CN" sz="2400" b="1" dirty="0">
                <a:solidFill>
                  <a:srgbClr val="FF0000"/>
                </a:solidFill>
                <a:latin typeface="Times New Roman" panose="02020603050405020304" pitchFamily="18" charset="0"/>
              </a:rPr>
              <a:t>()</a:t>
            </a:r>
          </a:p>
          <a:p>
            <a:pPr eaLnBrk="1" hangingPunct="1">
              <a:spcBef>
                <a:spcPct val="50000"/>
              </a:spcBef>
              <a:buFontTx/>
              <a:buNone/>
            </a:pPr>
            <a:r>
              <a:rPr kumimoji="1" lang="en-US" altLang="zh-CN" sz="2400" b="1" dirty="0">
                <a:solidFill>
                  <a:srgbClr val="FF0000"/>
                </a:solidFill>
                <a:latin typeface="Times New Roman" panose="02020603050405020304" pitchFamily="18" charset="0"/>
              </a:rPr>
              <a:t>print()</a:t>
            </a:r>
          </a:p>
        </p:txBody>
      </p:sp>
      <p:sp>
        <p:nvSpPr>
          <p:cNvPr id="141322" name="Text Box 10"/>
          <p:cNvSpPr txBox="1">
            <a:spLocks noChangeArrowheads="1"/>
          </p:cNvSpPr>
          <p:nvPr/>
        </p:nvSpPr>
        <p:spPr bwMode="auto">
          <a:xfrm>
            <a:off x="6156325" y="1052513"/>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Cylinder</a:t>
            </a:r>
          </a:p>
        </p:txBody>
      </p:sp>
      <p:sp>
        <p:nvSpPr>
          <p:cNvPr id="141323" name="Text Box 11"/>
          <p:cNvSpPr txBox="1">
            <a:spLocks noChangeArrowheads="1"/>
          </p:cNvSpPr>
          <p:nvPr/>
        </p:nvSpPr>
        <p:spPr bwMode="auto">
          <a:xfrm>
            <a:off x="6156325" y="1484313"/>
            <a:ext cx="1728788" cy="210026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latin typeface="Times New Roman" panose="02020603050405020304" pitchFamily="18" charset="0"/>
              </a:rPr>
              <a:t>Cylinder()</a:t>
            </a:r>
          </a:p>
          <a:p>
            <a:pPr eaLnBrk="1" hangingPunct="1">
              <a:spcBef>
                <a:spcPct val="50000"/>
              </a:spcBef>
              <a:buFontTx/>
              <a:buNone/>
            </a:pPr>
            <a:r>
              <a:rPr kumimoji="1" lang="en-US" altLang="zh-CN" sz="2400" b="1" dirty="0" err="1">
                <a:latin typeface="Times New Roman" panose="02020603050405020304" pitchFamily="18" charset="0"/>
              </a:rPr>
              <a:t>setHeight</a:t>
            </a:r>
            <a:r>
              <a:rPr kumimoji="1" lang="en-US" altLang="zh-CN" sz="2400" b="1" dirty="0">
                <a:latin typeface="Times New Roman" panose="02020603050405020304" pitchFamily="18" charset="0"/>
              </a:rPr>
              <a:t>()</a:t>
            </a:r>
          </a:p>
          <a:p>
            <a:pPr eaLnBrk="1" hangingPunct="1">
              <a:spcBef>
                <a:spcPct val="50000"/>
              </a:spcBef>
              <a:buFontTx/>
              <a:buNone/>
            </a:pPr>
            <a:r>
              <a:rPr kumimoji="1" lang="en-US" altLang="zh-CN" sz="2400" b="1" dirty="0" err="1">
                <a:latin typeface="Times New Roman" panose="02020603050405020304" pitchFamily="18" charset="0"/>
              </a:rPr>
              <a:t>getVolume</a:t>
            </a:r>
            <a:endParaRPr kumimoji="1" lang="en-US" altLang="zh-CN" sz="2400" b="1" dirty="0">
              <a:latin typeface="Times New Roman" panose="02020603050405020304" pitchFamily="18" charset="0"/>
            </a:endParaRPr>
          </a:p>
          <a:p>
            <a:pPr eaLnBrk="1" hangingPunct="1">
              <a:spcBef>
                <a:spcPct val="50000"/>
              </a:spcBef>
              <a:buFontTx/>
              <a:buNone/>
            </a:pPr>
            <a:r>
              <a:rPr kumimoji="1" lang="en-US" altLang="zh-CN" sz="2400" b="1" dirty="0" err="1">
                <a:solidFill>
                  <a:schemeClr val="hlink"/>
                </a:solidFill>
                <a:latin typeface="Times New Roman" panose="02020603050405020304" pitchFamily="18" charset="0"/>
              </a:rPr>
              <a:t>X,y,radius</a:t>
            </a:r>
            <a:endParaRPr kumimoji="1" lang="en-US" altLang="zh-CN" sz="2400" b="1" dirty="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115262077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39552" y="188640"/>
            <a:ext cx="7772400" cy="504354"/>
          </a:xfrm>
        </p:spPr>
        <p:txBody>
          <a:bodyPr/>
          <a:lstStyle/>
          <a:p>
            <a:pPr eaLnBrk="1" hangingPunct="1"/>
            <a:r>
              <a:rPr lang="en-US" altLang="zh-CN" b="1" dirty="0" err="1"/>
              <a:t>S</a:t>
            </a:r>
            <a:r>
              <a:rPr lang="en-US" altLang="zh-CN" b="1" dirty="0" err="1">
                <a:solidFill>
                  <a:srgbClr val="FF0000"/>
                </a:solidFill>
              </a:rPr>
              <a:t>hape.h</a:t>
            </a:r>
            <a:endParaRPr lang="en-US" altLang="zh-CN" b="1" dirty="0">
              <a:solidFill>
                <a:srgbClr val="FF0000"/>
              </a:solidFill>
            </a:endParaRPr>
          </a:p>
        </p:txBody>
      </p:sp>
      <p:sp>
        <p:nvSpPr>
          <p:cNvPr id="143363" name="Rectangle 3"/>
          <p:cNvSpPr>
            <a:spLocks noGrp="1" noChangeArrowheads="1"/>
          </p:cNvSpPr>
          <p:nvPr>
            <p:ph type="body" idx="1"/>
          </p:nvPr>
        </p:nvSpPr>
        <p:spPr>
          <a:xfrm>
            <a:off x="685800" y="1268413"/>
            <a:ext cx="7772400" cy="4827587"/>
          </a:xfrm>
        </p:spPr>
        <p:txBody>
          <a:bodyPr/>
          <a:lstStyle/>
          <a:p>
            <a:pPr eaLnBrk="1" hangingPunct="1">
              <a:lnSpc>
                <a:spcPct val="80000"/>
              </a:lnSpc>
              <a:buFontTx/>
              <a:buNone/>
            </a:pPr>
            <a:r>
              <a:rPr lang="en-US" altLang="zh-CN" sz="2000"/>
              <a:t>#ifndef SHAPE_H              </a:t>
            </a:r>
          </a:p>
          <a:p>
            <a:pPr eaLnBrk="1" hangingPunct="1">
              <a:lnSpc>
                <a:spcPct val="80000"/>
              </a:lnSpc>
              <a:buFontTx/>
              <a:buNone/>
            </a:pPr>
            <a:r>
              <a:rPr lang="en-US" altLang="zh-CN" sz="2000"/>
              <a:t>#define SHAPE_H              </a:t>
            </a:r>
          </a:p>
          <a:p>
            <a:pPr eaLnBrk="1" hangingPunct="1">
              <a:lnSpc>
                <a:spcPct val="80000"/>
              </a:lnSpc>
              <a:buFontTx/>
              <a:buNone/>
            </a:pPr>
            <a:r>
              <a:rPr lang="en-US" altLang="zh-CN" sz="2000"/>
              <a:t>#include &lt;iostream.h&gt;              </a:t>
            </a:r>
          </a:p>
          <a:p>
            <a:pPr eaLnBrk="1" hangingPunct="1">
              <a:lnSpc>
                <a:spcPct val="80000"/>
              </a:lnSpc>
              <a:buFontTx/>
              <a:buNone/>
            </a:pPr>
            <a:r>
              <a:rPr lang="en-US" altLang="zh-CN" sz="2000"/>
              <a:t>               </a:t>
            </a:r>
          </a:p>
          <a:p>
            <a:pPr eaLnBrk="1" hangingPunct="1">
              <a:lnSpc>
                <a:spcPct val="80000"/>
              </a:lnSpc>
              <a:buFontTx/>
              <a:buNone/>
            </a:pPr>
            <a:r>
              <a:rPr lang="en-US" altLang="zh-CN" sz="2000"/>
              <a:t>class Shape {             </a:t>
            </a:r>
          </a:p>
          <a:p>
            <a:pPr eaLnBrk="1" hangingPunct="1">
              <a:lnSpc>
                <a:spcPct val="80000"/>
              </a:lnSpc>
              <a:buFontTx/>
              <a:buNone/>
            </a:pPr>
            <a:r>
              <a:rPr lang="en-US" altLang="zh-CN" sz="2000"/>
              <a:t>public:               </a:t>
            </a:r>
          </a:p>
          <a:p>
            <a:pPr eaLnBrk="1" hangingPunct="1">
              <a:lnSpc>
                <a:spcPct val="80000"/>
              </a:lnSpc>
              <a:buFontTx/>
              <a:buNone/>
            </a:pPr>
            <a:r>
              <a:rPr lang="en-US" altLang="zh-CN" sz="2000"/>
              <a:t>        </a:t>
            </a:r>
            <a:r>
              <a:rPr lang="en-US" altLang="zh-CN" sz="2000">
                <a:solidFill>
                  <a:srgbClr val="FF3300"/>
                </a:solidFill>
              </a:rPr>
              <a:t>virtual</a:t>
            </a:r>
            <a:r>
              <a:rPr lang="en-US" altLang="zh-CN" sz="2000"/>
              <a:t> double area() const { return 0.0; }        </a:t>
            </a:r>
          </a:p>
          <a:p>
            <a:pPr eaLnBrk="1" hangingPunct="1">
              <a:lnSpc>
                <a:spcPct val="80000"/>
              </a:lnSpc>
              <a:buFontTx/>
              <a:buNone/>
            </a:pPr>
            <a:r>
              <a:rPr lang="en-US" altLang="zh-CN" sz="2000"/>
              <a:t>        </a:t>
            </a:r>
            <a:r>
              <a:rPr lang="en-US" altLang="zh-CN" sz="2000">
                <a:solidFill>
                  <a:srgbClr val="FF3300"/>
                </a:solidFill>
              </a:rPr>
              <a:t>virtual</a:t>
            </a:r>
            <a:r>
              <a:rPr lang="en-US" altLang="zh-CN" sz="2000"/>
              <a:t> double volume() const { return 0.0; }        </a:t>
            </a:r>
          </a:p>
          <a:p>
            <a:pPr eaLnBrk="1" hangingPunct="1">
              <a:lnSpc>
                <a:spcPct val="80000"/>
              </a:lnSpc>
              <a:buFontTx/>
              <a:buNone/>
            </a:pPr>
            <a:r>
              <a:rPr lang="en-US" altLang="zh-CN" sz="2000"/>
              <a:t>               </a:t>
            </a:r>
          </a:p>
          <a:p>
            <a:pPr eaLnBrk="1" hangingPunct="1">
              <a:lnSpc>
                <a:spcPct val="80000"/>
              </a:lnSpc>
              <a:buFontTx/>
              <a:buNone/>
            </a:pPr>
            <a:r>
              <a:rPr lang="en-US" altLang="zh-CN" sz="2000"/>
              <a:t>        </a:t>
            </a:r>
            <a:r>
              <a:rPr lang="en-US" altLang="zh-CN" sz="2000">
                <a:solidFill>
                  <a:srgbClr val="FF3300"/>
                </a:solidFill>
              </a:rPr>
              <a:t>virtual</a:t>
            </a:r>
            <a:r>
              <a:rPr lang="en-US" altLang="zh-CN" sz="2000"/>
              <a:t> void printShapeName() const = 0;          </a:t>
            </a:r>
          </a:p>
          <a:p>
            <a:pPr eaLnBrk="1" hangingPunct="1">
              <a:lnSpc>
                <a:spcPct val="80000"/>
              </a:lnSpc>
              <a:buFontTx/>
              <a:buNone/>
            </a:pPr>
            <a:r>
              <a:rPr lang="en-US" altLang="zh-CN" sz="2000"/>
              <a:t>        </a:t>
            </a:r>
            <a:r>
              <a:rPr lang="en-US" altLang="zh-CN" sz="2000">
                <a:solidFill>
                  <a:srgbClr val="FF3300"/>
                </a:solidFill>
              </a:rPr>
              <a:t>virtual</a:t>
            </a:r>
            <a:r>
              <a:rPr lang="en-US" altLang="zh-CN" sz="2000"/>
              <a:t> void print() const = 0;          </a:t>
            </a:r>
          </a:p>
          <a:p>
            <a:pPr eaLnBrk="1" hangingPunct="1">
              <a:lnSpc>
                <a:spcPct val="80000"/>
              </a:lnSpc>
              <a:buFontTx/>
              <a:buNone/>
            </a:pPr>
            <a:r>
              <a:rPr lang="en-US" altLang="zh-CN" sz="2000"/>
              <a:t>};               </a:t>
            </a:r>
          </a:p>
          <a:p>
            <a:pPr eaLnBrk="1" hangingPunct="1">
              <a:lnSpc>
                <a:spcPct val="80000"/>
              </a:lnSpc>
              <a:buFontTx/>
              <a:buNone/>
            </a:pPr>
            <a:r>
              <a:rPr lang="en-US" altLang="zh-CN" sz="2000"/>
              <a:t>               </a:t>
            </a:r>
          </a:p>
          <a:p>
            <a:pPr eaLnBrk="1" hangingPunct="1">
              <a:lnSpc>
                <a:spcPct val="80000"/>
              </a:lnSpc>
              <a:buFontTx/>
              <a:buNone/>
            </a:pPr>
            <a:r>
              <a:rPr lang="en-US" altLang="zh-CN" sz="2000"/>
              <a:t>#endif               </a:t>
            </a:r>
          </a:p>
          <a:p>
            <a:pPr eaLnBrk="1" hangingPunct="1">
              <a:lnSpc>
                <a:spcPct val="80000"/>
              </a:lnSpc>
              <a:buFontTx/>
              <a:buNone/>
            </a:pPr>
            <a:r>
              <a:rPr lang="en-US" altLang="zh-CN" sz="2000"/>
              <a:t> </a:t>
            </a:r>
          </a:p>
        </p:txBody>
      </p:sp>
    </p:spTree>
    <p:extLst>
      <p:ext uri="{BB962C8B-B14F-4D97-AF65-F5344CB8AC3E}">
        <p14:creationId xmlns:p14="http://schemas.microsoft.com/office/powerpoint/2010/main" val="6095360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数据抽象</a:t>
            </a:r>
            <a:endParaRPr lang="en-US" altLang="zh-CN" dirty="0">
              <a:solidFill>
                <a:srgbClr val="FF0000"/>
              </a:solidFill>
            </a:endParaRPr>
          </a:p>
          <a:p>
            <a:pPr marL="857250" lvl="1" indent="-457200"/>
            <a:r>
              <a:rPr lang="zh-CN" altLang="zh-CN" dirty="0"/>
              <a:t>用</a:t>
            </a:r>
            <a:r>
              <a:rPr lang="en-US" altLang="zh-CN" b="1" dirty="0">
                <a:solidFill>
                  <a:srgbClr val="0000CC"/>
                </a:solidFill>
              </a:rPr>
              <a:t>Animal</a:t>
            </a:r>
            <a:r>
              <a:rPr lang="zh-CN" altLang="zh-CN" dirty="0"/>
              <a:t>表示动物类，用</a:t>
            </a:r>
            <a:r>
              <a:rPr lang="zh-CN" altLang="zh-CN" dirty="0">
                <a:solidFill>
                  <a:srgbClr val="0000CC"/>
                </a:solidFill>
              </a:rPr>
              <a:t>虚成员函数</a:t>
            </a:r>
            <a:r>
              <a:rPr lang="en-US" altLang="zh-CN" dirty="0">
                <a:solidFill>
                  <a:srgbClr val="0000CC"/>
                </a:solidFill>
              </a:rPr>
              <a:t>sound</a:t>
            </a:r>
            <a:r>
              <a:rPr lang="zh-CN" altLang="zh-CN" dirty="0"/>
              <a:t>表示动物会发声这一行为。</a:t>
            </a:r>
            <a:endParaRPr lang="en-US" altLang="zh-CN" dirty="0"/>
          </a:p>
          <a:p>
            <a:pPr marL="857250" lvl="1" indent="-457200"/>
            <a:r>
              <a:rPr lang="en-US" altLang="zh-CN" dirty="0">
                <a:solidFill>
                  <a:srgbClr val="0000CC"/>
                </a:solidFill>
              </a:rPr>
              <a:t>Dog</a:t>
            </a:r>
            <a:r>
              <a:rPr lang="zh-CN" altLang="zh-CN" dirty="0">
                <a:solidFill>
                  <a:srgbClr val="0000CC"/>
                </a:solidFill>
              </a:rPr>
              <a:t>，</a:t>
            </a:r>
            <a:r>
              <a:rPr lang="en-US" altLang="zh-CN" dirty="0">
                <a:solidFill>
                  <a:srgbClr val="0000CC"/>
                </a:solidFill>
              </a:rPr>
              <a:t>Cat</a:t>
            </a:r>
            <a:r>
              <a:rPr lang="zh-CN" altLang="zh-CN" dirty="0">
                <a:solidFill>
                  <a:srgbClr val="0000CC"/>
                </a:solidFill>
              </a:rPr>
              <a:t>，</a:t>
            </a:r>
            <a:r>
              <a:rPr lang="en-US" altLang="zh-CN" dirty="0">
                <a:solidFill>
                  <a:srgbClr val="0000CC"/>
                </a:solidFill>
              </a:rPr>
              <a:t>Wolf</a:t>
            </a:r>
            <a:r>
              <a:rPr lang="zh-CN" altLang="zh-CN" dirty="0">
                <a:solidFill>
                  <a:srgbClr val="0000CC"/>
                </a:solidFill>
              </a:rPr>
              <a:t>，</a:t>
            </a:r>
            <a:r>
              <a:rPr lang="en-US" altLang="zh-CN" dirty="0">
                <a:solidFill>
                  <a:srgbClr val="0000CC"/>
                </a:solidFill>
              </a:rPr>
              <a:t>Bird</a:t>
            </a:r>
            <a:r>
              <a:rPr lang="zh-CN" altLang="zh-CN" dirty="0"/>
              <a:t>则是具体的动物，它们可以继承</a:t>
            </a:r>
            <a:r>
              <a:rPr lang="en-US" altLang="zh-CN" dirty="0"/>
              <a:t>Animal</a:t>
            </a:r>
            <a:r>
              <a:rPr lang="zh-CN" altLang="zh-CN" dirty="0"/>
              <a:t>的所有特征和行为。</a:t>
            </a:r>
            <a:endParaRPr lang="en-US" altLang="zh-CN" dirty="0"/>
          </a:p>
          <a:p>
            <a:pPr marL="857250" lvl="1" indent="-457200"/>
            <a:r>
              <a:rPr lang="zh-CN" altLang="zh-CN" dirty="0"/>
              <a:t>每类动物能够发出什么声音是明确的，而且各不相同，需要</a:t>
            </a:r>
            <a:r>
              <a:rPr lang="zh-CN" altLang="zh-CN" b="1" dirty="0">
                <a:solidFill>
                  <a:srgbClr val="0000CC"/>
                </a:solidFill>
              </a:rPr>
              <a:t>覆盖（重定义）从</a:t>
            </a:r>
            <a:r>
              <a:rPr lang="en-US" altLang="zh-CN" b="1" dirty="0">
                <a:solidFill>
                  <a:srgbClr val="0000CC"/>
                </a:solidFill>
              </a:rPr>
              <a:t>Animal</a:t>
            </a:r>
            <a:r>
              <a:rPr lang="zh-CN" altLang="zh-CN" b="1" dirty="0">
                <a:solidFill>
                  <a:srgbClr val="0000CC"/>
                </a:solidFill>
              </a:rPr>
              <a:t>继承来的</a:t>
            </a:r>
            <a:r>
              <a:rPr lang="en-US" altLang="zh-CN" b="1" dirty="0">
                <a:solidFill>
                  <a:srgbClr val="0000CC"/>
                </a:solidFill>
              </a:rPr>
              <a:t>sound</a:t>
            </a:r>
            <a:r>
              <a:rPr lang="zh-CN" altLang="zh-CN" b="1" dirty="0">
                <a:solidFill>
                  <a:srgbClr val="0000CC"/>
                </a:solidFill>
              </a:rPr>
              <a:t>成员函数</a:t>
            </a:r>
            <a:r>
              <a:rPr lang="zh-CN" altLang="zh-CN" dirty="0"/>
              <a:t>。</a:t>
            </a:r>
            <a:endParaRPr lang="en-US" altLang="zh-CN" dirty="0"/>
          </a:p>
          <a:p>
            <a:pPr marL="857250" lvl="1" indent="-457200"/>
            <a:r>
              <a:rPr lang="en-US" altLang="zh-CN" dirty="0"/>
              <a:t>Animal</a:t>
            </a:r>
            <a:r>
              <a:rPr lang="zh-CN" altLang="zh-CN" dirty="0"/>
              <a:t>和</a:t>
            </a:r>
            <a:r>
              <a:rPr lang="en-US" altLang="zh-CN" dirty="0"/>
              <a:t>Dog</a:t>
            </a:r>
            <a:r>
              <a:rPr lang="zh-CN" altLang="zh-CN" dirty="0"/>
              <a:t>等动物的继承关系形成了图</a:t>
            </a:r>
            <a:r>
              <a:rPr lang="en-US" altLang="zh-CN" dirty="0"/>
              <a:t>5-1</a:t>
            </a:r>
            <a:r>
              <a:rPr lang="zh-CN" altLang="zh-CN" dirty="0"/>
              <a:t>所示的继承层次结构</a:t>
            </a:r>
            <a:endParaRPr lang="en-US" altLang="zh-CN" dirty="0">
              <a:solidFill>
                <a:srgbClr val="FF0000"/>
              </a:solidFill>
            </a:endParaRPr>
          </a:p>
          <a:p>
            <a:endParaRPr lang="zh-CN" altLang="en-US" dirty="0"/>
          </a:p>
        </p:txBody>
      </p:sp>
      <p:sp>
        <p:nvSpPr>
          <p:cNvPr id="4" name="Rectangle 2"/>
          <p:cNvSpPr>
            <a:spLocks noGrp="1" noChangeArrowheads="1"/>
          </p:cNvSpPr>
          <p:nvPr>
            <p:ph type="title"/>
          </p:nvPr>
        </p:nvSpPr>
        <p:spPr/>
        <p:txBody>
          <a:bodyPr/>
          <a:lstStyle/>
          <a:p>
            <a:r>
              <a:rPr lang="en-US" altLang="zh-CN" b="1" dirty="0"/>
              <a:t>5.1.1 </a:t>
            </a:r>
            <a:r>
              <a:rPr lang="zh-CN" altLang="zh-CN" b="1" dirty="0">
                <a:solidFill>
                  <a:srgbClr val="FF0000"/>
                </a:solidFill>
              </a:rPr>
              <a:t>多态</a:t>
            </a:r>
            <a:r>
              <a:rPr lang="zh-CN" altLang="zh-CN" b="1" dirty="0"/>
              <a:t>的概念</a:t>
            </a:r>
          </a:p>
        </p:txBody>
      </p:sp>
    </p:spTree>
    <p:extLst>
      <p:ext uri="{BB962C8B-B14F-4D97-AF65-F5344CB8AC3E}">
        <p14:creationId xmlns:p14="http://schemas.microsoft.com/office/powerpoint/2010/main" val="105489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11188" y="188913"/>
            <a:ext cx="7772400" cy="647799"/>
          </a:xfrm>
        </p:spPr>
        <p:txBody>
          <a:bodyPr/>
          <a:lstStyle/>
          <a:p>
            <a:pPr eaLnBrk="1" hangingPunct="1"/>
            <a:r>
              <a:rPr lang="en-US" altLang="zh-CN" b="1" dirty="0">
                <a:solidFill>
                  <a:srgbClr val="FF0000"/>
                </a:solidFill>
              </a:rPr>
              <a:t>Shape.cpp</a:t>
            </a:r>
          </a:p>
        </p:txBody>
      </p:sp>
      <p:sp>
        <p:nvSpPr>
          <p:cNvPr id="144387" name="Rectangle 3"/>
          <p:cNvSpPr>
            <a:spLocks noGrp="1" noChangeArrowheads="1"/>
          </p:cNvSpPr>
          <p:nvPr>
            <p:ph type="body" idx="1"/>
          </p:nvPr>
        </p:nvSpPr>
        <p:spPr>
          <a:xfrm>
            <a:off x="900113" y="2349500"/>
            <a:ext cx="7772400" cy="2522538"/>
          </a:xfrm>
        </p:spPr>
        <p:txBody>
          <a:bodyPr/>
          <a:lstStyle/>
          <a:p>
            <a:pPr eaLnBrk="1" hangingPunct="1"/>
            <a:r>
              <a:rPr lang="zh-CN" altLang="en-US"/>
              <a:t>不需要此源文件</a:t>
            </a:r>
            <a:r>
              <a:rPr lang="en-US" altLang="zh-CN"/>
              <a:t>,</a:t>
            </a:r>
            <a:r>
              <a:rPr lang="zh-CN" altLang="en-US"/>
              <a:t>因为没有函数要定义</a:t>
            </a:r>
          </a:p>
        </p:txBody>
      </p:sp>
    </p:spTree>
    <p:extLst>
      <p:ext uri="{BB962C8B-B14F-4D97-AF65-F5344CB8AC3E}">
        <p14:creationId xmlns:p14="http://schemas.microsoft.com/office/powerpoint/2010/main" val="199293296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68730" y="260648"/>
            <a:ext cx="7772400" cy="503337"/>
          </a:xfrm>
        </p:spPr>
        <p:txBody>
          <a:bodyPr/>
          <a:lstStyle/>
          <a:p>
            <a:pPr eaLnBrk="1" hangingPunct="1"/>
            <a:r>
              <a:rPr lang="en-US" altLang="zh-CN" b="1" dirty="0" err="1">
                <a:solidFill>
                  <a:srgbClr val="FF0000"/>
                </a:solidFill>
              </a:rPr>
              <a:t>Point.h</a:t>
            </a:r>
            <a:endParaRPr lang="en-US" altLang="zh-CN" b="1" dirty="0">
              <a:solidFill>
                <a:srgbClr val="FF0000"/>
              </a:solidFill>
            </a:endParaRPr>
          </a:p>
        </p:txBody>
      </p:sp>
      <p:sp>
        <p:nvSpPr>
          <p:cNvPr id="145411" name="Rectangle 3"/>
          <p:cNvSpPr>
            <a:spLocks noGrp="1" noChangeArrowheads="1"/>
          </p:cNvSpPr>
          <p:nvPr>
            <p:ph type="body" idx="1"/>
          </p:nvPr>
        </p:nvSpPr>
        <p:spPr>
          <a:xfrm>
            <a:off x="684213" y="1125538"/>
            <a:ext cx="7772400" cy="5543550"/>
          </a:xfrm>
        </p:spPr>
        <p:txBody>
          <a:bodyPr/>
          <a:lstStyle/>
          <a:p>
            <a:pPr eaLnBrk="1" hangingPunct="1">
              <a:lnSpc>
                <a:spcPct val="80000"/>
              </a:lnSpc>
              <a:buFontTx/>
              <a:buNone/>
            </a:pPr>
            <a:endParaRPr lang="en-US" altLang="zh-CN" sz="1200" b="1" dirty="0"/>
          </a:p>
          <a:p>
            <a:pPr eaLnBrk="1" hangingPunct="1">
              <a:lnSpc>
                <a:spcPct val="80000"/>
              </a:lnSpc>
              <a:buFontTx/>
              <a:buNone/>
            </a:pPr>
            <a:r>
              <a:rPr lang="en-US" altLang="zh-CN" sz="1800" b="1" dirty="0"/>
              <a:t>#</a:t>
            </a:r>
            <a:r>
              <a:rPr lang="en-US" altLang="zh-CN" sz="1800" b="1" dirty="0" err="1"/>
              <a:t>ifndef</a:t>
            </a:r>
            <a:r>
              <a:rPr lang="en-US" altLang="zh-CN" sz="1800" b="1" dirty="0"/>
              <a:t> POINT_H              </a:t>
            </a:r>
          </a:p>
          <a:p>
            <a:pPr eaLnBrk="1" hangingPunct="1">
              <a:lnSpc>
                <a:spcPct val="80000"/>
              </a:lnSpc>
              <a:buFontTx/>
              <a:buNone/>
            </a:pPr>
            <a:r>
              <a:rPr lang="en-US" altLang="zh-CN" sz="1800" b="1" dirty="0"/>
              <a:t>#define POINT_H              </a:t>
            </a:r>
          </a:p>
          <a:p>
            <a:pPr eaLnBrk="1" hangingPunct="1">
              <a:lnSpc>
                <a:spcPct val="80000"/>
              </a:lnSpc>
              <a:buFontTx/>
              <a:buNone/>
            </a:pPr>
            <a:r>
              <a:rPr lang="en-US" altLang="zh-CN" sz="1800" b="1" dirty="0"/>
              <a:t>#include "</a:t>
            </a:r>
            <a:r>
              <a:rPr lang="en-US" altLang="zh-CN" sz="1800" b="1" dirty="0" err="1"/>
              <a:t>shape.h</a:t>
            </a: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class Point : public Shape {          </a:t>
            </a:r>
          </a:p>
          <a:p>
            <a:pPr eaLnBrk="1" hangingPunct="1">
              <a:lnSpc>
                <a:spcPct val="80000"/>
              </a:lnSpc>
              <a:buFontTx/>
              <a:buNone/>
            </a:pPr>
            <a:r>
              <a:rPr lang="en-US" altLang="zh-CN" sz="1800" b="1" dirty="0"/>
              <a:t>public:               </a:t>
            </a:r>
          </a:p>
          <a:p>
            <a:pPr eaLnBrk="1" hangingPunct="1">
              <a:lnSpc>
                <a:spcPct val="80000"/>
              </a:lnSpc>
              <a:buFontTx/>
              <a:buNone/>
            </a:pPr>
            <a:r>
              <a:rPr lang="en-US" altLang="zh-CN" sz="1800" b="1" dirty="0"/>
              <a:t>     Point( </a:t>
            </a:r>
            <a:r>
              <a:rPr lang="en-US" altLang="zh-CN" sz="1800" b="1" dirty="0" err="1"/>
              <a:t>int</a:t>
            </a:r>
            <a:r>
              <a:rPr lang="en-US" altLang="zh-CN" sz="1800" b="1" dirty="0"/>
              <a:t> = 0, </a:t>
            </a:r>
            <a:r>
              <a:rPr lang="en-US" altLang="zh-CN" sz="1800" b="1" dirty="0" err="1"/>
              <a:t>int</a:t>
            </a:r>
            <a:r>
              <a:rPr lang="en-US" altLang="zh-CN" sz="1800" b="1" dirty="0"/>
              <a:t> = 0 ); </a:t>
            </a:r>
          </a:p>
          <a:p>
            <a:pPr eaLnBrk="1" hangingPunct="1">
              <a:lnSpc>
                <a:spcPct val="80000"/>
              </a:lnSpc>
              <a:buFontTx/>
              <a:buNone/>
            </a:pPr>
            <a:r>
              <a:rPr lang="en-US" altLang="zh-CN" sz="1800" b="1" dirty="0"/>
              <a:t>     </a:t>
            </a:r>
            <a:r>
              <a:rPr lang="en-US" altLang="zh-CN" sz="1800" b="1" dirty="0">
                <a:solidFill>
                  <a:schemeClr val="accent2"/>
                </a:solidFill>
              </a:rPr>
              <a:t>void </a:t>
            </a:r>
            <a:r>
              <a:rPr lang="en-US" altLang="zh-CN" sz="1800" b="1" dirty="0" err="1">
                <a:solidFill>
                  <a:schemeClr val="accent2"/>
                </a:solidFill>
              </a:rPr>
              <a:t>setPoint</a:t>
            </a:r>
            <a:r>
              <a:rPr lang="en-US" altLang="zh-CN" sz="1800" b="1" dirty="0">
                <a:solidFill>
                  <a:schemeClr val="accent2"/>
                </a:solidFill>
              </a:rPr>
              <a:t>( </a:t>
            </a:r>
            <a:r>
              <a:rPr lang="en-US" altLang="zh-CN" sz="1800" b="1" dirty="0" err="1">
                <a:solidFill>
                  <a:schemeClr val="accent2"/>
                </a:solidFill>
              </a:rPr>
              <a:t>int</a:t>
            </a:r>
            <a:r>
              <a:rPr lang="en-US" altLang="zh-CN" sz="1800" b="1" dirty="0">
                <a:solidFill>
                  <a:schemeClr val="accent2"/>
                </a:solidFill>
              </a:rPr>
              <a:t>, </a:t>
            </a:r>
            <a:r>
              <a:rPr lang="en-US" altLang="zh-CN" sz="1800" b="1" dirty="0" err="1">
                <a:solidFill>
                  <a:schemeClr val="accent2"/>
                </a:solidFill>
              </a:rPr>
              <a:t>int</a:t>
            </a:r>
            <a:r>
              <a:rPr lang="en-US" altLang="zh-CN" sz="1800" b="1" dirty="0">
                <a:solidFill>
                  <a:schemeClr val="accent2"/>
                </a:solidFill>
              </a:rPr>
              <a:t> );</a:t>
            </a:r>
            <a:r>
              <a:rPr lang="en-US" altLang="zh-CN" sz="1800" b="1" dirty="0"/>
              <a:t>           </a:t>
            </a:r>
          </a:p>
          <a:p>
            <a:pPr eaLnBrk="1" hangingPunct="1">
              <a:lnSpc>
                <a:spcPct val="80000"/>
              </a:lnSpc>
              <a:buFontTx/>
              <a:buNone/>
            </a:pPr>
            <a:r>
              <a:rPr lang="en-US" altLang="zh-CN" sz="1800" b="1" dirty="0"/>
              <a:t>     </a:t>
            </a:r>
            <a:r>
              <a:rPr lang="en-US" altLang="zh-CN" sz="1800" b="1" dirty="0" err="1"/>
              <a:t>int</a:t>
            </a:r>
            <a:r>
              <a:rPr lang="en-US" altLang="zh-CN" sz="1800" b="1" dirty="0"/>
              <a:t> </a:t>
            </a:r>
            <a:r>
              <a:rPr lang="en-US" altLang="zh-CN" sz="1800" b="1" dirty="0" err="1"/>
              <a:t>getX</a:t>
            </a:r>
            <a:r>
              <a:rPr lang="en-US" altLang="zh-CN" sz="1800" b="1" dirty="0"/>
              <a:t>() </a:t>
            </a:r>
            <a:r>
              <a:rPr lang="en-US" altLang="zh-CN" sz="1800" b="1" dirty="0" err="1"/>
              <a:t>const</a:t>
            </a:r>
            <a:r>
              <a:rPr lang="en-US" altLang="zh-CN" sz="1800" b="1" dirty="0"/>
              <a:t> { return x; }         </a:t>
            </a:r>
          </a:p>
          <a:p>
            <a:pPr eaLnBrk="1" hangingPunct="1">
              <a:lnSpc>
                <a:spcPct val="80000"/>
              </a:lnSpc>
              <a:buFontTx/>
              <a:buNone/>
            </a:pPr>
            <a:r>
              <a:rPr lang="en-US" altLang="zh-CN" sz="1800" b="1" dirty="0">
                <a:solidFill>
                  <a:schemeClr val="accent2"/>
                </a:solidFill>
              </a:rPr>
              <a:t>     </a:t>
            </a:r>
            <a:r>
              <a:rPr lang="en-US" altLang="zh-CN" sz="1800" b="1" dirty="0" err="1">
                <a:solidFill>
                  <a:schemeClr val="accent2"/>
                </a:solidFill>
              </a:rPr>
              <a:t>int</a:t>
            </a:r>
            <a:r>
              <a:rPr lang="en-US" altLang="zh-CN" sz="1800" b="1" dirty="0">
                <a:solidFill>
                  <a:schemeClr val="accent2"/>
                </a:solidFill>
              </a:rPr>
              <a:t> </a:t>
            </a:r>
            <a:r>
              <a:rPr lang="en-US" altLang="zh-CN" sz="1800" b="1" dirty="0" err="1">
                <a:solidFill>
                  <a:schemeClr val="accent2"/>
                </a:solidFill>
              </a:rPr>
              <a:t>getY</a:t>
            </a:r>
            <a:r>
              <a:rPr lang="en-US" altLang="zh-CN" sz="1800" b="1" dirty="0">
                <a:solidFill>
                  <a:schemeClr val="accent2"/>
                </a:solidFill>
              </a:rPr>
              <a:t>() </a:t>
            </a:r>
            <a:r>
              <a:rPr lang="en-US" altLang="zh-CN" sz="1800" b="1" dirty="0" err="1">
                <a:solidFill>
                  <a:schemeClr val="accent2"/>
                </a:solidFill>
              </a:rPr>
              <a:t>const</a:t>
            </a:r>
            <a:r>
              <a:rPr lang="en-US" altLang="zh-CN" sz="1800" b="1" dirty="0">
                <a:solidFill>
                  <a:schemeClr val="accent2"/>
                </a:solidFill>
              </a:rPr>
              <a:t> { return y; }</a:t>
            </a:r>
            <a:r>
              <a:rPr lang="en-US" altLang="zh-CN" sz="1800" b="1" dirty="0"/>
              <a:t>         </a:t>
            </a:r>
          </a:p>
          <a:p>
            <a:pPr eaLnBrk="1" hangingPunct="1">
              <a:lnSpc>
                <a:spcPct val="80000"/>
              </a:lnSpc>
              <a:buFontTx/>
              <a:buNone/>
            </a:pPr>
            <a:r>
              <a:rPr lang="en-US" altLang="zh-CN" sz="1800" b="1" dirty="0"/>
              <a:t>     </a:t>
            </a:r>
            <a:r>
              <a:rPr lang="en-US" altLang="zh-CN" sz="1800" b="1" dirty="0">
                <a:solidFill>
                  <a:srgbClr val="FF3300"/>
                </a:solidFill>
              </a:rPr>
              <a:t>virtual</a:t>
            </a:r>
            <a:r>
              <a:rPr lang="en-US" altLang="zh-CN" sz="1800" b="1" dirty="0"/>
              <a:t> void </a:t>
            </a:r>
            <a:r>
              <a:rPr lang="en-US" altLang="zh-CN" sz="1800" b="1" dirty="0" err="1"/>
              <a:t>printShapeName</a:t>
            </a:r>
            <a:r>
              <a:rPr lang="en-US" altLang="zh-CN" sz="1800" b="1" dirty="0"/>
              <a:t>() </a:t>
            </a:r>
            <a:r>
              <a:rPr lang="en-US" altLang="zh-CN" sz="1800" b="1" dirty="0" err="1"/>
              <a:t>const</a:t>
            </a:r>
            <a:r>
              <a:rPr lang="en-US" altLang="zh-CN" sz="1800" b="1" dirty="0"/>
              <a:t> </a:t>
            </a:r>
          </a:p>
          <a:p>
            <a:pPr eaLnBrk="1" hangingPunct="1">
              <a:lnSpc>
                <a:spcPct val="80000"/>
              </a:lnSpc>
              <a:buFontTx/>
              <a:buNone/>
            </a:pPr>
            <a:r>
              <a:rPr lang="en-US" altLang="zh-CN" sz="1800" b="1" dirty="0"/>
              <a:t>               { </a:t>
            </a:r>
            <a:r>
              <a:rPr lang="en-US" altLang="zh-CN" sz="1800" b="1" dirty="0" err="1"/>
              <a:t>cout</a:t>
            </a:r>
            <a:r>
              <a:rPr lang="en-US" altLang="zh-CN" sz="1800" b="1" dirty="0"/>
              <a:t> &lt;&lt; "Point: "; }      </a:t>
            </a:r>
          </a:p>
          <a:p>
            <a:pPr eaLnBrk="1" hangingPunct="1">
              <a:lnSpc>
                <a:spcPct val="80000"/>
              </a:lnSpc>
              <a:buFontTx/>
              <a:buNone/>
            </a:pPr>
            <a:r>
              <a:rPr lang="en-US" altLang="zh-CN" sz="1800" b="1" dirty="0"/>
              <a:t>     </a:t>
            </a:r>
            <a:r>
              <a:rPr lang="en-US" altLang="zh-CN" sz="1800" b="1" dirty="0">
                <a:solidFill>
                  <a:srgbClr val="FF3300"/>
                </a:solidFill>
              </a:rPr>
              <a:t>virtual</a:t>
            </a:r>
            <a:r>
              <a:rPr lang="en-US" altLang="zh-CN" sz="1800" b="1" dirty="0">
                <a:solidFill>
                  <a:schemeClr val="hlink"/>
                </a:solidFill>
              </a:rPr>
              <a:t> </a:t>
            </a:r>
            <a:r>
              <a:rPr lang="en-US" altLang="zh-CN" sz="1800" b="1" dirty="0">
                <a:solidFill>
                  <a:schemeClr val="accent2"/>
                </a:solidFill>
              </a:rPr>
              <a:t>void print() </a:t>
            </a:r>
            <a:r>
              <a:rPr lang="en-US" altLang="zh-CN" sz="1800" b="1" dirty="0" err="1">
                <a:solidFill>
                  <a:schemeClr val="accent2"/>
                </a:solidFill>
              </a:rPr>
              <a:t>const</a:t>
            </a:r>
            <a:r>
              <a:rPr lang="en-US" altLang="zh-CN" sz="1800" b="1" dirty="0">
                <a:solidFill>
                  <a:schemeClr val="accent2"/>
                </a:solidFill>
              </a:rPr>
              <a:t>;</a:t>
            </a:r>
            <a:r>
              <a:rPr lang="en-US" altLang="zh-CN" sz="1800" b="1" dirty="0"/>
              <a:t>            </a:t>
            </a:r>
          </a:p>
          <a:p>
            <a:pPr eaLnBrk="1" hangingPunct="1">
              <a:lnSpc>
                <a:spcPct val="80000"/>
              </a:lnSpc>
              <a:buFontTx/>
              <a:buNone/>
            </a:pPr>
            <a:r>
              <a:rPr lang="en-US" altLang="zh-CN" sz="1800" b="1" dirty="0"/>
              <a:t>private:               </a:t>
            </a:r>
          </a:p>
          <a:p>
            <a:pPr eaLnBrk="1" hangingPunct="1">
              <a:lnSpc>
                <a:spcPct val="80000"/>
              </a:lnSpc>
              <a:buFontTx/>
              <a:buNone/>
            </a:pPr>
            <a:r>
              <a:rPr lang="en-US" altLang="zh-CN" sz="1800" b="1" dirty="0"/>
              <a:t>      </a:t>
            </a:r>
            <a:r>
              <a:rPr lang="en-US" altLang="zh-CN" sz="1800" b="1" dirty="0" err="1"/>
              <a:t>int</a:t>
            </a:r>
            <a:r>
              <a:rPr lang="en-US" altLang="zh-CN" sz="1800" b="1" dirty="0"/>
              <a:t> x, y;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a:t>
            </a:r>
            <a:r>
              <a:rPr lang="en-US" altLang="zh-CN" sz="1800" b="1" dirty="0" err="1"/>
              <a:t>endif</a:t>
            </a:r>
            <a:r>
              <a:rPr lang="en-US" altLang="zh-CN" sz="1800" b="1" dirty="0"/>
              <a:t> </a:t>
            </a:r>
          </a:p>
        </p:txBody>
      </p:sp>
    </p:spTree>
    <p:extLst>
      <p:ext uri="{BB962C8B-B14F-4D97-AF65-F5344CB8AC3E}">
        <p14:creationId xmlns:p14="http://schemas.microsoft.com/office/powerpoint/2010/main" val="28874311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4213" y="188913"/>
            <a:ext cx="7772400" cy="647799"/>
          </a:xfrm>
        </p:spPr>
        <p:txBody>
          <a:bodyPr/>
          <a:lstStyle/>
          <a:p>
            <a:pPr eaLnBrk="1" hangingPunct="1"/>
            <a:r>
              <a:rPr lang="en-US" altLang="zh-CN" dirty="0"/>
              <a:t>P</a:t>
            </a:r>
            <a:r>
              <a:rPr lang="en-US" altLang="zh-CN" dirty="0">
                <a:solidFill>
                  <a:srgbClr val="FF0000"/>
                </a:solidFill>
              </a:rPr>
              <a:t>oint.cpp</a:t>
            </a:r>
          </a:p>
        </p:txBody>
      </p:sp>
      <p:sp>
        <p:nvSpPr>
          <p:cNvPr id="146435" name="Rectangle 3"/>
          <p:cNvSpPr>
            <a:spLocks noGrp="1" noChangeArrowheads="1"/>
          </p:cNvSpPr>
          <p:nvPr>
            <p:ph type="body" idx="1"/>
          </p:nvPr>
        </p:nvSpPr>
        <p:spPr>
          <a:xfrm>
            <a:off x="611188" y="1268413"/>
            <a:ext cx="7772400" cy="5400675"/>
          </a:xfrm>
        </p:spPr>
        <p:txBody>
          <a:bodyPr/>
          <a:lstStyle/>
          <a:p>
            <a:pPr eaLnBrk="1" hangingPunct="1">
              <a:lnSpc>
                <a:spcPct val="80000"/>
              </a:lnSpc>
              <a:buFontTx/>
              <a:buNone/>
            </a:pPr>
            <a:r>
              <a:rPr lang="en-US" altLang="zh-CN" sz="2800" dirty="0"/>
              <a:t>#include "</a:t>
            </a:r>
            <a:r>
              <a:rPr lang="en-US" altLang="zh-CN" sz="2800" dirty="0" err="1"/>
              <a:t>point.h</a:t>
            </a:r>
            <a:r>
              <a:rPr lang="en-US" altLang="zh-CN" sz="2800" dirty="0"/>
              <a:t>"              </a:t>
            </a:r>
          </a:p>
          <a:p>
            <a:pPr eaLnBrk="1" hangingPunct="1">
              <a:lnSpc>
                <a:spcPct val="80000"/>
              </a:lnSpc>
              <a:buFontTx/>
              <a:buNone/>
            </a:pPr>
            <a:r>
              <a:rPr lang="en-US" altLang="zh-CN" sz="2800" dirty="0"/>
              <a:t>               </a:t>
            </a:r>
          </a:p>
          <a:p>
            <a:pPr eaLnBrk="1" hangingPunct="1">
              <a:lnSpc>
                <a:spcPct val="80000"/>
              </a:lnSpc>
              <a:buFontTx/>
              <a:buNone/>
            </a:pPr>
            <a:r>
              <a:rPr lang="en-US" altLang="zh-CN" sz="2800" dirty="0"/>
              <a:t>Point::Point( </a:t>
            </a:r>
            <a:r>
              <a:rPr lang="en-US" altLang="zh-CN" sz="2800" dirty="0" err="1"/>
              <a:t>int</a:t>
            </a:r>
            <a:r>
              <a:rPr lang="en-US" altLang="zh-CN" sz="2800" dirty="0"/>
              <a:t> a, </a:t>
            </a:r>
            <a:r>
              <a:rPr lang="en-US" altLang="zh-CN" sz="2800" dirty="0" err="1"/>
              <a:t>int</a:t>
            </a:r>
            <a:r>
              <a:rPr lang="en-US" altLang="zh-CN" sz="2800" dirty="0"/>
              <a:t> b ) { </a:t>
            </a:r>
            <a:r>
              <a:rPr lang="en-US" altLang="zh-CN" sz="2800" dirty="0" err="1"/>
              <a:t>setPoint</a:t>
            </a:r>
            <a:r>
              <a:rPr lang="en-US" altLang="zh-CN" sz="2800" dirty="0"/>
              <a:t>( a, b ); }    </a:t>
            </a:r>
          </a:p>
          <a:p>
            <a:pPr eaLnBrk="1" hangingPunct="1">
              <a:lnSpc>
                <a:spcPct val="80000"/>
              </a:lnSpc>
              <a:buFontTx/>
              <a:buNone/>
            </a:pPr>
            <a:r>
              <a:rPr lang="en-US" altLang="zh-CN" sz="2800" dirty="0"/>
              <a:t>               </a:t>
            </a:r>
          </a:p>
          <a:p>
            <a:pPr eaLnBrk="1" hangingPunct="1">
              <a:lnSpc>
                <a:spcPct val="80000"/>
              </a:lnSpc>
              <a:buFontTx/>
              <a:buNone/>
            </a:pPr>
            <a:r>
              <a:rPr lang="en-US" altLang="zh-CN" sz="2800" dirty="0"/>
              <a:t>void Point::</a:t>
            </a:r>
            <a:r>
              <a:rPr lang="en-US" altLang="zh-CN" sz="2800" dirty="0" err="1"/>
              <a:t>setPoint</a:t>
            </a:r>
            <a:r>
              <a:rPr lang="en-US" altLang="zh-CN" sz="2800" dirty="0"/>
              <a:t>( </a:t>
            </a:r>
            <a:r>
              <a:rPr lang="en-US" altLang="zh-CN" sz="2800" dirty="0" err="1"/>
              <a:t>int</a:t>
            </a:r>
            <a:r>
              <a:rPr lang="en-US" altLang="zh-CN" sz="2800" dirty="0"/>
              <a:t> a, </a:t>
            </a:r>
            <a:r>
              <a:rPr lang="en-US" altLang="zh-CN" sz="2800" dirty="0" err="1"/>
              <a:t>int</a:t>
            </a:r>
            <a:r>
              <a:rPr lang="en-US" altLang="zh-CN" sz="2800" dirty="0"/>
              <a:t> b )         </a:t>
            </a:r>
          </a:p>
          <a:p>
            <a:pPr eaLnBrk="1" hangingPunct="1">
              <a:lnSpc>
                <a:spcPct val="80000"/>
              </a:lnSpc>
              <a:buFontTx/>
              <a:buNone/>
            </a:pPr>
            <a:r>
              <a:rPr lang="en-US" altLang="zh-CN" sz="2800" dirty="0"/>
              <a:t>{               </a:t>
            </a:r>
          </a:p>
          <a:p>
            <a:pPr eaLnBrk="1" hangingPunct="1">
              <a:lnSpc>
                <a:spcPct val="80000"/>
              </a:lnSpc>
              <a:buFontTx/>
              <a:buNone/>
            </a:pPr>
            <a:r>
              <a:rPr lang="en-US" altLang="zh-CN" sz="2800" dirty="0"/>
              <a:t>   x = a;             </a:t>
            </a:r>
          </a:p>
          <a:p>
            <a:pPr eaLnBrk="1" hangingPunct="1">
              <a:lnSpc>
                <a:spcPct val="80000"/>
              </a:lnSpc>
              <a:buFontTx/>
              <a:buNone/>
            </a:pPr>
            <a:r>
              <a:rPr lang="en-US" altLang="zh-CN" sz="2800" dirty="0"/>
              <a:t>   y = b;             </a:t>
            </a:r>
          </a:p>
          <a:p>
            <a:pPr eaLnBrk="1" hangingPunct="1">
              <a:lnSpc>
                <a:spcPct val="80000"/>
              </a:lnSpc>
              <a:buFontTx/>
              <a:buNone/>
            </a:pPr>
            <a:r>
              <a:rPr lang="en-US" altLang="zh-CN" sz="2800" dirty="0"/>
              <a:t>}               </a:t>
            </a:r>
          </a:p>
          <a:p>
            <a:pPr eaLnBrk="1" hangingPunct="1">
              <a:lnSpc>
                <a:spcPct val="80000"/>
              </a:lnSpc>
              <a:buFontTx/>
              <a:buNone/>
            </a:pPr>
            <a:r>
              <a:rPr lang="en-US" altLang="zh-CN" sz="2800" dirty="0"/>
              <a:t>               </a:t>
            </a:r>
          </a:p>
          <a:p>
            <a:pPr eaLnBrk="1" hangingPunct="1">
              <a:lnSpc>
                <a:spcPct val="80000"/>
              </a:lnSpc>
              <a:buFontTx/>
              <a:buNone/>
            </a:pPr>
            <a:r>
              <a:rPr lang="en-US" altLang="zh-CN" sz="2800" dirty="0"/>
              <a:t>void Point::print() </a:t>
            </a:r>
            <a:r>
              <a:rPr lang="en-US" altLang="zh-CN" sz="2800" dirty="0" err="1"/>
              <a:t>const</a:t>
            </a:r>
            <a:r>
              <a:rPr lang="en-US" altLang="zh-CN" sz="2800" dirty="0"/>
              <a:t>             </a:t>
            </a:r>
          </a:p>
          <a:p>
            <a:pPr eaLnBrk="1" hangingPunct="1">
              <a:lnSpc>
                <a:spcPct val="80000"/>
              </a:lnSpc>
              <a:buFontTx/>
              <a:buNone/>
            </a:pPr>
            <a:r>
              <a:rPr lang="en-US" altLang="zh-CN" sz="2800" dirty="0"/>
              <a:t>{ </a:t>
            </a:r>
            <a:r>
              <a:rPr lang="en-US" altLang="zh-CN" sz="2800" dirty="0" err="1"/>
              <a:t>cout</a:t>
            </a:r>
            <a:r>
              <a:rPr lang="en-US" altLang="zh-CN" sz="2800" dirty="0"/>
              <a:t> &lt;&lt; '[' &lt;&lt; x &lt;&lt; ", " &lt;&lt; y &lt;&lt; ']'; } </a:t>
            </a:r>
          </a:p>
        </p:txBody>
      </p:sp>
    </p:spTree>
    <p:extLst>
      <p:ext uri="{BB962C8B-B14F-4D97-AF65-F5344CB8AC3E}">
        <p14:creationId xmlns:p14="http://schemas.microsoft.com/office/powerpoint/2010/main" val="231064819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4213" y="115888"/>
            <a:ext cx="7772400" cy="720824"/>
          </a:xfrm>
        </p:spPr>
        <p:txBody>
          <a:bodyPr/>
          <a:lstStyle/>
          <a:p>
            <a:pPr eaLnBrk="1" hangingPunct="1"/>
            <a:r>
              <a:rPr lang="en-US" altLang="zh-CN" dirty="0" err="1"/>
              <a:t>Circ</a:t>
            </a:r>
            <a:r>
              <a:rPr lang="en-US" altLang="zh-CN" dirty="0" err="1">
                <a:solidFill>
                  <a:srgbClr val="FF0000"/>
                </a:solidFill>
              </a:rPr>
              <a:t>le.h</a:t>
            </a:r>
            <a:endParaRPr lang="en-US" altLang="zh-CN" dirty="0">
              <a:solidFill>
                <a:srgbClr val="FF0000"/>
              </a:solidFill>
            </a:endParaRPr>
          </a:p>
        </p:txBody>
      </p:sp>
      <p:sp>
        <p:nvSpPr>
          <p:cNvPr id="147459" name="Rectangle 3"/>
          <p:cNvSpPr>
            <a:spLocks noGrp="1" noChangeArrowheads="1"/>
          </p:cNvSpPr>
          <p:nvPr>
            <p:ph type="body" idx="1"/>
          </p:nvPr>
        </p:nvSpPr>
        <p:spPr>
          <a:xfrm>
            <a:off x="685800" y="1125538"/>
            <a:ext cx="7772400" cy="5327650"/>
          </a:xfrm>
        </p:spPr>
        <p:txBody>
          <a:bodyPr/>
          <a:lstStyle/>
          <a:p>
            <a:pPr eaLnBrk="1" hangingPunct="1">
              <a:lnSpc>
                <a:spcPct val="80000"/>
              </a:lnSpc>
              <a:buFontTx/>
              <a:buNone/>
            </a:pPr>
            <a:r>
              <a:rPr lang="en-US" altLang="zh-CN" sz="1800" dirty="0"/>
              <a:t> </a:t>
            </a:r>
          </a:p>
          <a:p>
            <a:pPr eaLnBrk="1" hangingPunct="1">
              <a:lnSpc>
                <a:spcPct val="80000"/>
              </a:lnSpc>
              <a:buFontTx/>
              <a:buNone/>
            </a:pPr>
            <a:r>
              <a:rPr lang="en-US" altLang="zh-CN" sz="1800" dirty="0"/>
              <a:t>#</a:t>
            </a:r>
            <a:r>
              <a:rPr lang="en-US" altLang="zh-CN" sz="1800" dirty="0" err="1"/>
              <a:t>ifndef</a:t>
            </a:r>
            <a:r>
              <a:rPr lang="en-US" altLang="zh-CN" sz="1800" dirty="0"/>
              <a:t> CIRCLE_H              </a:t>
            </a:r>
          </a:p>
          <a:p>
            <a:pPr eaLnBrk="1" hangingPunct="1">
              <a:lnSpc>
                <a:spcPct val="80000"/>
              </a:lnSpc>
              <a:buFontTx/>
              <a:buNone/>
            </a:pPr>
            <a:r>
              <a:rPr lang="en-US" altLang="zh-CN" sz="1800" dirty="0"/>
              <a:t>#define CIRCLE_H              </a:t>
            </a:r>
          </a:p>
          <a:p>
            <a:pPr eaLnBrk="1" hangingPunct="1">
              <a:lnSpc>
                <a:spcPct val="80000"/>
              </a:lnSpc>
              <a:buFontTx/>
              <a:buNone/>
            </a:pPr>
            <a:r>
              <a:rPr lang="en-US" altLang="zh-CN" sz="1800" dirty="0"/>
              <a:t>#include "</a:t>
            </a:r>
            <a:r>
              <a:rPr lang="en-US" altLang="zh-CN" sz="1800" dirty="0" err="1"/>
              <a:t>point.h</a:t>
            </a:r>
            <a:r>
              <a:rPr lang="en-US" altLang="zh-CN" sz="1800" dirty="0"/>
              <a:t>"              </a:t>
            </a:r>
          </a:p>
          <a:p>
            <a:pPr eaLnBrk="1" hangingPunct="1">
              <a:lnSpc>
                <a:spcPct val="80000"/>
              </a:lnSpc>
              <a:buFontTx/>
              <a:buNone/>
            </a:pPr>
            <a:r>
              <a:rPr lang="en-US" altLang="zh-CN" sz="1800" dirty="0"/>
              <a:t>              </a:t>
            </a:r>
          </a:p>
          <a:p>
            <a:pPr eaLnBrk="1" hangingPunct="1">
              <a:lnSpc>
                <a:spcPct val="80000"/>
              </a:lnSpc>
              <a:buFontTx/>
              <a:buNone/>
            </a:pPr>
            <a:r>
              <a:rPr lang="en-US" altLang="zh-CN" sz="1800" dirty="0"/>
              <a:t>class Circle : public Point {          </a:t>
            </a:r>
          </a:p>
          <a:p>
            <a:pPr eaLnBrk="1" hangingPunct="1">
              <a:lnSpc>
                <a:spcPct val="80000"/>
              </a:lnSpc>
              <a:buFontTx/>
              <a:buNone/>
            </a:pPr>
            <a:r>
              <a:rPr lang="en-US" altLang="zh-CN" sz="1800" dirty="0"/>
              <a:t>public:               </a:t>
            </a:r>
          </a:p>
          <a:p>
            <a:pPr eaLnBrk="1" hangingPunct="1">
              <a:lnSpc>
                <a:spcPct val="80000"/>
              </a:lnSpc>
              <a:buFontTx/>
              <a:buNone/>
            </a:pPr>
            <a:r>
              <a:rPr lang="en-US" altLang="zh-CN" sz="1800" dirty="0"/>
              <a:t>    Circle( double r = 0.0, </a:t>
            </a:r>
            <a:r>
              <a:rPr lang="en-US" altLang="zh-CN" sz="1800" dirty="0" err="1"/>
              <a:t>int</a:t>
            </a:r>
            <a:r>
              <a:rPr lang="en-US" altLang="zh-CN" sz="1800" dirty="0"/>
              <a:t> x = 0, </a:t>
            </a:r>
            <a:r>
              <a:rPr lang="en-US" altLang="zh-CN" sz="1800" dirty="0" err="1"/>
              <a:t>int</a:t>
            </a:r>
            <a:r>
              <a:rPr lang="en-US" altLang="zh-CN" sz="1800" dirty="0"/>
              <a:t> y = 0 );  </a:t>
            </a:r>
          </a:p>
          <a:p>
            <a:pPr eaLnBrk="1" hangingPunct="1">
              <a:lnSpc>
                <a:spcPct val="80000"/>
              </a:lnSpc>
              <a:buFontTx/>
              <a:buNone/>
            </a:pPr>
            <a:r>
              <a:rPr lang="en-US" altLang="zh-CN" sz="1800" dirty="0">
                <a:solidFill>
                  <a:srgbClr val="FF0000"/>
                </a:solidFill>
              </a:rPr>
              <a:t>    </a:t>
            </a:r>
            <a:r>
              <a:rPr lang="en-US" altLang="zh-CN" sz="1800" b="1" dirty="0">
                <a:solidFill>
                  <a:srgbClr val="FF0000"/>
                </a:solidFill>
              </a:rPr>
              <a:t>void </a:t>
            </a:r>
            <a:r>
              <a:rPr lang="en-US" altLang="zh-CN" sz="1800" b="1" dirty="0" err="1">
                <a:solidFill>
                  <a:srgbClr val="FF0000"/>
                </a:solidFill>
              </a:rPr>
              <a:t>setRadius</a:t>
            </a:r>
            <a:r>
              <a:rPr lang="en-US" altLang="zh-CN" sz="1800" b="1" dirty="0">
                <a:solidFill>
                  <a:srgbClr val="FF0000"/>
                </a:solidFill>
              </a:rPr>
              <a:t>( double );</a:t>
            </a:r>
            <a:r>
              <a:rPr lang="en-US" altLang="zh-CN" sz="1800" dirty="0"/>
              <a:t>            </a:t>
            </a:r>
          </a:p>
          <a:p>
            <a:pPr eaLnBrk="1" hangingPunct="1">
              <a:lnSpc>
                <a:spcPct val="80000"/>
              </a:lnSpc>
              <a:buFontTx/>
              <a:buNone/>
            </a:pPr>
            <a:r>
              <a:rPr lang="en-US" altLang="zh-CN" sz="1800" dirty="0"/>
              <a:t>	double </a:t>
            </a:r>
            <a:r>
              <a:rPr lang="en-US" altLang="zh-CN" sz="1800" dirty="0" err="1"/>
              <a:t>getRadius</a:t>
            </a:r>
            <a:r>
              <a:rPr lang="en-US" altLang="zh-CN" sz="1800" dirty="0"/>
              <a:t>() </a:t>
            </a:r>
            <a:r>
              <a:rPr lang="en-US" altLang="zh-CN" sz="1800" dirty="0" err="1"/>
              <a:t>const</a:t>
            </a:r>
            <a:r>
              <a:rPr lang="en-US" altLang="zh-CN" sz="1800" dirty="0"/>
              <a:t>;             </a:t>
            </a:r>
          </a:p>
          <a:p>
            <a:pPr eaLnBrk="1" hangingPunct="1">
              <a:lnSpc>
                <a:spcPct val="80000"/>
              </a:lnSpc>
              <a:buFontTx/>
              <a:buNone/>
            </a:pPr>
            <a:r>
              <a:rPr lang="en-US" altLang="zh-CN" sz="1800" dirty="0"/>
              <a:t>	</a:t>
            </a:r>
            <a:r>
              <a:rPr lang="en-US" altLang="zh-CN" sz="1800" b="1" dirty="0">
                <a:solidFill>
                  <a:srgbClr val="FF0000"/>
                </a:solidFill>
              </a:rPr>
              <a:t>virtual double area() </a:t>
            </a:r>
            <a:r>
              <a:rPr lang="en-US" altLang="zh-CN" sz="1800" b="1" dirty="0" err="1">
                <a:solidFill>
                  <a:srgbClr val="FF0000"/>
                </a:solidFill>
              </a:rPr>
              <a:t>const</a:t>
            </a:r>
            <a:r>
              <a:rPr lang="en-US" altLang="zh-CN" sz="1800" b="1" dirty="0">
                <a:solidFill>
                  <a:srgbClr val="FF0000"/>
                </a:solidFill>
              </a:rPr>
              <a:t>;</a:t>
            </a:r>
            <a:r>
              <a:rPr lang="en-US" altLang="zh-CN" sz="1800" dirty="0"/>
              <a:t>            </a:t>
            </a:r>
          </a:p>
          <a:p>
            <a:pPr eaLnBrk="1" hangingPunct="1">
              <a:lnSpc>
                <a:spcPct val="80000"/>
              </a:lnSpc>
              <a:buFontTx/>
              <a:buNone/>
            </a:pPr>
            <a:r>
              <a:rPr lang="en-US" altLang="zh-CN" sz="1800" dirty="0"/>
              <a:t>	virtual void </a:t>
            </a:r>
            <a:r>
              <a:rPr lang="en-US" altLang="zh-CN" sz="1800" dirty="0" err="1"/>
              <a:t>printShapeName</a:t>
            </a:r>
            <a:r>
              <a:rPr lang="en-US" altLang="zh-CN" sz="1800" dirty="0"/>
              <a:t>() </a:t>
            </a:r>
            <a:r>
              <a:rPr lang="en-US" altLang="zh-CN" sz="1800" dirty="0" err="1"/>
              <a:t>const</a:t>
            </a:r>
            <a:r>
              <a:rPr lang="en-US" altLang="zh-CN" sz="1800" dirty="0"/>
              <a:t> { </a:t>
            </a:r>
            <a:r>
              <a:rPr lang="en-US" altLang="zh-CN" sz="1800" dirty="0" err="1"/>
              <a:t>cout</a:t>
            </a:r>
            <a:r>
              <a:rPr lang="en-US" altLang="zh-CN" sz="1800" dirty="0"/>
              <a:t> &lt;&lt; "Circle: "; }      </a:t>
            </a:r>
          </a:p>
          <a:p>
            <a:pPr eaLnBrk="1" hangingPunct="1">
              <a:lnSpc>
                <a:spcPct val="80000"/>
              </a:lnSpc>
              <a:buFontTx/>
              <a:buNone/>
            </a:pPr>
            <a:r>
              <a:rPr lang="en-US" altLang="zh-CN" sz="1800" dirty="0"/>
              <a:t>	</a:t>
            </a:r>
            <a:r>
              <a:rPr lang="en-US" altLang="zh-CN" sz="1800" b="1" dirty="0">
                <a:solidFill>
                  <a:srgbClr val="FF0000"/>
                </a:solidFill>
              </a:rPr>
              <a:t>virtual void print() </a:t>
            </a:r>
            <a:r>
              <a:rPr lang="en-US" altLang="zh-CN" sz="1800" b="1" dirty="0" err="1">
                <a:solidFill>
                  <a:srgbClr val="FF0000"/>
                </a:solidFill>
              </a:rPr>
              <a:t>const</a:t>
            </a:r>
            <a:r>
              <a:rPr lang="en-US" altLang="zh-CN" sz="1800" b="1" dirty="0">
                <a:solidFill>
                  <a:srgbClr val="FF0000"/>
                </a:solidFill>
              </a:rPr>
              <a:t>;</a:t>
            </a:r>
            <a:r>
              <a:rPr lang="en-US" altLang="zh-CN" sz="1800" dirty="0"/>
              <a:t>            </a:t>
            </a:r>
          </a:p>
          <a:p>
            <a:pPr eaLnBrk="1" hangingPunct="1">
              <a:lnSpc>
                <a:spcPct val="80000"/>
              </a:lnSpc>
              <a:buFontTx/>
              <a:buNone/>
            </a:pPr>
            <a:r>
              <a:rPr lang="en-US" altLang="zh-CN" sz="1800" dirty="0"/>
              <a:t>private:               </a:t>
            </a:r>
          </a:p>
          <a:p>
            <a:pPr eaLnBrk="1" hangingPunct="1">
              <a:lnSpc>
                <a:spcPct val="80000"/>
              </a:lnSpc>
              <a:buFontTx/>
              <a:buNone/>
            </a:pPr>
            <a:r>
              <a:rPr lang="en-US" altLang="zh-CN" sz="1800" dirty="0"/>
              <a:t>	double radius; // radius of Circle          </a:t>
            </a:r>
          </a:p>
          <a:p>
            <a:pPr eaLnBrk="1" hangingPunct="1">
              <a:lnSpc>
                <a:spcPct val="80000"/>
              </a:lnSpc>
              <a:buFontTx/>
              <a:buNone/>
            </a:pPr>
            <a:r>
              <a:rPr lang="en-US" altLang="zh-CN" sz="1800" dirty="0"/>
              <a:t>};               </a:t>
            </a:r>
          </a:p>
          <a:p>
            <a:pPr eaLnBrk="1" hangingPunct="1">
              <a:lnSpc>
                <a:spcPct val="80000"/>
              </a:lnSpc>
              <a:buFontTx/>
              <a:buNone/>
            </a:pPr>
            <a:r>
              <a:rPr lang="en-US" altLang="zh-CN" sz="1800" dirty="0"/>
              <a:t>               </a:t>
            </a:r>
          </a:p>
          <a:p>
            <a:pPr eaLnBrk="1" hangingPunct="1">
              <a:lnSpc>
                <a:spcPct val="80000"/>
              </a:lnSpc>
              <a:buFontTx/>
              <a:buNone/>
            </a:pPr>
            <a:r>
              <a:rPr lang="en-US" altLang="zh-CN" sz="1800" dirty="0"/>
              <a:t>#</a:t>
            </a:r>
            <a:r>
              <a:rPr lang="en-US" altLang="zh-CN" sz="1800" dirty="0" err="1"/>
              <a:t>endif</a:t>
            </a:r>
            <a:r>
              <a:rPr lang="en-US" altLang="zh-CN" sz="1800" dirty="0"/>
              <a:t> </a:t>
            </a:r>
          </a:p>
        </p:txBody>
      </p:sp>
    </p:spTree>
    <p:extLst>
      <p:ext uri="{BB962C8B-B14F-4D97-AF65-F5344CB8AC3E}">
        <p14:creationId xmlns:p14="http://schemas.microsoft.com/office/powerpoint/2010/main" val="336301644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11188" y="260350"/>
            <a:ext cx="7772400" cy="648370"/>
          </a:xfrm>
        </p:spPr>
        <p:txBody>
          <a:bodyPr/>
          <a:lstStyle/>
          <a:p>
            <a:pPr eaLnBrk="1" hangingPunct="1"/>
            <a:r>
              <a:rPr lang="en-US" altLang="zh-CN" b="1" dirty="0"/>
              <a:t>Ci</a:t>
            </a:r>
            <a:r>
              <a:rPr lang="en-US" altLang="zh-CN" b="1" dirty="0">
                <a:solidFill>
                  <a:srgbClr val="FF0000"/>
                </a:solidFill>
              </a:rPr>
              <a:t>rcle.cpp</a:t>
            </a:r>
          </a:p>
        </p:txBody>
      </p:sp>
      <p:sp>
        <p:nvSpPr>
          <p:cNvPr id="148483" name="Rectangle 3"/>
          <p:cNvSpPr>
            <a:spLocks noGrp="1" noChangeArrowheads="1"/>
          </p:cNvSpPr>
          <p:nvPr>
            <p:ph type="body" idx="1"/>
          </p:nvPr>
        </p:nvSpPr>
        <p:spPr>
          <a:xfrm>
            <a:off x="685800" y="1268413"/>
            <a:ext cx="7847013" cy="5473700"/>
          </a:xfrm>
        </p:spPr>
        <p:txBody>
          <a:bodyPr/>
          <a:lstStyle/>
          <a:p>
            <a:pPr eaLnBrk="1" hangingPunct="1">
              <a:buFontTx/>
              <a:buNone/>
            </a:pPr>
            <a:r>
              <a:rPr lang="en-US" altLang="zh-CN" sz="1800" b="1" dirty="0"/>
              <a:t>#include "</a:t>
            </a:r>
            <a:r>
              <a:rPr lang="en-US" altLang="zh-CN" sz="1800" b="1" dirty="0" err="1"/>
              <a:t>circle.h</a:t>
            </a:r>
            <a:r>
              <a:rPr lang="en-US" altLang="zh-CN" sz="1800" b="1" dirty="0"/>
              <a:t>"              </a:t>
            </a:r>
          </a:p>
          <a:p>
            <a:pPr eaLnBrk="1" hangingPunct="1">
              <a:buFontTx/>
              <a:buNone/>
            </a:pPr>
            <a:r>
              <a:rPr lang="en-US" altLang="zh-CN" sz="1800" b="1" dirty="0"/>
              <a:t>               </a:t>
            </a:r>
          </a:p>
          <a:p>
            <a:pPr eaLnBrk="1" hangingPunct="1">
              <a:buFontTx/>
              <a:buNone/>
            </a:pPr>
            <a:r>
              <a:rPr lang="en-US" altLang="zh-CN" sz="1800" b="1" dirty="0"/>
              <a:t>Circle::Circle( double r, </a:t>
            </a:r>
            <a:r>
              <a:rPr lang="en-US" altLang="zh-CN" sz="1800" b="1" dirty="0" err="1"/>
              <a:t>int</a:t>
            </a:r>
            <a:r>
              <a:rPr lang="en-US" altLang="zh-CN" sz="1800" b="1" dirty="0"/>
              <a:t> a, </a:t>
            </a:r>
            <a:r>
              <a:rPr lang="en-US" altLang="zh-CN" sz="1800" b="1" dirty="0" err="1"/>
              <a:t>int</a:t>
            </a:r>
            <a:r>
              <a:rPr lang="en-US" altLang="zh-CN" sz="1800" b="1" dirty="0"/>
              <a:t> b )  : Point( a, b )</a:t>
            </a:r>
          </a:p>
          <a:p>
            <a:pPr eaLnBrk="1" hangingPunct="1">
              <a:buFontTx/>
              <a:buNone/>
            </a:pPr>
            <a:r>
              <a:rPr lang="en-US" altLang="zh-CN" sz="1800" b="1" dirty="0"/>
              <a:t>{ </a:t>
            </a:r>
            <a:r>
              <a:rPr lang="en-US" altLang="zh-CN" sz="1800" b="1" dirty="0" err="1"/>
              <a:t>setRadius</a:t>
            </a:r>
            <a:r>
              <a:rPr lang="en-US" altLang="zh-CN" sz="1800" b="1" dirty="0"/>
              <a:t>( r ); }           </a:t>
            </a:r>
          </a:p>
          <a:p>
            <a:pPr eaLnBrk="1" hangingPunct="1">
              <a:buFontTx/>
              <a:buNone/>
            </a:pPr>
            <a:r>
              <a:rPr lang="en-US" altLang="zh-CN" sz="1800" b="1" dirty="0"/>
              <a:t>               </a:t>
            </a:r>
          </a:p>
          <a:p>
            <a:pPr eaLnBrk="1" hangingPunct="1">
              <a:buFontTx/>
              <a:buNone/>
            </a:pPr>
            <a:r>
              <a:rPr lang="en-US" altLang="zh-CN" sz="1800" b="1" dirty="0"/>
              <a:t>void Circle::</a:t>
            </a:r>
            <a:r>
              <a:rPr lang="en-US" altLang="zh-CN" sz="1800" b="1" dirty="0" err="1"/>
              <a:t>setRadius</a:t>
            </a:r>
            <a:r>
              <a:rPr lang="en-US" altLang="zh-CN" sz="1800" b="1" dirty="0"/>
              <a:t>( double r ) { radius = r &gt; 0 ? r : 0; }</a:t>
            </a:r>
          </a:p>
          <a:p>
            <a:pPr eaLnBrk="1" hangingPunct="1">
              <a:buFontTx/>
              <a:buNone/>
            </a:pPr>
            <a:r>
              <a:rPr lang="en-US" altLang="zh-CN" sz="1800" b="1" dirty="0"/>
              <a:t>               </a:t>
            </a:r>
          </a:p>
          <a:p>
            <a:pPr eaLnBrk="1" hangingPunct="1">
              <a:buFontTx/>
              <a:buNone/>
            </a:pPr>
            <a:r>
              <a:rPr lang="en-US" altLang="zh-CN" sz="1800" b="1" dirty="0"/>
              <a:t>double Circle::</a:t>
            </a:r>
            <a:r>
              <a:rPr lang="en-US" altLang="zh-CN" sz="1800" b="1" dirty="0" err="1"/>
              <a:t>getRadius</a:t>
            </a:r>
            <a:r>
              <a:rPr lang="en-US" altLang="zh-CN" sz="1800" b="1" dirty="0"/>
              <a:t>() </a:t>
            </a:r>
            <a:r>
              <a:rPr lang="en-US" altLang="zh-CN" sz="1800" b="1" dirty="0" err="1"/>
              <a:t>const</a:t>
            </a:r>
            <a:r>
              <a:rPr lang="en-US" altLang="zh-CN" sz="1800" b="1" dirty="0"/>
              <a:t> { return radius; }         </a:t>
            </a:r>
          </a:p>
          <a:p>
            <a:pPr eaLnBrk="1" hangingPunct="1">
              <a:buFontTx/>
              <a:buNone/>
            </a:pPr>
            <a:r>
              <a:rPr lang="en-US" altLang="zh-CN" sz="1800" b="1" dirty="0"/>
              <a:t>               </a:t>
            </a:r>
          </a:p>
          <a:p>
            <a:pPr eaLnBrk="1" hangingPunct="1">
              <a:buFontTx/>
              <a:buNone/>
            </a:pPr>
            <a:r>
              <a:rPr lang="en-US" altLang="zh-CN" sz="1800" b="1" dirty="0"/>
              <a:t>double Circle::area() </a:t>
            </a:r>
            <a:r>
              <a:rPr lang="en-US" altLang="zh-CN" sz="1800" b="1" dirty="0" err="1"/>
              <a:t>const</a:t>
            </a:r>
            <a:r>
              <a:rPr lang="en-US" altLang="zh-CN" sz="1800" b="1" dirty="0"/>
              <a:t>             </a:t>
            </a:r>
          </a:p>
          <a:p>
            <a:pPr eaLnBrk="1" hangingPunct="1">
              <a:buFontTx/>
              <a:buNone/>
            </a:pPr>
            <a:r>
              <a:rPr lang="en-US" altLang="zh-CN" sz="1800" b="1" dirty="0"/>
              <a:t>{    return 3.14159 * radius * radius;    }        </a:t>
            </a:r>
          </a:p>
          <a:p>
            <a:pPr eaLnBrk="1" hangingPunct="1">
              <a:buFontTx/>
              <a:buNone/>
            </a:pPr>
            <a:r>
              <a:rPr lang="en-US" altLang="zh-CN" sz="1800" b="1" dirty="0"/>
              <a:t>               </a:t>
            </a:r>
          </a:p>
          <a:p>
            <a:pPr eaLnBrk="1" hangingPunct="1">
              <a:buFontTx/>
              <a:buNone/>
            </a:pPr>
            <a:r>
              <a:rPr lang="en-US" altLang="zh-CN" sz="1800" b="1" dirty="0"/>
              <a:t>void Circle::print() </a:t>
            </a:r>
            <a:r>
              <a:rPr lang="en-US" altLang="zh-CN" sz="1800" b="1" dirty="0" err="1"/>
              <a:t>const</a:t>
            </a:r>
            <a:r>
              <a:rPr lang="en-US" altLang="zh-CN" sz="1800" b="1" dirty="0"/>
              <a:t>             </a:t>
            </a:r>
          </a:p>
          <a:p>
            <a:pPr eaLnBrk="1" hangingPunct="1">
              <a:buFontTx/>
              <a:buNone/>
            </a:pPr>
            <a:r>
              <a:rPr lang="en-US" altLang="zh-CN" sz="1800" b="1" dirty="0"/>
              <a:t>{          Point::print();         </a:t>
            </a:r>
            <a:r>
              <a:rPr lang="en-US" altLang="zh-CN" sz="1800" b="1" dirty="0" err="1"/>
              <a:t>cout</a:t>
            </a:r>
            <a:r>
              <a:rPr lang="en-US" altLang="zh-CN" sz="1800" b="1" dirty="0"/>
              <a:t> &lt;&lt; "; Radius = " &lt;&lt; radius;        </a:t>
            </a:r>
          </a:p>
          <a:p>
            <a:pPr eaLnBrk="1" hangingPunct="1">
              <a:buFontTx/>
              <a:buNone/>
            </a:pPr>
            <a:r>
              <a:rPr lang="en-US" altLang="zh-CN" sz="1800" b="1" dirty="0"/>
              <a:t>}               </a:t>
            </a:r>
          </a:p>
          <a:p>
            <a:pPr eaLnBrk="1" hangingPunct="1">
              <a:lnSpc>
                <a:spcPct val="80000"/>
              </a:lnSpc>
              <a:buFontTx/>
              <a:buNone/>
            </a:pPr>
            <a:r>
              <a:rPr lang="en-US" altLang="zh-CN" sz="1800" b="1" dirty="0"/>
              <a:t> 	</a:t>
            </a:r>
          </a:p>
        </p:txBody>
      </p:sp>
    </p:spTree>
    <p:extLst>
      <p:ext uri="{BB962C8B-B14F-4D97-AF65-F5344CB8AC3E}">
        <p14:creationId xmlns:p14="http://schemas.microsoft.com/office/powerpoint/2010/main" val="99238043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4213" y="0"/>
            <a:ext cx="7772400" cy="574675"/>
          </a:xfrm>
        </p:spPr>
        <p:txBody>
          <a:bodyPr/>
          <a:lstStyle/>
          <a:p>
            <a:pPr eaLnBrk="1" hangingPunct="1"/>
            <a:r>
              <a:rPr lang="en-US" altLang="zh-CN" sz="4000" b="1"/>
              <a:t>Cylin</a:t>
            </a:r>
            <a:r>
              <a:rPr lang="en-US" altLang="zh-CN" sz="4000" b="1">
                <a:solidFill>
                  <a:srgbClr val="FF0000"/>
                </a:solidFill>
              </a:rPr>
              <a:t>der.h</a:t>
            </a:r>
          </a:p>
        </p:txBody>
      </p:sp>
      <p:sp>
        <p:nvSpPr>
          <p:cNvPr id="149507" name="Rectangle 3"/>
          <p:cNvSpPr>
            <a:spLocks noGrp="1" noChangeArrowheads="1"/>
          </p:cNvSpPr>
          <p:nvPr>
            <p:ph type="body" idx="1"/>
          </p:nvPr>
        </p:nvSpPr>
        <p:spPr>
          <a:xfrm>
            <a:off x="538163" y="1052736"/>
            <a:ext cx="8064500" cy="5976938"/>
          </a:xfrm>
        </p:spPr>
        <p:txBody>
          <a:bodyPr/>
          <a:lstStyle/>
          <a:p>
            <a:pPr eaLnBrk="1" hangingPunct="1">
              <a:lnSpc>
                <a:spcPct val="80000"/>
              </a:lnSpc>
              <a:buFontTx/>
              <a:buNone/>
            </a:pPr>
            <a:r>
              <a:rPr lang="en-US" altLang="zh-CN" sz="1800" dirty="0"/>
              <a:t>#</a:t>
            </a:r>
            <a:r>
              <a:rPr lang="en-US" altLang="zh-CN" sz="1800" dirty="0" err="1"/>
              <a:t>ifndef</a:t>
            </a:r>
            <a:r>
              <a:rPr lang="en-US" altLang="zh-CN" sz="1800" dirty="0"/>
              <a:t> CYLINDR_H              </a:t>
            </a:r>
          </a:p>
          <a:p>
            <a:pPr eaLnBrk="1" hangingPunct="1">
              <a:lnSpc>
                <a:spcPct val="80000"/>
              </a:lnSpc>
              <a:buFontTx/>
              <a:buNone/>
            </a:pPr>
            <a:r>
              <a:rPr lang="en-US" altLang="zh-CN" sz="1800" dirty="0"/>
              <a:t>#define CYLINDR_H              </a:t>
            </a:r>
          </a:p>
          <a:p>
            <a:pPr eaLnBrk="1" hangingPunct="1">
              <a:lnSpc>
                <a:spcPct val="80000"/>
              </a:lnSpc>
              <a:buFontTx/>
              <a:buNone/>
            </a:pPr>
            <a:r>
              <a:rPr lang="en-US" altLang="zh-CN" sz="1800" dirty="0"/>
              <a:t>#include "</a:t>
            </a:r>
            <a:r>
              <a:rPr lang="en-US" altLang="zh-CN" sz="1800" dirty="0" err="1"/>
              <a:t>circle.h</a:t>
            </a:r>
            <a:r>
              <a:rPr lang="en-US" altLang="zh-CN" sz="1800" dirty="0"/>
              <a:t>"              </a:t>
            </a:r>
          </a:p>
          <a:p>
            <a:pPr eaLnBrk="1" hangingPunct="1">
              <a:lnSpc>
                <a:spcPct val="80000"/>
              </a:lnSpc>
              <a:buFontTx/>
              <a:buNone/>
            </a:pPr>
            <a:r>
              <a:rPr lang="en-US" altLang="zh-CN" sz="1800" dirty="0"/>
              <a:t>               </a:t>
            </a:r>
          </a:p>
          <a:p>
            <a:pPr eaLnBrk="1" hangingPunct="1">
              <a:lnSpc>
                <a:spcPct val="80000"/>
              </a:lnSpc>
              <a:buFontTx/>
              <a:buNone/>
            </a:pPr>
            <a:r>
              <a:rPr lang="en-US" altLang="zh-CN" sz="1800" dirty="0"/>
              <a:t>class Cylinder : public Circle {          </a:t>
            </a:r>
          </a:p>
          <a:p>
            <a:pPr eaLnBrk="1" hangingPunct="1">
              <a:lnSpc>
                <a:spcPct val="80000"/>
              </a:lnSpc>
              <a:buFontTx/>
              <a:buNone/>
            </a:pPr>
            <a:r>
              <a:rPr lang="en-US" altLang="zh-CN" sz="1800" dirty="0"/>
              <a:t>public:               </a:t>
            </a:r>
          </a:p>
          <a:p>
            <a:pPr eaLnBrk="1" hangingPunct="1">
              <a:lnSpc>
                <a:spcPct val="80000"/>
              </a:lnSpc>
              <a:buFontTx/>
              <a:buNone/>
            </a:pPr>
            <a:r>
              <a:rPr lang="en-US" altLang="zh-CN" sz="1800" dirty="0"/>
              <a:t>	Cylinder( double h = 0.0, double r = 0.0,      </a:t>
            </a:r>
          </a:p>
          <a:p>
            <a:pPr eaLnBrk="1" hangingPunct="1">
              <a:lnSpc>
                <a:spcPct val="80000"/>
              </a:lnSpc>
              <a:buFontTx/>
              <a:buNone/>
            </a:pPr>
            <a:r>
              <a:rPr lang="en-US" altLang="zh-CN" sz="1800" dirty="0"/>
              <a:t>	</a:t>
            </a:r>
            <a:r>
              <a:rPr lang="en-US" altLang="zh-CN" sz="1800" dirty="0" err="1"/>
              <a:t>int</a:t>
            </a:r>
            <a:r>
              <a:rPr lang="en-US" altLang="zh-CN" sz="1800" dirty="0"/>
              <a:t> x = 0, </a:t>
            </a:r>
            <a:r>
              <a:rPr lang="en-US" altLang="zh-CN" sz="1800" dirty="0" err="1"/>
              <a:t>int</a:t>
            </a:r>
            <a:r>
              <a:rPr lang="en-US" altLang="zh-CN" sz="1800" dirty="0"/>
              <a:t> y = 0 );       </a:t>
            </a:r>
          </a:p>
          <a:p>
            <a:pPr eaLnBrk="1" hangingPunct="1">
              <a:lnSpc>
                <a:spcPct val="80000"/>
              </a:lnSpc>
              <a:buFontTx/>
              <a:buNone/>
            </a:pPr>
            <a:r>
              <a:rPr lang="en-US" altLang="zh-CN" sz="1800" dirty="0"/>
              <a:t>               </a:t>
            </a:r>
          </a:p>
          <a:p>
            <a:pPr eaLnBrk="1" hangingPunct="1">
              <a:lnSpc>
                <a:spcPct val="80000"/>
              </a:lnSpc>
              <a:buFontTx/>
              <a:buNone/>
            </a:pPr>
            <a:r>
              <a:rPr lang="en-US" altLang="zh-CN" sz="1800" dirty="0"/>
              <a:t>	</a:t>
            </a:r>
            <a:r>
              <a:rPr lang="en-US" altLang="zh-CN" sz="1800" dirty="0">
                <a:solidFill>
                  <a:schemeClr val="accent2"/>
                </a:solidFill>
              </a:rPr>
              <a:t>void </a:t>
            </a:r>
            <a:r>
              <a:rPr lang="en-US" altLang="zh-CN" sz="1800" dirty="0" err="1">
                <a:solidFill>
                  <a:schemeClr val="accent2"/>
                </a:solidFill>
              </a:rPr>
              <a:t>setHeight</a:t>
            </a:r>
            <a:r>
              <a:rPr lang="en-US" altLang="zh-CN" sz="1800" dirty="0">
                <a:solidFill>
                  <a:schemeClr val="accent2"/>
                </a:solidFill>
              </a:rPr>
              <a:t>( double );</a:t>
            </a:r>
            <a:r>
              <a:rPr lang="en-US" altLang="zh-CN" sz="1800" dirty="0"/>
              <a:t>            </a:t>
            </a:r>
          </a:p>
          <a:p>
            <a:pPr eaLnBrk="1" hangingPunct="1">
              <a:lnSpc>
                <a:spcPct val="80000"/>
              </a:lnSpc>
              <a:buFontTx/>
              <a:buNone/>
            </a:pPr>
            <a:r>
              <a:rPr lang="en-US" altLang="zh-CN" sz="1800" dirty="0"/>
              <a:t>	double </a:t>
            </a:r>
            <a:r>
              <a:rPr lang="en-US" altLang="zh-CN" sz="1800" dirty="0" err="1"/>
              <a:t>getHeight</a:t>
            </a:r>
            <a:r>
              <a:rPr lang="en-US" altLang="zh-CN" sz="1800" dirty="0"/>
              <a:t>();              </a:t>
            </a:r>
          </a:p>
          <a:p>
            <a:pPr eaLnBrk="1" hangingPunct="1">
              <a:lnSpc>
                <a:spcPct val="80000"/>
              </a:lnSpc>
              <a:buFontTx/>
              <a:buNone/>
            </a:pPr>
            <a:r>
              <a:rPr lang="en-US" altLang="zh-CN" sz="1800" dirty="0"/>
              <a:t>	</a:t>
            </a:r>
            <a:r>
              <a:rPr lang="en-US" altLang="zh-CN" sz="1800" dirty="0">
                <a:solidFill>
                  <a:srgbClr val="FF3300"/>
                </a:solidFill>
              </a:rPr>
              <a:t>virtual</a:t>
            </a:r>
            <a:r>
              <a:rPr lang="en-US" altLang="zh-CN" sz="1800" dirty="0">
                <a:solidFill>
                  <a:schemeClr val="hlink"/>
                </a:solidFill>
              </a:rPr>
              <a:t> </a:t>
            </a:r>
            <a:r>
              <a:rPr lang="en-US" altLang="zh-CN" sz="1800" dirty="0">
                <a:solidFill>
                  <a:schemeClr val="accent2"/>
                </a:solidFill>
              </a:rPr>
              <a:t>double area() </a:t>
            </a:r>
            <a:r>
              <a:rPr lang="en-US" altLang="zh-CN" sz="1800" dirty="0" err="1">
                <a:solidFill>
                  <a:schemeClr val="accent2"/>
                </a:solidFill>
              </a:rPr>
              <a:t>const</a:t>
            </a:r>
            <a:r>
              <a:rPr lang="en-US" altLang="zh-CN" sz="1800" dirty="0">
                <a:solidFill>
                  <a:schemeClr val="accent2"/>
                </a:solidFill>
              </a:rPr>
              <a:t>;</a:t>
            </a:r>
            <a:r>
              <a:rPr lang="en-US" altLang="zh-CN" sz="1800" dirty="0"/>
              <a:t>            </a:t>
            </a:r>
          </a:p>
          <a:p>
            <a:pPr eaLnBrk="1" hangingPunct="1">
              <a:lnSpc>
                <a:spcPct val="80000"/>
              </a:lnSpc>
              <a:buFontTx/>
              <a:buNone/>
            </a:pPr>
            <a:r>
              <a:rPr lang="en-US" altLang="zh-CN" sz="1800" dirty="0"/>
              <a:t>	</a:t>
            </a:r>
            <a:r>
              <a:rPr lang="en-US" altLang="zh-CN" sz="1800" dirty="0">
                <a:solidFill>
                  <a:srgbClr val="FF3300"/>
                </a:solidFill>
              </a:rPr>
              <a:t>virtual</a:t>
            </a:r>
            <a:r>
              <a:rPr lang="en-US" altLang="zh-CN" sz="1800" dirty="0"/>
              <a:t> double volume() </a:t>
            </a:r>
            <a:r>
              <a:rPr lang="en-US" altLang="zh-CN" sz="1800" dirty="0" err="1"/>
              <a:t>const</a:t>
            </a:r>
            <a:r>
              <a:rPr lang="en-US" altLang="zh-CN" sz="1800" dirty="0"/>
              <a:t>;            </a:t>
            </a:r>
          </a:p>
          <a:p>
            <a:pPr eaLnBrk="1" hangingPunct="1">
              <a:lnSpc>
                <a:spcPct val="80000"/>
              </a:lnSpc>
              <a:buFontTx/>
              <a:buNone/>
            </a:pPr>
            <a:r>
              <a:rPr lang="en-US" altLang="zh-CN" sz="1800" dirty="0"/>
              <a:t>	</a:t>
            </a:r>
            <a:r>
              <a:rPr lang="en-US" altLang="zh-CN" sz="1800" dirty="0">
                <a:solidFill>
                  <a:srgbClr val="FF3300"/>
                </a:solidFill>
              </a:rPr>
              <a:t>virtual</a:t>
            </a:r>
            <a:r>
              <a:rPr lang="en-US" altLang="zh-CN" sz="1800" dirty="0">
                <a:solidFill>
                  <a:schemeClr val="hlink"/>
                </a:solidFill>
              </a:rPr>
              <a:t> </a:t>
            </a:r>
            <a:r>
              <a:rPr lang="en-US" altLang="zh-CN" sz="1800" dirty="0">
                <a:solidFill>
                  <a:schemeClr val="accent2"/>
                </a:solidFill>
              </a:rPr>
              <a:t>void </a:t>
            </a:r>
            <a:r>
              <a:rPr lang="en-US" altLang="zh-CN" sz="1800" dirty="0" err="1">
                <a:solidFill>
                  <a:schemeClr val="accent2"/>
                </a:solidFill>
              </a:rPr>
              <a:t>printShapeName</a:t>
            </a:r>
            <a:r>
              <a:rPr lang="en-US" altLang="zh-CN" sz="1800" dirty="0">
                <a:solidFill>
                  <a:schemeClr val="accent2"/>
                </a:solidFill>
              </a:rPr>
              <a:t>() </a:t>
            </a:r>
            <a:r>
              <a:rPr lang="en-US" altLang="zh-CN" sz="1800" dirty="0" err="1">
                <a:solidFill>
                  <a:schemeClr val="accent2"/>
                </a:solidFill>
              </a:rPr>
              <a:t>const</a:t>
            </a:r>
            <a:r>
              <a:rPr lang="en-US" altLang="zh-CN" sz="1800" dirty="0">
                <a:solidFill>
                  <a:schemeClr val="accent2"/>
                </a:solidFill>
              </a:rPr>
              <a:t> {</a:t>
            </a:r>
            <a:r>
              <a:rPr lang="en-US" altLang="zh-CN" sz="1800" dirty="0" err="1">
                <a:solidFill>
                  <a:schemeClr val="accent2"/>
                </a:solidFill>
              </a:rPr>
              <a:t>cout</a:t>
            </a:r>
            <a:r>
              <a:rPr lang="en-US" altLang="zh-CN" sz="1800" dirty="0">
                <a:solidFill>
                  <a:schemeClr val="accent2"/>
                </a:solidFill>
              </a:rPr>
              <a:t> &lt;&lt; "Cylinder: ";}</a:t>
            </a:r>
            <a:r>
              <a:rPr lang="en-US" altLang="zh-CN" sz="1800" dirty="0"/>
              <a:t>        </a:t>
            </a:r>
          </a:p>
          <a:p>
            <a:pPr eaLnBrk="1" hangingPunct="1">
              <a:lnSpc>
                <a:spcPct val="80000"/>
              </a:lnSpc>
              <a:buFontTx/>
              <a:buNone/>
            </a:pPr>
            <a:r>
              <a:rPr lang="en-US" altLang="zh-CN" sz="1800" dirty="0"/>
              <a:t>	</a:t>
            </a:r>
            <a:r>
              <a:rPr lang="en-US" altLang="zh-CN" sz="1800" dirty="0">
                <a:solidFill>
                  <a:srgbClr val="FF3300"/>
                </a:solidFill>
              </a:rPr>
              <a:t>virtual</a:t>
            </a:r>
            <a:r>
              <a:rPr lang="en-US" altLang="zh-CN" sz="1800" dirty="0"/>
              <a:t> void print() </a:t>
            </a:r>
            <a:r>
              <a:rPr lang="en-US" altLang="zh-CN" sz="1800" dirty="0" err="1"/>
              <a:t>const</a:t>
            </a:r>
            <a:r>
              <a:rPr lang="en-US" altLang="zh-CN" sz="1800" dirty="0"/>
              <a:t>;            </a:t>
            </a:r>
          </a:p>
          <a:p>
            <a:pPr eaLnBrk="1" hangingPunct="1">
              <a:lnSpc>
                <a:spcPct val="80000"/>
              </a:lnSpc>
              <a:buFontTx/>
              <a:buNone/>
            </a:pPr>
            <a:r>
              <a:rPr lang="en-US" altLang="zh-CN" sz="1800" dirty="0"/>
              <a:t>private:               </a:t>
            </a:r>
          </a:p>
          <a:p>
            <a:pPr eaLnBrk="1" hangingPunct="1">
              <a:lnSpc>
                <a:spcPct val="80000"/>
              </a:lnSpc>
              <a:buFontTx/>
              <a:buNone/>
            </a:pPr>
            <a:r>
              <a:rPr lang="en-US" altLang="zh-CN" sz="1800" dirty="0"/>
              <a:t>	double height; </a:t>
            </a:r>
          </a:p>
          <a:p>
            <a:pPr eaLnBrk="1" hangingPunct="1">
              <a:lnSpc>
                <a:spcPct val="80000"/>
              </a:lnSpc>
              <a:buFontTx/>
              <a:buNone/>
            </a:pPr>
            <a:r>
              <a:rPr lang="en-US" altLang="zh-CN" sz="1800" dirty="0"/>
              <a:t>};               </a:t>
            </a:r>
          </a:p>
          <a:p>
            <a:pPr eaLnBrk="1" hangingPunct="1">
              <a:lnSpc>
                <a:spcPct val="80000"/>
              </a:lnSpc>
              <a:buFontTx/>
              <a:buNone/>
            </a:pPr>
            <a:r>
              <a:rPr lang="en-US" altLang="zh-CN" sz="1800" dirty="0"/>
              <a:t>               </a:t>
            </a:r>
          </a:p>
          <a:p>
            <a:pPr eaLnBrk="1" hangingPunct="1">
              <a:lnSpc>
                <a:spcPct val="80000"/>
              </a:lnSpc>
              <a:buFontTx/>
              <a:buNone/>
            </a:pPr>
            <a:r>
              <a:rPr lang="en-US" altLang="zh-CN" sz="1800" dirty="0"/>
              <a:t>#</a:t>
            </a:r>
            <a:r>
              <a:rPr lang="en-US" altLang="zh-CN" sz="1800" dirty="0" err="1"/>
              <a:t>endif</a:t>
            </a:r>
            <a:r>
              <a:rPr lang="en-US" altLang="zh-CN" sz="1800" dirty="0"/>
              <a:t> </a:t>
            </a:r>
          </a:p>
        </p:txBody>
      </p:sp>
    </p:spTree>
    <p:extLst>
      <p:ext uri="{BB962C8B-B14F-4D97-AF65-F5344CB8AC3E}">
        <p14:creationId xmlns:p14="http://schemas.microsoft.com/office/powerpoint/2010/main" val="106706832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11188" y="115888"/>
            <a:ext cx="7772400" cy="647700"/>
          </a:xfrm>
        </p:spPr>
        <p:txBody>
          <a:bodyPr/>
          <a:lstStyle/>
          <a:p>
            <a:pPr eaLnBrk="1" hangingPunct="1"/>
            <a:r>
              <a:rPr lang="en-US" altLang="zh-CN" sz="4000" b="1">
                <a:solidFill>
                  <a:srgbClr val="FF0000"/>
                </a:solidFill>
              </a:rPr>
              <a:t>Cylinder.cpp</a:t>
            </a:r>
          </a:p>
        </p:txBody>
      </p:sp>
      <p:sp>
        <p:nvSpPr>
          <p:cNvPr id="150531" name="Rectangle 3"/>
          <p:cNvSpPr>
            <a:spLocks noGrp="1" noChangeArrowheads="1"/>
          </p:cNvSpPr>
          <p:nvPr>
            <p:ph type="body" idx="1"/>
          </p:nvPr>
        </p:nvSpPr>
        <p:spPr>
          <a:xfrm>
            <a:off x="611188" y="1025525"/>
            <a:ext cx="7772400" cy="5571827"/>
          </a:xfrm>
        </p:spPr>
        <p:txBody>
          <a:bodyPr/>
          <a:lstStyle/>
          <a:p>
            <a:pPr eaLnBrk="1" hangingPunct="1">
              <a:lnSpc>
                <a:spcPct val="80000"/>
              </a:lnSpc>
              <a:buFontTx/>
              <a:buNone/>
            </a:pPr>
            <a:r>
              <a:rPr lang="en-US" altLang="zh-CN" sz="1600" dirty="0"/>
              <a:t>#include "</a:t>
            </a:r>
            <a:r>
              <a:rPr lang="en-US" altLang="zh-CN" sz="1600" dirty="0" err="1"/>
              <a:t>cylindr.h</a:t>
            </a:r>
            <a:r>
              <a:rPr lang="en-US" altLang="zh-CN" sz="1600" dirty="0"/>
              <a:t>"              </a:t>
            </a:r>
          </a:p>
          <a:p>
            <a:pPr eaLnBrk="1" hangingPunct="1">
              <a:lnSpc>
                <a:spcPct val="80000"/>
              </a:lnSpc>
              <a:buFontTx/>
              <a:buNone/>
            </a:pPr>
            <a:r>
              <a:rPr lang="en-US" altLang="zh-CN" sz="1600" dirty="0"/>
              <a:t>               </a:t>
            </a:r>
          </a:p>
          <a:p>
            <a:pPr eaLnBrk="1" hangingPunct="1">
              <a:lnSpc>
                <a:spcPct val="80000"/>
              </a:lnSpc>
              <a:buFontTx/>
              <a:buNone/>
            </a:pPr>
            <a:r>
              <a:rPr lang="en-US" altLang="zh-CN" sz="1600" dirty="0">
                <a:solidFill>
                  <a:schemeClr val="accent2"/>
                </a:solidFill>
              </a:rPr>
              <a:t>Cylinder::Cylinder( double h, double r, </a:t>
            </a:r>
            <a:r>
              <a:rPr lang="en-US" altLang="zh-CN" sz="1600" dirty="0" err="1">
                <a:solidFill>
                  <a:schemeClr val="accent2"/>
                </a:solidFill>
              </a:rPr>
              <a:t>int</a:t>
            </a:r>
            <a:r>
              <a:rPr lang="en-US" altLang="zh-CN" sz="1600" dirty="0">
                <a:solidFill>
                  <a:schemeClr val="accent2"/>
                </a:solidFill>
              </a:rPr>
              <a:t> x, </a:t>
            </a:r>
            <a:r>
              <a:rPr lang="en-US" altLang="zh-CN" sz="1600" dirty="0" err="1">
                <a:solidFill>
                  <a:schemeClr val="accent2"/>
                </a:solidFill>
              </a:rPr>
              <a:t>int</a:t>
            </a:r>
            <a:r>
              <a:rPr lang="en-US" altLang="zh-CN" sz="1600" dirty="0">
                <a:solidFill>
                  <a:schemeClr val="accent2"/>
                </a:solidFill>
              </a:rPr>
              <a:t> y ) : Circle( r, x, y )</a:t>
            </a:r>
          </a:p>
          <a:p>
            <a:pPr eaLnBrk="1" hangingPunct="1">
              <a:lnSpc>
                <a:spcPct val="80000"/>
              </a:lnSpc>
              <a:buFontTx/>
              <a:buNone/>
            </a:pPr>
            <a:r>
              <a:rPr lang="en-US" altLang="zh-CN" sz="1600" dirty="0">
                <a:solidFill>
                  <a:schemeClr val="accent2"/>
                </a:solidFill>
              </a:rPr>
              <a:t>{ </a:t>
            </a:r>
            <a:r>
              <a:rPr lang="en-US" altLang="zh-CN" sz="1600" dirty="0" err="1">
                <a:solidFill>
                  <a:schemeClr val="accent2"/>
                </a:solidFill>
              </a:rPr>
              <a:t>setHeight</a:t>
            </a:r>
            <a:r>
              <a:rPr lang="en-US" altLang="zh-CN" sz="1600" dirty="0">
                <a:solidFill>
                  <a:schemeClr val="accent2"/>
                </a:solidFill>
              </a:rPr>
              <a:t>( h ); }</a:t>
            </a:r>
            <a:r>
              <a:rPr lang="en-US" altLang="zh-CN" sz="1600" dirty="0"/>
              <a:t>           </a:t>
            </a:r>
          </a:p>
          <a:p>
            <a:pPr eaLnBrk="1" hangingPunct="1">
              <a:lnSpc>
                <a:spcPct val="80000"/>
              </a:lnSpc>
              <a:buFontTx/>
              <a:buNone/>
            </a:pPr>
            <a:r>
              <a:rPr lang="en-US" altLang="zh-CN" sz="1600" dirty="0"/>
              <a:t>               </a:t>
            </a:r>
          </a:p>
          <a:p>
            <a:pPr eaLnBrk="1" hangingPunct="1">
              <a:lnSpc>
                <a:spcPct val="80000"/>
              </a:lnSpc>
              <a:buFontTx/>
              <a:buNone/>
            </a:pPr>
            <a:r>
              <a:rPr lang="en-US" altLang="zh-CN" sz="1600" dirty="0"/>
              <a:t>void Cylinder::</a:t>
            </a:r>
            <a:r>
              <a:rPr lang="en-US" altLang="zh-CN" sz="1600" dirty="0" err="1"/>
              <a:t>setHeight</a:t>
            </a:r>
            <a:r>
              <a:rPr lang="en-US" altLang="zh-CN" sz="1600" dirty="0"/>
              <a:t>( double h )           </a:t>
            </a:r>
          </a:p>
          <a:p>
            <a:pPr eaLnBrk="1" hangingPunct="1">
              <a:lnSpc>
                <a:spcPct val="80000"/>
              </a:lnSpc>
              <a:buFontTx/>
              <a:buNone/>
            </a:pPr>
            <a:r>
              <a:rPr lang="en-US" altLang="zh-CN" sz="1600" dirty="0"/>
              <a:t>{   height = h &gt; 0 ? h : 0; }     </a:t>
            </a:r>
          </a:p>
          <a:p>
            <a:pPr eaLnBrk="1" hangingPunct="1">
              <a:lnSpc>
                <a:spcPct val="80000"/>
              </a:lnSpc>
              <a:buFontTx/>
              <a:buNone/>
            </a:pPr>
            <a:r>
              <a:rPr lang="en-US" altLang="zh-CN" sz="1600" dirty="0"/>
              <a:t>    double Cylinder::</a:t>
            </a:r>
            <a:r>
              <a:rPr lang="en-US" altLang="zh-CN" sz="1600" dirty="0" err="1"/>
              <a:t>getHeight</a:t>
            </a:r>
            <a:r>
              <a:rPr lang="en-US" altLang="zh-CN" sz="1600" dirty="0"/>
              <a:t>() { return height; }          </a:t>
            </a:r>
          </a:p>
          <a:p>
            <a:pPr eaLnBrk="1" hangingPunct="1">
              <a:lnSpc>
                <a:spcPct val="80000"/>
              </a:lnSpc>
              <a:buFontTx/>
              <a:buNone/>
            </a:pPr>
            <a:r>
              <a:rPr lang="en-US" altLang="zh-CN" sz="1600" dirty="0"/>
              <a:t>               </a:t>
            </a:r>
          </a:p>
          <a:p>
            <a:pPr eaLnBrk="1" hangingPunct="1">
              <a:lnSpc>
                <a:spcPct val="80000"/>
              </a:lnSpc>
              <a:buFontTx/>
              <a:buNone/>
            </a:pPr>
            <a:r>
              <a:rPr lang="en-US" altLang="zh-CN" sz="1600" dirty="0">
                <a:solidFill>
                  <a:schemeClr val="accent2"/>
                </a:solidFill>
              </a:rPr>
              <a:t>double Cylinder::area() </a:t>
            </a:r>
            <a:r>
              <a:rPr lang="en-US" altLang="zh-CN" sz="1600" dirty="0" err="1">
                <a:solidFill>
                  <a:schemeClr val="accent2"/>
                </a:solidFill>
              </a:rPr>
              <a:t>const</a:t>
            </a:r>
            <a:r>
              <a:rPr lang="en-US" altLang="zh-CN" sz="1600" dirty="0">
                <a:solidFill>
                  <a:schemeClr val="accent2"/>
                </a:solidFill>
              </a:rPr>
              <a:t>             </a:t>
            </a:r>
          </a:p>
          <a:p>
            <a:pPr eaLnBrk="1" hangingPunct="1">
              <a:lnSpc>
                <a:spcPct val="80000"/>
              </a:lnSpc>
              <a:buFontTx/>
              <a:buNone/>
            </a:pPr>
            <a:r>
              <a:rPr lang="en-US" altLang="zh-CN" sz="1600" dirty="0">
                <a:solidFill>
                  <a:schemeClr val="accent2"/>
                </a:solidFill>
              </a:rPr>
              <a:t>{               </a:t>
            </a:r>
          </a:p>
          <a:p>
            <a:pPr eaLnBrk="1" hangingPunct="1">
              <a:lnSpc>
                <a:spcPct val="80000"/>
              </a:lnSpc>
              <a:buFontTx/>
              <a:buNone/>
            </a:pPr>
            <a:r>
              <a:rPr lang="en-US" altLang="zh-CN" sz="1600" dirty="0">
                <a:solidFill>
                  <a:schemeClr val="accent2"/>
                </a:solidFill>
              </a:rPr>
              <a:t>     return 2 * Circle::area() + 2 * 3.14159 * </a:t>
            </a:r>
            <a:r>
              <a:rPr lang="en-US" altLang="zh-CN" sz="1600" dirty="0" err="1">
                <a:solidFill>
                  <a:schemeClr val="accent2"/>
                </a:solidFill>
              </a:rPr>
              <a:t>getRadius</a:t>
            </a:r>
            <a:r>
              <a:rPr lang="en-US" altLang="zh-CN" sz="1600" dirty="0">
                <a:solidFill>
                  <a:schemeClr val="accent2"/>
                </a:solidFill>
              </a:rPr>
              <a:t>() * height;         </a:t>
            </a:r>
          </a:p>
          <a:p>
            <a:pPr eaLnBrk="1" hangingPunct="1">
              <a:lnSpc>
                <a:spcPct val="80000"/>
              </a:lnSpc>
              <a:buFontTx/>
              <a:buNone/>
            </a:pPr>
            <a:r>
              <a:rPr lang="en-US" altLang="zh-CN" sz="1600" dirty="0">
                <a:solidFill>
                  <a:schemeClr val="accent2"/>
                </a:solidFill>
              </a:rPr>
              <a:t>}               </a:t>
            </a:r>
          </a:p>
          <a:p>
            <a:pPr eaLnBrk="1" hangingPunct="1">
              <a:lnSpc>
                <a:spcPct val="80000"/>
              </a:lnSpc>
              <a:buFontTx/>
              <a:buNone/>
            </a:pPr>
            <a:r>
              <a:rPr lang="en-US" altLang="zh-CN" sz="1600" dirty="0"/>
              <a:t>               </a:t>
            </a:r>
          </a:p>
          <a:p>
            <a:pPr eaLnBrk="1" hangingPunct="1">
              <a:lnSpc>
                <a:spcPct val="80000"/>
              </a:lnSpc>
              <a:buFontTx/>
              <a:buNone/>
            </a:pPr>
            <a:r>
              <a:rPr lang="en-US" altLang="zh-CN" sz="1600" dirty="0"/>
              <a:t>double Cylinder::volume() </a:t>
            </a:r>
            <a:r>
              <a:rPr lang="en-US" altLang="zh-CN" sz="1600" dirty="0" err="1"/>
              <a:t>const</a:t>
            </a:r>
            <a:r>
              <a:rPr lang="en-US" altLang="zh-CN" sz="1600" dirty="0"/>
              <a:t>             </a:t>
            </a:r>
          </a:p>
          <a:p>
            <a:pPr eaLnBrk="1" hangingPunct="1">
              <a:lnSpc>
                <a:spcPct val="80000"/>
              </a:lnSpc>
              <a:buFontTx/>
              <a:buNone/>
            </a:pPr>
            <a:r>
              <a:rPr lang="en-US" altLang="zh-CN" sz="1600" dirty="0"/>
              <a:t>{  return Circle::area() * height; }          </a:t>
            </a:r>
          </a:p>
          <a:p>
            <a:pPr eaLnBrk="1" hangingPunct="1">
              <a:lnSpc>
                <a:spcPct val="80000"/>
              </a:lnSpc>
              <a:buFontTx/>
              <a:buNone/>
            </a:pPr>
            <a:r>
              <a:rPr lang="en-US" altLang="zh-CN" sz="1600" dirty="0"/>
              <a:t>               </a:t>
            </a:r>
          </a:p>
          <a:p>
            <a:pPr eaLnBrk="1" hangingPunct="1">
              <a:lnSpc>
                <a:spcPct val="80000"/>
              </a:lnSpc>
              <a:buFontTx/>
              <a:buNone/>
            </a:pPr>
            <a:r>
              <a:rPr lang="en-US" altLang="zh-CN" sz="1600" dirty="0">
                <a:solidFill>
                  <a:schemeClr val="accent2"/>
                </a:solidFill>
              </a:rPr>
              <a:t>void Cylinder::print() </a:t>
            </a:r>
            <a:r>
              <a:rPr lang="en-US" altLang="zh-CN" sz="1600" dirty="0" err="1">
                <a:solidFill>
                  <a:schemeClr val="accent2"/>
                </a:solidFill>
              </a:rPr>
              <a:t>const</a:t>
            </a:r>
            <a:r>
              <a:rPr lang="en-US" altLang="zh-CN" sz="1600" dirty="0">
                <a:solidFill>
                  <a:schemeClr val="accent2"/>
                </a:solidFill>
              </a:rPr>
              <a:t>             </a:t>
            </a:r>
          </a:p>
          <a:p>
            <a:pPr eaLnBrk="1" hangingPunct="1">
              <a:lnSpc>
                <a:spcPct val="80000"/>
              </a:lnSpc>
              <a:buFontTx/>
              <a:buNone/>
            </a:pPr>
            <a:r>
              <a:rPr lang="en-US" altLang="zh-CN" sz="1600" dirty="0">
                <a:solidFill>
                  <a:schemeClr val="accent2"/>
                </a:solidFill>
              </a:rPr>
              <a:t>{               </a:t>
            </a:r>
          </a:p>
          <a:p>
            <a:pPr eaLnBrk="1" hangingPunct="1">
              <a:lnSpc>
                <a:spcPct val="80000"/>
              </a:lnSpc>
              <a:buFontTx/>
              <a:buNone/>
            </a:pPr>
            <a:r>
              <a:rPr lang="en-US" altLang="zh-CN" sz="1600" dirty="0">
                <a:solidFill>
                  <a:schemeClr val="accent2"/>
                </a:solidFill>
              </a:rPr>
              <a:t>   Circle::print();               </a:t>
            </a:r>
          </a:p>
          <a:p>
            <a:pPr eaLnBrk="1" hangingPunct="1">
              <a:lnSpc>
                <a:spcPct val="80000"/>
              </a:lnSpc>
              <a:buFontTx/>
              <a:buNone/>
            </a:pPr>
            <a:r>
              <a:rPr lang="en-US" altLang="zh-CN" sz="1600" dirty="0">
                <a:solidFill>
                  <a:schemeClr val="accent2"/>
                </a:solidFill>
              </a:rPr>
              <a:t>   </a:t>
            </a:r>
            <a:r>
              <a:rPr lang="en-US" altLang="zh-CN" sz="1600" dirty="0" err="1">
                <a:solidFill>
                  <a:schemeClr val="accent2"/>
                </a:solidFill>
              </a:rPr>
              <a:t>cout</a:t>
            </a:r>
            <a:r>
              <a:rPr lang="en-US" altLang="zh-CN" sz="1600" dirty="0">
                <a:solidFill>
                  <a:schemeClr val="accent2"/>
                </a:solidFill>
              </a:rPr>
              <a:t> &lt;&lt; "; Height = " &lt;&lt; height;        </a:t>
            </a:r>
          </a:p>
          <a:p>
            <a:pPr eaLnBrk="1" hangingPunct="1">
              <a:lnSpc>
                <a:spcPct val="80000"/>
              </a:lnSpc>
              <a:buFontTx/>
              <a:buNone/>
            </a:pPr>
            <a:r>
              <a:rPr lang="en-US" altLang="zh-CN" sz="1600" dirty="0">
                <a:solidFill>
                  <a:schemeClr val="accent2"/>
                </a:solidFill>
              </a:rPr>
              <a:t>}</a:t>
            </a:r>
            <a:r>
              <a:rPr lang="en-US" altLang="zh-CN" sz="1600" dirty="0"/>
              <a:t>               </a:t>
            </a:r>
          </a:p>
          <a:p>
            <a:pPr eaLnBrk="1" hangingPunct="1">
              <a:lnSpc>
                <a:spcPct val="80000"/>
              </a:lnSpc>
              <a:buFontTx/>
              <a:buNone/>
            </a:pPr>
            <a:endParaRPr lang="en-US" altLang="zh-CN" sz="1600" dirty="0"/>
          </a:p>
        </p:txBody>
      </p:sp>
    </p:spTree>
    <p:extLst>
      <p:ext uri="{BB962C8B-B14F-4D97-AF65-F5344CB8AC3E}">
        <p14:creationId xmlns:p14="http://schemas.microsoft.com/office/powerpoint/2010/main" val="69184768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11188" y="260350"/>
            <a:ext cx="7772400" cy="576362"/>
          </a:xfrm>
        </p:spPr>
        <p:txBody>
          <a:bodyPr/>
          <a:lstStyle/>
          <a:p>
            <a:pPr eaLnBrk="1" hangingPunct="1"/>
            <a:r>
              <a:rPr lang="en-US" altLang="zh-CN" b="1" dirty="0">
                <a:solidFill>
                  <a:srgbClr val="FF0000"/>
                </a:solidFill>
              </a:rPr>
              <a:t>main.cpp</a:t>
            </a:r>
          </a:p>
        </p:txBody>
      </p:sp>
      <p:sp>
        <p:nvSpPr>
          <p:cNvPr id="151555" name="Rectangle 3"/>
          <p:cNvSpPr>
            <a:spLocks noGrp="1" noChangeArrowheads="1"/>
          </p:cNvSpPr>
          <p:nvPr>
            <p:ph type="body" idx="1"/>
          </p:nvPr>
        </p:nvSpPr>
        <p:spPr>
          <a:xfrm>
            <a:off x="611188" y="1341438"/>
            <a:ext cx="7772400" cy="4114800"/>
          </a:xfrm>
        </p:spPr>
        <p:txBody>
          <a:bodyPr/>
          <a:lstStyle/>
          <a:p>
            <a:pPr eaLnBrk="1" hangingPunct="1">
              <a:lnSpc>
                <a:spcPct val="90000"/>
              </a:lnSpc>
              <a:buFontTx/>
              <a:buNone/>
            </a:pPr>
            <a:r>
              <a:rPr lang="en-US" altLang="zh-CN" sz="2400" dirty="0"/>
              <a:t>#include &lt;</a:t>
            </a:r>
            <a:r>
              <a:rPr lang="en-US" altLang="zh-CN" sz="2400" dirty="0" err="1"/>
              <a:t>iostream.h</a:t>
            </a:r>
            <a:r>
              <a:rPr lang="en-US" altLang="zh-CN" sz="2400" dirty="0"/>
              <a:t>&gt;              </a:t>
            </a:r>
          </a:p>
          <a:p>
            <a:pPr eaLnBrk="1" hangingPunct="1">
              <a:lnSpc>
                <a:spcPct val="90000"/>
              </a:lnSpc>
              <a:buFontTx/>
              <a:buNone/>
            </a:pPr>
            <a:r>
              <a:rPr lang="en-US" altLang="zh-CN" sz="2400" dirty="0"/>
              <a:t>#include &lt;</a:t>
            </a:r>
            <a:r>
              <a:rPr lang="en-US" altLang="zh-CN" sz="2400" dirty="0" err="1"/>
              <a:t>iomanip.h</a:t>
            </a:r>
            <a:r>
              <a:rPr lang="en-US" altLang="zh-CN" sz="2400" dirty="0"/>
              <a:t>&gt;              </a:t>
            </a:r>
          </a:p>
          <a:p>
            <a:pPr eaLnBrk="1" hangingPunct="1">
              <a:lnSpc>
                <a:spcPct val="90000"/>
              </a:lnSpc>
              <a:buFontTx/>
              <a:buNone/>
            </a:pPr>
            <a:r>
              <a:rPr lang="en-US" altLang="zh-CN" sz="2400" dirty="0"/>
              <a:t>#include "</a:t>
            </a:r>
            <a:r>
              <a:rPr lang="en-US" altLang="zh-CN" sz="2400" dirty="0" err="1"/>
              <a:t>shape.h</a:t>
            </a:r>
            <a:r>
              <a:rPr lang="en-US" altLang="zh-CN" sz="2400" dirty="0"/>
              <a:t>"              </a:t>
            </a:r>
          </a:p>
          <a:p>
            <a:pPr eaLnBrk="1" hangingPunct="1">
              <a:lnSpc>
                <a:spcPct val="90000"/>
              </a:lnSpc>
              <a:buFontTx/>
              <a:buNone/>
            </a:pPr>
            <a:r>
              <a:rPr lang="en-US" altLang="zh-CN" sz="2400" dirty="0"/>
              <a:t>#include "</a:t>
            </a:r>
            <a:r>
              <a:rPr lang="en-US" altLang="zh-CN" sz="2400" dirty="0" err="1"/>
              <a:t>point.h</a:t>
            </a:r>
            <a:r>
              <a:rPr lang="en-US" altLang="zh-CN" sz="2400" dirty="0"/>
              <a:t>"              </a:t>
            </a:r>
          </a:p>
          <a:p>
            <a:pPr eaLnBrk="1" hangingPunct="1">
              <a:lnSpc>
                <a:spcPct val="90000"/>
              </a:lnSpc>
              <a:buFontTx/>
              <a:buNone/>
            </a:pPr>
            <a:r>
              <a:rPr lang="en-US" altLang="zh-CN" sz="2400" dirty="0"/>
              <a:t>#include "</a:t>
            </a:r>
            <a:r>
              <a:rPr lang="en-US" altLang="zh-CN" sz="2400" dirty="0" err="1"/>
              <a:t>circle.h</a:t>
            </a:r>
            <a:r>
              <a:rPr lang="en-US" altLang="zh-CN" sz="2400" dirty="0"/>
              <a:t>"              </a:t>
            </a:r>
          </a:p>
          <a:p>
            <a:pPr eaLnBrk="1" hangingPunct="1">
              <a:lnSpc>
                <a:spcPct val="90000"/>
              </a:lnSpc>
              <a:buFontTx/>
              <a:buNone/>
            </a:pPr>
            <a:r>
              <a:rPr lang="en-US" altLang="zh-CN" sz="2400" dirty="0"/>
              <a:t>#include "</a:t>
            </a:r>
            <a:r>
              <a:rPr lang="en-US" altLang="zh-CN" sz="2400" dirty="0" err="1"/>
              <a:t>cylindr.h</a:t>
            </a:r>
            <a:r>
              <a:rPr lang="en-US" altLang="zh-CN" sz="2400" dirty="0"/>
              <a:t>"              </a:t>
            </a:r>
          </a:p>
          <a:p>
            <a:pPr eaLnBrk="1" hangingPunct="1">
              <a:lnSpc>
                <a:spcPct val="90000"/>
              </a:lnSpc>
              <a:buFontTx/>
              <a:buNone/>
            </a:pPr>
            <a:r>
              <a:rPr lang="en-US" altLang="zh-CN" sz="2400" dirty="0"/>
              <a:t>    </a:t>
            </a:r>
          </a:p>
          <a:p>
            <a:pPr eaLnBrk="1" hangingPunct="1">
              <a:lnSpc>
                <a:spcPct val="90000"/>
              </a:lnSpc>
              <a:buFontTx/>
              <a:buNone/>
            </a:pPr>
            <a:r>
              <a:rPr lang="en-US" altLang="zh-CN" sz="2400" dirty="0"/>
              <a:t>           </a:t>
            </a:r>
          </a:p>
          <a:p>
            <a:pPr eaLnBrk="1" hangingPunct="1">
              <a:lnSpc>
                <a:spcPct val="90000"/>
              </a:lnSpc>
              <a:buFontTx/>
              <a:buNone/>
            </a:pPr>
            <a:r>
              <a:rPr lang="en-US" altLang="zh-CN" sz="2400" dirty="0"/>
              <a:t>void </a:t>
            </a:r>
            <a:r>
              <a:rPr lang="en-US" altLang="zh-CN" sz="2400" dirty="0" err="1"/>
              <a:t>virtualViaPointer</a:t>
            </a:r>
            <a:r>
              <a:rPr lang="en-US" altLang="zh-CN" sz="2400" dirty="0"/>
              <a:t>( </a:t>
            </a:r>
            <a:r>
              <a:rPr lang="en-US" altLang="zh-CN" sz="2400" dirty="0" err="1"/>
              <a:t>const</a:t>
            </a:r>
            <a:r>
              <a:rPr lang="en-US" altLang="zh-CN" sz="2400" dirty="0"/>
              <a:t> Shape * );          </a:t>
            </a:r>
          </a:p>
          <a:p>
            <a:pPr eaLnBrk="1" hangingPunct="1">
              <a:lnSpc>
                <a:spcPct val="90000"/>
              </a:lnSpc>
              <a:buFontTx/>
              <a:buNone/>
            </a:pPr>
            <a:r>
              <a:rPr lang="en-US" altLang="zh-CN" sz="2400" dirty="0"/>
              <a:t>void </a:t>
            </a:r>
            <a:r>
              <a:rPr lang="en-US" altLang="zh-CN" sz="2400" dirty="0" err="1"/>
              <a:t>virtualViaReference</a:t>
            </a:r>
            <a:r>
              <a:rPr lang="en-US" altLang="zh-CN" sz="2400" dirty="0"/>
              <a:t>( </a:t>
            </a:r>
            <a:r>
              <a:rPr lang="en-US" altLang="zh-CN" sz="2400" dirty="0" err="1"/>
              <a:t>const</a:t>
            </a:r>
            <a:r>
              <a:rPr lang="en-US" altLang="zh-CN" sz="2400" dirty="0"/>
              <a:t> Shape &amp; ); </a:t>
            </a:r>
          </a:p>
        </p:txBody>
      </p:sp>
    </p:spTree>
    <p:extLst>
      <p:ext uri="{BB962C8B-B14F-4D97-AF65-F5344CB8AC3E}">
        <p14:creationId xmlns:p14="http://schemas.microsoft.com/office/powerpoint/2010/main" val="161725683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685800" y="1412875"/>
            <a:ext cx="7772400" cy="4752975"/>
          </a:xfrm>
        </p:spPr>
        <p:txBody>
          <a:bodyPr/>
          <a:lstStyle/>
          <a:p>
            <a:pPr eaLnBrk="1" hangingPunct="1">
              <a:lnSpc>
                <a:spcPct val="80000"/>
              </a:lnSpc>
              <a:buFontTx/>
              <a:buNone/>
            </a:pPr>
            <a:r>
              <a:rPr lang="en-US" altLang="zh-CN" sz="2000"/>
              <a:t>void virtualViaPointer( const Shape *baseClassPtr )          </a:t>
            </a:r>
          </a:p>
          <a:p>
            <a:pPr eaLnBrk="1" hangingPunct="1">
              <a:lnSpc>
                <a:spcPct val="80000"/>
              </a:lnSpc>
              <a:buFontTx/>
              <a:buNone/>
            </a:pPr>
            <a:r>
              <a:rPr lang="en-US" altLang="zh-CN" sz="2000"/>
              <a:t>{               </a:t>
            </a:r>
          </a:p>
          <a:p>
            <a:pPr eaLnBrk="1" hangingPunct="1">
              <a:lnSpc>
                <a:spcPct val="80000"/>
              </a:lnSpc>
              <a:buFontTx/>
              <a:buNone/>
            </a:pPr>
            <a:r>
              <a:rPr lang="en-US" altLang="zh-CN" sz="2000"/>
              <a:t>	baseClassPtr-&gt;printShapeName();               </a:t>
            </a:r>
          </a:p>
          <a:p>
            <a:pPr eaLnBrk="1" hangingPunct="1">
              <a:lnSpc>
                <a:spcPct val="80000"/>
              </a:lnSpc>
              <a:buFontTx/>
              <a:buNone/>
            </a:pPr>
            <a:r>
              <a:rPr lang="en-US" altLang="zh-CN" sz="2000"/>
              <a:t>	baseClassPtr-&gt;print();               </a:t>
            </a:r>
          </a:p>
          <a:p>
            <a:pPr eaLnBrk="1" hangingPunct="1">
              <a:lnSpc>
                <a:spcPct val="80000"/>
              </a:lnSpc>
              <a:buFontTx/>
              <a:buNone/>
            </a:pPr>
            <a:r>
              <a:rPr lang="en-US" altLang="zh-CN" sz="2000"/>
              <a:t>	cout &lt;&lt; "\nArea = " &lt;&lt; baseClassPtr-&gt;area()         </a:t>
            </a:r>
          </a:p>
          <a:p>
            <a:pPr eaLnBrk="1" hangingPunct="1">
              <a:lnSpc>
                <a:spcPct val="80000"/>
              </a:lnSpc>
              <a:buFontTx/>
              <a:buNone/>
            </a:pPr>
            <a:r>
              <a:rPr lang="en-US" altLang="zh-CN" sz="2000"/>
              <a:t>	&lt;&lt; "\nVolume = " &lt;&lt; baseClassPtr-&gt;volume() &lt;&lt; "\n\n";        </a:t>
            </a:r>
          </a:p>
          <a:p>
            <a:pPr eaLnBrk="1" hangingPunct="1">
              <a:lnSpc>
                <a:spcPct val="80000"/>
              </a:lnSpc>
              <a:buFontTx/>
              <a:buNone/>
            </a:pPr>
            <a:r>
              <a:rPr lang="en-US" altLang="zh-CN" sz="2000"/>
              <a:t>}               </a:t>
            </a:r>
          </a:p>
          <a:p>
            <a:pPr eaLnBrk="1" hangingPunct="1">
              <a:lnSpc>
                <a:spcPct val="80000"/>
              </a:lnSpc>
              <a:buFontTx/>
              <a:buNone/>
            </a:pPr>
            <a:r>
              <a:rPr lang="en-US" altLang="zh-CN" sz="2000"/>
              <a:t>               </a:t>
            </a:r>
          </a:p>
          <a:p>
            <a:pPr eaLnBrk="1" hangingPunct="1">
              <a:lnSpc>
                <a:spcPct val="80000"/>
              </a:lnSpc>
              <a:buFontTx/>
              <a:buNone/>
            </a:pPr>
            <a:r>
              <a:rPr lang="en-US" altLang="zh-CN" sz="2000"/>
              <a:t>void virtualViaReference( const Shape &amp;baseClassRef )          </a:t>
            </a:r>
          </a:p>
          <a:p>
            <a:pPr eaLnBrk="1" hangingPunct="1">
              <a:lnSpc>
                <a:spcPct val="80000"/>
              </a:lnSpc>
              <a:buFontTx/>
              <a:buNone/>
            </a:pPr>
            <a:r>
              <a:rPr lang="en-US" altLang="zh-CN" sz="2000"/>
              <a:t>{               </a:t>
            </a:r>
          </a:p>
          <a:p>
            <a:pPr eaLnBrk="1" hangingPunct="1">
              <a:lnSpc>
                <a:spcPct val="80000"/>
              </a:lnSpc>
              <a:buFontTx/>
              <a:buNone/>
            </a:pPr>
            <a:r>
              <a:rPr lang="en-US" altLang="zh-CN" sz="2000"/>
              <a:t>	baseClassRef.printShapeName();               </a:t>
            </a:r>
          </a:p>
          <a:p>
            <a:pPr eaLnBrk="1" hangingPunct="1">
              <a:lnSpc>
                <a:spcPct val="80000"/>
              </a:lnSpc>
              <a:buFontTx/>
              <a:buNone/>
            </a:pPr>
            <a:r>
              <a:rPr lang="en-US" altLang="zh-CN" sz="2000"/>
              <a:t>	baseClassRef.print();               </a:t>
            </a:r>
          </a:p>
          <a:p>
            <a:pPr eaLnBrk="1" hangingPunct="1">
              <a:lnSpc>
                <a:spcPct val="80000"/>
              </a:lnSpc>
              <a:buFontTx/>
              <a:buNone/>
            </a:pPr>
            <a:r>
              <a:rPr lang="en-US" altLang="zh-CN" sz="2000"/>
              <a:t>	cout &lt;&lt; "\nArea = " &lt;&lt; baseClassRef.area()         </a:t>
            </a:r>
          </a:p>
          <a:p>
            <a:pPr eaLnBrk="1" hangingPunct="1">
              <a:lnSpc>
                <a:spcPct val="80000"/>
              </a:lnSpc>
              <a:buFontTx/>
              <a:buNone/>
            </a:pPr>
            <a:r>
              <a:rPr lang="en-US" altLang="zh-CN" sz="2000"/>
              <a:t>	&lt;&lt; "\nVolume = " &lt;&lt; baseClassRef.volume() &lt;&lt; "\n\n";        </a:t>
            </a:r>
          </a:p>
          <a:p>
            <a:pPr eaLnBrk="1" hangingPunct="1">
              <a:lnSpc>
                <a:spcPct val="80000"/>
              </a:lnSpc>
              <a:buFontTx/>
              <a:buNone/>
            </a:pPr>
            <a:r>
              <a:rPr lang="en-US" altLang="zh-CN" sz="2000"/>
              <a:t>} </a:t>
            </a:r>
          </a:p>
        </p:txBody>
      </p:sp>
      <p:sp>
        <p:nvSpPr>
          <p:cNvPr id="152579" name="Rectangle 3"/>
          <p:cNvSpPr>
            <a:spLocks noGrp="1" noChangeArrowheads="1"/>
          </p:cNvSpPr>
          <p:nvPr>
            <p:ph type="title"/>
          </p:nvPr>
        </p:nvSpPr>
        <p:spPr>
          <a:xfrm>
            <a:off x="684213" y="188913"/>
            <a:ext cx="7772400" cy="719807"/>
          </a:xfrm>
          <a:noFill/>
        </p:spPr>
        <p:txBody>
          <a:bodyPr/>
          <a:lstStyle/>
          <a:p>
            <a:pPr eaLnBrk="1" hangingPunct="1"/>
            <a:r>
              <a:rPr lang="en-US" altLang="zh-CN" b="1" dirty="0">
                <a:solidFill>
                  <a:srgbClr val="FF0000"/>
                </a:solidFill>
              </a:rPr>
              <a:t>main.cpp</a:t>
            </a:r>
          </a:p>
        </p:txBody>
      </p:sp>
    </p:spTree>
    <p:extLst>
      <p:ext uri="{BB962C8B-B14F-4D97-AF65-F5344CB8AC3E}">
        <p14:creationId xmlns:p14="http://schemas.microsoft.com/office/powerpoint/2010/main" val="396502369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611188" y="1052736"/>
            <a:ext cx="7772400" cy="5114925"/>
          </a:xfrm>
        </p:spPr>
        <p:txBody>
          <a:bodyPr/>
          <a:lstStyle/>
          <a:p>
            <a:pPr eaLnBrk="1" hangingPunct="1">
              <a:lnSpc>
                <a:spcPct val="80000"/>
              </a:lnSpc>
              <a:buFontTx/>
              <a:buNone/>
            </a:pPr>
            <a:r>
              <a:rPr lang="en-US" altLang="zh-CN" sz="1600" b="1" dirty="0" err="1"/>
              <a:t>int</a:t>
            </a:r>
            <a:r>
              <a:rPr lang="en-US" altLang="zh-CN" sz="1600" b="1" dirty="0"/>
              <a:t> main()              </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a:t>
            </a:r>
            <a:r>
              <a:rPr lang="en-US" altLang="zh-CN" sz="1600" b="1" dirty="0" err="1"/>
              <a:t>cout</a:t>
            </a:r>
            <a:r>
              <a:rPr lang="en-US" altLang="zh-CN" sz="1600" b="1" dirty="0"/>
              <a:t> &lt;&lt; </a:t>
            </a:r>
            <a:r>
              <a:rPr lang="en-US" altLang="zh-CN" sz="1600" b="1" dirty="0" err="1"/>
              <a:t>setiosflags</a:t>
            </a:r>
            <a:r>
              <a:rPr lang="en-US" altLang="zh-CN" sz="1600" b="1" dirty="0"/>
              <a:t>( </a:t>
            </a:r>
            <a:r>
              <a:rPr lang="en-US" altLang="zh-CN" sz="1600" b="1" dirty="0" err="1"/>
              <a:t>ios</a:t>
            </a:r>
            <a:r>
              <a:rPr lang="en-US" altLang="zh-CN" sz="1600" b="1" dirty="0"/>
              <a:t>::fixed | </a:t>
            </a:r>
            <a:r>
              <a:rPr lang="en-US" altLang="zh-CN" sz="1600" b="1" dirty="0" err="1"/>
              <a:t>ios</a:t>
            </a:r>
            <a:r>
              <a:rPr lang="en-US" altLang="zh-CN" sz="1600" b="1" dirty="0"/>
              <a:t>::</a:t>
            </a:r>
            <a:r>
              <a:rPr lang="en-US" altLang="zh-CN" sz="1600" b="1" dirty="0" err="1"/>
              <a:t>showpoint</a:t>
            </a:r>
            <a:r>
              <a:rPr lang="en-US" altLang="zh-CN" sz="1600" b="1" dirty="0"/>
              <a:t> )         </a:t>
            </a:r>
          </a:p>
          <a:p>
            <a:pPr eaLnBrk="1" hangingPunct="1">
              <a:lnSpc>
                <a:spcPct val="80000"/>
              </a:lnSpc>
              <a:buFontTx/>
              <a:buNone/>
            </a:pPr>
            <a:r>
              <a:rPr lang="en-US" altLang="zh-CN" sz="1600" b="1" dirty="0"/>
              <a:t>	&lt;&lt; </a:t>
            </a:r>
            <a:r>
              <a:rPr lang="en-US" altLang="zh-CN" sz="1600" b="1" dirty="0" err="1"/>
              <a:t>setprecision</a:t>
            </a:r>
            <a:r>
              <a:rPr lang="en-US" altLang="zh-CN" sz="1600" b="1" dirty="0"/>
              <a:t>( 2 );            </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Point point( 7, 11 ); </a:t>
            </a:r>
          </a:p>
          <a:p>
            <a:pPr eaLnBrk="1" hangingPunct="1">
              <a:lnSpc>
                <a:spcPct val="80000"/>
              </a:lnSpc>
              <a:buFontTx/>
              <a:buNone/>
            </a:pPr>
            <a:r>
              <a:rPr lang="en-US" altLang="zh-CN" sz="1600" b="1" dirty="0"/>
              <a:t>	Circle circle( 3.5, 22, 8 );  </a:t>
            </a:r>
          </a:p>
          <a:p>
            <a:pPr eaLnBrk="1" hangingPunct="1">
              <a:lnSpc>
                <a:spcPct val="80000"/>
              </a:lnSpc>
              <a:buFontTx/>
              <a:buNone/>
            </a:pPr>
            <a:r>
              <a:rPr lang="en-US" altLang="zh-CN" sz="1600" b="1" dirty="0"/>
              <a:t>	Cylinder cylinder( 10, 3.3, 10, 10 );  </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a:t>
            </a:r>
            <a:r>
              <a:rPr lang="en-US" altLang="zh-CN" sz="1600" b="1" dirty="0" err="1"/>
              <a:t>point.printShapeName</a:t>
            </a:r>
            <a:r>
              <a:rPr lang="en-US" altLang="zh-CN" sz="1600" b="1" dirty="0"/>
              <a:t>();     </a:t>
            </a:r>
          </a:p>
          <a:p>
            <a:pPr eaLnBrk="1" hangingPunct="1">
              <a:lnSpc>
                <a:spcPct val="80000"/>
              </a:lnSpc>
              <a:buFontTx/>
              <a:buNone/>
            </a:pPr>
            <a:r>
              <a:rPr lang="en-US" altLang="zh-CN" sz="1600" b="1" dirty="0"/>
              <a:t>	</a:t>
            </a:r>
            <a:r>
              <a:rPr lang="en-US" altLang="zh-CN" sz="1600" b="1" dirty="0" err="1"/>
              <a:t>point.print</a:t>
            </a:r>
            <a:r>
              <a:rPr lang="en-US" altLang="zh-CN" sz="1600" b="1" dirty="0"/>
              <a:t>();      </a:t>
            </a:r>
          </a:p>
          <a:p>
            <a:pPr eaLnBrk="1" hangingPunct="1">
              <a:lnSpc>
                <a:spcPct val="80000"/>
              </a:lnSpc>
              <a:buFontTx/>
              <a:buNone/>
            </a:pPr>
            <a:r>
              <a:rPr lang="en-US" altLang="zh-CN" sz="1600" b="1" dirty="0"/>
              <a:t>	</a:t>
            </a:r>
            <a:r>
              <a:rPr lang="en-US" altLang="zh-CN" sz="1600" b="1" dirty="0" err="1"/>
              <a:t>cout</a:t>
            </a:r>
            <a:r>
              <a:rPr lang="en-US" altLang="zh-CN" sz="1600" b="1" dirty="0"/>
              <a:t> &lt;&lt; '\n';             </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a:t>
            </a:r>
            <a:r>
              <a:rPr lang="en-US" altLang="zh-CN" sz="1600" b="1" dirty="0" err="1"/>
              <a:t>circle.printShapeName</a:t>
            </a:r>
            <a:r>
              <a:rPr lang="en-US" altLang="zh-CN" sz="1600" b="1" dirty="0"/>
              <a:t>();           </a:t>
            </a:r>
          </a:p>
          <a:p>
            <a:pPr eaLnBrk="1" hangingPunct="1">
              <a:lnSpc>
                <a:spcPct val="80000"/>
              </a:lnSpc>
              <a:buFontTx/>
              <a:buNone/>
            </a:pPr>
            <a:r>
              <a:rPr lang="en-US" altLang="zh-CN" sz="1600" b="1" dirty="0"/>
              <a:t>	</a:t>
            </a:r>
            <a:r>
              <a:rPr lang="en-US" altLang="zh-CN" sz="1600" b="1" dirty="0" err="1"/>
              <a:t>circle.print</a:t>
            </a:r>
            <a:r>
              <a:rPr lang="en-US" altLang="zh-CN" sz="1600" b="1" dirty="0"/>
              <a:t>();         </a:t>
            </a:r>
          </a:p>
          <a:p>
            <a:pPr eaLnBrk="1" hangingPunct="1">
              <a:lnSpc>
                <a:spcPct val="80000"/>
              </a:lnSpc>
              <a:buFontTx/>
              <a:buNone/>
            </a:pPr>
            <a:r>
              <a:rPr lang="en-US" altLang="zh-CN" sz="1600" b="1" dirty="0"/>
              <a:t>	</a:t>
            </a:r>
            <a:r>
              <a:rPr lang="en-US" altLang="zh-CN" sz="1600" b="1" dirty="0" err="1"/>
              <a:t>cout</a:t>
            </a:r>
            <a:r>
              <a:rPr lang="en-US" altLang="zh-CN" sz="1600" b="1" dirty="0"/>
              <a:t> &lt;&lt; '\n';             </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a:t>
            </a:r>
            <a:r>
              <a:rPr lang="en-US" altLang="zh-CN" sz="1600" b="1" dirty="0" err="1"/>
              <a:t>cylinder.printShapeName</a:t>
            </a:r>
            <a:r>
              <a:rPr lang="en-US" altLang="zh-CN" sz="1600" b="1" dirty="0"/>
              <a:t>();            </a:t>
            </a:r>
          </a:p>
          <a:p>
            <a:pPr eaLnBrk="1" hangingPunct="1">
              <a:lnSpc>
                <a:spcPct val="80000"/>
              </a:lnSpc>
              <a:buFontTx/>
              <a:buNone/>
            </a:pPr>
            <a:r>
              <a:rPr lang="en-US" altLang="zh-CN" sz="1600" b="1" dirty="0"/>
              <a:t>	</a:t>
            </a:r>
            <a:r>
              <a:rPr lang="en-US" altLang="zh-CN" sz="1600" b="1" dirty="0" err="1"/>
              <a:t>cylinder.print</a:t>
            </a:r>
            <a:r>
              <a:rPr lang="en-US" altLang="zh-CN" sz="1600" b="1" dirty="0"/>
              <a:t>();           </a:t>
            </a:r>
          </a:p>
          <a:p>
            <a:pPr eaLnBrk="1" hangingPunct="1">
              <a:lnSpc>
                <a:spcPct val="80000"/>
              </a:lnSpc>
              <a:buFontTx/>
              <a:buNone/>
            </a:pPr>
            <a:r>
              <a:rPr lang="en-US" altLang="zh-CN" sz="1600" b="1" dirty="0"/>
              <a:t>	</a:t>
            </a:r>
            <a:r>
              <a:rPr lang="en-US" altLang="zh-CN" sz="1600" b="1" dirty="0" err="1"/>
              <a:t>cout</a:t>
            </a:r>
            <a:r>
              <a:rPr lang="en-US" altLang="zh-CN" sz="1600" b="1" dirty="0"/>
              <a:t> &lt;&lt; "\n\n"; </a:t>
            </a:r>
          </a:p>
        </p:txBody>
      </p:sp>
      <p:sp>
        <p:nvSpPr>
          <p:cNvPr id="153603" name="Rectangle 3"/>
          <p:cNvSpPr>
            <a:spLocks noGrp="1" noChangeArrowheads="1"/>
          </p:cNvSpPr>
          <p:nvPr>
            <p:ph type="title"/>
          </p:nvPr>
        </p:nvSpPr>
        <p:spPr>
          <a:xfrm>
            <a:off x="611188" y="115888"/>
            <a:ext cx="7772400" cy="792162"/>
          </a:xfrm>
          <a:noFill/>
        </p:spPr>
        <p:txBody>
          <a:bodyPr/>
          <a:lstStyle/>
          <a:p>
            <a:pPr eaLnBrk="1" hangingPunct="1"/>
            <a:r>
              <a:rPr lang="en-US" altLang="zh-CN" b="1"/>
              <a:t>ma</a:t>
            </a:r>
            <a:r>
              <a:rPr lang="en-US" altLang="zh-CN" b="1">
                <a:solidFill>
                  <a:srgbClr val="FF0000"/>
                </a:solidFill>
              </a:rPr>
              <a:t>in.cpp</a:t>
            </a:r>
          </a:p>
        </p:txBody>
      </p:sp>
    </p:spTree>
    <p:extLst>
      <p:ext uri="{BB962C8B-B14F-4D97-AF65-F5344CB8AC3E}">
        <p14:creationId xmlns:p14="http://schemas.microsoft.com/office/powerpoint/2010/main" val="27524815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907055"/>
          </a:xfrm>
        </p:spPr>
        <p:txBody>
          <a:bodyPr/>
          <a:lstStyle/>
          <a:p>
            <a:r>
              <a:rPr lang="zh-CN" altLang="en-US" dirty="0"/>
              <a:t>动物</a:t>
            </a:r>
            <a:r>
              <a:rPr lang="zh-CN" altLang="en-US" dirty="0">
                <a:solidFill>
                  <a:srgbClr val="0000CC"/>
                </a:solidFill>
              </a:rPr>
              <a:t>继承体系</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88" y="980727"/>
            <a:ext cx="8623212" cy="549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对话气泡: 矩形 3"/>
          <p:cNvSpPr/>
          <p:nvPr/>
        </p:nvSpPr>
        <p:spPr>
          <a:xfrm>
            <a:off x="5868144" y="1340768"/>
            <a:ext cx="3006588" cy="1152128"/>
          </a:xfrm>
          <a:prstGeom prst="wedgeRectCallout">
            <a:avLst>
              <a:gd name="adj1" fmla="val -73547"/>
              <a:gd name="adj2" fmla="val 20986"/>
            </a:avLst>
          </a:prstGeom>
          <a:gradFill>
            <a:gsLst>
              <a:gs pos="0">
                <a:srgbClr val="FFFF00"/>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0000CC"/>
                </a:solidFill>
              </a:rPr>
              <a:t>动物有声音，但具体是什么声音却不知道。因此，无法实现这个函数，用虚函数表达这一概念！</a:t>
            </a:r>
          </a:p>
        </p:txBody>
      </p:sp>
      <p:sp>
        <p:nvSpPr>
          <p:cNvPr id="6" name="对话气泡: 矩形 5"/>
          <p:cNvSpPr/>
          <p:nvPr/>
        </p:nvSpPr>
        <p:spPr>
          <a:xfrm>
            <a:off x="-10264" y="1484784"/>
            <a:ext cx="3006588" cy="1152128"/>
          </a:xfrm>
          <a:prstGeom prst="wedgeRectCallout">
            <a:avLst>
              <a:gd name="adj1" fmla="val 7867"/>
              <a:gd name="adj2" fmla="val 110121"/>
            </a:avLst>
          </a:prstGeom>
          <a:gradFill>
            <a:gsLst>
              <a:gs pos="0">
                <a:srgbClr val="FFFF00"/>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但是，具体动物类的声音是明确的，它可以实现</a:t>
            </a:r>
            <a:r>
              <a:rPr lang="en-US" altLang="zh-CN" b="1" dirty="0">
                <a:solidFill>
                  <a:srgbClr val="0000CC"/>
                </a:solidFill>
              </a:rPr>
              <a:t>sound</a:t>
            </a:r>
            <a:r>
              <a:rPr lang="zh-CN" altLang="en-US" b="1" dirty="0">
                <a:solidFill>
                  <a:srgbClr val="0000CC"/>
                </a:solidFill>
              </a:rPr>
              <a:t>函数的代码！</a:t>
            </a:r>
          </a:p>
        </p:txBody>
      </p:sp>
      <p:sp>
        <p:nvSpPr>
          <p:cNvPr id="7" name="对话气泡: 矩形 6"/>
          <p:cNvSpPr/>
          <p:nvPr/>
        </p:nvSpPr>
        <p:spPr>
          <a:xfrm>
            <a:off x="1187624" y="4725144"/>
            <a:ext cx="3006588" cy="1944216"/>
          </a:xfrm>
          <a:prstGeom prst="wedgeRectCallout">
            <a:avLst>
              <a:gd name="adj1" fmla="val 90685"/>
              <a:gd name="adj2" fmla="val -9448"/>
            </a:avLst>
          </a:prstGeom>
          <a:gradFill>
            <a:gsLst>
              <a:gs pos="0">
                <a:srgbClr val="FFFF00"/>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甚至</a:t>
            </a:r>
            <a:r>
              <a:rPr lang="en-US" altLang="zh-CN" b="1" dirty="0">
                <a:solidFill>
                  <a:srgbClr val="0000CC"/>
                </a:solidFill>
              </a:rPr>
              <a:t>……，</a:t>
            </a:r>
            <a:r>
              <a:rPr lang="zh-CN" altLang="en-US" b="1" dirty="0">
                <a:solidFill>
                  <a:srgbClr val="0000CC"/>
                </a:solidFill>
              </a:rPr>
              <a:t>现有鸟类几万年后变异后的新兴鸟类的声音，通过基类</a:t>
            </a:r>
            <a:r>
              <a:rPr lang="en-US" altLang="zh-CN" b="1" dirty="0">
                <a:solidFill>
                  <a:srgbClr val="0000CC"/>
                </a:solidFill>
              </a:rPr>
              <a:t>Animal</a:t>
            </a:r>
            <a:r>
              <a:rPr lang="zh-CN" altLang="en-US" b="1" dirty="0">
                <a:solidFill>
                  <a:srgbClr val="0000CC"/>
                </a:solidFill>
              </a:rPr>
              <a:t>的指针也可以访问！</a:t>
            </a:r>
            <a:endParaRPr lang="en-US" altLang="zh-CN" b="1" dirty="0">
              <a:solidFill>
                <a:srgbClr val="0000CC"/>
              </a:solidFill>
            </a:endParaRPr>
          </a:p>
          <a:p>
            <a:pPr algn="ctr"/>
            <a:r>
              <a:rPr lang="zh-CN" altLang="en-US" b="1" dirty="0">
                <a:solidFill>
                  <a:srgbClr val="FF0000"/>
                </a:solidFill>
              </a:rPr>
              <a:t>这一特征对程序功能扩展带来极大的方便</a:t>
            </a:r>
            <a:r>
              <a:rPr lang="zh-CN" altLang="en-US" b="1" dirty="0">
                <a:solidFill>
                  <a:srgbClr val="0000CC"/>
                </a:solidFill>
              </a:rPr>
              <a:t>！</a:t>
            </a:r>
          </a:p>
        </p:txBody>
      </p:sp>
    </p:spTree>
    <p:extLst>
      <p:ext uri="{BB962C8B-B14F-4D97-AF65-F5344CB8AC3E}">
        <p14:creationId xmlns:p14="http://schemas.microsoft.com/office/powerpoint/2010/main" val="15672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685800" y="1052513"/>
            <a:ext cx="7772400" cy="5043487"/>
          </a:xfrm>
        </p:spPr>
        <p:txBody>
          <a:bodyPr/>
          <a:lstStyle/>
          <a:p>
            <a:pPr lvl="1" eaLnBrk="1" hangingPunct="1">
              <a:lnSpc>
                <a:spcPct val="80000"/>
              </a:lnSpc>
              <a:buFontTx/>
              <a:buNone/>
            </a:pPr>
            <a:r>
              <a:rPr lang="en-US" altLang="zh-CN" sz="1600" dirty="0"/>
              <a:t>Shape *</a:t>
            </a:r>
            <a:r>
              <a:rPr lang="en-US" altLang="zh-CN" sz="1600" dirty="0" err="1"/>
              <a:t>arrayOfShapes</a:t>
            </a:r>
            <a:r>
              <a:rPr lang="en-US" altLang="zh-CN" sz="1600" dirty="0"/>
              <a:t>[ 3 ];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dirty="0" err="1"/>
              <a:t>arrayOfShapes</a:t>
            </a:r>
            <a:r>
              <a:rPr lang="en-US" altLang="zh-CN" sz="1600" dirty="0"/>
              <a:t>[ 0 ] = &amp;point;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dirty="0" err="1"/>
              <a:t>arrayOfShapes</a:t>
            </a:r>
            <a:r>
              <a:rPr lang="en-US" altLang="zh-CN" sz="1600" dirty="0"/>
              <a:t>[ 1 ] = &amp;circle;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dirty="0" err="1"/>
              <a:t>arrayOfShapes</a:t>
            </a:r>
            <a:r>
              <a:rPr lang="en-US" altLang="zh-CN" sz="1600" dirty="0"/>
              <a:t>[ 2 ] = &amp;cylinder;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dirty="0" err="1"/>
              <a:t>cout</a:t>
            </a:r>
            <a:r>
              <a:rPr lang="en-US" altLang="zh-CN" sz="1600" dirty="0"/>
              <a:t> &lt;&lt; "Virtual function calls made off "        </a:t>
            </a:r>
          </a:p>
          <a:p>
            <a:pPr lvl="1" eaLnBrk="1" hangingPunct="1">
              <a:lnSpc>
                <a:spcPct val="80000"/>
              </a:lnSpc>
              <a:buFontTx/>
              <a:buNone/>
            </a:pPr>
            <a:r>
              <a:rPr lang="en-US" altLang="zh-CN" sz="1600" dirty="0"/>
              <a:t>&lt;&lt; "base-class pointers\n";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b="1" dirty="0">
                <a:solidFill>
                  <a:srgbClr val="0000CC"/>
                </a:solidFill>
              </a:rPr>
              <a:t>for ( </a:t>
            </a:r>
            <a:r>
              <a:rPr lang="en-US" altLang="zh-CN" sz="1600" b="1" dirty="0" err="1">
                <a:solidFill>
                  <a:srgbClr val="0000CC"/>
                </a:solidFill>
              </a:rPr>
              <a:t>int</a:t>
            </a:r>
            <a:r>
              <a:rPr lang="en-US" altLang="zh-CN" sz="1600" b="1" dirty="0">
                <a:solidFill>
                  <a:srgbClr val="0000CC"/>
                </a:solidFill>
              </a:rPr>
              <a:t> </a:t>
            </a:r>
            <a:r>
              <a:rPr lang="en-US" altLang="zh-CN" sz="1600" b="1" dirty="0" err="1">
                <a:solidFill>
                  <a:srgbClr val="0000CC"/>
                </a:solidFill>
              </a:rPr>
              <a:t>i</a:t>
            </a:r>
            <a:r>
              <a:rPr lang="en-US" altLang="zh-CN" sz="1600" b="1" dirty="0">
                <a:solidFill>
                  <a:srgbClr val="0000CC"/>
                </a:solidFill>
              </a:rPr>
              <a:t> = 0; </a:t>
            </a:r>
            <a:r>
              <a:rPr lang="en-US" altLang="zh-CN" sz="1600" b="1" dirty="0" err="1">
                <a:solidFill>
                  <a:srgbClr val="0000CC"/>
                </a:solidFill>
              </a:rPr>
              <a:t>i</a:t>
            </a:r>
            <a:r>
              <a:rPr lang="en-US" altLang="zh-CN" sz="1600" b="1" dirty="0">
                <a:solidFill>
                  <a:srgbClr val="0000CC"/>
                </a:solidFill>
              </a:rPr>
              <a:t> &lt; 3; </a:t>
            </a:r>
            <a:r>
              <a:rPr lang="en-US" altLang="zh-CN" sz="1600" b="1" dirty="0" err="1">
                <a:solidFill>
                  <a:srgbClr val="0000CC"/>
                </a:solidFill>
              </a:rPr>
              <a:t>i</a:t>
            </a:r>
            <a:r>
              <a:rPr lang="en-US" altLang="zh-CN" sz="1600" b="1" dirty="0">
                <a:solidFill>
                  <a:srgbClr val="0000CC"/>
                </a:solidFill>
              </a:rPr>
              <a:t>++ )     </a:t>
            </a:r>
          </a:p>
          <a:p>
            <a:pPr lvl="1" eaLnBrk="1" hangingPunct="1">
              <a:lnSpc>
                <a:spcPct val="80000"/>
              </a:lnSpc>
              <a:buFontTx/>
              <a:buNone/>
            </a:pPr>
            <a:r>
              <a:rPr lang="en-US" altLang="zh-CN" sz="1600" b="1" dirty="0" err="1">
                <a:solidFill>
                  <a:srgbClr val="0000CC"/>
                </a:solidFill>
              </a:rPr>
              <a:t>virtualViaPointer</a:t>
            </a:r>
            <a:r>
              <a:rPr lang="en-US" altLang="zh-CN" sz="1600" b="1" dirty="0">
                <a:solidFill>
                  <a:srgbClr val="0000CC"/>
                </a:solidFill>
              </a:rPr>
              <a:t>( </a:t>
            </a:r>
            <a:r>
              <a:rPr lang="en-US" altLang="zh-CN" sz="1600" b="1" dirty="0" err="1">
                <a:solidFill>
                  <a:srgbClr val="0000CC"/>
                </a:solidFill>
              </a:rPr>
              <a:t>arrayOfShapes</a:t>
            </a:r>
            <a:r>
              <a:rPr lang="en-US" altLang="zh-CN" sz="1600" b="1" dirty="0">
                <a:solidFill>
                  <a:srgbClr val="0000CC"/>
                </a:solidFill>
              </a:rPr>
              <a:t>[ </a:t>
            </a:r>
            <a:r>
              <a:rPr lang="en-US" altLang="zh-CN" sz="1600" b="1" dirty="0" err="1">
                <a:solidFill>
                  <a:srgbClr val="0000CC"/>
                </a:solidFill>
              </a:rPr>
              <a:t>i</a:t>
            </a:r>
            <a:r>
              <a:rPr lang="en-US" altLang="zh-CN" sz="1600" b="1" dirty="0">
                <a:solidFill>
                  <a:srgbClr val="0000CC"/>
                </a:solidFill>
              </a:rPr>
              <a:t> ] );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dirty="0" err="1"/>
              <a:t>cout</a:t>
            </a:r>
            <a:r>
              <a:rPr lang="en-US" altLang="zh-CN" sz="1600" dirty="0"/>
              <a:t> &lt;&lt; "Virtual function calls made off "        </a:t>
            </a:r>
          </a:p>
          <a:p>
            <a:pPr lvl="1" eaLnBrk="1" hangingPunct="1">
              <a:lnSpc>
                <a:spcPct val="80000"/>
              </a:lnSpc>
              <a:buFontTx/>
              <a:buNone/>
            </a:pPr>
            <a:r>
              <a:rPr lang="en-US" altLang="zh-CN" sz="1600" dirty="0"/>
              <a:t>&lt;&lt; "base-class references\n";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b="1" dirty="0">
                <a:solidFill>
                  <a:srgbClr val="0000CC"/>
                </a:solidFill>
              </a:rPr>
              <a:t>for ( </a:t>
            </a:r>
            <a:r>
              <a:rPr lang="en-US" altLang="zh-CN" sz="1600" b="1" dirty="0" err="1">
                <a:solidFill>
                  <a:srgbClr val="0000CC"/>
                </a:solidFill>
              </a:rPr>
              <a:t>int</a:t>
            </a:r>
            <a:r>
              <a:rPr lang="en-US" altLang="zh-CN" sz="1600" b="1" dirty="0">
                <a:solidFill>
                  <a:srgbClr val="0000CC"/>
                </a:solidFill>
              </a:rPr>
              <a:t> j = 0; j &lt; 3; </a:t>
            </a:r>
            <a:r>
              <a:rPr lang="en-US" altLang="zh-CN" sz="1600" b="1" dirty="0" err="1">
                <a:solidFill>
                  <a:srgbClr val="0000CC"/>
                </a:solidFill>
              </a:rPr>
              <a:t>j++</a:t>
            </a:r>
            <a:r>
              <a:rPr lang="en-US" altLang="zh-CN" sz="1600" b="1" dirty="0">
                <a:solidFill>
                  <a:srgbClr val="0000CC"/>
                </a:solidFill>
              </a:rPr>
              <a:t> )     </a:t>
            </a:r>
          </a:p>
          <a:p>
            <a:pPr lvl="1" eaLnBrk="1" hangingPunct="1">
              <a:lnSpc>
                <a:spcPct val="80000"/>
              </a:lnSpc>
              <a:buFontTx/>
              <a:buNone/>
            </a:pPr>
            <a:r>
              <a:rPr lang="en-US" altLang="zh-CN" sz="1600" b="1" dirty="0" err="1">
                <a:solidFill>
                  <a:srgbClr val="0000CC"/>
                </a:solidFill>
              </a:rPr>
              <a:t>virtualViaReference</a:t>
            </a:r>
            <a:r>
              <a:rPr lang="en-US" altLang="zh-CN" sz="1600" b="1" dirty="0">
                <a:solidFill>
                  <a:srgbClr val="0000CC"/>
                </a:solidFill>
              </a:rPr>
              <a:t>( *</a:t>
            </a:r>
            <a:r>
              <a:rPr lang="en-US" altLang="zh-CN" sz="1600" b="1" dirty="0" err="1">
                <a:solidFill>
                  <a:srgbClr val="0000CC"/>
                </a:solidFill>
              </a:rPr>
              <a:t>arrayOfShapes</a:t>
            </a:r>
            <a:r>
              <a:rPr lang="en-US" altLang="zh-CN" sz="1600" b="1" dirty="0">
                <a:solidFill>
                  <a:srgbClr val="0000CC"/>
                </a:solidFill>
              </a:rPr>
              <a:t>[ j ] );           </a:t>
            </a:r>
          </a:p>
          <a:p>
            <a:pPr lvl="1" eaLnBrk="1" hangingPunct="1">
              <a:lnSpc>
                <a:spcPct val="80000"/>
              </a:lnSpc>
              <a:buFontTx/>
              <a:buNone/>
            </a:pPr>
            <a:r>
              <a:rPr lang="en-US" altLang="zh-CN" sz="1600" dirty="0"/>
              <a:t>               </a:t>
            </a:r>
          </a:p>
          <a:p>
            <a:pPr lvl="1" eaLnBrk="1" hangingPunct="1">
              <a:lnSpc>
                <a:spcPct val="80000"/>
              </a:lnSpc>
              <a:buFontTx/>
              <a:buNone/>
            </a:pPr>
            <a:r>
              <a:rPr lang="en-US" altLang="zh-CN" sz="1600" dirty="0"/>
              <a:t>return 0;              </a:t>
            </a:r>
          </a:p>
          <a:p>
            <a:pPr eaLnBrk="1" hangingPunct="1">
              <a:lnSpc>
                <a:spcPct val="80000"/>
              </a:lnSpc>
              <a:buFontTx/>
              <a:buNone/>
            </a:pPr>
            <a:r>
              <a:rPr lang="en-US" altLang="zh-CN" sz="1600" dirty="0"/>
              <a:t>} </a:t>
            </a:r>
          </a:p>
        </p:txBody>
      </p:sp>
      <p:sp>
        <p:nvSpPr>
          <p:cNvPr id="154627" name="Rectangle 3"/>
          <p:cNvSpPr>
            <a:spLocks noGrp="1" noChangeArrowheads="1"/>
          </p:cNvSpPr>
          <p:nvPr>
            <p:ph type="title"/>
          </p:nvPr>
        </p:nvSpPr>
        <p:spPr>
          <a:xfrm>
            <a:off x="611188" y="260350"/>
            <a:ext cx="7772400" cy="647700"/>
          </a:xfrm>
          <a:noFill/>
        </p:spPr>
        <p:txBody>
          <a:bodyPr/>
          <a:lstStyle/>
          <a:p>
            <a:pPr eaLnBrk="1" hangingPunct="1"/>
            <a:r>
              <a:rPr lang="en-US" altLang="zh-CN" sz="4000" b="1">
                <a:solidFill>
                  <a:srgbClr val="FF0000"/>
                </a:solidFill>
              </a:rPr>
              <a:t>main.cpp</a:t>
            </a:r>
          </a:p>
        </p:txBody>
      </p:sp>
      <p:sp>
        <p:nvSpPr>
          <p:cNvPr id="2" name="对话气泡: 矩形 1"/>
          <p:cNvSpPr/>
          <p:nvPr/>
        </p:nvSpPr>
        <p:spPr>
          <a:xfrm>
            <a:off x="5796136" y="2348880"/>
            <a:ext cx="2664296" cy="1224136"/>
          </a:xfrm>
          <a:prstGeom prst="wedgeRectCallout">
            <a:avLst>
              <a:gd name="adj1" fmla="val -103401"/>
              <a:gd name="adj2" fmla="val 77998"/>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通过基类指针</a:t>
            </a:r>
            <a:r>
              <a:rPr lang="zh-CN" altLang="en-US" sz="2000" b="1">
                <a:solidFill>
                  <a:schemeClr val="tx1"/>
                </a:solidFill>
              </a:rPr>
              <a:t>调用</a:t>
            </a:r>
            <a:r>
              <a:rPr lang="en-US" altLang="zh-CN" sz="2000" b="1" dirty="0">
                <a:solidFill>
                  <a:schemeClr val="tx1"/>
                </a:solidFill>
              </a:rPr>
              <a:t>3</a:t>
            </a:r>
            <a:r>
              <a:rPr lang="zh-CN" altLang="en-US" sz="2000" b="1" dirty="0">
                <a:solidFill>
                  <a:schemeClr val="tx1"/>
                </a:solidFill>
              </a:rPr>
              <a:t>个不同派生类对象，实现多态</a:t>
            </a:r>
          </a:p>
        </p:txBody>
      </p:sp>
      <p:sp>
        <p:nvSpPr>
          <p:cNvPr id="6" name="对话气泡: 矩形 5"/>
          <p:cNvSpPr/>
          <p:nvPr/>
        </p:nvSpPr>
        <p:spPr>
          <a:xfrm>
            <a:off x="5796136" y="3861048"/>
            <a:ext cx="2664296" cy="1224136"/>
          </a:xfrm>
          <a:prstGeom prst="wedgeRectCallout">
            <a:avLst>
              <a:gd name="adj1" fmla="val -103401"/>
              <a:gd name="adj2" fmla="val 77998"/>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通过基类引用调用</a:t>
            </a:r>
            <a:r>
              <a:rPr lang="en-US" altLang="zh-CN" sz="2000" b="1" dirty="0">
                <a:solidFill>
                  <a:schemeClr val="tx1"/>
                </a:solidFill>
              </a:rPr>
              <a:t>3</a:t>
            </a:r>
            <a:r>
              <a:rPr lang="zh-CN" altLang="en-US" sz="2000" b="1" dirty="0">
                <a:solidFill>
                  <a:schemeClr val="tx1"/>
                </a:solidFill>
              </a:rPr>
              <a:t>个不同派生类对象，实现多态</a:t>
            </a:r>
          </a:p>
        </p:txBody>
      </p:sp>
    </p:spTree>
    <p:extLst>
      <p:ext uri="{BB962C8B-B14F-4D97-AF65-F5344CB8AC3E}">
        <p14:creationId xmlns:p14="http://schemas.microsoft.com/office/powerpoint/2010/main" val="3860817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6227763" y="836613"/>
            <a:ext cx="576262" cy="1428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579" name="Rectangle 3"/>
          <p:cNvSpPr>
            <a:spLocks noChangeArrowheads="1"/>
          </p:cNvSpPr>
          <p:nvPr/>
        </p:nvSpPr>
        <p:spPr bwMode="auto">
          <a:xfrm>
            <a:off x="6227763" y="981075"/>
            <a:ext cx="576262" cy="1428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580" name="Rectangle 4"/>
          <p:cNvSpPr>
            <a:spLocks noChangeArrowheads="1"/>
          </p:cNvSpPr>
          <p:nvPr/>
        </p:nvSpPr>
        <p:spPr bwMode="auto">
          <a:xfrm>
            <a:off x="6227763" y="1081088"/>
            <a:ext cx="576262" cy="2286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900" b="1">
                <a:latin typeface="Times New Roman" panose="02020603050405020304" pitchFamily="18" charset="0"/>
              </a:rPr>
              <a:t>0</a:t>
            </a:r>
          </a:p>
        </p:txBody>
      </p:sp>
      <p:sp>
        <p:nvSpPr>
          <p:cNvPr id="152581" name="Rectangle 5"/>
          <p:cNvSpPr>
            <a:spLocks noChangeArrowheads="1"/>
          </p:cNvSpPr>
          <p:nvPr/>
        </p:nvSpPr>
        <p:spPr bwMode="auto">
          <a:xfrm>
            <a:off x="6227763" y="1268413"/>
            <a:ext cx="576262" cy="2286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900" b="1">
                <a:latin typeface="Times New Roman" panose="02020603050405020304" pitchFamily="18" charset="0"/>
              </a:rPr>
              <a:t>0</a:t>
            </a:r>
          </a:p>
        </p:txBody>
      </p:sp>
      <p:sp>
        <p:nvSpPr>
          <p:cNvPr id="152582" name="Line 6"/>
          <p:cNvSpPr>
            <a:spLocks noChangeShapeType="1"/>
          </p:cNvSpPr>
          <p:nvPr/>
        </p:nvSpPr>
        <p:spPr bwMode="auto">
          <a:xfrm>
            <a:off x="6515100" y="908050"/>
            <a:ext cx="1728788" cy="0"/>
          </a:xfrm>
          <a:prstGeom prst="line">
            <a:avLst/>
          </a:prstGeom>
          <a:noFill/>
          <a:ln w="3175">
            <a:solidFill>
              <a:schemeClr val="accent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583" name="Line 7"/>
          <p:cNvSpPr>
            <a:spLocks noChangeShapeType="1"/>
          </p:cNvSpPr>
          <p:nvPr/>
        </p:nvSpPr>
        <p:spPr bwMode="auto">
          <a:xfrm>
            <a:off x="6515100" y="1052513"/>
            <a:ext cx="1728788" cy="0"/>
          </a:xfrm>
          <a:prstGeom prst="line">
            <a:avLst/>
          </a:prstGeom>
          <a:noFill/>
          <a:ln w="3175">
            <a:solidFill>
              <a:schemeClr val="accent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584" name="Text Box 8"/>
          <p:cNvSpPr txBox="1">
            <a:spLocks noChangeArrowheads="1"/>
          </p:cNvSpPr>
          <p:nvPr/>
        </p:nvSpPr>
        <p:spPr bwMode="auto">
          <a:xfrm>
            <a:off x="8101013" y="765175"/>
            <a:ext cx="5048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900" b="1">
                <a:latin typeface="Times New Roman" panose="02020603050405020304" pitchFamily="18" charset="0"/>
              </a:rPr>
              <a:t>0.0</a:t>
            </a:r>
          </a:p>
        </p:txBody>
      </p:sp>
      <p:sp>
        <p:nvSpPr>
          <p:cNvPr id="152585" name="Text Box 9"/>
          <p:cNvSpPr txBox="1">
            <a:spLocks noChangeArrowheads="1"/>
          </p:cNvSpPr>
          <p:nvPr/>
        </p:nvSpPr>
        <p:spPr bwMode="auto">
          <a:xfrm>
            <a:off x="8101013" y="981075"/>
            <a:ext cx="5048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900" b="1">
                <a:latin typeface="Times New Roman" panose="02020603050405020304" pitchFamily="18" charset="0"/>
              </a:rPr>
              <a:t>0.0</a:t>
            </a:r>
          </a:p>
        </p:txBody>
      </p:sp>
      <p:sp>
        <p:nvSpPr>
          <p:cNvPr id="152586" name="Rectangle 10"/>
          <p:cNvSpPr>
            <a:spLocks noChangeArrowheads="1"/>
          </p:cNvSpPr>
          <p:nvPr/>
        </p:nvSpPr>
        <p:spPr bwMode="auto">
          <a:xfrm>
            <a:off x="6227763" y="2105025"/>
            <a:ext cx="576262" cy="1428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587" name="Rectangle 11"/>
          <p:cNvSpPr>
            <a:spLocks noChangeArrowheads="1"/>
          </p:cNvSpPr>
          <p:nvPr/>
        </p:nvSpPr>
        <p:spPr bwMode="auto">
          <a:xfrm>
            <a:off x="6227763" y="2249488"/>
            <a:ext cx="576262" cy="1428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588" name="Rectangle 12"/>
          <p:cNvSpPr>
            <a:spLocks noChangeArrowheads="1"/>
          </p:cNvSpPr>
          <p:nvPr/>
        </p:nvSpPr>
        <p:spPr bwMode="auto">
          <a:xfrm>
            <a:off x="6227763" y="2349500"/>
            <a:ext cx="576262" cy="2286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900" b="1">
              <a:latin typeface="Times New Roman" panose="02020603050405020304" pitchFamily="18" charset="0"/>
            </a:endParaRPr>
          </a:p>
        </p:txBody>
      </p:sp>
      <p:sp>
        <p:nvSpPr>
          <p:cNvPr id="152589" name="Rectangle 13"/>
          <p:cNvSpPr>
            <a:spLocks noChangeArrowheads="1"/>
          </p:cNvSpPr>
          <p:nvPr/>
        </p:nvSpPr>
        <p:spPr bwMode="auto">
          <a:xfrm>
            <a:off x="6227763" y="2536825"/>
            <a:ext cx="576262" cy="2286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900" b="1">
              <a:latin typeface="Times New Roman" panose="02020603050405020304" pitchFamily="18" charset="0"/>
            </a:endParaRPr>
          </a:p>
        </p:txBody>
      </p:sp>
      <p:sp>
        <p:nvSpPr>
          <p:cNvPr id="152590" name="Text Box 14"/>
          <p:cNvSpPr txBox="1">
            <a:spLocks noChangeArrowheads="1"/>
          </p:cNvSpPr>
          <p:nvPr/>
        </p:nvSpPr>
        <p:spPr bwMode="auto">
          <a:xfrm>
            <a:off x="7956550" y="2349500"/>
            <a:ext cx="7921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200" b="1">
                <a:latin typeface="Times New Roman" panose="02020603050405020304" pitchFamily="18" charset="0"/>
              </a:rPr>
              <a:t>“Point”</a:t>
            </a:r>
          </a:p>
        </p:txBody>
      </p:sp>
      <p:sp>
        <p:nvSpPr>
          <p:cNvPr id="152591" name="Rectangle 15"/>
          <p:cNvSpPr>
            <a:spLocks noChangeArrowheads="1"/>
          </p:cNvSpPr>
          <p:nvPr/>
        </p:nvSpPr>
        <p:spPr bwMode="auto">
          <a:xfrm>
            <a:off x="6227763" y="3689350"/>
            <a:ext cx="576262" cy="1428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592" name="Rectangle 16"/>
          <p:cNvSpPr>
            <a:spLocks noChangeArrowheads="1"/>
          </p:cNvSpPr>
          <p:nvPr/>
        </p:nvSpPr>
        <p:spPr bwMode="auto">
          <a:xfrm>
            <a:off x="6227763" y="3833813"/>
            <a:ext cx="576262" cy="1428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593" name="Rectangle 17"/>
          <p:cNvSpPr>
            <a:spLocks noChangeArrowheads="1"/>
          </p:cNvSpPr>
          <p:nvPr/>
        </p:nvSpPr>
        <p:spPr bwMode="auto">
          <a:xfrm>
            <a:off x="6227763" y="3968750"/>
            <a:ext cx="576262" cy="2317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900" b="1">
              <a:latin typeface="Times New Roman" panose="02020603050405020304" pitchFamily="18" charset="0"/>
            </a:endParaRPr>
          </a:p>
        </p:txBody>
      </p:sp>
      <p:sp>
        <p:nvSpPr>
          <p:cNvPr id="152594" name="Rectangle 18"/>
          <p:cNvSpPr>
            <a:spLocks noChangeArrowheads="1"/>
          </p:cNvSpPr>
          <p:nvPr/>
        </p:nvSpPr>
        <p:spPr bwMode="auto">
          <a:xfrm>
            <a:off x="6227763" y="4121150"/>
            <a:ext cx="576262" cy="2286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900" b="1">
              <a:latin typeface="Times New Roman" panose="02020603050405020304" pitchFamily="18" charset="0"/>
            </a:endParaRPr>
          </a:p>
        </p:txBody>
      </p:sp>
      <p:sp>
        <p:nvSpPr>
          <p:cNvPr id="152595" name="Line 19"/>
          <p:cNvSpPr>
            <a:spLocks noChangeShapeType="1"/>
          </p:cNvSpPr>
          <p:nvPr/>
        </p:nvSpPr>
        <p:spPr bwMode="auto">
          <a:xfrm flipV="1">
            <a:off x="6515100" y="3754438"/>
            <a:ext cx="1370013" cy="6350"/>
          </a:xfrm>
          <a:prstGeom prst="line">
            <a:avLst/>
          </a:prstGeom>
          <a:noFill/>
          <a:ln w="19050">
            <a:solidFill>
              <a:schemeClr val="tx1"/>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596" name="Line 20"/>
          <p:cNvSpPr>
            <a:spLocks noChangeShapeType="1"/>
          </p:cNvSpPr>
          <p:nvPr/>
        </p:nvSpPr>
        <p:spPr bwMode="auto">
          <a:xfrm>
            <a:off x="6516688" y="3933825"/>
            <a:ext cx="1008062" cy="0"/>
          </a:xfrm>
          <a:prstGeom prst="line">
            <a:avLst/>
          </a:prstGeom>
          <a:noFill/>
          <a:ln w="28575">
            <a:solidFill>
              <a:srgbClr val="009900"/>
            </a:solidFill>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597" name="Text Box 21"/>
          <p:cNvSpPr txBox="1">
            <a:spLocks noChangeArrowheads="1"/>
          </p:cNvSpPr>
          <p:nvPr/>
        </p:nvSpPr>
        <p:spPr bwMode="auto">
          <a:xfrm>
            <a:off x="7885113" y="3933825"/>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“circle”</a:t>
            </a:r>
          </a:p>
        </p:txBody>
      </p:sp>
      <p:sp>
        <p:nvSpPr>
          <p:cNvPr id="152598" name="Text Box 22"/>
          <p:cNvSpPr txBox="1">
            <a:spLocks noChangeArrowheads="1"/>
          </p:cNvSpPr>
          <p:nvPr/>
        </p:nvSpPr>
        <p:spPr bwMode="auto">
          <a:xfrm>
            <a:off x="6946900" y="3833813"/>
            <a:ext cx="5048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900" b="1">
                <a:latin typeface="Times New Roman" panose="02020603050405020304" pitchFamily="18" charset="0"/>
              </a:rPr>
              <a:t>0.0</a:t>
            </a:r>
          </a:p>
        </p:txBody>
      </p:sp>
      <p:sp>
        <p:nvSpPr>
          <p:cNvPr id="152599" name="Rectangle 23"/>
          <p:cNvSpPr>
            <a:spLocks noChangeArrowheads="1"/>
          </p:cNvSpPr>
          <p:nvPr/>
        </p:nvSpPr>
        <p:spPr bwMode="auto">
          <a:xfrm>
            <a:off x="6227763" y="5013325"/>
            <a:ext cx="576262" cy="185738"/>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600" name="Rectangle 24"/>
          <p:cNvSpPr>
            <a:spLocks noChangeArrowheads="1"/>
          </p:cNvSpPr>
          <p:nvPr/>
        </p:nvSpPr>
        <p:spPr bwMode="auto">
          <a:xfrm>
            <a:off x="6227763" y="5200650"/>
            <a:ext cx="576262" cy="2444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601" name="Rectangle 25"/>
          <p:cNvSpPr>
            <a:spLocks noChangeArrowheads="1"/>
          </p:cNvSpPr>
          <p:nvPr/>
        </p:nvSpPr>
        <p:spPr bwMode="auto">
          <a:xfrm>
            <a:off x="6227763" y="5445125"/>
            <a:ext cx="576262" cy="2286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900" b="1">
              <a:latin typeface="Times New Roman" panose="02020603050405020304" pitchFamily="18" charset="0"/>
            </a:endParaRPr>
          </a:p>
        </p:txBody>
      </p:sp>
      <p:sp>
        <p:nvSpPr>
          <p:cNvPr id="152602" name="Rectangle 26"/>
          <p:cNvSpPr>
            <a:spLocks noChangeArrowheads="1"/>
          </p:cNvSpPr>
          <p:nvPr/>
        </p:nvSpPr>
        <p:spPr bwMode="auto">
          <a:xfrm>
            <a:off x="6227763" y="5661025"/>
            <a:ext cx="576262" cy="2286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900" b="1">
              <a:latin typeface="Times New Roman" panose="02020603050405020304" pitchFamily="18" charset="0"/>
            </a:endParaRPr>
          </a:p>
        </p:txBody>
      </p:sp>
      <p:sp>
        <p:nvSpPr>
          <p:cNvPr id="152603" name="Line 27"/>
          <p:cNvSpPr>
            <a:spLocks noChangeShapeType="1"/>
          </p:cNvSpPr>
          <p:nvPr/>
        </p:nvSpPr>
        <p:spPr bwMode="auto">
          <a:xfrm flipV="1">
            <a:off x="6515100" y="5122863"/>
            <a:ext cx="852488" cy="4762"/>
          </a:xfrm>
          <a:prstGeom prst="line">
            <a:avLst/>
          </a:prstGeom>
          <a:noFill/>
          <a:ln w="3175">
            <a:solidFill>
              <a:schemeClr val="accent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5676" name="Line 28"/>
          <p:cNvSpPr>
            <a:spLocks noChangeShapeType="1"/>
          </p:cNvSpPr>
          <p:nvPr/>
        </p:nvSpPr>
        <p:spPr bwMode="auto">
          <a:xfrm flipV="1">
            <a:off x="6515100" y="5341938"/>
            <a:ext cx="1192213" cy="3175"/>
          </a:xfrm>
          <a:prstGeom prst="line">
            <a:avLst/>
          </a:prstGeom>
          <a:noFill/>
          <a:ln w="3175">
            <a:solidFill>
              <a:schemeClr val="accent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05" name="Line 29"/>
          <p:cNvSpPr>
            <a:spLocks noChangeShapeType="1"/>
          </p:cNvSpPr>
          <p:nvPr/>
        </p:nvSpPr>
        <p:spPr bwMode="auto">
          <a:xfrm>
            <a:off x="6516688" y="2205038"/>
            <a:ext cx="503237" cy="0"/>
          </a:xfrm>
          <a:prstGeom prst="line">
            <a:avLst/>
          </a:prstGeom>
          <a:noFill/>
          <a:ln w="19050">
            <a:solidFill>
              <a:srgbClr val="FF3300"/>
            </a:solidFill>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06" name="Line 30"/>
          <p:cNvSpPr>
            <a:spLocks noChangeShapeType="1"/>
          </p:cNvSpPr>
          <p:nvPr/>
        </p:nvSpPr>
        <p:spPr bwMode="auto">
          <a:xfrm>
            <a:off x="6516688" y="2319338"/>
            <a:ext cx="719137" cy="0"/>
          </a:xfrm>
          <a:prstGeom prst="line">
            <a:avLst/>
          </a:prstGeom>
          <a:noFill/>
          <a:ln w="19050">
            <a:solidFill>
              <a:srgbClr val="FF3300"/>
            </a:solidFill>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07" name="Line 31"/>
          <p:cNvSpPr>
            <a:spLocks noChangeShapeType="1"/>
          </p:cNvSpPr>
          <p:nvPr/>
        </p:nvSpPr>
        <p:spPr bwMode="auto">
          <a:xfrm flipV="1">
            <a:off x="7019925" y="908050"/>
            <a:ext cx="0" cy="1296988"/>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08" name="Line 32"/>
          <p:cNvSpPr>
            <a:spLocks noChangeShapeType="1"/>
          </p:cNvSpPr>
          <p:nvPr/>
        </p:nvSpPr>
        <p:spPr bwMode="auto">
          <a:xfrm flipV="1">
            <a:off x="7235825" y="1052513"/>
            <a:ext cx="0" cy="1296987"/>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09" name="Line 33"/>
          <p:cNvSpPr>
            <a:spLocks noChangeShapeType="1"/>
          </p:cNvSpPr>
          <p:nvPr/>
        </p:nvSpPr>
        <p:spPr bwMode="auto">
          <a:xfrm flipV="1">
            <a:off x="7524750" y="1052513"/>
            <a:ext cx="0" cy="2881312"/>
          </a:xfrm>
          <a:prstGeom prst="line">
            <a:avLst/>
          </a:prstGeom>
          <a:noFill/>
          <a:ln w="190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10" name="Text Box 34"/>
          <p:cNvSpPr txBox="1">
            <a:spLocks noChangeArrowheads="1"/>
          </p:cNvSpPr>
          <p:nvPr/>
        </p:nvSpPr>
        <p:spPr bwMode="auto">
          <a:xfrm>
            <a:off x="7885113" y="2565400"/>
            <a:ext cx="7921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200" b="1">
                <a:latin typeface="Times New Roman" panose="02020603050405020304" pitchFamily="18" charset="0"/>
              </a:rPr>
              <a:t>[x,y]</a:t>
            </a:r>
          </a:p>
        </p:txBody>
      </p:sp>
      <p:sp>
        <p:nvSpPr>
          <p:cNvPr id="152611" name="Line 35"/>
          <p:cNvSpPr>
            <a:spLocks noChangeShapeType="1"/>
          </p:cNvSpPr>
          <p:nvPr/>
        </p:nvSpPr>
        <p:spPr bwMode="auto">
          <a:xfrm>
            <a:off x="6516688" y="2492375"/>
            <a:ext cx="1511300" cy="0"/>
          </a:xfrm>
          <a:prstGeom prst="line">
            <a:avLst/>
          </a:prstGeom>
          <a:noFill/>
          <a:ln w="19050">
            <a:solidFill>
              <a:schemeClr val="tx1"/>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12" name="Line 36"/>
          <p:cNvSpPr>
            <a:spLocks noChangeShapeType="1"/>
          </p:cNvSpPr>
          <p:nvPr/>
        </p:nvSpPr>
        <p:spPr bwMode="auto">
          <a:xfrm>
            <a:off x="6516688" y="2708275"/>
            <a:ext cx="1511300" cy="0"/>
          </a:xfrm>
          <a:prstGeom prst="line">
            <a:avLst/>
          </a:prstGeom>
          <a:noFill/>
          <a:ln w="19050">
            <a:solidFill>
              <a:schemeClr val="tx1"/>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13" name="Line 37"/>
          <p:cNvSpPr>
            <a:spLocks noChangeShapeType="1"/>
          </p:cNvSpPr>
          <p:nvPr/>
        </p:nvSpPr>
        <p:spPr bwMode="auto">
          <a:xfrm flipV="1">
            <a:off x="6516688" y="4076700"/>
            <a:ext cx="1370012" cy="6350"/>
          </a:xfrm>
          <a:prstGeom prst="line">
            <a:avLst/>
          </a:prstGeom>
          <a:noFill/>
          <a:ln w="19050">
            <a:solidFill>
              <a:schemeClr val="tx1"/>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14" name="Text Box 38"/>
          <p:cNvSpPr txBox="1">
            <a:spLocks noChangeArrowheads="1"/>
          </p:cNvSpPr>
          <p:nvPr/>
        </p:nvSpPr>
        <p:spPr bwMode="auto">
          <a:xfrm>
            <a:off x="7885113" y="3573463"/>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∏r</a:t>
            </a:r>
            <a:r>
              <a:rPr kumimoji="1" lang="en-US" altLang="zh-CN" sz="1400" b="1" baseline="30000">
                <a:latin typeface="Times New Roman" panose="02020603050405020304" pitchFamily="18" charset="0"/>
              </a:rPr>
              <a:t>2</a:t>
            </a:r>
          </a:p>
        </p:txBody>
      </p:sp>
      <p:sp>
        <p:nvSpPr>
          <p:cNvPr id="152615" name="Text Box 39"/>
          <p:cNvSpPr txBox="1">
            <a:spLocks noChangeArrowheads="1"/>
          </p:cNvSpPr>
          <p:nvPr/>
        </p:nvSpPr>
        <p:spPr bwMode="auto">
          <a:xfrm>
            <a:off x="7956550" y="4149725"/>
            <a:ext cx="7921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200" b="1">
                <a:latin typeface="Times New Roman" panose="02020603050405020304" pitchFamily="18" charset="0"/>
              </a:rPr>
              <a:t>[x,y],r</a:t>
            </a:r>
          </a:p>
        </p:txBody>
      </p:sp>
      <p:sp>
        <p:nvSpPr>
          <p:cNvPr id="152616" name="Line 40"/>
          <p:cNvSpPr>
            <a:spLocks noChangeShapeType="1"/>
          </p:cNvSpPr>
          <p:nvPr/>
        </p:nvSpPr>
        <p:spPr bwMode="auto">
          <a:xfrm flipV="1">
            <a:off x="6516688" y="4292600"/>
            <a:ext cx="1370012" cy="6350"/>
          </a:xfrm>
          <a:prstGeom prst="line">
            <a:avLst/>
          </a:prstGeom>
          <a:noFill/>
          <a:ln w="19050">
            <a:solidFill>
              <a:schemeClr val="tx1"/>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17" name="Text Box 41"/>
          <p:cNvSpPr txBox="1">
            <a:spLocks noChangeArrowheads="1"/>
          </p:cNvSpPr>
          <p:nvPr/>
        </p:nvSpPr>
        <p:spPr bwMode="auto">
          <a:xfrm>
            <a:off x="7092950" y="4941888"/>
            <a:ext cx="1655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2∏r</a:t>
            </a:r>
            <a:r>
              <a:rPr kumimoji="1" lang="en-US" altLang="zh-CN" sz="1400" b="1" baseline="30000">
                <a:latin typeface="Times New Roman" panose="02020603050405020304" pitchFamily="18" charset="0"/>
              </a:rPr>
              <a:t>2</a:t>
            </a:r>
            <a:r>
              <a:rPr kumimoji="1" lang="en-US" altLang="zh-CN" sz="1400" b="1">
                <a:latin typeface="Times New Roman" panose="02020603050405020304" pitchFamily="18" charset="0"/>
              </a:rPr>
              <a:t>+</a:t>
            </a:r>
            <a:r>
              <a:rPr kumimoji="1" lang="en-US" altLang="zh-CN" sz="1600" b="1">
                <a:latin typeface="Times New Roman" panose="02020603050405020304" pitchFamily="18" charset="0"/>
              </a:rPr>
              <a:t>2∏rh</a:t>
            </a:r>
          </a:p>
        </p:txBody>
      </p:sp>
      <p:sp>
        <p:nvSpPr>
          <p:cNvPr id="152618" name="Text Box 42"/>
          <p:cNvSpPr txBox="1">
            <a:spLocks noChangeArrowheads="1"/>
          </p:cNvSpPr>
          <p:nvPr/>
        </p:nvSpPr>
        <p:spPr bwMode="auto">
          <a:xfrm>
            <a:off x="7092950" y="5157788"/>
            <a:ext cx="1655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∏r</a:t>
            </a:r>
            <a:r>
              <a:rPr kumimoji="1" lang="en-US" altLang="zh-CN" sz="1400" b="1" baseline="30000">
                <a:latin typeface="Times New Roman" panose="02020603050405020304" pitchFamily="18" charset="0"/>
              </a:rPr>
              <a:t>2</a:t>
            </a:r>
            <a:r>
              <a:rPr kumimoji="1" lang="en-US" altLang="zh-CN" sz="1600" b="1">
                <a:latin typeface="Times New Roman" panose="02020603050405020304" pitchFamily="18" charset="0"/>
              </a:rPr>
              <a:t>h</a:t>
            </a:r>
          </a:p>
        </p:txBody>
      </p:sp>
      <p:sp>
        <p:nvSpPr>
          <p:cNvPr id="152619" name="Text Box 43"/>
          <p:cNvSpPr txBox="1">
            <a:spLocks noChangeArrowheads="1"/>
          </p:cNvSpPr>
          <p:nvPr/>
        </p:nvSpPr>
        <p:spPr bwMode="auto">
          <a:xfrm>
            <a:off x="7380288" y="5373688"/>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“cylinder”</a:t>
            </a:r>
          </a:p>
        </p:txBody>
      </p:sp>
      <p:sp>
        <p:nvSpPr>
          <p:cNvPr id="152620" name="Line 44"/>
          <p:cNvSpPr>
            <a:spLocks noChangeShapeType="1"/>
          </p:cNvSpPr>
          <p:nvPr/>
        </p:nvSpPr>
        <p:spPr bwMode="auto">
          <a:xfrm flipV="1">
            <a:off x="6516688" y="5516563"/>
            <a:ext cx="1008062" cy="3175"/>
          </a:xfrm>
          <a:prstGeom prst="line">
            <a:avLst/>
          </a:prstGeom>
          <a:noFill/>
          <a:ln w="3175">
            <a:solidFill>
              <a:schemeClr val="accent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21" name="Text Box 45"/>
          <p:cNvSpPr txBox="1">
            <a:spLocks noChangeArrowheads="1"/>
          </p:cNvSpPr>
          <p:nvPr/>
        </p:nvSpPr>
        <p:spPr bwMode="auto">
          <a:xfrm>
            <a:off x="7380288" y="5661025"/>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[x,y]r,h</a:t>
            </a:r>
          </a:p>
        </p:txBody>
      </p:sp>
      <p:sp>
        <p:nvSpPr>
          <p:cNvPr id="152622" name="Line 46"/>
          <p:cNvSpPr>
            <a:spLocks noChangeShapeType="1"/>
          </p:cNvSpPr>
          <p:nvPr/>
        </p:nvSpPr>
        <p:spPr bwMode="auto">
          <a:xfrm flipV="1">
            <a:off x="6516688" y="5805488"/>
            <a:ext cx="1008062" cy="3175"/>
          </a:xfrm>
          <a:prstGeom prst="line">
            <a:avLst/>
          </a:prstGeom>
          <a:noFill/>
          <a:ln w="3175">
            <a:solidFill>
              <a:schemeClr val="accent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23" name="Text Box 47"/>
          <p:cNvSpPr txBox="1">
            <a:spLocks noChangeArrowheads="1"/>
          </p:cNvSpPr>
          <p:nvPr/>
        </p:nvSpPr>
        <p:spPr bwMode="auto">
          <a:xfrm>
            <a:off x="6443663" y="4941888"/>
            <a:ext cx="1223962"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900" b="1">
                <a:solidFill>
                  <a:srgbClr val="FF3300"/>
                </a:solidFill>
                <a:latin typeface="Times New Roman" panose="02020603050405020304" pitchFamily="18" charset="0"/>
              </a:rPr>
              <a:t>A</a:t>
            </a:r>
          </a:p>
          <a:p>
            <a:pPr algn="ctr" eaLnBrk="1" hangingPunct="1">
              <a:spcBef>
                <a:spcPct val="50000"/>
              </a:spcBef>
              <a:buFontTx/>
              <a:buNone/>
            </a:pPr>
            <a:r>
              <a:rPr kumimoji="1" lang="en-US" altLang="zh-CN" sz="900" b="1">
                <a:solidFill>
                  <a:srgbClr val="FF3300"/>
                </a:solidFill>
                <a:latin typeface="Times New Roman" panose="02020603050405020304" pitchFamily="18" charset="0"/>
              </a:rPr>
              <a:t>V</a:t>
            </a:r>
          </a:p>
          <a:p>
            <a:pPr algn="ctr" eaLnBrk="1" hangingPunct="1">
              <a:spcBef>
                <a:spcPct val="50000"/>
              </a:spcBef>
              <a:buFontTx/>
              <a:buNone/>
            </a:pPr>
            <a:r>
              <a:rPr kumimoji="1" lang="en-US" altLang="zh-CN" sz="900" b="1">
                <a:solidFill>
                  <a:srgbClr val="FF3300"/>
                </a:solidFill>
                <a:latin typeface="Times New Roman" panose="02020603050405020304" pitchFamily="18" charset="0"/>
              </a:rPr>
              <a:t>Psn</a:t>
            </a:r>
          </a:p>
          <a:p>
            <a:pPr algn="ctr" eaLnBrk="1" hangingPunct="1">
              <a:spcBef>
                <a:spcPct val="50000"/>
              </a:spcBef>
              <a:buFontTx/>
              <a:buNone/>
            </a:pPr>
            <a:r>
              <a:rPr kumimoji="1" lang="en-US" altLang="zh-CN" sz="900" b="1">
                <a:solidFill>
                  <a:srgbClr val="FF3300"/>
                </a:solidFill>
                <a:latin typeface="Times New Roman" panose="02020603050405020304" pitchFamily="18" charset="0"/>
              </a:rPr>
              <a:t>pr</a:t>
            </a:r>
          </a:p>
        </p:txBody>
      </p:sp>
      <p:sp>
        <p:nvSpPr>
          <p:cNvPr id="152624" name="Text Box 48"/>
          <p:cNvSpPr txBox="1">
            <a:spLocks noChangeArrowheads="1"/>
          </p:cNvSpPr>
          <p:nvPr/>
        </p:nvSpPr>
        <p:spPr bwMode="auto">
          <a:xfrm>
            <a:off x="6443663" y="3573463"/>
            <a:ext cx="122396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800" b="1">
                <a:solidFill>
                  <a:srgbClr val="FF3300"/>
                </a:solidFill>
                <a:latin typeface="Times New Roman" panose="02020603050405020304" pitchFamily="18" charset="0"/>
              </a:rPr>
              <a:t>A</a:t>
            </a:r>
          </a:p>
          <a:p>
            <a:pPr algn="ctr" eaLnBrk="1" hangingPunct="1">
              <a:spcBef>
                <a:spcPct val="50000"/>
              </a:spcBef>
              <a:buFontTx/>
              <a:buNone/>
            </a:pPr>
            <a:r>
              <a:rPr kumimoji="1" lang="en-US" altLang="zh-CN" sz="800" b="1">
                <a:solidFill>
                  <a:srgbClr val="FF3300"/>
                </a:solidFill>
                <a:latin typeface="Times New Roman" panose="02020603050405020304" pitchFamily="18" charset="0"/>
              </a:rPr>
              <a:t>V</a:t>
            </a:r>
          </a:p>
          <a:p>
            <a:pPr algn="ctr" eaLnBrk="1" hangingPunct="1">
              <a:spcBef>
                <a:spcPct val="50000"/>
              </a:spcBef>
              <a:buFontTx/>
              <a:buNone/>
            </a:pPr>
            <a:r>
              <a:rPr kumimoji="1" lang="en-US" altLang="zh-CN" sz="800" b="1">
                <a:solidFill>
                  <a:srgbClr val="FF3300"/>
                </a:solidFill>
                <a:latin typeface="Times New Roman" panose="02020603050405020304" pitchFamily="18" charset="0"/>
              </a:rPr>
              <a:t>Psn</a:t>
            </a:r>
          </a:p>
          <a:p>
            <a:pPr algn="ctr" eaLnBrk="1" hangingPunct="1">
              <a:spcBef>
                <a:spcPct val="50000"/>
              </a:spcBef>
              <a:buFontTx/>
              <a:buNone/>
            </a:pPr>
            <a:r>
              <a:rPr kumimoji="1" lang="en-US" altLang="zh-CN" sz="800" b="1">
                <a:solidFill>
                  <a:srgbClr val="FF3300"/>
                </a:solidFill>
                <a:latin typeface="Times New Roman" panose="02020603050405020304" pitchFamily="18" charset="0"/>
              </a:rPr>
              <a:t>pr</a:t>
            </a:r>
          </a:p>
        </p:txBody>
      </p:sp>
      <p:sp>
        <p:nvSpPr>
          <p:cNvPr id="155697" name="Text Box 49"/>
          <p:cNvSpPr txBox="1">
            <a:spLocks noChangeArrowheads="1"/>
          </p:cNvSpPr>
          <p:nvPr/>
        </p:nvSpPr>
        <p:spPr bwMode="auto">
          <a:xfrm>
            <a:off x="6443663" y="2060575"/>
            <a:ext cx="1223962"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800" b="1">
                <a:solidFill>
                  <a:schemeClr val="hlink"/>
                </a:solidFill>
                <a:latin typeface="Times New Roman" panose="02020603050405020304" pitchFamily="18" charset="0"/>
              </a:rPr>
              <a:t>A</a:t>
            </a:r>
          </a:p>
          <a:p>
            <a:pPr algn="ctr" eaLnBrk="1" hangingPunct="1">
              <a:spcBef>
                <a:spcPct val="50000"/>
              </a:spcBef>
              <a:buFontTx/>
              <a:buNone/>
            </a:pPr>
            <a:r>
              <a:rPr kumimoji="1" lang="en-US" altLang="zh-CN" sz="800" b="1">
                <a:solidFill>
                  <a:schemeClr val="hlink"/>
                </a:solidFill>
                <a:latin typeface="Times New Roman" panose="02020603050405020304" pitchFamily="18" charset="0"/>
              </a:rPr>
              <a:t>V</a:t>
            </a:r>
          </a:p>
          <a:p>
            <a:pPr algn="ctr" eaLnBrk="1" hangingPunct="1">
              <a:spcBef>
                <a:spcPct val="50000"/>
              </a:spcBef>
              <a:buFontTx/>
              <a:buNone/>
            </a:pPr>
            <a:r>
              <a:rPr kumimoji="1" lang="en-US" altLang="zh-CN" sz="800" b="1">
                <a:solidFill>
                  <a:schemeClr val="hlink"/>
                </a:solidFill>
                <a:latin typeface="Times New Roman" panose="02020603050405020304" pitchFamily="18" charset="0"/>
              </a:rPr>
              <a:t>Psn</a:t>
            </a:r>
          </a:p>
          <a:p>
            <a:pPr algn="ctr" eaLnBrk="1" hangingPunct="1">
              <a:spcBef>
                <a:spcPct val="50000"/>
              </a:spcBef>
              <a:buFontTx/>
              <a:buNone/>
            </a:pPr>
            <a:r>
              <a:rPr kumimoji="1" lang="en-US" altLang="zh-CN" sz="800" b="1">
                <a:solidFill>
                  <a:schemeClr val="hlink"/>
                </a:solidFill>
                <a:latin typeface="Times New Roman" panose="02020603050405020304" pitchFamily="18" charset="0"/>
              </a:rPr>
              <a:t>pr</a:t>
            </a:r>
          </a:p>
        </p:txBody>
      </p:sp>
      <p:sp>
        <p:nvSpPr>
          <p:cNvPr id="152626" name="Text Box 50"/>
          <p:cNvSpPr txBox="1">
            <a:spLocks noChangeArrowheads="1"/>
          </p:cNvSpPr>
          <p:nvPr/>
        </p:nvSpPr>
        <p:spPr bwMode="auto">
          <a:xfrm>
            <a:off x="6311900" y="731838"/>
            <a:ext cx="1223963"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800" b="1">
                <a:solidFill>
                  <a:schemeClr val="hlink"/>
                </a:solidFill>
                <a:latin typeface="Times New Roman" panose="02020603050405020304" pitchFamily="18" charset="0"/>
              </a:rPr>
              <a:t>A</a:t>
            </a:r>
          </a:p>
          <a:p>
            <a:pPr algn="ctr" eaLnBrk="1" hangingPunct="1">
              <a:spcBef>
                <a:spcPct val="50000"/>
              </a:spcBef>
              <a:buFontTx/>
              <a:buNone/>
            </a:pPr>
            <a:r>
              <a:rPr kumimoji="1" lang="en-US" altLang="zh-CN" sz="800" b="1">
                <a:solidFill>
                  <a:schemeClr val="hlink"/>
                </a:solidFill>
                <a:latin typeface="Times New Roman" panose="02020603050405020304" pitchFamily="18" charset="0"/>
              </a:rPr>
              <a:t>V</a:t>
            </a:r>
          </a:p>
          <a:p>
            <a:pPr algn="ctr" eaLnBrk="1" hangingPunct="1">
              <a:spcBef>
                <a:spcPct val="50000"/>
              </a:spcBef>
              <a:buFontTx/>
              <a:buNone/>
            </a:pPr>
            <a:r>
              <a:rPr kumimoji="1" lang="en-US" altLang="zh-CN" sz="800" b="1">
                <a:solidFill>
                  <a:schemeClr val="hlink"/>
                </a:solidFill>
                <a:latin typeface="Times New Roman" panose="02020603050405020304" pitchFamily="18" charset="0"/>
              </a:rPr>
              <a:t>Psn</a:t>
            </a:r>
          </a:p>
          <a:p>
            <a:pPr algn="ctr" eaLnBrk="1" hangingPunct="1">
              <a:spcBef>
                <a:spcPct val="50000"/>
              </a:spcBef>
              <a:buFontTx/>
              <a:buNone/>
            </a:pPr>
            <a:r>
              <a:rPr kumimoji="1" lang="en-US" altLang="zh-CN" sz="800" b="1">
                <a:solidFill>
                  <a:schemeClr val="hlink"/>
                </a:solidFill>
                <a:latin typeface="Times New Roman" panose="02020603050405020304" pitchFamily="18" charset="0"/>
              </a:rPr>
              <a:t>pr</a:t>
            </a:r>
          </a:p>
        </p:txBody>
      </p:sp>
      <p:sp>
        <p:nvSpPr>
          <p:cNvPr id="152627" name="Rectangle 51"/>
          <p:cNvSpPr>
            <a:spLocks noChangeArrowheads="1"/>
          </p:cNvSpPr>
          <p:nvPr/>
        </p:nvSpPr>
        <p:spPr bwMode="auto">
          <a:xfrm>
            <a:off x="395288" y="2238375"/>
            <a:ext cx="1223962" cy="460375"/>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&amp;point</a:t>
            </a:r>
          </a:p>
        </p:txBody>
      </p:sp>
      <p:sp>
        <p:nvSpPr>
          <p:cNvPr id="152628" name="Rectangle 52"/>
          <p:cNvSpPr>
            <a:spLocks noChangeArrowheads="1"/>
          </p:cNvSpPr>
          <p:nvPr/>
        </p:nvSpPr>
        <p:spPr bwMode="auto">
          <a:xfrm>
            <a:off x="395288" y="2708275"/>
            <a:ext cx="1223962" cy="460375"/>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&amp;circle</a:t>
            </a:r>
          </a:p>
        </p:txBody>
      </p:sp>
      <p:sp>
        <p:nvSpPr>
          <p:cNvPr id="152629" name="Rectangle 53"/>
          <p:cNvSpPr>
            <a:spLocks noChangeArrowheads="1"/>
          </p:cNvSpPr>
          <p:nvPr/>
        </p:nvSpPr>
        <p:spPr bwMode="auto">
          <a:xfrm>
            <a:off x="395288" y="3179763"/>
            <a:ext cx="1223962" cy="36988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imes New Roman" panose="02020603050405020304" pitchFamily="18" charset="0"/>
              </a:rPr>
              <a:t>&amp;cylinder</a:t>
            </a:r>
          </a:p>
        </p:txBody>
      </p:sp>
      <p:sp>
        <p:nvSpPr>
          <p:cNvPr id="152630" name="Text Box 54"/>
          <p:cNvSpPr txBox="1">
            <a:spLocks noChangeArrowheads="1"/>
          </p:cNvSpPr>
          <p:nvPr/>
        </p:nvSpPr>
        <p:spPr bwMode="auto">
          <a:xfrm>
            <a:off x="-98425" y="2205038"/>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[0]</a:t>
            </a:r>
          </a:p>
        </p:txBody>
      </p:sp>
      <p:sp>
        <p:nvSpPr>
          <p:cNvPr id="152631" name="Text Box 55"/>
          <p:cNvSpPr txBox="1">
            <a:spLocks noChangeArrowheads="1"/>
          </p:cNvSpPr>
          <p:nvPr/>
        </p:nvSpPr>
        <p:spPr bwMode="auto">
          <a:xfrm>
            <a:off x="-107950" y="2708275"/>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[1]</a:t>
            </a:r>
          </a:p>
        </p:txBody>
      </p:sp>
      <p:sp>
        <p:nvSpPr>
          <p:cNvPr id="152632" name="Text Box 56"/>
          <p:cNvSpPr txBox="1">
            <a:spLocks noChangeArrowheads="1"/>
          </p:cNvSpPr>
          <p:nvPr/>
        </p:nvSpPr>
        <p:spPr bwMode="auto">
          <a:xfrm>
            <a:off x="-107950" y="3141663"/>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[2]</a:t>
            </a:r>
          </a:p>
        </p:txBody>
      </p:sp>
      <p:sp>
        <p:nvSpPr>
          <p:cNvPr id="152633" name="Rectangle 57"/>
          <p:cNvSpPr>
            <a:spLocks noChangeArrowheads="1"/>
          </p:cNvSpPr>
          <p:nvPr/>
        </p:nvSpPr>
        <p:spPr bwMode="auto">
          <a:xfrm>
            <a:off x="3276600" y="1052513"/>
            <a:ext cx="503238" cy="287337"/>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634" name="Rectangle 58"/>
          <p:cNvSpPr>
            <a:spLocks noChangeArrowheads="1"/>
          </p:cNvSpPr>
          <p:nvPr/>
        </p:nvSpPr>
        <p:spPr bwMode="auto">
          <a:xfrm>
            <a:off x="3059113" y="1285875"/>
            <a:ext cx="1008062" cy="40005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x=7</a:t>
            </a:r>
          </a:p>
        </p:txBody>
      </p:sp>
      <p:sp>
        <p:nvSpPr>
          <p:cNvPr id="152635" name="Rectangle 59"/>
          <p:cNvSpPr>
            <a:spLocks noChangeArrowheads="1"/>
          </p:cNvSpPr>
          <p:nvPr/>
        </p:nvSpPr>
        <p:spPr bwMode="auto">
          <a:xfrm>
            <a:off x="3059113" y="1641475"/>
            <a:ext cx="1008062" cy="40005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y=11</a:t>
            </a:r>
          </a:p>
        </p:txBody>
      </p:sp>
      <p:sp>
        <p:nvSpPr>
          <p:cNvPr id="152636" name="Rectangle 60"/>
          <p:cNvSpPr>
            <a:spLocks noChangeArrowheads="1"/>
          </p:cNvSpPr>
          <p:nvPr/>
        </p:nvSpPr>
        <p:spPr bwMode="auto">
          <a:xfrm>
            <a:off x="3276600" y="2492375"/>
            <a:ext cx="503238" cy="287338"/>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637" name="Rectangle 61"/>
          <p:cNvSpPr>
            <a:spLocks noChangeArrowheads="1"/>
          </p:cNvSpPr>
          <p:nvPr/>
        </p:nvSpPr>
        <p:spPr bwMode="auto">
          <a:xfrm>
            <a:off x="3059113" y="2725738"/>
            <a:ext cx="1008062" cy="40005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x=22</a:t>
            </a:r>
          </a:p>
        </p:txBody>
      </p:sp>
      <p:sp>
        <p:nvSpPr>
          <p:cNvPr id="152638" name="Rectangle 62"/>
          <p:cNvSpPr>
            <a:spLocks noChangeArrowheads="1"/>
          </p:cNvSpPr>
          <p:nvPr/>
        </p:nvSpPr>
        <p:spPr bwMode="auto">
          <a:xfrm>
            <a:off x="3059113" y="3013075"/>
            <a:ext cx="1008062" cy="40005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y=8</a:t>
            </a:r>
          </a:p>
        </p:txBody>
      </p:sp>
      <p:sp>
        <p:nvSpPr>
          <p:cNvPr id="152639" name="Rectangle 63"/>
          <p:cNvSpPr>
            <a:spLocks noChangeArrowheads="1"/>
          </p:cNvSpPr>
          <p:nvPr/>
        </p:nvSpPr>
        <p:spPr bwMode="auto">
          <a:xfrm>
            <a:off x="3276600" y="4364038"/>
            <a:ext cx="503238" cy="287337"/>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640" name="Rectangle 64"/>
          <p:cNvSpPr>
            <a:spLocks noChangeArrowheads="1"/>
          </p:cNvSpPr>
          <p:nvPr/>
        </p:nvSpPr>
        <p:spPr bwMode="auto">
          <a:xfrm>
            <a:off x="3059113" y="4611688"/>
            <a:ext cx="1008062" cy="369887"/>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imes New Roman" panose="02020603050405020304" pitchFamily="18" charset="0"/>
              </a:rPr>
              <a:t>x=10</a:t>
            </a:r>
          </a:p>
        </p:txBody>
      </p:sp>
      <p:sp>
        <p:nvSpPr>
          <p:cNvPr id="152641" name="Rectangle 65"/>
          <p:cNvSpPr>
            <a:spLocks noChangeArrowheads="1"/>
          </p:cNvSpPr>
          <p:nvPr/>
        </p:nvSpPr>
        <p:spPr bwMode="auto">
          <a:xfrm>
            <a:off x="3059113" y="4900613"/>
            <a:ext cx="1008062" cy="369887"/>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imes New Roman" panose="02020603050405020304" pitchFamily="18" charset="0"/>
              </a:rPr>
              <a:t>y=10</a:t>
            </a:r>
          </a:p>
        </p:txBody>
      </p:sp>
      <p:sp>
        <p:nvSpPr>
          <p:cNvPr id="152642" name="Rectangle 66"/>
          <p:cNvSpPr>
            <a:spLocks noChangeArrowheads="1"/>
          </p:cNvSpPr>
          <p:nvPr/>
        </p:nvSpPr>
        <p:spPr bwMode="auto">
          <a:xfrm>
            <a:off x="3059113" y="3379788"/>
            <a:ext cx="1008062" cy="40005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imes New Roman" panose="02020603050405020304" pitchFamily="18" charset="0"/>
              </a:rPr>
              <a:t>r=3.50</a:t>
            </a:r>
          </a:p>
        </p:txBody>
      </p:sp>
      <p:sp>
        <p:nvSpPr>
          <p:cNvPr id="152643" name="Rectangle 67"/>
          <p:cNvSpPr>
            <a:spLocks noChangeArrowheads="1"/>
          </p:cNvSpPr>
          <p:nvPr/>
        </p:nvSpPr>
        <p:spPr bwMode="auto">
          <a:xfrm>
            <a:off x="3059113" y="5187950"/>
            <a:ext cx="1008062" cy="369888"/>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imes New Roman" panose="02020603050405020304" pitchFamily="18" charset="0"/>
              </a:rPr>
              <a:t>r=3.30</a:t>
            </a:r>
          </a:p>
        </p:txBody>
      </p:sp>
      <p:sp>
        <p:nvSpPr>
          <p:cNvPr id="152644" name="Rectangle 68"/>
          <p:cNvSpPr>
            <a:spLocks noChangeArrowheads="1"/>
          </p:cNvSpPr>
          <p:nvPr/>
        </p:nvSpPr>
        <p:spPr bwMode="auto">
          <a:xfrm>
            <a:off x="3059113" y="5476875"/>
            <a:ext cx="1008062" cy="369888"/>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imes New Roman" panose="02020603050405020304" pitchFamily="18" charset="0"/>
              </a:rPr>
              <a:t>h=10.0</a:t>
            </a:r>
          </a:p>
        </p:txBody>
      </p:sp>
      <p:sp>
        <p:nvSpPr>
          <p:cNvPr id="155717" name="Text Box 69"/>
          <p:cNvSpPr txBox="1">
            <a:spLocks noChangeArrowheads="1"/>
          </p:cNvSpPr>
          <p:nvPr/>
        </p:nvSpPr>
        <p:spPr bwMode="auto">
          <a:xfrm>
            <a:off x="2555875" y="476250"/>
            <a:ext cx="230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Point point</a:t>
            </a:r>
          </a:p>
        </p:txBody>
      </p:sp>
      <p:sp>
        <p:nvSpPr>
          <p:cNvPr id="155718" name="Text Box 70"/>
          <p:cNvSpPr txBox="1">
            <a:spLocks noChangeArrowheads="1"/>
          </p:cNvSpPr>
          <p:nvPr/>
        </p:nvSpPr>
        <p:spPr bwMode="auto">
          <a:xfrm>
            <a:off x="2484438" y="2133600"/>
            <a:ext cx="230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Circle circle</a:t>
            </a:r>
          </a:p>
        </p:txBody>
      </p:sp>
      <p:sp>
        <p:nvSpPr>
          <p:cNvPr id="152647" name="Text Box 71"/>
          <p:cNvSpPr txBox="1">
            <a:spLocks noChangeArrowheads="1"/>
          </p:cNvSpPr>
          <p:nvPr/>
        </p:nvSpPr>
        <p:spPr bwMode="auto">
          <a:xfrm>
            <a:off x="2411413" y="3933825"/>
            <a:ext cx="230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Cylinder cylinder</a:t>
            </a:r>
          </a:p>
        </p:txBody>
      </p:sp>
      <p:sp>
        <p:nvSpPr>
          <p:cNvPr id="152648" name="Line 72"/>
          <p:cNvSpPr>
            <a:spLocks noChangeShapeType="1"/>
          </p:cNvSpPr>
          <p:nvPr/>
        </p:nvSpPr>
        <p:spPr bwMode="auto">
          <a:xfrm flipV="1">
            <a:off x="1476375" y="1196975"/>
            <a:ext cx="0" cy="1295400"/>
          </a:xfrm>
          <a:prstGeom prst="line">
            <a:avLst/>
          </a:prstGeom>
          <a:noFill/>
          <a:ln w="28575">
            <a:solidFill>
              <a:schemeClr val="bg2"/>
            </a:solidFill>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49" name="Line 73"/>
          <p:cNvSpPr>
            <a:spLocks noChangeShapeType="1"/>
          </p:cNvSpPr>
          <p:nvPr/>
        </p:nvSpPr>
        <p:spPr bwMode="auto">
          <a:xfrm>
            <a:off x="1476375" y="1196975"/>
            <a:ext cx="1800225"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50" name="Line 74"/>
          <p:cNvSpPr>
            <a:spLocks noChangeShapeType="1"/>
          </p:cNvSpPr>
          <p:nvPr/>
        </p:nvSpPr>
        <p:spPr bwMode="auto">
          <a:xfrm>
            <a:off x="3492500" y="1196975"/>
            <a:ext cx="2735263" cy="936625"/>
          </a:xfrm>
          <a:prstGeom prst="line">
            <a:avLst/>
          </a:prstGeom>
          <a:noFill/>
          <a:ln w="28575">
            <a:solidFill>
              <a:srgbClr val="FF9900"/>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51" name="Line 75"/>
          <p:cNvSpPr>
            <a:spLocks noChangeShapeType="1"/>
          </p:cNvSpPr>
          <p:nvPr/>
        </p:nvSpPr>
        <p:spPr bwMode="auto">
          <a:xfrm>
            <a:off x="3492500" y="2565400"/>
            <a:ext cx="2663825" cy="1150938"/>
          </a:xfrm>
          <a:prstGeom prst="line">
            <a:avLst/>
          </a:prstGeom>
          <a:noFill/>
          <a:ln w="28575">
            <a:solidFill>
              <a:srgbClr val="FF9900"/>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52" name="Line 76"/>
          <p:cNvSpPr>
            <a:spLocks noChangeShapeType="1"/>
          </p:cNvSpPr>
          <p:nvPr/>
        </p:nvSpPr>
        <p:spPr bwMode="auto">
          <a:xfrm>
            <a:off x="3563938" y="4437063"/>
            <a:ext cx="2663825" cy="647700"/>
          </a:xfrm>
          <a:prstGeom prst="line">
            <a:avLst/>
          </a:prstGeom>
          <a:noFill/>
          <a:ln w="28575">
            <a:solidFill>
              <a:srgbClr val="FF9900"/>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53" name="Line 77"/>
          <p:cNvSpPr>
            <a:spLocks noChangeShapeType="1"/>
          </p:cNvSpPr>
          <p:nvPr/>
        </p:nvSpPr>
        <p:spPr bwMode="auto">
          <a:xfrm flipV="1">
            <a:off x="1476375" y="2565400"/>
            <a:ext cx="1800225" cy="358775"/>
          </a:xfrm>
          <a:prstGeom prst="line">
            <a:avLst/>
          </a:prstGeom>
          <a:noFill/>
          <a:ln w="28575">
            <a:solidFill>
              <a:schemeClr val="bg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54" name="Line 78"/>
          <p:cNvSpPr>
            <a:spLocks noChangeShapeType="1"/>
          </p:cNvSpPr>
          <p:nvPr/>
        </p:nvSpPr>
        <p:spPr bwMode="auto">
          <a:xfrm>
            <a:off x="1476375" y="3355975"/>
            <a:ext cx="1800225" cy="1081088"/>
          </a:xfrm>
          <a:prstGeom prst="line">
            <a:avLst/>
          </a:prstGeom>
          <a:noFill/>
          <a:ln w="28575">
            <a:solidFill>
              <a:schemeClr val="bg2"/>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5727" name="Text Box 79"/>
          <p:cNvSpPr txBox="1">
            <a:spLocks noChangeArrowheads="1"/>
          </p:cNvSpPr>
          <p:nvPr/>
        </p:nvSpPr>
        <p:spPr bwMode="auto">
          <a:xfrm>
            <a:off x="5724525" y="476250"/>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Shape vtble</a:t>
            </a:r>
          </a:p>
        </p:txBody>
      </p:sp>
      <p:sp>
        <p:nvSpPr>
          <p:cNvPr id="152656" name="Text Box 80"/>
          <p:cNvSpPr txBox="1">
            <a:spLocks noChangeArrowheads="1"/>
          </p:cNvSpPr>
          <p:nvPr/>
        </p:nvSpPr>
        <p:spPr bwMode="auto">
          <a:xfrm>
            <a:off x="5580063" y="1773238"/>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Point vtble</a:t>
            </a:r>
          </a:p>
        </p:txBody>
      </p:sp>
      <p:sp>
        <p:nvSpPr>
          <p:cNvPr id="152657" name="Text Box 81"/>
          <p:cNvSpPr txBox="1">
            <a:spLocks noChangeArrowheads="1"/>
          </p:cNvSpPr>
          <p:nvPr/>
        </p:nvSpPr>
        <p:spPr bwMode="auto">
          <a:xfrm>
            <a:off x="5724525" y="3357563"/>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Circle vtble</a:t>
            </a:r>
          </a:p>
        </p:txBody>
      </p:sp>
      <p:sp>
        <p:nvSpPr>
          <p:cNvPr id="152658" name="Text Box 82"/>
          <p:cNvSpPr txBox="1">
            <a:spLocks noChangeArrowheads="1"/>
          </p:cNvSpPr>
          <p:nvPr/>
        </p:nvSpPr>
        <p:spPr bwMode="auto">
          <a:xfrm>
            <a:off x="5795963" y="4724400"/>
            <a:ext cx="180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400" b="1">
                <a:latin typeface="Times New Roman" panose="02020603050405020304" pitchFamily="18" charset="0"/>
              </a:rPr>
              <a:t>Cylinder vtble</a:t>
            </a:r>
          </a:p>
        </p:txBody>
      </p:sp>
      <p:sp>
        <p:nvSpPr>
          <p:cNvPr id="152659" name="Rectangle 83"/>
          <p:cNvSpPr>
            <a:spLocks noChangeArrowheads="1"/>
          </p:cNvSpPr>
          <p:nvPr/>
        </p:nvSpPr>
        <p:spPr bwMode="auto">
          <a:xfrm>
            <a:off x="539750" y="5013325"/>
            <a:ext cx="863600" cy="4318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660" name="Text Box 84"/>
          <p:cNvSpPr txBox="1">
            <a:spLocks noChangeArrowheads="1"/>
          </p:cNvSpPr>
          <p:nvPr/>
        </p:nvSpPr>
        <p:spPr bwMode="auto">
          <a:xfrm>
            <a:off x="250825" y="4652963"/>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Baseclassptr</a:t>
            </a:r>
          </a:p>
        </p:txBody>
      </p:sp>
      <p:sp>
        <p:nvSpPr>
          <p:cNvPr id="152661" name="Freeform 85"/>
          <p:cNvSpPr>
            <a:spLocks/>
          </p:cNvSpPr>
          <p:nvPr/>
        </p:nvSpPr>
        <p:spPr bwMode="auto">
          <a:xfrm>
            <a:off x="234950" y="3011488"/>
            <a:ext cx="1625600" cy="2270125"/>
          </a:xfrm>
          <a:custGeom>
            <a:avLst/>
            <a:gdLst>
              <a:gd name="T0" fmla="*/ 2147483646 w 1024"/>
              <a:gd name="T1" fmla="*/ 2147483646 h 1430"/>
              <a:gd name="T2" fmla="*/ 2147483646 w 1024"/>
              <a:gd name="T3" fmla="*/ 0 h 1430"/>
              <a:gd name="T4" fmla="*/ 2147483646 w 1024"/>
              <a:gd name="T5" fmla="*/ 2147483646 h 1430"/>
              <a:gd name="T6" fmla="*/ 2147483646 w 1024"/>
              <a:gd name="T7" fmla="*/ 2147483646 h 1430"/>
              <a:gd name="T8" fmla="*/ 2147483646 w 1024"/>
              <a:gd name="T9" fmla="*/ 2147483646 h 1430"/>
              <a:gd name="T10" fmla="*/ 2147483646 w 1024"/>
              <a:gd name="T11" fmla="*/ 2147483646 h 1430"/>
              <a:gd name="T12" fmla="*/ 2147483646 w 1024"/>
              <a:gd name="T13" fmla="*/ 2147483646 h 1430"/>
              <a:gd name="T14" fmla="*/ 2147483646 w 1024"/>
              <a:gd name="T15" fmla="*/ 2147483646 h 1430"/>
              <a:gd name="T16" fmla="*/ 2147483646 w 1024"/>
              <a:gd name="T17" fmla="*/ 2147483646 h 1430"/>
              <a:gd name="T18" fmla="*/ 2147483646 w 1024"/>
              <a:gd name="T19" fmla="*/ 2147483646 h 1430"/>
              <a:gd name="T20" fmla="*/ 2147483646 w 1024"/>
              <a:gd name="T21" fmla="*/ 2147483646 h 1430"/>
              <a:gd name="T22" fmla="*/ 2147483646 w 1024"/>
              <a:gd name="T23" fmla="*/ 2147483646 h 1430"/>
              <a:gd name="T24" fmla="*/ 2147483646 w 1024"/>
              <a:gd name="T25" fmla="*/ 2147483646 h 1430"/>
              <a:gd name="T26" fmla="*/ 2147483646 w 1024"/>
              <a:gd name="T27" fmla="*/ 2147483646 h 1430"/>
              <a:gd name="T28" fmla="*/ 2147483646 w 1024"/>
              <a:gd name="T29" fmla="*/ 2147483646 h 1430"/>
              <a:gd name="T30" fmla="*/ 2147483646 w 1024"/>
              <a:gd name="T31" fmla="*/ 2147483646 h 1430"/>
              <a:gd name="T32" fmla="*/ 2147483646 w 1024"/>
              <a:gd name="T33" fmla="*/ 2147483646 h 14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24" h="1430">
                <a:moveTo>
                  <a:pt x="414" y="34"/>
                </a:moveTo>
                <a:cubicBezTo>
                  <a:pt x="491" y="21"/>
                  <a:pt x="567" y="7"/>
                  <a:pt x="645" y="0"/>
                </a:cubicBezTo>
                <a:cubicBezTo>
                  <a:pt x="713" y="2"/>
                  <a:pt x="780" y="3"/>
                  <a:pt x="848" y="7"/>
                </a:cubicBezTo>
                <a:cubicBezTo>
                  <a:pt x="959" y="14"/>
                  <a:pt x="1011" y="194"/>
                  <a:pt x="1024" y="285"/>
                </a:cubicBezTo>
                <a:cubicBezTo>
                  <a:pt x="1019" y="467"/>
                  <a:pt x="1020" y="587"/>
                  <a:pt x="950" y="746"/>
                </a:cubicBezTo>
                <a:cubicBezTo>
                  <a:pt x="933" y="784"/>
                  <a:pt x="941" y="799"/>
                  <a:pt x="909" y="820"/>
                </a:cubicBezTo>
                <a:cubicBezTo>
                  <a:pt x="864" y="892"/>
                  <a:pt x="754" y="892"/>
                  <a:pt x="679" y="902"/>
                </a:cubicBezTo>
                <a:cubicBezTo>
                  <a:pt x="568" y="934"/>
                  <a:pt x="433" y="937"/>
                  <a:pt x="320" y="942"/>
                </a:cubicBezTo>
                <a:cubicBezTo>
                  <a:pt x="232" y="972"/>
                  <a:pt x="139" y="997"/>
                  <a:pt x="62" y="1051"/>
                </a:cubicBezTo>
                <a:cubicBezTo>
                  <a:pt x="43" y="1106"/>
                  <a:pt x="70" y="1035"/>
                  <a:pt x="42" y="1091"/>
                </a:cubicBezTo>
                <a:cubicBezTo>
                  <a:pt x="31" y="1114"/>
                  <a:pt x="30" y="1137"/>
                  <a:pt x="15" y="1159"/>
                </a:cubicBezTo>
                <a:cubicBezTo>
                  <a:pt x="6" y="1229"/>
                  <a:pt x="0" y="1331"/>
                  <a:pt x="49" y="1390"/>
                </a:cubicBezTo>
                <a:cubicBezTo>
                  <a:pt x="63" y="1407"/>
                  <a:pt x="68" y="1413"/>
                  <a:pt x="89" y="1417"/>
                </a:cubicBezTo>
                <a:cubicBezTo>
                  <a:pt x="114" y="1422"/>
                  <a:pt x="164" y="1430"/>
                  <a:pt x="164" y="1430"/>
                </a:cubicBezTo>
                <a:cubicBezTo>
                  <a:pt x="211" y="1428"/>
                  <a:pt x="259" y="1426"/>
                  <a:pt x="306" y="1423"/>
                </a:cubicBezTo>
                <a:cubicBezTo>
                  <a:pt x="324" y="1422"/>
                  <a:pt x="342" y="1420"/>
                  <a:pt x="360" y="1417"/>
                </a:cubicBezTo>
                <a:cubicBezTo>
                  <a:pt x="371" y="1415"/>
                  <a:pt x="394" y="1410"/>
                  <a:pt x="394" y="1410"/>
                </a:cubicBezTo>
              </a:path>
            </a:pathLst>
          </a:custGeom>
          <a:noFill/>
          <a:ln w="38100" cap="flat"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5734" name="Text Box 86"/>
          <p:cNvSpPr txBox="1">
            <a:spLocks noChangeArrowheads="1"/>
          </p:cNvSpPr>
          <p:nvPr/>
        </p:nvSpPr>
        <p:spPr bwMode="auto">
          <a:xfrm>
            <a:off x="107950" y="1989138"/>
            <a:ext cx="1655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600">
                <a:latin typeface="Times New Roman" panose="02020603050405020304" pitchFamily="18" charset="0"/>
              </a:rPr>
              <a:t>arrayofShape</a:t>
            </a:r>
          </a:p>
        </p:txBody>
      </p:sp>
      <p:sp>
        <p:nvSpPr>
          <p:cNvPr id="152663" name="Freeform 87"/>
          <p:cNvSpPr>
            <a:spLocks/>
          </p:cNvSpPr>
          <p:nvPr/>
        </p:nvSpPr>
        <p:spPr bwMode="auto">
          <a:xfrm>
            <a:off x="1139825" y="2378075"/>
            <a:ext cx="2205038" cy="3033713"/>
          </a:xfrm>
          <a:custGeom>
            <a:avLst/>
            <a:gdLst>
              <a:gd name="T0" fmla="*/ 0 w 1389"/>
              <a:gd name="T1" fmla="*/ 2147483646 h 1911"/>
              <a:gd name="T2" fmla="*/ 2147483646 w 1389"/>
              <a:gd name="T3" fmla="*/ 2147483646 h 1911"/>
              <a:gd name="T4" fmla="*/ 2147483646 w 1389"/>
              <a:gd name="T5" fmla="*/ 2147483646 h 1911"/>
              <a:gd name="T6" fmla="*/ 2147483646 w 1389"/>
              <a:gd name="T7" fmla="*/ 2147483646 h 1911"/>
              <a:gd name="T8" fmla="*/ 2147483646 w 1389"/>
              <a:gd name="T9" fmla="*/ 2147483646 h 1911"/>
              <a:gd name="T10" fmla="*/ 2147483646 w 1389"/>
              <a:gd name="T11" fmla="*/ 2147483646 h 1911"/>
              <a:gd name="T12" fmla="*/ 2147483646 w 1389"/>
              <a:gd name="T13" fmla="*/ 2147483646 h 1911"/>
              <a:gd name="T14" fmla="*/ 2147483646 w 1389"/>
              <a:gd name="T15" fmla="*/ 2147483646 h 1911"/>
              <a:gd name="T16" fmla="*/ 2147483646 w 1389"/>
              <a:gd name="T17" fmla="*/ 2147483646 h 1911"/>
              <a:gd name="T18" fmla="*/ 2147483646 w 1389"/>
              <a:gd name="T19" fmla="*/ 2147483646 h 1911"/>
              <a:gd name="T20" fmla="*/ 2147483646 w 1389"/>
              <a:gd name="T21" fmla="*/ 2147483646 h 1911"/>
              <a:gd name="T22" fmla="*/ 2147483646 w 1389"/>
              <a:gd name="T23" fmla="*/ 2147483646 h 1911"/>
              <a:gd name="T24" fmla="*/ 2147483646 w 1389"/>
              <a:gd name="T25" fmla="*/ 2147483646 h 1911"/>
              <a:gd name="T26" fmla="*/ 2147483646 w 1389"/>
              <a:gd name="T27" fmla="*/ 2147483646 h 1911"/>
              <a:gd name="T28" fmla="*/ 2147483646 w 1389"/>
              <a:gd name="T29" fmla="*/ 2147483646 h 1911"/>
              <a:gd name="T30" fmla="*/ 2147483646 w 1389"/>
              <a:gd name="T31" fmla="*/ 2147483646 h 1911"/>
              <a:gd name="T32" fmla="*/ 2147483646 w 1389"/>
              <a:gd name="T33" fmla="*/ 2147483646 h 1911"/>
              <a:gd name="T34" fmla="*/ 2147483646 w 1389"/>
              <a:gd name="T35" fmla="*/ 2147483646 h 1911"/>
              <a:gd name="T36" fmla="*/ 2147483646 w 1389"/>
              <a:gd name="T37" fmla="*/ 2147483646 h 1911"/>
              <a:gd name="T38" fmla="*/ 2147483646 w 1389"/>
              <a:gd name="T39" fmla="*/ 2147483646 h 1911"/>
              <a:gd name="T40" fmla="*/ 2147483646 w 1389"/>
              <a:gd name="T41" fmla="*/ 2147483646 h 1911"/>
              <a:gd name="T42" fmla="*/ 2147483646 w 1389"/>
              <a:gd name="T43" fmla="*/ 2147483646 h 1911"/>
              <a:gd name="T44" fmla="*/ 2147483646 w 1389"/>
              <a:gd name="T45" fmla="*/ 0 h 1911"/>
              <a:gd name="T46" fmla="*/ 2147483646 w 1389"/>
              <a:gd name="T47" fmla="*/ 2147483646 h 1911"/>
              <a:gd name="T48" fmla="*/ 2147483646 w 1389"/>
              <a:gd name="T49" fmla="*/ 2147483646 h 19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89" h="1911">
                <a:moveTo>
                  <a:pt x="0" y="1836"/>
                </a:moveTo>
                <a:cubicBezTo>
                  <a:pt x="17" y="1860"/>
                  <a:pt x="32" y="1874"/>
                  <a:pt x="61" y="1883"/>
                </a:cubicBezTo>
                <a:cubicBezTo>
                  <a:pt x="83" y="1898"/>
                  <a:pt x="104" y="1902"/>
                  <a:pt x="129" y="1911"/>
                </a:cubicBezTo>
                <a:cubicBezTo>
                  <a:pt x="226" y="1906"/>
                  <a:pt x="290" y="1909"/>
                  <a:pt x="366" y="1856"/>
                </a:cubicBezTo>
                <a:cubicBezTo>
                  <a:pt x="390" y="1821"/>
                  <a:pt x="427" y="1799"/>
                  <a:pt x="461" y="1775"/>
                </a:cubicBezTo>
                <a:cubicBezTo>
                  <a:pt x="480" y="1748"/>
                  <a:pt x="500" y="1749"/>
                  <a:pt x="522" y="1721"/>
                </a:cubicBezTo>
                <a:cubicBezTo>
                  <a:pt x="583" y="1641"/>
                  <a:pt x="489" y="1744"/>
                  <a:pt x="556" y="1673"/>
                </a:cubicBezTo>
                <a:cubicBezTo>
                  <a:pt x="558" y="1666"/>
                  <a:pt x="559" y="1659"/>
                  <a:pt x="563" y="1653"/>
                </a:cubicBezTo>
                <a:cubicBezTo>
                  <a:pt x="568" y="1645"/>
                  <a:pt x="579" y="1641"/>
                  <a:pt x="583" y="1633"/>
                </a:cubicBezTo>
                <a:cubicBezTo>
                  <a:pt x="591" y="1616"/>
                  <a:pt x="591" y="1597"/>
                  <a:pt x="597" y="1579"/>
                </a:cubicBezTo>
                <a:cubicBezTo>
                  <a:pt x="594" y="1494"/>
                  <a:pt x="598" y="1261"/>
                  <a:pt x="536" y="1165"/>
                </a:cubicBezTo>
                <a:cubicBezTo>
                  <a:pt x="518" y="1077"/>
                  <a:pt x="508" y="960"/>
                  <a:pt x="563" y="881"/>
                </a:cubicBezTo>
                <a:cubicBezTo>
                  <a:pt x="584" y="817"/>
                  <a:pt x="601" y="762"/>
                  <a:pt x="637" y="704"/>
                </a:cubicBezTo>
                <a:cubicBezTo>
                  <a:pt x="660" y="617"/>
                  <a:pt x="627" y="730"/>
                  <a:pt x="658" y="657"/>
                </a:cubicBezTo>
                <a:cubicBezTo>
                  <a:pt x="665" y="640"/>
                  <a:pt x="666" y="621"/>
                  <a:pt x="671" y="603"/>
                </a:cubicBezTo>
                <a:cubicBezTo>
                  <a:pt x="681" y="567"/>
                  <a:pt x="698" y="525"/>
                  <a:pt x="719" y="494"/>
                </a:cubicBezTo>
                <a:cubicBezTo>
                  <a:pt x="730" y="458"/>
                  <a:pt x="744" y="426"/>
                  <a:pt x="759" y="393"/>
                </a:cubicBezTo>
                <a:cubicBezTo>
                  <a:pt x="779" y="348"/>
                  <a:pt x="792" y="296"/>
                  <a:pt x="807" y="250"/>
                </a:cubicBezTo>
                <a:cubicBezTo>
                  <a:pt x="813" y="231"/>
                  <a:pt x="829" y="225"/>
                  <a:pt x="841" y="210"/>
                </a:cubicBezTo>
                <a:cubicBezTo>
                  <a:pt x="860" y="187"/>
                  <a:pt x="855" y="173"/>
                  <a:pt x="881" y="155"/>
                </a:cubicBezTo>
                <a:cubicBezTo>
                  <a:pt x="895" y="115"/>
                  <a:pt x="877" y="153"/>
                  <a:pt x="908" y="122"/>
                </a:cubicBezTo>
                <a:cubicBezTo>
                  <a:pt x="925" y="105"/>
                  <a:pt x="938" y="77"/>
                  <a:pt x="956" y="61"/>
                </a:cubicBezTo>
                <a:cubicBezTo>
                  <a:pt x="1000" y="22"/>
                  <a:pt x="1062" y="12"/>
                  <a:pt x="1118" y="0"/>
                </a:cubicBezTo>
                <a:cubicBezTo>
                  <a:pt x="1180" y="7"/>
                  <a:pt x="1240" y="19"/>
                  <a:pt x="1301" y="27"/>
                </a:cubicBezTo>
                <a:cubicBezTo>
                  <a:pt x="1329" y="35"/>
                  <a:pt x="1377" y="60"/>
                  <a:pt x="1389" y="88"/>
                </a:cubicBezTo>
              </a:path>
            </a:pathLst>
          </a:custGeom>
          <a:noFill/>
          <a:ln w="28575" cap="flat"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64" name="Oval 88"/>
          <p:cNvSpPr>
            <a:spLocks noChangeArrowheads="1"/>
          </p:cNvSpPr>
          <p:nvPr/>
        </p:nvSpPr>
        <p:spPr bwMode="auto">
          <a:xfrm>
            <a:off x="1309688" y="3879850"/>
            <a:ext cx="403225" cy="612775"/>
          </a:xfrm>
          <a:prstGeom prst="ellipse">
            <a:avLst/>
          </a:prstGeom>
          <a:solidFill>
            <a:srgbClr val="CC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1</a:t>
            </a:r>
          </a:p>
        </p:txBody>
      </p:sp>
      <p:sp>
        <p:nvSpPr>
          <p:cNvPr id="152665" name="Oval 89"/>
          <p:cNvSpPr>
            <a:spLocks noChangeArrowheads="1"/>
          </p:cNvSpPr>
          <p:nvPr/>
        </p:nvSpPr>
        <p:spPr bwMode="auto">
          <a:xfrm>
            <a:off x="1908175" y="4221163"/>
            <a:ext cx="403225" cy="612775"/>
          </a:xfrm>
          <a:prstGeom prst="ellipse">
            <a:avLst/>
          </a:prstGeom>
          <a:solidFill>
            <a:srgbClr val="CC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2</a:t>
            </a:r>
          </a:p>
        </p:txBody>
      </p:sp>
      <p:sp>
        <p:nvSpPr>
          <p:cNvPr id="152666" name="Oval 90"/>
          <p:cNvSpPr>
            <a:spLocks noChangeArrowheads="1"/>
          </p:cNvSpPr>
          <p:nvPr/>
        </p:nvSpPr>
        <p:spPr bwMode="auto">
          <a:xfrm>
            <a:off x="4500563" y="2636838"/>
            <a:ext cx="403225" cy="612775"/>
          </a:xfrm>
          <a:prstGeom prst="ellipse">
            <a:avLst/>
          </a:prstGeom>
          <a:solidFill>
            <a:srgbClr val="CC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3</a:t>
            </a:r>
          </a:p>
        </p:txBody>
      </p:sp>
      <p:sp>
        <p:nvSpPr>
          <p:cNvPr id="152667" name="Freeform 91"/>
          <p:cNvSpPr>
            <a:spLocks/>
          </p:cNvSpPr>
          <p:nvPr/>
        </p:nvSpPr>
        <p:spPr bwMode="auto">
          <a:xfrm>
            <a:off x="5594350" y="3571875"/>
            <a:ext cx="849313" cy="504825"/>
          </a:xfrm>
          <a:custGeom>
            <a:avLst/>
            <a:gdLst>
              <a:gd name="T0" fmla="*/ 2147483646 w 535"/>
              <a:gd name="T1" fmla="*/ 2147483646 h 318"/>
              <a:gd name="T2" fmla="*/ 2147483646 w 535"/>
              <a:gd name="T3" fmla="*/ 2147483646 h 318"/>
              <a:gd name="T4" fmla="*/ 2147483646 w 535"/>
              <a:gd name="T5" fmla="*/ 2147483646 h 318"/>
              <a:gd name="T6" fmla="*/ 2147483646 w 535"/>
              <a:gd name="T7" fmla="*/ 0 h 318"/>
              <a:gd name="T8" fmla="*/ 2147483646 w 535"/>
              <a:gd name="T9" fmla="*/ 2147483646 h 318"/>
              <a:gd name="T10" fmla="*/ 2147483646 w 535"/>
              <a:gd name="T11" fmla="*/ 2147483646 h 318"/>
              <a:gd name="T12" fmla="*/ 0 w 535"/>
              <a:gd name="T13" fmla="*/ 2147483646 h 318"/>
              <a:gd name="T14" fmla="*/ 2147483646 w 535"/>
              <a:gd name="T15" fmla="*/ 2147483646 h 318"/>
              <a:gd name="T16" fmla="*/ 2147483646 w 535"/>
              <a:gd name="T17" fmla="*/ 2147483646 h 3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5" h="318">
                <a:moveTo>
                  <a:pt x="515" y="88"/>
                </a:moveTo>
                <a:cubicBezTo>
                  <a:pt x="493" y="73"/>
                  <a:pt x="470" y="68"/>
                  <a:pt x="447" y="54"/>
                </a:cubicBezTo>
                <a:cubicBezTo>
                  <a:pt x="439" y="49"/>
                  <a:pt x="415" y="30"/>
                  <a:pt x="406" y="27"/>
                </a:cubicBezTo>
                <a:cubicBezTo>
                  <a:pt x="376" y="16"/>
                  <a:pt x="342" y="10"/>
                  <a:pt x="311" y="0"/>
                </a:cubicBezTo>
                <a:cubicBezTo>
                  <a:pt x="173" y="6"/>
                  <a:pt x="150" y="1"/>
                  <a:pt x="47" y="54"/>
                </a:cubicBezTo>
                <a:cubicBezTo>
                  <a:pt x="39" y="77"/>
                  <a:pt x="27" y="95"/>
                  <a:pt x="13" y="115"/>
                </a:cubicBezTo>
                <a:cubicBezTo>
                  <a:pt x="9" y="131"/>
                  <a:pt x="0" y="146"/>
                  <a:pt x="0" y="162"/>
                </a:cubicBezTo>
                <a:cubicBezTo>
                  <a:pt x="0" y="264"/>
                  <a:pt x="161" y="275"/>
                  <a:pt x="230" y="284"/>
                </a:cubicBezTo>
                <a:cubicBezTo>
                  <a:pt x="322" y="316"/>
                  <a:pt x="440" y="318"/>
                  <a:pt x="535" y="318"/>
                </a:cubicBezTo>
              </a:path>
            </a:pathLst>
          </a:custGeom>
          <a:noFill/>
          <a:ln w="28575" cap="flat"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52668" name="Oval 92"/>
          <p:cNvSpPr>
            <a:spLocks noChangeArrowheads="1"/>
          </p:cNvSpPr>
          <p:nvPr/>
        </p:nvSpPr>
        <p:spPr bwMode="auto">
          <a:xfrm>
            <a:off x="5292725" y="3573463"/>
            <a:ext cx="403225" cy="612775"/>
          </a:xfrm>
          <a:prstGeom prst="ellipse">
            <a:avLst/>
          </a:prstGeom>
          <a:solidFill>
            <a:srgbClr val="CC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4</a:t>
            </a:r>
          </a:p>
        </p:txBody>
      </p:sp>
      <p:sp>
        <p:nvSpPr>
          <p:cNvPr id="152669" name="Oval 93"/>
          <p:cNvSpPr>
            <a:spLocks noChangeArrowheads="1"/>
          </p:cNvSpPr>
          <p:nvPr/>
        </p:nvSpPr>
        <p:spPr bwMode="auto">
          <a:xfrm>
            <a:off x="7181850" y="3733800"/>
            <a:ext cx="368300" cy="441325"/>
          </a:xfrm>
          <a:prstGeom prst="ellipse">
            <a:avLst/>
          </a:prstGeom>
          <a:solidFill>
            <a:srgbClr val="CC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a:latin typeface="Times New Roman" panose="02020603050405020304" pitchFamily="18" charset="0"/>
              </a:rPr>
              <a:t>5</a:t>
            </a:r>
          </a:p>
        </p:txBody>
      </p:sp>
      <p:sp>
        <p:nvSpPr>
          <p:cNvPr id="152670" name="Text Box 94"/>
          <p:cNvSpPr txBox="1">
            <a:spLocks noChangeArrowheads="1"/>
          </p:cNvSpPr>
          <p:nvPr/>
        </p:nvSpPr>
        <p:spPr bwMode="auto">
          <a:xfrm>
            <a:off x="34925" y="44450"/>
            <a:ext cx="2881313"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200" b="1">
                <a:latin typeface="Times New Roman" panose="02020603050405020304" pitchFamily="18" charset="0"/>
              </a:rPr>
              <a:t>图中虚线为调用：</a:t>
            </a:r>
          </a:p>
          <a:p>
            <a:pPr eaLnBrk="1" hangingPunct="1">
              <a:spcBef>
                <a:spcPct val="50000"/>
              </a:spcBef>
              <a:buFontTx/>
              <a:buNone/>
            </a:pPr>
            <a:r>
              <a:rPr kumimoji="1" lang="en-US" altLang="zh-CN" sz="1200" b="1">
                <a:solidFill>
                  <a:schemeClr val="hlink"/>
                </a:solidFill>
                <a:latin typeface="Times New Roman" panose="02020603050405020304" pitchFamily="18" charset="0"/>
              </a:rPr>
              <a:t>baseclassPtr-&gt;printShapeName();</a:t>
            </a:r>
            <a:r>
              <a:rPr kumimoji="1" lang="zh-CN" altLang="en-US" sz="1200" b="1">
                <a:solidFill>
                  <a:schemeClr val="hlink"/>
                </a:solidFill>
                <a:latin typeface="Times New Roman" panose="02020603050405020304" pitchFamily="18" charset="0"/>
              </a:rPr>
              <a:t>的过程</a:t>
            </a:r>
          </a:p>
          <a:p>
            <a:pPr eaLnBrk="1" hangingPunct="1">
              <a:spcBef>
                <a:spcPct val="50000"/>
              </a:spcBef>
              <a:buFontTx/>
              <a:buNone/>
            </a:pPr>
            <a:r>
              <a:rPr kumimoji="1" lang="en-US" altLang="zh-CN" sz="1200" b="1">
                <a:solidFill>
                  <a:srgbClr val="FF3300"/>
                </a:solidFill>
                <a:latin typeface="Times New Roman" panose="02020603050405020304" pitchFamily="18" charset="0"/>
              </a:rPr>
              <a:t>1</a:t>
            </a:r>
            <a:r>
              <a:rPr kumimoji="1" lang="zh-CN" altLang="en-US" sz="1200" b="1">
                <a:solidFill>
                  <a:srgbClr val="FF3300"/>
                </a:solidFill>
                <a:latin typeface="Times New Roman" panose="02020603050405020304" pitchFamily="18" charset="0"/>
              </a:rPr>
              <a:t>、将</a:t>
            </a:r>
            <a:r>
              <a:rPr kumimoji="1" lang="en-US" altLang="zh-CN" sz="1200" b="1">
                <a:solidFill>
                  <a:srgbClr val="FF3300"/>
                </a:solidFill>
                <a:latin typeface="Times New Roman" panose="02020603050405020304" pitchFamily="18" charset="0"/>
              </a:rPr>
              <a:t>&amp;circle</a:t>
            </a:r>
            <a:r>
              <a:rPr kumimoji="1" lang="zh-CN" altLang="en-US" sz="1200" b="1">
                <a:solidFill>
                  <a:srgbClr val="FF3300"/>
                </a:solidFill>
                <a:latin typeface="Times New Roman" panose="02020603050405020304" pitchFamily="18" charset="0"/>
              </a:rPr>
              <a:t>传入</a:t>
            </a:r>
            <a:r>
              <a:rPr kumimoji="1" lang="en-US" altLang="zh-CN" sz="1200" b="1">
                <a:solidFill>
                  <a:srgbClr val="FF3300"/>
                </a:solidFill>
                <a:latin typeface="Times New Roman" panose="02020603050405020304" pitchFamily="18" charset="0"/>
              </a:rPr>
              <a:t>baseClassPtr</a:t>
            </a:r>
          </a:p>
          <a:p>
            <a:pPr eaLnBrk="1" hangingPunct="1">
              <a:spcBef>
                <a:spcPct val="50000"/>
              </a:spcBef>
              <a:buFontTx/>
              <a:buNone/>
            </a:pPr>
            <a:r>
              <a:rPr kumimoji="1" lang="en-US" altLang="zh-CN" sz="1200" b="1">
                <a:solidFill>
                  <a:srgbClr val="FF3300"/>
                </a:solidFill>
                <a:latin typeface="Times New Roman" panose="02020603050405020304" pitchFamily="18" charset="0"/>
              </a:rPr>
              <a:t>2</a:t>
            </a:r>
            <a:r>
              <a:rPr kumimoji="1" lang="zh-CN" altLang="en-US" sz="1200" b="1">
                <a:solidFill>
                  <a:srgbClr val="FF3300"/>
                </a:solidFill>
                <a:latin typeface="Times New Roman" panose="02020603050405020304" pitchFamily="18" charset="0"/>
              </a:rPr>
              <a:t>、访问</a:t>
            </a:r>
            <a:r>
              <a:rPr kumimoji="1" lang="en-US" altLang="zh-CN" sz="1200" b="1">
                <a:solidFill>
                  <a:srgbClr val="FF3300"/>
                </a:solidFill>
                <a:latin typeface="Times New Roman" panose="02020603050405020304" pitchFamily="18" charset="0"/>
              </a:rPr>
              <a:t>Cirlce</a:t>
            </a:r>
            <a:r>
              <a:rPr kumimoji="1" lang="zh-CN" altLang="en-US" sz="1200" b="1">
                <a:solidFill>
                  <a:srgbClr val="FF3300"/>
                </a:solidFill>
                <a:latin typeface="Times New Roman" panose="02020603050405020304" pitchFamily="18" charset="0"/>
              </a:rPr>
              <a:t>对象</a:t>
            </a:r>
          </a:p>
          <a:p>
            <a:pPr eaLnBrk="1" hangingPunct="1">
              <a:spcBef>
                <a:spcPct val="50000"/>
              </a:spcBef>
              <a:buFontTx/>
              <a:buNone/>
            </a:pPr>
            <a:r>
              <a:rPr kumimoji="1" lang="en-US" altLang="zh-CN" sz="1200" b="1">
                <a:solidFill>
                  <a:srgbClr val="FF3300"/>
                </a:solidFill>
                <a:latin typeface="Times New Roman" panose="02020603050405020304" pitchFamily="18" charset="0"/>
              </a:rPr>
              <a:t>3</a:t>
            </a:r>
            <a:r>
              <a:rPr kumimoji="1" lang="zh-CN" altLang="en-US" sz="1200" b="1">
                <a:solidFill>
                  <a:srgbClr val="FF3300"/>
                </a:solidFill>
                <a:latin typeface="Times New Roman" panose="02020603050405020304" pitchFamily="18" charset="0"/>
              </a:rPr>
              <a:t>、访问</a:t>
            </a:r>
            <a:r>
              <a:rPr kumimoji="1" lang="en-US" altLang="zh-CN" sz="1200" b="1">
                <a:solidFill>
                  <a:srgbClr val="FF3300"/>
                </a:solidFill>
                <a:latin typeface="Times New Roman" panose="02020603050405020304" pitchFamily="18" charset="0"/>
              </a:rPr>
              <a:t>circle</a:t>
            </a:r>
            <a:r>
              <a:rPr kumimoji="1" lang="zh-CN" altLang="en-US" sz="1200" b="1">
                <a:solidFill>
                  <a:srgbClr val="FF3300"/>
                </a:solidFill>
                <a:latin typeface="Times New Roman" panose="02020603050405020304" pitchFamily="18" charset="0"/>
              </a:rPr>
              <a:t>　</a:t>
            </a:r>
            <a:r>
              <a:rPr kumimoji="1" lang="en-US" altLang="zh-CN" sz="1200" b="1">
                <a:solidFill>
                  <a:srgbClr val="FF3300"/>
                </a:solidFill>
                <a:latin typeface="Times New Roman" panose="02020603050405020304" pitchFamily="18" charset="0"/>
              </a:rPr>
              <a:t>vtable</a:t>
            </a:r>
          </a:p>
          <a:p>
            <a:pPr eaLnBrk="1" hangingPunct="1">
              <a:spcBef>
                <a:spcPct val="50000"/>
              </a:spcBef>
              <a:buFontTx/>
              <a:buNone/>
            </a:pPr>
            <a:r>
              <a:rPr kumimoji="1" lang="en-US" altLang="zh-CN" sz="1200" b="1">
                <a:solidFill>
                  <a:srgbClr val="FF3300"/>
                </a:solidFill>
                <a:latin typeface="Times New Roman" panose="02020603050405020304" pitchFamily="18" charset="0"/>
              </a:rPr>
              <a:t>4</a:t>
            </a:r>
            <a:r>
              <a:rPr kumimoji="1" lang="zh-CN" altLang="en-US" sz="1200" b="1">
                <a:solidFill>
                  <a:srgbClr val="FF3300"/>
                </a:solidFill>
                <a:latin typeface="Times New Roman" panose="02020603050405020304" pitchFamily="18" charset="0"/>
              </a:rPr>
              <a:t>、访问</a:t>
            </a:r>
            <a:r>
              <a:rPr kumimoji="1" lang="en-US" altLang="zh-CN" sz="1200" b="1">
                <a:solidFill>
                  <a:srgbClr val="FF3300"/>
                </a:solidFill>
                <a:latin typeface="Times New Roman" panose="02020603050405020304" pitchFamily="18" charset="0"/>
              </a:rPr>
              <a:t>printShapeName</a:t>
            </a:r>
            <a:r>
              <a:rPr kumimoji="1" lang="zh-CN" altLang="en-US" sz="1200" b="1">
                <a:solidFill>
                  <a:srgbClr val="FF3300"/>
                </a:solidFill>
                <a:latin typeface="Times New Roman" panose="02020603050405020304" pitchFamily="18" charset="0"/>
              </a:rPr>
              <a:t>指针，在Ｖ</a:t>
            </a:r>
            <a:r>
              <a:rPr kumimoji="1" lang="en-US" altLang="zh-CN" sz="1200" b="1">
                <a:solidFill>
                  <a:srgbClr val="FF3300"/>
                </a:solidFill>
                <a:latin typeface="Times New Roman" panose="02020603050405020304" pitchFamily="18" charset="0"/>
              </a:rPr>
              <a:t>tb</a:t>
            </a:r>
            <a:r>
              <a:rPr kumimoji="1" lang="zh-CN" altLang="en-US" sz="1200" b="1">
                <a:solidFill>
                  <a:srgbClr val="FF3300"/>
                </a:solidFill>
                <a:latin typeface="Times New Roman" panose="02020603050405020304" pitchFamily="18" charset="0"/>
              </a:rPr>
              <a:t>中</a:t>
            </a:r>
          </a:p>
          <a:p>
            <a:pPr eaLnBrk="1" hangingPunct="1">
              <a:spcBef>
                <a:spcPct val="50000"/>
              </a:spcBef>
              <a:buFontTx/>
              <a:buNone/>
            </a:pPr>
            <a:r>
              <a:rPr kumimoji="1" lang="en-US" altLang="zh-CN" sz="1200" b="1">
                <a:solidFill>
                  <a:srgbClr val="FF3300"/>
                </a:solidFill>
                <a:latin typeface="Times New Roman" panose="02020603050405020304" pitchFamily="18" charset="0"/>
              </a:rPr>
              <a:t>5</a:t>
            </a:r>
            <a:r>
              <a:rPr kumimoji="1" lang="zh-CN" altLang="en-US" sz="1200" b="1">
                <a:solidFill>
                  <a:srgbClr val="FF3300"/>
                </a:solidFill>
                <a:latin typeface="Times New Roman" panose="02020603050405020304" pitchFamily="18" charset="0"/>
              </a:rPr>
              <a:t>、执行</a:t>
            </a:r>
            <a:r>
              <a:rPr kumimoji="1" lang="en-US" altLang="zh-CN" sz="1200" b="1">
                <a:solidFill>
                  <a:srgbClr val="FF3300"/>
                </a:solidFill>
                <a:latin typeface="Times New Roman" panose="02020603050405020304" pitchFamily="18" charset="0"/>
              </a:rPr>
              <a:t>printShapeName</a:t>
            </a:r>
            <a:r>
              <a:rPr kumimoji="1" lang="zh-CN" altLang="en-US" sz="1200" b="1">
                <a:solidFill>
                  <a:srgbClr val="FF3300"/>
                </a:solidFill>
                <a:latin typeface="Times New Roman" panose="02020603050405020304" pitchFamily="18" charset="0"/>
              </a:rPr>
              <a:t>（对</a:t>
            </a:r>
            <a:r>
              <a:rPr kumimoji="1" lang="en-US" altLang="zh-CN" sz="1200" b="1">
                <a:solidFill>
                  <a:srgbClr val="FF3300"/>
                </a:solidFill>
                <a:latin typeface="Times New Roman" panose="02020603050405020304" pitchFamily="18" charset="0"/>
              </a:rPr>
              <a:t>circle)</a:t>
            </a:r>
          </a:p>
        </p:txBody>
      </p:sp>
    </p:spTree>
    <p:extLst>
      <p:ext uri="{BB962C8B-B14F-4D97-AF65-F5344CB8AC3E}">
        <p14:creationId xmlns:p14="http://schemas.microsoft.com/office/powerpoint/2010/main" val="834509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627"/>
                                        </p:tgtEl>
                                        <p:attrNameLst>
                                          <p:attrName>style.visibility</p:attrName>
                                        </p:attrNameLst>
                                      </p:cBhvr>
                                      <p:to>
                                        <p:strVal val="visible"/>
                                      </p:to>
                                    </p:set>
                                    <p:anim calcmode="lin" valueType="num">
                                      <p:cBhvr additive="base">
                                        <p:cTn id="7" dur="500" fill="hold"/>
                                        <p:tgtEl>
                                          <p:spTgt spid="152627"/>
                                        </p:tgtEl>
                                        <p:attrNameLst>
                                          <p:attrName>ppt_x</p:attrName>
                                        </p:attrNameLst>
                                      </p:cBhvr>
                                      <p:tavLst>
                                        <p:tav tm="0">
                                          <p:val>
                                            <p:strVal val="#ppt_x"/>
                                          </p:val>
                                        </p:tav>
                                        <p:tav tm="100000">
                                          <p:val>
                                            <p:strVal val="#ppt_x"/>
                                          </p:val>
                                        </p:tav>
                                      </p:tavLst>
                                    </p:anim>
                                    <p:anim calcmode="lin" valueType="num">
                                      <p:cBhvr additive="base">
                                        <p:cTn id="8" dur="500" fill="hold"/>
                                        <p:tgtEl>
                                          <p:spTgt spid="1526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2628">
                                            <p:bg/>
                                          </p:spTgt>
                                        </p:tgtEl>
                                        <p:attrNameLst>
                                          <p:attrName>style.visibility</p:attrName>
                                        </p:attrNameLst>
                                      </p:cBhvr>
                                      <p:to>
                                        <p:strVal val="visible"/>
                                      </p:to>
                                    </p:set>
                                    <p:anim calcmode="lin" valueType="num">
                                      <p:cBhvr additive="base">
                                        <p:cTn id="11" dur="500" fill="hold"/>
                                        <p:tgtEl>
                                          <p:spTgt spid="152628">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152628">
                                            <p:bg/>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2628">
                                            <p:txEl>
                                              <p:pRg st="0" end="0"/>
                                            </p:txEl>
                                          </p:spTgt>
                                        </p:tgtEl>
                                        <p:attrNameLst>
                                          <p:attrName>style.visibility</p:attrName>
                                        </p:attrNameLst>
                                      </p:cBhvr>
                                      <p:to>
                                        <p:strVal val="visible"/>
                                      </p:to>
                                    </p:set>
                                    <p:anim calcmode="lin" valueType="num">
                                      <p:cBhvr additive="base">
                                        <p:cTn id="15" dur="500" fill="hold"/>
                                        <p:tgtEl>
                                          <p:spTgt spid="15262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262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2629"/>
                                        </p:tgtEl>
                                        <p:attrNameLst>
                                          <p:attrName>style.visibility</p:attrName>
                                        </p:attrNameLst>
                                      </p:cBhvr>
                                      <p:to>
                                        <p:strVal val="visible"/>
                                      </p:to>
                                    </p:set>
                                    <p:anim calcmode="lin" valueType="num">
                                      <p:cBhvr additive="base">
                                        <p:cTn id="19" dur="500" fill="hold"/>
                                        <p:tgtEl>
                                          <p:spTgt spid="152629"/>
                                        </p:tgtEl>
                                        <p:attrNameLst>
                                          <p:attrName>ppt_x</p:attrName>
                                        </p:attrNameLst>
                                      </p:cBhvr>
                                      <p:tavLst>
                                        <p:tav tm="0">
                                          <p:val>
                                            <p:strVal val="#ppt_x"/>
                                          </p:val>
                                        </p:tav>
                                        <p:tav tm="100000">
                                          <p:val>
                                            <p:strVal val="#ppt_x"/>
                                          </p:val>
                                        </p:tav>
                                      </p:tavLst>
                                    </p:anim>
                                    <p:anim calcmode="lin" valueType="num">
                                      <p:cBhvr additive="base">
                                        <p:cTn id="20" dur="500" fill="hold"/>
                                        <p:tgtEl>
                                          <p:spTgt spid="1526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2630"/>
                                        </p:tgtEl>
                                        <p:attrNameLst>
                                          <p:attrName>style.visibility</p:attrName>
                                        </p:attrNameLst>
                                      </p:cBhvr>
                                      <p:to>
                                        <p:strVal val="visible"/>
                                      </p:to>
                                    </p:set>
                                    <p:anim calcmode="lin" valueType="num">
                                      <p:cBhvr additive="base">
                                        <p:cTn id="23" dur="500" fill="hold"/>
                                        <p:tgtEl>
                                          <p:spTgt spid="152630"/>
                                        </p:tgtEl>
                                        <p:attrNameLst>
                                          <p:attrName>ppt_x</p:attrName>
                                        </p:attrNameLst>
                                      </p:cBhvr>
                                      <p:tavLst>
                                        <p:tav tm="0">
                                          <p:val>
                                            <p:strVal val="#ppt_x"/>
                                          </p:val>
                                        </p:tav>
                                        <p:tav tm="100000">
                                          <p:val>
                                            <p:strVal val="#ppt_x"/>
                                          </p:val>
                                        </p:tav>
                                      </p:tavLst>
                                    </p:anim>
                                    <p:anim calcmode="lin" valueType="num">
                                      <p:cBhvr additive="base">
                                        <p:cTn id="24" dur="500" fill="hold"/>
                                        <p:tgtEl>
                                          <p:spTgt spid="1526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2631"/>
                                        </p:tgtEl>
                                        <p:attrNameLst>
                                          <p:attrName>style.visibility</p:attrName>
                                        </p:attrNameLst>
                                      </p:cBhvr>
                                      <p:to>
                                        <p:strVal val="visible"/>
                                      </p:to>
                                    </p:set>
                                    <p:anim calcmode="lin" valueType="num">
                                      <p:cBhvr additive="base">
                                        <p:cTn id="27" dur="500" fill="hold"/>
                                        <p:tgtEl>
                                          <p:spTgt spid="152631"/>
                                        </p:tgtEl>
                                        <p:attrNameLst>
                                          <p:attrName>ppt_x</p:attrName>
                                        </p:attrNameLst>
                                      </p:cBhvr>
                                      <p:tavLst>
                                        <p:tav tm="0">
                                          <p:val>
                                            <p:strVal val="#ppt_x"/>
                                          </p:val>
                                        </p:tav>
                                        <p:tav tm="100000">
                                          <p:val>
                                            <p:strVal val="#ppt_x"/>
                                          </p:val>
                                        </p:tav>
                                      </p:tavLst>
                                    </p:anim>
                                    <p:anim calcmode="lin" valueType="num">
                                      <p:cBhvr additive="base">
                                        <p:cTn id="28" dur="500" fill="hold"/>
                                        <p:tgtEl>
                                          <p:spTgt spid="1526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2632"/>
                                        </p:tgtEl>
                                        <p:attrNameLst>
                                          <p:attrName>style.visibility</p:attrName>
                                        </p:attrNameLst>
                                      </p:cBhvr>
                                      <p:to>
                                        <p:strVal val="visible"/>
                                      </p:to>
                                    </p:set>
                                    <p:anim calcmode="lin" valueType="num">
                                      <p:cBhvr additive="base">
                                        <p:cTn id="31" dur="500" fill="hold"/>
                                        <p:tgtEl>
                                          <p:spTgt spid="152632"/>
                                        </p:tgtEl>
                                        <p:attrNameLst>
                                          <p:attrName>ppt_x</p:attrName>
                                        </p:attrNameLst>
                                      </p:cBhvr>
                                      <p:tavLst>
                                        <p:tav tm="0">
                                          <p:val>
                                            <p:strVal val="#ppt_x"/>
                                          </p:val>
                                        </p:tav>
                                        <p:tav tm="100000">
                                          <p:val>
                                            <p:strVal val="#ppt_x"/>
                                          </p:val>
                                        </p:tav>
                                      </p:tavLst>
                                    </p:anim>
                                    <p:anim calcmode="lin" valueType="num">
                                      <p:cBhvr additive="base">
                                        <p:cTn id="32" dur="500" fill="hold"/>
                                        <p:tgtEl>
                                          <p:spTgt spid="15263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52648"/>
                                        </p:tgtEl>
                                        <p:attrNameLst>
                                          <p:attrName>style.visibility</p:attrName>
                                        </p:attrNameLst>
                                      </p:cBhvr>
                                      <p:to>
                                        <p:strVal val="visible"/>
                                      </p:to>
                                    </p:set>
                                    <p:animEffect transition="in" filter="wipe(down)">
                                      <p:cBhvr>
                                        <p:cTn id="37" dur="500"/>
                                        <p:tgtEl>
                                          <p:spTgt spid="1526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2649"/>
                                        </p:tgtEl>
                                        <p:attrNameLst>
                                          <p:attrName>style.visibility</p:attrName>
                                        </p:attrNameLst>
                                      </p:cBhvr>
                                      <p:to>
                                        <p:strVal val="visible"/>
                                      </p:to>
                                    </p:set>
                                    <p:animEffect transition="in" filter="wipe(left)">
                                      <p:cBhvr>
                                        <p:cTn id="42" dur="500"/>
                                        <p:tgtEl>
                                          <p:spTgt spid="1526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2633"/>
                                        </p:tgtEl>
                                        <p:attrNameLst>
                                          <p:attrName>style.visibility</p:attrName>
                                        </p:attrNameLst>
                                      </p:cBhvr>
                                      <p:to>
                                        <p:strVal val="visible"/>
                                      </p:to>
                                    </p:set>
                                    <p:anim calcmode="lin" valueType="num">
                                      <p:cBhvr additive="base">
                                        <p:cTn id="47" dur="500" fill="hold"/>
                                        <p:tgtEl>
                                          <p:spTgt spid="152633"/>
                                        </p:tgtEl>
                                        <p:attrNameLst>
                                          <p:attrName>ppt_x</p:attrName>
                                        </p:attrNameLst>
                                      </p:cBhvr>
                                      <p:tavLst>
                                        <p:tav tm="0">
                                          <p:val>
                                            <p:strVal val="#ppt_x"/>
                                          </p:val>
                                        </p:tav>
                                        <p:tav tm="100000">
                                          <p:val>
                                            <p:strVal val="#ppt_x"/>
                                          </p:val>
                                        </p:tav>
                                      </p:tavLst>
                                    </p:anim>
                                    <p:anim calcmode="lin" valueType="num">
                                      <p:cBhvr additive="base">
                                        <p:cTn id="48" dur="500" fill="hold"/>
                                        <p:tgtEl>
                                          <p:spTgt spid="15263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2634"/>
                                        </p:tgtEl>
                                        <p:attrNameLst>
                                          <p:attrName>style.visibility</p:attrName>
                                        </p:attrNameLst>
                                      </p:cBhvr>
                                      <p:to>
                                        <p:strVal val="visible"/>
                                      </p:to>
                                    </p:set>
                                    <p:anim calcmode="lin" valueType="num">
                                      <p:cBhvr additive="base">
                                        <p:cTn id="51" dur="500" fill="hold"/>
                                        <p:tgtEl>
                                          <p:spTgt spid="152634"/>
                                        </p:tgtEl>
                                        <p:attrNameLst>
                                          <p:attrName>ppt_x</p:attrName>
                                        </p:attrNameLst>
                                      </p:cBhvr>
                                      <p:tavLst>
                                        <p:tav tm="0">
                                          <p:val>
                                            <p:strVal val="#ppt_x"/>
                                          </p:val>
                                        </p:tav>
                                        <p:tav tm="100000">
                                          <p:val>
                                            <p:strVal val="#ppt_x"/>
                                          </p:val>
                                        </p:tav>
                                      </p:tavLst>
                                    </p:anim>
                                    <p:anim calcmode="lin" valueType="num">
                                      <p:cBhvr additive="base">
                                        <p:cTn id="52" dur="500" fill="hold"/>
                                        <p:tgtEl>
                                          <p:spTgt spid="15263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2635"/>
                                        </p:tgtEl>
                                        <p:attrNameLst>
                                          <p:attrName>style.visibility</p:attrName>
                                        </p:attrNameLst>
                                      </p:cBhvr>
                                      <p:to>
                                        <p:strVal val="visible"/>
                                      </p:to>
                                    </p:set>
                                    <p:anim calcmode="lin" valueType="num">
                                      <p:cBhvr additive="base">
                                        <p:cTn id="55" dur="500" fill="hold"/>
                                        <p:tgtEl>
                                          <p:spTgt spid="152635"/>
                                        </p:tgtEl>
                                        <p:attrNameLst>
                                          <p:attrName>ppt_x</p:attrName>
                                        </p:attrNameLst>
                                      </p:cBhvr>
                                      <p:tavLst>
                                        <p:tav tm="0">
                                          <p:val>
                                            <p:strVal val="#ppt_x"/>
                                          </p:val>
                                        </p:tav>
                                        <p:tav tm="100000">
                                          <p:val>
                                            <p:strVal val="#ppt_x"/>
                                          </p:val>
                                        </p:tav>
                                      </p:tavLst>
                                    </p:anim>
                                    <p:anim calcmode="lin" valueType="num">
                                      <p:cBhvr additive="base">
                                        <p:cTn id="56" dur="500" fill="hold"/>
                                        <p:tgtEl>
                                          <p:spTgt spid="15263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52650"/>
                                        </p:tgtEl>
                                        <p:attrNameLst>
                                          <p:attrName>style.visibility</p:attrName>
                                        </p:attrNameLst>
                                      </p:cBhvr>
                                      <p:to>
                                        <p:strVal val="visible"/>
                                      </p:to>
                                    </p:set>
                                    <p:animEffect transition="in" filter="wipe(left)">
                                      <p:cBhvr>
                                        <p:cTn id="61" dur="500"/>
                                        <p:tgtEl>
                                          <p:spTgt spid="15265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52650"/>
                                        </p:tgtEl>
                                        <p:attrNameLst>
                                          <p:attrName>style.visibility</p:attrName>
                                        </p:attrNameLst>
                                      </p:cBhvr>
                                      <p:to>
                                        <p:strVal val="visible"/>
                                      </p:to>
                                    </p:set>
                                    <p:animEffect transition="in" filter="wipe(left)">
                                      <p:cBhvr>
                                        <p:cTn id="66" dur="500"/>
                                        <p:tgtEl>
                                          <p:spTgt spid="15265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2656"/>
                                        </p:tgtEl>
                                        <p:attrNameLst>
                                          <p:attrName>style.visibility</p:attrName>
                                        </p:attrNameLst>
                                      </p:cBhvr>
                                      <p:to>
                                        <p:strVal val="visible"/>
                                      </p:to>
                                    </p:set>
                                    <p:animEffect transition="in" filter="wipe(down)">
                                      <p:cBhvr>
                                        <p:cTn id="71" dur="500"/>
                                        <p:tgtEl>
                                          <p:spTgt spid="15265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52586"/>
                                        </p:tgtEl>
                                        <p:attrNameLst>
                                          <p:attrName>style.visibility</p:attrName>
                                        </p:attrNameLst>
                                      </p:cBhvr>
                                      <p:to>
                                        <p:strVal val="visible"/>
                                      </p:to>
                                    </p:set>
                                    <p:animEffect transition="in" filter="wipe(down)">
                                      <p:cBhvr>
                                        <p:cTn id="76" dur="500"/>
                                        <p:tgtEl>
                                          <p:spTgt spid="15258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52578"/>
                                        </p:tgtEl>
                                        <p:attrNameLst>
                                          <p:attrName>style.visibility</p:attrName>
                                        </p:attrNameLst>
                                      </p:cBhvr>
                                      <p:to>
                                        <p:strVal val="visible"/>
                                      </p:to>
                                    </p:set>
                                    <p:animEffect transition="in" filter="wipe(down)">
                                      <p:cBhvr>
                                        <p:cTn id="81" dur="500"/>
                                        <p:tgtEl>
                                          <p:spTgt spid="15257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52579"/>
                                        </p:tgtEl>
                                        <p:attrNameLst>
                                          <p:attrName>style.visibility</p:attrName>
                                        </p:attrNameLst>
                                      </p:cBhvr>
                                      <p:to>
                                        <p:strVal val="visible"/>
                                      </p:to>
                                    </p:set>
                                    <p:animEffect transition="in" filter="wipe(down)">
                                      <p:cBhvr>
                                        <p:cTn id="84" dur="500"/>
                                        <p:tgtEl>
                                          <p:spTgt spid="152579"/>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52580"/>
                                        </p:tgtEl>
                                        <p:attrNameLst>
                                          <p:attrName>style.visibility</p:attrName>
                                        </p:attrNameLst>
                                      </p:cBhvr>
                                      <p:to>
                                        <p:strVal val="visible"/>
                                      </p:to>
                                    </p:set>
                                    <p:animEffect transition="in" filter="wipe(down)">
                                      <p:cBhvr>
                                        <p:cTn id="87" dur="500"/>
                                        <p:tgtEl>
                                          <p:spTgt spid="15258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52581"/>
                                        </p:tgtEl>
                                        <p:attrNameLst>
                                          <p:attrName>style.visibility</p:attrName>
                                        </p:attrNameLst>
                                      </p:cBhvr>
                                      <p:to>
                                        <p:strVal val="visible"/>
                                      </p:to>
                                    </p:set>
                                    <p:animEffect transition="in" filter="wipe(down)">
                                      <p:cBhvr>
                                        <p:cTn id="90" dur="500"/>
                                        <p:tgtEl>
                                          <p:spTgt spid="152581"/>
                                        </p:tgtEl>
                                      </p:cBhvr>
                                    </p:animEffect>
                                  </p:childTnLst>
                                </p:cTn>
                              </p:par>
                              <p:par>
                                <p:cTn id="91" presetID="22" presetClass="entr" presetSubtype="4" fill="hold" nodeType="withEffect">
                                  <p:stCondLst>
                                    <p:cond delay="0"/>
                                  </p:stCondLst>
                                  <p:childTnLst>
                                    <p:set>
                                      <p:cBhvr>
                                        <p:cTn id="92" dur="1" fill="hold">
                                          <p:stCondLst>
                                            <p:cond delay="0"/>
                                          </p:stCondLst>
                                        </p:cTn>
                                        <p:tgtEl>
                                          <p:spTgt spid="152582"/>
                                        </p:tgtEl>
                                        <p:attrNameLst>
                                          <p:attrName>style.visibility</p:attrName>
                                        </p:attrNameLst>
                                      </p:cBhvr>
                                      <p:to>
                                        <p:strVal val="visible"/>
                                      </p:to>
                                    </p:set>
                                    <p:animEffect transition="in" filter="wipe(down)">
                                      <p:cBhvr>
                                        <p:cTn id="93" dur="500"/>
                                        <p:tgtEl>
                                          <p:spTgt spid="152582"/>
                                        </p:tgtEl>
                                      </p:cBhvr>
                                    </p:animEffect>
                                  </p:childTnLst>
                                </p:cTn>
                              </p:par>
                              <p:par>
                                <p:cTn id="94" presetID="22" presetClass="entr" presetSubtype="4" fill="hold" nodeType="withEffect">
                                  <p:stCondLst>
                                    <p:cond delay="0"/>
                                  </p:stCondLst>
                                  <p:childTnLst>
                                    <p:set>
                                      <p:cBhvr>
                                        <p:cTn id="95" dur="1" fill="hold">
                                          <p:stCondLst>
                                            <p:cond delay="0"/>
                                          </p:stCondLst>
                                        </p:cTn>
                                        <p:tgtEl>
                                          <p:spTgt spid="152583"/>
                                        </p:tgtEl>
                                        <p:attrNameLst>
                                          <p:attrName>style.visibility</p:attrName>
                                        </p:attrNameLst>
                                      </p:cBhvr>
                                      <p:to>
                                        <p:strVal val="visible"/>
                                      </p:to>
                                    </p:set>
                                    <p:animEffect transition="in" filter="wipe(down)">
                                      <p:cBhvr>
                                        <p:cTn id="96" dur="500"/>
                                        <p:tgtEl>
                                          <p:spTgt spid="152583"/>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52584"/>
                                        </p:tgtEl>
                                        <p:attrNameLst>
                                          <p:attrName>style.visibility</p:attrName>
                                        </p:attrNameLst>
                                      </p:cBhvr>
                                      <p:to>
                                        <p:strVal val="visible"/>
                                      </p:to>
                                    </p:set>
                                    <p:animEffect transition="in" filter="wipe(down)">
                                      <p:cBhvr>
                                        <p:cTn id="99" dur="500"/>
                                        <p:tgtEl>
                                          <p:spTgt spid="152584"/>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52585"/>
                                        </p:tgtEl>
                                        <p:attrNameLst>
                                          <p:attrName>style.visibility</p:attrName>
                                        </p:attrNameLst>
                                      </p:cBhvr>
                                      <p:to>
                                        <p:strVal val="visible"/>
                                      </p:to>
                                    </p:set>
                                    <p:animEffect transition="in" filter="wipe(down)">
                                      <p:cBhvr>
                                        <p:cTn id="102" dur="500"/>
                                        <p:tgtEl>
                                          <p:spTgt spid="15258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52626"/>
                                        </p:tgtEl>
                                        <p:attrNameLst>
                                          <p:attrName>style.visibility</p:attrName>
                                        </p:attrNameLst>
                                      </p:cBhvr>
                                      <p:to>
                                        <p:strVal val="visible"/>
                                      </p:to>
                                    </p:set>
                                    <p:animEffect transition="in" filter="wipe(down)">
                                      <p:cBhvr>
                                        <p:cTn id="105" dur="500"/>
                                        <p:tgtEl>
                                          <p:spTgt spid="15262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1" nodeType="clickEffect">
                                  <p:stCondLst>
                                    <p:cond delay="0"/>
                                  </p:stCondLst>
                                  <p:childTnLst>
                                    <p:set>
                                      <p:cBhvr>
                                        <p:cTn id="109" dur="1" fill="hold">
                                          <p:stCondLst>
                                            <p:cond delay="0"/>
                                          </p:stCondLst>
                                        </p:cTn>
                                        <p:tgtEl>
                                          <p:spTgt spid="152586"/>
                                        </p:tgtEl>
                                        <p:attrNameLst>
                                          <p:attrName>style.visibility</p:attrName>
                                        </p:attrNameLst>
                                      </p:cBhvr>
                                      <p:to>
                                        <p:strVal val="visible"/>
                                      </p:to>
                                    </p:set>
                                    <p:animEffect transition="in" filter="wipe(down)">
                                      <p:cBhvr>
                                        <p:cTn id="110" dur="500"/>
                                        <p:tgtEl>
                                          <p:spTgt spid="152586"/>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152587"/>
                                        </p:tgtEl>
                                        <p:attrNameLst>
                                          <p:attrName>style.visibility</p:attrName>
                                        </p:attrNameLst>
                                      </p:cBhvr>
                                      <p:to>
                                        <p:strVal val="visible"/>
                                      </p:to>
                                    </p:set>
                                    <p:animEffect transition="in" filter="wipe(down)">
                                      <p:cBhvr>
                                        <p:cTn id="113" dur="500"/>
                                        <p:tgtEl>
                                          <p:spTgt spid="152587"/>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52588"/>
                                        </p:tgtEl>
                                        <p:attrNameLst>
                                          <p:attrName>style.visibility</p:attrName>
                                        </p:attrNameLst>
                                      </p:cBhvr>
                                      <p:to>
                                        <p:strVal val="visible"/>
                                      </p:to>
                                    </p:set>
                                    <p:animEffect transition="in" filter="wipe(down)">
                                      <p:cBhvr>
                                        <p:cTn id="116" dur="500"/>
                                        <p:tgtEl>
                                          <p:spTgt spid="152588"/>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152589"/>
                                        </p:tgtEl>
                                        <p:attrNameLst>
                                          <p:attrName>style.visibility</p:attrName>
                                        </p:attrNameLst>
                                      </p:cBhvr>
                                      <p:to>
                                        <p:strVal val="visible"/>
                                      </p:to>
                                    </p:set>
                                    <p:animEffect transition="in" filter="wipe(down)">
                                      <p:cBhvr>
                                        <p:cTn id="119" dur="500"/>
                                        <p:tgtEl>
                                          <p:spTgt spid="152589"/>
                                        </p:tgtEl>
                                      </p:cBhvr>
                                    </p:animEffect>
                                  </p:childTnLst>
                                </p:cTn>
                              </p:par>
                              <p:par>
                                <p:cTn id="120" presetID="22" presetClass="entr" presetSubtype="4" fill="hold" grpId="1" nodeType="withEffect">
                                  <p:stCondLst>
                                    <p:cond delay="0"/>
                                  </p:stCondLst>
                                  <p:childTnLst>
                                    <p:set>
                                      <p:cBhvr>
                                        <p:cTn id="121" dur="1" fill="hold">
                                          <p:stCondLst>
                                            <p:cond delay="0"/>
                                          </p:stCondLst>
                                        </p:cTn>
                                        <p:tgtEl>
                                          <p:spTgt spid="152656"/>
                                        </p:tgtEl>
                                        <p:attrNameLst>
                                          <p:attrName>style.visibility</p:attrName>
                                        </p:attrNameLst>
                                      </p:cBhvr>
                                      <p:to>
                                        <p:strVal val="visible"/>
                                      </p:to>
                                    </p:set>
                                    <p:animEffect transition="in" filter="wipe(down)">
                                      <p:cBhvr>
                                        <p:cTn id="122" dur="500"/>
                                        <p:tgtEl>
                                          <p:spTgt spid="15265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52605"/>
                                        </p:tgtEl>
                                        <p:attrNameLst>
                                          <p:attrName>style.visibility</p:attrName>
                                        </p:attrNameLst>
                                      </p:cBhvr>
                                      <p:to>
                                        <p:strVal val="visible"/>
                                      </p:to>
                                    </p:set>
                                    <p:animEffect transition="in" filter="wipe(left)">
                                      <p:cBhvr>
                                        <p:cTn id="127" dur="500"/>
                                        <p:tgtEl>
                                          <p:spTgt spid="15260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nodeType="clickEffect">
                                  <p:stCondLst>
                                    <p:cond delay="0"/>
                                  </p:stCondLst>
                                  <p:childTnLst>
                                    <p:set>
                                      <p:cBhvr>
                                        <p:cTn id="131" dur="1" fill="hold">
                                          <p:stCondLst>
                                            <p:cond delay="0"/>
                                          </p:stCondLst>
                                        </p:cTn>
                                        <p:tgtEl>
                                          <p:spTgt spid="152607"/>
                                        </p:tgtEl>
                                        <p:attrNameLst>
                                          <p:attrName>style.visibility</p:attrName>
                                        </p:attrNameLst>
                                      </p:cBhvr>
                                      <p:to>
                                        <p:strVal val="visible"/>
                                      </p:to>
                                    </p:set>
                                    <p:animEffect transition="in" filter="wipe(down)">
                                      <p:cBhvr>
                                        <p:cTn id="132" dur="500"/>
                                        <p:tgtEl>
                                          <p:spTgt spid="152607"/>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152582"/>
                                        </p:tgtEl>
                                        <p:attrNameLst>
                                          <p:attrName>style.visibility</p:attrName>
                                        </p:attrNameLst>
                                      </p:cBhvr>
                                      <p:to>
                                        <p:strVal val="visible"/>
                                      </p:to>
                                    </p:set>
                                    <p:animEffect transition="in" filter="wipe(left)">
                                      <p:cBhvr>
                                        <p:cTn id="137" dur="500"/>
                                        <p:tgtEl>
                                          <p:spTgt spid="15258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 presetClass="entr" presetSubtype="4" fill="hold" grpId="1" nodeType="clickEffect">
                                  <p:stCondLst>
                                    <p:cond delay="0"/>
                                  </p:stCondLst>
                                  <p:childTnLst>
                                    <p:set>
                                      <p:cBhvr>
                                        <p:cTn id="141" dur="1" fill="hold">
                                          <p:stCondLst>
                                            <p:cond delay="0"/>
                                          </p:stCondLst>
                                        </p:cTn>
                                        <p:tgtEl>
                                          <p:spTgt spid="152584"/>
                                        </p:tgtEl>
                                        <p:attrNameLst>
                                          <p:attrName>style.visibility</p:attrName>
                                        </p:attrNameLst>
                                      </p:cBhvr>
                                      <p:to>
                                        <p:strVal val="visible"/>
                                      </p:to>
                                    </p:set>
                                    <p:anim calcmode="lin" valueType="num">
                                      <p:cBhvr additive="base">
                                        <p:cTn id="142" dur="500" fill="hold"/>
                                        <p:tgtEl>
                                          <p:spTgt spid="152584"/>
                                        </p:tgtEl>
                                        <p:attrNameLst>
                                          <p:attrName>ppt_x</p:attrName>
                                        </p:attrNameLst>
                                      </p:cBhvr>
                                      <p:tavLst>
                                        <p:tav tm="0">
                                          <p:val>
                                            <p:strVal val="#ppt_x"/>
                                          </p:val>
                                        </p:tav>
                                        <p:tav tm="100000">
                                          <p:val>
                                            <p:strVal val="#ppt_x"/>
                                          </p:val>
                                        </p:tav>
                                      </p:tavLst>
                                    </p:anim>
                                    <p:anim calcmode="lin" valueType="num">
                                      <p:cBhvr additive="base">
                                        <p:cTn id="143" dur="500" fill="hold"/>
                                        <p:tgtEl>
                                          <p:spTgt spid="152584"/>
                                        </p:tgtEl>
                                        <p:attrNameLst>
                                          <p:attrName>ppt_y</p:attrName>
                                        </p:attrNameLst>
                                      </p:cBhvr>
                                      <p:tavLst>
                                        <p:tav tm="0">
                                          <p:val>
                                            <p:strVal val="1+#ppt_h/2"/>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nodeType="clickEffect">
                                  <p:stCondLst>
                                    <p:cond delay="0"/>
                                  </p:stCondLst>
                                  <p:childTnLst>
                                    <p:set>
                                      <p:cBhvr>
                                        <p:cTn id="147" dur="1" fill="hold">
                                          <p:stCondLst>
                                            <p:cond delay="0"/>
                                          </p:stCondLst>
                                        </p:cTn>
                                        <p:tgtEl>
                                          <p:spTgt spid="152606"/>
                                        </p:tgtEl>
                                        <p:attrNameLst>
                                          <p:attrName>style.visibility</p:attrName>
                                        </p:attrNameLst>
                                      </p:cBhvr>
                                      <p:to>
                                        <p:strVal val="visible"/>
                                      </p:to>
                                    </p:set>
                                    <p:animEffect transition="in" filter="wipe(left)">
                                      <p:cBhvr>
                                        <p:cTn id="148" dur="500"/>
                                        <p:tgtEl>
                                          <p:spTgt spid="15260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4" fill="hold" nodeType="clickEffect">
                                  <p:stCondLst>
                                    <p:cond delay="0"/>
                                  </p:stCondLst>
                                  <p:childTnLst>
                                    <p:set>
                                      <p:cBhvr>
                                        <p:cTn id="152" dur="1" fill="hold">
                                          <p:stCondLst>
                                            <p:cond delay="0"/>
                                          </p:stCondLst>
                                        </p:cTn>
                                        <p:tgtEl>
                                          <p:spTgt spid="152608"/>
                                        </p:tgtEl>
                                        <p:attrNameLst>
                                          <p:attrName>style.visibility</p:attrName>
                                        </p:attrNameLst>
                                      </p:cBhvr>
                                      <p:to>
                                        <p:strVal val="visible"/>
                                      </p:to>
                                    </p:set>
                                    <p:animEffect transition="in" filter="wipe(down)">
                                      <p:cBhvr>
                                        <p:cTn id="153" dur="500"/>
                                        <p:tgtEl>
                                          <p:spTgt spid="152608"/>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152583"/>
                                        </p:tgtEl>
                                        <p:attrNameLst>
                                          <p:attrName>style.visibility</p:attrName>
                                        </p:attrNameLst>
                                      </p:cBhvr>
                                      <p:to>
                                        <p:strVal val="visible"/>
                                      </p:to>
                                    </p:set>
                                    <p:animEffect transition="in" filter="wipe(left)">
                                      <p:cBhvr>
                                        <p:cTn id="158" dur="500"/>
                                        <p:tgtEl>
                                          <p:spTgt spid="152583"/>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4" fill="hold" grpId="1" nodeType="clickEffect">
                                  <p:stCondLst>
                                    <p:cond delay="0"/>
                                  </p:stCondLst>
                                  <p:childTnLst>
                                    <p:set>
                                      <p:cBhvr>
                                        <p:cTn id="162" dur="1" fill="hold">
                                          <p:stCondLst>
                                            <p:cond delay="0"/>
                                          </p:stCondLst>
                                        </p:cTn>
                                        <p:tgtEl>
                                          <p:spTgt spid="152585"/>
                                        </p:tgtEl>
                                        <p:attrNameLst>
                                          <p:attrName>style.visibility</p:attrName>
                                        </p:attrNameLst>
                                      </p:cBhvr>
                                      <p:to>
                                        <p:strVal val="visible"/>
                                      </p:to>
                                    </p:set>
                                    <p:animEffect transition="in" filter="wipe(down)">
                                      <p:cBhvr>
                                        <p:cTn id="163" dur="500"/>
                                        <p:tgtEl>
                                          <p:spTgt spid="152585"/>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nodeType="clickEffect">
                                  <p:stCondLst>
                                    <p:cond delay="0"/>
                                  </p:stCondLst>
                                  <p:childTnLst>
                                    <p:set>
                                      <p:cBhvr>
                                        <p:cTn id="167" dur="1" fill="hold">
                                          <p:stCondLst>
                                            <p:cond delay="0"/>
                                          </p:stCondLst>
                                        </p:cTn>
                                        <p:tgtEl>
                                          <p:spTgt spid="152611"/>
                                        </p:tgtEl>
                                        <p:attrNameLst>
                                          <p:attrName>style.visibility</p:attrName>
                                        </p:attrNameLst>
                                      </p:cBhvr>
                                      <p:to>
                                        <p:strVal val="visible"/>
                                      </p:to>
                                    </p:set>
                                    <p:animEffect transition="in" filter="wipe(left)">
                                      <p:cBhvr>
                                        <p:cTn id="168" dur="500"/>
                                        <p:tgtEl>
                                          <p:spTgt spid="152611"/>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152590"/>
                                        </p:tgtEl>
                                        <p:attrNameLst>
                                          <p:attrName>style.visibility</p:attrName>
                                        </p:attrNameLst>
                                      </p:cBhvr>
                                      <p:to>
                                        <p:strVal val="visible"/>
                                      </p:to>
                                    </p:set>
                                    <p:anim calcmode="lin" valueType="num">
                                      <p:cBhvr additive="base">
                                        <p:cTn id="173" dur="500" fill="hold"/>
                                        <p:tgtEl>
                                          <p:spTgt spid="152590"/>
                                        </p:tgtEl>
                                        <p:attrNameLst>
                                          <p:attrName>ppt_x</p:attrName>
                                        </p:attrNameLst>
                                      </p:cBhvr>
                                      <p:tavLst>
                                        <p:tav tm="0">
                                          <p:val>
                                            <p:strVal val="#ppt_x"/>
                                          </p:val>
                                        </p:tav>
                                        <p:tav tm="100000">
                                          <p:val>
                                            <p:strVal val="#ppt_x"/>
                                          </p:val>
                                        </p:tav>
                                      </p:tavLst>
                                    </p:anim>
                                    <p:anim calcmode="lin" valueType="num">
                                      <p:cBhvr additive="base">
                                        <p:cTn id="174" dur="500" fill="hold"/>
                                        <p:tgtEl>
                                          <p:spTgt spid="152590"/>
                                        </p:tgtEl>
                                        <p:attrNameLst>
                                          <p:attrName>ppt_y</p:attrName>
                                        </p:attrNameLst>
                                      </p:cBhvr>
                                      <p:tavLst>
                                        <p:tav tm="0">
                                          <p:val>
                                            <p:strVal val="1+#ppt_h/2"/>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8" fill="hold" nodeType="clickEffect">
                                  <p:stCondLst>
                                    <p:cond delay="0"/>
                                  </p:stCondLst>
                                  <p:childTnLst>
                                    <p:set>
                                      <p:cBhvr>
                                        <p:cTn id="178" dur="1" fill="hold">
                                          <p:stCondLst>
                                            <p:cond delay="0"/>
                                          </p:stCondLst>
                                        </p:cTn>
                                        <p:tgtEl>
                                          <p:spTgt spid="152612"/>
                                        </p:tgtEl>
                                        <p:attrNameLst>
                                          <p:attrName>style.visibility</p:attrName>
                                        </p:attrNameLst>
                                      </p:cBhvr>
                                      <p:to>
                                        <p:strVal val="visible"/>
                                      </p:to>
                                    </p:set>
                                    <p:animEffect transition="in" filter="wipe(left)">
                                      <p:cBhvr>
                                        <p:cTn id="179" dur="500"/>
                                        <p:tgtEl>
                                          <p:spTgt spid="152612"/>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4" fill="hold" grpId="0" nodeType="clickEffect">
                                  <p:stCondLst>
                                    <p:cond delay="0"/>
                                  </p:stCondLst>
                                  <p:childTnLst>
                                    <p:set>
                                      <p:cBhvr>
                                        <p:cTn id="183" dur="1" fill="hold">
                                          <p:stCondLst>
                                            <p:cond delay="0"/>
                                          </p:stCondLst>
                                        </p:cTn>
                                        <p:tgtEl>
                                          <p:spTgt spid="152610"/>
                                        </p:tgtEl>
                                        <p:attrNameLst>
                                          <p:attrName>style.visibility</p:attrName>
                                        </p:attrNameLst>
                                      </p:cBhvr>
                                      <p:to>
                                        <p:strVal val="visible"/>
                                      </p:to>
                                    </p:set>
                                    <p:animEffect transition="in" filter="wipe(down)">
                                      <p:cBhvr>
                                        <p:cTn id="184" dur="500"/>
                                        <p:tgtEl>
                                          <p:spTgt spid="152610"/>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4" fill="hold" nodeType="clickEffect">
                                  <p:stCondLst>
                                    <p:cond delay="0"/>
                                  </p:stCondLst>
                                  <p:childTnLst>
                                    <p:set>
                                      <p:cBhvr>
                                        <p:cTn id="188" dur="1" fill="hold">
                                          <p:stCondLst>
                                            <p:cond delay="0"/>
                                          </p:stCondLst>
                                        </p:cTn>
                                        <p:tgtEl>
                                          <p:spTgt spid="152653"/>
                                        </p:tgtEl>
                                        <p:attrNameLst>
                                          <p:attrName>style.visibility</p:attrName>
                                        </p:attrNameLst>
                                      </p:cBhvr>
                                      <p:to>
                                        <p:strVal val="visible"/>
                                      </p:to>
                                    </p:set>
                                    <p:animEffect transition="in" filter="wipe(down)">
                                      <p:cBhvr>
                                        <p:cTn id="189" dur="500"/>
                                        <p:tgtEl>
                                          <p:spTgt spid="152653"/>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152636"/>
                                        </p:tgtEl>
                                        <p:attrNameLst>
                                          <p:attrName>style.visibility</p:attrName>
                                        </p:attrNameLst>
                                      </p:cBhvr>
                                      <p:to>
                                        <p:strVal val="visible"/>
                                      </p:to>
                                    </p:set>
                                    <p:animEffect transition="in" filter="wipe(down)">
                                      <p:cBhvr>
                                        <p:cTn id="194" dur="500"/>
                                        <p:tgtEl>
                                          <p:spTgt spid="152636"/>
                                        </p:tgtEl>
                                      </p:cBhvr>
                                    </p:animEffect>
                                  </p:childTnLst>
                                </p:cTn>
                              </p:par>
                              <p:par>
                                <p:cTn id="195" presetID="22" presetClass="entr" presetSubtype="4" fill="hold" grpId="0" nodeType="withEffect">
                                  <p:stCondLst>
                                    <p:cond delay="0"/>
                                  </p:stCondLst>
                                  <p:childTnLst>
                                    <p:set>
                                      <p:cBhvr>
                                        <p:cTn id="196" dur="1" fill="hold">
                                          <p:stCondLst>
                                            <p:cond delay="0"/>
                                          </p:stCondLst>
                                        </p:cTn>
                                        <p:tgtEl>
                                          <p:spTgt spid="152637"/>
                                        </p:tgtEl>
                                        <p:attrNameLst>
                                          <p:attrName>style.visibility</p:attrName>
                                        </p:attrNameLst>
                                      </p:cBhvr>
                                      <p:to>
                                        <p:strVal val="visible"/>
                                      </p:to>
                                    </p:set>
                                    <p:animEffect transition="in" filter="wipe(down)">
                                      <p:cBhvr>
                                        <p:cTn id="197" dur="500"/>
                                        <p:tgtEl>
                                          <p:spTgt spid="152637"/>
                                        </p:tgtEl>
                                      </p:cBhvr>
                                    </p:animEffect>
                                  </p:childTnLst>
                                </p:cTn>
                              </p:par>
                              <p:par>
                                <p:cTn id="198" presetID="22" presetClass="entr" presetSubtype="4" fill="hold" grpId="0" nodeType="withEffect">
                                  <p:stCondLst>
                                    <p:cond delay="0"/>
                                  </p:stCondLst>
                                  <p:childTnLst>
                                    <p:set>
                                      <p:cBhvr>
                                        <p:cTn id="199" dur="1" fill="hold">
                                          <p:stCondLst>
                                            <p:cond delay="0"/>
                                          </p:stCondLst>
                                        </p:cTn>
                                        <p:tgtEl>
                                          <p:spTgt spid="152638"/>
                                        </p:tgtEl>
                                        <p:attrNameLst>
                                          <p:attrName>style.visibility</p:attrName>
                                        </p:attrNameLst>
                                      </p:cBhvr>
                                      <p:to>
                                        <p:strVal val="visible"/>
                                      </p:to>
                                    </p:set>
                                    <p:animEffect transition="in" filter="wipe(down)">
                                      <p:cBhvr>
                                        <p:cTn id="200" dur="500"/>
                                        <p:tgtEl>
                                          <p:spTgt spid="152638"/>
                                        </p:tgtEl>
                                      </p:cBhvr>
                                    </p:animEffect>
                                  </p:childTnLst>
                                </p:cTn>
                              </p:par>
                              <p:par>
                                <p:cTn id="201" presetID="22" presetClass="entr" presetSubtype="4" fill="hold" grpId="0" nodeType="withEffect">
                                  <p:stCondLst>
                                    <p:cond delay="0"/>
                                  </p:stCondLst>
                                  <p:childTnLst>
                                    <p:set>
                                      <p:cBhvr>
                                        <p:cTn id="202" dur="1" fill="hold">
                                          <p:stCondLst>
                                            <p:cond delay="0"/>
                                          </p:stCondLst>
                                        </p:cTn>
                                        <p:tgtEl>
                                          <p:spTgt spid="152642"/>
                                        </p:tgtEl>
                                        <p:attrNameLst>
                                          <p:attrName>style.visibility</p:attrName>
                                        </p:attrNameLst>
                                      </p:cBhvr>
                                      <p:to>
                                        <p:strVal val="visible"/>
                                      </p:to>
                                    </p:set>
                                    <p:animEffect transition="in" filter="wipe(down)">
                                      <p:cBhvr>
                                        <p:cTn id="203" dur="500"/>
                                        <p:tgtEl>
                                          <p:spTgt spid="152642"/>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152651"/>
                                        </p:tgtEl>
                                        <p:attrNameLst>
                                          <p:attrName>style.visibility</p:attrName>
                                        </p:attrNameLst>
                                      </p:cBhvr>
                                      <p:to>
                                        <p:strVal val="visible"/>
                                      </p:to>
                                    </p:set>
                                    <p:animEffect transition="in" filter="wipe(left)">
                                      <p:cBhvr>
                                        <p:cTn id="208" dur="500"/>
                                        <p:tgtEl>
                                          <p:spTgt spid="15265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grpId="0" nodeType="clickEffect">
                                  <p:stCondLst>
                                    <p:cond delay="0"/>
                                  </p:stCondLst>
                                  <p:childTnLst>
                                    <p:set>
                                      <p:cBhvr>
                                        <p:cTn id="212" dur="1" fill="hold">
                                          <p:stCondLst>
                                            <p:cond delay="0"/>
                                          </p:stCondLst>
                                        </p:cTn>
                                        <p:tgtEl>
                                          <p:spTgt spid="152591"/>
                                        </p:tgtEl>
                                        <p:attrNameLst>
                                          <p:attrName>style.visibility</p:attrName>
                                        </p:attrNameLst>
                                      </p:cBhvr>
                                      <p:to>
                                        <p:strVal val="visible"/>
                                      </p:to>
                                    </p:set>
                                    <p:animEffect transition="in" filter="wipe(down)">
                                      <p:cBhvr>
                                        <p:cTn id="213" dur="500"/>
                                        <p:tgtEl>
                                          <p:spTgt spid="152591"/>
                                        </p:tgtEl>
                                      </p:cBhvr>
                                    </p:animEffect>
                                  </p:childTnLst>
                                </p:cTn>
                              </p:par>
                              <p:par>
                                <p:cTn id="214" presetID="22" presetClass="entr" presetSubtype="4" fill="hold" grpId="0" nodeType="withEffect">
                                  <p:stCondLst>
                                    <p:cond delay="0"/>
                                  </p:stCondLst>
                                  <p:childTnLst>
                                    <p:set>
                                      <p:cBhvr>
                                        <p:cTn id="215" dur="1" fill="hold">
                                          <p:stCondLst>
                                            <p:cond delay="0"/>
                                          </p:stCondLst>
                                        </p:cTn>
                                        <p:tgtEl>
                                          <p:spTgt spid="152592"/>
                                        </p:tgtEl>
                                        <p:attrNameLst>
                                          <p:attrName>style.visibility</p:attrName>
                                        </p:attrNameLst>
                                      </p:cBhvr>
                                      <p:to>
                                        <p:strVal val="visible"/>
                                      </p:to>
                                    </p:set>
                                    <p:animEffect transition="in" filter="wipe(down)">
                                      <p:cBhvr>
                                        <p:cTn id="216" dur="500"/>
                                        <p:tgtEl>
                                          <p:spTgt spid="152592"/>
                                        </p:tgtEl>
                                      </p:cBhvr>
                                    </p:animEffect>
                                  </p:childTnLst>
                                </p:cTn>
                              </p:par>
                              <p:par>
                                <p:cTn id="217" presetID="22" presetClass="entr" presetSubtype="4" fill="hold" grpId="0" nodeType="withEffect">
                                  <p:stCondLst>
                                    <p:cond delay="0"/>
                                  </p:stCondLst>
                                  <p:childTnLst>
                                    <p:set>
                                      <p:cBhvr>
                                        <p:cTn id="218" dur="1" fill="hold">
                                          <p:stCondLst>
                                            <p:cond delay="0"/>
                                          </p:stCondLst>
                                        </p:cTn>
                                        <p:tgtEl>
                                          <p:spTgt spid="152593"/>
                                        </p:tgtEl>
                                        <p:attrNameLst>
                                          <p:attrName>style.visibility</p:attrName>
                                        </p:attrNameLst>
                                      </p:cBhvr>
                                      <p:to>
                                        <p:strVal val="visible"/>
                                      </p:to>
                                    </p:set>
                                    <p:animEffect transition="in" filter="wipe(down)">
                                      <p:cBhvr>
                                        <p:cTn id="219" dur="500"/>
                                        <p:tgtEl>
                                          <p:spTgt spid="152593"/>
                                        </p:tgtEl>
                                      </p:cBhvr>
                                    </p:animEffect>
                                  </p:childTnLst>
                                </p:cTn>
                              </p:par>
                              <p:par>
                                <p:cTn id="220" presetID="22" presetClass="entr" presetSubtype="4" fill="hold" grpId="0" nodeType="withEffect">
                                  <p:stCondLst>
                                    <p:cond delay="0"/>
                                  </p:stCondLst>
                                  <p:childTnLst>
                                    <p:set>
                                      <p:cBhvr>
                                        <p:cTn id="221" dur="1" fill="hold">
                                          <p:stCondLst>
                                            <p:cond delay="0"/>
                                          </p:stCondLst>
                                        </p:cTn>
                                        <p:tgtEl>
                                          <p:spTgt spid="152594"/>
                                        </p:tgtEl>
                                        <p:attrNameLst>
                                          <p:attrName>style.visibility</p:attrName>
                                        </p:attrNameLst>
                                      </p:cBhvr>
                                      <p:to>
                                        <p:strVal val="visible"/>
                                      </p:to>
                                    </p:set>
                                    <p:animEffect transition="in" filter="wipe(down)">
                                      <p:cBhvr>
                                        <p:cTn id="222" dur="500"/>
                                        <p:tgtEl>
                                          <p:spTgt spid="152594"/>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152598"/>
                                        </p:tgtEl>
                                        <p:attrNameLst>
                                          <p:attrName>style.visibility</p:attrName>
                                        </p:attrNameLst>
                                      </p:cBhvr>
                                      <p:to>
                                        <p:strVal val="visible"/>
                                      </p:to>
                                    </p:set>
                                    <p:animEffect transition="in" filter="wipe(down)">
                                      <p:cBhvr>
                                        <p:cTn id="225" dur="500"/>
                                        <p:tgtEl>
                                          <p:spTgt spid="152598"/>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152624"/>
                                        </p:tgtEl>
                                        <p:attrNameLst>
                                          <p:attrName>style.visibility</p:attrName>
                                        </p:attrNameLst>
                                      </p:cBhvr>
                                      <p:to>
                                        <p:strVal val="visible"/>
                                      </p:to>
                                    </p:set>
                                    <p:animEffect transition="in" filter="wipe(down)">
                                      <p:cBhvr>
                                        <p:cTn id="228" dur="500"/>
                                        <p:tgtEl>
                                          <p:spTgt spid="152624"/>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152657"/>
                                        </p:tgtEl>
                                        <p:attrNameLst>
                                          <p:attrName>style.visibility</p:attrName>
                                        </p:attrNameLst>
                                      </p:cBhvr>
                                      <p:to>
                                        <p:strVal val="visible"/>
                                      </p:to>
                                    </p:set>
                                    <p:animEffect transition="in" filter="wipe(down)">
                                      <p:cBhvr>
                                        <p:cTn id="231" dur="500"/>
                                        <p:tgtEl>
                                          <p:spTgt spid="152657"/>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8" fill="hold" nodeType="clickEffect">
                                  <p:stCondLst>
                                    <p:cond delay="0"/>
                                  </p:stCondLst>
                                  <p:childTnLst>
                                    <p:set>
                                      <p:cBhvr>
                                        <p:cTn id="235" dur="1" fill="hold">
                                          <p:stCondLst>
                                            <p:cond delay="0"/>
                                          </p:stCondLst>
                                        </p:cTn>
                                        <p:tgtEl>
                                          <p:spTgt spid="152595"/>
                                        </p:tgtEl>
                                        <p:attrNameLst>
                                          <p:attrName>style.visibility</p:attrName>
                                        </p:attrNameLst>
                                      </p:cBhvr>
                                      <p:to>
                                        <p:strVal val="visible"/>
                                      </p:to>
                                    </p:set>
                                    <p:animEffect transition="in" filter="wipe(left)">
                                      <p:cBhvr>
                                        <p:cTn id="236" dur="500"/>
                                        <p:tgtEl>
                                          <p:spTgt spid="152595"/>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152614"/>
                                        </p:tgtEl>
                                        <p:attrNameLst>
                                          <p:attrName>style.visibility</p:attrName>
                                        </p:attrNameLst>
                                      </p:cBhvr>
                                      <p:to>
                                        <p:strVal val="visible"/>
                                      </p:to>
                                    </p:set>
                                    <p:animEffect transition="in" filter="wipe(down)">
                                      <p:cBhvr>
                                        <p:cTn id="241" dur="500"/>
                                        <p:tgtEl>
                                          <p:spTgt spid="152614"/>
                                        </p:tgtEl>
                                      </p:cBhvr>
                                    </p:animEffect>
                                  </p:childTnLst>
                                </p:cTn>
                              </p:par>
                              <p:par>
                                <p:cTn id="242" presetID="22" presetClass="entr" presetSubtype="8" fill="hold" nodeType="withEffect">
                                  <p:stCondLst>
                                    <p:cond delay="0"/>
                                  </p:stCondLst>
                                  <p:childTnLst>
                                    <p:set>
                                      <p:cBhvr>
                                        <p:cTn id="243" dur="1" fill="hold">
                                          <p:stCondLst>
                                            <p:cond delay="0"/>
                                          </p:stCondLst>
                                        </p:cTn>
                                        <p:tgtEl>
                                          <p:spTgt spid="152596"/>
                                        </p:tgtEl>
                                        <p:attrNameLst>
                                          <p:attrName>style.visibility</p:attrName>
                                        </p:attrNameLst>
                                      </p:cBhvr>
                                      <p:to>
                                        <p:strVal val="visible"/>
                                      </p:to>
                                    </p:set>
                                    <p:animEffect transition="in" filter="wipe(left)">
                                      <p:cBhvr>
                                        <p:cTn id="244" dur="500"/>
                                        <p:tgtEl>
                                          <p:spTgt spid="152596"/>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2" presetClass="entr" presetSubtype="4" fill="hold" nodeType="clickEffect">
                                  <p:stCondLst>
                                    <p:cond delay="0"/>
                                  </p:stCondLst>
                                  <p:childTnLst>
                                    <p:set>
                                      <p:cBhvr>
                                        <p:cTn id="248" dur="1" fill="hold">
                                          <p:stCondLst>
                                            <p:cond delay="0"/>
                                          </p:stCondLst>
                                        </p:cTn>
                                        <p:tgtEl>
                                          <p:spTgt spid="152609"/>
                                        </p:tgtEl>
                                        <p:attrNameLst>
                                          <p:attrName>style.visibility</p:attrName>
                                        </p:attrNameLst>
                                      </p:cBhvr>
                                      <p:to>
                                        <p:strVal val="visible"/>
                                      </p:to>
                                    </p:set>
                                    <p:animEffect transition="in" filter="wipe(down)">
                                      <p:cBhvr>
                                        <p:cTn id="249" dur="500"/>
                                        <p:tgtEl>
                                          <p:spTgt spid="152609"/>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8" fill="hold" nodeType="clickEffect">
                                  <p:stCondLst>
                                    <p:cond delay="0"/>
                                  </p:stCondLst>
                                  <p:childTnLst>
                                    <p:set>
                                      <p:cBhvr>
                                        <p:cTn id="253" dur="1" fill="hold">
                                          <p:stCondLst>
                                            <p:cond delay="0"/>
                                          </p:stCondLst>
                                        </p:cTn>
                                        <p:tgtEl>
                                          <p:spTgt spid="152583"/>
                                        </p:tgtEl>
                                        <p:attrNameLst>
                                          <p:attrName>style.visibility</p:attrName>
                                        </p:attrNameLst>
                                      </p:cBhvr>
                                      <p:to>
                                        <p:strVal val="visible"/>
                                      </p:to>
                                    </p:set>
                                    <p:animEffect transition="in" filter="wipe(left)">
                                      <p:cBhvr>
                                        <p:cTn id="254" dur="500"/>
                                        <p:tgtEl>
                                          <p:spTgt spid="152583"/>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4" fill="hold" grpId="2" nodeType="clickEffect">
                                  <p:stCondLst>
                                    <p:cond delay="0"/>
                                  </p:stCondLst>
                                  <p:childTnLst>
                                    <p:set>
                                      <p:cBhvr>
                                        <p:cTn id="258" dur="1" fill="hold">
                                          <p:stCondLst>
                                            <p:cond delay="0"/>
                                          </p:stCondLst>
                                        </p:cTn>
                                        <p:tgtEl>
                                          <p:spTgt spid="152585"/>
                                        </p:tgtEl>
                                        <p:attrNameLst>
                                          <p:attrName>style.visibility</p:attrName>
                                        </p:attrNameLst>
                                      </p:cBhvr>
                                      <p:to>
                                        <p:strVal val="visible"/>
                                      </p:to>
                                    </p:set>
                                    <p:animEffect transition="in" filter="wipe(down)">
                                      <p:cBhvr>
                                        <p:cTn id="259" dur="500"/>
                                        <p:tgtEl>
                                          <p:spTgt spid="152585"/>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8" fill="hold" nodeType="clickEffect">
                                  <p:stCondLst>
                                    <p:cond delay="0"/>
                                  </p:stCondLst>
                                  <p:childTnLst>
                                    <p:set>
                                      <p:cBhvr>
                                        <p:cTn id="263" dur="1" fill="hold">
                                          <p:stCondLst>
                                            <p:cond delay="0"/>
                                          </p:stCondLst>
                                        </p:cTn>
                                        <p:tgtEl>
                                          <p:spTgt spid="152613"/>
                                        </p:tgtEl>
                                        <p:attrNameLst>
                                          <p:attrName>style.visibility</p:attrName>
                                        </p:attrNameLst>
                                      </p:cBhvr>
                                      <p:to>
                                        <p:strVal val="visible"/>
                                      </p:to>
                                    </p:set>
                                    <p:animEffect transition="in" filter="wipe(left)">
                                      <p:cBhvr>
                                        <p:cTn id="264" dur="500"/>
                                        <p:tgtEl>
                                          <p:spTgt spid="152613"/>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4" fill="hold" grpId="0" nodeType="clickEffect">
                                  <p:stCondLst>
                                    <p:cond delay="0"/>
                                  </p:stCondLst>
                                  <p:childTnLst>
                                    <p:set>
                                      <p:cBhvr>
                                        <p:cTn id="268" dur="1" fill="hold">
                                          <p:stCondLst>
                                            <p:cond delay="0"/>
                                          </p:stCondLst>
                                        </p:cTn>
                                        <p:tgtEl>
                                          <p:spTgt spid="152597"/>
                                        </p:tgtEl>
                                        <p:attrNameLst>
                                          <p:attrName>style.visibility</p:attrName>
                                        </p:attrNameLst>
                                      </p:cBhvr>
                                      <p:to>
                                        <p:strVal val="visible"/>
                                      </p:to>
                                    </p:set>
                                    <p:animEffect transition="in" filter="wipe(down)">
                                      <p:cBhvr>
                                        <p:cTn id="269" dur="500"/>
                                        <p:tgtEl>
                                          <p:spTgt spid="152597"/>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8" fill="hold" nodeType="clickEffect">
                                  <p:stCondLst>
                                    <p:cond delay="0"/>
                                  </p:stCondLst>
                                  <p:childTnLst>
                                    <p:set>
                                      <p:cBhvr>
                                        <p:cTn id="273" dur="1" fill="hold">
                                          <p:stCondLst>
                                            <p:cond delay="0"/>
                                          </p:stCondLst>
                                        </p:cTn>
                                        <p:tgtEl>
                                          <p:spTgt spid="152616"/>
                                        </p:tgtEl>
                                        <p:attrNameLst>
                                          <p:attrName>style.visibility</p:attrName>
                                        </p:attrNameLst>
                                      </p:cBhvr>
                                      <p:to>
                                        <p:strVal val="visible"/>
                                      </p:to>
                                    </p:set>
                                    <p:animEffect transition="in" filter="wipe(left)">
                                      <p:cBhvr>
                                        <p:cTn id="274" dur="500"/>
                                        <p:tgtEl>
                                          <p:spTgt spid="152616"/>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4" fill="hold" grpId="0" nodeType="clickEffect">
                                  <p:stCondLst>
                                    <p:cond delay="0"/>
                                  </p:stCondLst>
                                  <p:childTnLst>
                                    <p:set>
                                      <p:cBhvr>
                                        <p:cTn id="278" dur="1" fill="hold">
                                          <p:stCondLst>
                                            <p:cond delay="0"/>
                                          </p:stCondLst>
                                        </p:cTn>
                                        <p:tgtEl>
                                          <p:spTgt spid="152615"/>
                                        </p:tgtEl>
                                        <p:attrNameLst>
                                          <p:attrName>style.visibility</p:attrName>
                                        </p:attrNameLst>
                                      </p:cBhvr>
                                      <p:to>
                                        <p:strVal val="visible"/>
                                      </p:to>
                                    </p:set>
                                    <p:animEffect transition="in" filter="wipe(down)">
                                      <p:cBhvr>
                                        <p:cTn id="279" dur="500"/>
                                        <p:tgtEl>
                                          <p:spTgt spid="152615"/>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2" presetClass="entr" presetSubtype="8" fill="hold" nodeType="clickEffect">
                                  <p:stCondLst>
                                    <p:cond delay="0"/>
                                  </p:stCondLst>
                                  <p:childTnLst>
                                    <p:set>
                                      <p:cBhvr>
                                        <p:cTn id="283" dur="1" fill="hold">
                                          <p:stCondLst>
                                            <p:cond delay="0"/>
                                          </p:stCondLst>
                                        </p:cTn>
                                        <p:tgtEl>
                                          <p:spTgt spid="152654"/>
                                        </p:tgtEl>
                                        <p:attrNameLst>
                                          <p:attrName>style.visibility</p:attrName>
                                        </p:attrNameLst>
                                      </p:cBhvr>
                                      <p:to>
                                        <p:strVal val="visible"/>
                                      </p:to>
                                    </p:set>
                                    <p:animEffect transition="in" filter="wipe(left)">
                                      <p:cBhvr>
                                        <p:cTn id="284" dur="500"/>
                                        <p:tgtEl>
                                          <p:spTgt spid="152654"/>
                                        </p:tgtEl>
                                      </p:cBhvr>
                                    </p:animEffect>
                                  </p:childTnLst>
                                  <p:subTnLst>
                                    <p:audio>
                                      <p:cMediaNode>
                                        <p:cTn display="0" masterRel="sameClick">
                                          <p:stCondLst>
                                            <p:cond evt="begin" delay="0">
                                              <p:tn val="282"/>
                                            </p:cond>
                                          </p:stCondLst>
                                          <p:endCondLst>
                                            <p:cond evt="onStopAudio" delay="0">
                                              <p:tgtEl>
                                                <p:sldTgt/>
                                              </p:tgtEl>
                                            </p:cond>
                                          </p:endCondLst>
                                        </p:cTn>
                                        <p:tgtEl>
                                          <p:sndTgt r:embed="rId2" name="suction.wav"/>
                                        </p:tgtEl>
                                      </p:cMediaNode>
                                    </p:audio>
                                  </p:subTnLst>
                                </p:cTn>
                              </p:par>
                            </p:childTnLst>
                          </p:cTn>
                        </p:par>
                      </p:childTnLst>
                    </p:cTn>
                  </p:par>
                  <p:par>
                    <p:cTn id="285" fill="hold" nodeType="clickPar">
                      <p:stCondLst>
                        <p:cond delay="indefinite"/>
                      </p:stCondLst>
                      <p:childTnLst>
                        <p:par>
                          <p:cTn id="286" fill="hold" nodeType="withGroup">
                            <p:stCondLst>
                              <p:cond delay="0"/>
                            </p:stCondLst>
                            <p:childTnLst>
                              <p:par>
                                <p:cTn id="287" presetID="22" presetClass="entr" presetSubtype="4" fill="hold" grpId="0" nodeType="clickEffect">
                                  <p:stCondLst>
                                    <p:cond delay="0"/>
                                  </p:stCondLst>
                                  <p:childTnLst>
                                    <p:set>
                                      <p:cBhvr>
                                        <p:cTn id="288" dur="1" fill="hold">
                                          <p:stCondLst>
                                            <p:cond delay="0"/>
                                          </p:stCondLst>
                                        </p:cTn>
                                        <p:tgtEl>
                                          <p:spTgt spid="152639"/>
                                        </p:tgtEl>
                                        <p:attrNameLst>
                                          <p:attrName>style.visibility</p:attrName>
                                        </p:attrNameLst>
                                      </p:cBhvr>
                                      <p:to>
                                        <p:strVal val="visible"/>
                                      </p:to>
                                    </p:set>
                                    <p:animEffect transition="in" filter="wipe(down)">
                                      <p:cBhvr>
                                        <p:cTn id="289" dur="500"/>
                                        <p:tgtEl>
                                          <p:spTgt spid="152639"/>
                                        </p:tgtEl>
                                      </p:cBhvr>
                                    </p:animEffect>
                                  </p:childTnLst>
                                </p:cTn>
                              </p:par>
                              <p:par>
                                <p:cTn id="290" presetID="22" presetClass="entr" presetSubtype="4" fill="hold" grpId="0" nodeType="withEffect">
                                  <p:stCondLst>
                                    <p:cond delay="0"/>
                                  </p:stCondLst>
                                  <p:childTnLst>
                                    <p:set>
                                      <p:cBhvr>
                                        <p:cTn id="291" dur="1" fill="hold">
                                          <p:stCondLst>
                                            <p:cond delay="0"/>
                                          </p:stCondLst>
                                        </p:cTn>
                                        <p:tgtEl>
                                          <p:spTgt spid="152640"/>
                                        </p:tgtEl>
                                        <p:attrNameLst>
                                          <p:attrName>style.visibility</p:attrName>
                                        </p:attrNameLst>
                                      </p:cBhvr>
                                      <p:to>
                                        <p:strVal val="visible"/>
                                      </p:to>
                                    </p:set>
                                    <p:animEffect transition="in" filter="wipe(down)">
                                      <p:cBhvr>
                                        <p:cTn id="292" dur="500"/>
                                        <p:tgtEl>
                                          <p:spTgt spid="152640"/>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152641"/>
                                        </p:tgtEl>
                                        <p:attrNameLst>
                                          <p:attrName>style.visibility</p:attrName>
                                        </p:attrNameLst>
                                      </p:cBhvr>
                                      <p:to>
                                        <p:strVal val="visible"/>
                                      </p:to>
                                    </p:set>
                                    <p:animEffect transition="in" filter="wipe(down)">
                                      <p:cBhvr>
                                        <p:cTn id="295" dur="500"/>
                                        <p:tgtEl>
                                          <p:spTgt spid="152641"/>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152643"/>
                                        </p:tgtEl>
                                        <p:attrNameLst>
                                          <p:attrName>style.visibility</p:attrName>
                                        </p:attrNameLst>
                                      </p:cBhvr>
                                      <p:to>
                                        <p:strVal val="visible"/>
                                      </p:to>
                                    </p:set>
                                    <p:animEffect transition="in" filter="wipe(down)">
                                      <p:cBhvr>
                                        <p:cTn id="298" dur="500"/>
                                        <p:tgtEl>
                                          <p:spTgt spid="152643"/>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152644"/>
                                        </p:tgtEl>
                                        <p:attrNameLst>
                                          <p:attrName>style.visibility</p:attrName>
                                        </p:attrNameLst>
                                      </p:cBhvr>
                                      <p:to>
                                        <p:strVal val="visible"/>
                                      </p:to>
                                    </p:set>
                                    <p:animEffect transition="in" filter="wipe(down)">
                                      <p:cBhvr>
                                        <p:cTn id="301" dur="500"/>
                                        <p:tgtEl>
                                          <p:spTgt spid="152644"/>
                                        </p:tgtEl>
                                      </p:cBhvr>
                                    </p:animEffect>
                                  </p:childTnLst>
                                </p:cTn>
                              </p:par>
                              <p:par>
                                <p:cTn id="302" presetID="22" presetClass="entr" presetSubtype="4" fill="hold" grpId="0" nodeType="withEffect">
                                  <p:stCondLst>
                                    <p:cond delay="0"/>
                                  </p:stCondLst>
                                  <p:childTnLst>
                                    <p:set>
                                      <p:cBhvr>
                                        <p:cTn id="303" dur="1" fill="hold">
                                          <p:stCondLst>
                                            <p:cond delay="0"/>
                                          </p:stCondLst>
                                        </p:cTn>
                                        <p:tgtEl>
                                          <p:spTgt spid="152647"/>
                                        </p:tgtEl>
                                        <p:attrNameLst>
                                          <p:attrName>style.visibility</p:attrName>
                                        </p:attrNameLst>
                                      </p:cBhvr>
                                      <p:to>
                                        <p:strVal val="visible"/>
                                      </p:to>
                                    </p:set>
                                    <p:animEffect transition="in" filter="wipe(down)">
                                      <p:cBhvr>
                                        <p:cTn id="304" dur="500"/>
                                        <p:tgtEl>
                                          <p:spTgt spid="152647"/>
                                        </p:tgtEl>
                                      </p:cBhvr>
                                    </p:animEffec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2" presetClass="entr" presetSubtype="8" fill="hold" nodeType="clickEffect">
                                  <p:stCondLst>
                                    <p:cond delay="0"/>
                                  </p:stCondLst>
                                  <p:childTnLst>
                                    <p:set>
                                      <p:cBhvr>
                                        <p:cTn id="308" dur="1" fill="hold">
                                          <p:stCondLst>
                                            <p:cond delay="0"/>
                                          </p:stCondLst>
                                        </p:cTn>
                                        <p:tgtEl>
                                          <p:spTgt spid="152652"/>
                                        </p:tgtEl>
                                        <p:attrNameLst>
                                          <p:attrName>style.visibility</p:attrName>
                                        </p:attrNameLst>
                                      </p:cBhvr>
                                      <p:to>
                                        <p:strVal val="visible"/>
                                      </p:to>
                                    </p:set>
                                    <p:animEffect transition="in" filter="wipe(left)">
                                      <p:cBhvr>
                                        <p:cTn id="309" dur="500"/>
                                        <p:tgtEl>
                                          <p:spTgt spid="152652"/>
                                        </p:tgtEl>
                                      </p:cBhvr>
                                    </p:animEffec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22" presetClass="entr" presetSubtype="4" fill="hold" grpId="0" nodeType="clickEffect">
                                  <p:stCondLst>
                                    <p:cond delay="0"/>
                                  </p:stCondLst>
                                  <p:childTnLst>
                                    <p:set>
                                      <p:cBhvr>
                                        <p:cTn id="313" dur="1" fill="hold">
                                          <p:stCondLst>
                                            <p:cond delay="0"/>
                                          </p:stCondLst>
                                        </p:cTn>
                                        <p:tgtEl>
                                          <p:spTgt spid="152599"/>
                                        </p:tgtEl>
                                        <p:attrNameLst>
                                          <p:attrName>style.visibility</p:attrName>
                                        </p:attrNameLst>
                                      </p:cBhvr>
                                      <p:to>
                                        <p:strVal val="visible"/>
                                      </p:to>
                                    </p:set>
                                    <p:animEffect transition="in" filter="wipe(down)">
                                      <p:cBhvr>
                                        <p:cTn id="314" dur="500"/>
                                        <p:tgtEl>
                                          <p:spTgt spid="152599"/>
                                        </p:tgtEl>
                                      </p:cBhvr>
                                    </p:animEffect>
                                  </p:childTnLst>
                                </p:cTn>
                              </p:par>
                              <p:par>
                                <p:cTn id="315" presetID="22" presetClass="entr" presetSubtype="4" fill="hold" grpId="0" nodeType="withEffect">
                                  <p:stCondLst>
                                    <p:cond delay="0"/>
                                  </p:stCondLst>
                                  <p:childTnLst>
                                    <p:set>
                                      <p:cBhvr>
                                        <p:cTn id="316" dur="1" fill="hold">
                                          <p:stCondLst>
                                            <p:cond delay="0"/>
                                          </p:stCondLst>
                                        </p:cTn>
                                        <p:tgtEl>
                                          <p:spTgt spid="152600"/>
                                        </p:tgtEl>
                                        <p:attrNameLst>
                                          <p:attrName>style.visibility</p:attrName>
                                        </p:attrNameLst>
                                      </p:cBhvr>
                                      <p:to>
                                        <p:strVal val="visible"/>
                                      </p:to>
                                    </p:set>
                                    <p:animEffect transition="in" filter="wipe(down)">
                                      <p:cBhvr>
                                        <p:cTn id="317" dur="500"/>
                                        <p:tgtEl>
                                          <p:spTgt spid="152600"/>
                                        </p:tgtEl>
                                      </p:cBhvr>
                                    </p:animEffect>
                                  </p:childTnLst>
                                </p:cTn>
                              </p:par>
                              <p:par>
                                <p:cTn id="318" presetID="22" presetClass="entr" presetSubtype="4" fill="hold" grpId="0" nodeType="withEffect">
                                  <p:stCondLst>
                                    <p:cond delay="0"/>
                                  </p:stCondLst>
                                  <p:childTnLst>
                                    <p:set>
                                      <p:cBhvr>
                                        <p:cTn id="319" dur="1" fill="hold">
                                          <p:stCondLst>
                                            <p:cond delay="0"/>
                                          </p:stCondLst>
                                        </p:cTn>
                                        <p:tgtEl>
                                          <p:spTgt spid="152601"/>
                                        </p:tgtEl>
                                        <p:attrNameLst>
                                          <p:attrName>style.visibility</p:attrName>
                                        </p:attrNameLst>
                                      </p:cBhvr>
                                      <p:to>
                                        <p:strVal val="visible"/>
                                      </p:to>
                                    </p:set>
                                    <p:animEffect transition="in" filter="wipe(down)">
                                      <p:cBhvr>
                                        <p:cTn id="320" dur="500"/>
                                        <p:tgtEl>
                                          <p:spTgt spid="152601"/>
                                        </p:tgtEl>
                                      </p:cBhvr>
                                    </p:animEffect>
                                  </p:childTnLst>
                                </p:cTn>
                              </p:par>
                              <p:par>
                                <p:cTn id="321" presetID="22" presetClass="entr" presetSubtype="4" fill="hold" grpId="0" nodeType="withEffect">
                                  <p:stCondLst>
                                    <p:cond delay="0"/>
                                  </p:stCondLst>
                                  <p:childTnLst>
                                    <p:set>
                                      <p:cBhvr>
                                        <p:cTn id="322" dur="1" fill="hold">
                                          <p:stCondLst>
                                            <p:cond delay="0"/>
                                          </p:stCondLst>
                                        </p:cTn>
                                        <p:tgtEl>
                                          <p:spTgt spid="152602"/>
                                        </p:tgtEl>
                                        <p:attrNameLst>
                                          <p:attrName>style.visibility</p:attrName>
                                        </p:attrNameLst>
                                      </p:cBhvr>
                                      <p:to>
                                        <p:strVal val="visible"/>
                                      </p:to>
                                    </p:set>
                                    <p:animEffect transition="in" filter="wipe(down)">
                                      <p:cBhvr>
                                        <p:cTn id="323" dur="500"/>
                                        <p:tgtEl>
                                          <p:spTgt spid="152602"/>
                                        </p:tgtEl>
                                      </p:cBhvr>
                                    </p:animEffect>
                                  </p:childTnLst>
                                </p:cTn>
                              </p:par>
                              <p:par>
                                <p:cTn id="324" presetID="22" presetClass="entr" presetSubtype="4" fill="hold" nodeType="withEffect">
                                  <p:stCondLst>
                                    <p:cond delay="0"/>
                                  </p:stCondLst>
                                  <p:childTnLst>
                                    <p:set>
                                      <p:cBhvr>
                                        <p:cTn id="325" dur="1" fill="hold">
                                          <p:stCondLst>
                                            <p:cond delay="0"/>
                                          </p:stCondLst>
                                        </p:cTn>
                                        <p:tgtEl>
                                          <p:spTgt spid="152603"/>
                                        </p:tgtEl>
                                        <p:attrNameLst>
                                          <p:attrName>style.visibility</p:attrName>
                                        </p:attrNameLst>
                                      </p:cBhvr>
                                      <p:to>
                                        <p:strVal val="visible"/>
                                      </p:to>
                                    </p:set>
                                    <p:animEffect transition="in" filter="wipe(down)">
                                      <p:cBhvr>
                                        <p:cTn id="326" dur="500"/>
                                        <p:tgtEl>
                                          <p:spTgt spid="152603"/>
                                        </p:tgtEl>
                                      </p:cBhvr>
                                    </p:animEffect>
                                  </p:childTnLst>
                                </p:cTn>
                              </p:par>
                              <p:par>
                                <p:cTn id="327" presetID="22" presetClass="entr" presetSubtype="4" fill="hold" nodeType="withEffect">
                                  <p:stCondLst>
                                    <p:cond delay="0"/>
                                  </p:stCondLst>
                                  <p:childTnLst>
                                    <p:set>
                                      <p:cBhvr>
                                        <p:cTn id="328" dur="1" fill="hold">
                                          <p:stCondLst>
                                            <p:cond delay="0"/>
                                          </p:stCondLst>
                                        </p:cTn>
                                        <p:tgtEl>
                                          <p:spTgt spid="152620"/>
                                        </p:tgtEl>
                                        <p:attrNameLst>
                                          <p:attrName>style.visibility</p:attrName>
                                        </p:attrNameLst>
                                      </p:cBhvr>
                                      <p:to>
                                        <p:strVal val="visible"/>
                                      </p:to>
                                    </p:set>
                                    <p:animEffect transition="in" filter="wipe(down)">
                                      <p:cBhvr>
                                        <p:cTn id="329" dur="500"/>
                                        <p:tgtEl>
                                          <p:spTgt spid="152620"/>
                                        </p:tgtEl>
                                      </p:cBhvr>
                                    </p:animEffect>
                                  </p:childTnLst>
                                </p:cTn>
                              </p:par>
                              <p:par>
                                <p:cTn id="330" presetID="22" presetClass="entr" presetSubtype="4" fill="hold" nodeType="withEffect">
                                  <p:stCondLst>
                                    <p:cond delay="0"/>
                                  </p:stCondLst>
                                  <p:childTnLst>
                                    <p:set>
                                      <p:cBhvr>
                                        <p:cTn id="331" dur="1" fill="hold">
                                          <p:stCondLst>
                                            <p:cond delay="0"/>
                                          </p:stCondLst>
                                        </p:cTn>
                                        <p:tgtEl>
                                          <p:spTgt spid="152622"/>
                                        </p:tgtEl>
                                        <p:attrNameLst>
                                          <p:attrName>style.visibility</p:attrName>
                                        </p:attrNameLst>
                                      </p:cBhvr>
                                      <p:to>
                                        <p:strVal val="visible"/>
                                      </p:to>
                                    </p:set>
                                    <p:animEffect transition="in" filter="wipe(down)">
                                      <p:cBhvr>
                                        <p:cTn id="332" dur="500"/>
                                        <p:tgtEl>
                                          <p:spTgt spid="152622"/>
                                        </p:tgtEl>
                                      </p:cBhvr>
                                    </p:animEffect>
                                  </p:childTnLst>
                                </p:cTn>
                              </p:par>
                              <p:par>
                                <p:cTn id="333" presetID="22" presetClass="entr" presetSubtype="4" fill="hold" grpId="0" nodeType="withEffect">
                                  <p:stCondLst>
                                    <p:cond delay="0"/>
                                  </p:stCondLst>
                                  <p:childTnLst>
                                    <p:set>
                                      <p:cBhvr>
                                        <p:cTn id="334" dur="1" fill="hold">
                                          <p:stCondLst>
                                            <p:cond delay="0"/>
                                          </p:stCondLst>
                                        </p:cTn>
                                        <p:tgtEl>
                                          <p:spTgt spid="152623"/>
                                        </p:tgtEl>
                                        <p:attrNameLst>
                                          <p:attrName>style.visibility</p:attrName>
                                        </p:attrNameLst>
                                      </p:cBhvr>
                                      <p:to>
                                        <p:strVal val="visible"/>
                                      </p:to>
                                    </p:set>
                                    <p:animEffect transition="in" filter="wipe(down)">
                                      <p:cBhvr>
                                        <p:cTn id="335" dur="500"/>
                                        <p:tgtEl>
                                          <p:spTgt spid="152623"/>
                                        </p:tgtEl>
                                      </p:cBhvr>
                                    </p:animEffect>
                                  </p:childTnLst>
                                </p:cTn>
                              </p:par>
                              <p:par>
                                <p:cTn id="336" presetID="22" presetClass="entr" presetSubtype="4" fill="hold" grpId="0" nodeType="withEffect">
                                  <p:stCondLst>
                                    <p:cond delay="0"/>
                                  </p:stCondLst>
                                  <p:childTnLst>
                                    <p:set>
                                      <p:cBhvr>
                                        <p:cTn id="337" dur="1" fill="hold">
                                          <p:stCondLst>
                                            <p:cond delay="0"/>
                                          </p:stCondLst>
                                        </p:cTn>
                                        <p:tgtEl>
                                          <p:spTgt spid="152658"/>
                                        </p:tgtEl>
                                        <p:attrNameLst>
                                          <p:attrName>style.visibility</p:attrName>
                                        </p:attrNameLst>
                                      </p:cBhvr>
                                      <p:to>
                                        <p:strVal val="visible"/>
                                      </p:to>
                                    </p:set>
                                    <p:animEffect transition="in" filter="wipe(down)">
                                      <p:cBhvr>
                                        <p:cTn id="338" dur="500"/>
                                        <p:tgtEl>
                                          <p:spTgt spid="152658"/>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22" presetClass="entr" presetSubtype="4" fill="hold" grpId="0" nodeType="clickEffect">
                                  <p:stCondLst>
                                    <p:cond delay="0"/>
                                  </p:stCondLst>
                                  <p:childTnLst>
                                    <p:set>
                                      <p:cBhvr>
                                        <p:cTn id="342" dur="1" fill="hold">
                                          <p:stCondLst>
                                            <p:cond delay="0"/>
                                          </p:stCondLst>
                                        </p:cTn>
                                        <p:tgtEl>
                                          <p:spTgt spid="152617"/>
                                        </p:tgtEl>
                                        <p:attrNameLst>
                                          <p:attrName>style.visibility</p:attrName>
                                        </p:attrNameLst>
                                      </p:cBhvr>
                                      <p:to>
                                        <p:strVal val="visible"/>
                                      </p:to>
                                    </p:set>
                                    <p:animEffect transition="in" filter="wipe(down)">
                                      <p:cBhvr>
                                        <p:cTn id="343" dur="500"/>
                                        <p:tgtEl>
                                          <p:spTgt spid="152617"/>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22" presetClass="entr" presetSubtype="4" fill="hold" grpId="0" nodeType="clickEffect">
                                  <p:stCondLst>
                                    <p:cond delay="0"/>
                                  </p:stCondLst>
                                  <p:childTnLst>
                                    <p:set>
                                      <p:cBhvr>
                                        <p:cTn id="347" dur="1" fill="hold">
                                          <p:stCondLst>
                                            <p:cond delay="0"/>
                                          </p:stCondLst>
                                        </p:cTn>
                                        <p:tgtEl>
                                          <p:spTgt spid="152618"/>
                                        </p:tgtEl>
                                        <p:attrNameLst>
                                          <p:attrName>style.visibility</p:attrName>
                                        </p:attrNameLst>
                                      </p:cBhvr>
                                      <p:to>
                                        <p:strVal val="visible"/>
                                      </p:to>
                                    </p:set>
                                    <p:animEffect transition="in" filter="wipe(down)">
                                      <p:cBhvr>
                                        <p:cTn id="348" dur="500"/>
                                        <p:tgtEl>
                                          <p:spTgt spid="152618"/>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ntr" presetSubtype="4" fill="hold" grpId="0" nodeType="clickEffect">
                                  <p:stCondLst>
                                    <p:cond delay="0"/>
                                  </p:stCondLst>
                                  <p:childTnLst>
                                    <p:set>
                                      <p:cBhvr>
                                        <p:cTn id="352" dur="1" fill="hold">
                                          <p:stCondLst>
                                            <p:cond delay="0"/>
                                          </p:stCondLst>
                                        </p:cTn>
                                        <p:tgtEl>
                                          <p:spTgt spid="152619"/>
                                        </p:tgtEl>
                                        <p:attrNameLst>
                                          <p:attrName>style.visibility</p:attrName>
                                        </p:attrNameLst>
                                      </p:cBhvr>
                                      <p:to>
                                        <p:strVal val="visible"/>
                                      </p:to>
                                    </p:set>
                                    <p:animEffect transition="in" filter="wipe(down)">
                                      <p:cBhvr>
                                        <p:cTn id="353" dur="500"/>
                                        <p:tgtEl>
                                          <p:spTgt spid="152619"/>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22" presetClass="entr" presetSubtype="4" fill="hold" grpId="0" nodeType="clickEffect">
                                  <p:stCondLst>
                                    <p:cond delay="0"/>
                                  </p:stCondLst>
                                  <p:childTnLst>
                                    <p:set>
                                      <p:cBhvr>
                                        <p:cTn id="357" dur="1" fill="hold">
                                          <p:stCondLst>
                                            <p:cond delay="0"/>
                                          </p:stCondLst>
                                        </p:cTn>
                                        <p:tgtEl>
                                          <p:spTgt spid="152621"/>
                                        </p:tgtEl>
                                        <p:attrNameLst>
                                          <p:attrName>style.visibility</p:attrName>
                                        </p:attrNameLst>
                                      </p:cBhvr>
                                      <p:to>
                                        <p:strVal val="visible"/>
                                      </p:to>
                                    </p:set>
                                    <p:animEffect transition="in" filter="wipe(down)">
                                      <p:cBhvr>
                                        <p:cTn id="358" dur="500"/>
                                        <p:tgtEl>
                                          <p:spTgt spid="152621"/>
                                        </p:tgtEl>
                                      </p:cBhvr>
                                    </p:animEffect>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 presetClass="entr" presetSubtype="4" fill="hold" grpId="0" nodeType="clickEffect">
                                  <p:stCondLst>
                                    <p:cond delay="0"/>
                                  </p:stCondLst>
                                  <p:childTnLst>
                                    <p:set>
                                      <p:cBhvr>
                                        <p:cTn id="362" dur="1" fill="hold">
                                          <p:stCondLst>
                                            <p:cond delay="0"/>
                                          </p:stCondLst>
                                        </p:cTn>
                                        <p:tgtEl>
                                          <p:spTgt spid="152664"/>
                                        </p:tgtEl>
                                        <p:attrNameLst>
                                          <p:attrName>style.visibility</p:attrName>
                                        </p:attrNameLst>
                                      </p:cBhvr>
                                      <p:to>
                                        <p:strVal val="visible"/>
                                      </p:to>
                                    </p:set>
                                    <p:anim calcmode="lin" valueType="num">
                                      <p:cBhvr additive="base">
                                        <p:cTn id="363" dur="500" fill="hold"/>
                                        <p:tgtEl>
                                          <p:spTgt spid="152664"/>
                                        </p:tgtEl>
                                        <p:attrNameLst>
                                          <p:attrName>ppt_x</p:attrName>
                                        </p:attrNameLst>
                                      </p:cBhvr>
                                      <p:tavLst>
                                        <p:tav tm="0">
                                          <p:val>
                                            <p:strVal val="#ppt_x"/>
                                          </p:val>
                                        </p:tav>
                                        <p:tav tm="100000">
                                          <p:val>
                                            <p:strVal val="#ppt_x"/>
                                          </p:val>
                                        </p:tav>
                                      </p:tavLst>
                                    </p:anim>
                                    <p:anim calcmode="lin" valueType="num">
                                      <p:cBhvr additive="base">
                                        <p:cTn id="364" dur="500" fill="hold"/>
                                        <p:tgtEl>
                                          <p:spTgt spid="152664"/>
                                        </p:tgtEl>
                                        <p:attrNameLst>
                                          <p:attrName>ppt_y</p:attrName>
                                        </p:attrNameLst>
                                      </p:cBhvr>
                                      <p:tavLst>
                                        <p:tav tm="0">
                                          <p:val>
                                            <p:strVal val="1+#ppt_h/2"/>
                                          </p:val>
                                        </p:tav>
                                        <p:tav tm="100000">
                                          <p:val>
                                            <p:strVal val="#ppt_y"/>
                                          </p:val>
                                        </p:tav>
                                      </p:tavLst>
                                    </p:anim>
                                  </p:childTnLst>
                                </p:cTn>
                              </p:par>
                            </p:childTnLst>
                          </p:cTn>
                        </p:par>
                      </p:childTnLst>
                    </p:cTn>
                  </p:par>
                  <p:par>
                    <p:cTn id="365" fill="hold" nodeType="clickPar">
                      <p:stCondLst>
                        <p:cond delay="indefinite"/>
                      </p:stCondLst>
                      <p:childTnLst>
                        <p:par>
                          <p:cTn id="366" fill="hold" nodeType="withGroup">
                            <p:stCondLst>
                              <p:cond delay="0"/>
                            </p:stCondLst>
                            <p:childTnLst>
                              <p:par>
                                <p:cTn id="367" presetID="22" presetClass="entr" presetSubtype="4" fill="hold" nodeType="clickEffect">
                                  <p:stCondLst>
                                    <p:cond delay="0"/>
                                  </p:stCondLst>
                                  <p:childTnLst>
                                    <p:set>
                                      <p:cBhvr>
                                        <p:cTn id="368" dur="1" fill="hold">
                                          <p:stCondLst>
                                            <p:cond delay="0"/>
                                          </p:stCondLst>
                                        </p:cTn>
                                        <p:tgtEl>
                                          <p:spTgt spid="152628">
                                            <p:txEl>
                                              <p:pRg st="0" end="0"/>
                                            </p:txEl>
                                          </p:spTgt>
                                        </p:tgtEl>
                                        <p:attrNameLst>
                                          <p:attrName>style.visibility</p:attrName>
                                        </p:attrNameLst>
                                      </p:cBhvr>
                                      <p:to>
                                        <p:strVal val="visible"/>
                                      </p:to>
                                    </p:set>
                                    <p:animEffect transition="in" filter="wipe(down)">
                                      <p:cBhvr>
                                        <p:cTn id="369" dur="500"/>
                                        <p:tgtEl>
                                          <p:spTgt spid="152628">
                                            <p:txEl>
                                              <p:pRg st="0" end="0"/>
                                            </p:txEl>
                                          </p:spTgt>
                                        </p:tgtEl>
                                      </p:cBhvr>
                                    </p:animEffec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22" presetClass="entr" presetSubtype="1" fill="hold" nodeType="clickEffect">
                                  <p:stCondLst>
                                    <p:cond delay="0"/>
                                  </p:stCondLst>
                                  <p:childTnLst>
                                    <p:set>
                                      <p:cBhvr>
                                        <p:cTn id="373" dur="1" fill="hold">
                                          <p:stCondLst>
                                            <p:cond delay="0"/>
                                          </p:stCondLst>
                                        </p:cTn>
                                        <p:tgtEl>
                                          <p:spTgt spid="152661"/>
                                        </p:tgtEl>
                                        <p:attrNameLst>
                                          <p:attrName>style.visibility</p:attrName>
                                        </p:attrNameLst>
                                      </p:cBhvr>
                                      <p:to>
                                        <p:strVal val="visible"/>
                                      </p:to>
                                    </p:set>
                                    <p:animEffect transition="in" filter="wipe(up)">
                                      <p:cBhvr>
                                        <p:cTn id="374" dur="500"/>
                                        <p:tgtEl>
                                          <p:spTgt spid="152661"/>
                                        </p:tgtEl>
                                      </p:cBhvr>
                                    </p:animEffect>
                                  </p:childTnLst>
                                </p:cTn>
                              </p:par>
                            </p:childTnLst>
                          </p:cTn>
                        </p:par>
                      </p:childTnLst>
                    </p:cTn>
                  </p:par>
                  <p:par>
                    <p:cTn id="375" fill="hold" nodeType="clickPar">
                      <p:stCondLst>
                        <p:cond delay="indefinite"/>
                      </p:stCondLst>
                      <p:childTnLst>
                        <p:par>
                          <p:cTn id="376" fill="hold" nodeType="withGroup">
                            <p:stCondLst>
                              <p:cond delay="0"/>
                            </p:stCondLst>
                            <p:childTnLst>
                              <p:par>
                                <p:cTn id="377" presetID="22" presetClass="entr" presetSubtype="4" fill="hold" grpId="0" nodeType="clickEffect">
                                  <p:stCondLst>
                                    <p:cond delay="0"/>
                                  </p:stCondLst>
                                  <p:childTnLst>
                                    <p:set>
                                      <p:cBhvr>
                                        <p:cTn id="378" dur="1" fill="hold">
                                          <p:stCondLst>
                                            <p:cond delay="0"/>
                                          </p:stCondLst>
                                        </p:cTn>
                                        <p:tgtEl>
                                          <p:spTgt spid="152659"/>
                                        </p:tgtEl>
                                        <p:attrNameLst>
                                          <p:attrName>style.visibility</p:attrName>
                                        </p:attrNameLst>
                                      </p:cBhvr>
                                      <p:to>
                                        <p:strVal val="visible"/>
                                      </p:to>
                                    </p:set>
                                    <p:animEffect transition="in" filter="wipe(down)">
                                      <p:cBhvr>
                                        <p:cTn id="379" dur="500"/>
                                        <p:tgtEl>
                                          <p:spTgt spid="152659"/>
                                        </p:tgtEl>
                                      </p:cBhvr>
                                    </p:animEffect>
                                  </p:childTnLst>
                                </p:cTn>
                              </p:par>
                              <p:par>
                                <p:cTn id="380" presetID="22" presetClass="entr" presetSubtype="4" fill="hold" grpId="0" nodeType="withEffect">
                                  <p:stCondLst>
                                    <p:cond delay="0"/>
                                  </p:stCondLst>
                                  <p:childTnLst>
                                    <p:set>
                                      <p:cBhvr>
                                        <p:cTn id="381" dur="1" fill="hold">
                                          <p:stCondLst>
                                            <p:cond delay="0"/>
                                          </p:stCondLst>
                                        </p:cTn>
                                        <p:tgtEl>
                                          <p:spTgt spid="152660"/>
                                        </p:tgtEl>
                                        <p:attrNameLst>
                                          <p:attrName>style.visibility</p:attrName>
                                        </p:attrNameLst>
                                      </p:cBhvr>
                                      <p:to>
                                        <p:strVal val="visible"/>
                                      </p:to>
                                    </p:set>
                                    <p:animEffect transition="in" filter="wipe(down)">
                                      <p:cBhvr>
                                        <p:cTn id="382" dur="500"/>
                                        <p:tgtEl>
                                          <p:spTgt spid="152660"/>
                                        </p:tgtEl>
                                      </p:cBhvr>
                                    </p:animEffect>
                                  </p:childTnLst>
                                </p:cTn>
                              </p:par>
                            </p:childTnLst>
                          </p:cTn>
                        </p:par>
                      </p:childTnLst>
                    </p:cTn>
                  </p:par>
                  <p:par>
                    <p:cTn id="383" fill="hold" nodeType="clickPar">
                      <p:stCondLst>
                        <p:cond delay="indefinite"/>
                      </p:stCondLst>
                      <p:childTnLst>
                        <p:par>
                          <p:cTn id="384" fill="hold" nodeType="withGroup">
                            <p:stCondLst>
                              <p:cond delay="0"/>
                            </p:stCondLst>
                            <p:childTnLst>
                              <p:par>
                                <p:cTn id="385" presetID="22" presetClass="entr" presetSubtype="4" fill="hold" nodeType="clickEffect">
                                  <p:stCondLst>
                                    <p:cond delay="0"/>
                                  </p:stCondLst>
                                  <p:childTnLst>
                                    <p:set>
                                      <p:cBhvr>
                                        <p:cTn id="386" dur="1" fill="hold">
                                          <p:stCondLst>
                                            <p:cond delay="0"/>
                                          </p:stCondLst>
                                        </p:cTn>
                                        <p:tgtEl>
                                          <p:spTgt spid="152663"/>
                                        </p:tgtEl>
                                        <p:attrNameLst>
                                          <p:attrName>style.visibility</p:attrName>
                                        </p:attrNameLst>
                                      </p:cBhvr>
                                      <p:to>
                                        <p:strVal val="visible"/>
                                      </p:to>
                                    </p:set>
                                    <p:animEffect transition="in" filter="wipe(down)">
                                      <p:cBhvr>
                                        <p:cTn id="387" dur="500"/>
                                        <p:tgtEl>
                                          <p:spTgt spid="152663"/>
                                        </p:tgtEl>
                                      </p:cBhvr>
                                    </p:animEffect>
                                  </p:childTnLst>
                                </p:cTn>
                              </p:par>
                            </p:childTnLst>
                          </p:cTn>
                        </p:par>
                      </p:childTnLst>
                    </p:cTn>
                  </p:par>
                  <p:par>
                    <p:cTn id="388" fill="hold" nodeType="clickPar">
                      <p:stCondLst>
                        <p:cond delay="indefinite"/>
                      </p:stCondLst>
                      <p:childTnLst>
                        <p:par>
                          <p:cTn id="389" fill="hold" nodeType="withGroup">
                            <p:stCondLst>
                              <p:cond delay="0"/>
                            </p:stCondLst>
                            <p:childTnLst>
                              <p:par>
                                <p:cTn id="390" presetID="2" presetClass="entr" presetSubtype="4" fill="hold" grpId="0" nodeType="clickEffect">
                                  <p:stCondLst>
                                    <p:cond delay="0"/>
                                  </p:stCondLst>
                                  <p:childTnLst>
                                    <p:set>
                                      <p:cBhvr>
                                        <p:cTn id="391" dur="1" fill="hold">
                                          <p:stCondLst>
                                            <p:cond delay="0"/>
                                          </p:stCondLst>
                                        </p:cTn>
                                        <p:tgtEl>
                                          <p:spTgt spid="152665"/>
                                        </p:tgtEl>
                                        <p:attrNameLst>
                                          <p:attrName>style.visibility</p:attrName>
                                        </p:attrNameLst>
                                      </p:cBhvr>
                                      <p:to>
                                        <p:strVal val="visible"/>
                                      </p:to>
                                    </p:set>
                                    <p:anim calcmode="lin" valueType="num">
                                      <p:cBhvr additive="base">
                                        <p:cTn id="392" dur="500" fill="hold"/>
                                        <p:tgtEl>
                                          <p:spTgt spid="152665"/>
                                        </p:tgtEl>
                                        <p:attrNameLst>
                                          <p:attrName>ppt_x</p:attrName>
                                        </p:attrNameLst>
                                      </p:cBhvr>
                                      <p:tavLst>
                                        <p:tav tm="0">
                                          <p:val>
                                            <p:strVal val="#ppt_x"/>
                                          </p:val>
                                        </p:tav>
                                        <p:tav tm="100000">
                                          <p:val>
                                            <p:strVal val="#ppt_x"/>
                                          </p:val>
                                        </p:tav>
                                      </p:tavLst>
                                    </p:anim>
                                    <p:anim calcmode="lin" valueType="num">
                                      <p:cBhvr additive="base">
                                        <p:cTn id="393" dur="500" fill="hold"/>
                                        <p:tgtEl>
                                          <p:spTgt spid="152665"/>
                                        </p:tgtEl>
                                        <p:attrNameLst>
                                          <p:attrName>ppt_y</p:attrName>
                                        </p:attrNameLst>
                                      </p:cBhvr>
                                      <p:tavLst>
                                        <p:tav tm="0">
                                          <p:val>
                                            <p:strVal val="1+#ppt_h/2"/>
                                          </p:val>
                                        </p:tav>
                                        <p:tav tm="100000">
                                          <p:val>
                                            <p:strVal val="#ppt_y"/>
                                          </p:val>
                                        </p:tav>
                                      </p:tavLst>
                                    </p:anim>
                                  </p:childTnLst>
                                </p:cTn>
                              </p:par>
                            </p:childTnLst>
                          </p:cTn>
                        </p:par>
                      </p:childTnLst>
                    </p:cTn>
                  </p:par>
                  <p:par>
                    <p:cTn id="394" fill="hold" nodeType="clickPar">
                      <p:stCondLst>
                        <p:cond delay="indefinite"/>
                      </p:stCondLst>
                      <p:childTnLst>
                        <p:par>
                          <p:cTn id="395" fill="hold" nodeType="withGroup">
                            <p:stCondLst>
                              <p:cond delay="0"/>
                            </p:stCondLst>
                            <p:childTnLst>
                              <p:par>
                                <p:cTn id="396" presetID="22" presetClass="entr" presetSubtype="1" fill="hold" nodeType="clickEffect">
                                  <p:stCondLst>
                                    <p:cond delay="0"/>
                                  </p:stCondLst>
                                  <p:childTnLst>
                                    <p:set>
                                      <p:cBhvr>
                                        <p:cTn id="397" dur="1" fill="hold">
                                          <p:stCondLst>
                                            <p:cond delay="0"/>
                                          </p:stCondLst>
                                        </p:cTn>
                                        <p:tgtEl>
                                          <p:spTgt spid="152651"/>
                                        </p:tgtEl>
                                        <p:attrNameLst>
                                          <p:attrName>style.visibility</p:attrName>
                                        </p:attrNameLst>
                                      </p:cBhvr>
                                      <p:to>
                                        <p:strVal val="visible"/>
                                      </p:to>
                                    </p:set>
                                    <p:animEffect transition="in" filter="wipe(up)">
                                      <p:cBhvr>
                                        <p:cTn id="398" dur="500"/>
                                        <p:tgtEl>
                                          <p:spTgt spid="152651"/>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2" presetClass="entr" presetSubtype="4" fill="hold" grpId="0" nodeType="clickEffect">
                                  <p:stCondLst>
                                    <p:cond delay="0"/>
                                  </p:stCondLst>
                                  <p:childTnLst>
                                    <p:set>
                                      <p:cBhvr>
                                        <p:cTn id="402" dur="1" fill="hold">
                                          <p:stCondLst>
                                            <p:cond delay="0"/>
                                          </p:stCondLst>
                                        </p:cTn>
                                        <p:tgtEl>
                                          <p:spTgt spid="152666"/>
                                        </p:tgtEl>
                                        <p:attrNameLst>
                                          <p:attrName>style.visibility</p:attrName>
                                        </p:attrNameLst>
                                      </p:cBhvr>
                                      <p:to>
                                        <p:strVal val="visible"/>
                                      </p:to>
                                    </p:set>
                                    <p:anim calcmode="lin" valueType="num">
                                      <p:cBhvr additive="base">
                                        <p:cTn id="403" dur="500" fill="hold"/>
                                        <p:tgtEl>
                                          <p:spTgt spid="152666"/>
                                        </p:tgtEl>
                                        <p:attrNameLst>
                                          <p:attrName>ppt_x</p:attrName>
                                        </p:attrNameLst>
                                      </p:cBhvr>
                                      <p:tavLst>
                                        <p:tav tm="0">
                                          <p:val>
                                            <p:strVal val="#ppt_x"/>
                                          </p:val>
                                        </p:tav>
                                        <p:tav tm="100000">
                                          <p:val>
                                            <p:strVal val="#ppt_x"/>
                                          </p:val>
                                        </p:tav>
                                      </p:tavLst>
                                    </p:anim>
                                    <p:anim calcmode="lin" valueType="num">
                                      <p:cBhvr additive="base">
                                        <p:cTn id="404" dur="500" fill="hold"/>
                                        <p:tgtEl>
                                          <p:spTgt spid="152666"/>
                                        </p:tgtEl>
                                        <p:attrNameLst>
                                          <p:attrName>ppt_y</p:attrName>
                                        </p:attrNameLst>
                                      </p:cBhvr>
                                      <p:tavLst>
                                        <p:tav tm="0">
                                          <p:val>
                                            <p:strVal val="1+#ppt_h/2"/>
                                          </p:val>
                                        </p:tav>
                                        <p:tav tm="100000">
                                          <p:val>
                                            <p:strVal val="#ppt_y"/>
                                          </p:val>
                                        </p:tav>
                                      </p:tavLst>
                                    </p:anim>
                                  </p:childTnLst>
                                </p:cTn>
                              </p:par>
                            </p:childTnLst>
                          </p:cTn>
                        </p:par>
                      </p:childTnLst>
                    </p:cTn>
                  </p:par>
                  <p:par>
                    <p:cTn id="405" fill="hold" nodeType="clickPar">
                      <p:stCondLst>
                        <p:cond delay="indefinite"/>
                      </p:stCondLst>
                      <p:childTnLst>
                        <p:par>
                          <p:cTn id="406" fill="hold" nodeType="withGroup">
                            <p:stCondLst>
                              <p:cond delay="0"/>
                            </p:stCondLst>
                            <p:childTnLst>
                              <p:par>
                                <p:cTn id="407" presetID="22" presetClass="entr" presetSubtype="1" fill="hold" nodeType="clickEffect">
                                  <p:stCondLst>
                                    <p:cond delay="0"/>
                                  </p:stCondLst>
                                  <p:childTnLst>
                                    <p:set>
                                      <p:cBhvr>
                                        <p:cTn id="408" dur="1" fill="hold">
                                          <p:stCondLst>
                                            <p:cond delay="0"/>
                                          </p:stCondLst>
                                        </p:cTn>
                                        <p:tgtEl>
                                          <p:spTgt spid="152667"/>
                                        </p:tgtEl>
                                        <p:attrNameLst>
                                          <p:attrName>style.visibility</p:attrName>
                                        </p:attrNameLst>
                                      </p:cBhvr>
                                      <p:to>
                                        <p:strVal val="visible"/>
                                      </p:to>
                                    </p:set>
                                    <p:animEffect transition="in" filter="wipe(up)">
                                      <p:cBhvr>
                                        <p:cTn id="409" dur="500"/>
                                        <p:tgtEl>
                                          <p:spTgt spid="152667"/>
                                        </p:tgtEl>
                                      </p:cBhvr>
                                    </p:animEffect>
                                  </p:childTnLst>
                                </p:cTn>
                              </p:par>
                            </p:childTnLst>
                          </p:cTn>
                        </p:par>
                      </p:childTnLst>
                    </p:cTn>
                  </p:par>
                  <p:par>
                    <p:cTn id="410" fill="hold" nodeType="clickPar">
                      <p:stCondLst>
                        <p:cond delay="indefinite"/>
                      </p:stCondLst>
                      <p:childTnLst>
                        <p:par>
                          <p:cTn id="411" fill="hold" nodeType="withGroup">
                            <p:stCondLst>
                              <p:cond delay="0"/>
                            </p:stCondLst>
                            <p:childTnLst>
                              <p:par>
                                <p:cTn id="412" presetID="2" presetClass="entr" presetSubtype="4" fill="hold" grpId="0" nodeType="clickEffect">
                                  <p:stCondLst>
                                    <p:cond delay="0"/>
                                  </p:stCondLst>
                                  <p:childTnLst>
                                    <p:set>
                                      <p:cBhvr>
                                        <p:cTn id="413" dur="1" fill="hold">
                                          <p:stCondLst>
                                            <p:cond delay="0"/>
                                          </p:stCondLst>
                                        </p:cTn>
                                        <p:tgtEl>
                                          <p:spTgt spid="152668"/>
                                        </p:tgtEl>
                                        <p:attrNameLst>
                                          <p:attrName>style.visibility</p:attrName>
                                        </p:attrNameLst>
                                      </p:cBhvr>
                                      <p:to>
                                        <p:strVal val="visible"/>
                                      </p:to>
                                    </p:set>
                                    <p:anim calcmode="lin" valueType="num">
                                      <p:cBhvr additive="base">
                                        <p:cTn id="414" dur="500" fill="hold"/>
                                        <p:tgtEl>
                                          <p:spTgt spid="152668"/>
                                        </p:tgtEl>
                                        <p:attrNameLst>
                                          <p:attrName>ppt_x</p:attrName>
                                        </p:attrNameLst>
                                      </p:cBhvr>
                                      <p:tavLst>
                                        <p:tav tm="0">
                                          <p:val>
                                            <p:strVal val="#ppt_x"/>
                                          </p:val>
                                        </p:tav>
                                        <p:tav tm="100000">
                                          <p:val>
                                            <p:strVal val="#ppt_x"/>
                                          </p:val>
                                        </p:tav>
                                      </p:tavLst>
                                    </p:anim>
                                    <p:anim calcmode="lin" valueType="num">
                                      <p:cBhvr additive="base">
                                        <p:cTn id="415" dur="500" fill="hold"/>
                                        <p:tgtEl>
                                          <p:spTgt spid="152668"/>
                                        </p:tgtEl>
                                        <p:attrNameLst>
                                          <p:attrName>ppt_y</p:attrName>
                                        </p:attrNameLst>
                                      </p:cBhvr>
                                      <p:tavLst>
                                        <p:tav tm="0">
                                          <p:val>
                                            <p:strVal val="1+#ppt_h/2"/>
                                          </p:val>
                                        </p:tav>
                                        <p:tav tm="100000">
                                          <p:val>
                                            <p:strVal val="#ppt_y"/>
                                          </p:val>
                                        </p:tav>
                                      </p:tavLst>
                                    </p:anim>
                                  </p:childTnLst>
                                </p:cTn>
                              </p:par>
                            </p:childTnLst>
                          </p:cTn>
                        </p:par>
                      </p:childTnLst>
                    </p:cTn>
                  </p:par>
                  <p:par>
                    <p:cTn id="416" fill="hold" nodeType="clickPar">
                      <p:stCondLst>
                        <p:cond delay="indefinite"/>
                      </p:stCondLst>
                      <p:childTnLst>
                        <p:par>
                          <p:cTn id="417" fill="hold" nodeType="withGroup">
                            <p:stCondLst>
                              <p:cond delay="0"/>
                            </p:stCondLst>
                            <p:childTnLst>
                              <p:par>
                                <p:cTn id="418" presetID="22" presetClass="entr" presetSubtype="8" fill="hold" nodeType="clickEffect">
                                  <p:stCondLst>
                                    <p:cond delay="0"/>
                                  </p:stCondLst>
                                  <p:childTnLst>
                                    <p:set>
                                      <p:cBhvr>
                                        <p:cTn id="419" dur="1" fill="hold">
                                          <p:stCondLst>
                                            <p:cond delay="0"/>
                                          </p:stCondLst>
                                        </p:cTn>
                                        <p:tgtEl>
                                          <p:spTgt spid="152613"/>
                                        </p:tgtEl>
                                        <p:attrNameLst>
                                          <p:attrName>style.visibility</p:attrName>
                                        </p:attrNameLst>
                                      </p:cBhvr>
                                      <p:to>
                                        <p:strVal val="visible"/>
                                      </p:to>
                                    </p:set>
                                    <p:animEffect transition="in" filter="wipe(left)">
                                      <p:cBhvr>
                                        <p:cTn id="420" dur="500"/>
                                        <p:tgtEl>
                                          <p:spTgt spid="152613"/>
                                        </p:tgtEl>
                                      </p:cBhvr>
                                    </p:animEffect>
                                  </p:childTnLst>
                                </p:cTn>
                              </p:par>
                            </p:childTnLst>
                          </p:cTn>
                        </p:par>
                      </p:childTnLst>
                    </p:cTn>
                  </p:par>
                  <p:par>
                    <p:cTn id="421" fill="hold" nodeType="clickPar">
                      <p:stCondLst>
                        <p:cond delay="indefinite"/>
                      </p:stCondLst>
                      <p:childTnLst>
                        <p:par>
                          <p:cTn id="422" fill="hold" nodeType="withGroup">
                            <p:stCondLst>
                              <p:cond delay="0"/>
                            </p:stCondLst>
                            <p:childTnLst>
                              <p:par>
                                <p:cTn id="423" presetID="2" presetClass="entr" presetSubtype="4" fill="hold" grpId="1" nodeType="clickEffect">
                                  <p:stCondLst>
                                    <p:cond delay="0"/>
                                  </p:stCondLst>
                                  <p:childTnLst>
                                    <p:set>
                                      <p:cBhvr>
                                        <p:cTn id="424" dur="1" fill="hold">
                                          <p:stCondLst>
                                            <p:cond delay="0"/>
                                          </p:stCondLst>
                                        </p:cTn>
                                        <p:tgtEl>
                                          <p:spTgt spid="152597"/>
                                        </p:tgtEl>
                                        <p:attrNameLst>
                                          <p:attrName>style.visibility</p:attrName>
                                        </p:attrNameLst>
                                      </p:cBhvr>
                                      <p:to>
                                        <p:strVal val="visible"/>
                                      </p:to>
                                    </p:set>
                                    <p:anim calcmode="lin" valueType="num">
                                      <p:cBhvr additive="base">
                                        <p:cTn id="425" dur="500" fill="hold"/>
                                        <p:tgtEl>
                                          <p:spTgt spid="152597"/>
                                        </p:tgtEl>
                                        <p:attrNameLst>
                                          <p:attrName>ppt_x</p:attrName>
                                        </p:attrNameLst>
                                      </p:cBhvr>
                                      <p:tavLst>
                                        <p:tav tm="0">
                                          <p:val>
                                            <p:strVal val="#ppt_x"/>
                                          </p:val>
                                        </p:tav>
                                        <p:tav tm="100000">
                                          <p:val>
                                            <p:strVal val="#ppt_x"/>
                                          </p:val>
                                        </p:tav>
                                      </p:tavLst>
                                    </p:anim>
                                    <p:anim calcmode="lin" valueType="num">
                                      <p:cBhvr additive="base">
                                        <p:cTn id="426" dur="500" fill="hold"/>
                                        <p:tgtEl>
                                          <p:spTgt spid="152597"/>
                                        </p:tgtEl>
                                        <p:attrNameLst>
                                          <p:attrName>ppt_y</p:attrName>
                                        </p:attrNameLst>
                                      </p:cBhvr>
                                      <p:tavLst>
                                        <p:tav tm="0">
                                          <p:val>
                                            <p:strVal val="1+#ppt_h/2"/>
                                          </p:val>
                                        </p:tav>
                                        <p:tav tm="100000">
                                          <p:val>
                                            <p:strVal val="#ppt_y"/>
                                          </p:val>
                                        </p:tav>
                                      </p:tavLst>
                                    </p:anim>
                                  </p:childTnLst>
                                </p:cTn>
                              </p:par>
                            </p:childTnLst>
                          </p:cTn>
                        </p:par>
                      </p:childTnLst>
                    </p:cTn>
                  </p:par>
                  <p:par>
                    <p:cTn id="427" fill="hold" nodeType="clickPar">
                      <p:stCondLst>
                        <p:cond delay="indefinite"/>
                      </p:stCondLst>
                      <p:childTnLst>
                        <p:par>
                          <p:cTn id="428" fill="hold" nodeType="withGroup">
                            <p:stCondLst>
                              <p:cond delay="0"/>
                            </p:stCondLst>
                            <p:childTnLst>
                              <p:par>
                                <p:cTn id="429" presetID="2" presetClass="entr" presetSubtype="4" fill="hold" grpId="0" nodeType="clickEffect">
                                  <p:stCondLst>
                                    <p:cond delay="0"/>
                                  </p:stCondLst>
                                  <p:childTnLst>
                                    <p:set>
                                      <p:cBhvr>
                                        <p:cTn id="430" dur="1" fill="hold">
                                          <p:stCondLst>
                                            <p:cond delay="0"/>
                                          </p:stCondLst>
                                        </p:cTn>
                                        <p:tgtEl>
                                          <p:spTgt spid="152669"/>
                                        </p:tgtEl>
                                        <p:attrNameLst>
                                          <p:attrName>style.visibility</p:attrName>
                                        </p:attrNameLst>
                                      </p:cBhvr>
                                      <p:to>
                                        <p:strVal val="visible"/>
                                      </p:to>
                                    </p:set>
                                    <p:anim calcmode="lin" valueType="num">
                                      <p:cBhvr additive="base">
                                        <p:cTn id="431" dur="500" fill="hold"/>
                                        <p:tgtEl>
                                          <p:spTgt spid="152669"/>
                                        </p:tgtEl>
                                        <p:attrNameLst>
                                          <p:attrName>ppt_x</p:attrName>
                                        </p:attrNameLst>
                                      </p:cBhvr>
                                      <p:tavLst>
                                        <p:tav tm="0">
                                          <p:val>
                                            <p:strVal val="#ppt_x"/>
                                          </p:val>
                                        </p:tav>
                                        <p:tav tm="100000">
                                          <p:val>
                                            <p:strVal val="#ppt_x"/>
                                          </p:val>
                                        </p:tav>
                                      </p:tavLst>
                                    </p:anim>
                                    <p:anim calcmode="lin" valueType="num">
                                      <p:cBhvr additive="base">
                                        <p:cTn id="432" dur="500" fill="hold"/>
                                        <p:tgtEl>
                                          <p:spTgt spid="152669"/>
                                        </p:tgtEl>
                                        <p:attrNameLst>
                                          <p:attrName>ppt_y</p:attrName>
                                        </p:attrNameLst>
                                      </p:cBhvr>
                                      <p:tavLst>
                                        <p:tav tm="0">
                                          <p:val>
                                            <p:strVal val="1+#ppt_h/2"/>
                                          </p:val>
                                        </p:tav>
                                        <p:tav tm="100000">
                                          <p:val>
                                            <p:strVal val="#ppt_y"/>
                                          </p:val>
                                        </p:tav>
                                      </p:tavLst>
                                    </p:anim>
                                  </p:childTnLst>
                                </p:cTn>
                              </p:par>
                            </p:childTnLst>
                          </p:cTn>
                        </p:par>
                      </p:childTnLst>
                    </p:cTn>
                  </p:par>
                  <p:par>
                    <p:cTn id="433" fill="hold" nodeType="clickPar">
                      <p:stCondLst>
                        <p:cond delay="indefinite"/>
                      </p:stCondLst>
                      <p:childTnLst>
                        <p:par>
                          <p:cTn id="434" fill="hold" nodeType="withGroup">
                            <p:stCondLst>
                              <p:cond delay="0"/>
                            </p:stCondLst>
                            <p:childTnLst>
                              <p:par>
                                <p:cTn id="435" presetID="2" presetClass="entr" presetSubtype="4" fill="hold" grpId="0" nodeType="clickEffect">
                                  <p:stCondLst>
                                    <p:cond delay="0"/>
                                  </p:stCondLst>
                                  <p:childTnLst>
                                    <p:set>
                                      <p:cBhvr>
                                        <p:cTn id="436" dur="1" fill="hold">
                                          <p:stCondLst>
                                            <p:cond delay="0"/>
                                          </p:stCondLst>
                                        </p:cTn>
                                        <p:tgtEl>
                                          <p:spTgt spid="152670"/>
                                        </p:tgtEl>
                                        <p:attrNameLst>
                                          <p:attrName>style.visibility</p:attrName>
                                        </p:attrNameLst>
                                      </p:cBhvr>
                                      <p:to>
                                        <p:strVal val="visible"/>
                                      </p:to>
                                    </p:set>
                                    <p:anim calcmode="lin" valueType="num">
                                      <p:cBhvr additive="base">
                                        <p:cTn id="437" dur="500" fill="hold"/>
                                        <p:tgtEl>
                                          <p:spTgt spid="152670"/>
                                        </p:tgtEl>
                                        <p:attrNameLst>
                                          <p:attrName>ppt_x</p:attrName>
                                        </p:attrNameLst>
                                      </p:cBhvr>
                                      <p:tavLst>
                                        <p:tav tm="0">
                                          <p:val>
                                            <p:strVal val="#ppt_x"/>
                                          </p:val>
                                        </p:tav>
                                        <p:tav tm="100000">
                                          <p:val>
                                            <p:strVal val="#ppt_x"/>
                                          </p:val>
                                        </p:tav>
                                      </p:tavLst>
                                    </p:anim>
                                    <p:anim calcmode="lin" valueType="num">
                                      <p:cBhvr additive="base">
                                        <p:cTn id="438" dur="500" fill="hold"/>
                                        <p:tgtEl>
                                          <p:spTgt spid="152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p:bldP spid="152579" grpId="0" animBg="1"/>
      <p:bldP spid="152580" grpId="0" animBg="1"/>
      <p:bldP spid="152581" grpId="0" animBg="1"/>
      <p:bldP spid="152584" grpId="0"/>
      <p:bldP spid="152584" grpId="1"/>
      <p:bldP spid="152585" grpId="0"/>
      <p:bldP spid="152585" grpId="1"/>
      <p:bldP spid="152585" grpId="2"/>
      <p:bldP spid="152586" grpId="0" animBg="1"/>
      <p:bldP spid="152586" grpId="1" animBg="1"/>
      <p:bldP spid="152587" grpId="0" animBg="1"/>
      <p:bldP spid="152588" grpId="0" animBg="1"/>
      <p:bldP spid="152589" grpId="0" animBg="1"/>
      <p:bldP spid="152590" grpId="0"/>
      <p:bldP spid="152591" grpId="0" animBg="1"/>
      <p:bldP spid="152592" grpId="0" animBg="1"/>
      <p:bldP spid="152593" grpId="0" animBg="1"/>
      <p:bldP spid="152594" grpId="0" animBg="1"/>
      <p:bldP spid="152597" grpId="0"/>
      <p:bldP spid="152597" grpId="1"/>
      <p:bldP spid="152598" grpId="0"/>
      <p:bldP spid="152599" grpId="0" animBg="1"/>
      <p:bldP spid="152600" grpId="0" animBg="1"/>
      <p:bldP spid="152601" grpId="0" animBg="1"/>
      <p:bldP spid="152602" grpId="0" animBg="1"/>
      <p:bldP spid="152610" grpId="0"/>
      <p:bldP spid="152614" grpId="0"/>
      <p:bldP spid="152615" grpId="0"/>
      <p:bldP spid="152617" grpId="0"/>
      <p:bldP spid="152618" grpId="0"/>
      <p:bldP spid="152619" grpId="0"/>
      <p:bldP spid="152621" grpId="0"/>
      <p:bldP spid="152623" grpId="0"/>
      <p:bldP spid="152624" grpId="0"/>
      <p:bldP spid="152626" grpId="0"/>
      <p:bldP spid="152627" grpId="0" animBg="1"/>
      <p:bldP spid="152628" grpId="0" build="allAtOnce" animBg="1"/>
      <p:bldP spid="152629" grpId="0" animBg="1"/>
      <p:bldP spid="152630" grpId="0"/>
      <p:bldP spid="152631" grpId="0"/>
      <p:bldP spid="152632" grpId="0"/>
      <p:bldP spid="152633" grpId="0" animBg="1"/>
      <p:bldP spid="152634" grpId="0" animBg="1"/>
      <p:bldP spid="152635" grpId="0" animBg="1"/>
      <p:bldP spid="152636" grpId="0" animBg="1"/>
      <p:bldP spid="152637" grpId="0" animBg="1"/>
      <p:bldP spid="152638" grpId="0" animBg="1"/>
      <p:bldP spid="152639" grpId="0" animBg="1"/>
      <p:bldP spid="152640" grpId="0" animBg="1"/>
      <p:bldP spid="152641" grpId="0" animBg="1"/>
      <p:bldP spid="152642" grpId="0" animBg="1"/>
      <p:bldP spid="152643" grpId="0" animBg="1"/>
      <p:bldP spid="152644" grpId="0" animBg="1"/>
      <p:bldP spid="152647" grpId="0"/>
      <p:bldP spid="152656" grpId="0"/>
      <p:bldP spid="152656" grpId="1"/>
      <p:bldP spid="152657" grpId="0"/>
      <p:bldP spid="152658" grpId="0"/>
      <p:bldP spid="152659" grpId="0" animBg="1"/>
      <p:bldP spid="152660" grpId="0"/>
      <p:bldP spid="152664" grpId="0" animBg="1"/>
      <p:bldP spid="152665" grpId="0" animBg="1"/>
      <p:bldP spid="152666" grpId="0" animBg="1"/>
      <p:bldP spid="152668" grpId="0" animBg="1"/>
      <p:bldP spid="152669" grpId="0" animBg="1"/>
      <p:bldP spid="15267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85800" y="188640"/>
            <a:ext cx="7772400" cy="792163"/>
          </a:xfrm>
        </p:spPr>
        <p:txBody>
          <a:bodyPr/>
          <a:lstStyle/>
          <a:p>
            <a:pPr eaLnBrk="1" hangingPunct="1"/>
            <a:r>
              <a:rPr lang="en-US" altLang="zh-CN" dirty="0"/>
              <a:t>5.4</a:t>
            </a:r>
            <a:r>
              <a:rPr lang="en-US" altLang="zh-CN" b="1" dirty="0">
                <a:solidFill>
                  <a:schemeClr val="tx1"/>
                </a:solidFill>
              </a:rPr>
              <a:t> </a:t>
            </a:r>
            <a:r>
              <a:rPr lang="zh-CN" altLang="en-US" b="1" dirty="0">
                <a:solidFill>
                  <a:schemeClr val="tx1"/>
                </a:solidFill>
              </a:rPr>
              <a:t>运行时</a:t>
            </a:r>
            <a:r>
              <a:rPr lang="zh-CN" altLang="en-US" b="1" dirty="0">
                <a:solidFill>
                  <a:srgbClr val="FF0000"/>
                </a:solidFill>
              </a:rPr>
              <a:t>类型信息</a:t>
            </a:r>
          </a:p>
        </p:txBody>
      </p:sp>
      <p:sp>
        <p:nvSpPr>
          <p:cNvPr id="124931" name="Rectangle 3"/>
          <p:cNvSpPr>
            <a:spLocks noGrp="1" noChangeArrowheads="1"/>
          </p:cNvSpPr>
          <p:nvPr>
            <p:ph type="body" idx="1"/>
          </p:nvPr>
        </p:nvSpPr>
        <p:spPr>
          <a:xfrm>
            <a:off x="685800" y="1341438"/>
            <a:ext cx="7772400" cy="4754562"/>
          </a:xfrm>
        </p:spPr>
        <p:txBody>
          <a:bodyPr/>
          <a:lstStyle/>
          <a:p>
            <a:pPr eaLnBrk="1" hangingPunct="1">
              <a:buFontTx/>
              <a:buNone/>
            </a:pPr>
            <a:r>
              <a:rPr lang="en-US" altLang="zh-CN" b="1" dirty="0"/>
              <a:t>1</a:t>
            </a:r>
            <a:r>
              <a:rPr lang="zh-CN" altLang="en-US" b="1" dirty="0"/>
              <a:t>、</a:t>
            </a:r>
            <a:r>
              <a:rPr lang="en-US" altLang="zh-CN" b="1" dirty="0"/>
              <a:t>RTTI</a:t>
            </a:r>
          </a:p>
          <a:p>
            <a:pPr lvl="1" eaLnBrk="1" hangingPunct="1"/>
            <a:r>
              <a:rPr lang="zh-CN" altLang="en-US" b="1" dirty="0"/>
              <a:t>运行时类型信息（</a:t>
            </a:r>
            <a:r>
              <a:rPr lang="en-US" altLang="zh-CN" b="1" dirty="0"/>
              <a:t>Run-time Type Information</a:t>
            </a:r>
            <a:r>
              <a:rPr lang="zh-CN" altLang="en-US" b="1" dirty="0"/>
              <a:t>，</a:t>
            </a:r>
            <a:r>
              <a:rPr lang="en-US" altLang="zh-CN" b="1" dirty="0"/>
              <a:t>RTTI</a:t>
            </a:r>
            <a:r>
              <a:rPr lang="zh-CN" altLang="en-US" b="1" dirty="0"/>
              <a:t>）提供了在程序运行时刻确定对象类型的方法，是面向对象程序语言为解决多态问题而引入的一种语言特性，在最初的非多态程序程序设计语言中，并没有</a:t>
            </a:r>
            <a:r>
              <a:rPr lang="en-US" altLang="zh-CN" b="1" dirty="0"/>
              <a:t>RTTI</a:t>
            </a:r>
            <a:r>
              <a:rPr lang="zh-CN" altLang="en-US" b="1" dirty="0"/>
              <a:t>机制。 </a:t>
            </a:r>
          </a:p>
          <a:p>
            <a:pPr lvl="1" eaLnBrk="1" hangingPunct="1"/>
            <a:endParaRPr lang="zh-CN" altLang="en-US" b="1" dirty="0"/>
          </a:p>
          <a:p>
            <a:pPr lvl="1" eaLnBrk="1" hangingPunct="1"/>
            <a:r>
              <a:rPr lang="zh-CN" altLang="en-US" b="1" dirty="0"/>
              <a:t>在</a:t>
            </a:r>
            <a:r>
              <a:rPr lang="en-US" altLang="zh-CN" b="1" dirty="0"/>
              <a:t>C++</a:t>
            </a:r>
            <a:r>
              <a:rPr lang="zh-CN" altLang="en-US" b="1" dirty="0"/>
              <a:t>中，用于支持</a:t>
            </a:r>
            <a:r>
              <a:rPr lang="en-US" altLang="zh-CN" b="1" dirty="0"/>
              <a:t>RTTI</a:t>
            </a:r>
            <a:r>
              <a:rPr lang="zh-CN" altLang="en-US" b="1" dirty="0"/>
              <a:t>的运算符有：</a:t>
            </a:r>
            <a:r>
              <a:rPr lang="en-US" altLang="zh-CN" b="1" dirty="0" err="1"/>
              <a:t>dynamic_cast</a:t>
            </a:r>
            <a:r>
              <a:rPr lang="zh-CN" altLang="en-US" b="1" dirty="0"/>
              <a:t>，</a:t>
            </a:r>
            <a:r>
              <a:rPr lang="en-US" altLang="zh-CN" b="1" dirty="0" err="1"/>
              <a:t>typeid</a:t>
            </a:r>
            <a:r>
              <a:rPr lang="zh-CN" altLang="en-US" b="1" dirty="0"/>
              <a:t>，</a:t>
            </a:r>
            <a:r>
              <a:rPr lang="en-US" altLang="zh-CN" b="1" dirty="0" err="1"/>
              <a:t>type_info</a:t>
            </a:r>
            <a:r>
              <a:rPr lang="en-US" altLang="zh-CN" b="1" dirty="0"/>
              <a:t> </a:t>
            </a:r>
          </a:p>
        </p:txBody>
      </p:sp>
    </p:spTree>
    <p:extLst>
      <p:ext uri="{BB962C8B-B14F-4D97-AF65-F5344CB8AC3E}">
        <p14:creationId xmlns:p14="http://schemas.microsoft.com/office/powerpoint/2010/main" val="312568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Effect transition="in" filter="fade">
                                      <p:cBhvr>
                                        <p:cTn id="7" dur="1000"/>
                                        <p:tgtEl>
                                          <p:spTgt spid="124931">
                                            <p:txEl>
                                              <p:pRg st="1" end="1"/>
                                            </p:txEl>
                                          </p:spTgt>
                                        </p:tgtEl>
                                      </p:cBhvr>
                                    </p:animEffect>
                                    <p:anim calcmode="lin" valueType="num">
                                      <p:cBhvr>
                                        <p:cTn id="8" dur="1000" fill="hold"/>
                                        <p:tgtEl>
                                          <p:spTgt spid="12493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4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4931">
                                            <p:txEl>
                                              <p:pRg st="3" end="3"/>
                                            </p:txEl>
                                          </p:spTgt>
                                        </p:tgtEl>
                                        <p:attrNameLst>
                                          <p:attrName>style.visibility</p:attrName>
                                        </p:attrNameLst>
                                      </p:cBhvr>
                                      <p:to>
                                        <p:strVal val="visible"/>
                                      </p:to>
                                    </p:set>
                                    <p:animEffect transition="in" filter="fade">
                                      <p:cBhvr>
                                        <p:cTn id="14" dur="1000"/>
                                        <p:tgtEl>
                                          <p:spTgt spid="124931">
                                            <p:txEl>
                                              <p:pRg st="3" end="3"/>
                                            </p:txEl>
                                          </p:spTgt>
                                        </p:tgtEl>
                                      </p:cBhvr>
                                    </p:animEffect>
                                    <p:anim calcmode="lin" valueType="num">
                                      <p:cBhvr>
                                        <p:cTn id="15" dur="10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249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91134" y="1052736"/>
            <a:ext cx="8873353" cy="5544616"/>
          </a:xfrm>
        </p:spPr>
        <p:txBody>
          <a:bodyPr/>
          <a:lstStyle/>
          <a:p>
            <a:pPr eaLnBrk="1" hangingPunct="1">
              <a:buFontTx/>
              <a:buNone/>
            </a:pPr>
            <a:r>
              <a:rPr lang="en-US" altLang="zh-CN" sz="2400" b="1" dirty="0">
                <a:solidFill>
                  <a:srgbClr val="0000CC"/>
                </a:solidFill>
              </a:rPr>
              <a:t>1</a:t>
            </a:r>
            <a:r>
              <a:rPr lang="zh-CN" altLang="en-US" sz="2400" b="1" dirty="0">
                <a:solidFill>
                  <a:srgbClr val="0000CC"/>
                </a:solidFill>
              </a:rPr>
              <a:t>、</a:t>
            </a:r>
            <a:r>
              <a:rPr lang="en-US" altLang="zh-CN" sz="2400" b="1" dirty="0" err="1">
                <a:solidFill>
                  <a:srgbClr val="0000CC"/>
                </a:solidFill>
              </a:rPr>
              <a:t>dynamic_cast</a:t>
            </a:r>
            <a:r>
              <a:rPr lang="zh-CN" altLang="en-US" sz="2400" b="1" dirty="0">
                <a:solidFill>
                  <a:srgbClr val="0000CC"/>
                </a:solidFill>
              </a:rPr>
              <a:t>的用途</a:t>
            </a:r>
          </a:p>
          <a:p>
            <a:pPr lvl="1" eaLnBrk="1" hangingPunct="1"/>
            <a:r>
              <a:rPr lang="en-US" altLang="zh-CN" sz="2400" b="1" dirty="0" err="1"/>
              <a:t>dynamic_cast</a:t>
            </a:r>
            <a:r>
              <a:rPr lang="zh-CN" altLang="en-US" sz="2400" b="1" dirty="0"/>
              <a:t>是一个强制类型转换操作符，主要用于多态基类的指针或引用与派生类指针或引用之间的转换，它是在程序运行时刻执行的。</a:t>
            </a:r>
          </a:p>
          <a:p>
            <a:pPr lvl="1" eaLnBrk="1" hangingPunct="1"/>
            <a:r>
              <a:rPr lang="en-US" altLang="zh-CN" sz="2400" b="1" dirty="0" err="1"/>
              <a:t>const_cast</a:t>
            </a:r>
            <a:r>
              <a:rPr lang="zh-CN" altLang="en-US" sz="2400" b="1" dirty="0"/>
              <a:t>、</a:t>
            </a:r>
            <a:r>
              <a:rPr lang="en-US" altLang="zh-CN" sz="2400" b="1" dirty="0" err="1"/>
              <a:t>static_cast</a:t>
            </a:r>
            <a:r>
              <a:rPr lang="zh-CN" altLang="en-US" sz="2400" b="1" dirty="0"/>
              <a:t>和</a:t>
            </a:r>
            <a:r>
              <a:rPr lang="en-US" altLang="zh-CN" sz="2400" b="1" dirty="0" err="1"/>
              <a:t>reinterpret_cast</a:t>
            </a:r>
            <a:r>
              <a:rPr lang="zh-CN" altLang="en-US" sz="2400" b="1" dirty="0"/>
              <a:t>强制类型转换则是在编译时期完成的。</a:t>
            </a:r>
          </a:p>
          <a:p>
            <a:pPr eaLnBrk="1" hangingPunct="1">
              <a:buFontTx/>
              <a:buNone/>
            </a:pPr>
            <a:r>
              <a:rPr lang="en-US" altLang="zh-CN" sz="2400" b="1" dirty="0">
                <a:solidFill>
                  <a:srgbClr val="0000CC"/>
                </a:solidFill>
              </a:rPr>
              <a:t>2</a:t>
            </a:r>
            <a:r>
              <a:rPr lang="zh-CN" altLang="en-US" sz="2400" b="1" dirty="0">
                <a:solidFill>
                  <a:srgbClr val="0000CC"/>
                </a:solidFill>
              </a:rPr>
              <a:t>、 </a:t>
            </a:r>
            <a:r>
              <a:rPr lang="en-US" altLang="zh-CN" sz="2400" b="1" dirty="0" err="1">
                <a:solidFill>
                  <a:srgbClr val="0000CC"/>
                </a:solidFill>
              </a:rPr>
              <a:t>dynamic_cast</a:t>
            </a:r>
            <a:r>
              <a:rPr lang="zh-CN" altLang="en-US" sz="2400" b="1" dirty="0">
                <a:solidFill>
                  <a:srgbClr val="0000CC"/>
                </a:solidFill>
              </a:rPr>
              <a:t>的用法</a:t>
            </a:r>
          </a:p>
          <a:p>
            <a:pPr marL="400050" lvl="1" indent="0">
              <a:buNone/>
            </a:pPr>
            <a:r>
              <a:rPr lang="en-US" altLang="zh-CN" sz="2000" dirty="0" err="1">
                <a:solidFill>
                  <a:srgbClr val="FF0000"/>
                </a:solidFill>
              </a:rPr>
              <a:t>dynamic_cast</a:t>
            </a:r>
            <a:r>
              <a:rPr lang="en-US" altLang="zh-CN" sz="2000" dirty="0">
                <a:solidFill>
                  <a:srgbClr val="FF0000"/>
                </a:solidFill>
              </a:rPr>
              <a:t>&lt;type *&gt;(e)              //</a:t>
            </a:r>
            <a:r>
              <a:rPr lang="zh-CN" altLang="zh-CN" sz="2000" dirty="0">
                <a:solidFill>
                  <a:srgbClr val="FF0000"/>
                </a:solidFill>
              </a:rPr>
              <a:t>指针转换，</a:t>
            </a:r>
            <a:r>
              <a:rPr lang="en-US" altLang="zh-CN" sz="2000" dirty="0">
                <a:solidFill>
                  <a:srgbClr val="FF0000"/>
                </a:solidFill>
              </a:rPr>
              <a:t>e</a:t>
            </a:r>
            <a:r>
              <a:rPr lang="zh-CN" altLang="zh-CN" sz="2000" dirty="0">
                <a:solidFill>
                  <a:srgbClr val="FF0000"/>
                </a:solidFill>
              </a:rPr>
              <a:t>是指针</a:t>
            </a:r>
          </a:p>
          <a:p>
            <a:pPr marL="400050" lvl="1" indent="0">
              <a:buNone/>
            </a:pPr>
            <a:r>
              <a:rPr lang="en-US" altLang="zh-CN" sz="2000" dirty="0" err="1">
                <a:solidFill>
                  <a:srgbClr val="FF0000"/>
                </a:solidFill>
              </a:rPr>
              <a:t>dynamic_cast</a:t>
            </a:r>
            <a:r>
              <a:rPr lang="en-US" altLang="zh-CN" sz="2000" dirty="0">
                <a:solidFill>
                  <a:srgbClr val="FF0000"/>
                </a:solidFill>
              </a:rPr>
              <a:t>&lt;type &amp;&gt;(e)             //</a:t>
            </a:r>
            <a:r>
              <a:rPr lang="zh-CN" altLang="zh-CN" sz="2000" dirty="0">
                <a:solidFill>
                  <a:srgbClr val="FF0000"/>
                </a:solidFill>
              </a:rPr>
              <a:t>引用转换，</a:t>
            </a:r>
            <a:r>
              <a:rPr lang="en-US" altLang="zh-CN" sz="2000" dirty="0">
                <a:solidFill>
                  <a:srgbClr val="FF0000"/>
                </a:solidFill>
              </a:rPr>
              <a:t>e</a:t>
            </a:r>
            <a:r>
              <a:rPr lang="zh-CN" altLang="zh-CN" sz="2000" dirty="0">
                <a:solidFill>
                  <a:srgbClr val="FF0000"/>
                </a:solidFill>
              </a:rPr>
              <a:t>必须是左值</a:t>
            </a:r>
          </a:p>
          <a:p>
            <a:pPr marL="400050" lvl="1" indent="0">
              <a:buNone/>
            </a:pPr>
            <a:r>
              <a:rPr lang="en-US" altLang="zh-CN" sz="2000" dirty="0" err="1">
                <a:solidFill>
                  <a:srgbClr val="FF0000"/>
                </a:solidFill>
              </a:rPr>
              <a:t>dynamic_cast</a:t>
            </a:r>
            <a:r>
              <a:rPr lang="en-US" altLang="zh-CN" sz="2000" dirty="0">
                <a:solidFill>
                  <a:srgbClr val="FF0000"/>
                </a:solidFill>
              </a:rPr>
              <a:t>&lt;type &amp;&amp;&gt;(e)           //</a:t>
            </a:r>
            <a:r>
              <a:rPr lang="zh-CN" altLang="zh-CN" sz="2000" dirty="0">
                <a:solidFill>
                  <a:srgbClr val="FF0000"/>
                </a:solidFill>
              </a:rPr>
              <a:t>右值转换，</a:t>
            </a:r>
            <a:r>
              <a:rPr lang="en-US" altLang="zh-CN" sz="2000" dirty="0">
                <a:solidFill>
                  <a:srgbClr val="FF0000"/>
                </a:solidFill>
              </a:rPr>
              <a:t>e</a:t>
            </a:r>
            <a:r>
              <a:rPr lang="zh-CN" altLang="zh-CN" sz="2000" dirty="0">
                <a:solidFill>
                  <a:srgbClr val="FF0000"/>
                </a:solidFill>
              </a:rPr>
              <a:t>不能是左值</a:t>
            </a:r>
          </a:p>
          <a:p>
            <a:pPr lvl="1"/>
            <a:r>
              <a:rPr lang="zh-CN" altLang="zh-CN" sz="2200" b="1" dirty="0"/>
              <a:t>其中，</a:t>
            </a:r>
            <a:r>
              <a:rPr lang="en-US" altLang="zh-CN" sz="2200" b="1" dirty="0">
                <a:solidFill>
                  <a:srgbClr val="0000CC"/>
                </a:solidFill>
              </a:rPr>
              <a:t>type</a:t>
            </a:r>
            <a:r>
              <a:rPr lang="zh-CN" altLang="zh-CN" sz="2200" b="1" dirty="0">
                <a:solidFill>
                  <a:srgbClr val="0000CC"/>
                </a:solidFill>
              </a:rPr>
              <a:t>必须是类类型</a:t>
            </a:r>
            <a:r>
              <a:rPr lang="zh-CN" altLang="zh-CN" sz="2200" b="1" dirty="0"/>
              <a:t>，通常情况下</a:t>
            </a:r>
            <a:r>
              <a:rPr lang="en-US" altLang="zh-CN" sz="2200" b="1" dirty="0"/>
              <a:t>type</a:t>
            </a:r>
            <a:r>
              <a:rPr lang="zh-CN" altLang="zh-CN" sz="2200" b="1" dirty="0"/>
              <a:t>类型中应该有虚函数</a:t>
            </a:r>
            <a:endParaRPr lang="en-US" altLang="zh-CN" sz="2200" b="1" dirty="0"/>
          </a:p>
          <a:p>
            <a:pPr lvl="1"/>
            <a:r>
              <a:rPr lang="zh-CN" altLang="en-US" sz="2200" b="1" dirty="0"/>
              <a:t>当</a:t>
            </a:r>
            <a:r>
              <a:rPr lang="en-US" altLang="zh-CN" sz="2200" b="1" dirty="0">
                <a:solidFill>
                  <a:srgbClr val="0000CC"/>
                </a:solidFill>
              </a:rPr>
              <a:t>e</a:t>
            </a:r>
            <a:r>
              <a:rPr lang="zh-CN" altLang="en-US" sz="2200" b="1" dirty="0">
                <a:solidFill>
                  <a:srgbClr val="0000CC"/>
                </a:solidFill>
              </a:rPr>
              <a:t>和</a:t>
            </a:r>
            <a:r>
              <a:rPr lang="en-US" altLang="zh-CN" sz="2200" b="1" dirty="0">
                <a:solidFill>
                  <a:srgbClr val="0000CC"/>
                </a:solidFill>
              </a:rPr>
              <a:t>type</a:t>
            </a:r>
            <a:r>
              <a:rPr lang="zh-CN" altLang="en-US" sz="2200" b="1" dirty="0">
                <a:solidFill>
                  <a:srgbClr val="0000CC"/>
                </a:solidFill>
              </a:rPr>
              <a:t>之间是基类和派生类关系时</a:t>
            </a:r>
            <a:r>
              <a:rPr lang="zh-CN" altLang="en-US" sz="2200" b="1" dirty="0"/>
              <a:t>，转换易成功。</a:t>
            </a:r>
            <a:r>
              <a:rPr lang="zh-CN" altLang="zh-CN" sz="2200" b="1" dirty="0"/>
              <a:t>如果</a:t>
            </a:r>
            <a:r>
              <a:rPr lang="zh-CN" altLang="en-US" sz="2200" b="1" dirty="0"/>
              <a:t>指针</a:t>
            </a:r>
            <a:r>
              <a:rPr lang="zh-CN" altLang="zh-CN" sz="2200" b="1" dirty="0"/>
              <a:t>转换失败，</a:t>
            </a:r>
            <a:r>
              <a:rPr lang="en-US" altLang="zh-CN" sz="2200" b="1" dirty="0" err="1"/>
              <a:t>dynamic_cast</a:t>
            </a:r>
            <a:r>
              <a:rPr lang="zh-CN" altLang="zh-CN" sz="2200" b="1" dirty="0"/>
              <a:t>将返回</a:t>
            </a:r>
            <a:r>
              <a:rPr lang="en-US" altLang="zh-CN" sz="2200" b="1" dirty="0"/>
              <a:t>0</a:t>
            </a:r>
            <a:r>
              <a:rPr lang="zh-CN" altLang="zh-CN" sz="2200" b="1" dirty="0"/>
              <a:t>值；引用转换失败，</a:t>
            </a:r>
            <a:r>
              <a:rPr lang="en-US" altLang="zh-CN" sz="2200" b="1" dirty="0" err="1"/>
              <a:t>dynamic_cast</a:t>
            </a:r>
            <a:r>
              <a:rPr lang="zh-CN" altLang="zh-CN" sz="2200" b="1" dirty="0"/>
              <a:t>将会引发异常。</a:t>
            </a:r>
          </a:p>
        </p:txBody>
      </p:sp>
      <p:sp>
        <p:nvSpPr>
          <p:cNvPr id="5" name="Rectangle 2"/>
          <p:cNvSpPr>
            <a:spLocks noGrp="1" noChangeArrowheads="1"/>
          </p:cNvSpPr>
          <p:nvPr>
            <p:ph type="title"/>
          </p:nvPr>
        </p:nvSpPr>
        <p:spPr/>
        <p:txBody>
          <a:bodyPr/>
          <a:lstStyle/>
          <a:p>
            <a:r>
              <a:rPr lang="en-US" altLang="zh-CN" b="1" dirty="0"/>
              <a:t>5.4.1  </a:t>
            </a:r>
            <a:r>
              <a:rPr lang="en-US" altLang="zh-CN" b="1" dirty="0" err="1">
                <a:solidFill>
                  <a:srgbClr val="FF0000"/>
                </a:solidFill>
              </a:rPr>
              <a:t>dynamic_cast</a:t>
            </a:r>
            <a:endParaRPr lang="zh-CN" altLang="zh-CN" b="1" dirty="0">
              <a:solidFill>
                <a:srgbClr val="FF0000"/>
              </a:solidFill>
            </a:endParaRPr>
          </a:p>
        </p:txBody>
      </p:sp>
    </p:spTree>
    <p:extLst>
      <p:ext uri="{BB962C8B-B14F-4D97-AF65-F5344CB8AC3E}">
        <p14:creationId xmlns:p14="http://schemas.microsoft.com/office/powerpoint/2010/main" val="2141308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22883">
                                            <p:txEl>
                                              <p:pRg st="2" end="2"/>
                                            </p:txEl>
                                          </p:spTgt>
                                        </p:tgtEl>
                                        <p:attrNameLst>
                                          <p:attrName>style.visibility</p:attrName>
                                        </p:attrNameLst>
                                      </p:cBhvr>
                                      <p:to>
                                        <p:strVal val="visible"/>
                                      </p:to>
                                    </p:set>
                                    <p:anim calcmode="lin" valueType="num">
                                      <p:cBhvr>
                                        <p:cTn id="7" dur="1000" fill="hold"/>
                                        <p:tgtEl>
                                          <p:spTgt spid="12288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12288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12288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1228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122883">
                                            <p:txEl>
                                              <p:pRg st="3" end="3"/>
                                            </p:txEl>
                                          </p:spTgt>
                                        </p:tgtEl>
                                        <p:attrNameLst>
                                          <p:attrName>style.visibility</p:attrName>
                                        </p:attrNameLst>
                                      </p:cBhvr>
                                      <p:to>
                                        <p:strVal val="visible"/>
                                      </p:to>
                                    </p:set>
                                    <p:anim calcmode="lin" valueType="num">
                                      <p:cBhvr>
                                        <p:cTn id="15" dur="1000" fill="hold"/>
                                        <p:tgtEl>
                                          <p:spTgt spid="12288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12288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12288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1228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anim calcmode="lin" valueType="num">
                                      <p:cBhvr additive="base">
                                        <p:cTn id="23"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8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2883">
                                            <p:txEl>
                                              <p:pRg st="5" end="5"/>
                                            </p:txEl>
                                          </p:spTgt>
                                        </p:tgtEl>
                                        <p:attrNameLst>
                                          <p:attrName>style.visibility</p:attrName>
                                        </p:attrNameLst>
                                      </p:cBhvr>
                                      <p:to>
                                        <p:strVal val="visible"/>
                                      </p:to>
                                    </p:set>
                                    <p:anim calcmode="lin" valueType="num">
                                      <p:cBhvr additive="base">
                                        <p:cTn id="29"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2883">
                                            <p:txEl>
                                              <p:pRg st="6" end="6"/>
                                            </p:txEl>
                                          </p:spTgt>
                                        </p:tgtEl>
                                        <p:attrNameLst>
                                          <p:attrName>style.visibility</p:attrName>
                                        </p:attrNameLst>
                                      </p:cBhvr>
                                      <p:to>
                                        <p:strVal val="visible"/>
                                      </p:to>
                                    </p:set>
                                    <p:anim calcmode="lin" valueType="num">
                                      <p:cBhvr additive="base">
                                        <p:cTn id="35"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2883">
                                            <p:txEl>
                                              <p:pRg st="7" end="7"/>
                                            </p:txEl>
                                          </p:spTgt>
                                        </p:tgtEl>
                                        <p:attrNameLst>
                                          <p:attrName>style.visibility</p:attrName>
                                        </p:attrNameLst>
                                      </p:cBhvr>
                                      <p:to>
                                        <p:strVal val="visible"/>
                                      </p:to>
                                    </p:set>
                                    <p:anim calcmode="lin" valueType="num">
                                      <p:cBhvr additive="base">
                                        <p:cTn id="41"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2883">
                                            <p:txEl>
                                              <p:pRg st="8" end="8"/>
                                            </p:txEl>
                                          </p:spTgt>
                                        </p:tgtEl>
                                        <p:attrNameLst>
                                          <p:attrName>style.visibility</p:attrName>
                                        </p:attrNameLst>
                                      </p:cBhvr>
                                      <p:to>
                                        <p:strVal val="visible"/>
                                      </p:to>
                                    </p:set>
                                    <p:anim calcmode="lin" valueType="num">
                                      <p:cBhvr additive="base">
                                        <p:cTn id="47"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179512" y="980728"/>
            <a:ext cx="8507288" cy="4683125"/>
          </a:xfrm>
        </p:spPr>
        <p:txBody>
          <a:bodyPr/>
          <a:lstStyle/>
          <a:p>
            <a:pPr eaLnBrk="1" hangingPunct="1">
              <a:buFontTx/>
              <a:buNone/>
            </a:pPr>
            <a:r>
              <a:rPr lang="en-US" altLang="zh-CN" b="1" dirty="0"/>
              <a:t>3</a:t>
            </a:r>
            <a:r>
              <a:rPr lang="zh-CN" altLang="en-US" b="1" dirty="0"/>
              <a:t>、</a:t>
            </a:r>
            <a:r>
              <a:rPr lang="en-US" altLang="zh-CN" b="1" dirty="0" err="1"/>
              <a:t>dynamic_cast</a:t>
            </a:r>
            <a:r>
              <a:rPr lang="zh-CN" altLang="en-US" b="1" dirty="0"/>
              <a:t>强制类型</a:t>
            </a:r>
          </a:p>
          <a:p>
            <a:pPr lvl="1" eaLnBrk="1" hangingPunct="1"/>
            <a:r>
              <a:rPr lang="zh-CN" altLang="en-US" b="1" dirty="0"/>
              <a:t>向上强制转换、向下强制转换</a:t>
            </a:r>
          </a:p>
          <a:p>
            <a:pPr lvl="1" eaLnBrk="1" hangingPunct="1"/>
            <a:r>
              <a:rPr lang="zh-CN" altLang="en-US" b="1" dirty="0">
                <a:solidFill>
                  <a:schemeClr val="accent2"/>
                </a:solidFill>
              </a:rPr>
              <a:t>向上转换是指在类的继承层次结构中，从派生类向基类方向的转换，即把派生类对象的指针或引用转换成基类对象的指针或引用，这种转换常用</a:t>
            </a:r>
            <a:r>
              <a:rPr lang="en-US" altLang="zh-CN" b="1" dirty="0">
                <a:solidFill>
                  <a:schemeClr val="accent2"/>
                </a:solidFill>
              </a:rPr>
              <a:t>C++</a:t>
            </a:r>
            <a:r>
              <a:rPr lang="zh-CN" altLang="en-US" b="1" dirty="0">
                <a:solidFill>
                  <a:schemeClr val="accent2"/>
                </a:solidFill>
              </a:rPr>
              <a:t>的默认方式完成。</a:t>
            </a:r>
          </a:p>
          <a:p>
            <a:pPr lvl="1" eaLnBrk="1" hangingPunct="1"/>
            <a:r>
              <a:rPr lang="zh-CN" altLang="en-US" b="1" dirty="0"/>
              <a:t>与向上强制转换的方向相反，向下转换是指在类的继承层次结构中，从基类向派生类方向的转换，即把基类对象的指针或引用转换成派生类对象的指针或引用。</a:t>
            </a:r>
          </a:p>
          <a:p>
            <a:pPr eaLnBrk="1" hangingPunct="1"/>
            <a:endParaRPr lang="en-US" altLang="zh-CN" b="1" dirty="0"/>
          </a:p>
        </p:txBody>
      </p:sp>
      <p:sp>
        <p:nvSpPr>
          <p:cNvPr id="7" name="Rectangle 2"/>
          <p:cNvSpPr>
            <a:spLocks noGrp="1" noChangeArrowheads="1"/>
          </p:cNvSpPr>
          <p:nvPr>
            <p:ph type="title"/>
          </p:nvPr>
        </p:nvSpPr>
        <p:spPr/>
        <p:txBody>
          <a:bodyPr/>
          <a:lstStyle/>
          <a:p>
            <a:r>
              <a:rPr lang="en-US" altLang="zh-CN" b="1" dirty="0"/>
              <a:t>5.4.1  </a:t>
            </a:r>
            <a:r>
              <a:rPr lang="en-US" altLang="zh-CN" b="1" dirty="0" err="1">
                <a:solidFill>
                  <a:srgbClr val="FF0000"/>
                </a:solidFill>
              </a:rPr>
              <a:t>dynamic_cast</a:t>
            </a:r>
            <a:endParaRPr lang="zh-CN" altLang="zh-CN" b="1" dirty="0">
              <a:solidFill>
                <a:srgbClr val="FF0000"/>
              </a:solidFill>
            </a:endParaRPr>
          </a:p>
        </p:txBody>
      </p:sp>
    </p:spTree>
    <p:extLst>
      <p:ext uri="{BB962C8B-B14F-4D97-AF65-F5344CB8AC3E}">
        <p14:creationId xmlns:p14="http://schemas.microsoft.com/office/powerpoint/2010/main" val="2454923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p:cTn id="7" dur="1000" fill="hold"/>
                                        <p:tgtEl>
                                          <p:spTgt spid="123907">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123907">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123907">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12390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anim calcmode="lin" valueType="num">
                                      <p:cBhvr additive="base">
                                        <p:cTn id="15" dur="500" fill="hold"/>
                                        <p:tgtEl>
                                          <p:spTgt spid="1239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9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467544" y="1095375"/>
            <a:ext cx="8352928" cy="5762625"/>
          </a:xfrm>
        </p:spPr>
        <p:txBody>
          <a:bodyPr/>
          <a:lstStyle/>
          <a:p>
            <a:pPr marL="0" indent="0">
              <a:buNone/>
            </a:pPr>
            <a:r>
              <a:rPr lang="zh-CN" altLang="zh-CN" dirty="0">
                <a:solidFill>
                  <a:srgbClr val="0000CC"/>
                </a:solidFill>
              </a:rPr>
              <a:t>【例</a:t>
            </a:r>
            <a:r>
              <a:rPr lang="en-US" altLang="zh-CN" dirty="0">
                <a:solidFill>
                  <a:srgbClr val="0000CC"/>
                </a:solidFill>
              </a:rPr>
              <a:t>5-11</a:t>
            </a:r>
            <a:r>
              <a:rPr lang="zh-CN" altLang="zh-CN" dirty="0">
                <a:solidFill>
                  <a:srgbClr val="0000CC"/>
                </a:solidFill>
              </a:rPr>
              <a:t>】 用</a:t>
            </a:r>
            <a:r>
              <a:rPr lang="en-US" altLang="zh-CN" dirty="0" err="1">
                <a:solidFill>
                  <a:srgbClr val="0000CC"/>
                </a:solidFill>
              </a:rPr>
              <a:t>dynamic_cast</a:t>
            </a:r>
            <a:r>
              <a:rPr lang="zh-CN" altLang="zh-CN" dirty="0">
                <a:solidFill>
                  <a:srgbClr val="0000CC"/>
                </a:solidFill>
              </a:rPr>
              <a:t>实现向上强制转换和向下强制转换。</a:t>
            </a:r>
          </a:p>
          <a:p>
            <a:pPr eaLnBrk="1" hangingPunct="1">
              <a:lnSpc>
                <a:spcPct val="80000"/>
              </a:lnSpc>
              <a:buFontTx/>
              <a:buNone/>
            </a:pPr>
            <a:r>
              <a:rPr lang="en-US" altLang="zh-CN" sz="3600" b="1" dirty="0"/>
              <a:t>//Eg5-11.cpp</a:t>
            </a:r>
          </a:p>
          <a:p>
            <a:pPr eaLnBrk="1" hangingPunct="1">
              <a:lnSpc>
                <a:spcPct val="80000"/>
              </a:lnSpc>
              <a:buFontTx/>
              <a:buNone/>
            </a:pPr>
            <a:r>
              <a:rPr lang="en-US" altLang="zh-CN" sz="3600" b="1" dirty="0"/>
              <a:t>#include&lt;</a:t>
            </a:r>
            <a:r>
              <a:rPr lang="en-US" altLang="zh-CN" sz="3600" b="1" dirty="0" err="1"/>
              <a:t>iostream</a:t>
            </a:r>
            <a:r>
              <a:rPr lang="en-US" altLang="zh-CN" sz="3600" b="1" dirty="0"/>
              <a:t>&gt;</a:t>
            </a:r>
          </a:p>
          <a:p>
            <a:pPr eaLnBrk="1" hangingPunct="1">
              <a:lnSpc>
                <a:spcPct val="80000"/>
              </a:lnSpc>
              <a:buFontTx/>
              <a:buNone/>
            </a:pPr>
            <a:r>
              <a:rPr lang="en-US" altLang="zh-CN" sz="3600" b="1" dirty="0"/>
              <a:t>using namespace </a:t>
            </a:r>
            <a:r>
              <a:rPr lang="en-US" altLang="zh-CN" sz="3600" b="1" dirty="0" err="1"/>
              <a:t>std</a:t>
            </a:r>
            <a:r>
              <a:rPr lang="en-US" altLang="zh-CN" sz="3600" b="1" dirty="0"/>
              <a:t>;</a:t>
            </a:r>
          </a:p>
          <a:p>
            <a:pPr eaLnBrk="1" hangingPunct="1">
              <a:lnSpc>
                <a:spcPct val="80000"/>
              </a:lnSpc>
              <a:buFontTx/>
              <a:buNone/>
            </a:pPr>
            <a:r>
              <a:rPr lang="en-US" altLang="zh-CN" sz="3600" b="1" dirty="0"/>
              <a:t>class Base{</a:t>
            </a:r>
          </a:p>
          <a:p>
            <a:pPr eaLnBrk="1" hangingPunct="1">
              <a:lnSpc>
                <a:spcPct val="80000"/>
              </a:lnSpc>
              <a:buFontTx/>
              <a:buNone/>
            </a:pPr>
            <a:r>
              <a:rPr lang="en-US" altLang="zh-CN" sz="3600" b="1" dirty="0"/>
              <a:t>public:</a:t>
            </a:r>
          </a:p>
          <a:p>
            <a:pPr eaLnBrk="1" hangingPunct="1">
              <a:lnSpc>
                <a:spcPct val="80000"/>
              </a:lnSpc>
              <a:buFontTx/>
              <a:buNone/>
            </a:pPr>
            <a:r>
              <a:rPr lang="en-US" altLang="zh-CN" sz="3600" b="1" dirty="0"/>
              <a:t>	virtual void f(){ </a:t>
            </a:r>
            <a:r>
              <a:rPr lang="en-US" altLang="zh-CN" sz="3600" b="1" dirty="0" err="1"/>
              <a:t>cout</a:t>
            </a:r>
            <a:r>
              <a:rPr lang="en-US" altLang="zh-CN" sz="3600" b="1" dirty="0"/>
              <a:t>&lt;&lt;"f in Base!"&lt;&lt;</a:t>
            </a:r>
            <a:r>
              <a:rPr lang="en-US" altLang="zh-CN" sz="3600" b="1" dirty="0" err="1"/>
              <a:t>endl</a:t>
            </a:r>
            <a:r>
              <a:rPr lang="en-US" altLang="zh-CN" sz="3600" b="1" dirty="0"/>
              <a:t>; }</a:t>
            </a:r>
          </a:p>
          <a:p>
            <a:pPr eaLnBrk="1" hangingPunct="1">
              <a:lnSpc>
                <a:spcPct val="80000"/>
              </a:lnSpc>
              <a:buFontTx/>
              <a:buNone/>
            </a:pPr>
            <a:r>
              <a:rPr lang="en-US" altLang="zh-CN" sz="3600" b="1" dirty="0"/>
              <a:t>};</a:t>
            </a:r>
          </a:p>
        </p:txBody>
      </p:sp>
      <p:sp>
        <p:nvSpPr>
          <p:cNvPr id="3" name="Rectangle 2"/>
          <p:cNvSpPr>
            <a:spLocks noGrp="1" noChangeArrowheads="1"/>
          </p:cNvSpPr>
          <p:nvPr>
            <p:ph type="title"/>
          </p:nvPr>
        </p:nvSpPr>
        <p:spPr>
          <a:xfrm>
            <a:off x="457200" y="73672"/>
            <a:ext cx="8229600" cy="811195"/>
          </a:xfrm>
        </p:spPr>
        <p:txBody>
          <a:bodyPr/>
          <a:lstStyle/>
          <a:p>
            <a:r>
              <a:rPr lang="en-US" altLang="zh-CN" b="1" dirty="0"/>
              <a:t>5.4.1  </a:t>
            </a:r>
            <a:r>
              <a:rPr lang="en-US" altLang="zh-CN" b="1" dirty="0" err="1">
                <a:solidFill>
                  <a:srgbClr val="FF0000"/>
                </a:solidFill>
              </a:rPr>
              <a:t>dynamic_cast</a:t>
            </a:r>
            <a:endParaRPr lang="zh-CN" altLang="zh-CN" b="1" dirty="0">
              <a:solidFill>
                <a:srgbClr val="FF0000"/>
              </a:solidFill>
            </a:endParaRPr>
          </a:p>
        </p:txBody>
      </p:sp>
    </p:spTree>
    <p:extLst>
      <p:ext uri="{BB962C8B-B14F-4D97-AF65-F5344CB8AC3E}">
        <p14:creationId xmlns:p14="http://schemas.microsoft.com/office/powerpoint/2010/main" val="12256059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395536" y="1196752"/>
            <a:ext cx="7772400" cy="6264275"/>
          </a:xfrm>
        </p:spPr>
        <p:txBody>
          <a:bodyPr/>
          <a:lstStyle/>
          <a:p>
            <a:pPr eaLnBrk="1" hangingPunct="1">
              <a:lnSpc>
                <a:spcPct val="80000"/>
              </a:lnSpc>
              <a:buFontTx/>
              <a:buNone/>
            </a:pPr>
            <a:r>
              <a:rPr lang="en-US" altLang="zh-CN" sz="2400" b="1" dirty="0"/>
              <a:t>class </a:t>
            </a:r>
            <a:r>
              <a:rPr lang="en-US" altLang="zh-CN" sz="2400" b="1" dirty="0" err="1"/>
              <a:t>Derived:public</a:t>
            </a:r>
            <a:r>
              <a:rPr lang="en-US" altLang="zh-CN" sz="2400" b="1" dirty="0"/>
              <a:t> Base{</a:t>
            </a:r>
          </a:p>
          <a:p>
            <a:pPr eaLnBrk="1" hangingPunct="1">
              <a:lnSpc>
                <a:spcPct val="80000"/>
              </a:lnSpc>
              <a:buFontTx/>
              <a:buNone/>
            </a:pPr>
            <a:r>
              <a:rPr lang="en-US" altLang="zh-CN" sz="2400" b="1" dirty="0"/>
              <a:t>    void f(){ </a:t>
            </a:r>
            <a:r>
              <a:rPr lang="en-US" altLang="zh-CN" sz="2400" b="1" dirty="0" err="1"/>
              <a:t>cout</a:t>
            </a:r>
            <a:r>
              <a:rPr lang="en-US" altLang="zh-CN" sz="2400" b="1" dirty="0"/>
              <a:t>&lt;&lt;"f in Derived!"&lt;&lt;</a:t>
            </a:r>
            <a:r>
              <a:rPr lang="en-US" altLang="zh-CN" sz="2400" b="1" dirty="0" err="1"/>
              <a:t>endl</a:t>
            </a:r>
            <a:r>
              <a:rPr lang="en-US" altLang="zh-CN" sz="2400" b="1" dirty="0"/>
              <a:t>; }</a:t>
            </a:r>
          </a:p>
          <a:p>
            <a:pPr eaLnBrk="1" hangingPunct="1">
              <a:lnSpc>
                <a:spcPct val="80000"/>
              </a:lnSpc>
              <a:buFontTx/>
              <a:buNone/>
            </a:pPr>
            <a:r>
              <a:rPr lang="en-US" altLang="zh-CN" sz="2400" b="1" dirty="0"/>
              <a:t>}; </a:t>
            </a:r>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Base *</a:t>
            </a:r>
            <a:r>
              <a:rPr lang="en-US" altLang="zh-CN" sz="2400" b="1" dirty="0" err="1"/>
              <a:t>pb,b</a:t>
            </a:r>
            <a:r>
              <a:rPr lang="en-US" altLang="zh-CN" sz="2400" b="1" dirty="0"/>
              <a:t>;</a:t>
            </a:r>
          </a:p>
          <a:p>
            <a:pPr eaLnBrk="1" hangingPunct="1">
              <a:lnSpc>
                <a:spcPct val="80000"/>
              </a:lnSpc>
              <a:buFontTx/>
              <a:buNone/>
            </a:pPr>
            <a:r>
              <a:rPr lang="en-US" altLang="zh-CN" sz="2400" b="1" dirty="0"/>
              <a:t>    	Derived d,*</a:t>
            </a:r>
            <a:r>
              <a:rPr lang="en-US" altLang="zh-CN" sz="2400" b="1" dirty="0" err="1"/>
              <a:t>pd</a:t>
            </a:r>
            <a:r>
              <a:rPr lang="en-US" altLang="zh-CN" sz="2400" b="1" dirty="0"/>
              <a:t>;</a:t>
            </a:r>
          </a:p>
          <a:p>
            <a:pPr eaLnBrk="1" hangingPunct="1">
              <a:lnSpc>
                <a:spcPct val="80000"/>
              </a:lnSpc>
              <a:buFontTx/>
              <a:buNone/>
            </a:pPr>
            <a:r>
              <a:rPr lang="en-US" altLang="zh-CN" sz="2400" b="1" dirty="0"/>
              <a:t>   	</a:t>
            </a:r>
            <a:r>
              <a:rPr lang="en-US" altLang="zh-CN" sz="2400" b="1" dirty="0" err="1"/>
              <a:t>pb</a:t>
            </a:r>
            <a:r>
              <a:rPr lang="en-US" altLang="zh-CN" sz="2400" b="1" dirty="0"/>
              <a:t>=&amp;d; 	</a:t>
            </a:r>
            <a:r>
              <a:rPr lang="en-US" altLang="zh-CN" sz="2000" b="1" dirty="0"/>
              <a:t>//</a:t>
            </a:r>
            <a:r>
              <a:rPr lang="zh-CN" altLang="en-US" sz="2000" b="1" dirty="0"/>
              <a:t>默认转换，编译时完成，是常用方式</a:t>
            </a:r>
          </a:p>
          <a:p>
            <a:pPr eaLnBrk="1" hangingPunct="1">
              <a:lnSpc>
                <a:spcPct val="80000"/>
              </a:lnSpc>
              <a:buFontTx/>
              <a:buNone/>
            </a:pPr>
            <a:r>
              <a:rPr lang="zh-CN" altLang="en-US" sz="2400" b="1" dirty="0"/>
              <a:t>	</a:t>
            </a:r>
            <a:r>
              <a:rPr lang="en-US" altLang="zh-CN" sz="2400" b="1" dirty="0" err="1"/>
              <a:t>pb</a:t>
            </a:r>
            <a:r>
              <a:rPr lang="en-US" altLang="zh-CN" sz="2400" b="1" dirty="0"/>
              <a:t>-&gt;f();</a:t>
            </a:r>
          </a:p>
          <a:p>
            <a:pPr eaLnBrk="1" hangingPunct="1">
              <a:lnSpc>
                <a:spcPct val="80000"/>
              </a:lnSpc>
              <a:buFontTx/>
              <a:buNone/>
            </a:pPr>
            <a:r>
              <a:rPr lang="en-US" altLang="zh-CN" sz="2400" b="1" dirty="0"/>
              <a:t>	</a:t>
            </a:r>
            <a:r>
              <a:rPr lang="en-US" altLang="zh-CN" sz="2400" b="1" dirty="0" err="1"/>
              <a:t>pd</a:t>
            </a:r>
            <a:r>
              <a:rPr lang="en-US" altLang="zh-CN" sz="2400" b="1" dirty="0"/>
              <a:t>=&amp;d;</a:t>
            </a:r>
          </a:p>
          <a:p>
            <a:pPr eaLnBrk="1" hangingPunct="1">
              <a:lnSpc>
                <a:spcPct val="80000"/>
              </a:lnSpc>
              <a:buFontTx/>
              <a:buNone/>
            </a:pPr>
            <a:r>
              <a:rPr lang="en-US" altLang="zh-CN" sz="2400" b="1" dirty="0"/>
              <a:t>    	</a:t>
            </a:r>
            <a:r>
              <a:rPr lang="en-US" altLang="zh-CN" sz="2400" b="1" dirty="0" err="1"/>
              <a:t>pb</a:t>
            </a:r>
            <a:r>
              <a:rPr lang="en-US" altLang="zh-CN" sz="2400" b="1" dirty="0"/>
              <a:t>=</a:t>
            </a:r>
            <a:r>
              <a:rPr lang="en-US" altLang="zh-CN" sz="2400" b="1" dirty="0" err="1"/>
              <a:t>dynamic_cast</a:t>
            </a:r>
            <a:r>
              <a:rPr lang="en-US" altLang="zh-CN" sz="2400" b="1" dirty="0"/>
              <a:t>&lt;Base *&gt;(&amp;d);	</a:t>
            </a:r>
            <a:r>
              <a:rPr lang="en-US" altLang="zh-CN" sz="2000" b="1" dirty="0"/>
              <a:t>//</a:t>
            </a:r>
            <a:r>
              <a:rPr lang="zh-CN" altLang="en-US" sz="2000" b="1" dirty="0"/>
              <a:t>向上转换</a:t>
            </a:r>
          </a:p>
          <a:p>
            <a:pPr eaLnBrk="1" hangingPunct="1">
              <a:lnSpc>
                <a:spcPct val="80000"/>
              </a:lnSpc>
              <a:buFontTx/>
              <a:buNone/>
            </a:pPr>
            <a:r>
              <a:rPr lang="zh-CN" altLang="en-US" sz="2400" b="1" dirty="0"/>
              <a:t>	</a:t>
            </a:r>
            <a:r>
              <a:rPr lang="en-US" altLang="zh-CN" sz="2400" b="1" dirty="0" err="1"/>
              <a:t>pb</a:t>
            </a:r>
            <a:r>
              <a:rPr lang="en-US" altLang="zh-CN" sz="2400" b="1" dirty="0"/>
              <a:t>-&gt;f();</a:t>
            </a:r>
          </a:p>
          <a:p>
            <a:pPr eaLnBrk="1" hangingPunct="1">
              <a:lnSpc>
                <a:spcPct val="80000"/>
              </a:lnSpc>
              <a:buFontTx/>
              <a:buNone/>
            </a:pPr>
            <a:r>
              <a:rPr lang="en-US" altLang="zh-CN" sz="2400" b="1" dirty="0"/>
              <a:t>   	</a:t>
            </a:r>
            <a:r>
              <a:rPr lang="en-US" altLang="zh-CN" sz="2400" b="1" dirty="0" err="1"/>
              <a:t>pb</a:t>
            </a:r>
            <a:r>
              <a:rPr lang="en-US" altLang="zh-CN" sz="2400" b="1" dirty="0"/>
              <a:t>=</a:t>
            </a:r>
            <a:r>
              <a:rPr lang="en-US" altLang="zh-CN" sz="2400" b="1" dirty="0" err="1"/>
              <a:t>dynamic_cast</a:t>
            </a:r>
            <a:r>
              <a:rPr lang="en-US" altLang="zh-CN" sz="2400" b="1" dirty="0"/>
              <a:t>&lt;Base *&gt;(</a:t>
            </a:r>
            <a:r>
              <a:rPr lang="en-US" altLang="zh-CN" sz="2400" b="1" dirty="0" err="1"/>
              <a:t>pd</a:t>
            </a:r>
            <a:r>
              <a:rPr lang="en-US" altLang="zh-CN" sz="2400" b="1" dirty="0"/>
              <a:t>);	</a:t>
            </a:r>
            <a:r>
              <a:rPr lang="en-US" altLang="zh-CN" sz="2000" b="1" dirty="0"/>
              <a:t>//</a:t>
            </a:r>
            <a:r>
              <a:rPr lang="zh-CN" altLang="en-US" sz="2000" b="1" dirty="0"/>
              <a:t>向上转换</a:t>
            </a:r>
          </a:p>
          <a:p>
            <a:pPr eaLnBrk="1" hangingPunct="1">
              <a:lnSpc>
                <a:spcPct val="80000"/>
              </a:lnSpc>
              <a:buFontTx/>
              <a:buNone/>
            </a:pPr>
            <a:r>
              <a:rPr lang="zh-CN" altLang="en-US" sz="2400" b="1" dirty="0"/>
              <a:t>	</a:t>
            </a:r>
            <a:r>
              <a:rPr lang="en-US" altLang="zh-CN" sz="2400" b="1" dirty="0" err="1"/>
              <a:t>pb</a:t>
            </a:r>
            <a:r>
              <a:rPr lang="en-US" altLang="zh-CN" sz="2400" b="1" dirty="0"/>
              <a:t>-&gt;f();</a:t>
            </a:r>
          </a:p>
          <a:p>
            <a:pPr eaLnBrk="1" hangingPunct="1">
              <a:lnSpc>
                <a:spcPct val="80000"/>
              </a:lnSpc>
              <a:buFontTx/>
              <a:buNone/>
            </a:pPr>
            <a:r>
              <a:rPr lang="en-US" altLang="zh-CN" sz="2400" b="1" dirty="0"/>
              <a:t>}</a:t>
            </a:r>
          </a:p>
        </p:txBody>
      </p:sp>
      <p:sp>
        <p:nvSpPr>
          <p:cNvPr id="4" name="Rectangle 2"/>
          <p:cNvSpPr>
            <a:spLocks noGrp="1" noChangeArrowheads="1"/>
          </p:cNvSpPr>
          <p:nvPr>
            <p:ph type="title"/>
          </p:nvPr>
        </p:nvSpPr>
        <p:spPr>
          <a:xfrm>
            <a:off x="457200" y="73672"/>
            <a:ext cx="8229600" cy="811195"/>
          </a:xfrm>
        </p:spPr>
        <p:txBody>
          <a:bodyPr/>
          <a:lstStyle/>
          <a:p>
            <a:r>
              <a:rPr lang="en-US" altLang="zh-CN" b="1" dirty="0"/>
              <a:t>5.4.1  </a:t>
            </a:r>
            <a:r>
              <a:rPr lang="en-US" altLang="zh-CN" b="1" dirty="0" err="1">
                <a:solidFill>
                  <a:srgbClr val="FF0000"/>
                </a:solidFill>
              </a:rPr>
              <a:t>dynamic_cast</a:t>
            </a:r>
            <a:endParaRPr lang="zh-CN" altLang="zh-CN" b="1" dirty="0">
              <a:solidFill>
                <a:srgbClr val="FF0000"/>
              </a:solidFill>
            </a:endParaRPr>
          </a:p>
        </p:txBody>
      </p:sp>
    </p:spTree>
    <p:extLst>
      <p:ext uri="{BB962C8B-B14F-4D97-AF65-F5344CB8AC3E}">
        <p14:creationId xmlns:p14="http://schemas.microsoft.com/office/powerpoint/2010/main" val="7102473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453860" y="1124745"/>
            <a:ext cx="8582636" cy="4176463"/>
          </a:xfrm>
        </p:spPr>
        <p:txBody>
          <a:bodyPr/>
          <a:lstStyle/>
          <a:p>
            <a:pPr marL="0" indent="0" eaLnBrk="1" hangingPunct="1">
              <a:buNone/>
            </a:pPr>
            <a:r>
              <a:rPr lang="en-US" altLang="zh-CN" sz="2800" b="1" dirty="0">
                <a:solidFill>
                  <a:srgbClr val="0000CC"/>
                </a:solidFill>
              </a:rPr>
              <a:t>4．</a:t>
            </a:r>
            <a:r>
              <a:rPr lang="zh-CN" altLang="en-US" sz="2800" b="1" dirty="0">
                <a:solidFill>
                  <a:srgbClr val="0000CC"/>
                </a:solidFill>
              </a:rPr>
              <a:t>转换后只能访问自基类开始就有的虚函数</a:t>
            </a:r>
            <a:endParaRPr lang="en-US" altLang="zh-CN" sz="2800" b="1" dirty="0">
              <a:solidFill>
                <a:srgbClr val="0000CC"/>
              </a:solidFill>
            </a:endParaRPr>
          </a:p>
          <a:p>
            <a:pPr lvl="1" eaLnBrk="1" hangingPunct="1"/>
            <a:r>
              <a:rPr lang="zh-CN" altLang="en-US" sz="2400" b="1" dirty="0"/>
              <a:t>在默认情况下，在类的继承体系结构中，当用基类对象的指针操作派生类对象时，只能通过该指针访问派生类中的虚函数（这些虚函数也是基类中的虚函数）。而那些在基类中没有被定义为虚函数，或派生类新增加的函数，通过基类指针是无法访问的。</a:t>
            </a:r>
          </a:p>
          <a:p>
            <a:pPr eaLnBrk="1" hangingPunct="1"/>
            <a:endParaRPr lang="zh-CN" altLang="en-US" sz="2800" b="1" dirty="0"/>
          </a:p>
          <a:p>
            <a:pPr marL="0" indent="0">
              <a:buNone/>
            </a:pPr>
            <a:r>
              <a:rPr lang="zh-CN" altLang="zh-CN" dirty="0">
                <a:solidFill>
                  <a:srgbClr val="0000CC"/>
                </a:solidFill>
              </a:rPr>
              <a:t>【例</a:t>
            </a:r>
            <a:r>
              <a:rPr lang="en-US" altLang="zh-CN" dirty="0">
                <a:solidFill>
                  <a:srgbClr val="0000CC"/>
                </a:solidFill>
              </a:rPr>
              <a:t>5-12</a:t>
            </a:r>
            <a:r>
              <a:rPr lang="zh-CN" altLang="zh-CN" dirty="0">
                <a:solidFill>
                  <a:srgbClr val="0000CC"/>
                </a:solidFill>
              </a:rPr>
              <a:t>】 有</a:t>
            </a:r>
            <a:r>
              <a:rPr lang="en-US" altLang="zh-CN" dirty="0">
                <a:solidFill>
                  <a:srgbClr val="0000CC"/>
                </a:solidFill>
              </a:rPr>
              <a:t>3</a:t>
            </a:r>
            <a:r>
              <a:rPr lang="zh-CN" altLang="zh-CN" dirty="0">
                <a:solidFill>
                  <a:srgbClr val="0000CC"/>
                </a:solidFill>
              </a:rPr>
              <a:t>个类，</a:t>
            </a:r>
            <a:r>
              <a:rPr lang="en-US" altLang="zh-CN" dirty="0">
                <a:solidFill>
                  <a:srgbClr val="0000CC"/>
                </a:solidFill>
              </a:rPr>
              <a:t>B</a:t>
            </a:r>
            <a:r>
              <a:rPr lang="zh-CN" altLang="zh-CN" dirty="0">
                <a:solidFill>
                  <a:srgbClr val="0000CC"/>
                </a:solidFill>
              </a:rPr>
              <a:t>是</a:t>
            </a:r>
            <a:r>
              <a:rPr lang="en-US" altLang="zh-CN" dirty="0">
                <a:solidFill>
                  <a:srgbClr val="0000CC"/>
                </a:solidFill>
              </a:rPr>
              <a:t>D1</a:t>
            </a:r>
            <a:r>
              <a:rPr lang="zh-CN" altLang="zh-CN" dirty="0">
                <a:solidFill>
                  <a:srgbClr val="0000CC"/>
                </a:solidFill>
              </a:rPr>
              <a:t>和</a:t>
            </a:r>
            <a:r>
              <a:rPr lang="en-US" altLang="zh-CN" dirty="0">
                <a:solidFill>
                  <a:srgbClr val="0000CC"/>
                </a:solidFill>
              </a:rPr>
              <a:t>D2</a:t>
            </a:r>
            <a:r>
              <a:rPr lang="zh-CN" altLang="zh-CN" dirty="0">
                <a:solidFill>
                  <a:srgbClr val="0000CC"/>
                </a:solidFill>
              </a:rPr>
              <a:t>的基类，通过</a:t>
            </a:r>
            <a:r>
              <a:rPr lang="en-US" altLang="zh-CN" dirty="0">
                <a:solidFill>
                  <a:srgbClr val="0000CC"/>
                </a:solidFill>
              </a:rPr>
              <a:t>B</a:t>
            </a:r>
            <a:r>
              <a:rPr lang="zh-CN" altLang="zh-CN" dirty="0">
                <a:solidFill>
                  <a:srgbClr val="0000CC"/>
                </a:solidFill>
              </a:rPr>
              <a:t>的指针能够访问派生类的虚函数</a:t>
            </a:r>
            <a:r>
              <a:rPr lang="en-US" altLang="zh-CN" dirty="0">
                <a:solidFill>
                  <a:srgbClr val="0000CC"/>
                </a:solidFill>
              </a:rPr>
              <a:t>f</a:t>
            </a:r>
            <a:r>
              <a:rPr lang="zh-CN" altLang="zh-CN" dirty="0">
                <a:solidFill>
                  <a:srgbClr val="0000CC"/>
                </a:solidFill>
              </a:rPr>
              <a:t>。</a:t>
            </a:r>
          </a:p>
        </p:txBody>
      </p:sp>
      <p:sp>
        <p:nvSpPr>
          <p:cNvPr id="5" name="Rectangle 2"/>
          <p:cNvSpPr>
            <a:spLocks noGrp="1" noChangeArrowheads="1"/>
          </p:cNvSpPr>
          <p:nvPr>
            <p:ph type="title"/>
          </p:nvPr>
        </p:nvSpPr>
        <p:spPr/>
        <p:txBody>
          <a:bodyPr/>
          <a:lstStyle/>
          <a:p>
            <a:r>
              <a:rPr lang="en-US" altLang="zh-CN" b="1" dirty="0"/>
              <a:t>5.4.1  </a:t>
            </a:r>
            <a:r>
              <a:rPr lang="en-US" altLang="zh-CN" b="1" dirty="0" err="1">
                <a:solidFill>
                  <a:srgbClr val="FF0000"/>
                </a:solidFill>
              </a:rPr>
              <a:t>dynamic_cast</a:t>
            </a:r>
            <a:endParaRPr lang="zh-CN" altLang="zh-CN" b="1" dirty="0">
              <a:solidFill>
                <a:srgbClr val="FF0000"/>
              </a:solidFill>
            </a:endParaRPr>
          </a:p>
        </p:txBody>
      </p:sp>
    </p:spTree>
    <p:extLst>
      <p:ext uri="{BB962C8B-B14F-4D97-AF65-F5344CB8AC3E}">
        <p14:creationId xmlns:p14="http://schemas.microsoft.com/office/powerpoint/2010/main" val="20577374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323528" y="1124744"/>
            <a:ext cx="8363272" cy="5619750"/>
          </a:xfrm>
        </p:spPr>
        <p:txBody>
          <a:bodyPr/>
          <a:lstStyle/>
          <a:p>
            <a:pPr eaLnBrk="1" hangingPunct="1">
              <a:lnSpc>
                <a:spcPct val="80000"/>
              </a:lnSpc>
              <a:buFontTx/>
              <a:buNone/>
            </a:pPr>
            <a:r>
              <a:rPr lang="en-US" altLang="zh-CN" sz="2000" b="1" dirty="0"/>
              <a:t>//Eg5-12.cpp</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#include &lt;</a:t>
            </a:r>
            <a:r>
              <a:rPr lang="en-US" altLang="zh-CN" sz="2000" b="1" dirty="0" err="1"/>
              <a:t>typeinfo</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B{</a:t>
            </a:r>
          </a:p>
          <a:p>
            <a:pPr eaLnBrk="1" hangingPunct="1">
              <a:lnSpc>
                <a:spcPct val="80000"/>
              </a:lnSpc>
              <a:buFontTx/>
              <a:buNone/>
            </a:pPr>
            <a:r>
              <a:rPr lang="en-US" altLang="zh-CN" sz="2000" b="1" dirty="0"/>
              <a:t>    </a:t>
            </a:r>
            <a:r>
              <a:rPr lang="en-US" altLang="zh-CN" sz="2000" b="1" dirty="0" err="1"/>
              <a:t>int</a:t>
            </a:r>
            <a:r>
              <a:rPr lang="en-US" altLang="zh-CN" sz="2000" b="1" dirty="0"/>
              <a:t> x;</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B(</a:t>
            </a:r>
            <a:r>
              <a:rPr lang="en-US" altLang="zh-CN" sz="2000" b="1" dirty="0" err="1"/>
              <a:t>int</a:t>
            </a:r>
            <a:r>
              <a:rPr lang="en-US" altLang="zh-CN" sz="2000" b="1" dirty="0"/>
              <a:t> </a:t>
            </a:r>
            <a:r>
              <a:rPr lang="en-US" altLang="zh-CN" sz="2000" b="1" dirty="0" err="1"/>
              <a:t>i</a:t>
            </a:r>
            <a:r>
              <a:rPr lang="en-US" altLang="zh-CN" sz="2000" b="1" dirty="0"/>
              <a:t>){x=</a:t>
            </a:r>
            <a:r>
              <a:rPr lang="en-US" altLang="zh-CN" sz="2000" b="1" dirty="0" err="1"/>
              <a:t>i</a:t>
            </a:r>
            <a:r>
              <a:rPr lang="en-US" altLang="zh-CN" sz="2000" b="1" dirty="0"/>
              <a:t>;}</a:t>
            </a:r>
          </a:p>
          <a:p>
            <a:pPr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getx</a:t>
            </a:r>
            <a:r>
              <a:rPr lang="en-US" altLang="zh-CN" sz="2000" b="1" dirty="0"/>
              <a:t>(){return x;}</a:t>
            </a:r>
          </a:p>
          <a:p>
            <a:pPr eaLnBrk="1" hangingPunct="1">
              <a:lnSpc>
                <a:spcPct val="80000"/>
              </a:lnSpc>
              <a:buFontTx/>
              <a:buNone/>
            </a:pPr>
            <a:r>
              <a:rPr lang="en-US" altLang="zh-CN" sz="2000" b="1" dirty="0"/>
              <a:t>    virtual void f(){</a:t>
            </a:r>
            <a:r>
              <a:rPr lang="en-US" altLang="zh-CN" sz="2000" b="1" dirty="0" err="1"/>
              <a:t>cout</a:t>
            </a:r>
            <a:r>
              <a:rPr lang="en-US" altLang="zh-CN" sz="2000" b="1" dirty="0"/>
              <a:t>&lt;&lt;"1: </a:t>
            </a:r>
            <a:r>
              <a:rPr lang="zh-CN" altLang="en-US" sz="2000" b="1" dirty="0"/>
              <a:t>基类</a:t>
            </a:r>
            <a:r>
              <a:rPr lang="en-US" altLang="zh-CN" sz="2000" b="1" dirty="0"/>
              <a:t>B</a:t>
            </a:r>
            <a:r>
              <a:rPr lang="zh-CN" altLang="en-US" sz="2000" b="1" dirty="0"/>
              <a:t>中的</a:t>
            </a:r>
            <a:r>
              <a:rPr lang="en-US" altLang="zh-CN" sz="2000" b="1" dirty="0"/>
              <a:t>f, x="&lt;&lt;x&lt;&lt;</a:t>
            </a:r>
            <a:r>
              <a:rPr lang="en-US" altLang="zh-CN" sz="2000" b="1" dirty="0" err="1"/>
              <a:t>endl</a:t>
            </a:r>
            <a:r>
              <a:rPr lang="en-US" altLang="zh-CN" sz="2000" b="1" dirty="0"/>
              <a: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class D1:public B{</a:t>
            </a:r>
          </a:p>
          <a:p>
            <a:pPr eaLnBrk="1" hangingPunct="1">
              <a:lnSpc>
                <a:spcPct val="80000"/>
              </a:lnSpc>
              <a:buFontTx/>
              <a:buNone/>
            </a:pPr>
            <a:r>
              <a:rPr lang="en-US" altLang="zh-CN" sz="2000" b="1" dirty="0"/>
              <a:t>    </a:t>
            </a:r>
            <a:r>
              <a:rPr lang="en-US" altLang="zh-CN" sz="2000" b="1" dirty="0" err="1"/>
              <a:t>int</a:t>
            </a:r>
            <a:r>
              <a:rPr lang="en-US" altLang="zh-CN" sz="2000" b="1" dirty="0"/>
              <a:t> x;</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D1(</a:t>
            </a:r>
            <a:r>
              <a:rPr lang="en-US" altLang="zh-CN" sz="2000" b="1" dirty="0" err="1"/>
              <a:t>int</a:t>
            </a:r>
            <a:r>
              <a:rPr lang="en-US" altLang="zh-CN" sz="2000" b="1" dirty="0"/>
              <a:t> </a:t>
            </a:r>
            <a:r>
              <a:rPr lang="en-US" altLang="zh-CN" sz="2000" b="1" dirty="0" err="1"/>
              <a:t>i</a:t>
            </a:r>
            <a:r>
              <a:rPr lang="en-US" altLang="zh-CN" sz="2000" b="1" dirty="0"/>
              <a:t>):B(</a:t>
            </a:r>
            <a:r>
              <a:rPr lang="en-US" altLang="zh-CN" sz="2000" b="1" dirty="0" err="1"/>
              <a:t>i</a:t>
            </a:r>
            <a:r>
              <a:rPr lang="en-US" altLang="zh-CN" sz="2000" b="1" dirty="0"/>
              <a:t>){}</a:t>
            </a:r>
          </a:p>
          <a:p>
            <a:pPr eaLnBrk="1" hangingPunct="1">
              <a:lnSpc>
                <a:spcPct val="80000"/>
              </a:lnSpc>
              <a:buFontTx/>
              <a:buNone/>
            </a:pPr>
            <a:r>
              <a:rPr lang="en-US" altLang="zh-CN" sz="2000" b="1" dirty="0"/>
              <a:t>    virtual void f(){ </a:t>
            </a:r>
            <a:r>
              <a:rPr lang="en-US" altLang="zh-CN" sz="2000" b="1" dirty="0" err="1"/>
              <a:t>cout</a:t>
            </a:r>
            <a:r>
              <a:rPr lang="en-US" altLang="zh-CN" sz="2000" b="1" dirty="0"/>
              <a:t>&lt;&lt;"2: </a:t>
            </a:r>
            <a:r>
              <a:rPr lang="zh-CN" altLang="en-US" sz="2000" b="1" dirty="0"/>
              <a:t>派生类</a:t>
            </a:r>
            <a:r>
              <a:rPr lang="en-US" altLang="zh-CN" sz="2000" b="1" dirty="0"/>
              <a:t>D1</a:t>
            </a:r>
            <a:r>
              <a:rPr lang="zh-CN" altLang="en-US" sz="2000" b="1" dirty="0"/>
              <a:t>中的</a:t>
            </a:r>
            <a:r>
              <a:rPr lang="en-US" altLang="zh-CN" sz="2000" b="1" dirty="0"/>
              <a:t>f, x="&lt;&lt;</a:t>
            </a:r>
            <a:r>
              <a:rPr lang="en-US" altLang="zh-CN" sz="2000" b="1" dirty="0" err="1"/>
              <a:t>getx</a:t>
            </a:r>
            <a:r>
              <a:rPr lang="en-US" altLang="zh-CN" sz="2000" b="1" dirty="0"/>
              <a:t>()&lt;&lt;</a:t>
            </a:r>
            <a:r>
              <a:rPr lang="en-US" altLang="zh-CN" sz="2000" b="1" dirty="0" err="1"/>
              <a:t>endl</a:t>
            </a:r>
            <a:r>
              <a:rPr lang="en-US" altLang="zh-CN" sz="2000" b="1" dirty="0"/>
              <a:t>; }</a:t>
            </a:r>
          </a:p>
          <a:p>
            <a:pPr eaLnBrk="1" hangingPunct="1">
              <a:lnSpc>
                <a:spcPct val="80000"/>
              </a:lnSpc>
              <a:buFontTx/>
              <a:buNone/>
            </a:pPr>
            <a:r>
              <a:rPr lang="en-US" altLang="zh-CN" sz="2000" b="1" dirty="0"/>
              <a:t>};</a:t>
            </a:r>
          </a:p>
        </p:txBody>
      </p:sp>
      <p:sp>
        <p:nvSpPr>
          <p:cNvPr id="3" name="Rectangle 2"/>
          <p:cNvSpPr>
            <a:spLocks noGrp="1" noChangeArrowheads="1"/>
          </p:cNvSpPr>
          <p:nvPr>
            <p:ph type="title"/>
          </p:nvPr>
        </p:nvSpPr>
        <p:spPr>
          <a:xfrm>
            <a:off x="457200" y="73672"/>
            <a:ext cx="8229600" cy="811195"/>
          </a:xfrm>
        </p:spPr>
        <p:txBody>
          <a:bodyPr/>
          <a:lstStyle/>
          <a:p>
            <a:r>
              <a:rPr lang="en-US" altLang="zh-CN" b="1" dirty="0"/>
              <a:t>5.4.1  </a:t>
            </a:r>
            <a:r>
              <a:rPr lang="en-US" altLang="zh-CN" b="1" dirty="0" err="1">
                <a:solidFill>
                  <a:srgbClr val="FF0000"/>
                </a:solidFill>
              </a:rPr>
              <a:t>dynamic_cast</a:t>
            </a:r>
            <a:endParaRPr lang="zh-CN" altLang="zh-CN" b="1" dirty="0">
              <a:solidFill>
                <a:srgbClr val="FF0000"/>
              </a:solidFill>
            </a:endParaRPr>
          </a:p>
        </p:txBody>
      </p:sp>
    </p:spTree>
    <p:extLst>
      <p:ext uri="{BB962C8B-B14F-4D97-AF65-F5344CB8AC3E}">
        <p14:creationId xmlns:p14="http://schemas.microsoft.com/office/powerpoint/2010/main" val="19510813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457200" y="1124744"/>
            <a:ext cx="8136904" cy="5733256"/>
          </a:xfrm>
        </p:spPr>
        <p:txBody>
          <a:bodyPr/>
          <a:lstStyle/>
          <a:p>
            <a:pPr eaLnBrk="1" hangingPunct="1">
              <a:lnSpc>
                <a:spcPct val="80000"/>
              </a:lnSpc>
              <a:buFontTx/>
              <a:buNone/>
            </a:pPr>
            <a:r>
              <a:rPr lang="en-US" altLang="zh-CN" sz="1800" b="1" dirty="0"/>
              <a:t>class D2:public B{</a:t>
            </a:r>
          </a:p>
          <a:p>
            <a:pPr eaLnBrk="1" hangingPunct="1">
              <a:lnSpc>
                <a:spcPct val="80000"/>
              </a:lnSpc>
              <a:buFontTx/>
              <a:buNone/>
            </a:pPr>
            <a:r>
              <a:rPr lang="en-US" altLang="zh-CN" sz="1800" b="1" dirty="0"/>
              <a:t>     </a:t>
            </a:r>
            <a:r>
              <a:rPr lang="en-US" altLang="zh-CN" sz="1800" b="1" dirty="0" err="1"/>
              <a:t>int</a:t>
            </a:r>
            <a:r>
              <a:rPr lang="en-US" altLang="zh-CN" sz="1800" b="1" dirty="0"/>
              <a:t> x;</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D2(</a:t>
            </a:r>
            <a:r>
              <a:rPr lang="en-US" altLang="zh-CN" sz="1800" b="1" dirty="0" err="1"/>
              <a:t>int</a:t>
            </a:r>
            <a:r>
              <a:rPr lang="en-US" altLang="zh-CN" sz="1800" b="1" dirty="0"/>
              <a:t> </a:t>
            </a:r>
            <a:r>
              <a:rPr lang="en-US" altLang="zh-CN" sz="1800" b="1" dirty="0" err="1"/>
              <a:t>i</a:t>
            </a:r>
            <a:r>
              <a:rPr lang="en-US" altLang="zh-CN" sz="1800" b="1" dirty="0"/>
              <a:t>):B(</a:t>
            </a:r>
            <a:r>
              <a:rPr lang="en-US" altLang="zh-CN" sz="1800" b="1" dirty="0" err="1"/>
              <a:t>i</a:t>
            </a:r>
            <a:r>
              <a:rPr lang="en-US" altLang="zh-CN" sz="1800" b="1" dirty="0"/>
              <a:t>){}</a:t>
            </a:r>
          </a:p>
          <a:p>
            <a:pPr eaLnBrk="1" hangingPunct="1">
              <a:lnSpc>
                <a:spcPct val="80000"/>
              </a:lnSpc>
              <a:buFontTx/>
              <a:buNone/>
            </a:pPr>
            <a:r>
              <a:rPr lang="en-US" altLang="zh-CN" sz="1800" b="1" dirty="0"/>
              <a:t>     virtual void f(){ </a:t>
            </a:r>
            <a:r>
              <a:rPr lang="en-US" altLang="zh-CN" sz="1800" b="1" dirty="0" err="1"/>
              <a:t>cout</a:t>
            </a:r>
            <a:r>
              <a:rPr lang="en-US" altLang="zh-CN" sz="1800" b="1" dirty="0"/>
              <a:t>&lt;&lt;"3: </a:t>
            </a:r>
            <a:r>
              <a:rPr lang="zh-CN" altLang="en-US" sz="1800" b="1" dirty="0"/>
              <a:t>派生类</a:t>
            </a:r>
            <a:r>
              <a:rPr lang="en-US" altLang="zh-CN" sz="1800" b="1" dirty="0"/>
              <a:t>D2</a:t>
            </a:r>
            <a:r>
              <a:rPr lang="zh-CN" altLang="en-US" sz="1800" b="1" dirty="0"/>
              <a:t>中的</a:t>
            </a:r>
            <a:r>
              <a:rPr lang="en-US" altLang="zh-CN" sz="1800" b="1" dirty="0"/>
              <a:t>f, x="&lt;&lt;</a:t>
            </a:r>
            <a:r>
              <a:rPr lang="en-US" altLang="zh-CN" sz="1800" b="1" dirty="0" err="1"/>
              <a:t>getx</a:t>
            </a:r>
            <a:r>
              <a:rPr lang="en-US" altLang="zh-CN" sz="1800" b="1" dirty="0"/>
              <a:t>()&lt;&lt;</a:t>
            </a:r>
            <a:r>
              <a:rPr lang="en-US" altLang="zh-CN" sz="1800" b="1" dirty="0" err="1"/>
              <a:t>endl</a:t>
            </a:r>
            <a:r>
              <a:rPr lang="en-US" altLang="zh-CN" sz="1800" b="1" dirty="0"/>
              <a:t>; }</a:t>
            </a:r>
          </a:p>
          <a:p>
            <a:pPr eaLnBrk="1" hangingPunct="1">
              <a:lnSpc>
                <a:spcPct val="80000"/>
              </a:lnSpc>
              <a:buFontTx/>
              <a:buNone/>
            </a:pPr>
            <a:r>
              <a:rPr lang="en-US" altLang="zh-CN" sz="1800" b="1" dirty="0"/>
              <a:t>     void g(){ </a:t>
            </a:r>
            <a:r>
              <a:rPr lang="en-US" altLang="zh-CN" sz="1800" b="1" dirty="0" err="1"/>
              <a:t>cout</a:t>
            </a:r>
            <a:r>
              <a:rPr lang="en-US" altLang="zh-CN" sz="1800" b="1" dirty="0"/>
              <a:t>&lt;&lt;"4: </a:t>
            </a:r>
            <a:r>
              <a:rPr lang="zh-CN" altLang="en-US" sz="1800" b="1" dirty="0"/>
              <a:t>这是派生类</a:t>
            </a:r>
            <a:r>
              <a:rPr lang="en-US" altLang="zh-CN" sz="1800" b="1" dirty="0"/>
              <a:t>D2</a:t>
            </a:r>
            <a:r>
              <a:rPr lang="zh-CN" altLang="en-US" sz="1800" b="1" dirty="0"/>
              <a:t>特有的函数，其他类都没有！</a:t>
            </a:r>
            <a:r>
              <a:rPr lang="en-US" altLang="zh-CN" sz="1800" b="1" dirty="0"/>
              <a:t>----\n";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void </a:t>
            </a:r>
            <a:r>
              <a:rPr lang="en-US" altLang="zh-CN" sz="1800" b="1" dirty="0" err="1"/>
              <a:t>AccessB</a:t>
            </a:r>
            <a:r>
              <a:rPr lang="en-US" altLang="zh-CN" sz="1800" b="1" dirty="0"/>
              <a:t>(B *</a:t>
            </a:r>
            <a:r>
              <a:rPr lang="en-US" altLang="zh-CN" sz="1800" b="1" dirty="0" err="1"/>
              <a:t>pb</a:t>
            </a:r>
            <a:r>
              <a:rPr lang="en-US" altLang="zh-CN" sz="1800" b="1" dirty="0"/>
              <a:t>){</a:t>
            </a:r>
          </a:p>
          <a:p>
            <a:pPr eaLnBrk="1" hangingPunct="1">
              <a:lnSpc>
                <a:spcPct val="80000"/>
              </a:lnSpc>
              <a:buFontTx/>
              <a:buNone/>
            </a:pPr>
            <a:r>
              <a:rPr lang="en-US" altLang="zh-CN" sz="1800" b="1" dirty="0"/>
              <a:t>     </a:t>
            </a:r>
            <a:r>
              <a:rPr lang="en-US" altLang="zh-CN" sz="1800" b="1" dirty="0" err="1"/>
              <a:t>pb</a:t>
            </a:r>
            <a:r>
              <a:rPr lang="en-US" altLang="zh-CN" sz="1800" b="1" dirty="0"/>
              <a:t>-&gt;f();</a:t>
            </a:r>
          </a:p>
          <a:p>
            <a:pPr eaLnBrk="1" hangingPunct="1">
              <a:lnSpc>
                <a:spcPct val="80000"/>
              </a:lnSpc>
              <a:buFontTx/>
              <a:buNone/>
            </a:pPr>
            <a:r>
              <a:rPr lang="en-US" altLang="zh-CN" sz="1800" b="1" dirty="0"/>
              <a:t> //  </a:t>
            </a:r>
            <a:r>
              <a:rPr lang="en-US" altLang="zh-CN" sz="1800" b="1" dirty="0" err="1"/>
              <a:t>pb</a:t>
            </a:r>
            <a:r>
              <a:rPr lang="en-US" altLang="zh-CN" sz="1800" b="1" dirty="0"/>
              <a:t>-&gt;g();                        //B</a:t>
            </a:r>
            <a:r>
              <a:rPr lang="zh-CN" altLang="en-US" sz="1800" b="1" dirty="0"/>
              <a:t>中没有定义</a:t>
            </a:r>
            <a:r>
              <a:rPr lang="en-US" altLang="zh-CN" sz="1800" b="1" dirty="0"/>
              <a:t>g()</a:t>
            </a:r>
            <a:r>
              <a:rPr lang="zh-CN" altLang="en-US" sz="1800" b="1" dirty="0"/>
              <a:t>为虚函数，不能访问</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B b(1);</a:t>
            </a:r>
          </a:p>
          <a:p>
            <a:pPr eaLnBrk="1" hangingPunct="1">
              <a:lnSpc>
                <a:spcPct val="80000"/>
              </a:lnSpc>
              <a:buFontTx/>
              <a:buNone/>
            </a:pPr>
            <a:r>
              <a:rPr lang="en-US" altLang="zh-CN" sz="1800" b="1" dirty="0"/>
              <a:t>    D1 d1(2);</a:t>
            </a:r>
          </a:p>
          <a:p>
            <a:pPr eaLnBrk="1" hangingPunct="1">
              <a:lnSpc>
                <a:spcPct val="80000"/>
              </a:lnSpc>
              <a:buFontTx/>
              <a:buNone/>
            </a:pPr>
            <a:r>
              <a:rPr lang="en-US" altLang="zh-CN" sz="1800" b="1" dirty="0"/>
              <a:t>    D2 d2(3);</a:t>
            </a:r>
          </a:p>
          <a:p>
            <a:pPr eaLnBrk="1" hangingPunct="1">
              <a:lnSpc>
                <a:spcPct val="80000"/>
              </a:lnSpc>
              <a:buFontTx/>
              <a:buNone/>
            </a:pPr>
            <a:r>
              <a:rPr lang="en-US" altLang="zh-CN" sz="1800" b="1" dirty="0"/>
              <a:t>    </a:t>
            </a:r>
            <a:r>
              <a:rPr lang="en-US" altLang="zh-CN" sz="1800" b="1" dirty="0" err="1"/>
              <a:t>AccessB</a:t>
            </a:r>
            <a:r>
              <a:rPr lang="en-US" altLang="zh-CN" sz="1800" b="1" dirty="0"/>
              <a:t>(&amp;b);</a:t>
            </a:r>
          </a:p>
          <a:p>
            <a:pPr eaLnBrk="1" hangingPunct="1">
              <a:lnSpc>
                <a:spcPct val="80000"/>
              </a:lnSpc>
              <a:buFontTx/>
              <a:buNone/>
            </a:pPr>
            <a:r>
              <a:rPr lang="en-US" altLang="zh-CN" sz="1800" b="1" dirty="0"/>
              <a:t>    </a:t>
            </a:r>
            <a:r>
              <a:rPr lang="en-US" altLang="zh-CN" sz="1800" b="1" dirty="0" err="1"/>
              <a:t>AccessB</a:t>
            </a:r>
            <a:r>
              <a:rPr lang="en-US" altLang="zh-CN" sz="1800" b="1" dirty="0"/>
              <a:t>(&amp;d1);</a:t>
            </a:r>
          </a:p>
          <a:p>
            <a:pPr eaLnBrk="1" hangingPunct="1">
              <a:lnSpc>
                <a:spcPct val="80000"/>
              </a:lnSpc>
              <a:buFontTx/>
              <a:buNone/>
            </a:pPr>
            <a:r>
              <a:rPr lang="en-US" altLang="zh-CN" sz="1800" b="1" dirty="0"/>
              <a:t>    </a:t>
            </a:r>
            <a:r>
              <a:rPr lang="en-US" altLang="zh-CN" sz="1800" b="1" dirty="0" err="1"/>
              <a:t>AccessB</a:t>
            </a:r>
            <a:r>
              <a:rPr lang="en-US" altLang="zh-CN" sz="1800" b="1" dirty="0"/>
              <a:t>(&amp;d2);</a:t>
            </a:r>
          </a:p>
          <a:p>
            <a:pPr eaLnBrk="1" hangingPunct="1">
              <a:lnSpc>
                <a:spcPct val="80000"/>
              </a:lnSpc>
              <a:buFontTx/>
              <a:buNone/>
            </a:pPr>
            <a:r>
              <a:rPr lang="en-US" altLang="zh-CN" sz="1800" b="1" dirty="0"/>
              <a:t>}</a:t>
            </a:r>
          </a:p>
        </p:txBody>
      </p:sp>
      <p:sp>
        <p:nvSpPr>
          <p:cNvPr id="3" name="Rectangle 2"/>
          <p:cNvSpPr>
            <a:spLocks noGrp="1" noChangeArrowheads="1"/>
          </p:cNvSpPr>
          <p:nvPr>
            <p:ph type="title"/>
          </p:nvPr>
        </p:nvSpPr>
        <p:spPr>
          <a:xfrm>
            <a:off x="457200" y="73672"/>
            <a:ext cx="8229600" cy="811195"/>
          </a:xfrm>
        </p:spPr>
        <p:txBody>
          <a:bodyPr/>
          <a:lstStyle/>
          <a:p>
            <a:r>
              <a:rPr lang="en-US" altLang="zh-CN" b="1" dirty="0"/>
              <a:t>5.4.1  </a:t>
            </a:r>
            <a:r>
              <a:rPr lang="en-US" altLang="zh-CN" b="1" dirty="0" err="1">
                <a:solidFill>
                  <a:srgbClr val="FF0000"/>
                </a:solidFill>
              </a:rPr>
              <a:t>dynamic_cast</a:t>
            </a:r>
            <a:endParaRPr lang="zh-CN" altLang="zh-CN" b="1" dirty="0">
              <a:solidFill>
                <a:srgbClr val="FF0000"/>
              </a:solidFill>
            </a:endParaRPr>
          </a:p>
        </p:txBody>
      </p:sp>
    </p:spTree>
    <p:extLst>
      <p:ext uri="{BB962C8B-B14F-4D97-AF65-F5344CB8AC3E}">
        <p14:creationId xmlns:p14="http://schemas.microsoft.com/office/powerpoint/2010/main" val="25446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5.1.1 </a:t>
            </a:r>
            <a:r>
              <a:rPr lang="zh-CN" altLang="zh-CN" b="1" dirty="0">
                <a:solidFill>
                  <a:srgbClr val="FF0000"/>
                </a:solidFill>
              </a:rPr>
              <a:t>多态</a:t>
            </a:r>
            <a:r>
              <a:rPr lang="zh-CN" altLang="zh-CN" b="1" dirty="0"/>
              <a:t>的概念</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solidFill>
                  <a:srgbClr val="0000CC"/>
                </a:solidFill>
              </a:rPr>
              <a:t>据</a:t>
            </a:r>
            <a:r>
              <a:rPr lang="en-US" altLang="zh-CN" sz="2400" dirty="0">
                <a:solidFill>
                  <a:srgbClr val="0000CC"/>
                </a:solidFill>
              </a:rPr>
              <a:t>Animal</a:t>
            </a:r>
            <a:r>
              <a:rPr lang="zh-CN" altLang="zh-CN" sz="2400" dirty="0">
                <a:solidFill>
                  <a:srgbClr val="0000CC"/>
                </a:solidFill>
              </a:rPr>
              <a:t>继承体系，可以设计出下面的简易类</a:t>
            </a:r>
          </a:p>
          <a:p>
            <a:pPr marL="0" indent="0">
              <a:buNone/>
            </a:pPr>
            <a:r>
              <a:rPr lang="en-US" altLang="zh-CN" sz="2000" dirty="0"/>
              <a:t>class Animal {      </a:t>
            </a:r>
            <a:r>
              <a:rPr lang="en-US" altLang="zh-CN" sz="2000" b="1" dirty="0">
                <a:solidFill>
                  <a:srgbClr val="0000CC"/>
                </a:solidFill>
              </a:rPr>
              <a:t>//</a:t>
            </a:r>
            <a:r>
              <a:rPr lang="zh-CN" altLang="en-US" sz="2000" b="1" dirty="0">
                <a:solidFill>
                  <a:srgbClr val="0000CC"/>
                </a:solidFill>
              </a:rPr>
              <a:t>不知道动物会怎么叫！</a:t>
            </a:r>
            <a:endParaRPr lang="zh-CN" altLang="zh-CN" sz="2000" b="1" dirty="0">
              <a:solidFill>
                <a:srgbClr val="0000CC"/>
              </a:solidFill>
            </a:endParaRPr>
          </a:p>
          <a:p>
            <a:pPr marL="0" indent="0">
              <a:buNone/>
            </a:pPr>
            <a:r>
              <a:rPr lang="en-US" altLang="zh-CN" sz="2000" dirty="0"/>
              <a:t>	public:</a:t>
            </a:r>
            <a:r>
              <a:rPr lang="en-US" altLang="zh-CN" sz="2000" b="1" dirty="0"/>
              <a:t> </a:t>
            </a:r>
            <a:r>
              <a:rPr lang="en-US" altLang="zh-CN" sz="2000" b="1" dirty="0">
                <a:solidFill>
                  <a:srgbClr val="FF0000"/>
                </a:solidFill>
              </a:rPr>
              <a:t>virtual</a:t>
            </a:r>
            <a:r>
              <a:rPr lang="en-US" altLang="zh-CN" sz="2000" dirty="0"/>
              <a:t> void sound() { </a:t>
            </a:r>
            <a:r>
              <a:rPr lang="en-US" altLang="zh-CN" sz="2000" dirty="0" err="1"/>
              <a:t>cout</a:t>
            </a:r>
            <a:r>
              <a:rPr lang="en-US" altLang="zh-CN" sz="2000" dirty="0"/>
              <a:t> &lt;&lt; "</a:t>
            </a:r>
            <a:r>
              <a:rPr lang="en-US" altLang="zh-CN" sz="2000" dirty="0" err="1"/>
              <a:t>unknow</a:t>
            </a:r>
            <a:r>
              <a:rPr lang="en-US" altLang="zh-CN" sz="2000" dirty="0"/>
              <a:t>!" &lt;&lt; </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class Dog :public Animal {        </a:t>
            </a:r>
            <a:r>
              <a:rPr lang="en-US" altLang="zh-CN" sz="2000" b="1" dirty="0">
                <a:solidFill>
                  <a:srgbClr val="0000CC"/>
                </a:solidFill>
              </a:rPr>
              <a:t>//</a:t>
            </a:r>
            <a:r>
              <a:rPr lang="zh-CN" altLang="en-US" sz="2000" b="1" dirty="0">
                <a:solidFill>
                  <a:srgbClr val="0000CC"/>
                </a:solidFill>
              </a:rPr>
              <a:t>狗儿叫声</a:t>
            </a:r>
            <a:r>
              <a:rPr lang="en-US" altLang="zh-CN" sz="2000" b="1" dirty="0">
                <a:solidFill>
                  <a:srgbClr val="0000CC"/>
                </a:solidFill>
              </a:rPr>
              <a:t>“</a:t>
            </a:r>
            <a:r>
              <a:rPr lang="zh-CN" altLang="en-US" sz="2000" b="1" dirty="0">
                <a:solidFill>
                  <a:srgbClr val="0000CC"/>
                </a:solidFill>
              </a:rPr>
              <a:t>汪汪汪！</a:t>
            </a:r>
            <a:r>
              <a:rPr lang="en-US" altLang="zh-CN" sz="2000" b="1" dirty="0">
                <a:solidFill>
                  <a:srgbClr val="0000CC"/>
                </a:solidFill>
              </a:rPr>
              <a:t>”</a:t>
            </a:r>
            <a:endParaRPr lang="zh-CN" altLang="zh-CN" sz="2000" b="1" dirty="0">
              <a:solidFill>
                <a:srgbClr val="0000CC"/>
              </a:solidFill>
            </a:endParaRPr>
          </a:p>
          <a:p>
            <a:pPr marL="0" indent="0">
              <a:buNone/>
            </a:pPr>
            <a:r>
              <a:rPr lang="en-US" altLang="zh-CN" sz="2000" dirty="0"/>
              <a:t>	public:	void sound() { </a:t>
            </a:r>
            <a:r>
              <a:rPr lang="en-US" altLang="zh-CN" sz="2000" dirty="0" err="1"/>
              <a:t>cout</a:t>
            </a:r>
            <a:r>
              <a:rPr lang="en-US" altLang="zh-CN" sz="2000" dirty="0"/>
              <a:t> &lt;&lt; "</a:t>
            </a:r>
            <a:r>
              <a:rPr lang="en-US" altLang="zh-CN" sz="2000" dirty="0" err="1"/>
              <a:t>wang,wang,wang</a:t>
            </a:r>
            <a:r>
              <a:rPr lang="en-US" altLang="zh-CN" sz="2000" dirty="0"/>
              <a:t>!" &lt;&lt; </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class Cat :public Animal {        </a:t>
            </a:r>
            <a:r>
              <a:rPr lang="en-US" altLang="zh-CN" sz="2000" dirty="0">
                <a:solidFill>
                  <a:srgbClr val="0000CC"/>
                </a:solidFill>
              </a:rPr>
              <a:t>//</a:t>
            </a:r>
            <a:r>
              <a:rPr lang="zh-CN" altLang="en-US" sz="2000" dirty="0">
                <a:solidFill>
                  <a:srgbClr val="0000CC"/>
                </a:solidFill>
              </a:rPr>
              <a:t>猫儿叫声</a:t>
            </a:r>
            <a:r>
              <a:rPr lang="en-US" altLang="zh-CN" sz="2000" dirty="0">
                <a:solidFill>
                  <a:srgbClr val="0000CC"/>
                </a:solidFill>
              </a:rPr>
              <a:t>“”</a:t>
            </a:r>
            <a:r>
              <a:rPr lang="zh-CN" altLang="en-US" sz="2000" dirty="0">
                <a:solidFill>
                  <a:srgbClr val="0000CC"/>
                </a:solidFill>
              </a:rPr>
              <a:t>喵喵喵！</a:t>
            </a:r>
            <a:endParaRPr lang="zh-CN" altLang="zh-CN" sz="2000" dirty="0">
              <a:solidFill>
                <a:srgbClr val="0000CC"/>
              </a:solidFill>
            </a:endParaRPr>
          </a:p>
          <a:p>
            <a:pPr marL="0" indent="0">
              <a:buNone/>
            </a:pPr>
            <a:r>
              <a:rPr lang="en-US" altLang="zh-CN" sz="2000" dirty="0"/>
              <a:t>	public:	void sound() { </a:t>
            </a:r>
            <a:r>
              <a:rPr lang="en-US" altLang="zh-CN" sz="2000" dirty="0" err="1"/>
              <a:t>cout</a:t>
            </a:r>
            <a:r>
              <a:rPr lang="en-US" altLang="zh-CN" sz="2000" dirty="0"/>
              <a:t> &lt;&lt; "</a:t>
            </a:r>
            <a:r>
              <a:rPr lang="en-US" altLang="zh-CN" sz="2000" dirty="0" err="1"/>
              <a:t>miao,miao,miao</a:t>
            </a:r>
            <a:r>
              <a:rPr lang="en-US" altLang="zh-CN" sz="2000" dirty="0"/>
              <a:t>!" &lt;&lt; </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class </a:t>
            </a:r>
            <a:r>
              <a:rPr lang="en-US" altLang="zh-CN" sz="2000" dirty="0" err="1"/>
              <a:t>Wlof</a:t>
            </a:r>
            <a:r>
              <a:rPr lang="en-US" altLang="zh-CN" sz="2000" dirty="0"/>
              <a:t> :public Animal {     </a:t>
            </a:r>
            <a:r>
              <a:rPr lang="en-US" altLang="zh-CN" sz="2000" dirty="0">
                <a:solidFill>
                  <a:srgbClr val="0000CC"/>
                </a:solidFill>
              </a:rPr>
              <a:t>//</a:t>
            </a:r>
            <a:r>
              <a:rPr lang="zh-CN" altLang="en-US" sz="2000" dirty="0">
                <a:solidFill>
                  <a:srgbClr val="0000CC"/>
                </a:solidFill>
              </a:rPr>
              <a:t>狼嚎叫声</a:t>
            </a:r>
            <a:r>
              <a:rPr lang="en-US" altLang="zh-CN" sz="2000" dirty="0">
                <a:solidFill>
                  <a:srgbClr val="0000CC"/>
                </a:solidFill>
              </a:rPr>
              <a:t>“”</a:t>
            </a:r>
            <a:r>
              <a:rPr lang="zh-CN" altLang="en-US" sz="2000" dirty="0">
                <a:solidFill>
                  <a:srgbClr val="0000CC"/>
                </a:solidFill>
              </a:rPr>
              <a:t>！</a:t>
            </a:r>
            <a:endParaRPr lang="zh-CN" altLang="zh-CN" sz="2000" dirty="0"/>
          </a:p>
          <a:p>
            <a:pPr marL="0" indent="0">
              <a:buNone/>
            </a:pPr>
            <a:r>
              <a:rPr lang="en-US" altLang="zh-CN" sz="2000" dirty="0"/>
              <a:t>	public:	void sound() { </a:t>
            </a:r>
            <a:r>
              <a:rPr lang="en-US" altLang="zh-CN" sz="2000" dirty="0" err="1"/>
              <a:t>cout</a:t>
            </a:r>
            <a:r>
              <a:rPr lang="en-US" altLang="zh-CN" sz="2000" dirty="0"/>
              <a:t> &lt;&lt; "</a:t>
            </a:r>
            <a:r>
              <a:rPr lang="en-US" altLang="zh-CN" sz="2000" dirty="0" err="1"/>
              <a:t>wu,wu,wu</a:t>
            </a:r>
            <a:r>
              <a:rPr lang="en-US" altLang="zh-CN" sz="2000" dirty="0"/>
              <a:t>!" &lt;&lt; </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27806562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23528" y="6718"/>
            <a:ext cx="7810937" cy="782737"/>
          </a:xfrm>
        </p:spPr>
        <p:txBody>
          <a:bodyPr/>
          <a:lstStyle/>
          <a:p>
            <a:pPr algn="l" eaLnBrk="1" hangingPunct="1"/>
            <a:r>
              <a:rPr lang="zh-CN" altLang="en-US" sz="2800" dirty="0"/>
              <a:t>修改</a:t>
            </a:r>
            <a:r>
              <a:rPr lang="en-US" altLang="zh-CN" sz="2800" dirty="0" err="1">
                <a:solidFill>
                  <a:srgbClr val="FF0000"/>
                </a:solidFill>
              </a:rPr>
              <a:t>AccessB</a:t>
            </a:r>
            <a:r>
              <a:rPr lang="zh-CN" altLang="en-US" sz="2800" dirty="0">
                <a:solidFill>
                  <a:srgbClr val="FF0000"/>
                </a:solidFill>
              </a:rPr>
              <a:t>，访问正确对象的成员函数！</a:t>
            </a:r>
          </a:p>
        </p:txBody>
      </p:sp>
      <p:sp>
        <p:nvSpPr>
          <p:cNvPr id="130051" name="Rectangle 3"/>
          <p:cNvSpPr>
            <a:spLocks noGrp="1" noChangeArrowheads="1"/>
          </p:cNvSpPr>
          <p:nvPr>
            <p:ph type="body" idx="1"/>
          </p:nvPr>
        </p:nvSpPr>
        <p:spPr>
          <a:xfrm>
            <a:off x="323528" y="1052736"/>
            <a:ext cx="8640959" cy="5400675"/>
          </a:xfrm>
        </p:spPr>
        <p:txBody>
          <a:bodyPr/>
          <a:lstStyle/>
          <a:p>
            <a:pPr eaLnBrk="1" hangingPunct="1">
              <a:lnSpc>
                <a:spcPct val="90000"/>
              </a:lnSpc>
            </a:pPr>
            <a:r>
              <a:rPr lang="zh-CN" altLang="en-US" sz="2400" b="1" dirty="0"/>
              <a:t>利用</a:t>
            </a:r>
            <a:r>
              <a:rPr lang="en-US" altLang="zh-CN" sz="2400" b="1" dirty="0" err="1"/>
              <a:t>dynamic_cast</a:t>
            </a:r>
            <a:r>
              <a:rPr lang="zh-CN" altLang="en-US" sz="2400" b="1" dirty="0"/>
              <a:t>将例上例中的</a:t>
            </a:r>
            <a:r>
              <a:rPr lang="en-US" altLang="zh-CN" sz="2400" b="1" dirty="0" err="1"/>
              <a:t>AccessB</a:t>
            </a:r>
            <a:r>
              <a:rPr lang="zh-CN" altLang="en-US" sz="2400" b="1" dirty="0"/>
              <a:t>函数改写为下面的形式，其余程序代码不作任何修改，就能够通过基类对象</a:t>
            </a:r>
            <a:r>
              <a:rPr lang="en-US" altLang="zh-CN" sz="2400" b="1" dirty="0"/>
              <a:t>B</a:t>
            </a:r>
            <a:r>
              <a:rPr lang="zh-CN" altLang="en-US" sz="2400" b="1" dirty="0"/>
              <a:t>的指针</a:t>
            </a:r>
            <a:r>
              <a:rPr lang="en-US" altLang="zh-CN" sz="2400" b="1" dirty="0" err="1"/>
              <a:t>pb</a:t>
            </a:r>
            <a:r>
              <a:rPr lang="zh-CN" altLang="en-US" sz="2400" b="1" dirty="0"/>
              <a:t>访问到派生类</a:t>
            </a:r>
            <a:r>
              <a:rPr lang="en-US" altLang="zh-CN" sz="2400" b="1" dirty="0"/>
              <a:t>D2</a:t>
            </a:r>
            <a:r>
              <a:rPr lang="zh-CN" altLang="en-US" sz="2400" b="1" dirty="0"/>
              <a:t>新增加的函数</a:t>
            </a:r>
            <a:r>
              <a:rPr lang="en-US" altLang="zh-CN" sz="2400" b="1" dirty="0"/>
              <a:t>g( )</a:t>
            </a:r>
            <a:r>
              <a:rPr lang="zh-CN" altLang="en-US" sz="2400" b="1" dirty="0"/>
              <a:t>。</a:t>
            </a:r>
          </a:p>
          <a:p>
            <a:pPr eaLnBrk="1" hangingPunct="1">
              <a:lnSpc>
                <a:spcPct val="90000"/>
              </a:lnSpc>
              <a:buFontTx/>
              <a:buNone/>
            </a:pPr>
            <a:r>
              <a:rPr lang="en-US" altLang="zh-CN" sz="2400" b="1" dirty="0">
                <a:solidFill>
                  <a:srgbClr val="FF0000"/>
                </a:solidFill>
              </a:rPr>
              <a:t>void </a:t>
            </a:r>
            <a:r>
              <a:rPr lang="en-US" altLang="zh-CN" sz="2400" b="1" dirty="0" err="1">
                <a:solidFill>
                  <a:srgbClr val="FF0000"/>
                </a:solidFill>
              </a:rPr>
              <a:t>AccessB</a:t>
            </a:r>
            <a:r>
              <a:rPr lang="en-US" altLang="zh-CN" sz="2400" b="1" dirty="0">
                <a:solidFill>
                  <a:srgbClr val="FF0000"/>
                </a:solidFill>
              </a:rPr>
              <a:t>(B *</a:t>
            </a:r>
            <a:r>
              <a:rPr lang="en-US" altLang="zh-CN" sz="2400" b="1" dirty="0" err="1">
                <a:solidFill>
                  <a:srgbClr val="FF0000"/>
                </a:solidFill>
              </a:rPr>
              <a:t>pb</a:t>
            </a:r>
            <a:r>
              <a:rPr lang="en-US" altLang="zh-CN" sz="2400" b="1" dirty="0">
                <a:solidFill>
                  <a:srgbClr val="FF0000"/>
                </a:solidFill>
              </a:rPr>
              <a:t>){</a:t>
            </a:r>
          </a:p>
          <a:p>
            <a:pPr eaLnBrk="1" hangingPunct="1">
              <a:lnSpc>
                <a:spcPct val="90000"/>
              </a:lnSpc>
              <a:buFontTx/>
              <a:buNone/>
            </a:pPr>
            <a:r>
              <a:rPr lang="en-US" altLang="zh-CN" sz="2400" b="1" dirty="0">
                <a:solidFill>
                  <a:srgbClr val="FF0000"/>
                </a:solidFill>
              </a:rPr>
              <a:t>    D2 *p=</a:t>
            </a:r>
            <a:r>
              <a:rPr lang="en-US" altLang="zh-CN" sz="2400" b="1" dirty="0" err="1">
                <a:solidFill>
                  <a:srgbClr val="FF0000"/>
                </a:solidFill>
              </a:rPr>
              <a:t>dynamic_cast</a:t>
            </a:r>
            <a:r>
              <a:rPr lang="en-US" altLang="zh-CN" sz="2400" b="1" dirty="0">
                <a:solidFill>
                  <a:srgbClr val="FF0000"/>
                </a:solidFill>
              </a:rPr>
              <a:t>&lt;D2 *&gt;(</a:t>
            </a:r>
            <a:r>
              <a:rPr lang="en-US" altLang="zh-CN" sz="2400" b="1" dirty="0" err="1">
                <a:solidFill>
                  <a:srgbClr val="FF0000"/>
                </a:solidFill>
              </a:rPr>
              <a:t>pb</a:t>
            </a:r>
            <a:r>
              <a:rPr lang="en-US" altLang="zh-CN" sz="2400" b="1" dirty="0">
                <a:solidFill>
                  <a:srgbClr val="FF0000"/>
                </a:solidFill>
              </a:rPr>
              <a:t>);</a:t>
            </a:r>
          </a:p>
          <a:p>
            <a:pPr eaLnBrk="1" hangingPunct="1">
              <a:lnSpc>
                <a:spcPct val="90000"/>
              </a:lnSpc>
              <a:buFontTx/>
              <a:buNone/>
            </a:pPr>
            <a:r>
              <a:rPr lang="en-US" altLang="zh-CN" sz="2400" b="1" dirty="0">
                <a:solidFill>
                  <a:srgbClr val="FF0000"/>
                </a:solidFill>
              </a:rPr>
              <a:t>    if(p)                           //</a:t>
            </a:r>
            <a:r>
              <a:rPr lang="zh-CN" altLang="en-US" sz="2400" b="1" dirty="0">
                <a:solidFill>
                  <a:srgbClr val="FF0000"/>
                </a:solidFill>
              </a:rPr>
              <a:t>如果转换成功，就调用</a:t>
            </a:r>
            <a:r>
              <a:rPr lang="en-US" altLang="zh-CN" sz="2400" b="1" dirty="0">
                <a:solidFill>
                  <a:srgbClr val="FF0000"/>
                </a:solidFill>
              </a:rPr>
              <a:t>p-&gt;g()</a:t>
            </a:r>
          </a:p>
          <a:p>
            <a:pPr eaLnBrk="1" hangingPunct="1">
              <a:lnSpc>
                <a:spcPct val="90000"/>
              </a:lnSpc>
              <a:buFontTx/>
              <a:buNone/>
            </a:pPr>
            <a:r>
              <a:rPr lang="en-US" altLang="zh-CN" sz="2400" b="1" dirty="0">
                <a:solidFill>
                  <a:srgbClr val="FF0000"/>
                </a:solidFill>
              </a:rPr>
              <a:t>        p-&gt;g();</a:t>
            </a:r>
          </a:p>
          <a:p>
            <a:pPr eaLnBrk="1" hangingPunct="1">
              <a:lnSpc>
                <a:spcPct val="90000"/>
              </a:lnSpc>
              <a:buFontTx/>
              <a:buNone/>
            </a:pPr>
            <a:r>
              <a:rPr lang="en-US" altLang="zh-CN" sz="2400" b="1" dirty="0">
                <a:solidFill>
                  <a:srgbClr val="FF0000"/>
                </a:solidFill>
              </a:rPr>
              <a:t>    else                            //</a:t>
            </a:r>
            <a:r>
              <a:rPr lang="zh-CN" altLang="en-US" sz="2400" b="1" dirty="0">
                <a:solidFill>
                  <a:srgbClr val="FF0000"/>
                </a:solidFill>
              </a:rPr>
              <a:t>如果转换不成功，调用</a:t>
            </a:r>
            <a:r>
              <a:rPr lang="en-US" altLang="zh-CN" sz="2400" b="1" dirty="0">
                <a:solidFill>
                  <a:srgbClr val="FF0000"/>
                </a:solidFill>
              </a:rPr>
              <a:t>p-&gt;f()</a:t>
            </a:r>
          </a:p>
          <a:p>
            <a:pPr eaLnBrk="1" hangingPunct="1">
              <a:lnSpc>
                <a:spcPct val="90000"/>
              </a:lnSpc>
              <a:buFontTx/>
              <a:buNone/>
            </a:pPr>
            <a:r>
              <a:rPr lang="en-US" altLang="zh-CN" sz="2400" b="1" dirty="0">
                <a:solidFill>
                  <a:srgbClr val="FF0000"/>
                </a:solidFill>
              </a:rPr>
              <a:t>        </a:t>
            </a:r>
            <a:r>
              <a:rPr lang="en-US" altLang="zh-CN" sz="2400" b="1" dirty="0" err="1">
                <a:solidFill>
                  <a:srgbClr val="FF0000"/>
                </a:solidFill>
              </a:rPr>
              <a:t>pb</a:t>
            </a:r>
            <a:r>
              <a:rPr lang="en-US" altLang="zh-CN" sz="2400" b="1" dirty="0">
                <a:solidFill>
                  <a:srgbClr val="FF0000"/>
                </a:solidFill>
              </a:rPr>
              <a:t>-&gt;f();</a:t>
            </a:r>
          </a:p>
          <a:p>
            <a:pPr eaLnBrk="1" hangingPunct="1">
              <a:lnSpc>
                <a:spcPct val="90000"/>
              </a:lnSpc>
              <a:buFontTx/>
              <a:buNone/>
            </a:pPr>
            <a:r>
              <a:rPr lang="en-US" altLang="zh-CN" sz="2400" b="1" dirty="0">
                <a:solidFill>
                  <a:srgbClr val="FF0000"/>
                </a:solidFill>
              </a:rPr>
              <a:t>}</a:t>
            </a:r>
          </a:p>
          <a:p>
            <a:pPr eaLnBrk="1" hangingPunct="1">
              <a:lnSpc>
                <a:spcPct val="90000"/>
              </a:lnSpc>
              <a:buFontTx/>
              <a:buNone/>
            </a:pPr>
            <a:r>
              <a:rPr lang="zh-CN" altLang="en-US" sz="2000" b="1" dirty="0">
                <a:solidFill>
                  <a:schemeClr val="accent2"/>
                </a:solidFill>
              </a:rPr>
              <a:t>当将</a:t>
            </a:r>
            <a:r>
              <a:rPr lang="en-US" altLang="zh-CN" sz="2000" b="1" dirty="0" err="1">
                <a:solidFill>
                  <a:schemeClr val="accent2"/>
                </a:solidFill>
              </a:rPr>
              <a:t>AccessB</a:t>
            </a:r>
            <a:r>
              <a:rPr lang="zh-CN" altLang="en-US" sz="2000" b="1" dirty="0">
                <a:solidFill>
                  <a:schemeClr val="accent2"/>
                </a:solidFill>
              </a:rPr>
              <a:t>改写为上面的形式后，例</a:t>
            </a:r>
            <a:r>
              <a:rPr lang="en-US" altLang="zh-CN" sz="2000" b="1" dirty="0">
                <a:solidFill>
                  <a:schemeClr val="accent2"/>
                </a:solidFill>
              </a:rPr>
              <a:t>5-10</a:t>
            </a:r>
            <a:r>
              <a:rPr lang="zh-CN" altLang="en-US" sz="2000" b="1" dirty="0">
                <a:solidFill>
                  <a:schemeClr val="accent2"/>
                </a:solidFill>
              </a:rPr>
              <a:t>的运行结果如下。</a:t>
            </a:r>
            <a:r>
              <a:rPr lang="zh-CN" altLang="en-US" sz="2000" b="1" dirty="0">
                <a:solidFill>
                  <a:srgbClr val="FF0000"/>
                </a:solidFill>
              </a:rPr>
              <a:t>这就对了</a:t>
            </a:r>
          </a:p>
          <a:p>
            <a:pPr eaLnBrk="1" hangingPunct="1">
              <a:lnSpc>
                <a:spcPct val="90000"/>
              </a:lnSpc>
              <a:buFontTx/>
              <a:buNone/>
            </a:pPr>
            <a:r>
              <a:rPr lang="en-US" altLang="zh-CN" sz="2000" b="1" dirty="0"/>
              <a:t>1: </a:t>
            </a:r>
            <a:r>
              <a:rPr lang="zh-CN" altLang="en-US" sz="2000" b="1" dirty="0"/>
              <a:t>基类</a:t>
            </a:r>
            <a:r>
              <a:rPr lang="en-US" altLang="zh-CN" sz="2000" b="1" dirty="0"/>
              <a:t>B</a:t>
            </a:r>
            <a:r>
              <a:rPr lang="zh-CN" altLang="en-US" sz="2000" b="1" dirty="0"/>
              <a:t>中的</a:t>
            </a:r>
            <a:r>
              <a:rPr lang="en-US" altLang="zh-CN" sz="2000" b="1" dirty="0"/>
              <a:t>f, x=1</a:t>
            </a:r>
          </a:p>
          <a:p>
            <a:pPr eaLnBrk="1" hangingPunct="1">
              <a:lnSpc>
                <a:spcPct val="90000"/>
              </a:lnSpc>
              <a:buFontTx/>
              <a:buNone/>
            </a:pPr>
            <a:r>
              <a:rPr lang="en-US" altLang="zh-CN" sz="2000" b="1" dirty="0"/>
              <a:t>2: </a:t>
            </a:r>
            <a:r>
              <a:rPr lang="zh-CN" altLang="en-US" sz="2000" b="1" dirty="0"/>
              <a:t>派生类</a:t>
            </a:r>
            <a:r>
              <a:rPr lang="en-US" altLang="zh-CN" sz="2000" b="1" dirty="0"/>
              <a:t>D1</a:t>
            </a:r>
            <a:r>
              <a:rPr lang="zh-CN" altLang="en-US" sz="2000" b="1" dirty="0"/>
              <a:t>中的</a:t>
            </a:r>
            <a:r>
              <a:rPr lang="en-US" altLang="zh-CN" sz="2000" b="1" dirty="0"/>
              <a:t>f, x=2</a:t>
            </a:r>
          </a:p>
          <a:p>
            <a:pPr eaLnBrk="1" hangingPunct="1">
              <a:lnSpc>
                <a:spcPct val="90000"/>
              </a:lnSpc>
              <a:buFontTx/>
              <a:buNone/>
            </a:pPr>
            <a:r>
              <a:rPr lang="en-US" altLang="zh-CN" sz="2000" b="1" dirty="0"/>
              <a:t>4: </a:t>
            </a:r>
            <a:r>
              <a:rPr lang="zh-CN" altLang="en-US" sz="2000" b="1" dirty="0"/>
              <a:t>这是派生类</a:t>
            </a:r>
            <a:r>
              <a:rPr lang="en-US" altLang="zh-CN" sz="2000" b="1" dirty="0"/>
              <a:t>D2</a:t>
            </a:r>
            <a:r>
              <a:rPr lang="zh-CN" altLang="en-US" sz="2000" b="1" dirty="0"/>
              <a:t>特有的函数，其他类都没有！</a:t>
            </a:r>
            <a:r>
              <a:rPr lang="en-US" altLang="zh-CN" sz="2000" b="1" dirty="0"/>
              <a:t>----</a:t>
            </a:r>
          </a:p>
        </p:txBody>
      </p:sp>
    </p:spTree>
    <p:extLst>
      <p:ext uri="{BB962C8B-B14F-4D97-AF65-F5344CB8AC3E}">
        <p14:creationId xmlns:p14="http://schemas.microsoft.com/office/powerpoint/2010/main" val="867095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 calcmode="lin" valueType="num">
                                      <p:cBhvr additive="base">
                                        <p:cTn id="7" dur="500" fill="hold"/>
                                        <p:tgtEl>
                                          <p:spTgt spid="1300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0051">
                                            <p:txEl>
                                              <p:pRg st="2" end="2"/>
                                            </p:txEl>
                                          </p:spTgt>
                                        </p:tgtEl>
                                        <p:attrNameLst>
                                          <p:attrName>style.visibility</p:attrName>
                                        </p:attrNameLst>
                                      </p:cBhvr>
                                      <p:to>
                                        <p:strVal val="visible"/>
                                      </p:to>
                                    </p:set>
                                    <p:anim calcmode="lin" valueType="num">
                                      <p:cBhvr additive="base">
                                        <p:cTn id="11" dur="5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005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0051">
                                            <p:txEl>
                                              <p:pRg st="3" end="3"/>
                                            </p:txEl>
                                          </p:spTgt>
                                        </p:tgtEl>
                                        <p:attrNameLst>
                                          <p:attrName>style.visibility</p:attrName>
                                        </p:attrNameLst>
                                      </p:cBhvr>
                                      <p:to>
                                        <p:strVal val="visible"/>
                                      </p:to>
                                    </p:set>
                                    <p:anim calcmode="lin" valueType="num">
                                      <p:cBhvr additive="base">
                                        <p:cTn id="15" dur="5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005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0051">
                                            <p:txEl>
                                              <p:pRg st="4" end="4"/>
                                            </p:txEl>
                                          </p:spTgt>
                                        </p:tgtEl>
                                        <p:attrNameLst>
                                          <p:attrName>style.visibility</p:attrName>
                                        </p:attrNameLst>
                                      </p:cBhvr>
                                      <p:to>
                                        <p:strVal val="visible"/>
                                      </p:to>
                                    </p:set>
                                    <p:anim calcmode="lin" valueType="num">
                                      <p:cBhvr additive="base">
                                        <p:cTn id="19" dur="500" fill="hold"/>
                                        <p:tgtEl>
                                          <p:spTgt spid="1300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0051">
                                            <p:txEl>
                                              <p:pRg st="5" end="5"/>
                                            </p:txEl>
                                          </p:spTgt>
                                        </p:tgtEl>
                                        <p:attrNameLst>
                                          <p:attrName>style.visibility</p:attrName>
                                        </p:attrNameLst>
                                      </p:cBhvr>
                                      <p:to>
                                        <p:strVal val="visible"/>
                                      </p:to>
                                    </p:set>
                                    <p:anim calcmode="lin" valueType="num">
                                      <p:cBhvr additive="base">
                                        <p:cTn id="23" dur="500" fill="hold"/>
                                        <p:tgtEl>
                                          <p:spTgt spid="13005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005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0051">
                                            <p:txEl>
                                              <p:pRg st="6" end="6"/>
                                            </p:txEl>
                                          </p:spTgt>
                                        </p:tgtEl>
                                        <p:attrNameLst>
                                          <p:attrName>style.visibility</p:attrName>
                                        </p:attrNameLst>
                                      </p:cBhvr>
                                      <p:to>
                                        <p:strVal val="visible"/>
                                      </p:to>
                                    </p:set>
                                    <p:anim calcmode="lin" valueType="num">
                                      <p:cBhvr additive="base">
                                        <p:cTn id="27" dur="500" fill="hold"/>
                                        <p:tgtEl>
                                          <p:spTgt spid="13005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005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0051">
                                            <p:txEl>
                                              <p:pRg st="7" end="7"/>
                                            </p:txEl>
                                          </p:spTgt>
                                        </p:tgtEl>
                                        <p:attrNameLst>
                                          <p:attrName>style.visibility</p:attrName>
                                        </p:attrNameLst>
                                      </p:cBhvr>
                                      <p:to>
                                        <p:strVal val="visible"/>
                                      </p:to>
                                    </p:set>
                                    <p:anim calcmode="lin" valueType="num">
                                      <p:cBhvr additive="base">
                                        <p:cTn id="31" dur="500" fill="hold"/>
                                        <p:tgtEl>
                                          <p:spTgt spid="13005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0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0051">
                                            <p:txEl>
                                              <p:pRg st="8" end="8"/>
                                            </p:txEl>
                                          </p:spTgt>
                                        </p:tgtEl>
                                        <p:attrNameLst>
                                          <p:attrName>style.visibility</p:attrName>
                                        </p:attrNameLst>
                                      </p:cBhvr>
                                      <p:to>
                                        <p:strVal val="visible"/>
                                      </p:to>
                                    </p:set>
                                    <p:anim calcmode="lin" valueType="num">
                                      <p:cBhvr additive="base">
                                        <p:cTn id="37" dur="500" fill="hold"/>
                                        <p:tgtEl>
                                          <p:spTgt spid="13005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0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1" presetClass="entr" presetSubtype="0" fill="hold" nodeType="clickEffect">
                                  <p:stCondLst>
                                    <p:cond delay="0"/>
                                  </p:stCondLst>
                                  <p:iterate type="lt">
                                    <p:tmPct val="5000"/>
                                  </p:iterate>
                                  <p:childTnLst>
                                    <p:set>
                                      <p:cBhvr>
                                        <p:cTn id="42" dur="1" fill="hold">
                                          <p:stCondLst>
                                            <p:cond delay="0"/>
                                          </p:stCondLst>
                                        </p:cTn>
                                        <p:tgtEl>
                                          <p:spTgt spid="130051">
                                            <p:txEl>
                                              <p:pRg st="9" end="9"/>
                                            </p:txEl>
                                          </p:spTgt>
                                        </p:tgtEl>
                                        <p:attrNameLst>
                                          <p:attrName>style.visibility</p:attrName>
                                        </p:attrNameLst>
                                      </p:cBhvr>
                                      <p:to>
                                        <p:strVal val="visible"/>
                                      </p:to>
                                    </p:set>
                                    <p:anim calcmode="lin" valueType="num">
                                      <p:cBhvr>
                                        <p:cTn id="43" dur="1000" fill="hold"/>
                                        <p:tgtEl>
                                          <p:spTgt spid="130051">
                                            <p:txEl>
                                              <p:pRg st="9" end="9"/>
                                            </p:txEl>
                                          </p:spTgt>
                                        </p:tgtEl>
                                        <p:attrNameLst>
                                          <p:attrName>ppt_w</p:attrName>
                                        </p:attrNameLst>
                                      </p:cBhvr>
                                      <p:tavLst>
                                        <p:tav tm="0">
                                          <p:val>
                                            <p:fltVal val="0"/>
                                          </p:val>
                                        </p:tav>
                                        <p:tav tm="100000">
                                          <p:val>
                                            <p:strVal val="#ppt_w"/>
                                          </p:val>
                                        </p:tav>
                                      </p:tavLst>
                                    </p:anim>
                                    <p:anim calcmode="lin" valueType="num">
                                      <p:cBhvr>
                                        <p:cTn id="44" dur="1000" fill="hold"/>
                                        <p:tgtEl>
                                          <p:spTgt spid="130051">
                                            <p:txEl>
                                              <p:pRg st="9" end="9"/>
                                            </p:txEl>
                                          </p:spTgt>
                                        </p:tgtEl>
                                        <p:attrNameLst>
                                          <p:attrName>ppt_h</p:attrName>
                                        </p:attrNameLst>
                                      </p:cBhvr>
                                      <p:tavLst>
                                        <p:tav tm="0">
                                          <p:val>
                                            <p:fltVal val="0"/>
                                          </p:val>
                                        </p:tav>
                                        <p:tav tm="100000">
                                          <p:val>
                                            <p:strVal val="#ppt_h"/>
                                          </p:val>
                                        </p:tav>
                                      </p:tavLst>
                                    </p:anim>
                                    <p:anim calcmode="lin" valueType="num">
                                      <p:cBhvr>
                                        <p:cTn id="45" dur="1000" fill="hold"/>
                                        <p:tgtEl>
                                          <p:spTgt spid="130051">
                                            <p:txEl>
                                              <p:pRg st="9" end="9"/>
                                            </p:txEl>
                                          </p:spTgt>
                                        </p:tgtEl>
                                        <p:attrNameLst>
                                          <p:attrName>style.rotation</p:attrName>
                                        </p:attrNameLst>
                                      </p:cBhvr>
                                      <p:tavLst>
                                        <p:tav tm="0">
                                          <p:val>
                                            <p:fltVal val="90"/>
                                          </p:val>
                                        </p:tav>
                                        <p:tav tm="100000">
                                          <p:val>
                                            <p:fltVal val="0"/>
                                          </p:val>
                                        </p:tav>
                                      </p:tavLst>
                                    </p:anim>
                                    <p:animEffect transition="in" filter="fade">
                                      <p:cBhvr>
                                        <p:cTn id="46" dur="1000"/>
                                        <p:tgtEl>
                                          <p:spTgt spid="130051">
                                            <p:txEl>
                                              <p:pRg st="9" end="9"/>
                                            </p:txEl>
                                          </p:spTgt>
                                        </p:tgtEl>
                                      </p:cBhvr>
                                    </p:animEffect>
                                  </p:childTnLst>
                                </p:cTn>
                              </p:par>
                              <p:par>
                                <p:cTn id="47" presetID="31" presetClass="entr" presetSubtype="0" fill="hold" nodeType="withEffect">
                                  <p:stCondLst>
                                    <p:cond delay="0"/>
                                  </p:stCondLst>
                                  <p:iterate type="lt">
                                    <p:tmPct val="5000"/>
                                  </p:iterate>
                                  <p:childTnLst>
                                    <p:set>
                                      <p:cBhvr>
                                        <p:cTn id="48" dur="1" fill="hold">
                                          <p:stCondLst>
                                            <p:cond delay="0"/>
                                          </p:stCondLst>
                                        </p:cTn>
                                        <p:tgtEl>
                                          <p:spTgt spid="130051">
                                            <p:txEl>
                                              <p:pRg st="10" end="10"/>
                                            </p:txEl>
                                          </p:spTgt>
                                        </p:tgtEl>
                                        <p:attrNameLst>
                                          <p:attrName>style.visibility</p:attrName>
                                        </p:attrNameLst>
                                      </p:cBhvr>
                                      <p:to>
                                        <p:strVal val="visible"/>
                                      </p:to>
                                    </p:set>
                                    <p:anim calcmode="lin" valueType="num">
                                      <p:cBhvr>
                                        <p:cTn id="49" dur="1000" fill="hold"/>
                                        <p:tgtEl>
                                          <p:spTgt spid="130051">
                                            <p:txEl>
                                              <p:pRg st="10" end="10"/>
                                            </p:txEl>
                                          </p:spTgt>
                                        </p:tgtEl>
                                        <p:attrNameLst>
                                          <p:attrName>ppt_w</p:attrName>
                                        </p:attrNameLst>
                                      </p:cBhvr>
                                      <p:tavLst>
                                        <p:tav tm="0">
                                          <p:val>
                                            <p:fltVal val="0"/>
                                          </p:val>
                                        </p:tav>
                                        <p:tav tm="100000">
                                          <p:val>
                                            <p:strVal val="#ppt_w"/>
                                          </p:val>
                                        </p:tav>
                                      </p:tavLst>
                                    </p:anim>
                                    <p:anim calcmode="lin" valueType="num">
                                      <p:cBhvr>
                                        <p:cTn id="50" dur="1000" fill="hold"/>
                                        <p:tgtEl>
                                          <p:spTgt spid="130051">
                                            <p:txEl>
                                              <p:pRg st="10" end="10"/>
                                            </p:txEl>
                                          </p:spTgt>
                                        </p:tgtEl>
                                        <p:attrNameLst>
                                          <p:attrName>ppt_h</p:attrName>
                                        </p:attrNameLst>
                                      </p:cBhvr>
                                      <p:tavLst>
                                        <p:tav tm="0">
                                          <p:val>
                                            <p:fltVal val="0"/>
                                          </p:val>
                                        </p:tav>
                                        <p:tav tm="100000">
                                          <p:val>
                                            <p:strVal val="#ppt_h"/>
                                          </p:val>
                                        </p:tav>
                                      </p:tavLst>
                                    </p:anim>
                                    <p:anim calcmode="lin" valueType="num">
                                      <p:cBhvr>
                                        <p:cTn id="51" dur="1000" fill="hold"/>
                                        <p:tgtEl>
                                          <p:spTgt spid="130051">
                                            <p:txEl>
                                              <p:pRg st="10" end="10"/>
                                            </p:txEl>
                                          </p:spTgt>
                                        </p:tgtEl>
                                        <p:attrNameLst>
                                          <p:attrName>style.rotation</p:attrName>
                                        </p:attrNameLst>
                                      </p:cBhvr>
                                      <p:tavLst>
                                        <p:tav tm="0">
                                          <p:val>
                                            <p:fltVal val="90"/>
                                          </p:val>
                                        </p:tav>
                                        <p:tav tm="100000">
                                          <p:val>
                                            <p:fltVal val="0"/>
                                          </p:val>
                                        </p:tav>
                                      </p:tavLst>
                                    </p:anim>
                                    <p:animEffect transition="in" filter="fade">
                                      <p:cBhvr>
                                        <p:cTn id="52" dur="1000"/>
                                        <p:tgtEl>
                                          <p:spTgt spid="130051">
                                            <p:txEl>
                                              <p:pRg st="10" end="10"/>
                                            </p:txEl>
                                          </p:spTgt>
                                        </p:tgtEl>
                                      </p:cBhvr>
                                    </p:animEffect>
                                  </p:childTnLst>
                                </p:cTn>
                              </p:par>
                              <p:par>
                                <p:cTn id="53" presetID="31" presetClass="entr" presetSubtype="0" fill="hold" nodeType="withEffect">
                                  <p:stCondLst>
                                    <p:cond delay="0"/>
                                  </p:stCondLst>
                                  <p:iterate type="lt">
                                    <p:tmPct val="5000"/>
                                  </p:iterate>
                                  <p:childTnLst>
                                    <p:set>
                                      <p:cBhvr>
                                        <p:cTn id="54" dur="1" fill="hold">
                                          <p:stCondLst>
                                            <p:cond delay="0"/>
                                          </p:stCondLst>
                                        </p:cTn>
                                        <p:tgtEl>
                                          <p:spTgt spid="130051">
                                            <p:txEl>
                                              <p:pRg st="11" end="11"/>
                                            </p:txEl>
                                          </p:spTgt>
                                        </p:tgtEl>
                                        <p:attrNameLst>
                                          <p:attrName>style.visibility</p:attrName>
                                        </p:attrNameLst>
                                      </p:cBhvr>
                                      <p:to>
                                        <p:strVal val="visible"/>
                                      </p:to>
                                    </p:set>
                                    <p:anim calcmode="lin" valueType="num">
                                      <p:cBhvr>
                                        <p:cTn id="55" dur="1000" fill="hold"/>
                                        <p:tgtEl>
                                          <p:spTgt spid="130051">
                                            <p:txEl>
                                              <p:pRg st="11" end="11"/>
                                            </p:txEl>
                                          </p:spTgt>
                                        </p:tgtEl>
                                        <p:attrNameLst>
                                          <p:attrName>ppt_w</p:attrName>
                                        </p:attrNameLst>
                                      </p:cBhvr>
                                      <p:tavLst>
                                        <p:tav tm="0">
                                          <p:val>
                                            <p:fltVal val="0"/>
                                          </p:val>
                                        </p:tav>
                                        <p:tav tm="100000">
                                          <p:val>
                                            <p:strVal val="#ppt_w"/>
                                          </p:val>
                                        </p:tav>
                                      </p:tavLst>
                                    </p:anim>
                                    <p:anim calcmode="lin" valueType="num">
                                      <p:cBhvr>
                                        <p:cTn id="56" dur="1000" fill="hold"/>
                                        <p:tgtEl>
                                          <p:spTgt spid="130051">
                                            <p:txEl>
                                              <p:pRg st="11" end="11"/>
                                            </p:txEl>
                                          </p:spTgt>
                                        </p:tgtEl>
                                        <p:attrNameLst>
                                          <p:attrName>ppt_h</p:attrName>
                                        </p:attrNameLst>
                                      </p:cBhvr>
                                      <p:tavLst>
                                        <p:tav tm="0">
                                          <p:val>
                                            <p:fltVal val="0"/>
                                          </p:val>
                                        </p:tav>
                                        <p:tav tm="100000">
                                          <p:val>
                                            <p:strVal val="#ppt_h"/>
                                          </p:val>
                                        </p:tav>
                                      </p:tavLst>
                                    </p:anim>
                                    <p:anim calcmode="lin" valueType="num">
                                      <p:cBhvr>
                                        <p:cTn id="57" dur="1000" fill="hold"/>
                                        <p:tgtEl>
                                          <p:spTgt spid="130051">
                                            <p:txEl>
                                              <p:pRg st="11" end="11"/>
                                            </p:txEl>
                                          </p:spTgt>
                                        </p:tgtEl>
                                        <p:attrNameLst>
                                          <p:attrName>style.rotation</p:attrName>
                                        </p:attrNameLst>
                                      </p:cBhvr>
                                      <p:tavLst>
                                        <p:tav tm="0">
                                          <p:val>
                                            <p:fltVal val="90"/>
                                          </p:val>
                                        </p:tav>
                                        <p:tav tm="100000">
                                          <p:val>
                                            <p:fltVal val="0"/>
                                          </p:val>
                                        </p:tav>
                                      </p:tavLst>
                                    </p:anim>
                                    <p:animEffect transition="in" filter="fade">
                                      <p:cBhvr>
                                        <p:cTn id="58" dur="1000"/>
                                        <p:tgtEl>
                                          <p:spTgt spid="1300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4213" y="188640"/>
            <a:ext cx="7772400" cy="648072"/>
          </a:xfrm>
        </p:spPr>
        <p:txBody>
          <a:bodyPr/>
          <a:lstStyle/>
          <a:p>
            <a:r>
              <a:rPr lang="en-US" altLang="zh-CN" b="1" dirty="0"/>
              <a:t>5.4.2  </a:t>
            </a:r>
            <a:r>
              <a:rPr lang="en-US" altLang="zh-CN" b="1" dirty="0" err="1">
                <a:solidFill>
                  <a:srgbClr val="FF0000"/>
                </a:solidFill>
              </a:rPr>
              <a:t>typeid</a:t>
            </a:r>
            <a:endParaRPr lang="zh-CN" altLang="zh-CN" b="1" dirty="0">
              <a:solidFill>
                <a:srgbClr val="FF0000"/>
              </a:solidFill>
            </a:endParaRPr>
          </a:p>
        </p:txBody>
      </p:sp>
      <p:sp>
        <p:nvSpPr>
          <p:cNvPr id="134147" name="Rectangle 3"/>
          <p:cNvSpPr>
            <a:spLocks noGrp="1" noChangeArrowheads="1"/>
          </p:cNvSpPr>
          <p:nvPr>
            <p:ph type="body" idx="1"/>
          </p:nvPr>
        </p:nvSpPr>
        <p:spPr>
          <a:xfrm>
            <a:off x="179512" y="1196752"/>
            <a:ext cx="8784976" cy="5112567"/>
          </a:xfrm>
        </p:spPr>
        <p:txBody>
          <a:bodyPr/>
          <a:lstStyle/>
          <a:p>
            <a:pPr eaLnBrk="1" hangingPunct="1"/>
            <a:r>
              <a:rPr lang="en-US" altLang="zh-CN" b="1" dirty="0" err="1"/>
              <a:t>typeid</a:t>
            </a:r>
            <a:r>
              <a:rPr lang="zh-CN" altLang="en-US" b="1" dirty="0"/>
              <a:t>操作符在程序运行时判定一个对象的真实数据类型，</a:t>
            </a:r>
            <a:r>
              <a:rPr lang="en-US" altLang="zh-CN" b="1" dirty="0" err="1"/>
              <a:t>typeid</a:t>
            </a:r>
            <a:r>
              <a:rPr lang="zh-CN" altLang="en-US" b="1" dirty="0"/>
              <a:t>定义于头文件</a:t>
            </a:r>
            <a:r>
              <a:rPr lang="en-US" altLang="zh-CN" b="1" dirty="0" err="1"/>
              <a:t>typeinfo</a:t>
            </a:r>
            <a:r>
              <a:rPr lang="zh-CN" altLang="en-US" b="1" dirty="0"/>
              <a:t>中，它的用法如下：</a:t>
            </a:r>
            <a:endParaRPr lang="en-US" altLang="zh-CN" b="1" dirty="0"/>
          </a:p>
          <a:p>
            <a:pPr marL="0" indent="0" algn="ctr" eaLnBrk="1" hangingPunct="1">
              <a:buNone/>
            </a:pPr>
            <a:r>
              <a:rPr lang="en-US" altLang="zh-CN" b="1" dirty="0" err="1">
                <a:solidFill>
                  <a:srgbClr val="FF0000"/>
                </a:solidFill>
              </a:rPr>
              <a:t>typeid</a:t>
            </a:r>
            <a:r>
              <a:rPr lang="en-US" altLang="zh-CN" b="1" dirty="0">
                <a:solidFill>
                  <a:srgbClr val="FF0000"/>
                </a:solidFill>
              </a:rPr>
              <a:t>(</a:t>
            </a:r>
            <a:r>
              <a:rPr lang="en-US" altLang="zh-CN" b="1" dirty="0" err="1">
                <a:solidFill>
                  <a:srgbClr val="FF0000"/>
                </a:solidFill>
              </a:rPr>
              <a:t>exp</a:t>
            </a:r>
            <a:r>
              <a:rPr lang="en-US" altLang="zh-CN" b="1" dirty="0">
                <a:solidFill>
                  <a:srgbClr val="FF0000"/>
                </a:solidFill>
              </a:rPr>
              <a:t>)</a:t>
            </a:r>
            <a:r>
              <a:rPr lang="en-US" altLang="zh-CN" b="1" dirty="0"/>
              <a:t> </a:t>
            </a:r>
          </a:p>
          <a:p>
            <a:pPr lvl="1" eaLnBrk="1" hangingPunct="1"/>
            <a:r>
              <a:rPr lang="zh-CN" altLang="zh-CN" dirty="0"/>
              <a:t>其中，</a:t>
            </a:r>
            <a:r>
              <a:rPr lang="en-US" altLang="zh-CN" dirty="0" err="1"/>
              <a:t>exp</a:t>
            </a:r>
            <a:r>
              <a:rPr lang="zh-CN" altLang="zh-CN" dirty="0"/>
              <a:t>可以是任何表达式，也可以是类对象、指针或引用，</a:t>
            </a:r>
            <a:r>
              <a:rPr lang="en-US" altLang="zh-CN" dirty="0" err="1"/>
              <a:t>typeid</a:t>
            </a:r>
            <a:r>
              <a:rPr lang="zh-CN" altLang="zh-CN" dirty="0"/>
              <a:t>操作符返回一个</a:t>
            </a:r>
            <a:r>
              <a:rPr lang="en-US" altLang="zh-CN" dirty="0" err="1"/>
              <a:t>type_info</a:t>
            </a:r>
            <a:r>
              <a:rPr lang="zh-CN" altLang="zh-CN" dirty="0"/>
              <a:t>类对象的引用</a:t>
            </a:r>
            <a:r>
              <a:rPr lang="zh-CN" altLang="en-US" dirty="0"/>
              <a:t>；</a:t>
            </a:r>
            <a:endParaRPr lang="en-US" altLang="zh-CN" dirty="0"/>
          </a:p>
          <a:p>
            <a:pPr lvl="1" eaLnBrk="1" hangingPunct="1"/>
            <a:r>
              <a:rPr lang="en-US" altLang="zh-CN" dirty="0" err="1"/>
              <a:t>type_info</a:t>
            </a:r>
            <a:r>
              <a:rPr lang="zh-CN" altLang="zh-CN" dirty="0"/>
              <a:t>类也是在头文件</a:t>
            </a:r>
            <a:r>
              <a:rPr lang="en-US" altLang="zh-CN" dirty="0" err="1"/>
              <a:t>typeinfo</a:t>
            </a:r>
            <a:r>
              <a:rPr lang="zh-CN" altLang="zh-CN" dirty="0"/>
              <a:t>中定义的，包含了一个数据类型的许多信息，该类有一个成员函数</a:t>
            </a:r>
            <a:r>
              <a:rPr lang="en-US" altLang="zh-CN" dirty="0"/>
              <a:t>name</a:t>
            </a:r>
            <a:r>
              <a:rPr lang="zh-CN" altLang="zh-CN" dirty="0"/>
              <a:t>，可以用它来获得表达式</a:t>
            </a:r>
            <a:r>
              <a:rPr lang="en-US" altLang="zh-CN" dirty="0" err="1"/>
              <a:t>exp</a:t>
            </a:r>
            <a:r>
              <a:rPr lang="zh-CN" altLang="zh-CN" dirty="0"/>
              <a:t>的类型名称</a:t>
            </a:r>
            <a:endParaRPr lang="en-US" altLang="zh-CN" b="1" dirty="0"/>
          </a:p>
        </p:txBody>
      </p:sp>
    </p:spTree>
    <p:extLst>
      <p:ext uri="{BB962C8B-B14F-4D97-AF65-F5344CB8AC3E}">
        <p14:creationId xmlns:p14="http://schemas.microsoft.com/office/powerpoint/2010/main" val="2340232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7143" y="620688"/>
            <a:ext cx="7772400" cy="5619750"/>
          </a:xfrm>
        </p:spPr>
        <p:txBody>
          <a:bodyPr/>
          <a:lstStyle/>
          <a:p>
            <a:pPr eaLnBrk="1" hangingPunct="1">
              <a:lnSpc>
                <a:spcPct val="80000"/>
              </a:lnSpc>
              <a:buFontTx/>
              <a:buNone/>
            </a:pPr>
            <a:r>
              <a:rPr lang="zh-CN" altLang="zh-CN" dirty="0"/>
              <a:t>【例</a:t>
            </a:r>
            <a:r>
              <a:rPr lang="en-US" altLang="zh-CN" dirty="0"/>
              <a:t>5-13</a:t>
            </a:r>
            <a:r>
              <a:rPr lang="zh-CN" altLang="zh-CN" dirty="0"/>
              <a:t>】 用</a:t>
            </a:r>
            <a:r>
              <a:rPr lang="en-US" altLang="zh-CN" dirty="0" err="1"/>
              <a:t>typeid</a:t>
            </a:r>
            <a:r>
              <a:rPr lang="zh-CN" altLang="zh-CN" dirty="0"/>
              <a:t>判定数据的类型</a:t>
            </a:r>
            <a:endParaRPr lang="en-US" altLang="zh-CN" dirty="0"/>
          </a:p>
          <a:p>
            <a:pPr eaLnBrk="1" hangingPunct="1">
              <a:lnSpc>
                <a:spcPct val="80000"/>
              </a:lnSpc>
              <a:buFontTx/>
              <a:buNone/>
            </a:pPr>
            <a:r>
              <a:rPr lang="en-US" altLang="zh-CN" sz="2400" b="1" dirty="0"/>
              <a:t>//Eg5-13.cpp</a:t>
            </a:r>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class A{};</a:t>
            </a:r>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A a,*p;</a:t>
            </a:r>
          </a:p>
          <a:p>
            <a:pPr eaLnBrk="1" hangingPunct="1">
              <a:lnSpc>
                <a:spcPct val="80000"/>
              </a:lnSpc>
              <a:buFontTx/>
              <a:buNone/>
            </a:pPr>
            <a:r>
              <a:rPr lang="en-US" altLang="zh-CN" sz="2400" b="1" dirty="0"/>
              <a:t>    A &amp;</a:t>
            </a:r>
            <a:r>
              <a:rPr lang="en-US" altLang="zh-CN" sz="2400" b="1" dirty="0" err="1"/>
              <a:t>rA</a:t>
            </a:r>
            <a:r>
              <a:rPr lang="en-US" altLang="zh-CN" sz="2400" b="1" dirty="0"/>
              <a:t>=a;</a:t>
            </a:r>
          </a:p>
          <a:p>
            <a:pPr eaLnBrk="1" hangingPunct="1">
              <a:lnSpc>
                <a:spcPct val="80000"/>
              </a:lnSpc>
              <a:buFontTx/>
              <a:buNone/>
            </a:pPr>
            <a:r>
              <a:rPr lang="en-US" altLang="zh-CN" sz="2400" b="1" dirty="0"/>
              <a:t>    </a:t>
            </a:r>
            <a:r>
              <a:rPr lang="en-US" altLang="zh-CN" sz="2400" b="1" dirty="0" err="1"/>
              <a:t>cout</a:t>
            </a:r>
            <a:r>
              <a:rPr lang="en-US" altLang="zh-CN" sz="2400" b="1" dirty="0"/>
              <a:t>&lt;&lt;"1: "&lt;&lt;</a:t>
            </a:r>
            <a:r>
              <a:rPr lang="en-US" altLang="zh-CN" sz="2400" b="1" dirty="0" err="1"/>
              <a:t>typeid</a:t>
            </a:r>
            <a:r>
              <a:rPr lang="en-US" altLang="zh-CN" sz="2400" b="1" dirty="0"/>
              <a:t>(a).name()&lt;&lt;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&lt;&lt;"2: "&lt;&lt;</a:t>
            </a:r>
            <a:r>
              <a:rPr lang="en-US" altLang="zh-CN" sz="2400" b="1" dirty="0" err="1"/>
              <a:t>typeid</a:t>
            </a:r>
            <a:r>
              <a:rPr lang="en-US" altLang="zh-CN" sz="2400" b="1" dirty="0"/>
              <a:t>(p).name()&lt;&lt;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&lt;&lt;"3: "&lt;&lt;</a:t>
            </a:r>
            <a:r>
              <a:rPr lang="en-US" altLang="zh-CN" sz="2400" b="1" dirty="0" err="1"/>
              <a:t>typeid</a:t>
            </a:r>
            <a:r>
              <a:rPr lang="en-US" altLang="zh-CN" sz="2400" b="1" dirty="0"/>
              <a:t>(</a:t>
            </a:r>
            <a:r>
              <a:rPr lang="en-US" altLang="zh-CN" sz="2400" b="1" dirty="0" err="1"/>
              <a:t>rA</a:t>
            </a:r>
            <a:r>
              <a:rPr lang="en-US" altLang="zh-CN" sz="2400" b="1" dirty="0"/>
              <a:t>).name()&lt;&lt;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&lt;&lt;"4: "&lt;&lt;</a:t>
            </a:r>
            <a:r>
              <a:rPr lang="en-US" altLang="zh-CN" sz="2400" b="1" dirty="0" err="1"/>
              <a:t>typeid</a:t>
            </a:r>
            <a:r>
              <a:rPr lang="en-US" altLang="zh-CN" sz="2400" b="1" dirty="0"/>
              <a:t>(3).name()&lt;&lt;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&lt;&lt;"5: "&lt;&lt;</a:t>
            </a:r>
            <a:r>
              <a:rPr lang="en-US" altLang="zh-CN" sz="2400" b="1" dirty="0" err="1"/>
              <a:t>typeid</a:t>
            </a:r>
            <a:r>
              <a:rPr lang="en-US" altLang="zh-CN" sz="2400" b="1" dirty="0"/>
              <a:t>("this is string").name()&lt;&lt;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&lt;&lt;"6: "&lt;&lt;</a:t>
            </a:r>
            <a:r>
              <a:rPr lang="en-US" altLang="zh-CN" sz="2400" b="1" dirty="0" err="1"/>
              <a:t>typeid</a:t>
            </a:r>
            <a:r>
              <a:rPr lang="en-US" altLang="zh-CN" sz="2400" b="1" dirty="0"/>
              <a:t>(4+9.8).name()&lt;&lt;</a:t>
            </a:r>
            <a:r>
              <a:rPr lang="en-US" altLang="zh-CN" sz="2400" b="1" dirty="0" err="1"/>
              <a:t>endl</a:t>
            </a:r>
            <a:r>
              <a:rPr lang="en-US" altLang="zh-CN" sz="2400" b="1" dirty="0"/>
              <a:t>;</a:t>
            </a:r>
          </a:p>
          <a:p>
            <a:pPr eaLnBrk="1" hangingPunct="1">
              <a:lnSpc>
                <a:spcPct val="80000"/>
              </a:lnSpc>
              <a:buFontTx/>
              <a:buNone/>
            </a:pPr>
            <a:r>
              <a:rPr lang="en-US" altLang="zh-CN" sz="2400" b="1" dirty="0"/>
              <a:t>}</a:t>
            </a:r>
          </a:p>
        </p:txBody>
      </p:sp>
      <p:sp>
        <p:nvSpPr>
          <p:cNvPr id="2" name="对话气泡: 矩形 1"/>
          <p:cNvSpPr/>
          <p:nvPr/>
        </p:nvSpPr>
        <p:spPr>
          <a:xfrm>
            <a:off x="6084168" y="1124744"/>
            <a:ext cx="2952328" cy="2664296"/>
          </a:xfrm>
          <a:prstGeom prst="wedgeRectCallout">
            <a:avLst>
              <a:gd name="adj1" fmla="val -48897"/>
              <a:gd name="adj2" fmla="val 800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t>本程序的运行结果如下：</a:t>
            </a:r>
          </a:p>
          <a:p>
            <a:r>
              <a:rPr lang="en-US" altLang="zh-CN" sz="2000" b="1" dirty="0"/>
              <a:t>1: class A</a:t>
            </a:r>
            <a:endParaRPr lang="zh-CN" altLang="zh-CN" sz="2000" b="1" dirty="0"/>
          </a:p>
          <a:p>
            <a:r>
              <a:rPr lang="en-US" altLang="zh-CN" sz="2000" b="1" dirty="0"/>
              <a:t>2: class A *</a:t>
            </a:r>
            <a:endParaRPr lang="zh-CN" altLang="zh-CN" sz="2000" b="1" dirty="0"/>
          </a:p>
          <a:p>
            <a:r>
              <a:rPr lang="en-US" altLang="zh-CN" sz="2000" b="1" dirty="0"/>
              <a:t>3: class A</a:t>
            </a:r>
            <a:endParaRPr lang="zh-CN" altLang="zh-CN" sz="2000" b="1" dirty="0"/>
          </a:p>
          <a:p>
            <a:r>
              <a:rPr lang="en-US" altLang="zh-CN" sz="2000" b="1" dirty="0"/>
              <a:t>4: </a:t>
            </a:r>
            <a:r>
              <a:rPr lang="en-US" altLang="zh-CN" sz="2000" b="1" dirty="0" err="1"/>
              <a:t>int</a:t>
            </a:r>
            <a:endParaRPr lang="zh-CN" altLang="zh-CN" sz="2000" b="1" dirty="0"/>
          </a:p>
          <a:p>
            <a:r>
              <a:rPr lang="en-US" altLang="zh-CN" sz="2000" b="1" dirty="0"/>
              <a:t>5: char </a:t>
            </a:r>
            <a:r>
              <a:rPr lang="en-US" altLang="zh-CN" sz="2000" b="1" dirty="0" err="1"/>
              <a:t>const</a:t>
            </a:r>
            <a:r>
              <a:rPr lang="en-US" altLang="zh-CN" sz="2000" b="1" dirty="0"/>
              <a:t> [15]</a:t>
            </a:r>
            <a:endParaRPr lang="zh-CN" altLang="zh-CN" sz="2000" b="1" dirty="0"/>
          </a:p>
          <a:p>
            <a:r>
              <a:rPr lang="en-US" altLang="zh-CN" sz="2000" b="1" dirty="0"/>
              <a:t>6: double</a:t>
            </a:r>
            <a:endParaRPr lang="zh-CN" altLang="zh-CN" sz="2000" b="1" dirty="0"/>
          </a:p>
        </p:txBody>
      </p:sp>
    </p:spTree>
    <p:extLst>
      <p:ext uri="{BB962C8B-B14F-4D97-AF65-F5344CB8AC3E}">
        <p14:creationId xmlns:p14="http://schemas.microsoft.com/office/powerpoint/2010/main" val="18193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467544" y="1052736"/>
            <a:ext cx="7772400" cy="5619750"/>
          </a:xfrm>
        </p:spPr>
        <p:txBody>
          <a:bodyPr/>
          <a:lstStyle/>
          <a:p>
            <a:pPr eaLnBrk="1" hangingPunct="1">
              <a:lnSpc>
                <a:spcPct val="80000"/>
              </a:lnSpc>
              <a:buFontTx/>
              <a:buNone/>
            </a:pPr>
            <a:r>
              <a:rPr lang="en-US" altLang="zh-CN" sz="2400" b="1" dirty="0"/>
              <a:t>//Eg5-14.cpp</a:t>
            </a:r>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#include &lt;</a:t>
            </a:r>
            <a:r>
              <a:rPr lang="en-US" altLang="zh-CN" sz="2400" b="1" dirty="0" err="1"/>
              <a:t>typeinfo</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class B{</a:t>
            </a:r>
          </a:p>
          <a:p>
            <a:pPr eaLnBrk="1" hangingPunct="1">
              <a:lnSpc>
                <a:spcPct val="80000"/>
              </a:lnSpc>
              <a:buFontTx/>
              <a:buNone/>
            </a:pPr>
            <a:r>
              <a:rPr lang="en-US" altLang="zh-CN" sz="2400" b="1" dirty="0"/>
              <a:t>    </a:t>
            </a:r>
            <a:r>
              <a:rPr lang="en-US" altLang="zh-CN" sz="2400" b="1" dirty="0" err="1"/>
              <a:t>int</a:t>
            </a:r>
            <a:r>
              <a:rPr lang="en-US" altLang="zh-CN" sz="2400" b="1" dirty="0"/>
              <a:t> x;</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virtual void f(){ </a:t>
            </a:r>
            <a:r>
              <a:rPr lang="en-US" altLang="zh-CN" sz="2400" b="1" dirty="0" err="1"/>
              <a:t>cout</a:t>
            </a:r>
            <a:r>
              <a:rPr lang="en-US" altLang="zh-CN" sz="2400" b="1" dirty="0"/>
              <a:t>&lt;&lt;"1: B::f()"&lt;&lt;</a:t>
            </a:r>
            <a:r>
              <a:rPr lang="en-US" altLang="zh-CN" sz="2400" b="1" dirty="0" err="1"/>
              <a:t>endl</a:t>
            </a:r>
            <a:r>
              <a:rPr lang="en-US" altLang="zh-CN" sz="2400" b="1" dirty="0"/>
              <a:t>;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class D1:public B{</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virtual void g(){ </a:t>
            </a:r>
            <a:r>
              <a:rPr lang="en-US" altLang="zh-CN" sz="2400" b="1" dirty="0" err="1"/>
              <a:t>cout</a:t>
            </a:r>
            <a:r>
              <a:rPr lang="en-US" altLang="zh-CN" sz="2400" b="1" dirty="0"/>
              <a:t>&lt;&lt;"2: D1::g()"&lt;&lt;</a:t>
            </a:r>
            <a:r>
              <a:rPr lang="en-US" altLang="zh-CN" sz="2400" b="1" dirty="0" err="1"/>
              <a:t>endl</a:t>
            </a:r>
            <a:r>
              <a:rPr lang="en-US" altLang="zh-CN" sz="2400" b="1" dirty="0"/>
              <a:t>; }</a:t>
            </a:r>
          </a:p>
          <a:p>
            <a:pPr eaLnBrk="1" hangingPunct="1">
              <a:lnSpc>
                <a:spcPct val="80000"/>
              </a:lnSpc>
              <a:buFontTx/>
              <a:buNone/>
            </a:pPr>
            <a:r>
              <a:rPr lang="en-US" altLang="zh-CN" sz="2400" b="1" dirty="0"/>
              <a:t>};</a:t>
            </a:r>
          </a:p>
        </p:txBody>
      </p:sp>
      <p:sp>
        <p:nvSpPr>
          <p:cNvPr id="2" name="矩形 1"/>
          <p:cNvSpPr/>
          <p:nvPr/>
        </p:nvSpPr>
        <p:spPr>
          <a:xfrm>
            <a:off x="107504" y="116632"/>
            <a:ext cx="8712968" cy="683264"/>
          </a:xfrm>
          <a:prstGeom prst="rect">
            <a:avLst/>
          </a:prstGeom>
        </p:spPr>
        <p:txBody>
          <a:bodyPr wrap="square">
            <a:spAutoFit/>
          </a:bodyPr>
          <a:lstStyle/>
          <a:p>
            <a:pPr eaLnBrk="1" hangingPunct="1">
              <a:lnSpc>
                <a:spcPct val="80000"/>
              </a:lnSpc>
              <a:buFontTx/>
              <a:buNone/>
            </a:pPr>
            <a:r>
              <a:rPr lang="zh-CN" altLang="zh-CN" sz="2400" dirty="0">
                <a:solidFill>
                  <a:srgbClr val="0000CC"/>
                </a:solidFill>
              </a:rPr>
              <a:t>【例</a:t>
            </a:r>
            <a:r>
              <a:rPr lang="en-US" altLang="zh-CN" sz="2400" dirty="0">
                <a:solidFill>
                  <a:srgbClr val="0000CC"/>
                </a:solidFill>
              </a:rPr>
              <a:t>5-14</a:t>
            </a:r>
            <a:r>
              <a:rPr lang="zh-CN" altLang="zh-CN" sz="2400" dirty="0">
                <a:solidFill>
                  <a:srgbClr val="0000CC"/>
                </a:solidFill>
              </a:rPr>
              <a:t>】 在多态程序中，利用</a:t>
            </a:r>
            <a:r>
              <a:rPr lang="en-US" altLang="zh-CN" sz="2400" dirty="0" err="1">
                <a:solidFill>
                  <a:srgbClr val="0000CC"/>
                </a:solidFill>
              </a:rPr>
              <a:t>typeid</a:t>
            </a:r>
            <a:r>
              <a:rPr lang="zh-CN" altLang="zh-CN" sz="2400" dirty="0">
                <a:solidFill>
                  <a:srgbClr val="0000CC"/>
                </a:solidFill>
              </a:rPr>
              <a:t>获取基类指针所指的实际对象，并进行不同的成员函数调用</a:t>
            </a:r>
            <a:endParaRPr lang="en-US" altLang="zh-CN" sz="2400" dirty="0">
              <a:solidFill>
                <a:srgbClr val="0000CC"/>
              </a:solidFill>
            </a:endParaRPr>
          </a:p>
        </p:txBody>
      </p:sp>
    </p:spTree>
    <p:extLst>
      <p:ext uri="{BB962C8B-B14F-4D97-AF65-F5344CB8AC3E}">
        <p14:creationId xmlns:p14="http://schemas.microsoft.com/office/powerpoint/2010/main" val="246606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anim calcmode="lin" valueType="num">
                                      <p:cBhvr additive="base">
                                        <p:cTn id="7" dur="500" fill="hold"/>
                                        <p:tgtEl>
                                          <p:spTgt spid="136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6194">
                                            <p:txEl>
                                              <p:pRg st="1" end="1"/>
                                            </p:txEl>
                                          </p:spTgt>
                                        </p:tgtEl>
                                        <p:attrNameLst>
                                          <p:attrName>style.visibility</p:attrName>
                                        </p:attrNameLst>
                                      </p:cBhvr>
                                      <p:to>
                                        <p:strVal val="visible"/>
                                      </p:to>
                                    </p:set>
                                    <p:anim calcmode="lin" valueType="num">
                                      <p:cBhvr additive="base">
                                        <p:cTn id="11" dur="500" fill="hold"/>
                                        <p:tgtEl>
                                          <p:spTgt spid="1361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619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6194">
                                            <p:txEl>
                                              <p:pRg st="2" end="2"/>
                                            </p:txEl>
                                          </p:spTgt>
                                        </p:tgtEl>
                                        <p:attrNameLst>
                                          <p:attrName>style.visibility</p:attrName>
                                        </p:attrNameLst>
                                      </p:cBhvr>
                                      <p:to>
                                        <p:strVal val="visible"/>
                                      </p:to>
                                    </p:set>
                                    <p:anim calcmode="lin" valueType="num">
                                      <p:cBhvr additive="base">
                                        <p:cTn id="15" dur="500" fill="hold"/>
                                        <p:tgtEl>
                                          <p:spTgt spid="13619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619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6194">
                                            <p:txEl>
                                              <p:pRg st="3" end="3"/>
                                            </p:txEl>
                                          </p:spTgt>
                                        </p:tgtEl>
                                        <p:attrNameLst>
                                          <p:attrName>style.visibility</p:attrName>
                                        </p:attrNameLst>
                                      </p:cBhvr>
                                      <p:to>
                                        <p:strVal val="visible"/>
                                      </p:to>
                                    </p:set>
                                    <p:anim calcmode="lin" valueType="num">
                                      <p:cBhvr additive="base">
                                        <p:cTn id="19" dur="500" fill="hold"/>
                                        <p:tgtEl>
                                          <p:spTgt spid="1361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6194">
                                            <p:txEl>
                                              <p:pRg st="4" end="4"/>
                                            </p:txEl>
                                          </p:spTgt>
                                        </p:tgtEl>
                                        <p:attrNameLst>
                                          <p:attrName>style.visibility</p:attrName>
                                        </p:attrNameLst>
                                      </p:cBhvr>
                                      <p:to>
                                        <p:strVal val="visible"/>
                                      </p:to>
                                    </p:set>
                                    <p:anim calcmode="lin" valueType="num">
                                      <p:cBhvr additive="base">
                                        <p:cTn id="25" dur="500" fill="hold"/>
                                        <p:tgtEl>
                                          <p:spTgt spid="13619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19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6194">
                                            <p:txEl>
                                              <p:pRg st="5" end="5"/>
                                            </p:txEl>
                                          </p:spTgt>
                                        </p:tgtEl>
                                        <p:attrNameLst>
                                          <p:attrName>style.visibility</p:attrName>
                                        </p:attrNameLst>
                                      </p:cBhvr>
                                      <p:to>
                                        <p:strVal val="visible"/>
                                      </p:to>
                                    </p:set>
                                    <p:anim calcmode="lin" valueType="num">
                                      <p:cBhvr additive="base">
                                        <p:cTn id="29" dur="500" fill="hold"/>
                                        <p:tgtEl>
                                          <p:spTgt spid="13619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619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6194">
                                            <p:txEl>
                                              <p:pRg st="6" end="6"/>
                                            </p:txEl>
                                          </p:spTgt>
                                        </p:tgtEl>
                                        <p:attrNameLst>
                                          <p:attrName>style.visibility</p:attrName>
                                        </p:attrNameLst>
                                      </p:cBhvr>
                                      <p:to>
                                        <p:strVal val="visible"/>
                                      </p:to>
                                    </p:set>
                                    <p:anim calcmode="lin" valueType="num">
                                      <p:cBhvr additive="base">
                                        <p:cTn id="33" dur="500" fill="hold"/>
                                        <p:tgtEl>
                                          <p:spTgt spid="13619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619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6194">
                                            <p:txEl>
                                              <p:pRg st="7" end="7"/>
                                            </p:txEl>
                                          </p:spTgt>
                                        </p:tgtEl>
                                        <p:attrNameLst>
                                          <p:attrName>style.visibility</p:attrName>
                                        </p:attrNameLst>
                                      </p:cBhvr>
                                      <p:to>
                                        <p:strVal val="visible"/>
                                      </p:to>
                                    </p:set>
                                    <p:anim calcmode="lin" valueType="num">
                                      <p:cBhvr additive="base">
                                        <p:cTn id="37" dur="500" fill="hold"/>
                                        <p:tgtEl>
                                          <p:spTgt spid="13619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619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6194">
                                            <p:txEl>
                                              <p:pRg st="8" end="8"/>
                                            </p:txEl>
                                          </p:spTgt>
                                        </p:tgtEl>
                                        <p:attrNameLst>
                                          <p:attrName>style.visibility</p:attrName>
                                        </p:attrNameLst>
                                      </p:cBhvr>
                                      <p:to>
                                        <p:strVal val="visible"/>
                                      </p:to>
                                    </p:set>
                                    <p:anim calcmode="lin" valueType="num">
                                      <p:cBhvr additive="base">
                                        <p:cTn id="41" dur="500" fill="hold"/>
                                        <p:tgtEl>
                                          <p:spTgt spid="13619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61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6194">
                                            <p:txEl>
                                              <p:pRg st="9" end="9"/>
                                            </p:txEl>
                                          </p:spTgt>
                                        </p:tgtEl>
                                        <p:attrNameLst>
                                          <p:attrName>style.visibility</p:attrName>
                                        </p:attrNameLst>
                                      </p:cBhvr>
                                      <p:to>
                                        <p:strVal val="visible"/>
                                      </p:to>
                                    </p:set>
                                    <p:anim calcmode="lin" valueType="num">
                                      <p:cBhvr additive="base">
                                        <p:cTn id="47" dur="500" fill="hold"/>
                                        <p:tgtEl>
                                          <p:spTgt spid="13619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619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6194">
                                            <p:txEl>
                                              <p:pRg st="10" end="10"/>
                                            </p:txEl>
                                          </p:spTgt>
                                        </p:tgtEl>
                                        <p:attrNameLst>
                                          <p:attrName>style.visibility</p:attrName>
                                        </p:attrNameLst>
                                      </p:cBhvr>
                                      <p:to>
                                        <p:strVal val="visible"/>
                                      </p:to>
                                    </p:set>
                                    <p:anim calcmode="lin" valueType="num">
                                      <p:cBhvr additive="base">
                                        <p:cTn id="51" dur="500" fill="hold"/>
                                        <p:tgtEl>
                                          <p:spTgt spid="13619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619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36194">
                                            <p:txEl>
                                              <p:pRg st="11" end="11"/>
                                            </p:txEl>
                                          </p:spTgt>
                                        </p:tgtEl>
                                        <p:attrNameLst>
                                          <p:attrName>style.visibility</p:attrName>
                                        </p:attrNameLst>
                                      </p:cBhvr>
                                      <p:to>
                                        <p:strVal val="visible"/>
                                      </p:to>
                                    </p:set>
                                    <p:anim calcmode="lin" valueType="num">
                                      <p:cBhvr additive="base">
                                        <p:cTn id="55" dur="500" fill="hold"/>
                                        <p:tgtEl>
                                          <p:spTgt spid="13619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6194">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36194">
                                            <p:txEl>
                                              <p:pRg st="12" end="12"/>
                                            </p:txEl>
                                          </p:spTgt>
                                        </p:tgtEl>
                                        <p:attrNameLst>
                                          <p:attrName>style.visibility</p:attrName>
                                        </p:attrNameLst>
                                      </p:cBhvr>
                                      <p:to>
                                        <p:strVal val="visible"/>
                                      </p:to>
                                    </p:set>
                                    <p:anim calcmode="lin" valueType="num">
                                      <p:cBhvr additive="base">
                                        <p:cTn id="59" dur="500" fill="hold"/>
                                        <p:tgtEl>
                                          <p:spTgt spid="136194">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3619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685800" y="333375"/>
            <a:ext cx="7772400" cy="6264275"/>
          </a:xfrm>
        </p:spPr>
        <p:txBody>
          <a:bodyPr/>
          <a:lstStyle/>
          <a:p>
            <a:pPr eaLnBrk="1" hangingPunct="1">
              <a:lnSpc>
                <a:spcPct val="80000"/>
              </a:lnSpc>
              <a:buFontTx/>
              <a:buNone/>
            </a:pPr>
            <a:r>
              <a:rPr lang="en-US" altLang="zh-CN" sz="1600" b="1" dirty="0"/>
              <a:t>class D2:public B{</a:t>
            </a:r>
          </a:p>
          <a:p>
            <a:pPr eaLnBrk="1" hangingPunct="1">
              <a:lnSpc>
                <a:spcPct val="80000"/>
              </a:lnSpc>
              <a:buFontTx/>
              <a:buNone/>
            </a:pPr>
            <a:r>
              <a:rPr lang="en-US" altLang="zh-CN" sz="1600" b="1" dirty="0"/>
              <a:t>    </a:t>
            </a:r>
            <a:r>
              <a:rPr lang="en-US" altLang="zh-CN" sz="1600" b="1" dirty="0" err="1"/>
              <a:t>int</a:t>
            </a:r>
            <a:r>
              <a:rPr lang="en-US" altLang="zh-CN" sz="1600" b="1" dirty="0"/>
              <a:t> x;</a:t>
            </a:r>
          </a:p>
          <a:p>
            <a:pPr eaLnBrk="1" hangingPunct="1">
              <a:lnSpc>
                <a:spcPct val="80000"/>
              </a:lnSpc>
              <a:buFontTx/>
              <a:buNone/>
            </a:pPr>
            <a:r>
              <a:rPr lang="en-US" altLang="zh-CN" sz="1600" b="1" dirty="0"/>
              <a:t>public:</a:t>
            </a:r>
          </a:p>
          <a:p>
            <a:pPr eaLnBrk="1" hangingPunct="1">
              <a:lnSpc>
                <a:spcPct val="80000"/>
              </a:lnSpc>
              <a:buFontTx/>
              <a:buNone/>
            </a:pPr>
            <a:r>
              <a:rPr lang="en-US" altLang="zh-CN" sz="1600" b="1" dirty="0"/>
              <a:t>    virtual void f(){ </a:t>
            </a:r>
            <a:r>
              <a:rPr lang="en-US" altLang="zh-CN" sz="1600" b="1" dirty="0" err="1"/>
              <a:t>cout</a:t>
            </a:r>
            <a:r>
              <a:rPr lang="en-US" altLang="zh-CN" sz="1600" b="1" dirty="0"/>
              <a:t>&lt;&lt;"3: D2::f() "&lt;&lt;</a:t>
            </a:r>
            <a:r>
              <a:rPr lang="en-US" altLang="zh-CN" sz="1600" b="1" dirty="0" err="1"/>
              <a:t>endl</a:t>
            </a:r>
            <a:r>
              <a:rPr lang="en-US" altLang="zh-CN" sz="1600" b="1" dirty="0"/>
              <a:t>; }</a:t>
            </a:r>
          </a:p>
          <a:p>
            <a:pPr eaLnBrk="1" hangingPunct="1">
              <a:lnSpc>
                <a:spcPct val="80000"/>
              </a:lnSpc>
              <a:buFontTx/>
              <a:buNone/>
            </a:pPr>
            <a:r>
              <a:rPr lang="en-US" altLang="zh-CN" sz="1600" b="1" dirty="0"/>
              <a:t>    void h(){ </a:t>
            </a:r>
            <a:r>
              <a:rPr lang="en-US" altLang="zh-CN" sz="1600" b="1" dirty="0" err="1"/>
              <a:t>cout</a:t>
            </a:r>
            <a:r>
              <a:rPr lang="en-US" altLang="zh-CN" sz="1600" b="1" dirty="0"/>
              <a:t>&lt;&lt;"4: D2::h()\n"; }</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void </a:t>
            </a:r>
            <a:r>
              <a:rPr lang="en-US" altLang="zh-CN" sz="1600" b="1" dirty="0" err="1"/>
              <a:t>AccessB</a:t>
            </a:r>
            <a:r>
              <a:rPr lang="en-US" altLang="zh-CN" sz="1600" b="1" dirty="0"/>
              <a:t>(</a:t>
            </a:r>
            <a:r>
              <a:rPr lang="en-US" altLang="zh-CN" sz="1600" b="1" dirty="0">
                <a:solidFill>
                  <a:srgbClr val="0000CC"/>
                </a:solidFill>
              </a:rPr>
              <a:t>B</a:t>
            </a:r>
            <a:r>
              <a:rPr lang="en-US" altLang="zh-CN" sz="1600" b="1" dirty="0"/>
              <a:t> *</a:t>
            </a:r>
            <a:r>
              <a:rPr lang="en-US" altLang="zh-CN" sz="1600" b="1" dirty="0" err="1"/>
              <a:t>pb</a:t>
            </a:r>
            <a:r>
              <a:rPr lang="en-US" altLang="zh-CN" sz="1600" b="1" dirty="0"/>
              <a:t>){</a:t>
            </a:r>
          </a:p>
          <a:p>
            <a:pPr eaLnBrk="1" hangingPunct="1">
              <a:lnSpc>
                <a:spcPct val="80000"/>
              </a:lnSpc>
              <a:buFontTx/>
              <a:buNone/>
            </a:pPr>
            <a:r>
              <a:rPr lang="en-US" altLang="zh-CN" sz="1600" b="1" dirty="0"/>
              <a:t>    if </a:t>
            </a:r>
            <a:r>
              <a:rPr lang="en-US" altLang="zh-CN" sz="1600" b="1" dirty="0">
                <a:solidFill>
                  <a:srgbClr val="FF0000"/>
                </a:solidFill>
              </a:rPr>
              <a:t>(</a:t>
            </a:r>
            <a:r>
              <a:rPr lang="en-US" altLang="zh-CN" sz="1600" b="1" dirty="0" err="1">
                <a:solidFill>
                  <a:srgbClr val="FF0000"/>
                </a:solidFill>
              </a:rPr>
              <a:t>typeid</a:t>
            </a:r>
            <a:r>
              <a:rPr lang="en-US" altLang="zh-CN" sz="1600" b="1" dirty="0">
                <a:solidFill>
                  <a:srgbClr val="FF0000"/>
                </a:solidFill>
              </a:rPr>
              <a:t>(*</a:t>
            </a:r>
            <a:r>
              <a:rPr lang="en-US" altLang="zh-CN" sz="1600" b="1" dirty="0" err="1">
                <a:solidFill>
                  <a:srgbClr val="FF0000"/>
                </a:solidFill>
              </a:rPr>
              <a:t>pb</a:t>
            </a:r>
            <a:r>
              <a:rPr lang="en-US" altLang="zh-CN" sz="1600" b="1" dirty="0">
                <a:solidFill>
                  <a:srgbClr val="FF0000"/>
                </a:solidFill>
              </a:rPr>
              <a:t>)==</a:t>
            </a:r>
            <a:r>
              <a:rPr lang="en-US" altLang="zh-CN" sz="1600" b="1" dirty="0" err="1">
                <a:solidFill>
                  <a:srgbClr val="FF0000"/>
                </a:solidFill>
              </a:rPr>
              <a:t>typeid</a:t>
            </a:r>
            <a:r>
              <a:rPr lang="en-US" altLang="zh-CN" sz="1600" b="1" dirty="0">
                <a:solidFill>
                  <a:srgbClr val="FF0000"/>
                </a:solidFill>
              </a:rPr>
              <a:t>(B</a:t>
            </a:r>
            <a:r>
              <a:rPr lang="en-US" altLang="zh-CN" sz="1600" b="1" dirty="0"/>
              <a:t>))</a:t>
            </a:r>
          </a:p>
          <a:p>
            <a:pPr eaLnBrk="1" hangingPunct="1">
              <a:lnSpc>
                <a:spcPct val="80000"/>
              </a:lnSpc>
              <a:buFontTx/>
              <a:buNone/>
            </a:pPr>
            <a:r>
              <a:rPr lang="en-US" altLang="zh-CN" sz="1600" b="1" dirty="0"/>
              <a:t>        </a:t>
            </a:r>
            <a:r>
              <a:rPr lang="en-US" altLang="zh-CN" sz="1600" b="1" dirty="0" err="1"/>
              <a:t>pb</a:t>
            </a:r>
            <a:r>
              <a:rPr lang="en-US" altLang="zh-CN" sz="1600" b="1" dirty="0"/>
              <a:t>-&gt;f();</a:t>
            </a:r>
          </a:p>
          <a:p>
            <a:pPr eaLnBrk="1" hangingPunct="1">
              <a:lnSpc>
                <a:spcPct val="80000"/>
              </a:lnSpc>
              <a:buFontTx/>
              <a:buNone/>
            </a:pPr>
            <a:r>
              <a:rPr lang="en-US" altLang="zh-CN" sz="1600" b="1" dirty="0"/>
              <a:t>    else if (</a:t>
            </a:r>
            <a:r>
              <a:rPr lang="en-US" altLang="zh-CN" sz="1600" b="1" dirty="0" err="1">
                <a:solidFill>
                  <a:srgbClr val="FF0000"/>
                </a:solidFill>
              </a:rPr>
              <a:t>typeid</a:t>
            </a:r>
            <a:r>
              <a:rPr lang="en-US" altLang="zh-CN" sz="1600" b="1" dirty="0">
                <a:solidFill>
                  <a:srgbClr val="FF0000"/>
                </a:solidFill>
              </a:rPr>
              <a:t>(*</a:t>
            </a:r>
            <a:r>
              <a:rPr lang="en-US" altLang="zh-CN" sz="1600" b="1" dirty="0" err="1">
                <a:solidFill>
                  <a:srgbClr val="FF0000"/>
                </a:solidFill>
              </a:rPr>
              <a:t>pb</a:t>
            </a:r>
            <a:r>
              <a:rPr lang="en-US" altLang="zh-CN" sz="1600" b="1" dirty="0">
                <a:solidFill>
                  <a:srgbClr val="FF0000"/>
                </a:solidFill>
              </a:rPr>
              <a:t>)==</a:t>
            </a:r>
            <a:r>
              <a:rPr lang="en-US" altLang="zh-CN" sz="1600" b="1" dirty="0" err="1">
                <a:solidFill>
                  <a:srgbClr val="FF0000"/>
                </a:solidFill>
              </a:rPr>
              <a:t>typeid</a:t>
            </a:r>
            <a:r>
              <a:rPr lang="en-US" altLang="zh-CN" sz="1600" b="1" dirty="0">
                <a:solidFill>
                  <a:srgbClr val="FF0000"/>
                </a:solidFill>
              </a:rPr>
              <a:t>(D1</a:t>
            </a:r>
            <a:r>
              <a:rPr lang="en-US" altLang="zh-CN" sz="1600" b="1" dirty="0"/>
              <a:t>)) {</a:t>
            </a:r>
          </a:p>
          <a:p>
            <a:pPr eaLnBrk="1" hangingPunct="1">
              <a:lnSpc>
                <a:spcPct val="80000"/>
              </a:lnSpc>
              <a:buFontTx/>
              <a:buNone/>
            </a:pPr>
            <a:r>
              <a:rPr lang="en-US" altLang="zh-CN" sz="1600" b="1" dirty="0"/>
              <a:t>        D1 *</a:t>
            </a:r>
            <a:r>
              <a:rPr lang="en-US" altLang="zh-CN" sz="1600" b="1" dirty="0">
                <a:solidFill>
                  <a:srgbClr val="0000CC"/>
                </a:solidFill>
              </a:rPr>
              <a:t>pd1=</a:t>
            </a:r>
            <a:r>
              <a:rPr lang="en-US" altLang="zh-CN" sz="1600" b="1" dirty="0" err="1">
                <a:solidFill>
                  <a:srgbClr val="0000CC"/>
                </a:solidFill>
              </a:rPr>
              <a:t>dynamic_cast</a:t>
            </a:r>
            <a:r>
              <a:rPr lang="en-US" altLang="zh-CN" sz="1600" b="1" dirty="0">
                <a:solidFill>
                  <a:srgbClr val="0000CC"/>
                </a:solidFill>
              </a:rPr>
              <a:t>&lt;D1 *&gt;(</a:t>
            </a:r>
            <a:r>
              <a:rPr lang="en-US" altLang="zh-CN" sz="1600" b="1" dirty="0" err="1">
                <a:solidFill>
                  <a:srgbClr val="0000CC"/>
                </a:solidFill>
              </a:rPr>
              <a:t>pb</a:t>
            </a:r>
            <a:r>
              <a:rPr lang="en-US" altLang="zh-CN" sz="1600" b="1" dirty="0">
                <a:solidFill>
                  <a:srgbClr val="0000CC"/>
                </a:solidFill>
              </a:rPr>
              <a:t>);</a:t>
            </a:r>
          </a:p>
          <a:p>
            <a:pPr eaLnBrk="1" hangingPunct="1">
              <a:lnSpc>
                <a:spcPct val="80000"/>
              </a:lnSpc>
              <a:buFontTx/>
              <a:buNone/>
            </a:pPr>
            <a:r>
              <a:rPr lang="en-US" altLang="zh-CN" sz="1600" b="1" dirty="0"/>
              <a:t>        pd1-&gt;g();</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else if (</a:t>
            </a:r>
            <a:r>
              <a:rPr lang="en-US" altLang="zh-CN" sz="1600" b="1" dirty="0" err="1">
                <a:solidFill>
                  <a:srgbClr val="FF0000"/>
                </a:solidFill>
              </a:rPr>
              <a:t>typeid</a:t>
            </a:r>
            <a:r>
              <a:rPr lang="en-US" altLang="zh-CN" sz="1600" b="1" dirty="0">
                <a:solidFill>
                  <a:srgbClr val="FF0000"/>
                </a:solidFill>
              </a:rPr>
              <a:t>(*</a:t>
            </a:r>
            <a:r>
              <a:rPr lang="en-US" altLang="zh-CN" sz="1600" b="1" dirty="0" err="1">
                <a:solidFill>
                  <a:srgbClr val="FF0000"/>
                </a:solidFill>
              </a:rPr>
              <a:t>pb</a:t>
            </a:r>
            <a:r>
              <a:rPr lang="en-US" altLang="zh-CN" sz="1600" b="1" dirty="0">
                <a:solidFill>
                  <a:srgbClr val="FF0000"/>
                </a:solidFill>
              </a:rPr>
              <a:t>)==</a:t>
            </a:r>
            <a:r>
              <a:rPr lang="en-US" altLang="zh-CN" sz="1600" b="1" dirty="0" err="1">
                <a:solidFill>
                  <a:srgbClr val="FF0000"/>
                </a:solidFill>
              </a:rPr>
              <a:t>typeid</a:t>
            </a:r>
            <a:r>
              <a:rPr lang="en-US" altLang="zh-CN" sz="1600" b="1" dirty="0">
                <a:solidFill>
                  <a:srgbClr val="FF0000"/>
                </a:solidFill>
              </a:rPr>
              <a:t>(D2</a:t>
            </a:r>
            <a:r>
              <a:rPr lang="en-US" altLang="zh-CN" sz="1600" b="1" dirty="0"/>
              <a:t>)) {</a:t>
            </a:r>
          </a:p>
          <a:p>
            <a:pPr eaLnBrk="1" hangingPunct="1">
              <a:lnSpc>
                <a:spcPct val="80000"/>
              </a:lnSpc>
              <a:buFontTx/>
              <a:buNone/>
            </a:pPr>
            <a:r>
              <a:rPr lang="en-US" altLang="zh-CN" sz="1600" b="1" dirty="0"/>
              <a:t>        D2 *</a:t>
            </a:r>
            <a:r>
              <a:rPr lang="en-US" altLang="zh-CN" sz="1600" b="1" dirty="0">
                <a:solidFill>
                  <a:srgbClr val="0000CC"/>
                </a:solidFill>
              </a:rPr>
              <a:t>pd2=</a:t>
            </a:r>
            <a:r>
              <a:rPr lang="en-US" altLang="zh-CN" sz="1600" b="1" dirty="0" err="1">
                <a:solidFill>
                  <a:srgbClr val="0000CC"/>
                </a:solidFill>
              </a:rPr>
              <a:t>dynamic_cast</a:t>
            </a:r>
            <a:r>
              <a:rPr lang="en-US" altLang="zh-CN" sz="1600" b="1" dirty="0">
                <a:solidFill>
                  <a:srgbClr val="0000CC"/>
                </a:solidFill>
              </a:rPr>
              <a:t>&lt;D2 *&gt;(</a:t>
            </a:r>
            <a:r>
              <a:rPr lang="en-US" altLang="zh-CN" sz="1600" b="1" dirty="0" err="1">
                <a:solidFill>
                  <a:srgbClr val="0000CC"/>
                </a:solidFill>
              </a:rPr>
              <a:t>pb</a:t>
            </a:r>
            <a:r>
              <a:rPr lang="en-US" altLang="zh-CN" sz="1600" b="1" dirty="0">
                <a:solidFill>
                  <a:srgbClr val="0000CC"/>
                </a:solidFill>
              </a:rPr>
              <a:t>);</a:t>
            </a:r>
          </a:p>
          <a:p>
            <a:pPr eaLnBrk="1" hangingPunct="1">
              <a:lnSpc>
                <a:spcPct val="80000"/>
              </a:lnSpc>
              <a:buFontTx/>
              <a:buNone/>
            </a:pPr>
            <a:r>
              <a:rPr lang="en-US" altLang="zh-CN" sz="1600" b="1" dirty="0"/>
              <a:t>        pd2-&gt;h();</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void main(){</a:t>
            </a:r>
          </a:p>
          <a:p>
            <a:pPr eaLnBrk="1" hangingPunct="1">
              <a:lnSpc>
                <a:spcPct val="80000"/>
              </a:lnSpc>
              <a:buFontTx/>
              <a:buNone/>
            </a:pPr>
            <a:r>
              <a:rPr lang="en-US" altLang="zh-CN" sz="1600" b="1" dirty="0"/>
              <a:t>    B </a:t>
            </a:r>
            <a:r>
              <a:rPr lang="en-US" altLang="zh-CN" sz="1600" b="1" dirty="0" err="1"/>
              <a:t>b</a:t>
            </a:r>
            <a:r>
              <a:rPr lang="en-US" altLang="zh-CN" sz="1600" b="1" dirty="0"/>
              <a:t>;</a:t>
            </a:r>
          </a:p>
          <a:p>
            <a:pPr eaLnBrk="1" hangingPunct="1">
              <a:lnSpc>
                <a:spcPct val="80000"/>
              </a:lnSpc>
              <a:buFontTx/>
              <a:buNone/>
            </a:pPr>
            <a:r>
              <a:rPr lang="en-US" altLang="zh-CN" sz="1600" b="1" dirty="0"/>
              <a:t>    D1 </a:t>
            </a:r>
            <a:r>
              <a:rPr lang="en-US" altLang="zh-CN" sz="1600" b="1" dirty="0" err="1"/>
              <a:t>d1</a:t>
            </a:r>
            <a:r>
              <a:rPr lang="en-US" altLang="zh-CN" sz="1600" b="1" dirty="0"/>
              <a:t>;</a:t>
            </a:r>
          </a:p>
          <a:p>
            <a:pPr eaLnBrk="1" hangingPunct="1">
              <a:lnSpc>
                <a:spcPct val="80000"/>
              </a:lnSpc>
              <a:buFontTx/>
              <a:buNone/>
            </a:pPr>
            <a:r>
              <a:rPr lang="en-US" altLang="zh-CN" sz="1600" b="1" dirty="0"/>
              <a:t>    D2 </a:t>
            </a:r>
            <a:r>
              <a:rPr lang="en-US" altLang="zh-CN" sz="1600" b="1" dirty="0" err="1"/>
              <a:t>d2</a:t>
            </a:r>
            <a:r>
              <a:rPr lang="en-US" altLang="zh-CN" sz="1600" b="1" dirty="0"/>
              <a:t>;</a:t>
            </a:r>
          </a:p>
          <a:p>
            <a:pPr eaLnBrk="1" hangingPunct="1">
              <a:lnSpc>
                <a:spcPct val="80000"/>
              </a:lnSpc>
              <a:buFontTx/>
              <a:buNone/>
            </a:pPr>
            <a:r>
              <a:rPr lang="en-US" altLang="zh-CN" sz="1600" b="1" dirty="0"/>
              <a:t>    </a:t>
            </a:r>
            <a:r>
              <a:rPr lang="en-US" altLang="zh-CN" sz="1600" b="1" dirty="0" err="1"/>
              <a:t>AccessB</a:t>
            </a:r>
            <a:r>
              <a:rPr lang="en-US" altLang="zh-CN" sz="1600" b="1" dirty="0"/>
              <a:t>(&amp;b);    		//</a:t>
            </a:r>
            <a:r>
              <a:rPr lang="zh-CN" altLang="en-US" sz="1600" b="1" dirty="0"/>
              <a:t>输出：        </a:t>
            </a:r>
            <a:r>
              <a:rPr lang="en-US" altLang="zh-CN" sz="1600" b="1" dirty="0"/>
              <a:t>1: B::f()</a:t>
            </a:r>
          </a:p>
          <a:p>
            <a:pPr eaLnBrk="1" hangingPunct="1">
              <a:lnSpc>
                <a:spcPct val="80000"/>
              </a:lnSpc>
              <a:buFontTx/>
              <a:buNone/>
            </a:pPr>
            <a:r>
              <a:rPr lang="en-US" altLang="zh-CN" sz="1600" b="1" dirty="0"/>
              <a:t>    </a:t>
            </a:r>
            <a:r>
              <a:rPr lang="en-US" altLang="zh-CN" sz="1600" b="1" dirty="0" err="1"/>
              <a:t>AccessB</a:t>
            </a:r>
            <a:r>
              <a:rPr lang="en-US" altLang="zh-CN" sz="1600" b="1" dirty="0"/>
              <a:t>(&amp;d1);   	//</a:t>
            </a:r>
            <a:r>
              <a:rPr lang="zh-CN" altLang="en-US" sz="1600" b="1" dirty="0"/>
              <a:t>输出</a:t>
            </a:r>
            <a:r>
              <a:rPr lang="en-US" altLang="zh-CN" sz="1600" b="1" dirty="0"/>
              <a:t>:         2: D1::g()</a:t>
            </a:r>
          </a:p>
          <a:p>
            <a:pPr eaLnBrk="1" hangingPunct="1">
              <a:lnSpc>
                <a:spcPct val="80000"/>
              </a:lnSpc>
              <a:buFontTx/>
              <a:buNone/>
            </a:pPr>
            <a:r>
              <a:rPr lang="en-US" altLang="zh-CN" sz="1600" b="1" dirty="0"/>
              <a:t>    </a:t>
            </a:r>
            <a:r>
              <a:rPr lang="en-US" altLang="zh-CN" sz="1600" b="1" dirty="0" err="1"/>
              <a:t>AccessB</a:t>
            </a:r>
            <a:r>
              <a:rPr lang="en-US" altLang="zh-CN" sz="1600" b="1" dirty="0"/>
              <a:t>(&amp;d2);   	//</a:t>
            </a:r>
            <a:r>
              <a:rPr lang="zh-CN" altLang="en-US" sz="1600" b="1" dirty="0"/>
              <a:t>输出</a:t>
            </a:r>
            <a:r>
              <a:rPr lang="en-US" altLang="zh-CN" sz="1600" b="1" dirty="0"/>
              <a:t>:         4: D2::h()</a:t>
            </a:r>
          </a:p>
          <a:p>
            <a:pPr eaLnBrk="1" hangingPunct="1">
              <a:lnSpc>
                <a:spcPct val="80000"/>
              </a:lnSpc>
              <a:buFontTx/>
              <a:buNone/>
            </a:pPr>
            <a:r>
              <a:rPr lang="en-US" altLang="zh-CN" sz="1400" b="1" dirty="0"/>
              <a:t>}</a:t>
            </a:r>
          </a:p>
        </p:txBody>
      </p:sp>
      <p:sp>
        <p:nvSpPr>
          <p:cNvPr id="2" name="对话气泡: 矩形 1"/>
          <p:cNvSpPr/>
          <p:nvPr/>
        </p:nvSpPr>
        <p:spPr>
          <a:xfrm>
            <a:off x="5580112" y="1916832"/>
            <a:ext cx="2736304" cy="1440160"/>
          </a:xfrm>
          <a:prstGeom prst="wedgeRectCallout">
            <a:avLst>
              <a:gd name="adj1" fmla="val -96774"/>
              <a:gd name="adj2" fmla="val 674"/>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先用</a:t>
            </a:r>
            <a:r>
              <a:rPr lang="en-US" altLang="zh-CN" sz="2400" b="1" dirty="0" err="1">
                <a:solidFill>
                  <a:schemeClr val="tx1"/>
                </a:solidFill>
              </a:rPr>
              <a:t>typeid</a:t>
            </a:r>
            <a:r>
              <a:rPr lang="zh-CN" altLang="en-US" sz="2400" b="1" dirty="0">
                <a:solidFill>
                  <a:schemeClr val="tx1"/>
                </a:solidFill>
              </a:rPr>
              <a:t>识别出类型，再进行强制类型转换就会成功！</a:t>
            </a:r>
          </a:p>
        </p:txBody>
      </p:sp>
    </p:spTree>
    <p:extLst>
      <p:ext uri="{BB962C8B-B14F-4D97-AF65-F5344CB8AC3E}">
        <p14:creationId xmlns:p14="http://schemas.microsoft.com/office/powerpoint/2010/main" val="263006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8">
                                            <p:txEl>
                                              <p:pRg st="0" end="0"/>
                                            </p:txEl>
                                          </p:spTgt>
                                        </p:tgtEl>
                                        <p:attrNameLst>
                                          <p:attrName>style.visibility</p:attrName>
                                        </p:attrNameLst>
                                      </p:cBhvr>
                                      <p:to>
                                        <p:strVal val="visible"/>
                                      </p:to>
                                    </p:set>
                                    <p:anim calcmode="lin" valueType="num">
                                      <p:cBhvr additive="base">
                                        <p:cTn id="7" dur="500" fill="hold"/>
                                        <p:tgtEl>
                                          <p:spTgt spid="137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7218">
                                            <p:txEl>
                                              <p:pRg st="1" end="1"/>
                                            </p:txEl>
                                          </p:spTgt>
                                        </p:tgtEl>
                                        <p:attrNameLst>
                                          <p:attrName>style.visibility</p:attrName>
                                        </p:attrNameLst>
                                      </p:cBhvr>
                                      <p:to>
                                        <p:strVal val="visible"/>
                                      </p:to>
                                    </p:set>
                                    <p:anim calcmode="lin" valueType="num">
                                      <p:cBhvr additive="base">
                                        <p:cTn id="11" dur="500" fill="hold"/>
                                        <p:tgtEl>
                                          <p:spTgt spid="1372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21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7218">
                                            <p:txEl>
                                              <p:pRg st="2" end="2"/>
                                            </p:txEl>
                                          </p:spTgt>
                                        </p:tgtEl>
                                        <p:attrNameLst>
                                          <p:attrName>style.visibility</p:attrName>
                                        </p:attrNameLst>
                                      </p:cBhvr>
                                      <p:to>
                                        <p:strVal val="visible"/>
                                      </p:to>
                                    </p:set>
                                    <p:anim calcmode="lin" valueType="num">
                                      <p:cBhvr additive="base">
                                        <p:cTn id="15" dur="500" fill="hold"/>
                                        <p:tgtEl>
                                          <p:spTgt spid="13721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21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7218">
                                            <p:txEl>
                                              <p:pRg st="3" end="3"/>
                                            </p:txEl>
                                          </p:spTgt>
                                        </p:tgtEl>
                                        <p:attrNameLst>
                                          <p:attrName>style.visibility</p:attrName>
                                        </p:attrNameLst>
                                      </p:cBhvr>
                                      <p:to>
                                        <p:strVal val="visible"/>
                                      </p:to>
                                    </p:set>
                                    <p:anim calcmode="lin" valueType="num">
                                      <p:cBhvr additive="base">
                                        <p:cTn id="19" dur="500" fill="hold"/>
                                        <p:tgtEl>
                                          <p:spTgt spid="137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7218">
                                            <p:txEl>
                                              <p:pRg st="4" end="4"/>
                                            </p:txEl>
                                          </p:spTgt>
                                        </p:tgtEl>
                                        <p:attrNameLst>
                                          <p:attrName>style.visibility</p:attrName>
                                        </p:attrNameLst>
                                      </p:cBhvr>
                                      <p:to>
                                        <p:strVal val="visible"/>
                                      </p:to>
                                    </p:set>
                                    <p:anim calcmode="lin" valueType="num">
                                      <p:cBhvr additive="base">
                                        <p:cTn id="23" dur="500" fill="hold"/>
                                        <p:tgtEl>
                                          <p:spTgt spid="13721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21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7218">
                                            <p:txEl>
                                              <p:pRg st="5" end="5"/>
                                            </p:txEl>
                                          </p:spTgt>
                                        </p:tgtEl>
                                        <p:attrNameLst>
                                          <p:attrName>style.visibility</p:attrName>
                                        </p:attrNameLst>
                                      </p:cBhvr>
                                      <p:to>
                                        <p:strVal val="visible"/>
                                      </p:to>
                                    </p:set>
                                    <p:anim calcmode="lin" valueType="num">
                                      <p:cBhvr additive="base">
                                        <p:cTn id="27" dur="500" fill="hold"/>
                                        <p:tgtEl>
                                          <p:spTgt spid="13721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7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7218">
                                            <p:txEl>
                                              <p:pRg st="6" end="6"/>
                                            </p:txEl>
                                          </p:spTgt>
                                        </p:tgtEl>
                                        <p:attrNameLst>
                                          <p:attrName>style.visibility</p:attrName>
                                        </p:attrNameLst>
                                      </p:cBhvr>
                                      <p:to>
                                        <p:strVal val="visible"/>
                                      </p:to>
                                    </p:set>
                                    <p:anim calcmode="lin" valueType="num">
                                      <p:cBhvr additive="base">
                                        <p:cTn id="33" dur="500" fill="hold"/>
                                        <p:tgtEl>
                                          <p:spTgt spid="13721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72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7218">
                                            <p:txEl>
                                              <p:pRg st="7" end="7"/>
                                            </p:txEl>
                                          </p:spTgt>
                                        </p:tgtEl>
                                        <p:attrNameLst>
                                          <p:attrName>style.visibility</p:attrName>
                                        </p:attrNameLst>
                                      </p:cBhvr>
                                      <p:to>
                                        <p:strVal val="visible"/>
                                      </p:to>
                                    </p:set>
                                    <p:anim calcmode="lin" valueType="num">
                                      <p:cBhvr additive="base">
                                        <p:cTn id="39" dur="500" fill="hold"/>
                                        <p:tgtEl>
                                          <p:spTgt spid="13721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7218">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7218">
                                            <p:txEl>
                                              <p:pRg st="8" end="8"/>
                                            </p:txEl>
                                          </p:spTgt>
                                        </p:tgtEl>
                                        <p:attrNameLst>
                                          <p:attrName>style.visibility</p:attrName>
                                        </p:attrNameLst>
                                      </p:cBhvr>
                                      <p:to>
                                        <p:strVal val="visible"/>
                                      </p:to>
                                    </p:set>
                                    <p:anim calcmode="lin" valueType="num">
                                      <p:cBhvr additive="base">
                                        <p:cTn id="43" dur="500" fill="hold"/>
                                        <p:tgtEl>
                                          <p:spTgt spid="13721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21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7218">
                                            <p:txEl>
                                              <p:pRg st="9" end="9"/>
                                            </p:txEl>
                                          </p:spTgt>
                                        </p:tgtEl>
                                        <p:attrNameLst>
                                          <p:attrName>style.visibility</p:attrName>
                                        </p:attrNameLst>
                                      </p:cBhvr>
                                      <p:to>
                                        <p:strVal val="visible"/>
                                      </p:to>
                                    </p:set>
                                    <p:anim calcmode="lin" valueType="num">
                                      <p:cBhvr additive="base">
                                        <p:cTn id="49" dur="500" fill="hold"/>
                                        <p:tgtEl>
                                          <p:spTgt spid="13721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7218">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37218">
                                            <p:txEl>
                                              <p:pRg st="10" end="10"/>
                                            </p:txEl>
                                          </p:spTgt>
                                        </p:tgtEl>
                                        <p:attrNameLst>
                                          <p:attrName>style.visibility</p:attrName>
                                        </p:attrNameLst>
                                      </p:cBhvr>
                                      <p:to>
                                        <p:strVal val="visible"/>
                                      </p:to>
                                    </p:set>
                                    <p:anim calcmode="lin" valueType="num">
                                      <p:cBhvr additive="base">
                                        <p:cTn id="53" dur="500" fill="hold"/>
                                        <p:tgtEl>
                                          <p:spTgt spid="13721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7218">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37218">
                                            <p:txEl>
                                              <p:pRg st="11" end="11"/>
                                            </p:txEl>
                                          </p:spTgt>
                                        </p:tgtEl>
                                        <p:attrNameLst>
                                          <p:attrName>style.visibility</p:attrName>
                                        </p:attrNameLst>
                                      </p:cBhvr>
                                      <p:to>
                                        <p:strVal val="visible"/>
                                      </p:to>
                                    </p:set>
                                    <p:anim calcmode="lin" valueType="num">
                                      <p:cBhvr additive="base">
                                        <p:cTn id="57" dur="500" fill="hold"/>
                                        <p:tgtEl>
                                          <p:spTgt spid="137218">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37218">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7218">
                                            <p:txEl>
                                              <p:pRg st="12" end="12"/>
                                            </p:txEl>
                                          </p:spTgt>
                                        </p:tgtEl>
                                        <p:attrNameLst>
                                          <p:attrName>style.visibility</p:attrName>
                                        </p:attrNameLst>
                                      </p:cBhvr>
                                      <p:to>
                                        <p:strVal val="visible"/>
                                      </p:to>
                                    </p:set>
                                    <p:anim calcmode="lin" valueType="num">
                                      <p:cBhvr additive="base">
                                        <p:cTn id="61" dur="500" fill="hold"/>
                                        <p:tgtEl>
                                          <p:spTgt spid="137218">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721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7218">
                                            <p:txEl>
                                              <p:pRg st="13" end="13"/>
                                            </p:txEl>
                                          </p:spTgt>
                                        </p:tgtEl>
                                        <p:attrNameLst>
                                          <p:attrName>style.visibility</p:attrName>
                                        </p:attrNameLst>
                                      </p:cBhvr>
                                      <p:to>
                                        <p:strVal val="visible"/>
                                      </p:to>
                                    </p:set>
                                    <p:anim calcmode="lin" valueType="num">
                                      <p:cBhvr additive="base">
                                        <p:cTn id="67" dur="500" fill="hold"/>
                                        <p:tgtEl>
                                          <p:spTgt spid="137218">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7218">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37218">
                                            <p:txEl>
                                              <p:pRg st="14" end="14"/>
                                            </p:txEl>
                                          </p:spTgt>
                                        </p:tgtEl>
                                        <p:attrNameLst>
                                          <p:attrName>style.visibility</p:attrName>
                                        </p:attrNameLst>
                                      </p:cBhvr>
                                      <p:to>
                                        <p:strVal val="visible"/>
                                      </p:to>
                                    </p:set>
                                    <p:anim calcmode="lin" valueType="num">
                                      <p:cBhvr additive="base">
                                        <p:cTn id="71" dur="500" fill="hold"/>
                                        <p:tgtEl>
                                          <p:spTgt spid="137218">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37218">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37218">
                                            <p:txEl>
                                              <p:pRg st="15" end="15"/>
                                            </p:txEl>
                                          </p:spTgt>
                                        </p:tgtEl>
                                        <p:attrNameLst>
                                          <p:attrName>style.visibility</p:attrName>
                                        </p:attrNameLst>
                                      </p:cBhvr>
                                      <p:to>
                                        <p:strVal val="visible"/>
                                      </p:to>
                                    </p:set>
                                    <p:anim calcmode="lin" valueType="num">
                                      <p:cBhvr additive="base">
                                        <p:cTn id="75" dur="500" fill="hold"/>
                                        <p:tgtEl>
                                          <p:spTgt spid="137218">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37218">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37218">
                                            <p:txEl>
                                              <p:pRg st="16" end="16"/>
                                            </p:txEl>
                                          </p:spTgt>
                                        </p:tgtEl>
                                        <p:attrNameLst>
                                          <p:attrName>style.visibility</p:attrName>
                                        </p:attrNameLst>
                                      </p:cBhvr>
                                      <p:to>
                                        <p:strVal val="visible"/>
                                      </p:to>
                                    </p:set>
                                    <p:anim calcmode="lin" valueType="num">
                                      <p:cBhvr additive="base">
                                        <p:cTn id="79" dur="500" fill="hold"/>
                                        <p:tgtEl>
                                          <p:spTgt spid="137218">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3721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37218">
                                            <p:txEl>
                                              <p:pRg st="17" end="17"/>
                                            </p:txEl>
                                          </p:spTgt>
                                        </p:tgtEl>
                                        <p:attrNameLst>
                                          <p:attrName>style.visibility</p:attrName>
                                        </p:attrNameLst>
                                      </p:cBhvr>
                                      <p:to>
                                        <p:strVal val="visible"/>
                                      </p:to>
                                    </p:set>
                                    <p:anim calcmode="lin" valueType="num">
                                      <p:cBhvr additive="base">
                                        <p:cTn id="85" dur="500" fill="hold"/>
                                        <p:tgtEl>
                                          <p:spTgt spid="137218">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37218">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37218">
                                            <p:txEl>
                                              <p:pRg st="18" end="18"/>
                                            </p:txEl>
                                          </p:spTgt>
                                        </p:tgtEl>
                                        <p:attrNameLst>
                                          <p:attrName>style.visibility</p:attrName>
                                        </p:attrNameLst>
                                      </p:cBhvr>
                                      <p:to>
                                        <p:strVal val="visible"/>
                                      </p:to>
                                    </p:set>
                                    <p:anim calcmode="lin" valueType="num">
                                      <p:cBhvr additive="base">
                                        <p:cTn id="91" dur="500" fill="hold"/>
                                        <p:tgtEl>
                                          <p:spTgt spid="137218">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37218">
                                            <p:txEl>
                                              <p:pRg st="18" end="18"/>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37218">
                                            <p:txEl>
                                              <p:pRg st="19" end="19"/>
                                            </p:txEl>
                                          </p:spTgt>
                                        </p:tgtEl>
                                        <p:attrNameLst>
                                          <p:attrName>style.visibility</p:attrName>
                                        </p:attrNameLst>
                                      </p:cBhvr>
                                      <p:to>
                                        <p:strVal val="visible"/>
                                      </p:to>
                                    </p:set>
                                    <p:anim calcmode="lin" valueType="num">
                                      <p:cBhvr additive="base">
                                        <p:cTn id="95" dur="500" fill="hold"/>
                                        <p:tgtEl>
                                          <p:spTgt spid="137218">
                                            <p:txEl>
                                              <p:pRg st="19" end="19"/>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37218">
                                            <p:txEl>
                                              <p:pRg st="19" end="19"/>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37218">
                                            <p:txEl>
                                              <p:pRg st="20" end="20"/>
                                            </p:txEl>
                                          </p:spTgt>
                                        </p:tgtEl>
                                        <p:attrNameLst>
                                          <p:attrName>style.visibility</p:attrName>
                                        </p:attrNameLst>
                                      </p:cBhvr>
                                      <p:to>
                                        <p:strVal val="visible"/>
                                      </p:to>
                                    </p:set>
                                    <p:anim calcmode="lin" valueType="num">
                                      <p:cBhvr additive="base">
                                        <p:cTn id="99" dur="500" fill="hold"/>
                                        <p:tgtEl>
                                          <p:spTgt spid="137218">
                                            <p:txEl>
                                              <p:pRg st="20" end="2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37218">
                                            <p:txEl>
                                              <p:pRg st="20" end="20"/>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37218">
                                            <p:txEl>
                                              <p:pRg st="21" end="21"/>
                                            </p:txEl>
                                          </p:spTgt>
                                        </p:tgtEl>
                                        <p:attrNameLst>
                                          <p:attrName>style.visibility</p:attrName>
                                        </p:attrNameLst>
                                      </p:cBhvr>
                                      <p:to>
                                        <p:strVal val="visible"/>
                                      </p:to>
                                    </p:set>
                                    <p:anim calcmode="lin" valueType="num">
                                      <p:cBhvr additive="base">
                                        <p:cTn id="103" dur="500" fill="hold"/>
                                        <p:tgtEl>
                                          <p:spTgt spid="137218">
                                            <p:txEl>
                                              <p:pRg st="21" end="2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37218">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37218">
                                            <p:txEl>
                                              <p:pRg st="22" end="22"/>
                                            </p:txEl>
                                          </p:spTgt>
                                        </p:tgtEl>
                                        <p:attrNameLst>
                                          <p:attrName>style.visibility</p:attrName>
                                        </p:attrNameLst>
                                      </p:cBhvr>
                                      <p:to>
                                        <p:strVal val="visible"/>
                                      </p:to>
                                    </p:set>
                                    <p:anim calcmode="lin" valueType="num">
                                      <p:cBhvr additive="base">
                                        <p:cTn id="109" dur="500" fill="hold"/>
                                        <p:tgtEl>
                                          <p:spTgt spid="137218">
                                            <p:txEl>
                                              <p:pRg st="22" end="2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37218">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37218">
                                            <p:txEl>
                                              <p:pRg st="23" end="23"/>
                                            </p:txEl>
                                          </p:spTgt>
                                        </p:tgtEl>
                                        <p:attrNameLst>
                                          <p:attrName>style.visibility</p:attrName>
                                        </p:attrNameLst>
                                      </p:cBhvr>
                                      <p:to>
                                        <p:strVal val="visible"/>
                                      </p:to>
                                    </p:set>
                                    <p:anim calcmode="lin" valueType="num">
                                      <p:cBhvr additive="base">
                                        <p:cTn id="115" dur="500" fill="hold"/>
                                        <p:tgtEl>
                                          <p:spTgt spid="137218">
                                            <p:txEl>
                                              <p:pRg st="23" end="23"/>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37218">
                                            <p:txEl>
                                              <p:pRg st="23" end="23"/>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37218">
                                            <p:txEl>
                                              <p:pRg st="24" end="24"/>
                                            </p:txEl>
                                          </p:spTgt>
                                        </p:tgtEl>
                                        <p:attrNameLst>
                                          <p:attrName>style.visibility</p:attrName>
                                        </p:attrNameLst>
                                      </p:cBhvr>
                                      <p:to>
                                        <p:strVal val="visible"/>
                                      </p:to>
                                    </p:set>
                                    <p:anim calcmode="lin" valueType="num">
                                      <p:cBhvr additive="base">
                                        <p:cTn id="121" dur="500" fill="hold"/>
                                        <p:tgtEl>
                                          <p:spTgt spid="137218">
                                            <p:txEl>
                                              <p:pRg st="24" end="24"/>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37218">
                                            <p:txEl>
                                              <p:pRg st="24" end="24"/>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37218">
                                            <p:txEl>
                                              <p:pRg st="25" end="25"/>
                                            </p:txEl>
                                          </p:spTgt>
                                        </p:tgtEl>
                                        <p:attrNameLst>
                                          <p:attrName>style.visibility</p:attrName>
                                        </p:attrNameLst>
                                      </p:cBhvr>
                                      <p:to>
                                        <p:strVal val="visible"/>
                                      </p:to>
                                    </p:set>
                                    <p:anim calcmode="lin" valueType="num">
                                      <p:cBhvr additive="base">
                                        <p:cTn id="125" dur="500" fill="hold"/>
                                        <p:tgtEl>
                                          <p:spTgt spid="137218">
                                            <p:txEl>
                                              <p:pRg st="25" end="25"/>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137218">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2" fill="hold" grpId="0" nodeType="clickEffect">
                                  <p:stCondLst>
                                    <p:cond delay="0"/>
                                  </p:stCondLst>
                                  <p:childTnLst>
                                    <p:set>
                                      <p:cBhvr>
                                        <p:cTn id="130" dur="1" fill="hold">
                                          <p:stCondLst>
                                            <p:cond delay="0"/>
                                          </p:stCondLst>
                                        </p:cTn>
                                        <p:tgtEl>
                                          <p:spTgt spid="2"/>
                                        </p:tgtEl>
                                        <p:attrNameLst>
                                          <p:attrName>style.visibility</p:attrName>
                                        </p:attrNameLst>
                                      </p:cBhvr>
                                      <p:to>
                                        <p:strVal val="visible"/>
                                      </p:to>
                                    </p:set>
                                    <p:animEffect transition="in" filter="wipe(right)">
                                      <p:cBhvr>
                                        <p:cTn id="1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5.5  </a:t>
            </a:r>
            <a:r>
              <a:rPr lang="zh-CN" altLang="zh-CN" b="1" dirty="0">
                <a:solidFill>
                  <a:srgbClr val="FF0000"/>
                </a:solidFill>
              </a:rPr>
              <a:t>编程实例</a:t>
            </a:r>
            <a:endParaRPr lang="zh-CN" altLang="en-US" dirty="0">
              <a:solidFill>
                <a:srgbClr val="FF0000"/>
              </a:solidFill>
            </a:endParaRPr>
          </a:p>
        </p:txBody>
      </p:sp>
      <p:sp>
        <p:nvSpPr>
          <p:cNvPr id="3" name="内容占位符 2"/>
          <p:cNvSpPr>
            <a:spLocks noGrp="1"/>
          </p:cNvSpPr>
          <p:nvPr>
            <p:ph idx="1"/>
          </p:nvPr>
        </p:nvSpPr>
        <p:spPr>
          <a:xfrm>
            <a:off x="251520" y="1076590"/>
            <a:ext cx="3312368" cy="5168635"/>
          </a:xfrm>
        </p:spPr>
        <p:txBody>
          <a:bodyPr/>
          <a:lstStyle/>
          <a:p>
            <a:pPr marL="0" indent="0">
              <a:buNone/>
            </a:pPr>
            <a:r>
              <a:rPr lang="zh-CN" altLang="zh-CN" sz="2400" dirty="0"/>
              <a:t>【例</a:t>
            </a:r>
            <a:r>
              <a:rPr lang="en-US" altLang="zh-CN" sz="2400" dirty="0"/>
              <a:t>5-15</a:t>
            </a:r>
            <a:r>
              <a:rPr lang="zh-CN" altLang="zh-CN" sz="2400" dirty="0"/>
              <a:t>】 现对</a:t>
            </a:r>
            <a:r>
              <a:rPr lang="en-US" altLang="zh-CN" sz="2400" dirty="0"/>
              <a:t>4.10</a:t>
            </a:r>
            <a:r>
              <a:rPr lang="zh-CN" altLang="zh-CN" sz="2400" dirty="0"/>
              <a:t>节的编程实作进行完善，将</a:t>
            </a:r>
            <a:r>
              <a:rPr lang="en-US" altLang="zh-CN" sz="2400" dirty="0" err="1"/>
              <a:t>comFinal</a:t>
            </a:r>
            <a:r>
              <a:rPr lang="zh-CN" altLang="zh-CN" sz="2400" dirty="0"/>
              <a:t>、</a:t>
            </a:r>
            <a:r>
              <a:rPr lang="en-US" altLang="zh-CN" sz="2400" dirty="0"/>
              <a:t>Account</a:t>
            </a:r>
            <a:r>
              <a:rPr lang="zh-CN" altLang="zh-CN" sz="2400" dirty="0"/>
              <a:t>、</a:t>
            </a:r>
            <a:r>
              <a:rPr lang="en-US" altLang="zh-CN" sz="2400" dirty="0"/>
              <a:t>Chemistry</a:t>
            </a:r>
            <a:r>
              <a:rPr lang="zh-CN" altLang="zh-CN" sz="2400" dirty="0"/>
              <a:t>中的成员函数</a:t>
            </a:r>
            <a:r>
              <a:rPr lang="en-US" altLang="zh-CN" sz="2400" dirty="0"/>
              <a:t>show</a:t>
            </a:r>
            <a:r>
              <a:rPr lang="zh-CN" altLang="zh-CN" sz="2400" dirty="0"/>
              <a:t>设计成虚函数，并设计一个访问该类继承结构的接口函数</a:t>
            </a:r>
            <a:r>
              <a:rPr lang="en-US" altLang="zh-CN" sz="2400" dirty="0"/>
              <a:t>display</a:t>
            </a:r>
            <a:r>
              <a:rPr lang="zh-CN" altLang="zh-CN" sz="2400" dirty="0"/>
              <a:t>，此函数通过基类</a:t>
            </a:r>
            <a:r>
              <a:rPr lang="en-US" altLang="zh-CN" sz="2400" dirty="0" err="1"/>
              <a:t>comFinal</a:t>
            </a:r>
            <a:r>
              <a:rPr lang="zh-CN" altLang="zh-CN" sz="2400" dirty="0"/>
              <a:t>对象的指针，访问派生类</a:t>
            </a:r>
            <a:r>
              <a:rPr lang="en-US" altLang="zh-CN" sz="2400" dirty="0"/>
              <a:t>Account</a:t>
            </a:r>
            <a:r>
              <a:rPr lang="zh-CN" altLang="zh-CN" sz="2400" dirty="0"/>
              <a:t>、</a:t>
            </a:r>
            <a:r>
              <a:rPr lang="en-US" altLang="zh-CN" sz="2400" dirty="0"/>
              <a:t>Chemistry</a:t>
            </a:r>
            <a:r>
              <a:rPr lang="zh-CN" altLang="zh-CN" sz="2400" dirty="0"/>
              <a:t>类对象的</a:t>
            </a:r>
            <a:r>
              <a:rPr lang="zh-CN" altLang="zh-CN" sz="2400" b="1" dirty="0">
                <a:solidFill>
                  <a:srgbClr val="FF0000"/>
                </a:solidFill>
              </a:rPr>
              <a:t>虚函数</a:t>
            </a:r>
            <a:r>
              <a:rPr lang="en-US" altLang="zh-CN" sz="2400" b="1" dirty="0">
                <a:solidFill>
                  <a:srgbClr val="FF0000"/>
                </a:solidFill>
              </a:rPr>
              <a:t>show</a:t>
            </a:r>
            <a:r>
              <a:rPr lang="zh-CN" altLang="zh-CN" sz="2400" dirty="0"/>
              <a:t>。</a:t>
            </a:r>
          </a:p>
          <a:p>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076590"/>
            <a:ext cx="5256584" cy="537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17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400" dirty="0"/>
              <a:t>实现</a:t>
            </a:r>
            <a:r>
              <a:rPr lang="en-US" altLang="zh-CN" sz="2400" dirty="0" err="1"/>
              <a:t>ComFinal</a:t>
            </a:r>
            <a:r>
              <a:rPr lang="zh-CN" altLang="en-US" sz="2400" dirty="0"/>
              <a:t>课程管理</a:t>
            </a:r>
            <a:r>
              <a:rPr lang="zh-CN" altLang="zh-CN" sz="2400" dirty="0"/>
              <a:t>继承结构多态的编程过程如下：</a:t>
            </a:r>
          </a:p>
          <a:p>
            <a:pPr marL="0" indent="0">
              <a:buNone/>
            </a:pPr>
            <a:r>
              <a:rPr lang="en-US" altLang="zh-CN" sz="2400" dirty="0"/>
              <a:t>&lt;1&gt; </a:t>
            </a:r>
            <a:r>
              <a:rPr lang="zh-CN" altLang="zh-CN" sz="2400" dirty="0"/>
              <a:t>打开</a:t>
            </a:r>
            <a:r>
              <a:rPr lang="en-US" altLang="zh-CN" sz="2400" dirty="0"/>
              <a:t>4.10</a:t>
            </a:r>
            <a:r>
              <a:rPr lang="zh-CN" altLang="zh-CN" sz="2400" dirty="0"/>
              <a:t>节建立在目录</a:t>
            </a:r>
            <a:r>
              <a:rPr lang="en-US" altLang="zh-CN" sz="2400" dirty="0"/>
              <a:t>C:\course</a:t>
            </a:r>
            <a:r>
              <a:rPr lang="zh-CN" altLang="zh-CN" sz="2400" dirty="0"/>
              <a:t>中的工程项目文件</a:t>
            </a:r>
            <a:r>
              <a:rPr lang="en-US" altLang="zh-CN" sz="2400" dirty="0"/>
              <a:t>   	 	com_main.dsw</a:t>
            </a:r>
            <a:r>
              <a:rPr lang="zh-CN" altLang="zh-CN" sz="2400" dirty="0"/>
              <a:t>。</a:t>
            </a:r>
          </a:p>
          <a:p>
            <a:pPr marL="0" indent="0">
              <a:buNone/>
            </a:pPr>
            <a:r>
              <a:rPr lang="en-US" altLang="zh-CN" sz="2400" dirty="0"/>
              <a:t>&lt;2&gt; </a:t>
            </a:r>
            <a:r>
              <a:rPr lang="zh-CN" altLang="en-US" sz="2400" dirty="0"/>
              <a:t>在</a:t>
            </a:r>
            <a:r>
              <a:rPr lang="en-US" altLang="zh-CN" sz="2400" dirty="0" err="1"/>
              <a:t>comFinal</a:t>
            </a:r>
            <a:r>
              <a:rPr lang="zh-CN" altLang="en-US" sz="2400" dirty="0"/>
              <a:t>类</a:t>
            </a:r>
            <a:r>
              <a:rPr lang="zh-CN" altLang="zh-CN" sz="2400" dirty="0"/>
              <a:t>的成员函数</a:t>
            </a:r>
            <a:r>
              <a:rPr lang="en-US" altLang="zh-CN" sz="2400" dirty="0">
                <a:solidFill>
                  <a:srgbClr val="0000CC"/>
                </a:solidFill>
              </a:rPr>
              <a:t>show</a:t>
            </a:r>
            <a:r>
              <a:rPr lang="zh-CN" altLang="zh-CN" sz="2400" dirty="0"/>
              <a:t>声明前面加上限定词</a:t>
            </a:r>
            <a:r>
              <a:rPr lang="en-US" altLang="zh-CN" sz="2400" b="1" dirty="0">
                <a:solidFill>
                  <a:srgbClr val="0000CC"/>
                </a:solidFill>
              </a:rPr>
              <a:t>virtual</a:t>
            </a:r>
            <a:r>
              <a:rPr lang="zh-CN" altLang="zh-CN" sz="2400" dirty="0"/>
              <a:t>：</a:t>
            </a:r>
          </a:p>
          <a:p>
            <a:pPr marL="400050" lvl="1" indent="0">
              <a:buNone/>
            </a:pPr>
            <a:r>
              <a:rPr lang="en-US" altLang="zh-CN" sz="2400" b="1" dirty="0">
                <a:solidFill>
                  <a:srgbClr val="0000CC"/>
                </a:solidFill>
              </a:rPr>
              <a:t>class </a:t>
            </a:r>
            <a:r>
              <a:rPr lang="en-US" altLang="zh-CN" sz="2400" b="1" dirty="0" err="1">
                <a:solidFill>
                  <a:srgbClr val="0000CC"/>
                </a:solidFill>
              </a:rPr>
              <a:t>comFinal</a:t>
            </a:r>
            <a:r>
              <a:rPr lang="en-US" altLang="zh-CN" sz="2400" b="1" dirty="0">
                <a:solidFill>
                  <a:srgbClr val="0000CC"/>
                </a:solidFill>
              </a:rPr>
              <a:t>{</a:t>
            </a:r>
            <a:endParaRPr lang="zh-CN" altLang="zh-CN" sz="2400" b="1" dirty="0">
              <a:solidFill>
                <a:srgbClr val="0000CC"/>
              </a:solidFill>
            </a:endParaRPr>
          </a:p>
          <a:p>
            <a:pPr marL="400050" lvl="1" indent="0">
              <a:buNone/>
            </a:pPr>
            <a:r>
              <a:rPr lang="en-US" altLang="zh-CN" sz="2400" dirty="0"/>
              <a:t>    </a:t>
            </a:r>
            <a:r>
              <a:rPr lang="zh-CN" altLang="zh-CN" sz="2400" dirty="0"/>
              <a:t>……</a:t>
            </a:r>
          </a:p>
          <a:p>
            <a:pPr marL="400050" lvl="1" indent="0">
              <a:buNone/>
            </a:pPr>
            <a:r>
              <a:rPr lang="en-US" altLang="zh-CN" sz="2400" b="1" dirty="0">
                <a:solidFill>
                  <a:srgbClr val="FF0000"/>
                </a:solidFill>
              </a:rPr>
              <a:t>    virtual  </a:t>
            </a:r>
            <a:r>
              <a:rPr lang="en-US" altLang="zh-CN" sz="2400" dirty="0"/>
              <a:t>void show();</a:t>
            </a:r>
            <a:endParaRPr lang="zh-CN" altLang="zh-CN" sz="2400" dirty="0"/>
          </a:p>
          <a:p>
            <a:pPr marL="400050" lvl="1" indent="0">
              <a:buNone/>
            </a:pPr>
            <a:r>
              <a:rPr lang="en-US" altLang="zh-CN" sz="2400" dirty="0">
                <a:solidFill>
                  <a:srgbClr val="0000CC"/>
                </a:solidFill>
              </a:rPr>
              <a:t>};</a:t>
            </a:r>
            <a:endParaRPr lang="zh-CN" altLang="zh-CN" sz="2400" dirty="0">
              <a:solidFill>
                <a:srgbClr val="0000CC"/>
              </a:solidFill>
            </a:endParaRPr>
          </a:p>
          <a:p>
            <a:pPr lvl="1"/>
            <a:r>
              <a:rPr lang="zh-CN" altLang="zh-CN" sz="2000" dirty="0"/>
              <a:t>除此之外，</a:t>
            </a:r>
            <a:r>
              <a:rPr lang="en-US" altLang="zh-CN" sz="2000" dirty="0" err="1"/>
              <a:t>comFinal</a:t>
            </a:r>
            <a:r>
              <a:rPr lang="zh-CN" altLang="zh-CN" sz="2000" dirty="0"/>
              <a:t>、</a:t>
            </a:r>
            <a:r>
              <a:rPr lang="en-US" altLang="zh-CN" sz="2000" dirty="0"/>
              <a:t>Account</a:t>
            </a:r>
            <a:r>
              <a:rPr lang="zh-CN" altLang="zh-CN" sz="2000" dirty="0"/>
              <a:t>、</a:t>
            </a:r>
            <a:r>
              <a:rPr lang="en-US" altLang="zh-CN" sz="2000" dirty="0"/>
              <a:t>Chemistry</a:t>
            </a:r>
            <a:r>
              <a:rPr lang="zh-CN" altLang="zh-CN" sz="2000" dirty="0"/>
              <a:t>三个类的其他程序代码可不做任何修改。当然，也可以在</a:t>
            </a:r>
            <a:r>
              <a:rPr lang="en-US" altLang="zh-CN" sz="2000" dirty="0"/>
              <a:t>Account</a:t>
            </a:r>
            <a:r>
              <a:rPr lang="zh-CN" altLang="zh-CN" sz="2000" dirty="0"/>
              <a:t>、</a:t>
            </a:r>
            <a:r>
              <a:rPr lang="en-US" altLang="zh-CN" sz="2000" dirty="0"/>
              <a:t>Chemistry</a:t>
            </a:r>
            <a:r>
              <a:rPr lang="zh-CN" altLang="zh-CN" sz="2000" dirty="0"/>
              <a:t>类的</a:t>
            </a:r>
            <a:r>
              <a:rPr lang="en-US" altLang="zh-CN" sz="2000" dirty="0"/>
              <a:t>show</a:t>
            </a:r>
            <a:r>
              <a:rPr lang="zh-CN" altLang="zh-CN" sz="2000" dirty="0"/>
              <a:t>函数声明前面加上限定词</a:t>
            </a:r>
            <a:r>
              <a:rPr lang="en-US" altLang="zh-CN" sz="2000" dirty="0"/>
              <a:t>virtual</a:t>
            </a:r>
            <a:r>
              <a:rPr lang="zh-CN" altLang="zh-CN" sz="2000" dirty="0"/>
              <a:t>。由于</a:t>
            </a:r>
            <a:r>
              <a:rPr lang="en-US" altLang="zh-CN" sz="2000" dirty="0"/>
              <a:t>Account</a:t>
            </a:r>
            <a:r>
              <a:rPr lang="zh-CN" altLang="zh-CN" sz="2000" dirty="0"/>
              <a:t>、</a:t>
            </a:r>
            <a:r>
              <a:rPr lang="en-US" altLang="zh-CN" sz="2000" dirty="0"/>
              <a:t>Chemistry</a:t>
            </a:r>
            <a:r>
              <a:rPr lang="zh-CN" altLang="zh-CN" sz="2000" dirty="0"/>
              <a:t>是</a:t>
            </a:r>
            <a:r>
              <a:rPr lang="en-US" altLang="zh-CN" sz="2000" dirty="0" err="1"/>
              <a:t>comFinal</a:t>
            </a:r>
            <a:r>
              <a:rPr lang="zh-CN" altLang="zh-CN" sz="2000" dirty="0"/>
              <a:t>的派生类，即使它们的函数</a:t>
            </a:r>
            <a:r>
              <a:rPr lang="en-US" altLang="zh-CN" sz="2000" dirty="0"/>
              <a:t>show</a:t>
            </a:r>
            <a:r>
              <a:rPr lang="zh-CN" altLang="zh-CN" sz="2000" dirty="0"/>
              <a:t>前面没有</a:t>
            </a:r>
            <a:r>
              <a:rPr lang="en-US" altLang="zh-CN" sz="2000" dirty="0"/>
              <a:t>virtual</a:t>
            </a:r>
            <a:r>
              <a:rPr lang="zh-CN" altLang="zh-CN" sz="2000" dirty="0"/>
              <a:t>，也是虚函数。</a:t>
            </a:r>
          </a:p>
          <a:p>
            <a:pPr marL="0" indent="0">
              <a:buNone/>
            </a:pPr>
            <a:endParaRPr lang="zh-CN" altLang="en-US" sz="2400" dirty="0"/>
          </a:p>
        </p:txBody>
      </p:sp>
      <p:sp>
        <p:nvSpPr>
          <p:cNvPr id="4" name="标题 1"/>
          <p:cNvSpPr>
            <a:spLocks noGrp="1"/>
          </p:cNvSpPr>
          <p:nvPr>
            <p:ph type="title"/>
          </p:nvPr>
        </p:nvSpPr>
        <p:spPr/>
        <p:txBody>
          <a:bodyPr/>
          <a:lstStyle/>
          <a:p>
            <a:r>
              <a:rPr lang="en-US" altLang="zh-CN" b="1" dirty="0"/>
              <a:t>5.5  </a:t>
            </a:r>
            <a:r>
              <a:rPr lang="zh-CN" altLang="zh-CN" b="1" dirty="0">
                <a:solidFill>
                  <a:srgbClr val="FF0000"/>
                </a:solidFill>
              </a:rPr>
              <a:t>编程实例</a:t>
            </a:r>
            <a:endParaRPr lang="zh-CN" altLang="en-US" dirty="0">
              <a:solidFill>
                <a:srgbClr val="FF0000"/>
              </a:solidFill>
            </a:endParaRPr>
          </a:p>
        </p:txBody>
      </p:sp>
    </p:spTree>
    <p:extLst>
      <p:ext uri="{BB962C8B-B14F-4D97-AF65-F5344CB8AC3E}">
        <p14:creationId xmlns:p14="http://schemas.microsoft.com/office/powerpoint/2010/main" val="143233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623212" cy="5781410"/>
          </a:xfrm>
        </p:spPr>
        <p:txBody>
          <a:bodyPr/>
          <a:lstStyle/>
          <a:p>
            <a:pPr marL="0" indent="0">
              <a:buNone/>
            </a:pPr>
            <a:r>
              <a:rPr lang="en-US" altLang="zh-CN" sz="1600" dirty="0"/>
              <a:t>//com_main.cpp</a:t>
            </a:r>
            <a:endParaRPr lang="zh-CN" altLang="zh-CN" sz="1600" dirty="0"/>
          </a:p>
          <a:p>
            <a:pPr marL="0" indent="0">
              <a:buNone/>
            </a:pPr>
            <a:r>
              <a:rPr lang="en-US" altLang="zh-CN" sz="1600" dirty="0"/>
              <a:t>#include "</a:t>
            </a:r>
            <a:r>
              <a:rPr lang="en-US" altLang="zh-CN" sz="1600" dirty="0" err="1"/>
              <a:t>comFinal.h</a:t>
            </a:r>
            <a:r>
              <a:rPr lang="en-US" altLang="zh-CN" sz="1600" dirty="0"/>
              <a:t>"</a:t>
            </a:r>
            <a:endParaRPr lang="zh-CN" altLang="zh-CN" sz="1600" dirty="0"/>
          </a:p>
          <a:p>
            <a:pPr marL="0" indent="0">
              <a:buNone/>
            </a:pPr>
            <a:r>
              <a:rPr lang="en-US" altLang="zh-CN" sz="1600" dirty="0"/>
              <a:t>#include "</a:t>
            </a:r>
            <a:r>
              <a:rPr lang="en-US" altLang="zh-CN" sz="1600" dirty="0" err="1"/>
              <a:t>Chemistry.h</a:t>
            </a:r>
            <a:r>
              <a:rPr lang="en-US" altLang="zh-CN" sz="1600" dirty="0"/>
              <a:t>"</a:t>
            </a:r>
            <a:endParaRPr lang="zh-CN" altLang="zh-CN" sz="1600" dirty="0"/>
          </a:p>
          <a:p>
            <a:pPr marL="0" indent="0">
              <a:buNone/>
            </a:pPr>
            <a:r>
              <a:rPr lang="en-US" altLang="zh-CN" sz="1600" dirty="0"/>
              <a:t>#include "</a:t>
            </a:r>
            <a:r>
              <a:rPr lang="en-US" altLang="zh-CN" sz="1600" dirty="0" err="1"/>
              <a:t>Account.h</a:t>
            </a:r>
            <a:r>
              <a:rPr lang="en-US" altLang="zh-CN" sz="1600" dirty="0"/>
              <a:t>"</a:t>
            </a:r>
            <a:endParaRPr lang="zh-CN" altLang="zh-CN" sz="1600" dirty="0"/>
          </a:p>
          <a:p>
            <a:pPr marL="0" indent="0">
              <a:buNone/>
            </a:pPr>
            <a:r>
              <a:rPr lang="en-US" altLang="zh-CN" sz="1600" dirty="0"/>
              <a:t>#include &lt;</a:t>
            </a:r>
            <a:r>
              <a:rPr lang="en-US" altLang="zh-CN" sz="1600" dirty="0" err="1"/>
              <a:t>iostream</a:t>
            </a:r>
            <a:r>
              <a:rPr lang="en-US" altLang="zh-CN" sz="1600" dirty="0"/>
              <a:t>&gt;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2000" b="1" dirty="0">
                <a:solidFill>
                  <a:srgbClr val="FF0000"/>
                </a:solidFill>
              </a:rPr>
              <a:t>void display(</a:t>
            </a:r>
            <a:r>
              <a:rPr lang="en-US" altLang="zh-CN" sz="2000" b="1" dirty="0" err="1">
                <a:solidFill>
                  <a:srgbClr val="FF0000"/>
                </a:solidFill>
              </a:rPr>
              <a:t>comFinal</a:t>
            </a:r>
            <a:r>
              <a:rPr lang="en-US" altLang="zh-CN" sz="2000" b="1" dirty="0">
                <a:solidFill>
                  <a:srgbClr val="FF0000"/>
                </a:solidFill>
              </a:rPr>
              <a:t>* p) { p-&gt;show(); }</a:t>
            </a:r>
            <a:endParaRPr lang="zh-CN" altLang="zh-CN" sz="2000" b="1" dirty="0">
              <a:solidFill>
                <a:srgbClr val="FF0000"/>
              </a:solidFill>
            </a:endParaRPr>
          </a:p>
          <a:p>
            <a:pPr marL="0" indent="0">
              <a:buNone/>
            </a:pPr>
            <a:r>
              <a:rPr lang="en-US" altLang="zh-CN" sz="1600" dirty="0"/>
              <a:t>void main() {</a:t>
            </a:r>
            <a:endParaRPr lang="zh-CN" altLang="zh-CN" sz="1600" dirty="0"/>
          </a:p>
          <a:p>
            <a:pPr marL="0" indent="0">
              <a:buNone/>
            </a:pPr>
            <a:r>
              <a:rPr lang="en-US" altLang="zh-CN" sz="1600" dirty="0"/>
              <a:t>	</a:t>
            </a:r>
            <a:r>
              <a:rPr lang="en-US" altLang="zh-CN" sz="1600" dirty="0" err="1"/>
              <a:t>comFinal</a:t>
            </a:r>
            <a:r>
              <a:rPr lang="en-US" altLang="zh-CN" sz="1600" dirty="0"/>
              <a:t> *a[3];                             //a</a:t>
            </a:r>
            <a:r>
              <a:rPr lang="zh-CN" altLang="zh-CN" sz="1600" dirty="0"/>
              <a:t>为基类对象指针的数组</a:t>
            </a:r>
          </a:p>
          <a:p>
            <a:pPr marL="0" indent="0">
              <a:buNone/>
            </a:pPr>
            <a:r>
              <a:rPr lang="en-US" altLang="zh-CN" sz="1600" dirty="0"/>
              <a:t>	</a:t>
            </a:r>
            <a:r>
              <a:rPr lang="en-US" altLang="zh-CN" sz="1600" dirty="0" err="1"/>
              <a:t>comFinal</a:t>
            </a:r>
            <a:r>
              <a:rPr lang="en-US" altLang="zh-CN" sz="1600" dirty="0"/>
              <a:t> c("</a:t>
            </a:r>
            <a:r>
              <a:rPr lang="zh-CN" altLang="zh-CN" sz="1600" dirty="0"/>
              <a:t>王十</a:t>
            </a:r>
            <a:r>
              <a:rPr lang="en-US" altLang="zh-CN" sz="1600" dirty="0"/>
              <a:t>", 78, 78, 76);</a:t>
            </a:r>
            <a:endParaRPr lang="zh-CN" altLang="zh-CN" sz="1600" dirty="0"/>
          </a:p>
          <a:p>
            <a:pPr marL="0" indent="0">
              <a:buNone/>
            </a:pPr>
            <a:r>
              <a:rPr lang="en-US" altLang="zh-CN" sz="1600" dirty="0"/>
              <a:t>	Account a1("</a:t>
            </a:r>
            <a:r>
              <a:rPr lang="zh-CN" altLang="zh-CN" sz="1600" dirty="0"/>
              <a:t>张三星</a:t>
            </a:r>
            <a:r>
              <a:rPr lang="en-US" altLang="zh-CN" sz="1600" dirty="0"/>
              <a:t>", 98, 78, 97, 67, 87);</a:t>
            </a:r>
            <a:endParaRPr lang="zh-CN" altLang="zh-CN" sz="1600" dirty="0"/>
          </a:p>
          <a:p>
            <a:pPr marL="0" indent="0">
              <a:buNone/>
            </a:pPr>
            <a:r>
              <a:rPr lang="en-US" altLang="zh-CN" sz="1600" dirty="0"/>
              <a:t>	Chemistry c1("</a:t>
            </a:r>
            <a:r>
              <a:rPr lang="zh-CN" altLang="zh-CN" sz="1600" dirty="0"/>
              <a:t>光红顺</a:t>
            </a:r>
            <a:r>
              <a:rPr lang="en-US" altLang="zh-CN" sz="1600" dirty="0"/>
              <a:t>", 89, 99, 34, 56, 78);</a:t>
            </a:r>
            <a:endParaRPr lang="zh-CN" altLang="zh-CN" sz="1600" dirty="0"/>
          </a:p>
          <a:p>
            <a:pPr marL="0" indent="0">
              <a:buNone/>
            </a:pPr>
            <a:r>
              <a:rPr lang="en-US" altLang="zh-CN" sz="1600" dirty="0"/>
              <a:t>	a[0] = &amp;c;</a:t>
            </a:r>
            <a:endParaRPr lang="zh-CN" altLang="zh-CN" sz="1600" dirty="0"/>
          </a:p>
          <a:p>
            <a:pPr marL="0" indent="0">
              <a:buNone/>
            </a:pPr>
            <a:r>
              <a:rPr lang="en-US" altLang="zh-CN" sz="1600" dirty="0"/>
              <a:t>	a[1] = &amp;a1;</a:t>
            </a:r>
            <a:endParaRPr lang="zh-CN" altLang="zh-CN" sz="1600" dirty="0"/>
          </a:p>
          <a:p>
            <a:pPr marL="0" indent="0">
              <a:buNone/>
            </a:pPr>
            <a:r>
              <a:rPr lang="en-US" altLang="zh-CN" sz="1600" dirty="0"/>
              <a:t>	a[2] = &amp;c1;</a:t>
            </a:r>
            <a:endParaRPr lang="zh-CN" altLang="zh-CN" sz="1600" dirty="0"/>
          </a:p>
          <a:p>
            <a:pPr marL="0" indent="0">
              <a:buNone/>
            </a:pPr>
            <a:r>
              <a:rPr lang="en-US" altLang="zh-CN" sz="1600" dirty="0"/>
              <a:t>	for (</a:t>
            </a:r>
            <a:r>
              <a:rPr lang="en-US" altLang="zh-CN" sz="1600" dirty="0" err="1"/>
              <a:t>int</a:t>
            </a:r>
            <a:r>
              <a:rPr lang="en-US" altLang="zh-CN" sz="1600" dirty="0"/>
              <a:t> </a:t>
            </a:r>
            <a:r>
              <a:rPr lang="en-US" altLang="zh-CN" sz="1600" dirty="0" err="1"/>
              <a:t>i</a:t>
            </a:r>
            <a:r>
              <a:rPr lang="en-US" altLang="zh-CN" sz="1600" dirty="0"/>
              <a:t> = 0; </a:t>
            </a:r>
            <a:r>
              <a:rPr lang="en-US" altLang="zh-CN" sz="1600" dirty="0" err="1"/>
              <a:t>i</a:t>
            </a:r>
            <a:r>
              <a:rPr lang="en-US" altLang="zh-CN" sz="1600" dirty="0"/>
              <a:t> &lt; 3; </a:t>
            </a:r>
            <a:r>
              <a:rPr lang="en-US" altLang="zh-CN" sz="1600" dirty="0" err="1"/>
              <a:t>i</a:t>
            </a:r>
            <a:r>
              <a:rPr lang="en-US" altLang="zh-CN" sz="1600" dirty="0"/>
              <a:t>++) {</a:t>
            </a:r>
            <a:endParaRPr lang="zh-CN" altLang="zh-CN" sz="1600" dirty="0"/>
          </a:p>
          <a:p>
            <a:pPr marL="0" indent="0">
              <a:buNone/>
            </a:pPr>
            <a:r>
              <a:rPr lang="en-US" altLang="zh-CN" sz="1600" dirty="0"/>
              <a:t>		</a:t>
            </a:r>
            <a:r>
              <a:rPr lang="en-US" altLang="zh-CN" sz="1600" dirty="0" err="1"/>
              <a:t>cout</a:t>
            </a:r>
            <a:r>
              <a:rPr lang="en-US" altLang="zh-CN" sz="1600" dirty="0"/>
              <a:t> &lt;&lt; "---------------------a[" &lt;&lt; </a:t>
            </a:r>
            <a:r>
              <a:rPr lang="en-US" altLang="zh-CN" sz="1600" dirty="0" err="1"/>
              <a:t>i</a:t>
            </a:r>
            <a:r>
              <a:rPr lang="en-US" altLang="zh-CN" sz="1600" dirty="0"/>
              <a:t> &lt;&lt; "]-----------------\n";</a:t>
            </a:r>
            <a:endParaRPr lang="zh-CN" altLang="zh-CN" sz="1600" dirty="0"/>
          </a:p>
          <a:p>
            <a:pPr marL="0" indent="0">
              <a:buNone/>
            </a:pPr>
            <a:r>
              <a:rPr lang="en-US" altLang="zh-CN" sz="1600" dirty="0"/>
              <a:t>		</a:t>
            </a:r>
            <a:r>
              <a:rPr lang="en-US" altLang="zh-CN" sz="2400" dirty="0">
                <a:solidFill>
                  <a:srgbClr val="FF0000"/>
                </a:solidFill>
              </a:rPr>
              <a:t>display(a[</a:t>
            </a:r>
            <a:r>
              <a:rPr lang="en-US" altLang="zh-CN" sz="2400" dirty="0" err="1">
                <a:solidFill>
                  <a:srgbClr val="FF0000"/>
                </a:solidFill>
              </a:rPr>
              <a:t>i</a:t>
            </a:r>
            <a:r>
              <a:rPr lang="en-US" altLang="zh-CN" sz="2400" dirty="0">
                <a:solidFill>
                  <a:srgbClr val="FF0000"/>
                </a:solidFill>
              </a:rPr>
              <a:t>]);</a:t>
            </a:r>
            <a:endParaRPr lang="zh-CN" altLang="zh-CN" sz="2400" dirty="0">
              <a:solidFill>
                <a:srgbClr val="FF0000"/>
              </a:solidFill>
            </a:endParaRPr>
          </a:p>
          <a:p>
            <a:pPr marL="0" indent="0">
              <a:buNone/>
            </a:pPr>
            <a:r>
              <a:rPr lang="en-US" altLang="zh-CN" sz="1600" dirty="0"/>
              <a:t>	}</a:t>
            </a:r>
            <a:endParaRPr lang="zh-CN" altLang="zh-CN" sz="1600" dirty="0"/>
          </a:p>
          <a:p>
            <a:pPr marL="0" indent="0">
              <a:buNone/>
            </a:pPr>
            <a:r>
              <a:rPr lang="en-US" altLang="zh-CN" sz="1600" dirty="0"/>
              <a:t>}</a:t>
            </a:r>
            <a:endParaRPr lang="zh-CN" altLang="en-US" sz="1600" dirty="0"/>
          </a:p>
        </p:txBody>
      </p:sp>
      <p:sp>
        <p:nvSpPr>
          <p:cNvPr id="5" name="标题 4"/>
          <p:cNvSpPr>
            <a:spLocks noGrp="1"/>
          </p:cNvSpPr>
          <p:nvPr>
            <p:ph type="title"/>
          </p:nvPr>
        </p:nvSpPr>
        <p:spPr/>
        <p:txBody>
          <a:bodyPr/>
          <a:lstStyle/>
          <a:p>
            <a:pPr marL="0" indent="0" algn="l">
              <a:buNone/>
            </a:pPr>
            <a:r>
              <a:rPr lang="en-US" altLang="zh-CN" sz="2000" dirty="0"/>
              <a:t>&lt;3&gt; </a:t>
            </a:r>
            <a:r>
              <a:rPr lang="zh-CN" altLang="zh-CN" sz="2000" dirty="0"/>
              <a:t>改写主程序。</a:t>
            </a:r>
            <a:br>
              <a:rPr lang="en-US" altLang="zh-CN" sz="2000" dirty="0"/>
            </a:br>
            <a:r>
              <a:rPr lang="zh-CN" altLang="zh-CN" sz="2000" dirty="0"/>
              <a:t>改写原来的主文件</a:t>
            </a:r>
            <a:r>
              <a:rPr lang="en-US" altLang="zh-CN" sz="2000" dirty="0"/>
              <a:t>com_main.cpp，</a:t>
            </a:r>
            <a:r>
              <a:rPr lang="zh-CN" altLang="en-US" sz="2000" dirty="0"/>
              <a:t>实现</a:t>
            </a:r>
            <a:r>
              <a:rPr lang="zh-CN" altLang="zh-CN" sz="2000" dirty="0"/>
              <a:t>接口函数</a:t>
            </a:r>
            <a:r>
              <a:rPr lang="en-US" altLang="zh-CN" sz="2000" dirty="0"/>
              <a:t>display</a:t>
            </a:r>
            <a:r>
              <a:rPr lang="zh-CN" altLang="zh-CN" sz="2000" dirty="0"/>
              <a:t>和主函数：</a:t>
            </a:r>
            <a:endParaRPr lang="zh-CN" altLang="en-US" sz="2000" dirty="0"/>
          </a:p>
        </p:txBody>
      </p:sp>
      <p:pic>
        <p:nvPicPr>
          <p:cNvPr id="20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884867"/>
            <a:ext cx="4488406" cy="597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95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 calcmode="lin" valueType="num">
                                      <p:cBhvr additive="base">
                                        <p:cTn id="8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8" end="18"/>
                                            </p:txEl>
                                          </p:spTgt>
                                        </p:tgtEl>
                                        <p:attrNameLst>
                                          <p:attrName>style.visibility</p:attrName>
                                        </p:attrNameLst>
                                      </p:cBhvr>
                                      <p:to>
                                        <p:strVal val="visible"/>
                                      </p:to>
                                    </p:set>
                                    <p:anim calcmode="lin" valueType="num">
                                      <p:cBhvr additive="base">
                                        <p:cTn id="8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051"/>
                                        </p:tgtEl>
                                        <p:attrNameLst>
                                          <p:attrName>style.visibility</p:attrName>
                                        </p:attrNameLst>
                                      </p:cBhvr>
                                      <p:to>
                                        <p:strVal val="visible"/>
                                      </p:to>
                                    </p:set>
                                    <p:anim calcmode="lin" valueType="num">
                                      <p:cBhvr additive="base">
                                        <p:cTn id="91" dur="500" fill="hold"/>
                                        <p:tgtEl>
                                          <p:spTgt spid="2051"/>
                                        </p:tgtEl>
                                        <p:attrNameLst>
                                          <p:attrName>ppt_x</p:attrName>
                                        </p:attrNameLst>
                                      </p:cBhvr>
                                      <p:tavLst>
                                        <p:tav tm="0">
                                          <p:val>
                                            <p:strVal val="#ppt_x"/>
                                          </p:val>
                                        </p:tav>
                                        <p:tav tm="100000">
                                          <p:val>
                                            <p:strVal val="#ppt_x"/>
                                          </p:val>
                                        </p:tav>
                                      </p:tavLst>
                                    </p:anim>
                                    <p:anim calcmode="lin" valueType="num">
                                      <p:cBhvr additive="base">
                                        <p:cTn id="9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153603"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Tree>
    <p:extLst>
      <p:ext uri="{BB962C8B-B14F-4D97-AF65-F5344CB8AC3E}">
        <p14:creationId xmlns:p14="http://schemas.microsoft.com/office/powerpoint/2010/main" val="3873691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53602"/>
                                        </p:tgtEl>
                                        <p:attrNameLst>
                                          <p:attrName>style.visibility</p:attrName>
                                        </p:attrNameLst>
                                      </p:cBhvr>
                                      <p:to>
                                        <p:strVal val="visible"/>
                                      </p:to>
                                    </p:set>
                                    <p:anim calcmode="lin" valueType="num">
                                      <p:cBhvr>
                                        <p:cTn id="7" dur="1000" fill="hold"/>
                                        <p:tgtEl>
                                          <p:spTgt spid="153602"/>
                                        </p:tgtEl>
                                        <p:attrNameLst>
                                          <p:attrName>ppt_w</p:attrName>
                                        </p:attrNameLst>
                                      </p:cBhvr>
                                      <p:tavLst>
                                        <p:tav tm="0">
                                          <p:val>
                                            <p:fltVal val="0"/>
                                          </p:val>
                                        </p:tav>
                                        <p:tav tm="100000">
                                          <p:val>
                                            <p:strVal val="#ppt_w"/>
                                          </p:val>
                                        </p:tav>
                                      </p:tavLst>
                                    </p:anim>
                                    <p:anim calcmode="lin" valueType="num">
                                      <p:cBhvr>
                                        <p:cTn id="8" dur="1000" fill="hold"/>
                                        <p:tgtEl>
                                          <p:spTgt spid="153602"/>
                                        </p:tgtEl>
                                        <p:attrNameLst>
                                          <p:attrName>ppt_h</p:attrName>
                                        </p:attrNameLst>
                                      </p:cBhvr>
                                      <p:tavLst>
                                        <p:tav tm="0">
                                          <p:val>
                                            <p:fltVal val="0"/>
                                          </p:val>
                                        </p:tav>
                                        <p:tav tm="100000">
                                          <p:val>
                                            <p:strVal val="#ppt_h"/>
                                          </p:val>
                                        </p:tav>
                                      </p:tavLst>
                                    </p:anim>
                                    <p:anim calcmode="lin" valueType="num">
                                      <p:cBhvr>
                                        <p:cTn id="9" dur="1000" fill="hold"/>
                                        <p:tgtEl>
                                          <p:spTgt spid="153602"/>
                                        </p:tgtEl>
                                        <p:attrNameLst>
                                          <p:attrName>style.rotation</p:attrName>
                                        </p:attrNameLst>
                                      </p:cBhvr>
                                      <p:tavLst>
                                        <p:tav tm="0">
                                          <p:val>
                                            <p:fltVal val="90"/>
                                          </p:val>
                                        </p:tav>
                                        <p:tav tm="100000">
                                          <p:val>
                                            <p:fltVal val="0"/>
                                          </p:val>
                                        </p:tav>
                                      </p:tavLst>
                                    </p:anim>
                                    <p:animEffect transition="in" filter="fade">
                                      <p:cBhvr>
                                        <p:cTn id="10" dur="1000"/>
                                        <p:tgtEl>
                                          <p:spTgt spid="1536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53603"/>
                                        </p:tgtEl>
                                        <p:attrNameLst>
                                          <p:attrName>style.visibility</p:attrName>
                                        </p:attrNameLst>
                                      </p:cBhvr>
                                      <p:to>
                                        <p:strVal val="visible"/>
                                      </p:to>
                                    </p:set>
                                    <p:anim from="(-#ppt_w/2)" to="(#ppt_x)" calcmode="lin" valueType="num">
                                      <p:cBhvr>
                                        <p:cTn id="15" dur="600" fill="hold">
                                          <p:stCondLst>
                                            <p:cond delay="0"/>
                                          </p:stCondLst>
                                        </p:cTn>
                                        <p:tgtEl>
                                          <p:spTgt spid="153603"/>
                                        </p:tgtEl>
                                        <p:attrNameLst>
                                          <p:attrName>ppt_x</p:attrName>
                                        </p:attrNameLst>
                                      </p:cBhvr>
                                    </p:anim>
                                    <p:anim from="0" to="-1.0" calcmode="lin" valueType="num">
                                      <p:cBhvr>
                                        <p:cTn id="16" dur="200" decel="50000" autoRev="1" fill="hold">
                                          <p:stCondLst>
                                            <p:cond delay="600"/>
                                          </p:stCondLst>
                                        </p:cTn>
                                        <p:tgtEl>
                                          <p:spTgt spid="153603"/>
                                        </p:tgtEl>
                                        <p:attrNameLst>
                                          <p:attrName>xshear</p:attrName>
                                        </p:attrNameLst>
                                      </p:cBhvr>
                                    </p:anim>
                                    <p:animScale>
                                      <p:cBhvr>
                                        <p:cTn id="17" dur="200" decel="100000" autoRev="1" fill="hold">
                                          <p:stCondLst>
                                            <p:cond delay="600"/>
                                          </p:stCondLst>
                                        </p:cTn>
                                        <p:tgtEl>
                                          <p:spTgt spid="153603"/>
                                        </p:tgtEl>
                                      </p:cBhvr>
                                      <p:from x="100000" y="100000"/>
                                      <p:to x="80000" y="100000"/>
                                    </p:animScale>
                                    <p:anim by="(#ppt_h/3+#ppt_w*0.1)" calcmode="lin" valueType="num">
                                      <p:cBhvr additive="sum">
                                        <p:cTn id="18" dur="200" decel="100000" autoRev="1" fill="hold">
                                          <p:stCondLst>
                                            <p:cond delay="600"/>
                                          </p:stCondLst>
                                        </p:cTn>
                                        <p:tgtEl>
                                          <p:spTgt spid="15360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5650" y="260350"/>
            <a:ext cx="7772400" cy="1143000"/>
          </a:xfrm>
        </p:spPr>
        <p:txBody>
          <a:bodyPr/>
          <a:lstStyle/>
          <a:p>
            <a:pPr eaLnBrk="1" hangingPunct="1"/>
            <a:r>
              <a:rPr lang="en-US" altLang="zh-CN" b="1"/>
              <a:t>6.2 </a:t>
            </a:r>
            <a:r>
              <a:rPr lang="zh-CN" altLang="en-US" b="1">
                <a:solidFill>
                  <a:srgbClr val="FF0000"/>
                </a:solidFill>
              </a:rPr>
              <a:t>函数</a:t>
            </a:r>
            <a:r>
              <a:rPr lang="zh-CN" altLang="en-US" b="1"/>
              <a:t>重载</a:t>
            </a:r>
          </a:p>
        </p:txBody>
      </p:sp>
      <p:sp>
        <p:nvSpPr>
          <p:cNvPr id="8195" name="Rectangle 3"/>
          <p:cNvSpPr>
            <a:spLocks noGrp="1" noChangeArrowheads="1"/>
          </p:cNvSpPr>
          <p:nvPr>
            <p:ph type="body" idx="1"/>
          </p:nvPr>
        </p:nvSpPr>
        <p:spPr>
          <a:xfrm>
            <a:off x="685800" y="1341438"/>
            <a:ext cx="7989888" cy="5111750"/>
          </a:xfrm>
        </p:spPr>
        <p:txBody>
          <a:bodyPr/>
          <a:lstStyle/>
          <a:p>
            <a:pPr eaLnBrk="1" hangingPunct="1">
              <a:buFontTx/>
              <a:buNone/>
            </a:pPr>
            <a:r>
              <a:rPr lang="en-US" altLang="zh-CN" sz="2800" b="1">
                <a:solidFill>
                  <a:srgbClr val="FF0000"/>
                </a:solidFill>
              </a:rPr>
              <a:t>1</a:t>
            </a:r>
            <a:r>
              <a:rPr lang="zh-CN" altLang="en-US" sz="2800" b="1">
                <a:solidFill>
                  <a:srgbClr val="FF0000"/>
                </a:solidFill>
              </a:rPr>
              <a:t>、函数重载的意义</a:t>
            </a:r>
          </a:p>
          <a:p>
            <a:pPr lvl="1" eaLnBrk="1" hangingPunct="1">
              <a:buFontTx/>
              <a:buNone/>
            </a:pPr>
            <a:r>
              <a:rPr lang="zh-CN" altLang="en-US" sz="2400" b="1"/>
              <a:t>函数重载意义在于用户可以通过同一个函数名访问某一类或一组相关操作的函数，由编译器决定具体的函数调用，有助于复杂问题的减化。</a:t>
            </a:r>
          </a:p>
          <a:p>
            <a:pPr eaLnBrk="1" hangingPunct="1">
              <a:buFontTx/>
              <a:buNone/>
            </a:pPr>
            <a:r>
              <a:rPr lang="en-US" altLang="zh-CN" sz="2800" b="1">
                <a:solidFill>
                  <a:srgbClr val="FF0000"/>
                </a:solidFill>
              </a:rPr>
              <a:t>2</a:t>
            </a:r>
            <a:r>
              <a:rPr lang="zh-CN" altLang="en-US" sz="2800" b="1">
                <a:solidFill>
                  <a:srgbClr val="FF0000"/>
                </a:solidFill>
              </a:rPr>
              <a:t>、函数重载的类型</a:t>
            </a:r>
          </a:p>
          <a:p>
            <a:pPr lvl="1" eaLnBrk="1" hangingPunct="1"/>
            <a:r>
              <a:rPr lang="zh-CN" altLang="en-US" sz="2400" b="1"/>
              <a:t>函数重载可分为普通函数重载、类成员函数重载以及继承结构中基类和派生类成员函数的重载几种情况。</a:t>
            </a:r>
          </a:p>
          <a:p>
            <a:pPr eaLnBrk="1" hangingPunct="1">
              <a:buFontTx/>
              <a:buNone/>
            </a:pPr>
            <a:r>
              <a:rPr lang="en-US" altLang="zh-CN" sz="2800" b="1">
                <a:solidFill>
                  <a:srgbClr val="FF0000"/>
                </a:solidFill>
              </a:rPr>
              <a:t>3</a:t>
            </a:r>
            <a:r>
              <a:rPr lang="zh-CN" altLang="en-US" sz="2800" b="1">
                <a:solidFill>
                  <a:srgbClr val="FF0000"/>
                </a:solidFill>
              </a:rPr>
              <a:t>、函数重载的要求</a:t>
            </a:r>
          </a:p>
          <a:p>
            <a:pPr lvl="1" eaLnBrk="1" hangingPunct="1"/>
            <a:r>
              <a:rPr lang="zh-CN" altLang="en-US" sz="2400" b="1"/>
              <a:t>要求重载函数具有不同的函数原型，即重载函数要在参数类型、参数个数或参数顺序上有所区别，不能有同一作用域内的两个同名函数具有完全相同的参数表。</a:t>
            </a:r>
          </a:p>
          <a:p>
            <a:pPr eaLnBrk="1" hangingPunct="1"/>
            <a:endParaRPr lang="en-US" altLang="zh-CN" sz="2800" b="1"/>
          </a:p>
        </p:txBody>
      </p:sp>
    </p:spTree>
    <p:extLst>
      <p:ext uri="{BB962C8B-B14F-4D97-AF65-F5344CB8AC3E}">
        <p14:creationId xmlns:p14="http://schemas.microsoft.com/office/powerpoint/2010/main" val="176866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a:t>
            </a:r>
            <a:r>
              <a:rPr lang="en-US" altLang="zh-CN" dirty="0">
                <a:solidFill>
                  <a:srgbClr val="FF0000"/>
                </a:solidFill>
              </a:rPr>
              <a:t>3</a:t>
            </a:r>
            <a:r>
              <a:rPr lang="zh-CN" altLang="en-US" dirty="0">
                <a:solidFill>
                  <a:srgbClr val="FF0000"/>
                </a:solidFill>
              </a:rPr>
              <a:t>）</a:t>
            </a:r>
            <a:r>
              <a:rPr lang="en-US" altLang="zh-CN" dirty="0" err="1">
                <a:solidFill>
                  <a:srgbClr val="FF0000"/>
                </a:solidFill>
              </a:rPr>
              <a:t>Anmal</a:t>
            </a:r>
            <a:r>
              <a:rPr lang="zh-CN" altLang="en-US" dirty="0">
                <a:solidFill>
                  <a:srgbClr val="FF0000"/>
                </a:solidFill>
              </a:rPr>
              <a:t>的多态实现</a:t>
            </a:r>
            <a:endParaRPr lang="en-US" altLang="zh-CN" dirty="0">
              <a:solidFill>
                <a:srgbClr val="FF0000"/>
              </a:solidFill>
            </a:endParaRPr>
          </a:p>
          <a:p>
            <a:pPr marL="400050" lvl="1" indent="0">
              <a:buNone/>
            </a:pPr>
            <a:r>
              <a:rPr lang="zh-CN" altLang="zh-CN" sz="2400" b="1" dirty="0"/>
              <a:t>多态是指当基类的指针（或引用）绑定到派生类对象上，通过此指针（引用）调用基类的成员函数时，实际上调用到的是该函数在派生类中的覆盖函数版本</a:t>
            </a:r>
            <a:r>
              <a:rPr lang="zh-CN" altLang="zh-CN" sz="2400" dirty="0"/>
              <a:t>。</a:t>
            </a:r>
            <a:endParaRPr lang="en-US" altLang="zh-CN" sz="2400" dirty="0"/>
          </a:p>
          <a:p>
            <a:pPr lvl="1"/>
            <a:r>
              <a:rPr lang="zh-CN" altLang="zh-CN" sz="2000" dirty="0"/>
              <a:t>例如，对于上面的继承结构，下面的</a:t>
            </a:r>
            <a:r>
              <a:rPr lang="en-US" altLang="zh-CN" sz="2000" dirty="0" err="1"/>
              <a:t>pA</a:t>
            </a:r>
            <a:r>
              <a:rPr lang="zh-CN" altLang="zh-CN" sz="2000" dirty="0"/>
              <a:t>指针实现的就是多态。</a:t>
            </a:r>
          </a:p>
          <a:p>
            <a:pPr marL="0" indent="0">
              <a:buNone/>
            </a:pPr>
            <a:r>
              <a:rPr lang="en-US" altLang="zh-CN" sz="2000" dirty="0"/>
              <a:t>void main() {</a:t>
            </a:r>
            <a:endParaRPr lang="zh-CN" altLang="zh-CN" sz="2000" dirty="0"/>
          </a:p>
          <a:p>
            <a:pPr marL="0" indent="0">
              <a:buNone/>
            </a:pPr>
            <a:r>
              <a:rPr lang="en-US" altLang="zh-CN" sz="2000" dirty="0"/>
              <a:t>	Animal *</a:t>
            </a:r>
            <a:r>
              <a:rPr lang="en-US" altLang="zh-CN" sz="2000" dirty="0" err="1"/>
              <a:t>pA</a:t>
            </a:r>
            <a:r>
              <a:rPr lang="en-US" altLang="zh-CN" sz="2000" dirty="0"/>
              <a:t>;</a:t>
            </a:r>
            <a:endParaRPr lang="zh-CN" altLang="zh-CN" sz="2000" dirty="0"/>
          </a:p>
          <a:p>
            <a:pPr marL="0" indent="0">
              <a:buNone/>
            </a:pPr>
            <a:r>
              <a:rPr lang="en-US" altLang="zh-CN" sz="2000" dirty="0"/>
              <a:t>	Dog </a:t>
            </a:r>
            <a:r>
              <a:rPr lang="en-US" altLang="zh-CN" sz="2000" dirty="0" err="1"/>
              <a:t>dog</a:t>
            </a:r>
            <a:r>
              <a:rPr lang="en-US" altLang="zh-CN" sz="2000" dirty="0"/>
              <a:t>;</a:t>
            </a:r>
            <a:endParaRPr lang="zh-CN" altLang="zh-CN" sz="2000" dirty="0"/>
          </a:p>
          <a:p>
            <a:pPr marL="0" indent="0">
              <a:buNone/>
            </a:pPr>
            <a:r>
              <a:rPr lang="en-US" altLang="zh-CN" sz="2000" dirty="0"/>
              <a:t>	Cat </a:t>
            </a:r>
            <a:r>
              <a:rPr lang="en-US" altLang="zh-CN" sz="2000" dirty="0" err="1"/>
              <a:t>cat</a:t>
            </a:r>
            <a:r>
              <a:rPr lang="en-US" altLang="zh-CN" sz="2000" dirty="0"/>
              <a:t>;</a:t>
            </a:r>
            <a:endParaRPr lang="zh-CN" altLang="zh-CN" sz="2000" dirty="0"/>
          </a:p>
          <a:p>
            <a:pPr marL="0" indent="0">
              <a:buNone/>
            </a:pPr>
            <a:r>
              <a:rPr lang="en-US" altLang="zh-CN" sz="2000" dirty="0"/>
              <a:t>	</a:t>
            </a:r>
            <a:r>
              <a:rPr lang="en-US" altLang="zh-CN" sz="2000" dirty="0" err="1"/>
              <a:t>Wlof</a:t>
            </a:r>
            <a:r>
              <a:rPr lang="en-US" altLang="zh-CN" sz="2000" dirty="0"/>
              <a:t> </a:t>
            </a:r>
            <a:r>
              <a:rPr lang="en-US" altLang="zh-CN" sz="2000" dirty="0" err="1"/>
              <a:t>wlof</a:t>
            </a:r>
            <a:r>
              <a:rPr lang="en-US" altLang="zh-CN" sz="2000" dirty="0"/>
              <a:t>;</a:t>
            </a:r>
            <a:endParaRPr lang="zh-CN" altLang="zh-CN" sz="2000" dirty="0"/>
          </a:p>
          <a:p>
            <a:pPr marL="0" indent="0">
              <a:buNone/>
            </a:pPr>
            <a:r>
              <a:rPr lang="en-US" altLang="zh-CN" sz="2000" dirty="0"/>
              <a:t>	</a:t>
            </a:r>
            <a:r>
              <a:rPr lang="en-US" altLang="zh-CN" sz="2000" dirty="0" err="1"/>
              <a:t>pA</a:t>
            </a:r>
            <a:r>
              <a:rPr lang="en-US" altLang="zh-CN" sz="2000" dirty="0"/>
              <a:t> = &amp;dog; </a:t>
            </a:r>
            <a:r>
              <a:rPr lang="en-US" altLang="zh-CN" sz="2000" b="1" dirty="0" err="1">
                <a:solidFill>
                  <a:srgbClr val="FF0000"/>
                </a:solidFill>
              </a:rPr>
              <a:t>pA</a:t>
            </a:r>
            <a:r>
              <a:rPr lang="en-US" altLang="zh-CN" sz="2000" b="1" dirty="0">
                <a:solidFill>
                  <a:srgbClr val="FF0000"/>
                </a:solidFill>
              </a:rPr>
              <a:t>-&gt;sound();           </a:t>
            </a:r>
            <a:r>
              <a:rPr lang="en-US" altLang="zh-CN" sz="2000" dirty="0"/>
              <a:t>//</a:t>
            </a:r>
            <a:r>
              <a:rPr lang="en-US" altLang="zh-CN" sz="2000" dirty="0" err="1"/>
              <a:t>pA</a:t>
            </a:r>
            <a:r>
              <a:rPr lang="zh-CN" altLang="zh-CN" sz="2000" dirty="0"/>
              <a:t>调用</a:t>
            </a:r>
            <a:r>
              <a:rPr lang="en-US" altLang="zh-CN" sz="2000" dirty="0"/>
              <a:t>Dog</a:t>
            </a:r>
            <a:r>
              <a:rPr lang="zh-CN" altLang="zh-CN" sz="2000" dirty="0"/>
              <a:t>的</a:t>
            </a:r>
            <a:r>
              <a:rPr lang="en-US" altLang="zh-CN" sz="2000" dirty="0"/>
              <a:t>sound</a:t>
            </a:r>
            <a:r>
              <a:rPr lang="zh-CN" altLang="zh-CN" sz="2000" dirty="0"/>
              <a:t>函数</a:t>
            </a:r>
          </a:p>
          <a:p>
            <a:pPr marL="0" indent="0">
              <a:buNone/>
            </a:pPr>
            <a:r>
              <a:rPr lang="en-US" altLang="zh-CN" sz="2000" dirty="0"/>
              <a:t>	</a:t>
            </a:r>
            <a:r>
              <a:rPr lang="en-US" altLang="zh-CN" sz="2000" dirty="0" err="1"/>
              <a:t>pA</a:t>
            </a:r>
            <a:r>
              <a:rPr lang="en-US" altLang="zh-CN" sz="2000" dirty="0"/>
              <a:t> = &amp;cat; </a:t>
            </a:r>
            <a:r>
              <a:rPr lang="en-US" altLang="zh-CN" sz="2000" b="1" dirty="0" err="1">
                <a:solidFill>
                  <a:srgbClr val="FF0000"/>
                </a:solidFill>
              </a:rPr>
              <a:t>pA</a:t>
            </a:r>
            <a:r>
              <a:rPr lang="en-US" altLang="zh-CN" sz="2000" b="1" dirty="0">
                <a:solidFill>
                  <a:srgbClr val="FF0000"/>
                </a:solidFill>
              </a:rPr>
              <a:t>-&gt;sound();  </a:t>
            </a:r>
            <a:r>
              <a:rPr lang="en-US" altLang="zh-CN" sz="2000" dirty="0"/>
              <a:t>	//</a:t>
            </a:r>
            <a:r>
              <a:rPr lang="en-US" altLang="zh-CN" sz="2000" dirty="0" err="1"/>
              <a:t>pA</a:t>
            </a:r>
            <a:r>
              <a:rPr lang="zh-CN" altLang="zh-CN" sz="2000" dirty="0"/>
              <a:t>调用</a:t>
            </a:r>
            <a:r>
              <a:rPr lang="en-US" altLang="zh-CN" sz="2000" dirty="0"/>
              <a:t>Cat</a:t>
            </a:r>
            <a:r>
              <a:rPr lang="zh-CN" altLang="zh-CN" sz="2000" dirty="0"/>
              <a:t>的</a:t>
            </a:r>
            <a:r>
              <a:rPr lang="en-US" altLang="zh-CN" sz="2000" dirty="0"/>
              <a:t>sound</a:t>
            </a:r>
            <a:r>
              <a:rPr lang="zh-CN" altLang="zh-CN" sz="2000" dirty="0"/>
              <a:t>函数</a:t>
            </a:r>
          </a:p>
          <a:p>
            <a:pPr marL="0" indent="0">
              <a:buNone/>
            </a:pPr>
            <a:r>
              <a:rPr lang="en-US" altLang="zh-CN" sz="2000" dirty="0"/>
              <a:t>	</a:t>
            </a:r>
            <a:r>
              <a:rPr lang="en-US" altLang="zh-CN" sz="2000" dirty="0" err="1"/>
              <a:t>pA</a:t>
            </a:r>
            <a:r>
              <a:rPr lang="en-US" altLang="zh-CN" sz="2000" dirty="0"/>
              <a:t> = &amp;</a:t>
            </a:r>
            <a:r>
              <a:rPr lang="en-US" altLang="zh-CN" sz="2000" dirty="0" err="1"/>
              <a:t>wlof</a:t>
            </a:r>
            <a:r>
              <a:rPr lang="en-US" altLang="zh-CN" sz="2000" dirty="0"/>
              <a:t>; </a:t>
            </a:r>
            <a:r>
              <a:rPr lang="en-US" altLang="zh-CN" sz="2000" b="1" dirty="0" err="1">
                <a:solidFill>
                  <a:srgbClr val="FF0000"/>
                </a:solidFill>
              </a:rPr>
              <a:t>pA</a:t>
            </a:r>
            <a:r>
              <a:rPr lang="en-US" altLang="zh-CN" sz="2000" b="1" dirty="0">
                <a:solidFill>
                  <a:srgbClr val="FF0000"/>
                </a:solidFill>
              </a:rPr>
              <a:t>-&gt;sound();</a:t>
            </a:r>
            <a:r>
              <a:rPr lang="en-US" altLang="zh-CN" sz="2000" dirty="0"/>
              <a:t>	//</a:t>
            </a:r>
            <a:r>
              <a:rPr lang="en-US" altLang="zh-CN" sz="2000" dirty="0" err="1"/>
              <a:t>pA</a:t>
            </a:r>
            <a:r>
              <a:rPr lang="zh-CN" altLang="zh-CN" sz="2000" dirty="0"/>
              <a:t>调用</a:t>
            </a:r>
            <a:r>
              <a:rPr lang="en-US" altLang="zh-CN" sz="2000" dirty="0" err="1"/>
              <a:t>Wlof</a:t>
            </a:r>
            <a:r>
              <a:rPr lang="zh-CN" altLang="zh-CN" sz="2000" dirty="0"/>
              <a:t>的</a:t>
            </a:r>
            <a:r>
              <a:rPr lang="en-US" altLang="zh-CN" sz="2000" dirty="0"/>
              <a:t>sound</a:t>
            </a:r>
            <a:r>
              <a:rPr lang="zh-CN" altLang="zh-CN" sz="2000" dirty="0"/>
              <a:t>函数</a:t>
            </a:r>
          </a:p>
          <a:p>
            <a:pPr marL="0" indent="0">
              <a:buNone/>
            </a:pPr>
            <a:r>
              <a:rPr lang="en-US" altLang="zh-CN" sz="2000" dirty="0"/>
              <a:t>}</a:t>
            </a:r>
            <a:endParaRPr lang="zh-CN" altLang="zh-CN" sz="2000" dirty="0"/>
          </a:p>
          <a:p>
            <a:pPr marL="0" indent="0">
              <a:buNone/>
            </a:pPr>
            <a:endParaRPr lang="zh-CN" altLang="en-US" sz="2000" dirty="0"/>
          </a:p>
        </p:txBody>
      </p:sp>
      <p:sp>
        <p:nvSpPr>
          <p:cNvPr id="4" name="标题 1"/>
          <p:cNvSpPr>
            <a:spLocks noGrp="1"/>
          </p:cNvSpPr>
          <p:nvPr>
            <p:ph type="title"/>
          </p:nvPr>
        </p:nvSpPr>
        <p:spPr/>
        <p:txBody>
          <a:bodyPr/>
          <a:lstStyle/>
          <a:p>
            <a:r>
              <a:rPr lang="en-US" altLang="zh-CN" b="1" dirty="0"/>
              <a:t>5.1.1 </a:t>
            </a:r>
            <a:r>
              <a:rPr lang="zh-CN" altLang="zh-CN" b="1" dirty="0">
                <a:solidFill>
                  <a:srgbClr val="FF0000"/>
                </a:solidFill>
              </a:rPr>
              <a:t>多态</a:t>
            </a:r>
            <a:r>
              <a:rPr lang="zh-CN" altLang="zh-CN" b="1" dirty="0"/>
              <a:t>的概念</a:t>
            </a:r>
            <a:endParaRPr lang="zh-CN" altLang="en-US" dirty="0"/>
          </a:p>
        </p:txBody>
      </p:sp>
    </p:spTree>
    <p:extLst>
      <p:ext uri="{BB962C8B-B14F-4D97-AF65-F5344CB8AC3E}">
        <p14:creationId xmlns:p14="http://schemas.microsoft.com/office/powerpoint/2010/main" val="15130178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333375"/>
            <a:ext cx="7989888" cy="6264275"/>
          </a:xfrm>
        </p:spPr>
        <p:txBody>
          <a:bodyPr/>
          <a:lstStyle/>
          <a:p>
            <a:pPr eaLnBrk="1" hangingPunct="1">
              <a:lnSpc>
                <a:spcPct val="80000"/>
              </a:lnSpc>
              <a:buFontTx/>
              <a:buNone/>
            </a:pPr>
            <a:r>
              <a:rPr lang="en-US" altLang="zh-CN" sz="2000" b="1"/>
              <a:t>【</a:t>
            </a:r>
            <a:r>
              <a:rPr lang="zh-CN" altLang="en-US" sz="2000" b="1"/>
              <a:t>例</a:t>
            </a:r>
            <a:r>
              <a:rPr lang="en-US" altLang="zh-CN" sz="2000" b="1"/>
              <a:t>6-1】</a:t>
            </a:r>
            <a:r>
              <a:rPr lang="zh-CN" altLang="en-US" sz="2000" b="1"/>
              <a:t>重载复数的加法，实现复数实部与普通数据相加，两个复数相加的运算。</a:t>
            </a:r>
          </a:p>
          <a:p>
            <a:pPr eaLnBrk="1" hangingPunct="1">
              <a:lnSpc>
                <a:spcPct val="80000"/>
              </a:lnSpc>
              <a:buFontTx/>
              <a:buNone/>
            </a:pPr>
            <a:r>
              <a:rPr lang="en-US" altLang="zh-CN" sz="2400" b="1"/>
              <a:t>#include&lt;iostream&gt;</a:t>
            </a:r>
          </a:p>
          <a:p>
            <a:pPr eaLnBrk="1" hangingPunct="1">
              <a:lnSpc>
                <a:spcPct val="80000"/>
              </a:lnSpc>
              <a:buFontTx/>
              <a:buNone/>
            </a:pPr>
            <a:r>
              <a:rPr lang="en-US" altLang="zh-CN" sz="2400" b="1"/>
              <a:t>using std::cout;</a:t>
            </a:r>
          </a:p>
          <a:p>
            <a:pPr eaLnBrk="1" hangingPunct="1">
              <a:lnSpc>
                <a:spcPct val="80000"/>
              </a:lnSpc>
              <a:buFontTx/>
              <a:buNone/>
            </a:pPr>
            <a:r>
              <a:rPr lang="en-US" altLang="zh-CN" sz="2400" b="1"/>
              <a:t>using std::endl;</a:t>
            </a:r>
          </a:p>
          <a:p>
            <a:pPr eaLnBrk="1" hangingPunct="1">
              <a:lnSpc>
                <a:spcPct val="80000"/>
              </a:lnSpc>
              <a:buFontTx/>
              <a:buNone/>
            </a:pPr>
            <a:r>
              <a:rPr lang="en-US" altLang="zh-CN" sz="2400" b="1"/>
              <a:t>class Complex{</a:t>
            </a:r>
          </a:p>
          <a:p>
            <a:pPr eaLnBrk="1" hangingPunct="1">
              <a:lnSpc>
                <a:spcPct val="80000"/>
              </a:lnSpc>
              <a:buFontTx/>
              <a:buNone/>
            </a:pPr>
            <a:r>
              <a:rPr lang="en-US" altLang="zh-CN" sz="2400" b="1"/>
              <a:t>	double real,imag;</a:t>
            </a:r>
          </a:p>
          <a:p>
            <a:pPr eaLnBrk="1" hangingPunct="1">
              <a:lnSpc>
                <a:spcPct val="80000"/>
              </a:lnSpc>
              <a:buFontTx/>
              <a:buNone/>
            </a:pPr>
            <a:r>
              <a:rPr lang="en-US" altLang="zh-CN" sz="2400" b="1"/>
              <a:t>public:</a:t>
            </a:r>
          </a:p>
          <a:p>
            <a:pPr eaLnBrk="1" hangingPunct="1">
              <a:lnSpc>
                <a:spcPct val="80000"/>
              </a:lnSpc>
              <a:buFontTx/>
              <a:buNone/>
            </a:pPr>
            <a:r>
              <a:rPr lang="en-US" altLang="zh-CN" sz="2400" b="1"/>
              <a:t>	Complex(double r=0,double i=0):real(r),imag(i){}</a:t>
            </a:r>
          </a:p>
          <a:p>
            <a:pPr eaLnBrk="1" hangingPunct="1">
              <a:lnSpc>
                <a:spcPct val="80000"/>
              </a:lnSpc>
              <a:buFontTx/>
              <a:buNone/>
            </a:pPr>
            <a:r>
              <a:rPr lang="en-US" altLang="zh-CN" sz="2400" b="1"/>
              <a:t>	</a:t>
            </a:r>
            <a:r>
              <a:rPr lang="en-US" altLang="zh-CN" sz="1600" b="1"/>
              <a:t>Complex </a:t>
            </a:r>
            <a:r>
              <a:rPr lang="en-US" altLang="zh-CN" sz="1600" b="1">
                <a:solidFill>
                  <a:srgbClr val="FF0000"/>
                </a:solidFill>
              </a:rPr>
              <a:t>Add</a:t>
            </a:r>
            <a:r>
              <a:rPr lang="en-US" altLang="zh-CN" sz="1600" b="1"/>
              <a:t>(double x){	return Complex(x+real,imag);}    </a:t>
            </a:r>
          </a:p>
          <a:p>
            <a:pPr eaLnBrk="1" hangingPunct="1">
              <a:lnSpc>
                <a:spcPct val="80000"/>
              </a:lnSpc>
              <a:buFontTx/>
              <a:buNone/>
            </a:pPr>
            <a:r>
              <a:rPr lang="en-US" altLang="zh-CN" sz="1600" b="1"/>
              <a:t>        </a:t>
            </a:r>
          </a:p>
          <a:p>
            <a:pPr eaLnBrk="1" hangingPunct="1">
              <a:lnSpc>
                <a:spcPct val="80000"/>
              </a:lnSpc>
              <a:buFontTx/>
              <a:buNone/>
            </a:pPr>
            <a:r>
              <a:rPr lang="en-US" altLang="zh-CN" sz="1600" b="1"/>
              <a:t>	Complex </a:t>
            </a:r>
            <a:r>
              <a:rPr lang="en-US" altLang="zh-CN" sz="1600" b="1">
                <a:solidFill>
                  <a:srgbClr val="FF0000"/>
                </a:solidFill>
              </a:rPr>
              <a:t>Add</a:t>
            </a:r>
            <a:r>
              <a:rPr lang="en-US" altLang="zh-CN" sz="1600" b="1"/>
              <a:t>(Complex c){	return Complex(real+c.real,imag+c.imag);}</a:t>
            </a:r>
          </a:p>
          <a:p>
            <a:pPr eaLnBrk="1" hangingPunct="1">
              <a:lnSpc>
                <a:spcPct val="80000"/>
              </a:lnSpc>
              <a:buFontTx/>
              <a:buNone/>
            </a:pPr>
            <a:endParaRPr lang="en-US" altLang="zh-CN" sz="1600" b="1"/>
          </a:p>
          <a:p>
            <a:pPr eaLnBrk="1" hangingPunct="1">
              <a:lnSpc>
                <a:spcPct val="80000"/>
              </a:lnSpc>
              <a:buFontTx/>
              <a:buNone/>
            </a:pPr>
            <a:r>
              <a:rPr lang="en-US" altLang="zh-CN" sz="1600" b="1"/>
              <a:t>	void display(){cout&lt;&lt;real&lt;&lt;" + "&lt;&lt;imag&lt;&lt;"i"&lt;&lt;endl;}</a:t>
            </a:r>
          </a:p>
          <a:p>
            <a:pPr eaLnBrk="1" hangingPunct="1">
              <a:lnSpc>
                <a:spcPct val="80000"/>
              </a:lnSpc>
              <a:buFontTx/>
              <a:buNone/>
            </a:pPr>
            <a:r>
              <a:rPr lang="en-US" altLang="zh-CN" sz="2400" b="1"/>
              <a:t>	double getReal(){return real;}</a:t>
            </a:r>
          </a:p>
          <a:p>
            <a:pPr eaLnBrk="1" hangingPunct="1">
              <a:lnSpc>
                <a:spcPct val="80000"/>
              </a:lnSpc>
              <a:buFontTx/>
              <a:buNone/>
            </a:pPr>
            <a:r>
              <a:rPr lang="en-US" altLang="zh-CN" sz="2400" b="1"/>
              <a:t>	double getImag(){return imag;}</a:t>
            </a:r>
          </a:p>
          <a:p>
            <a:pPr eaLnBrk="1" hangingPunct="1">
              <a:lnSpc>
                <a:spcPct val="80000"/>
              </a:lnSpc>
              <a:buFontTx/>
              <a:buNone/>
            </a:pPr>
            <a:r>
              <a:rPr lang="en-US" altLang="zh-CN" sz="2400" b="1"/>
              <a:t>};</a:t>
            </a:r>
          </a:p>
        </p:txBody>
      </p:sp>
    </p:spTree>
    <p:extLst>
      <p:ext uri="{BB962C8B-B14F-4D97-AF65-F5344CB8AC3E}">
        <p14:creationId xmlns:p14="http://schemas.microsoft.com/office/powerpoint/2010/main" val="31974504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395288" y="333375"/>
            <a:ext cx="8497887" cy="6264275"/>
          </a:xfrm>
        </p:spPr>
        <p:txBody>
          <a:bodyPr/>
          <a:lstStyle/>
          <a:p>
            <a:pPr eaLnBrk="1" hangingPunct="1">
              <a:lnSpc>
                <a:spcPct val="80000"/>
              </a:lnSpc>
              <a:buFontTx/>
              <a:buNone/>
            </a:pPr>
            <a:r>
              <a:rPr lang="en-US" altLang="zh-CN" sz="2400" b="1"/>
              <a:t>Complex </a:t>
            </a:r>
            <a:r>
              <a:rPr lang="en-US" altLang="zh-CN" sz="2400" b="1">
                <a:solidFill>
                  <a:srgbClr val="FF0000"/>
                </a:solidFill>
              </a:rPr>
              <a:t>Add</a:t>
            </a:r>
            <a:r>
              <a:rPr lang="en-US" altLang="zh-CN" sz="2400" b="1"/>
              <a:t>(double r,Complex c){</a:t>
            </a:r>
          </a:p>
          <a:p>
            <a:pPr eaLnBrk="1" hangingPunct="1">
              <a:lnSpc>
                <a:spcPct val="80000"/>
              </a:lnSpc>
              <a:buFontTx/>
              <a:buNone/>
            </a:pPr>
            <a:r>
              <a:rPr lang="en-US" altLang="zh-CN" sz="2400" b="1"/>
              <a:t>	          return(r+c.getReal(),c.getImag ());</a:t>
            </a:r>
          </a:p>
          <a:p>
            <a:pPr eaLnBrk="1" hangingPunct="1">
              <a:lnSpc>
                <a:spcPct val="80000"/>
              </a:lnSpc>
              <a:buFontTx/>
              <a:buNone/>
            </a:pPr>
            <a:r>
              <a:rPr lang="en-US" altLang="zh-CN" sz="2400" b="1"/>
              <a:t>}</a:t>
            </a:r>
          </a:p>
          <a:p>
            <a:pPr eaLnBrk="1" hangingPunct="1">
              <a:lnSpc>
                <a:spcPct val="80000"/>
              </a:lnSpc>
              <a:buFontTx/>
              <a:buNone/>
            </a:pPr>
            <a:r>
              <a:rPr lang="en-US" altLang="zh-CN" sz="2400" b="1"/>
              <a:t>Complex </a:t>
            </a:r>
            <a:r>
              <a:rPr lang="en-US" altLang="zh-CN" sz="2400" b="1">
                <a:solidFill>
                  <a:srgbClr val="FF0000"/>
                </a:solidFill>
              </a:rPr>
              <a:t>Add</a:t>
            </a:r>
            <a:r>
              <a:rPr lang="en-US" altLang="zh-CN" sz="2400" b="1"/>
              <a:t>(Complex c1,Complex c2)</a:t>
            </a:r>
          </a:p>
          <a:p>
            <a:pPr eaLnBrk="1" hangingPunct="1">
              <a:lnSpc>
                <a:spcPct val="80000"/>
              </a:lnSpc>
              <a:buFontTx/>
              <a:buNone/>
            </a:pPr>
            <a:r>
              <a:rPr lang="en-US" altLang="zh-CN" sz="2400" b="1"/>
              <a:t>{</a:t>
            </a:r>
          </a:p>
          <a:p>
            <a:pPr eaLnBrk="1" hangingPunct="1">
              <a:lnSpc>
                <a:spcPct val="80000"/>
              </a:lnSpc>
              <a:buFontTx/>
              <a:buNone/>
            </a:pPr>
            <a:r>
              <a:rPr lang="en-US" altLang="zh-CN" sz="2400" b="1"/>
              <a:t>	     return Complex(c1.getReal()+c2.getReal(),</a:t>
            </a:r>
          </a:p>
          <a:p>
            <a:pPr eaLnBrk="1" hangingPunct="1">
              <a:lnSpc>
                <a:spcPct val="80000"/>
              </a:lnSpc>
              <a:buFontTx/>
              <a:buNone/>
            </a:pPr>
            <a:r>
              <a:rPr lang="en-US" altLang="zh-CN" sz="2400" b="1"/>
              <a:t>                     c1.getImag()+c2.getImag());</a:t>
            </a:r>
          </a:p>
          <a:p>
            <a:pPr eaLnBrk="1" hangingPunct="1">
              <a:lnSpc>
                <a:spcPct val="80000"/>
              </a:lnSpc>
              <a:buFontTx/>
              <a:buNone/>
            </a:pPr>
            <a:r>
              <a:rPr lang="en-US" altLang="zh-CN" sz="2400" b="1"/>
              <a:t>}</a:t>
            </a:r>
          </a:p>
          <a:p>
            <a:pPr eaLnBrk="1" hangingPunct="1">
              <a:lnSpc>
                <a:spcPct val="80000"/>
              </a:lnSpc>
              <a:buFontTx/>
              <a:buNone/>
            </a:pPr>
            <a:r>
              <a:rPr lang="en-US" altLang="zh-CN" sz="2400" b="1"/>
              <a:t>void main()</a:t>
            </a:r>
          </a:p>
          <a:p>
            <a:pPr eaLnBrk="1" hangingPunct="1">
              <a:lnSpc>
                <a:spcPct val="80000"/>
              </a:lnSpc>
              <a:buFontTx/>
              <a:buNone/>
            </a:pPr>
            <a:r>
              <a:rPr lang="en-US" altLang="zh-CN" sz="2400" b="1"/>
              <a:t>{</a:t>
            </a:r>
          </a:p>
          <a:p>
            <a:pPr eaLnBrk="1" hangingPunct="1">
              <a:lnSpc>
                <a:spcPct val="80000"/>
              </a:lnSpc>
              <a:buFontTx/>
              <a:buNone/>
            </a:pPr>
            <a:r>
              <a:rPr lang="en-US" altLang="zh-CN" sz="2400" b="1"/>
              <a:t>	Complex c1(2,3),c2(5,6),c3;</a:t>
            </a:r>
          </a:p>
          <a:p>
            <a:pPr eaLnBrk="1" hangingPunct="1">
              <a:lnSpc>
                <a:spcPct val="80000"/>
              </a:lnSpc>
              <a:buFontTx/>
              <a:buNone/>
            </a:pPr>
            <a:r>
              <a:rPr lang="en-US" altLang="zh-CN" sz="2400" b="1"/>
              <a:t>	c3=c1.Add(10);	c3.display(); </a:t>
            </a:r>
          </a:p>
          <a:p>
            <a:pPr eaLnBrk="1" hangingPunct="1">
              <a:lnSpc>
                <a:spcPct val="80000"/>
              </a:lnSpc>
              <a:buFontTx/>
              <a:buNone/>
            </a:pPr>
            <a:r>
              <a:rPr lang="en-US" altLang="zh-CN" sz="2400" b="1"/>
              <a:t>	c3=c1.Add(c2);	c3.display(); 	</a:t>
            </a:r>
          </a:p>
          <a:p>
            <a:pPr eaLnBrk="1" hangingPunct="1">
              <a:lnSpc>
                <a:spcPct val="80000"/>
              </a:lnSpc>
              <a:buFontTx/>
              <a:buNone/>
            </a:pPr>
            <a:r>
              <a:rPr lang="en-US" altLang="zh-CN" sz="2400" b="1"/>
              <a:t>    c3=Add(c1,c2);  c3.display(); </a:t>
            </a:r>
          </a:p>
          <a:p>
            <a:pPr eaLnBrk="1" hangingPunct="1">
              <a:lnSpc>
                <a:spcPct val="80000"/>
              </a:lnSpc>
              <a:buFontTx/>
              <a:buNone/>
            </a:pPr>
            <a:r>
              <a:rPr lang="en-US" altLang="zh-CN" sz="2400" b="1"/>
              <a:t>} </a:t>
            </a:r>
          </a:p>
        </p:txBody>
      </p:sp>
      <p:pic>
        <p:nvPicPr>
          <p:cNvPr id="9219"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14166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8399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6.3 </a:t>
            </a:r>
            <a:r>
              <a:rPr lang="zh-CN" altLang="en-US" b="1">
                <a:solidFill>
                  <a:srgbClr val="FF0000"/>
                </a:solidFill>
              </a:rPr>
              <a:t>运算符重载</a:t>
            </a:r>
            <a:r>
              <a:rPr lang="zh-CN" altLang="en-US"/>
              <a:t> </a:t>
            </a:r>
          </a:p>
        </p:txBody>
      </p:sp>
      <p:sp>
        <p:nvSpPr>
          <p:cNvPr id="12291" name="Rectangle 3"/>
          <p:cNvSpPr>
            <a:spLocks noGrp="1" noChangeArrowheads="1"/>
          </p:cNvSpPr>
          <p:nvPr>
            <p:ph type="body" idx="1"/>
          </p:nvPr>
        </p:nvSpPr>
        <p:spPr/>
        <p:txBody>
          <a:bodyPr/>
          <a:lstStyle/>
          <a:p>
            <a:pPr eaLnBrk="1" hangingPunct="1"/>
            <a:r>
              <a:rPr lang="zh-CN" altLang="en-US" sz="2800" b="1"/>
              <a:t>运算符重载是</a:t>
            </a:r>
            <a:r>
              <a:rPr lang="en-US" altLang="zh-CN" sz="2800" b="1"/>
              <a:t>C++</a:t>
            </a:r>
            <a:r>
              <a:rPr lang="zh-CN" altLang="en-US" sz="2800" b="1"/>
              <a:t>的一项强大功能。通过重载，可以扩展</a:t>
            </a:r>
            <a:r>
              <a:rPr lang="en-US" altLang="zh-CN" sz="2800" b="1"/>
              <a:t>C++</a:t>
            </a:r>
            <a:r>
              <a:rPr lang="zh-CN" altLang="en-US" sz="2800" b="1"/>
              <a:t>运算符的功能，使它们能够操作用户自定义的数据类型，增加程序代码的直观性和可读性。</a:t>
            </a:r>
          </a:p>
          <a:p>
            <a:pPr eaLnBrk="1" hangingPunct="1"/>
            <a:r>
              <a:rPr lang="zh-CN" altLang="en-US" sz="2800" b="1">
                <a:solidFill>
                  <a:schemeClr val="accent2"/>
                </a:solidFill>
              </a:rPr>
              <a:t>本章主要介绍 类成员运算符重载与友元运算符重载</a:t>
            </a:r>
            <a:r>
              <a:rPr lang="en-US" altLang="zh-CN" sz="2800" b="1">
                <a:solidFill>
                  <a:schemeClr val="accent2"/>
                </a:solidFill>
              </a:rPr>
              <a:t>,  </a:t>
            </a:r>
            <a:r>
              <a:rPr lang="zh-CN" altLang="en-US" sz="2800" b="1">
                <a:solidFill>
                  <a:schemeClr val="accent2"/>
                </a:solidFill>
              </a:rPr>
              <a:t>二元运算符与一元运算符重载</a:t>
            </a:r>
            <a:r>
              <a:rPr lang="en-US" altLang="zh-CN" sz="2800" b="1">
                <a:solidFill>
                  <a:schemeClr val="accent2"/>
                </a:solidFill>
              </a:rPr>
              <a:t>,  </a:t>
            </a:r>
            <a:r>
              <a:rPr lang="zh-CN" altLang="en-US" sz="2800" b="1">
                <a:solidFill>
                  <a:schemeClr val="accent2"/>
                </a:solidFill>
              </a:rPr>
              <a:t>运算符</a:t>
            </a:r>
            <a:r>
              <a:rPr lang="en-US" altLang="zh-CN" sz="2800" b="1">
                <a:solidFill>
                  <a:schemeClr val="accent2"/>
                </a:solidFill>
              </a:rPr>
              <a:t>++</a:t>
            </a:r>
            <a:r>
              <a:rPr lang="zh-CN" altLang="en-US" sz="2800" b="1">
                <a:solidFill>
                  <a:schemeClr val="accent2"/>
                </a:solidFill>
              </a:rPr>
              <a:t>、</a:t>
            </a:r>
            <a:r>
              <a:rPr lang="en-US" altLang="zh-CN" sz="2800" b="1">
                <a:solidFill>
                  <a:schemeClr val="accent2"/>
                </a:solidFill>
              </a:rPr>
              <a:t>--</a:t>
            </a:r>
            <a:r>
              <a:rPr lang="zh-CN" altLang="en-US" sz="2800" b="1">
                <a:solidFill>
                  <a:schemeClr val="accent2"/>
                </a:solidFill>
              </a:rPr>
              <a:t>、</a:t>
            </a:r>
            <a:r>
              <a:rPr lang="en-US" altLang="zh-CN" sz="2800" b="1">
                <a:solidFill>
                  <a:schemeClr val="accent2"/>
                </a:solidFill>
              </a:rPr>
              <a:t>[]</a:t>
            </a:r>
            <a:r>
              <a:rPr lang="zh-CN" altLang="en-US" sz="2800" b="1">
                <a:solidFill>
                  <a:schemeClr val="accent2"/>
                </a:solidFill>
              </a:rPr>
              <a:t>、（）重载</a:t>
            </a:r>
            <a:r>
              <a:rPr lang="en-US" altLang="zh-CN" sz="2800" b="1">
                <a:solidFill>
                  <a:schemeClr val="accent2"/>
                </a:solidFill>
              </a:rPr>
              <a:t>,  this</a:t>
            </a:r>
            <a:r>
              <a:rPr lang="zh-CN" altLang="en-US" sz="2800" b="1">
                <a:solidFill>
                  <a:schemeClr val="accent2"/>
                </a:solidFill>
              </a:rPr>
              <a:t>指针与运算符重载及 流运算符</a:t>
            </a:r>
            <a:r>
              <a:rPr lang="en-US" altLang="zh-CN" sz="2800" b="1">
                <a:solidFill>
                  <a:schemeClr val="accent2"/>
                </a:solidFill>
              </a:rPr>
              <a:t>&lt;&lt;</a:t>
            </a:r>
            <a:r>
              <a:rPr lang="zh-CN" altLang="en-US" sz="2800" b="1">
                <a:solidFill>
                  <a:schemeClr val="accent2"/>
                </a:solidFill>
              </a:rPr>
              <a:t>和</a:t>
            </a:r>
            <a:r>
              <a:rPr lang="en-US" altLang="zh-CN" sz="2800" b="1">
                <a:solidFill>
                  <a:schemeClr val="accent2"/>
                </a:solidFill>
              </a:rPr>
              <a:t>&gt;&gt;</a:t>
            </a:r>
            <a:r>
              <a:rPr lang="zh-CN" altLang="en-US" sz="2800" b="1">
                <a:solidFill>
                  <a:schemeClr val="accent2"/>
                </a:solidFill>
              </a:rPr>
              <a:t>的重载</a:t>
            </a:r>
          </a:p>
        </p:txBody>
      </p:sp>
    </p:spTree>
    <p:extLst>
      <p:ext uri="{BB962C8B-B14F-4D97-AF65-F5344CB8AC3E}">
        <p14:creationId xmlns:p14="http://schemas.microsoft.com/office/powerpoint/2010/main" val="39263562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404813"/>
            <a:ext cx="7772400" cy="1008062"/>
          </a:xfrm>
        </p:spPr>
        <p:txBody>
          <a:bodyPr/>
          <a:lstStyle/>
          <a:p>
            <a:pPr eaLnBrk="1" hangingPunct="1"/>
            <a:r>
              <a:rPr lang="en-US" altLang="zh-CN" b="1"/>
              <a:t>6.3.1 </a:t>
            </a:r>
            <a:r>
              <a:rPr lang="zh-CN" altLang="en-US" b="1"/>
              <a:t>运算符</a:t>
            </a:r>
            <a:r>
              <a:rPr lang="zh-CN" altLang="en-US" b="1">
                <a:solidFill>
                  <a:srgbClr val="FF0000"/>
                </a:solidFill>
              </a:rPr>
              <a:t>重载的概念</a:t>
            </a:r>
          </a:p>
        </p:txBody>
      </p:sp>
      <p:sp>
        <p:nvSpPr>
          <p:cNvPr id="11267" name="Rectangle 3"/>
          <p:cNvSpPr>
            <a:spLocks noGrp="1" noChangeArrowheads="1"/>
          </p:cNvSpPr>
          <p:nvPr>
            <p:ph type="body" idx="1"/>
          </p:nvPr>
        </p:nvSpPr>
        <p:spPr>
          <a:xfrm>
            <a:off x="685800" y="1484313"/>
            <a:ext cx="7772400" cy="4611687"/>
          </a:xfrm>
        </p:spPr>
        <p:txBody>
          <a:bodyPr/>
          <a:lstStyle/>
          <a:p>
            <a:pPr eaLnBrk="1" hangingPunct="1">
              <a:lnSpc>
                <a:spcPct val="90000"/>
              </a:lnSpc>
              <a:buFontTx/>
              <a:buNone/>
            </a:pPr>
            <a:r>
              <a:rPr lang="en-US" altLang="zh-CN" b="1"/>
              <a:t>1</a:t>
            </a:r>
            <a:r>
              <a:rPr lang="zh-CN" altLang="en-US" b="1"/>
              <a:t>、运算符重载的概念</a:t>
            </a:r>
          </a:p>
          <a:p>
            <a:pPr lvl="1" eaLnBrk="1" hangingPunct="1">
              <a:lnSpc>
                <a:spcPct val="90000"/>
              </a:lnSpc>
            </a:pPr>
            <a:r>
              <a:rPr lang="en-US" altLang="zh-CN" b="1"/>
              <a:t>C++</a:t>
            </a:r>
            <a:r>
              <a:rPr lang="zh-CN" altLang="en-US" b="1"/>
              <a:t>的运算符对语言预定义类型是重载的</a:t>
            </a:r>
          </a:p>
          <a:p>
            <a:pPr lvl="2" eaLnBrk="1" hangingPunct="1">
              <a:lnSpc>
                <a:spcPct val="90000"/>
              </a:lnSpc>
            </a:pPr>
            <a:r>
              <a:rPr lang="en-US" altLang="zh-CN" b="1"/>
              <a:t>int  i=2+3;</a:t>
            </a:r>
          </a:p>
          <a:p>
            <a:pPr lvl="2" eaLnBrk="1" hangingPunct="1">
              <a:lnSpc>
                <a:spcPct val="90000"/>
              </a:lnSpc>
            </a:pPr>
            <a:r>
              <a:rPr lang="en-US" altLang="zh-CN" b="1"/>
              <a:t>double  j=2+4.8;</a:t>
            </a:r>
          </a:p>
          <a:p>
            <a:pPr lvl="2" eaLnBrk="1" hangingPunct="1">
              <a:lnSpc>
                <a:spcPct val="90000"/>
              </a:lnSpc>
            </a:pPr>
            <a:r>
              <a:rPr lang="en-US" altLang="zh-CN" b="1"/>
              <a:t>float  f=float(3.1)+float(2.0);</a:t>
            </a:r>
          </a:p>
          <a:p>
            <a:pPr lvl="1" eaLnBrk="1" hangingPunct="1">
              <a:lnSpc>
                <a:spcPct val="90000"/>
              </a:lnSpc>
            </a:pPr>
            <a:r>
              <a:rPr lang="zh-CN" altLang="en-US" b="1">
                <a:solidFill>
                  <a:srgbClr val="FF0000"/>
                </a:solidFill>
              </a:rPr>
              <a:t>对于上面的</a:t>
            </a:r>
            <a:r>
              <a:rPr lang="en-US" altLang="zh-CN" b="1">
                <a:solidFill>
                  <a:srgbClr val="FF0000"/>
                </a:solidFill>
              </a:rPr>
              <a:t>3</a:t>
            </a:r>
            <a:r>
              <a:rPr lang="zh-CN" altLang="en-US" b="1">
                <a:solidFill>
                  <a:srgbClr val="FF0000"/>
                </a:solidFill>
              </a:rPr>
              <a:t>个加法表达式，</a:t>
            </a:r>
            <a:r>
              <a:rPr lang="en-US" altLang="zh-CN" b="1">
                <a:solidFill>
                  <a:srgbClr val="FF0000"/>
                </a:solidFill>
              </a:rPr>
              <a:t>C++</a:t>
            </a:r>
            <a:r>
              <a:rPr lang="zh-CN" altLang="en-US" b="1">
                <a:solidFill>
                  <a:srgbClr val="FF0000"/>
                </a:solidFill>
              </a:rPr>
              <a:t>系统提供了类似于下面形式的运算符重载函数：</a:t>
            </a:r>
          </a:p>
          <a:p>
            <a:pPr lvl="2" eaLnBrk="1" hangingPunct="1">
              <a:lnSpc>
                <a:spcPct val="90000"/>
              </a:lnSpc>
            </a:pPr>
            <a:r>
              <a:rPr lang="en-US" altLang="zh-CN" b="1">
                <a:solidFill>
                  <a:schemeClr val="accent2"/>
                </a:solidFill>
              </a:rPr>
              <a:t>int  operator+(int,int);</a:t>
            </a:r>
          </a:p>
          <a:p>
            <a:pPr lvl="2" eaLnBrk="1" hangingPunct="1">
              <a:lnSpc>
                <a:spcPct val="90000"/>
              </a:lnSpc>
            </a:pPr>
            <a:r>
              <a:rPr lang="en-US" altLang="zh-CN" b="1">
                <a:solidFill>
                  <a:schemeClr val="accent2"/>
                </a:solidFill>
              </a:rPr>
              <a:t>double  operator+(int,double);</a:t>
            </a:r>
          </a:p>
          <a:p>
            <a:pPr lvl="2" eaLnBrk="1" hangingPunct="1">
              <a:lnSpc>
                <a:spcPct val="90000"/>
              </a:lnSpc>
            </a:pPr>
            <a:r>
              <a:rPr lang="en-US" altLang="zh-CN" b="1">
                <a:solidFill>
                  <a:schemeClr val="accent2"/>
                </a:solidFill>
              </a:rPr>
              <a:t>float  operator+(float,float);</a:t>
            </a:r>
          </a:p>
        </p:txBody>
      </p:sp>
    </p:spTree>
    <p:extLst>
      <p:ext uri="{BB962C8B-B14F-4D97-AF65-F5344CB8AC3E}">
        <p14:creationId xmlns:p14="http://schemas.microsoft.com/office/powerpoint/2010/main" val="615369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p:cTn id="7" dur="1000" fill="hold"/>
                                        <p:tgtEl>
                                          <p:spTgt spid="11267">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11267">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11267">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11267">
                                            <p:txEl>
                                              <p:pRg st="1" end="1"/>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p:cTn id="13" dur="1000" fill="hold"/>
                                        <p:tgtEl>
                                          <p:spTgt spid="11267">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11267">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11267">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11267">
                                            <p:txEl>
                                              <p:pRg st="2" end="2"/>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p:cTn id="19" dur="1000" fill="hold"/>
                                        <p:tgtEl>
                                          <p:spTgt spid="11267">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11267">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11267">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11267">
                                            <p:txEl>
                                              <p:pRg st="3" end="3"/>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p:cTn id="25" dur="1000" fill="hold"/>
                                        <p:tgtEl>
                                          <p:spTgt spid="11267">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11267">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11267">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1126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1267">
                                            <p:txEl>
                                              <p:pRg st="5" end="5"/>
                                            </p:txEl>
                                          </p:spTgt>
                                        </p:tgtEl>
                                        <p:attrNameLst>
                                          <p:attrName>style.visibility</p:attrName>
                                        </p:attrNameLst>
                                      </p:cBhvr>
                                      <p:to>
                                        <p:strVal val="visible"/>
                                      </p:to>
                                    </p:set>
                                    <p:anim calcmode="lin" valueType="num">
                                      <p:cBhvr additive="base">
                                        <p:cTn id="33"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26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267">
                                            <p:txEl>
                                              <p:pRg st="7" end="7"/>
                                            </p:txEl>
                                          </p:spTgt>
                                        </p:tgtEl>
                                        <p:attrNameLst>
                                          <p:attrName>style.visibility</p:attrName>
                                        </p:attrNameLst>
                                      </p:cBhvr>
                                      <p:to>
                                        <p:strVal val="visible"/>
                                      </p:to>
                                    </p:set>
                                    <p:anim calcmode="lin" valueType="num">
                                      <p:cBhvr additive="base">
                                        <p:cTn id="41"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267">
                                            <p:txEl>
                                              <p:pRg st="8" end="8"/>
                                            </p:txEl>
                                          </p:spTgt>
                                        </p:tgtEl>
                                        <p:attrNameLst>
                                          <p:attrName>style.visibility</p:attrName>
                                        </p:attrNameLst>
                                      </p:cBhvr>
                                      <p:to>
                                        <p:strVal val="visible"/>
                                      </p:to>
                                    </p:set>
                                    <p:anim calcmode="lin" valueType="num">
                                      <p:cBhvr additive="base">
                                        <p:cTn id="45"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188913"/>
            <a:ext cx="7772400" cy="1143000"/>
          </a:xfrm>
        </p:spPr>
        <p:txBody>
          <a:bodyPr/>
          <a:lstStyle/>
          <a:p>
            <a:pPr eaLnBrk="1" hangingPunct="1"/>
            <a:r>
              <a:rPr lang="en-US" altLang="zh-CN" b="1"/>
              <a:t>6.3.1 </a:t>
            </a:r>
            <a:r>
              <a:rPr lang="zh-CN" altLang="en-US" b="1"/>
              <a:t>运算符</a:t>
            </a:r>
            <a:r>
              <a:rPr lang="zh-CN" altLang="en-US" b="1">
                <a:solidFill>
                  <a:srgbClr val="FF0000"/>
                </a:solidFill>
              </a:rPr>
              <a:t>重载的概念</a:t>
            </a:r>
          </a:p>
        </p:txBody>
      </p:sp>
      <p:sp>
        <p:nvSpPr>
          <p:cNvPr id="14339" name="Rectangle 3"/>
          <p:cNvSpPr>
            <a:spLocks noGrp="1" noChangeArrowheads="1"/>
          </p:cNvSpPr>
          <p:nvPr>
            <p:ph type="body" idx="1"/>
          </p:nvPr>
        </p:nvSpPr>
        <p:spPr>
          <a:xfrm>
            <a:off x="685800" y="1268413"/>
            <a:ext cx="7772400" cy="4968875"/>
          </a:xfrm>
        </p:spPr>
        <p:txBody>
          <a:bodyPr/>
          <a:lstStyle/>
          <a:p>
            <a:pPr eaLnBrk="1" hangingPunct="1">
              <a:lnSpc>
                <a:spcPct val="90000"/>
              </a:lnSpc>
            </a:pPr>
            <a:r>
              <a:rPr lang="en-US" altLang="zh-CN" sz="2400" b="1"/>
              <a:t>C++</a:t>
            </a:r>
            <a:r>
              <a:rPr lang="zh-CN" altLang="en-US" sz="2400" b="1"/>
              <a:t>允许程序员通过重载扩展运算符的功能，使重载后的运算符能够对用户自定义的数据类型进行运算。</a:t>
            </a:r>
          </a:p>
          <a:p>
            <a:pPr eaLnBrk="1" hangingPunct="1">
              <a:lnSpc>
                <a:spcPct val="90000"/>
              </a:lnSpc>
            </a:pPr>
            <a:r>
              <a:rPr lang="zh-CN" altLang="en-US" sz="2400" b="1"/>
              <a:t>比如，设有复数类</a:t>
            </a:r>
            <a:r>
              <a:rPr lang="en-US" altLang="zh-CN" sz="2400" b="1"/>
              <a:t>Complex</a:t>
            </a:r>
            <a:r>
              <a:rPr lang="zh-CN" altLang="en-US" sz="2400" b="1"/>
              <a:t>，其形式如下：</a:t>
            </a:r>
          </a:p>
          <a:p>
            <a:pPr lvl="1" eaLnBrk="1" hangingPunct="1">
              <a:lnSpc>
                <a:spcPct val="90000"/>
              </a:lnSpc>
              <a:buFontTx/>
              <a:buNone/>
            </a:pPr>
            <a:r>
              <a:rPr lang="en-US" altLang="zh-CN" sz="2000" b="1">
                <a:solidFill>
                  <a:srgbClr val="FF0000"/>
                </a:solidFill>
              </a:rPr>
              <a:t>class Complex{</a:t>
            </a:r>
          </a:p>
          <a:p>
            <a:pPr lvl="1" eaLnBrk="1" hangingPunct="1">
              <a:lnSpc>
                <a:spcPct val="90000"/>
              </a:lnSpc>
              <a:buFontTx/>
              <a:buNone/>
            </a:pPr>
            <a:r>
              <a:rPr lang="en-US" altLang="zh-CN" sz="2000" b="1">
                <a:solidFill>
                  <a:srgbClr val="FF0000"/>
                </a:solidFill>
              </a:rPr>
              <a:t>		double real,image;</a:t>
            </a:r>
          </a:p>
          <a:p>
            <a:pPr lvl="1" eaLnBrk="1" hangingPunct="1">
              <a:lnSpc>
                <a:spcPct val="90000"/>
              </a:lnSpc>
              <a:buFontTx/>
              <a:buNone/>
            </a:pPr>
            <a:r>
              <a:rPr lang="en-US" altLang="zh-CN" sz="2000" b="1">
                <a:solidFill>
                  <a:srgbClr val="FF0000"/>
                </a:solidFill>
              </a:rPr>
              <a:t>public:</a:t>
            </a:r>
          </a:p>
          <a:p>
            <a:pPr lvl="1" eaLnBrk="1" hangingPunct="1">
              <a:lnSpc>
                <a:spcPct val="90000"/>
              </a:lnSpc>
              <a:buFontTx/>
              <a:buNone/>
            </a:pPr>
            <a:r>
              <a:rPr lang="en-US" altLang="zh-CN" sz="2000" b="1">
                <a:solidFill>
                  <a:srgbClr val="FF0000"/>
                </a:solidFill>
              </a:rPr>
              <a:t>......</a:t>
            </a:r>
          </a:p>
          <a:p>
            <a:pPr lvl="1" eaLnBrk="1" hangingPunct="1">
              <a:lnSpc>
                <a:spcPct val="90000"/>
              </a:lnSpc>
              <a:buFontTx/>
              <a:buNone/>
            </a:pPr>
            <a:r>
              <a:rPr lang="en-US" altLang="zh-CN" sz="2000" b="1">
                <a:solidFill>
                  <a:srgbClr val="FF0000"/>
                </a:solidFill>
              </a:rPr>
              <a:t>};</a:t>
            </a:r>
          </a:p>
          <a:p>
            <a:pPr eaLnBrk="1" hangingPunct="1">
              <a:lnSpc>
                <a:spcPct val="90000"/>
              </a:lnSpc>
            </a:pPr>
            <a:r>
              <a:rPr lang="zh-CN" altLang="en-US" sz="2400" b="1"/>
              <a:t>假设定义了下面的复数对象，并且要实现两个复数相加的运算。</a:t>
            </a:r>
          </a:p>
          <a:p>
            <a:pPr lvl="1" eaLnBrk="1" hangingPunct="1">
              <a:lnSpc>
                <a:spcPct val="90000"/>
              </a:lnSpc>
              <a:buFontTx/>
              <a:buNone/>
            </a:pPr>
            <a:r>
              <a:rPr lang="en-US" altLang="zh-CN" sz="2000" b="1"/>
              <a:t>Complex  c1,c2,c3</a:t>
            </a:r>
            <a:r>
              <a:rPr lang="zh-CN" altLang="en-US" sz="2000" b="1"/>
              <a:t>；</a:t>
            </a:r>
          </a:p>
          <a:p>
            <a:pPr lvl="1" eaLnBrk="1" hangingPunct="1">
              <a:lnSpc>
                <a:spcPct val="90000"/>
              </a:lnSpc>
              <a:buFontTx/>
              <a:buNone/>
            </a:pPr>
            <a:r>
              <a:rPr lang="en-US" altLang="zh-CN" sz="2000" b="1"/>
              <a:t>……</a:t>
            </a:r>
          </a:p>
          <a:p>
            <a:pPr lvl="1" eaLnBrk="1" hangingPunct="1">
              <a:lnSpc>
                <a:spcPct val="90000"/>
              </a:lnSpc>
              <a:buFontTx/>
              <a:buNone/>
            </a:pPr>
            <a:r>
              <a:rPr lang="en-US" altLang="zh-CN" sz="2000" b="1">
                <a:solidFill>
                  <a:srgbClr val="FF0000"/>
                </a:solidFill>
              </a:rPr>
              <a:t>c1=c2+c3;</a:t>
            </a:r>
          </a:p>
        </p:txBody>
      </p:sp>
    </p:spTree>
    <p:extLst>
      <p:ext uri="{BB962C8B-B14F-4D97-AF65-F5344CB8AC3E}">
        <p14:creationId xmlns:p14="http://schemas.microsoft.com/office/powerpoint/2010/main" val="15288169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5613" y="1768475"/>
            <a:ext cx="8229600" cy="3959225"/>
          </a:xfrm>
        </p:spPr>
        <p:txBody>
          <a:bodyPr/>
          <a:lstStyle/>
          <a:p>
            <a:pPr eaLnBrk="1" hangingPunct="1"/>
            <a:r>
              <a:rPr lang="en-US" altLang="zh-CN" b="1"/>
              <a:t>why?</a:t>
            </a:r>
          </a:p>
          <a:p>
            <a:pPr lvl="1" eaLnBrk="1" hangingPunct="1"/>
            <a:r>
              <a:rPr lang="zh-CN" altLang="en-US" b="1"/>
              <a:t>使程序便于编写和阅读</a:t>
            </a:r>
          </a:p>
          <a:p>
            <a:pPr lvl="1" eaLnBrk="1" hangingPunct="1"/>
            <a:r>
              <a:rPr lang="zh-CN" altLang="en-US" b="1"/>
              <a:t>使程序定义类型与语言内建类型更一致</a:t>
            </a:r>
          </a:p>
          <a:p>
            <a:pPr eaLnBrk="1" hangingPunct="1"/>
            <a:r>
              <a:rPr lang="en-US" altLang="zh-CN" b="1"/>
              <a:t>how?</a:t>
            </a:r>
          </a:p>
          <a:p>
            <a:pPr lvl="1" eaLnBrk="1" hangingPunct="1"/>
            <a:r>
              <a:rPr lang="zh-CN" altLang="en-US" b="1"/>
              <a:t>使用特殊的成员函数</a:t>
            </a:r>
          </a:p>
          <a:p>
            <a:pPr lvl="1" eaLnBrk="1" hangingPunct="1"/>
            <a:r>
              <a:rPr lang="zh-CN" altLang="en-US" b="1"/>
              <a:t>使用自由函数，一般为友元</a:t>
            </a:r>
          </a:p>
        </p:txBody>
      </p:sp>
      <p:sp>
        <p:nvSpPr>
          <p:cNvPr id="15363" name="Rectangle 3"/>
          <p:cNvSpPr>
            <a:spLocks noGrp="1" noChangeArrowheads="1"/>
          </p:cNvSpPr>
          <p:nvPr>
            <p:ph type="title"/>
          </p:nvPr>
        </p:nvSpPr>
        <p:spPr>
          <a:xfrm>
            <a:off x="755650" y="836613"/>
            <a:ext cx="7772400" cy="1143000"/>
          </a:xfrm>
          <a:noFill/>
        </p:spPr>
        <p:txBody>
          <a:bodyPr/>
          <a:lstStyle/>
          <a:p>
            <a:pPr eaLnBrk="1" hangingPunct="1"/>
            <a:r>
              <a:rPr lang="en-US" altLang="zh-CN" b="1"/>
              <a:t>6.3.1 </a:t>
            </a:r>
            <a:r>
              <a:rPr lang="zh-CN" altLang="en-US" b="1"/>
              <a:t>运算符</a:t>
            </a:r>
            <a:r>
              <a:rPr lang="zh-CN" altLang="en-US" b="1">
                <a:solidFill>
                  <a:srgbClr val="FF0000"/>
                </a:solidFill>
              </a:rPr>
              <a:t>重载的概念</a:t>
            </a:r>
          </a:p>
        </p:txBody>
      </p:sp>
    </p:spTree>
    <p:extLst>
      <p:ext uri="{BB962C8B-B14F-4D97-AF65-F5344CB8AC3E}">
        <p14:creationId xmlns:p14="http://schemas.microsoft.com/office/powerpoint/2010/main" val="132558700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85800" y="609600"/>
            <a:ext cx="7772400" cy="5411788"/>
          </a:xfrm>
        </p:spPr>
        <p:txBody>
          <a:bodyPr/>
          <a:lstStyle/>
          <a:p>
            <a:pPr eaLnBrk="1" hangingPunct="1">
              <a:lnSpc>
                <a:spcPct val="80000"/>
              </a:lnSpc>
              <a:buFontTx/>
              <a:buNone/>
            </a:pPr>
            <a:r>
              <a:rPr lang="en-US" altLang="zh-CN" sz="2800" b="1">
                <a:solidFill>
                  <a:srgbClr val="FF0000"/>
                </a:solidFill>
              </a:rPr>
              <a:t>6.3.2  </a:t>
            </a:r>
            <a:r>
              <a:rPr lang="zh-CN" altLang="en-US" sz="2800" b="1">
                <a:solidFill>
                  <a:srgbClr val="FF0000"/>
                </a:solidFill>
              </a:rPr>
              <a:t>运算符重载限制</a:t>
            </a:r>
          </a:p>
          <a:p>
            <a:pPr eaLnBrk="1" hangingPunct="1">
              <a:lnSpc>
                <a:spcPct val="80000"/>
              </a:lnSpc>
            </a:pPr>
            <a:r>
              <a:rPr lang="zh-CN" altLang="en-US" sz="2800"/>
              <a:t>可以重新定义大多数运算符，</a:t>
            </a:r>
          </a:p>
          <a:p>
            <a:pPr lvl="1" eaLnBrk="1" hangingPunct="1">
              <a:lnSpc>
                <a:spcPct val="80000"/>
              </a:lnSpc>
              <a:buFontTx/>
              <a:buNone/>
            </a:pPr>
            <a:r>
              <a:rPr lang="en-US" altLang="zh-CN" sz="2400" b="1"/>
              <a:t>+    -    / * % ^ &amp; | ~ ! = &lt; &gt; += </a:t>
            </a:r>
          </a:p>
          <a:p>
            <a:pPr lvl="1" eaLnBrk="1" hangingPunct="1">
              <a:lnSpc>
                <a:spcPct val="80000"/>
              </a:lnSpc>
              <a:buFontTx/>
              <a:buNone/>
            </a:pPr>
            <a:r>
              <a:rPr lang="en-US" altLang="zh-CN" sz="2400" b="1"/>
              <a:t>-=  *=   /=  %=  ^=  &amp;=  |= &gt;&gt;</a:t>
            </a:r>
          </a:p>
          <a:p>
            <a:pPr lvl="1" eaLnBrk="1" hangingPunct="1">
              <a:lnSpc>
                <a:spcPct val="80000"/>
              </a:lnSpc>
              <a:buFontTx/>
              <a:buNone/>
            </a:pPr>
            <a:r>
              <a:rPr lang="en-US" altLang="zh-CN" sz="2400" b="1"/>
              <a:t>&gt;&gt;=   &lt;&lt;=  ==   !=  &lt;=  &gt;=  [ ]</a:t>
            </a:r>
          </a:p>
          <a:p>
            <a:pPr lvl="1" eaLnBrk="1" hangingPunct="1">
              <a:lnSpc>
                <a:spcPct val="80000"/>
              </a:lnSpc>
              <a:buFontTx/>
              <a:buNone/>
            </a:pPr>
            <a:r>
              <a:rPr lang="en-US" altLang="zh-CN" sz="2400"/>
              <a:t>()  new  new[]  delete  delete[]  </a:t>
            </a:r>
          </a:p>
          <a:p>
            <a:pPr lvl="1" eaLnBrk="1" hangingPunct="1">
              <a:lnSpc>
                <a:spcPct val="80000"/>
              </a:lnSpc>
            </a:pPr>
            <a:r>
              <a:rPr lang="zh-CN" altLang="en-US" sz="2400" b="1">
                <a:solidFill>
                  <a:srgbClr val="FF0000"/>
                </a:solidFill>
              </a:rPr>
              <a:t>不能定义新的运算符</a:t>
            </a:r>
          </a:p>
          <a:p>
            <a:pPr lvl="1" eaLnBrk="1" hangingPunct="1">
              <a:lnSpc>
                <a:spcPct val="80000"/>
              </a:lnSpc>
            </a:pPr>
            <a:r>
              <a:rPr lang="zh-CN" altLang="en-US" sz="2400" b="1">
                <a:solidFill>
                  <a:schemeClr val="accent2"/>
                </a:solidFill>
              </a:rPr>
              <a:t>不能重载某些特殊运算符，包括：</a:t>
            </a:r>
            <a:br>
              <a:rPr lang="zh-CN" altLang="en-US" sz="2400" b="1">
                <a:solidFill>
                  <a:schemeClr val="accent2"/>
                </a:solidFill>
              </a:rPr>
            </a:br>
            <a:r>
              <a:rPr lang="en-US" altLang="zh-CN" sz="2400" b="1">
                <a:solidFill>
                  <a:schemeClr val="accent2"/>
                </a:solidFill>
              </a:rPr>
              <a:t>.   .*   -&gt;   ::   ?:  </a:t>
            </a:r>
            <a:r>
              <a:rPr lang="en-US" altLang="zh-CN" sz="2400" b="1">
                <a:solidFill>
                  <a:srgbClr val="FF0000"/>
                </a:solidFill>
              </a:rPr>
              <a:t>sizeof   typeid </a:t>
            </a:r>
          </a:p>
          <a:p>
            <a:pPr lvl="1" eaLnBrk="1" hangingPunct="1">
              <a:lnSpc>
                <a:spcPct val="80000"/>
              </a:lnSpc>
            </a:pPr>
            <a:r>
              <a:rPr lang="zh-CN" altLang="en-US" sz="2400"/>
              <a:t>不能改变运算符的目、优先级、结合性</a:t>
            </a:r>
          </a:p>
          <a:p>
            <a:pPr lvl="1" eaLnBrk="1" hangingPunct="1">
              <a:lnSpc>
                <a:spcPct val="80000"/>
              </a:lnSpc>
            </a:pPr>
            <a:r>
              <a:rPr lang="zh-CN" altLang="en-US" sz="2400" b="1">
                <a:solidFill>
                  <a:schemeClr val="accent2"/>
                </a:solidFill>
              </a:rPr>
              <a:t>不能重载语言预定义类型的运算符含义</a:t>
            </a:r>
          </a:p>
          <a:p>
            <a:pPr lvl="1" eaLnBrk="1" hangingPunct="1">
              <a:lnSpc>
                <a:spcPct val="80000"/>
              </a:lnSpc>
              <a:buFontTx/>
              <a:buNone/>
            </a:pPr>
            <a:r>
              <a:rPr lang="zh-CN" altLang="en-US" sz="2400" b="1">
                <a:solidFill>
                  <a:schemeClr val="accent2"/>
                </a:solidFill>
              </a:rPr>
              <a:t>   如 </a:t>
            </a:r>
            <a:r>
              <a:rPr lang="en-US" altLang="zh-CN" sz="2400" b="1">
                <a:solidFill>
                  <a:schemeClr val="accent2"/>
                </a:solidFill>
              </a:rPr>
              <a:t>#  ##</a:t>
            </a:r>
          </a:p>
          <a:p>
            <a:pPr lvl="1" eaLnBrk="1" hangingPunct="1">
              <a:lnSpc>
                <a:spcPct val="80000"/>
              </a:lnSpc>
            </a:pPr>
            <a:r>
              <a:rPr lang="zh-CN" altLang="en-US" sz="2400">
                <a:solidFill>
                  <a:schemeClr val="accent2"/>
                </a:solidFill>
              </a:rPr>
              <a:t>无隐含重载，即：定义了</a:t>
            </a:r>
            <a:r>
              <a:rPr lang="en-US" altLang="zh-CN" sz="2400">
                <a:solidFill>
                  <a:schemeClr val="accent2"/>
                </a:solidFill>
              </a:rPr>
              <a:t>+</a:t>
            </a:r>
            <a:r>
              <a:rPr lang="zh-CN" altLang="en-US" sz="2400">
                <a:solidFill>
                  <a:schemeClr val="accent2"/>
                </a:solidFill>
              </a:rPr>
              <a:t>，并隐含不定义</a:t>
            </a:r>
            <a:r>
              <a:rPr lang="en-US" altLang="zh-CN" sz="2400">
                <a:solidFill>
                  <a:schemeClr val="accent2"/>
                </a:solidFill>
              </a:rPr>
              <a:t>+=</a:t>
            </a:r>
          </a:p>
          <a:p>
            <a:pPr lvl="1" eaLnBrk="1" hangingPunct="1">
              <a:lnSpc>
                <a:spcPct val="80000"/>
              </a:lnSpc>
            </a:pPr>
            <a:r>
              <a:rPr lang="zh-CN" altLang="en-US" sz="2400" b="1"/>
              <a:t>程序定义的含义与运算符固有含义吻合</a:t>
            </a:r>
          </a:p>
        </p:txBody>
      </p:sp>
    </p:spTree>
    <p:extLst>
      <p:ext uri="{BB962C8B-B14F-4D97-AF65-F5344CB8AC3E}">
        <p14:creationId xmlns:p14="http://schemas.microsoft.com/office/powerpoint/2010/main" val="859744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 calcmode="lin" valueType="num">
                                      <p:cBhvr additive="base">
                                        <p:cTn id="25" dur="500" fill="hold"/>
                                        <p:tgtEl>
                                          <p:spTgt spid="1433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338">
                                            <p:txEl>
                                              <p:pRg st="5" end="5"/>
                                            </p:txEl>
                                          </p:spTgt>
                                        </p:tgtEl>
                                        <p:attrNameLst>
                                          <p:attrName>style.visibility</p:attrName>
                                        </p:attrNameLst>
                                      </p:cBhvr>
                                      <p:to>
                                        <p:strVal val="visible"/>
                                      </p:to>
                                    </p:set>
                                    <p:anim calcmode="lin" valueType="num">
                                      <p:cBhvr additive="base">
                                        <p:cTn id="31" dur="500" fill="hold"/>
                                        <p:tgtEl>
                                          <p:spTgt spid="1433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338">
                                            <p:txEl>
                                              <p:pRg st="6" end="6"/>
                                            </p:txEl>
                                          </p:spTgt>
                                        </p:tgtEl>
                                        <p:attrNameLst>
                                          <p:attrName>style.visibility</p:attrName>
                                        </p:attrNameLst>
                                      </p:cBhvr>
                                      <p:to>
                                        <p:strVal val="visible"/>
                                      </p:to>
                                    </p:set>
                                    <p:anim calcmode="lin" valueType="num">
                                      <p:cBhvr additive="base">
                                        <p:cTn id="37" dur="500" fill="hold"/>
                                        <p:tgtEl>
                                          <p:spTgt spid="1433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338">
                                            <p:txEl>
                                              <p:pRg st="7" end="7"/>
                                            </p:txEl>
                                          </p:spTgt>
                                        </p:tgtEl>
                                        <p:attrNameLst>
                                          <p:attrName>style.visibility</p:attrName>
                                        </p:attrNameLst>
                                      </p:cBhvr>
                                      <p:to>
                                        <p:strVal val="visible"/>
                                      </p:to>
                                    </p:set>
                                    <p:anim calcmode="lin" valueType="num">
                                      <p:cBhvr additive="base">
                                        <p:cTn id="43" dur="500" fill="hold"/>
                                        <p:tgtEl>
                                          <p:spTgt spid="1433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338">
                                            <p:txEl>
                                              <p:pRg st="8" end="8"/>
                                            </p:txEl>
                                          </p:spTgt>
                                        </p:tgtEl>
                                        <p:attrNameLst>
                                          <p:attrName>style.visibility</p:attrName>
                                        </p:attrNameLst>
                                      </p:cBhvr>
                                      <p:to>
                                        <p:strVal val="visible"/>
                                      </p:to>
                                    </p:set>
                                    <p:anim calcmode="lin" valueType="num">
                                      <p:cBhvr additive="base">
                                        <p:cTn id="49" dur="500" fill="hold"/>
                                        <p:tgtEl>
                                          <p:spTgt spid="1433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4338">
                                            <p:txEl>
                                              <p:pRg st="9" end="9"/>
                                            </p:txEl>
                                          </p:spTgt>
                                        </p:tgtEl>
                                        <p:attrNameLst>
                                          <p:attrName>style.visibility</p:attrName>
                                        </p:attrNameLst>
                                      </p:cBhvr>
                                      <p:to>
                                        <p:strVal val="visible"/>
                                      </p:to>
                                    </p:set>
                                    <p:anim calcmode="lin" valueType="num">
                                      <p:cBhvr additive="base">
                                        <p:cTn id="55" dur="500" fill="hold"/>
                                        <p:tgtEl>
                                          <p:spTgt spid="1433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33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4338">
                                            <p:txEl>
                                              <p:pRg st="10" end="10"/>
                                            </p:txEl>
                                          </p:spTgt>
                                        </p:tgtEl>
                                        <p:attrNameLst>
                                          <p:attrName>style.visibility</p:attrName>
                                        </p:attrNameLst>
                                      </p:cBhvr>
                                      <p:to>
                                        <p:strVal val="visible"/>
                                      </p:to>
                                    </p:set>
                                    <p:anim calcmode="lin" valueType="num">
                                      <p:cBhvr additive="base">
                                        <p:cTn id="61" dur="500" fill="hold"/>
                                        <p:tgtEl>
                                          <p:spTgt spid="1433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33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4338">
                                            <p:txEl>
                                              <p:pRg st="11" end="11"/>
                                            </p:txEl>
                                          </p:spTgt>
                                        </p:tgtEl>
                                        <p:attrNameLst>
                                          <p:attrName>style.visibility</p:attrName>
                                        </p:attrNameLst>
                                      </p:cBhvr>
                                      <p:to>
                                        <p:strVal val="visible"/>
                                      </p:to>
                                    </p:set>
                                    <p:anim calcmode="lin" valueType="num">
                                      <p:cBhvr additive="base">
                                        <p:cTn id="67" dur="500" fill="hold"/>
                                        <p:tgtEl>
                                          <p:spTgt spid="1433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33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14338">
                                            <p:txEl>
                                              <p:pRg st="12" end="12"/>
                                            </p:txEl>
                                          </p:spTgt>
                                        </p:tgtEl>
                                        <p:attrNameLst>
                                          <p:attrName>style.visibility</p:attrName>
                                        </p:attrNameLst>
                                      </p:cBhvr>
                                      <p:to>
                                        <p:strVal val="visible"/>
                                      </p:to>
                                    </p:set>
                                    <p:animEffect transition="in" filter="wipe(down)">
                                      <p:cBhvr>
                                        <p:cTn id="73" dur="500"/>
                                        <p:tgtEl>
                                          <p:spTgt spid="1433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260350"/>
            <a:ext cx="7772400" cy="1143000"/>
          </a:xfrm>
        </p:spPr>
        <p:txBody>
          <a:bodyPr/>
          <a:lstStyle/>
          <a:p>
            <a:pPr eaLnBrk="1" hangingPunct="1"/>
            <a:r>
              <a:rPr lang="en-US" altLang="zh-CN" b="1"/>
              <a:t>6.3.3  </a:t>
            </a:r>
            <a:r>
              <a:rPr lang="zh-CN" altLang="en-US" b="1"/>
              <a:t>类外运算符</a:t>
            </a:r>
            <a:r>
              <a:rPr lang="zh-CN" altLang="en-US" b="1">
                <a:solidFill>
                  <a:srgbClr val="FF0000"/>
                </a:solidFill>
              </a:rPr>
              <a:t>重载</a:t>
            </a:r>
          </a:p>
        </p:txBody>
      </p:sp>
      <p:sp>
        <p:nvSpPr>
          <p:cNvPr id="17411" name="Rectangle 3"/>
          <p:cNvSpPr>
            <a:spLocks noGrp="1" noChangeArrowheads="1"/>
          </p:cNvSpPr>
          <p:nvPr>
            <p:ph type="body" idx="1"/>
          </p:nvPr>
        </p:nvSpPr>
        <p:spPr>
          <a:xfrm>
            <a:off x="684213" y="1484313"/>
            <a:ext cx="7772400" cy="4114800"/>
          </a:xfrm>
        </p:spPr>
        <p:txBody>
          <a:bodyPr/>
          <a:lstStyle/>
          <a:p>
            <a:pPr eaLnBrk="1" hangingPunct="1">
              <a:lnSpc>
                <a:spcPct val="90000"/>
              </a:lnSpc>
            </a:pPr>
            <a:r>
              <a:rPr lang="zh-CN" altLang="en-US" sz="2800" b="1"/>
              <a:t>运算符可以非类成员的普通形式重载，运算符的计算结果是值，因此运算符函数是要返回值的函数。其重载的语法形式如下：</a:t>
            </a:r>
          </a:p>
          <a:p>
            <a:pPr eaLnBrk="1" hangingPunct="1">
              <a:lnSpc>
                <a:spcPct val="90000"/>
              </a:lnSpc>
            </a:pPr>
            <a:endParaRPr lang="zh-CN" altLang="en-US" sz="2800" b="1"/>
          </a:p>
          <a:p>
            <a:pPr algn="ctr" eaLnBrk="1" hangingPunct="1">
              <a:lnSpc>
                <a:spcPct val="90000"/>
              </a:lnSpc>
              <a:buFontTx/>
              <a:buNone/>
            </a:pPr>
            <a:r>
              <a:rPr lang="zh-CN" altLang="en-US" sz="2800" b="1">
                <a:solidFill>
                  <a:srgbClr val="FF0000"/>
                </a:solidFill>
              </a:rPr>
              <a:t>返回类型  </a:t>
            </a:r>
            <a:r>
              <a:rPr lang="en-US" altLang="zh-CN" sz="2800" b="1">
                <a:solidFill>
                  <a:srgbClr val="FF0000"/>
                </a:solidFill>
              </a:rPr>
              <a:t>operator@(</a:t>
            </a:r>
            <a:r>
              <a:rPr lang="zh-CN" altLang="en-US" sz="2800" b="1">
                <a:solidFill>
                  <a:srgbClr val="FF0000"/>
                </a:solidFill>
              </a:rPr>
              <a:t>参数表</a:t>
            </a:r>
            <a:r>
              <a:rPr lang="en-US" altLang="zh-CN" sz="2800" b="1">
                <a:solidFill>
                  <a:srgbClr val="FF0000"/>
                </a:solidFill>
              </a:rPr>
              <a:t>)</a:t>
            </a:r>
          </a:p>
          <a:p>
            <a:pPr algn="ctr" eaLnBrk="1" hangingPunct="1">
              <a:lnSpc>
                <a:spcPct val="90000"/>
              </a:lnSpc>
              <a:buFontTx/>
              <a:buNone/>
            </a:pPr>
            <a:endParaRPr lang="en-US" altLang="zh-CN" sz="2800" b="1">
              <a:solidFill>
                <a:srgbClr val="FF0000"/>
              </a:solidFill>
            </a:endParaRPr>
          </a:p>
          <a:p>
            <a:pPr eaLnBrk="1" hangingPunct="1">
              <a:lnSpc>
                <a:spcPct val="90000"/>
              </a:lnSpc>
            </a:pPr>
            <a:r>
              <a:rPr lang="zh-CN" altLang="en-US" sz="2800" b="1"/>
              <a:t>其中，</a:t>
            </a:r>
            <a:r>
              <a:rPr lang="en-US" altLang="zh-CN" sz="2800" b="1"/>
              <a:t>operator</a:t>
            </a:r>
            <a:r>
              <a:rPr lang="zh-CN" altLang="en-US" sz="2800" b="1"/>
              <a:t>是</a:t>
            </a:r>
            <a:r>
              <a:rPr lang="en-US" altLang="zh-CN" sz="2800" b="1"/>
              <a:t>C++</a:t>
            </a:r>
            <a:r>
              <a:rPr lang="zh-CN" altLang="en-US" sz="2800" b="1"/>
              <a:t>的保留关键字，表示运算符函数。</a:t>
            </a:r>
            <a:r>
              <a:rPr lang="en-US" altLang="zh-CN" sz="2800" b="1"/>
              <a:t>@</a:t>
            </a:r>
            <a:r>
              <a:rPr lang="zh-CN" altLang="en-US" sz="2800" b="1"/>
              <a:t>代表要重载的运算符，它可以是前面列举的可重载运算符中的任何一个。</a:t>
            </a:r>
          </a:p>
        </p:txBody>
      </p:sp>
    </p:spTree>
    <p:extLst>
      <p:ext uri="{BB962C8B-B14F-4D97-AF65-F5344CB8AC3E}">
        <p14:creationId xmlns:p14="http://schemas.microsoft.com/office/powerpoint/2010/main" val="15896790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404813"/>
            <a:ext cx="7989888" cy="5691187"/>
          </a:xfrm>
        </p:spPr>
        <p:txBody>
          <a:bodyPr/>
          <a:lstStyle/>
          <a:p>
            <a:pPr eaLnBrk="1" hangingPunct="1">
              <a:lnSpc>
                <a:spcPct val="90000"/>
              </a:lnSpc>
              <a:buFontTx/>
              <a:buNone/>
            </a:pPr>
            <a:r>
              <a:rPr lang="en-US" altLang="zh-CN" sz="2800" b="1">
                <a:solidFill>
                  <a:srgbClr val="FF0000"/>
                </a:solidFill>
              </a:rPr>
              <a:t>【</a:t>
            </a:r>
            <a:r>
              <a:rPr lang="zh-CN" altLang="en-US" sz="2800" b="1">
                <a:solidFill>
                  <a:srgbClr val="FF0000"/>
                </a:solidFill>
              </a:rPr>
              <a:t>例</a:t>
            </a:r>
            <a:r>
              <a:rPr lang="en-US" altLang="zh-CN" sz="2800" b="1">
                <a:solidFill>
                  <a:srgbClr val="FF0000"/>
                </a:solidFill>
              </a:rPr>
              <a:t>6-2】</a:t>
            </a:r>
            <a:r>
              <a:rPr lang="zh-CN" altLang="en-US" sz="2800" b="1">
                <a:solidFill>
                  <a:srgbClr val="FF0000"/>
                </a:solidFill>
              </a:rPr>
              <a:t>重载“</a:t>
            </a:r>
            <a:r>
              <a:rPr lang="en-US" altLang="zh-CN" sz="2800" b="1">
                <a:solidFill>
                  <a:srgbClr val="FF0000"/>
                </a:solidFill>
              </a:rPr>
              <a:t>+”</a:t>
            </a:r>
            <a:r>
              <a:rPr lang="zh-CN" altLang="en-US" sz="2800" b="1">
                <a:solidFill>
                  <a:srgbClr val="FF0000"/>
                </a:solidFill>
              </a:rPr>
              <a:t>运算符的功能，实现两个复数相加的运算。</a:t>
            </a:r>
          </a:p>
          <a:p>
            <a:pPr eaLnBrk="1" hangingPunct="1">
              <a:lnSpc>
                <a:spcPct val="90000"/>
              </a:lnSpc>
              <a:buFontTx/>
              <a:buNone/>
            </a:pPr>
            <a:r>
              <a:rPr lang="en-US" altLang="zh-CN" sz="2800" b="1"/>
              <a:t>//CH6-2.cpp</a:t>
            </a:r>
          </a:p>
          <a:p>
            <a:pPr eaLnBrk="1" hangingPunct="1">
              <a:lnSpc>
                <a:spcPct val="90000"/>
              </a:lnSpc>
              <a:buFontTx/>
              <a:buNone/>
            </a:pPr>
            <a:r>
              <a:rPr lang="en-US" altLang="zh-CN" sz="2800" b="1"/>
              <a:t>#include&lt;iostream&gt;</a:t>
            </a:r>
          </a:p>
          <a:p>
            <a:pPr eaLnBrk="1" hangingPunct="1">
              <a:lnSpc>
                <a:spcPct val="90000"/>
              </a:lnSpc>
              <a:buFontTx/>
              <a:buNone/>
            </a:pPr>
            <a:r>
              <a:rPr lang="en-US" altLang="zh-CN" sz="2800" b="1"/>
              <a:t>using std::cout;</a:t>
            </a:r>
          </a:p>
          <a:p>
            <a:pPr eaLnBrk="1" hangingPunct="1">
              <a:lnSpc>
                <a:spcPct val="90000"/>
              </a:lnSpc>
              <a:buFontTx/>
              <a:buNone/>
            </a:pPr>
            <a:r>
              <a:rPr lang="en-US" altLang="zh-CN" sz="2800" b="1"/>
              <a:t>using std::endl;</a:t>
            </a:r>
          </a:p>
          <a:p>
            <a:pPr eaLnBrk="1" hangingPunct="1">
              <a:lnSpc>
                <a:spcPct val="90000"/>
              </a:lnSpc>
              <a:buFontTx/>
              <a:buNone/>
            </a:pPr>
            <a:r>
              <a:rPr lang="en-US" altLang="zh-CN" sz="2800" b="1"/>
              <a:t>struct Complex{</a:t>
            </a:r>
          </a:p>
          <a:p>
            <a:pPr eaLnBrk="1" hangingPunct="1">
              <a:lnSpc>
                <a:spcPct val="90000"/>
              </a:lnSpc>
              <a:buFontTx/>
              <a:buNone/>
            </a:pPr>
            <a:r>
              <a:rPr lang="en-US" altLang="zh-CN" sz="2800" b="1"/>
              <a:t>	double real,imag;</a:t>
            </a:r>
          </a:p>
          <a:p>
            <a:pPr eaLnBrk="1" hangingPunct="1">
              <a:lnSpc>
                <a:spcPct val="90000"/>
              </a:lnSpc>
              <a:buFontTx/>
              <a:buNone/>
            </a:pPr>
            <a:r>
              <a:rPr lang="en-US" altLang="zh-CN" sz="2800" b="1"/>
              <a:t>	</a:t>
            </a:r>
            <a:r>
              <a:rPr lang="en-US" altLang="zh-CN" sz="2000" b="1"/>
              <a:t>Complex(double r=0,double i=0):real(r),imag(i){}</a:t>
            </a:r>
          </a:p>
          <a:p>
            <a:pPr eaLnBrk="1" hangingPunct="1">
              <a:lnSpc>
                <a:spcPct val="90000"/>
              </a:lnSpc>
              <a:buFontTx/>
              <a:buNone/>
            </a:pPr>
            <a:r>
              <a:rPr lang="en-US" altLang="zh-CN" sz="2000" b="1"/>
              <a:t>	void display(){cout&lt;&lt;real&lt;&lt;" + "&lt;&lt;imag&lt;&lt;"i"&lt;&lt;endl;}</a:t>
            </a:r>
          </a:p>
          <a:p>
            <a:pPr eaLnBrk="1" hangingPunct="1">
              <a:lnSpc>
                <a:spcPct val="90000"/>
              </a:lnSpc>
              <a:buFontTx/>
              <a:buNone/>
            </a:pPr>
            <a:r>
              <a:rPr lang="en-US" altLang="zh-CN" sz="2800" b="1"/>
              <a:t>};</a:t>
            </a:r>
          </a:p>
        </p:txBody>
      </p:sp>
    </p:spTree>
    <p:extLst>
      <p:ext uri="{BB962C8B-B14F-4D97-AF65-F5344CB8AC3E}">
        <p14:creationId xmlns:p14="http://schemas.microsoft.com/office/powerpoint/2010/main" val="41095514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5800" y="404813"/>
            <a:ext cx="7989888" cy="5691187"/>
          </a:xfrm>
        </p:spPr>
        <p:txBody>
          <a:bodyPr/>
          <a:lstStyle/>
          <a:p>
            <a:pPr eaLnBrk="1" hangingPunct="1">
              <a:lnSpc>
                <a:spcPct val="80000"/>
              </a:lnSpc>
              <a:buFontTx/>
              <a:buNone/>
            </a:pPr>
            <a:r>
              <a:rPr lang="en-US" altLang="zh-CN" sz="2800" b="1"/>
              <a:t>Complex operator+(Complex c1,Complex c2)</a:t>
            </a:r>
          </a:p>
          <a:p>
            <a:pPr eaLnBrk="1" hangingPunct="1">
              <a:lnSpc>
                <a:spcPct val="80000"/>
              </a:lnSpc>
              <a:buFontTx/>
              <a:buNone/>
            </a:pPr>
            <a:r>
              <a:rPr lang="en-US" altLang="zh-CN" sz="2800" b="1"/>
              <a:t>{</a:t>
            </a:r>
          </a:p>
          <a:p>
            <a:pPr eaLnBrk="1" hangingPunct="1">
              <a:lnSpc>
                <a:spcPct val="80000"/>
              </a:lnSpc>
              <a:buFontTx/>
              <a:buNone/>
            </a:pPr>
            <a:r>
              <a:rPr lang="en-US" altLang="zh-CN" sz="2800" b="1"/>
              <a:t>	Complex t;</a:t>
            </a:r>
          </a:p>
          <a:p>
            <a:pPr eaLnBrk="1" hangingPunct="1">
              <a:lnSpc>
                <a:spcPct val="80000"/>
              </a:lnSpc>
              <a:buFontTx/>
              <a:buNone/>
            </a:pPr>
            <a:r>
              <a:rPr lang="en-US" altLang="zh-CN" sz="2800" b="1"/>
              <a:t>	t.real =c1.real +c2.real ;</a:t>
            </a:r>
          </a:p>
          <a:p>
            <a:pPr eaLnBrk="1" hangingPunct="1">
              <a:lnSpc>
                <a:spcPct val="80000"/>
              </a:lnSpc>
              <a:buFontTx/>
              <a:buNone/>
            </a:pPr>
            <a:r>
              <a:rPr lang="en-US" altLang="zh-CN" sz="2800" b="1"/>
              <a:t>	t.imag =c1.imag +c2.imag ;</a:t>
            </a:r>
          </a:p>
          <a:p>
            <a:pPr eaLnBrk="1" hangingPunct="1">
              <a:lnSpc>
                <a:spcPct val="80000"/>
              </a:lnSpc>
              <a:buFontTx/>
              <a:buNone/>
            </a:pPr>
            <a:r>
              <a:rPr lang="en-US" altLang="zh-CN" sz="2800" b="1"/>
              <a:t>	return t;</a:t>
            </a:r>
          </a:p>
          <a:p>
            <a:pPr eaLnBrk="1" hangingPunct="1">
              <a:lnSpc>
                <a:spcPct val="80000"/>
              </a:lnSpc>
              <a:buFontTx/>
              <a:buNone/>
            </a:pPr>
            <a:r>
              <a:rPr lang="en-US" altLang="zh-CN" sz="2800" b="1"/>
              <a:t>}</a:t>
            </a:r>
          </a:p>
          <a:p>
            <a:pPr eaLnBrk="1" hangingPunct="1">
              <a:lnSpc>
                <a:spcPct val="80000"/>
              </a:lnSpc>
              <a:buFontTx/>
              <a:buNone/>
            </a:pPr>
            <a:r>
              <a:rPr lang="en-US" altLang="zh-CN" sz="2800" b="1"/>
              <a:t>void main()</a:t>
            </a:r>
          </a:p>
          <a:p>
            <a:pPr eaLnBrk="1" hangingPunct="1">
              <a:lnSpc>
                <a:spcPct val="80000"/>
              </a:lnSpc>
              <a:buFontTx/>
              <a:buNone/>
            </a:pPr>
            <a:r>
              <a:rPr lang="en-US" altLang="zh-CN" sz="2800" b="1"/>
              <a:t>{</a:t>
            </a:r>
          </a:p>
          <a:p>
            <a:pPr eaLnBrk="1" hangingPunct="1">
              <a:lnSpc>
                <a:spcPct val="80000"/>
              </a:lnSpc>
              <a:buFontTx/>
              <a:buNone/>
            </a:pPr>
            <a:r>
              <a:rPr lang="en-US" altLang="zh-CN" sz="2800" b="1"/>
              <a:t>	Complex c1(2,3),c2(5,6),c3;</a:t>
            </a:r>
          </a:p>
          <a:p>
            <a:pPr eaLnBrk="1" hangingPunct="1">
              <a:lnSpc>
                <a:spcPct val="80000"/>
              </a:lnSpc>
              <a:buFontTx/>
              <a:buNone/>
            </a:pPr>
            <a:r>
              <a:rPr lang="en-US" altLang="zh-CN" sz="2800" b="1"/>
              <a:t>	c3=c1+c2;</a:t>
            </a:r>
          </a:p>
          <a:p>
            <a:pPr eaLnBrk="1" hangingPunct="1">
              <a:lnSpc>
                <a:spcPct val="80000"/>
              </a:lnSpc>
              <a:buFontTx/>
              <a:buNone/>
            </a:pPr>
            <a:r>
              <a:rPr lang="en-US" altLang="zh-CN" sz="2800" b="1"/>
              <a:t>	c3.display();              //</a:t>
            </a:r>
            <a:r>
              <a:rPr lang="zh-CN" altLang="en-US" sz="2800" b="1"/>
              <a:t>输出：</a:t>
            </a:r>
            <a:r>
              <a:rPr lang="en-US" altLang="zh-CN" sz="2800" b="1"/>
              <a:t>7+9i</a:t>
            </a:r>
          </a:p>
          <a:p>
            <a:pPr eaLnBrk="1" hangingPunct="1">
              <a:lnSpc>
                <a:spcPct val="80000"/>
              </a:lnSpc>
              <a:buFontTx/>
              <a:buNone/>
            </a:pPr>
            <a:r>
              <a:rPr lang="en-US" altLang="zh-CN" sz="2800" b="1"/>
              <a:t>}</a:t>
            </a:r>
          </a:p>
        </p:txBody>
      </p:sp>
      <p:pic>
        <p:nvPicPr>
          <p:cNvPr id="17411"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2997200"/>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500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6680</TotalTime>
  <Words>11521</Words>
  <Application>Microsoft Office PowerPoint</Application>
  <PresentationFormat>全屏显示(4:3)</PresentationFormat>
  <Paragraphs>2138</Paragraphs>
  <Slides>168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168</vt:i4>
      </vt:variant>
    </vt:vector>
  </HeadingPairs>
  <TitlesOfParts>
    <vt:vector size="180" baseType="lpstr">
      <vt:lpstr>方正舒体</vt:lpstr>
      <vt:lpstr>楷体_GB2312</vt:lpstr>
      <vt:lpstr>宋体</vt:lpstr>
      <vt:lpstr>Arial</vt:lpstr>
      <vt:lpstr>Blackadder ITC</vt:lpstr>
      <vt:lpstr>Lucida Console</vt:lpstr>
      <vt:lpstr>Lucida Sans Unicode</vt:lpstr>
      <vt:lpstr>Symbol</vt:lpstr>
      <vt:lpstr>Tahoma</vt:lpstr>
      <vt:lpstr>Times New Roman</vt:lpstr>
      <vt:lpstr>Wingdings</vt:lpstr>
      <vt:lpstr>默认设计模板</vt:lpstr>
      <vt:lpstr>第5章 多态性</vt:lpstr>
      <vt:lpstr>5.1.1 多态的概念</vt:lpstr>
      <vt:lpstr>5.1.1 多态的概念</vt:lpstr>
      <vt:lpstr>5.1.1 多态的概念</vt:lpstr>
      <vt:lpstr>5.1.1 多态的概念</vt:lpstr>
      <vt:lpstr>5.1.1 多态的概念</vt:lpstr>
      <vt:lpstr>动物继承体系</vt:lpstr>
      <vt:lpstr>5.1.1 多态的概念</vt:lpstr>
      <vt:lpstr>5.1.1 多态的概念</vt:lpstr>
      <vt:lpstr>5.1.1 多态的概念</vt:lpstr>
      <vt:lpstr>5.1.2 多态的意义</vt:lpstr>
      <vt:lpstr>5.1.3 多态与联编</vt:lpstr>
      <vt:lpstr>5.1.3 多态与联编</vt:lpstr>
      <vt:lpstr>5.1.3 多态与联编</vt:lpstr>
      <vt:lpstr>5.2 虚函数 </vt:lpstr>
      <vt:lpstr>5.2.1 虚函数的意义</vt:lpstr>
      <vt:lpstr>5.2.1 虚函数的意义</vt:lpstr>
      <vt:lpstr>数据抽象结果——类继承体系</vt:lpstr>
      <vt:lpstr>人员管理的非虚函数简化实现版本</vt:lpstr>
      <vt:lpstr>人员管理的非虚函数简化实现版本</vt:lpstr>
      <vt:lpstr>5.2.1 虚函数的意义</vt:lpstr>
      <vt:lpstr>5.2.1 虚函数的意义</vt:lpstr>
      <vt:lpstr>5.2.1 虚函数的意义</vt:lpstr>
      <vt:lpstr>5.2.1 虚函数的意义</vt:lpstr>
      <vt:lpstr>5.2.1 虚函数的意义</vt:lpstr>
      <vt:lpstr>5.2.1 虚函数的意义</vt:lpstr>
      <vt:lpstr>5.2.2  override和final     11C++</vt:lpstr>
      <vt:lpstr>5.2.2  override和final     11C++</vt:lpstr>
      <vt:lpstr>5.2.2  override和final     11C++</vt:lpstr>
      <vt:lpstr>5.2.3 虚函数的特性 </vt:lpstr>
      <vt:lpstr>5.2.3 虚函数的特性 </vt:lpstr>
      <vt:lpstr>5.2.3 虚函数的特性 </vt:lpstr>
      <vt:lpstr>5.2.2 虚函数的特性 </vt:lpstr>
      <vt:lpstr>5.2.3 虚函数的特性 </vt:lpstr>
      <vt:lpstr>5.2.3 虚函数的特性 </vt:lpstr>
      <vt:lpstr>5.2.3 虚函数的特性 </vt:lpstr>
      <vt:lpstr>5.2.3 虚函数的特性 </vt:lpstr>
      <vt:lpstr>5.2.3 虚函数的特性 </vt:lpstr>
      <vt:lpstr>5.2.3 虚函数的特性 </vt:lpstr>
      <vt:lpstr>5.3 虚析构函数 </vt:lpstr>
      <vt:lpstr>5.3 虚析构函数 </vt:lpstr>
      <vt:lpstr>PowerPoint 演示文稿</vt:lpstr>
      <vt:lpstr>补充内容：虚函数的实现技术 </vt:lpstr>
      <vt:lpstr>补充内容：虚函数的实现技术 </vt:lpstr>
      <vt:lpstr>补充内容：虚函数的实现技术 </vt:lpstr>
      <vt:lpstr>补充内容：虚函数的实现技术 </vt:lpstr>
      <vt:lpstr>5.4纯虚函数和抽象类 </vt:lpstr>
      <vt:lpstr>5.4.1 纯虚函数和抽象类 </vt:lpstr>
      <vt:lpstr>5.4.1 纯虚函数和抽象类 </vt:lpstr>
      <vt:lpstr>5.4.1 纯虚函数和抽象类 </vt:lpstr>
      <vt:lpstr>5.4.1 纯虚函数和抽象类 </vt:lpstr>
      <vt:lpstr>5.4.1 纯虚函数和抽象类 </vt:lpstr>
      <vt:lpstr>5.4.2  抽象类的应用</vt:lpstr>
      <vt:lpstr>5.4.2  抽象类的应用</vt:lpstr>
      <vt:lpstr>5.4.2  抽象类的应用</vt:lpstr>
      <vt:lpstr>5.4.2  抽象类的应用</vt:lpstr>
      <vt:lpstr>5.4.2  抽象类的应用</vt:lpstr>
      <vt:lpstr>三种几何图形的成员：红字是必须重定义的虚函数</vt:lpstr>
      <vt:lpstr>Shape.h</vt:lpstr>
      <vt:lpstr>Shape.cpp</vt:lpstr>
      <vt:lpstr>Point.h</vt:lpstr>
      <vt:lpstr>Point.cpp</vt:lpstr>
      <vt:lpstr>Circle.h</vt:lpstr>
      <vt:lpstr>Circle.cpp</vt:lpstr>
      <vt:lpstr>Cylinder.h</vt:lpstr>
      <vt:lpstr>Cylinder.cpp</vt:lpstr>
      <vt:lpstr>main.cpp</vt:lpstr>
      <vt:lpstr>main.cpp</vt:lpstr>
      <vt:lpstr>main.cpp</vt:lpstr>
      <vt:lpstr>main.cpp</vt:lpstr>
      <vt:lpstr>PowerPoint 演示文稿</vt:lpstr>
      <vt:lpstr>5.4 运行时类型信息</vt:lpstr>
      <vt:lpstr>5.4.1  dynamic_cast</vt:lpstr>
      <vt:lpstr>5.4.1  dynamic_cast</vt:lpstr>
      <vt:lpstr>5.4.1  dynamic_cast</vt:lpstr>
      <vt:lpstr>5.4.1  dynamic_cast</vt:lpstr>
      <vt:lpstr>5.4.1  dynamic_cast</vt:lpstr>
      <vt:lpstr>5.4.1  dynamic_cast</vt:lpstr>
      <vt:lpstr>5.4.1  dynamic_cast</vt:lpstr>
      <vt:lpstr>修改AccessB，访问正确对象的成员函数！</vt:lpstr>
      <vt:lpstr>5.4.2  typeid</vt:lpstr>
      <vt:lpstr>PowerPoint 演示文稿</vt:lpstr>
      <vt:lpstr>PowerPoint 演示文稿</vt:lpstr>
      <vt:lpstr>PowerPoint 演示文稿</vt:lpstr>
      <vt:lpstr>5.5  编程实例</vt:lpstr>
      <vt:lpstr>5.5  编程实例</vt:lpstr>
      <vt:lpstr>&lt;3&gt; 改写主程序。 改写原来的主文件com_main.cpp，实现接口函数display和主函数：</vt:lpstr>
      <vt:lpstr>PowerPoint 演示文稿</vt:lpstr>
      <vt:lpstr>6.2 函数重载</vt:lpstr>
      <vt:lpstr>PowerPoint 演示文稿</vt:lpstr>
      <vt:lpstr>PowerPoint 演示文稿</vt:lpstr>
      <vt:lpstr>6.3 运算符重载 </vt:lpstr>
      <vt:lpstr>6.3.1 运算符重载的概念</vt:lpstr>
      <vt:lpstr>6.3.1 运算符重载的概念</vt:lpstr>
      <vt:lpstr>6.3.1 运算符重载的概念</vt:lpstr>
      <vt:lpstr>PowerPoint 演示文稿</vt:lpstr>
      <vt:lpstr>6.3.3  类外运算符重载</vt:lpstr>
      <vt:lpstr>PowerPoint 演示文稿</vt:lpstr>
      <vt:lpstr>PowerPoint 演示文稿</vt:lpstr>
      <vt:lpstr>6.4  类运算符的重载 </vt:lpstr>
      <vt:lpstr>6.4.1  类成员运算符重载 </vt:lpstr>
      <vt:lpstr>6.4.1  类运算符的重载 </vt:lpstr>
      <vt:lpstr>6.4.1.1  重载二元运算符</vt:lpstr>
      <vt:lpstr>6.4.1.1  重载二元运算符</vt:lpstr>
      <vt:lpstr>6.4.1.1  重载二元运算符</vt:lpstr>
      <vt:lpstr>PowerPoint 演示文稿</vt:lpstr>
      <vt:lpstr>PowerPoint 演示文稿</vt:lpstr>
      <vt:lpstr>PowerPoint 演示文稿</vt:lpstr>
      <vt:lpstr>6.4.1.2  重载一元运算符 </vt:lpstr>
      <vt:lpstr>6.4.1.2  重载一元运算符</vt:lpstr>
      <vt:lpstr>6.3.1  作为成员函数重载</vt:lpstr>
      <vt:lpstr>PowerPoint 演示文稿</vt:lpstr>
      <vt:lpstr>6.4.2  类的友元运算符重载 </vt:lpstr>
      <vt:lpstr>6.4.2  类的友元运算符重载</vt:lpstr>
      <vt:lpstr>PowerPoint 演示文稿</vt:lpstr>
      <vt:lpstr>PowerPoint 演示文稿</vt:lpstr>
      <vt:lpstr>PowerPoint 演示文稿</vt:lpstr>
      <vt:lpstr>6.4.2  类的友元运算符重载</vt:lpstr>
      <vt:lpstr>PowerPoint 演示文稿</vt:lpstr>
      <vt:lpstr>PowerPoint 演示文稿</vt:lpstr>
      <vt:lpstr>6.4.2.2  作为友元函数重载一元运算符</vt:lpstr>
      <vt:lpstr>PowerPoint 演示文稿</vt:lpstr>
      <vt:lpstr>6.4.2.2  作为友元函数重载一元运算符</vt:lpstr>
      <vt:lpstr>重载++运算符的例子 </vt:lpstr>
      <vt:lpstr>6.5  特殊运算符重载</vt:lpstr>
      <vt:lpstr>6.5.1  运算符++和--的重载</vt:lpstr>
      <vt:lpstr>6.5.1  运算符++和--的重载</vt:lpstr>
      <vt:lpstr>6.5.1  运算符++和--的重载</vt:lpstr>
      <vt:lpstr>PowerPoint 演示文稿</vt:lpstr>
      <vt:lpstr>PowerPoint 演示文稿</vt:lpstr>
      <vt:lpstr>PowerPoint 演示文稿</vt:lpstr>
      <vt:lpstr>PowerPoint 演示文稿</vt:lpstr>
      <vt:lpstr>6.5.2  重载赋值运算符=</vt:lpstr>
      <vt:lpstr>PowerPoint 演示文稿</vt:lpstr>
      <vt:lpstr>PowerPoint 演示文稿</vt:lpstr>
      <vt:lpstr>6.5.2  重载赋值运算符=</vt:lpstr>
      <vt:lpstr>6.5.2  重载赋值运算符=</vt:lpstr>
      <vt:lpstr>PowerPoint 演示文稿</vt:lpstr>
      <vt:lpstr>PowerPoint 演示文稿</vt:lpstr>
      <vt:lpstr>6.5.2  重载赋值运算符=</vt:lpstr>
      <vt:lpstr>6.5.3  重载[ ]</vt:lpstr>
      <vt:lpstr>6.5.3  重载[ ]</vt:lpstr>
      <vt:lpstr>6.5.3  重载[ ]</vt:lpstr>
      <vt:lpstr>6.5.3  重载[ ]</vt:lpstr>
      <vt:lpstr>*增补  重载( ) </vt:lpstr>
      <vt:lpstr>PowerPoint 演示文稿</vt:lpstr>
      <vt:lpstr>*增补  重载( ) </vt:lpstr>
      <vt:lpstr>PowerPoint 演示文稿</vt:lpstr>
      <vt:lpstr>6.5.4  类型转换</vt:lpstr>
      <vt:lpstr>6.5.4  类型转换</vt:lpstr>
      <vt:lpstr>6.5.4  类型转换</vt:lpstr>
      <vt:lpstr>PowerPoint 演示文稿</vt:lpstr>
      <vt:lpstr>6.5.4  类型转换</vt:lpstr>
      <vt:lpstr>6.5.4  类型转换</vt:lpstr>
      <vt:lpstr>PowerPoint 演示文稿</vt:lpstr>
      <vt:lpstr>PowerPoint 演示文稿</vt:lpstr>
      <vt:lpstr>PowerPoint 演示文稿</vt:lpstr>
      <vt:lpstr>6.6  输入/输出运算符重载</vt:lpstr>
      <vt:lpstr>6.6  输入/输出运算符重载</vt:lpstr>
      <vt:lpstr>6.6.3  重载运算符&lt;&lt;和&gt;&gt;举例</vt:lpstr>
      <vt:lpstr>PowerPoint 演示文稿</vt:lpstr>
      <vt:lpstr>增补  String类设计</vt:lpstr>
      <vt:lpstr>PowerPoint 演示文稿</vt:lpstr>
      <vt:lpstr>PowerPoint 演示文稿</vt:lpstr>
      <vt:lpstr>PowerPoint 演示文稿</vt:lpstr>
      <vt:lpstr>PowerPoint 演示文稿</vt:lpstr>
      <vt:lpstr>PowerPoint 演示文稿</vt:lpstr>
      <vt:lpstr>PowerPoint 演示文稿</vt:lpstr>
    </vt:vector>
  </TitlesOfParts>
  <Company>cq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Think</cp:lastModifiedBy>
  <cp:revision>366</cp:revision>
  <dcterms:created xsi:type="dcterms:W3CDTF">2009-10-08T06:48:42Z</dcterms:created>
  <dcterms:modified xsi:type="dcterms:W3CDTF">2017-09-30T09:51:24Z</dcterms:modified>
</cp:coreProperties>
</file>