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742" r:id="rId3"/>
  </p:sldMasterIdLst>
  <p:notesMasterIdLst>
    <p:notesMasterId r:id="rId5"/>
  </p:notesMasterIdLst>
  <p:sldIdLst>
    <p:sldId id="311" r:id="rId4"/>
    <p:sldId id="312" r:id="rId6"/>
    <p:sldId id="313" r:id="rId7"/>
    <p:sldId id="315" r:id="rId8"/>
    <p:sldId id="337" r:id="rId9"/>
    <p:sldId id="374" r:id="rId10"/>
    <p:sldId id="389" r:id="rId11"/>
    <p:sldId id="390" r:id="rId12"/>
    <p:sldId id="391" r:id="rId13"/>
    <p:sldId id="392" r:id="rId14"/>
    <p:sldId id="393" r:id="rId15"/>
    <p:sldId id="375" r:id="rId16"/>
    <p:sldId id="377" r:id="rId17"/>
    <p:sldId id="341" r:id="rId18"/>
    <p:sldId id="378" r:id="rId19"/>
    <p:sldId id="379" r:id="rId20"/>
    <p:sldId id="380" r:id="rId21"/>
    <p:sldId id="381" r:id="rId22"/>
    <p:sldId id="344" r:id="rId23"/>
    <p:sldId id="382" r:id="rId24"/>
    <p:sldId id="383" r:id="rId25"/>
    <p:sldId id="358" r:id="rId26"/>
    <p:sldId id="384" r:id="rId27"/>
    <p:sldId id="350" r:id="rId2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03"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B2C4F"/>
    <a:srgbClr val="E1E9EC"/>
    <a:srgbClr val="00FF00"/>
    <a:srgbClr val="0C4067"/>
    <a:srgbClr val="9A3E7F"/>
    <a:srgbClr val="983E80"/>
    <a:srgbClr val="FFA013"/>
    <a:srgbClr val="91D101"/>
    <a:srgbClr val="FF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15" autoAdjust="0"/>
  </p:normalViewPr>
  <p:slideViewPr>
    <p:cSldViewPr showGuides="1">
      <p:cViewPr>
        <p:scale>
          <a:sx n="125" d="100"/>
          <a:sy n="125" d="100"/>
        </p:scale>
        <p:origin x="-72" y="-72"/>
      </p:cViewPr>
      <p:guideLst>
        <p:guide orient="horz" pos="3303"/>
        <p:guide pos="576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F3B87-1E53-4092-BA4E-7DAA3C24789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4DB51-D686-4773-AC21-CA034483DFF4}"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6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6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6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6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6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6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7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7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7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7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7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7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7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7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7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8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8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8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8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8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8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8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4" Type="http://schemas.openxmlformats.org/officeDocument/2006/relationships/theme" Target="../theme/theme1.xml"/><Relationship Id="rId93" Type="http://schemas.openxmlformats.org/officeDocument/2006/relationships/slideLayout" Target="../slideLayouts/slideLayout93.xml"/><Relationship Id="rId92" Type="http://schemas.openxmlformats.org/officeDocument/2006/relationships/slideLayout" Target="../slideLayouts/slideLayout92.xml"/><Relationship Id="rId91" Type="http://schemas.openxmlformats.org/officeDocument/2006/relationships/slideLayout" Target="../slideLayouts/slideLayout91.xml"/><Relationship Id="rId90" Type="http://schemas.openxmlformats.org/officeDocument/2006/relationships/slideLayout" Target="../slideLayouts/slideLayout90.xml"/><Relationship Id="rId9" Type="http://schemas.openxmlformats.org/officeDocument/2006/relationships/slideLayout" Target="../slideLayouts/slideLayout9.xml"/><Relationship Id="rId89" Type="http://schemas.openxmlformats.org/officeDocument/2006/relationships/slideLayout" Target="../slideLayouts/slideLayout89.xml"/><Relationship Id="rId88" Type="http://schemas.openxmlformats.org/officeDocument/2006/relationships/slideLayout" Target="../slideLayouts/slideLayout88.xml"/><Relationship Id="rId87" Type="http://schemas.openxmlformats.org/officeDocument/2006/relationships/slideLayout" Target="../slideLayouts/slideLayout87.xml"/><Relationship Id="rId86" Type="http://schemas.openxmlformats.org/officeDocument/2006/relationships/slideLayout" Target="../slideLayouts/slideLayout86.xml"/><Relationship Id="rId85" Type="http://schemas.openxmlformats.org/officeDocument/2006/relationships/slideLayout" Target="../slideLayouts/slideLayout85.xml"/><Relationship Id="rId84" Type="http://schemas.openxmlformats.org/officeDocument/2006/relationships/slideLayout" Target="../slideLayouts/slideLayout84.xml"/><Relationship Id="rId83" Type="http://schemas.openxmlformats.org/officeDocument/2006/relationships/slideLayout" Target="../slideLayouts/slideLayout83.xml"/><Relationship Id="rId82" Type="http://schemas.openxmlformats.org/officeDocument/2006/relationships/slideLayout" Target="../slideLayouts/slideLayout82.xml"/><Relationship Id="rId81" Type="http://schemas.openxmlformats.org/officeDocument/2006/relationships/slideLayout" Target="../slideLayouts/slideLayout81.xml"/><Relationship Id="rId80" Type="http://schemas.openxmlformats.org/officeDocument/2006/relationships/slideLayout" Target="../slideLayouts/slideLayout80.xml"/><Relationship Id="rId8" Type="http://schemas.openxmlformats.org/officeDocument/2006/relationships/slideLayout" Target="../slideLayouts/slideLayout8.xml"/><Relationship Id="rId79" Type="http://schemas.openxmlformats.org/officeDocument/2006/relationships/slideLayout" Target="../slideLayouts/slideLayout79.xml"/><Relationship Id="rId78" Type="http://schemas.openxmlformats.org/officeDocument/2006/relationships/slideLayout" Target="../slideLayouts/slideLayout78.xml"/><Relationship Id="rId77" Type="http://schemas.openxmlformats.org/officeDocument/2006/relationships/slideLayout" Target="../slideLayouts/slideLayout77.xml"/><Relationship Id="rId76" Type="http://schemas.openxmlformats.org/officeDocument/2006/relationships/slideLayout" Target="../slideLayouts/slideLayout76.xml"/><Relationship Id="rId75" Type="http://schemas.openxmlformats.org/officeDocument/2006/relationships/slideLayout" Target="../slideLayouts/slideLayout75.xml"/><Relationship Id="rId74" Type="http://schemas.openxmlformats.org/officeDocument/2006/relationships/slideLayout" Target="../slideLayouts/slideLayout74.xml"/><Relationship Id="rId73" Type="http://schemas.openxmlformats.org/officeDocument/2006/relationships/slideLayout" Target="../slideLayouts/slideLayout73.xml"/><Relationship Id="rId72" Type="http://schemas.openxmlformats.org/officeDocument/2006/relationships/slideLayout" Target="../slideLayouts/slideLayout72.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96.xml"/><Relationship Id="rId2" Type="http://schemas.openxmlformats.org/officeDocument/2006/relationships/slideLayout" Target="../slideLayouts/slideLayout95.xml"/><Relationship Id="rId1"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
          <p:cNvGrpSpPr/>
          <p:nvPr userDrawn="1"/>
        </p:nvGrpSpPr>
        <p:grpSpPr>
          <a:xfrm>
            <a:off x="-9187" y="0"/>
            <a:ext cx="9153187" cy="5143500"/>
            <a:chOff x="-12250" y="0"/>
            <a:chExt cx="12204249" cy="6858000"/>
          </a:xfrm>
        </p:grpSpPr>
        <p:sp>
          <p:nvSpPr>
            <p:cNvPr id="3" name="矩形 2"/>
            <p:cNvSpPr/>
            <p:nvPr/>
          </p:nvSpPr>
          <p:spPr>
            <a:xfrm>
              <a:off x="-12250" y="0"/>
              <a:ext cx="12204249" cy="6858000"/>
            </a:xfrm>
            <a:prstGeom prst="rect">
              <a:avLst/>
            </a:prstGeom>
            <a:solidFill>
              <a:srgbClr val="0B2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矩形 3"/>
            <p:cNvSpPr/>
            <p:nvPr/>
          </p:nvSpPr>
          <p:spPr>
            <a:xfrm>
              <a:off x="204715" y="183675"/>
              <a:ext cx="11764371" cy="649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tags" Target="../tags/tag7.xml"/><Relationship Id="rId4" Type="http://schemas.openxmlformats.org/officeDocument/2006/relationships/image" Target="../media/image6.png"/><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tags" Target="../tags/tag10.xml"/><Relationship Id="rId4" Type="http://schemas.openxmlformats.org/officeDocument/2006/relationships/image" Target="../media/image9.png"/><Relationship Id="rId3" Type="http://schemas.openxmlformats.org/officeDocument/2006/relationships/tags" Target="../tags/tag9.xml"/><Relationship Id="rId2" Type="http://schemas.openxmlformats.org/officeDocument/2006/relationships/image" Target="../media/image8.png"/><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tags" Target="../tags/tag12.xml"/><Relationship Id="rId2" Type="http://schemas.openxmlformats.org/officeDocument/2006/relationships/image" Target="../media/image11.png"/><Relationship Id="rId1" Type="http://schemas.openxmlformats.org/officeDocument/2006/relationships/tags" Target="../tags/tag1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16"/>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grpSp>
        <p:nvGrpSpPr>
          <p:cNvPr id="27" name="组合 26"/>
          <p:cNvGrpSpPr/>
          <p:nvPr/>
        </p:nvGrpSpPr>
        <p:grpSpPr>
          <a:xfrm>
            <a:off x="399197" y="358255"/>
            <a:ext cx="8372901" cy="4432110"/>
            <a:chOff x="532263" y="477673"/>
            <a:chExt cx="11163868" cy="5909480"/>
          </a:xfrm>
        </p:grpSpPr>
        <p:grpSp>
          <p:nvGrpSpPr>
            <p:cNvPr id="23" name="组合 22"/>
            <p:cNvGrpSpPr/>
            <p:nvPr/>
          </p:nvGrpSpPr>
          <p:grpSpPr>
            <a:xfrm>
              <a:off x="532263" y="477673"/>
              <a:ext cx="11163868" cy="5909480"/>
              <a:chOff x="668740" y="543169"/>
              <a:chExt cx="10931858" cy="5843983"/>
            </a:xfrm>
          </p:grpSpPr>
          <p:cxnSp>
            <p:nvCxnSpPr>
              <p:cNvPr id="12" name="直接连接符 11"/>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84662" y="589129"/>
              <a:ext cx="10861343" cy="5641076"/>
              <a:chOff x="668740" y="543169"/>
              <a:chExt cx="10931858" cy="5843983"/>
            </a:xfrm>
          </p:grpSpPr>
          <p:cxnSp>
            <p:nvCxnSpPr>
              <p:cNvPr id="31" name="直接连接符 30"/>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8" name="矩形 259"/>
          <p:cNvSpPr>
            <a:spLocks noChangeArrowheads="1"/>
          </p:cNvSpPr>
          <p:nvPr/>
        </p:nvSpPr>
        <p:spPr bwMode="auto">
          <a:xfrm>
            <a:off x="1239315" y="1750156"/>
            <a:ext cx="6683916" cy="2049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Aft>
                <a:spcPct val="0"/>
              </a:spcAft>
              <a:buNone/>
            </a:pPr>
            <a:r>
              <a:rPr lang="zh-CN" altLang="en-US" sz="3600" b="1" cap="all" spc="225" dirty="0" smtClean="0">
                <a:solidFill>
                  <a:srgbClr val="0B2C4F"/>
                </a:solidFill>
                <a:latin typeface="Arial" panose="020B0604020202090204"/>
                <a:ea typeface="微软雅黑"/>
                <a:cs typeface="Arial" panose="020B0604020202090204" pitchFamily="34" charset="0"/>
                <a:sym typeface="Arial" panose="020B0604020202090204"/>
              </a:rPr>
              <a:t>直播带货的影响</a:t>
            </a:r>
            <a:endParaRPr lang="zh-CN" altLang="en-US" sz="3600" b="1" cap="all" spc="225" dirty="0" smtClean="0">
              <a:solidFill>
                <a:srgbClr val="0B2C4F"/>
              </a:solidFill>
              <a:latin typeface="Arial" panose="020B0604020202090204"/>
              <a:ea typeface="微软雅黑"/>
              <a:cs typeface="Arial" panose="020B0604020202090204" pitchFamily="34" charset="0"/>
              <a:sym typeface="Arial" panose="020B0604020202090204"/>
            </a:endParaRPr>
          </a:p>
          <a:p>
            <a:pPr algn="ctr" fontAlgn="base">
              <a:spcAft>
                <a:spcPct val="0"/>
              </a:spcAft>
              <a:buNone/>
            </a:pPr>
            <a:r>
              <a:rPr lang="zh-CN" altLang="en-US" sz="3600" b="1" cap="all" spc="225" dirty="0" smtClean="0">
                <a:solidFill>
                  <a:srgbClr val="0B2C4F"/>
                </a:solidFill>
                <a:latin typeface="Arial" panose="020B0604020202090204"/>
                <a:ea typeface="微软雅黑"/>
                <a:cs typeface="Arial" panose="020B0604020202090204" pitchFamily="34" charset="0"/>
                <a:sym typeface="Arial" panose="020B0604020202090204"/>
              </a:rPr>
              <a:t>设计报告</a:t>
            </a:r>
            <a:endParaRPr lang="zh-CN" altLang="en-US" sz="3600" b="1" cap="all" spc="225" dirty="0" smtClean="0">
              <a:solidFill>
                <a:srgbClr val="0B2C4F"/>
              </a:solidFill>
              <a:latin typeface="Arial" panose="020B0604020202090204"/>
              <a:ea typeface="微软雅黑"/>
              <a:cs typeface="Arial" panose="020B0604020202090204" pitchFamily="34" charset="0"/>
              <a:sym typeface="Arial" panose="020B0604020202090204"/>
            </a:endParaRPr>
          </a:p>
          <a:p>
            <a:pPr algn="ctr" fontAlgn="base">
              <a:spcAft>
                <a:spcPct val="0"/>
              </a:spcAft>
              <a:buNone/>
            </a:pPr>
            <a:r>
              <a:rPr sz="1500" dirty="0">
                <a:solidFill>
                  <a:prstClr val="black">
                    <a:lumMod val="85000"/>
                    <a:lumOff val="15000"/>
                  </a:prstClr>
                </a:solidFill>
                <a:latin typeface="Arial" panose="020B0604020202090204"/>
                <a:ea typeface="微软雅黑"/>
                <a:sym typeface="Arial" panose="020B0604020202090204"/>
              </a:rPr>
              <a:t>计算机科学与技术21(4)班 陈昊天</a:t>
            </a:r>
            <a:endParaRPr sz="1500" dirty="0">
              <a:solidFill>
                <a:prstClr val="black">
                  <a:lumMod val="85000"/>
                  <a:lumOff val="15000"/>
                </a:prstClr>
              </a:solidFill>
              <a:latin typeface="Arial" panose="020B0604020202090204"/>
              <a:ea typeface="微软雅黑"/>
              <a:sym typeface="Arial" panose="020B0604020202090204"/>
            </a:endParaRPr>
          </a:p>
          <a:p>
            <a:pPr algn="ctr" fontAlgn="base">
              <a:spcAft>
                <a:spcPct val="0"/>
              </a:spcAft>
              <a:buNone/>
            </a:pPr>
            <a:r>
              <a:rPr sz="1500" dirty="0">
                <a:solidFill>
                  <a:prstClr val="black">
                    <a:lumMod val="85000"/>
                    <a:lumOff val="15000"/>
                  </a:prstClr>
                </a:solidFill>
                <a:latin typeface="Arial" panose="020B0604020202090204"/>
                <a:ea typeface="微软雅黑"/>
                <a:sym typeface="Arial" panose="020B0604020202090204"/>
              </a:rPr>
              <a:t>计算机科学与技术21(3)班 陈佳伟</a:t>
            </a:r>
            <a:endParaRPr sz="1500" dirty="0">
              <a:solidFill>
                <a:prstClr val="black">
                  <a:lumMod val="85000"/>
                  <a:lumOff val="15000"/>
                </a:prstClr>
              </a:solidFill>
              <a:latin typeface="Arial" panose="020B0604020202090204"/>
              <a:ea typeface="微软雅黑"/>
              <a:sym typeface="Arial" panose="020B0604020202090204"/>
            </a:endParaRPr>
          </a:p>
          <a:p>
            <a:pPr algn="ctr" fontAlgn="base">
              <a:spcAft>
                <a:spcPct val="0"/>
              </a:spcAft>
              <a:buNone/>
            </a:pPr>
            <a:r>
              <a:rPr sz="1500" dirty="0">
                <a:solidFill>
                  <a:prstClr val="black">
                    <a:lumMod val="85000"/>
                    <a:lumOff val="15000"/>
                  </a:prstClr>
                </a:solidFill>
                <a:latin typeface="Arial" panose="020B0604020202090204"/>
                <a:ea typeface="微软雅黑"/>
                <a:sym typeface="Arial" panose="020B0604020202090204"/>
              </a:rPr>
              <a:t>计算机科学与技术21(4)班 冯佳钧</a:t>
            </a:r>
            <a:endParaRPr sz="1500" dirty="0">
              <a:solidFill>
                <a:prstClr val="black">
                  <a:lumMod val="85000"/>
                  <a:lumOff val="15000"/>
                </a:prstClr>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anim calcmode="lin" valueType="num">
                                      <p:cBhvr>
                                        <p:cTn id="11" dur="500" fill="hold"/>
                                        <p:tgtEl>
                                          <p:spTgt spid="17"/>
                                        </p:tgtEl>
                                        <p:attrNameLst>
                                          <p:attrName>ppt_x</p:attrName>
                                        </p:attrNameLst>
                                      </p:cBhvr>
                                      <p:tavLst>
                                        <p:tav tm="0">
                                          <p:val>
                                            <p:strVal val="#ppt_x"/>
                                          </p:val>
                                        </p:tav>
                                        <p:tav tm="100000">
                                          <p:val>
                                            <p:strVal val="#ppt_x"/>
                                          </p:val>
                                        </p:tav>
                                      </p:tavLst>
                                    </p:anim>
                                    <p:anim calcmode="lin" valueType="num">
                                      <p:cBhvr>
                                        <p:cTn id="12" dur="500" fill="hold"/>
                                        <p:tgtEl>
                                          <p:spTgt spid="17"/>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8"/>
                                        </p:tgtEl>
                                        <p:attrNameLst>
                                          <p:attrName>ppt_y</p:attrName>
                                        </p:attrNameLst>
                                      </p:cBhvr>
                                      <p:tavLst>
                                        <p:tav tm="0">
                                          <p:val>
                                            <p:strVal val="#ppt_y"/>
                                          </p:val>
                                        </p:tav>
                                        <p:tav tm="100000">
                                          <p:val>
                                            <p:strVal val="#ppt_y"/>
                                          </p:val>
                                        </p:tav>
                                      </p:tavLst>
                                    </p:anim>
                                    <p:anim calcmode="lin" valueType="num">
                                      <p:cBhvr>
                                        <p:cTn id="18"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28"/>
                                        </p:tgtEl>
                                      </p:cBhvr>
                                    </p:animEffect>
                                  </p:childTnLst>
                                </p:cTn>
                              </p:par>
                            </p:childTnLst>
                          </p:cTn>
                        </p:par>
                        <p:par>
                          <p:cTn id="21" fill="hold">
                            <p:stCondLst>
                              <p:cond delay="4200"/>
                            </p:stCondLst>
                            <p:childTnLst>
                              <p:par>
                                <p:cTn id="22" presetID="26" presetClass="emph" presetSubtype="0" fill="hold" grpId="1" nodeType="afterEffect">
                                  <p:stCondLst>
                                    <p:cond delay="0"/>
                                  </p:stCondLst>
                                  <p:iterate type="lt">
                                    <p:tmPct val="0"/>
                                  </p:iterate>
                                  <p:childTnLst>
                                    <p:animEffect transition="out" filter="fade">
                                      <p:cBhvr>
                                        <p:cTn id="23" dur="500" tmFilter="0, 0; .2, .5; .8, .5; 1, 0"/>
                                        <p:tgtEl>
                                          <p:spTgt spid="28"/>
                                        </p:tgtEl>
                                      </p:cBhvr>
                                    </p:animEffect>
                                    <p:animScale>
                                      <p:cBhvr>
                                        <p:cTn id="24"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8" grpId="0"/>
      <p:bldP spid="2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730885" y="843280"/>
            <a:ext cx="7681595" cy="3203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5695" y="1275715"/>
            <a:ext cx="6179185" cy="1353185"/>
          </a:xfrm>
          <a:prstGeom prst="rect">
            <a:avLst/>
          </a:prstGeom>
          <a:noFill/>
        </p:spPr>
        <p:txBody>
          <a:bodyPr wrap="square" rtlCol="0">
            <a:spAutoFit/>
          </a:bodyPr>
          <a:p>
            <a:r>
              <a:rPr lang="zh-CN" altLang="en-US" sz="2800"/>
              <a:t>数据来源：</a:t>
            </a:r>
            <a:endParaRPr lang="zh-CN" altLang="en-US" sz="2800"/>
          </a:p>
          <a:p>
            <a:endParaRPr lang="zh-CN" altLang="en-US"/>
          </a:p>
          <a:p>
            <a:r>
              <a:rPr lang="zh-CN" altLang="en-US"/>
              <a:t>商务部、国家统计局、证券机构的行业报告、上司公司</a:t>
            </a:r>
            <a:r>
              <a:rPr lang="zh-CN" altLang="en-US"/>
              <a:t>财报、新闻媒体的</a:t>
            </a:r>
            <a:r>
              <a:rPr lang="zh-CN" altLang="en-US"/>
              <a:t>报道</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11825" y="438491"/>
            <a:ext cx="8265036" cy="1"/>
            <a:chOff x="549100" y="477078"/>
            <a:chExt cx="11020048" cy="0"/>
          </a:xfrm>
        </p:grpSpPr>
        <p:cxnSp>
          <p:nvCxnSpPr>
            <p:cNvPr id="37" name="直接连接符 36"/>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021080" y="843280"/>
            <a:ext cx="7171055" cy="3415030"/>
          </a:xfrm>
          <a:prstGeom prst="rect">
            <a:avLst/>
          </a:prstGeom>
          <a:noFill/>
        </p:spPr>
        <p:txBody>
          <a:bodyPr wrap="square" rtlCol="0">
            <a:spAutoFit/>
          </a:bodyPr>
          <a:p>
            <a:r>
              <a:rPr lang="zh-CN" altLang="en-US">
                <a:sym typeface="+mn-ea"/>
              </a:rPr>
              <a:t>在数据的搜集和预处理过程中，我们发现</a:t>
            </a:r>
            <a:r>
              <a:rPr lang="zh-CN" altLang="en-US" b="1">
                <a:sym typeface="+mn-ea"/>
              </a:rPr>
              <a:t>很难直接找到头部主播的相关数据与实体店直接对比</a:t>
            </a:r>
            <a:r>
              <a:rPr lang="zh-CN" altLang="en-US">
                <a:sym typeface="+mn-ea"/>
              </a:rPr>
              <a:t>，故而采用自顶而下、逐步展开的方法研究课题。</a:t>
            </a:r>
            <a:endParaRPr lang="zh-CN" altLang="en-US">
              <a:sym typeface="+mn-ea"/>
            </a:endParaRPr>
          </a:p>
          <a:p>
            <a:endParaRPr lang="zh-CN" altLang="en-US">
              <a:sym typeface="+mn-ea"/>
            </a:endParaRPr>
          </a:p>
          <a:p>
            <a:r>
              <a:rPr lang="zh-CN" altLang="en-US">
                <a:sym typeface="+mn-ea"/>
              </a:rPr>
              <a:t>处于最顶层的是</a:t>
            </a:r>
            <a:r>
              <a:rPr lang="zh-CN" altLang="en-US" b="1">
                <a:sym typeface="+mn-ea"/>
              </a:rPr>
              <a:t>实体店和电商</a:t>
            </a:r>
            <a:r>
              <a:rPr lang="zh-CN" altLang="en-US">
                <a:sym typeface="+mn-ea"/>
              </a:rPr>
              <a:t>。我们将从全国线下零售额与全国网上零售额的比较得出实体店和电商的比例关系。在这里，我们讨论的是广义的实体店和电商。然后，通过</a:t>
            </a:r>
            <a:r>
              <a:rPr lang="zh-CN" altLang="en-US" b="1">
                <a:sym typeface="+mn-ea"/>
              </a:rPr>
              <a:t>电商与直播电商</a:t>
            </a:r>
            <a:r>
              <a:rPr lang="zh-CN" altLang="en-US">
                <a:sym typeface="+mn-ea"/>
              </a:rPr>
              <a:t>的比较，得出直播电商的市场份额在电商行业中的占比。最后，研究</a:t>
            </a:r>
            <a:r>
              <a:rPr lang="zh-CN" altLang="en-US" b="1">
                <a:sym typeface="+mn-ea"/>
              </a:rPr>
              <a:t>直播电商和头部主播</a:t>
            </a:r>
            <a:r>
              <a:rPr lang="zh-CN" altLang="en-US">
                <a:sym typeface="+mn-ea"/>
              </a:rPr>
              <a:t>的数值关系。</a:t>
            </a:r>
            <a:endParaRPr lang="zh-CN" altLang="en-US">
              <a:sym typeface="+mn-ea"/>
            </a:endParaRPr>
          </a:p>
          <a:p>
            <a:endParaRPr lang="zh-CN" altLang="en-US">
              <a:sym typeface="+mn-ea"/>
            </a:endParaRPr>
          </a:p>
          <a:p>
            <a:r>
              <a:rPr lang="zh-CN" altLang="en-US">
                <a:sym typeface="+mn-ea"/>
              </a:rPr>
              <a:t>得到以上的数据后，即可探讨头部主播的发展和实体店衰落之间的关系。</a:t>
            </a:r>
            <a:endParaRPr lang="zh-CN" altLang="en-US">
              <a:sym typeface="+mn-ea"/>
            </a:endParaRPr>
          </a:p>
        </p:txBody>
      </p:sp>
      <p:sp>
        <p:nvSpPr>
          <p:cNvPr id="4" name="文本框 3"/>
          <p:cNvSpPr txBox="1"/>
          <p:nvPr/>
        </p:nvSpPr>
        <p:spPr>
          <a:xfrm>
            <a:off x="1475993" y="267598"/>
            <a:ext cx="6142335" cy="306705"/>
          </a:xfrm>
          <a:prstGeom prst="rect">
            <a:avLst/>
          </a:prstGeom>
          <a:noFill/>
        </p:spPr>
        <p:txBody>
          <a:bodyPr wrap="square" rtlCol="0">
            <a:spAutoFit/>
          </a:bodyPr>
          <a:p>
            <a:pPr algn="ctr"/>
            <a:r>
              <a:rPr lang="zh-CN" altLang="en-US" sz="1400" b="1" dirty="0">
                <a:solidFill>
                  <a:srgbClr val="0B2C4F"/>
                </a:solidFill>
                <a:latin typeface="Arial" panose="020B0604020202090204"/>
                <a:ea typeface="微软雅黑"/>
                <a:sym typeface="Arial" panose="020B0604020202090204"/>
              </a:rPr>
              <a:t>研究方法</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11825" y="438491"/>
            <a:ext cx="8265036" cy="1"/>
            <a:chOff x="549100" y="477078"/>
            <a:chExt cx="11020048" cy="0"/>
          </a:xfrm>
        </p:grpSpPr>
        <p:cxnSp>
          <p:nvCxnSpPr>
            <p:cNvPr id="37" name="直接连接符 36"/>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043940" y="1851660"/>
            <a:ext cx="7171055" cy="922020"/>
          </a:xfrm>
          <a:prstGeom prst="rect">
            <a:avLst/>
          </a:prstGeom>
          <a:noFill/>
        </p:spPr>
        <p:txBody>
          <a:bodyPr wrap="square" rtlCol="0">
            <a:spAutoFit/>
          </a:bodyPr>
          <a:p>
            <a:r>
              <a:rPr lang="zh-CN" altLang="en-US">
                <a:sym typeface="+mn-ea"/>
              </a:rPr>
              <a:t>必须指出的是，我们的研究</a:t>
            </a:r>
            <a:r>
              <a:rPr lang="zh-CN" altLang="en-US" b="1">
                <a:sym typeface="+mn-ea"/>
              </a:rPr>
              <a:t>没有考虑很多外部因素</a:t>
            </a:r>
            <a:r>
              <a:rPr lang="zh-CN" altLang="en-US">
                <a:sym typeface="+mn-ea"/>
              </a:rPr>
              <a:t>，如疫情流行、国际经济形势的影响。尽管如此，对于头部主播和实体店间关系的研究仍然是有意义的。</a:t>
            </a:r>
            <a:endParaRPr lang="zh-CN" altLang="en-US">
              <a:sym typeface="+mn-ea"/>
            </a:endParaRPr>
          </a:p>
        </p:txBody>
      </p:sp>
      <p:sp>
        <p:nvSpPr>
          <p:cNvPr id="4" name="文本框 3"/>
          <p:cNvSpPr txBox="1"/>
          <p:nvPr/>
        </p:nvSpPr>
        <p:spPr>
          <a:xfrm>
            <a:off x="1475993" y="267598"/>
            <a:ext cx="6142335" cy="306705"/>
          </a:xfrm>
          <a:prstGeom prst="rect">
            <a:avLst/>
          </a:prstGeom>
          <a:noFill/>
        </p:spPr>
        <p:txBody>
          <a:bodyPr wrap="square" rtlCol="0">
            <a:spAutoFit/>
          </a:bodyPr>
          <a:p>
            <a:pPr algn="ctr"/>
            <a:r>
              <a:rPr lang="zh-CN" altLang="en-US" sz="1400" b="1" dirty="0">
                <a:solidFill>
                  <a:srgbClr val="0B2C4F"/>
                </a:solidFill>
                <a:latin typeface="Arial" panose="020B0604020202090204"/>
                <a:ea typeface="微软雅黑"/>
                <a:sym typeface="Arial" panose="020B0604020202090204"/>
              </a:rPr>
              <a:t>研究方法</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312159" y="2675003"/>
            <a:ext cx="2519680" cy="783590"/>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pPr algn="ctr"/>
            <a:r>
              <a:rPr lang="zh-CN" altLang="en-US" dirty="0">
                <a:sym typeface="Arial" panose="020B0604020202090204"/>
              </a:rPr>
              <a:t>实证分析</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87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03</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051685" y="411480"/>
            <a:ext cx="4572000" cy="829945"/>
          </a:xfrm>
          <a:prstGeom prst="rect">
            <a:avLst/>
          </a:prstGeom>
          <a:noFill/>
        </p:spPr>
        <p:txBody>
          <a:bodyPr wrap="square" rtlCol="0" anchor="t">
            <a:spAutoFit/>
          </a:bodyPr>
          <a:p>
            <a:r>
              <a:rPr lang="zh-CN" altLang="en-US" sz="2800" b="1"/>
              <a:t> 实体店与电商的比较分析</a:t>
            </a:r>
            <a:endParaRPr lang="zh-CN" altLang="en-US" sz="2800" b="1"/>
          </a:p>
          <a:p>
            <a:pPr algn="ctr"/>
            <a:r>
              <a:rPr sz="2000" dirty="0">
                <a:solidFill>
                  <a:prstClr val="black">
                    <a:lumMod val="85000"/>
                    <a:lumOff val="15000"/>
                  </a:prstClr>
                </a:solidFill>
                <a:latin typeface="黑体" charset="0"/>
                <a:ea typeface="黑体" charset="0"/>
                <a:sym typeface="Arial" panose="020B0604020202090204"/>
              </a:rPr>
              <a:t>陈佳伟</a:t>
            </a:r>
            <a:endParaRPr lang="zh-CN" altLang="en-US" sz="2000" b="1">
              <a:latin typeface="黑体" charset="0"/>
              <a:ea typeface="黑体" charset="0"/>
            </a:endParaRPr>
          </a:p>
        </p:txBody>
      </p:sp>
      <p:pic>
        <p:nvPicPr>
          <p:cNvPr id="4" name="图片 3"/>
          <p:cNvPicPr>
            <a:picLocks noChangeAspect="1"/>
          </p:cNvPicPr>
          <p:nvPr>
            <p:custDataLst>
              <p:tags r:id="rId1"/>
            </p:custDataLst>
          </p:nvPr>
        </p:nvPicPr>
        <p:blipFill>
          <a:blip r:embed="rId2"/>
          <a:stretch>
            <a:fillRect/>
          </a:stretch>
        </p:blipFill>
        <p:spPr>
          <a:xfrm>
            <a:off x="251460" y="1203325"/>
            <a:ext cx="3869690" cy="241935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860290" y="1203325"/>
            <a:ext cx="3763645" cy="2299335"/>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2771775" y="2499360"/>
            <a:ext cx="3315335" cy="242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124075" y="339725"/>
            <a:ext cx="4572000" cy="829945"/>
          </a:xfrm>
          <a:prstGeom prst="rect">
            <a:avLst/>
          </a:prstGeom>
          <a:noFill/>
        </p:spPr>
        <p:txBody>
          <a:bodyPr wrap="square" rtlCol="0" anchor="t">
            <a:spAutoFit/>
          </a:bodyPr>
          <a:p>
            <a:pPr algn="ctr"/>
            <a:r>
              <a:rPr lang="zh-CN" altLang="en-US" sz="2800" b="1"/>
              <a:t>电商与直播电商的比较分析</a:t>
            </a:r>
            <a:endParaRPr lang="zh-CN" altLang="en-US" sz="2800" b="1"/>
          </a:p>
          <a:p>
            <a:pPr algn="ctr"/>
            <a:r>
              <a:rPr lang="zh-CN" altLang="en-US" sz="2000" b="1"/>
              <a:t>冯佳钧</a:t>
            </a:r>
            <a:endParaRPr lang="zh-CN" altLang="en-US" sz="2000" b="1"/>
          </a:p>
        </p:txBody>
      </p:sp>
      <p:pic>
        <p:nvPicPr>
          <p:cNvPr id="2" name="图片 1"/>
          <p:cNvPicPr>
            <a:picLocks noChangeAspect="1"/>
          </p:cNvPicPr>
          <p:nvPr>
            <p:custDataLst>
              <p:tags r:id="rId1"/>
            </p:custDataLst>
          </p:nvPr>
        </p:nvPicPr>
        <p:blipFill>
          <a:blip r:embed="rId2"/>
          <a:stretch>
            <a:fillRect/>
          </a:stretch>
        </p:blipFill>
        <p:spPr>
          <a:xfrm>
            <a:off x="251460" y="1131570"/>
            <a:ext cx="3726180" cy="204660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507990" y="1059180"/>
            <a:ext cx="3510915" cy="234569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2771775" y="2427605"/>
            <a:ext cx="3768725" cy="2564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64030" y="339090"/>
            <a:ext cx="5531485" cy="521970"/>
          </a:xfrm>
          <a:prstGeom prst="rect">
            <a:avLst/>
          </a:prstGeom>
          <a:noFill/>
        </p:spPr>
        <p:txBody>
          <a:bodyPr wrap="square" rtlCol="0" anchor="t">
            <a:spAutoFit/>
          </a:bodyPr>
          <a:p>
            <a:r>
              <a:rPr lang="zh-CN" altLang="en-US" sz="2800" b="1"/>
              <a:t>直播电商与头部主播的比较分析</a:t>
            </a:r>
            <a:endParaRPr lang="zh-CN" altLang="en-US" sz="2000" b="1"/>
          </a:p>
        </p:txBody>
      </p:sp>
      <p:pic>
        <p:nvPicPr>
          <p:cNvPr id="7" name="图片 6"/>
          <p:cNvPicPr>
            <a:picLocks noChangeAspect="1"/>
          </p:cNvPicPr>
          <p:nvPr>
            <p:custDataLst>
              <p:tags r:id="rId1"/>
            </p:custDataLst>
          </p:nvPr>
        </p:nvPicPr>
        <p:blipFill>
          <a:blip r:embed="rId2"/>
          <a:stretch>
            <a:fillRect/>
          </a:stretch>
        </p:blipFill>
        <p:spPr>
          <a:xfrm>
            <a:off x="395605" y="1347470"/>
            <a:ext cx="3836035" cy="280924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4644390" y="1347470"/>
            <a:ext cx="3723640" cy="2777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5695" y="483235"/>
            <a:ext cx="6790055" cy="521970"/>
          </a:xfrm>
          <a:prstGeom prst="rect">
            <a:avLst/>
          </a:prstGeom>
          <a:noFill/>
        </p:spPr>
        <p:txBody>
          <a:bodyPr wrap="square" rtlCol="0" anchor="t">
            <a:spAutoFit/>
          </a:bodyPr>
          <a:p>
            <a:r>
              <a:rPr lang="zh-CN" altLang="en-US" sz="2800" b="1"/>
              <a:t> 实体店、直播电商和头部主播的份额对比</a:t>
            </a:r>
            <a:endParaRPr lang="zh-CN" altLang="en-US" sz="2800" b="1"/>
          </a:p>
        </p:txBody>
      </p:sp>
      <p:pic>
        <p:nvPicPr>
          <p:cNvPr id="3" name="图片 2"/>
          <p:cNvPicPr>
            <a:picLocks noChangeAspect="1"/>
          </p:cNvPicPr>
          <p:nvPr>
            <p:custDataLst>
              <p:tags r:id="rId1"/>
            </p:custDataLst>
          </p:nvPr>
        </p:nvPicPr>
        <p:blipFill>
          <a:blip r:embed="rId2"/>
          <a:stretch>
            <a:fillRect/>
          </a:stretch>
        </p:blipFill>
        <p:spPr>
          <a:xfrm>
            <a:off x="2065655" y="1163955"/>
            <a:ext cx="5065395" cy="3384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2435859" y="2675003"/>
            <a:ext cx="4272280" cy="783590"/>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pPr algn="ctr"/>
            <a:r>
              <a:rPr lang="zh-CN" altLang="en-US" dirty="0">
                <a:sym typeface="Arial" panose="020B0604020202090204"/>
              </a:rPr>
              <a:t>模拟和政策建议</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87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04</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5444874" y="1151202"/>
            <a:ext cx="3834426" cy="455257"/>
            <a:chOff x="5037137" y="2367851"/>
            <a:chExt cx="5112567" cy="607009"/>
          </a:xfrm>
        </p:grpSpPr>
        <p:sp>
          <p:nvSpPr>
            <p:cNvPr id="55" name="TextBox 48"/>
            <p:cNvSpPr txBox="1"/>
            <p:nvPr/>
          </p:nvSpPr>
          <p:spPr>
            <a:xfrm>
              <a:off x="5037137" y="2367851"/>
              <a:ext cx="5112567" cy="552026"/>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引言</a:t>
              </a:r>
              <a:endParaRPr lang="zh-CN" altLang="en-US" sz="2100" b="1" dirty="0">
                <a:solidFill>
                  <a:srgbClr val="0B2C4F"/>
                </a:solidFill>
                <a:latin typeface="Arial" panose="020B0604020202090204"/>
                <a:ea typeface="微软雅黑"/>
                <a:sym typeface="Arial" panose="020B0604020202090204"/>
              </a:endParaRPr>
            </a:p>
          </p:txBody>
        </p:sp>
        <p:cxnSp>
          <p:nvCxnSpPr>
            <p:cNvPr id="57" name="直接连接符 56"/>
            <p:cNvCxnSpPr/>
            <p:nvPr/>
          </p:nvCxnSpPr>
          <p:spPr bwMode="auto">
            <a:xfrm>
              <a:off x="5152484" y="297486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8" name="组合 57"/>
          <p:cNvGrpSpPr/>
          <p:nvPr/>
        </p:nvGrpSpPr>
        <p:grpSpPr>
          <a:xfrm>
            <a:off x="5444874" y="1733313"/>
            <a:ext cx="3834426" cy="467248"/>
            <a:chOff x="5037137" y="3106273"/>
            <a:chExt cx="5112567" cy="622997"/>
          </a:xfrm>
        </p:grpSpPr>
        <p:sp>
          <p:nvSpPr>
            <p:cNvPr id="60" name="TextBox 55"/>
            <p:cNvSpPr txBox="1"/>
            <p:nvPr/>
          </p:nvSpPr>
          <p:spPr>
            <a:xfrm>
              <a:off x="5037137" y="3106273"/>
              <a:ext cx="5112567" cy="552026"/>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研究方法</a:t>
              </a:r>
              <a:endParaRPr lang="zh-CN" altLang="en-US" sz="2100" b="1" dirty="0">
                <a:solidFill>
                  <a:srgbClr val="0B2C4F"/>
                </a:solidFill>
                <a:latin typeface="Arial" panose="020B0604020202090204"/>
                <a:ea typeface="微软雅黑"/>
                <a:sym typeface="Arial" panose="020B0604020202090204"/>
              </a:endParaRPr>
            </a:p>
          </p:txBody>
        </p:sp>
        <p:cxnSp>
          <p:nvCxnSpPr>
            <p:cNvPr id="62" name="直接连接符 61"/>
            <p:cNvCxnSpPr/>
            <p:nvPr/>
          </p:nvCxnSpPr>
          <p:spPr bwMode="auto">
            <a:xfrm>
              <a:off x="5152484" y="372927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8" name="组合 67"/>
          <p:cNvGrpSpPr/>
          <p:nvPr/>
        </p:nvGrpSpPr>
        <p:grpSpPr>
          <a:xfrm>
            <a:off x="5453129" y="2331163"/>
            <a:ext cx="3834426" cy="431610"/>
            <a:chOff x="5037137" y="4586800"/>
            <a:chExt cx="5112567" cy="575480"/>
          </a:xfrm>
        </p:grpSpPr>
        <p:sp>
          <p:nvSpPr>
            <p:cNvPr id="70" name="TextBox 57"/>
            <p:cNvSpPr txBox="1"/>
            <p:nvPr/>
          </p:nvSpPr>
          <p:spPr>
            <a:xfrm>
              <a:off x="5037137" y="4586800"/>
              <a:ext cx="5112567" cy="552027"/>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实证分析</a:t>
              </a:r>
              <a:endParaRPr lang="zh-CN" altLang="en-US" sz="2100" b="1" dirty="0">
                <a:solidFill>
                  <a:srgbClr val="0B2C4F"/>
                </a:solidFill>
                <a:latin typeface="Arial" panose="020B0604020202090204"/>
                <a:ea typeface="微软雅黑"/>
                <a:sym typeface="Arial" panose="020B0604020202090204"/>
              </a:endParaRPr>
            </a:p>
          </p:txBody>
        </p:sp>
        <p:cxnSp>
          <p:nvCxnSpPr>
            <p:cNvPr id="72" name="直接连接符 71"/>
            <p:cNvCxnSpPr/>
            <p:nvPr/>
          </p:nvCxnSpPr>
          <p:spPr bwMode="auto">
            <a:xfrm>
              <a:off x="5152484" y="516228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3" name="组合 72"/>
          <p:cNvGrpSpPr/>
          <p:nvPr/>
        </p:nvGrpSpPr>
        <p:grpSpPr>
          <a:xfrm>
            <a:off x="1172016" y="1815299"/>
            <a:ext cx="2809471" cy="1584729"/>
            <a:chOff x="-3029481" y="3837375"/>
            <a:chExt cx="3904193" cy="2202227"/>
          </a:xfrm>
          <a:solidFill>
            <a:srgbClr val="0A2D4F"/>
          </a:solidFill>
          <a:effectLst>
            <a:outerShdw blurRad="254000" dist="63500" dir="2700000" algn="tl" rotWithShape="0">
              <a:prstClr val="black">
                <a:alpha val="30000"/>
              </a:prstClr>
            </a:outerShdw>
          </a:effectLst>
        </p:grpSpPr>
        <p:sp>
          <p:nvSpPr>
            <p:cNvPr id="74" name="Freeform 13"/>
            <p:cNvSpPr/>
            <p:nvPr/>
          </p:nvSpPr>
          <p:spPr bwMode="auto">
            <a:xfrm>
              <a:off x="-3029481" y="3837375"/>
              <a:ext cx="3904193" cy="2202227"/>
            </a:xfrm>
            <a:custGeom>
              <a:avLst/>
              <a:gdLst>
                <a:gd name="T0" fmla="*/ 1604 w 3564"/>
                <a:gd name="T1" fmla="*/ 2009 h 2009"/>
                <a:gd name="T2" fmla="*/ 1510 w 3564"/>
                <a:gd name="T3" fmla="*/ 1952 h 2009"/>
                <a:gd name="T4" fmla="*/ 1509 w 3564"/>
                <a:gd name="T5" fmla="*/ 1951 h 2009"/>
                <a:gd name="T6" fmla="*/ 1360 w 3564"/>
                <a:gd name="T7" fmla="*/ 1903 h 2009"/>
                <a:gd name="T8" fmla="*/ 1336 w 3564"/>
                <a:gd name="T9" fmla="*/ 1903 h 2009"/>
                <a:gd name="T10" fmla="*/ 0 w 3564"/>
                <a:gd name="T11" fmla="*/ 1903 h 2009"/>
                <a:gd name="T12" fmla="*/ 0 w 3564"/>
                <a:gd name="T13" fmla="*/ 82 h 2009"/>
                <a:gd name="T14" fmla="*/ 181 w 3564"/>
                <a:gd name="T15" fmla="*/ 82 h 2009"/>
                <a:gd name="T16" fmla="*/ 988 w 3564"/>
                <a:gd name="T17" fmla="*/ 16 h 2009"/>
                <a:gd name="T18" fmla="*/ 1455 w 3564"/>
                <a:gd name="T19" fmla="*/ 88 h 2009"/>
                <a:gd name="T20" fmla="*/ 1790 w 3564"/>
                <a:gd name="T21" fmla="*/ 270 h 2009"/>
                <a:gd name="T22" fmla="*/ 2578 w 3564"/>
                <a:gd name="T23" fmla="*/ 15 h 2009"/>
                <a:gd name="T24" fmla="*/ 3397 w 3564"/>
                <a:gd name="T25" fmla="*/ 82 h 2009"/>
                <a:gd name="T26" fmla="*/ 3564 w 3564"/>
                <a:gd name="T27" fmla="*/ 82 h 2009"/>
                <a:gd name="T28" fmla="*/ 3564 w 3564"/>
                <a:gd name="T29" fmla="*/ 162 h 2009"/>
                <a:gd name="T30" fmla="*/ 3389 w 3564"/>
                <a:gd name="T31" fmla="*/ 162 h 2009"/>
                <a:gd name="T32" fmla="*/ 3386 w 3564"/>
                <a:gd name="T33" fmla="*/ 161 h 2009"/>
                <a:gd name="T34" fmla="*/ 2582 w 3564"/>
                <a:gd name="T35" fmla="*/ 95 h 2009"/>
                <a:gd name="T36" fmla="*/ 1819 w 3564"/>
                <a:gd name="T37" fmla="*/ 355 h 2009"/>
                <a:gd name="T38" fmla="*/ 1789 w 3564"/>
                <a:gd name="T39" fmla="*/ 387 h 2009"/>
                <a:gd name="T40" fmla="*/ 1760 w 3564"/>
                <a:gd name="T41" fmla="*/ 354 h 2009"/>
                <a:gd name="T42" fmla="*/ 985 w 3564"/>
                <a:gd name="T43" fmla="*/ 96 h 2009"/>
                <a:gd name="T44" fmla="*/ 194 w 3564"/>
                <a:gd name="T45" fmla="*/ 161 h 2009"/>
                <a:gd name="T46" fmla="*/ 190 w 3564"/>
                <a:gd name="T47" fmla="*/ 162 h 2009"/>
                <a:gd name="T48" fmla="*/ 80 w 3564"/>
                <a:gd name="T49" fmla="*/ 162 h 2009"/>
                <a:gd name="T50" fmla="*/ 80 w 3564"/>
                <a:gd name="T51" fmla="*/ 1823 h 2009"/>
                <a:gd name="T52" fmla="*/ 1336 w 3564"/>
                <a:gd name="T53" fmla="*/ 1823 h 2009"/>
                <a:gd name="T54" fmla="*/ 1360 w 3564"/>
                <a:gd name="T55" fmla="*/ 1823 h 2009"/>
                <a:gd name="T56" fmla="*/ 1578 w 3564"/>
                <a:gd name="T57" fmla="*/ 1911 h 2009"/>
                <a:gd name="T58" fmla="*/ 1620 w 3564"/>
                <a:gd name="T59" fmla="*/ 1927 h 2009"/>
                <a:gd name="T60" fmla="*/ 1636 w 3564"/>
                <a:gd name="T61" fmla="*/ 1924 h 2009"/>
                <a:gd name="T62" fmla="*/ 1790 w 3564"/>
                <a:gd name="T63" fmla="*/ 1924 h 2009"/>
                <a:gd name="T64" fmla="*/ 1790 w 3564"/>
                <a:gd name="T65" fmla="*/ 2004 h 2009"/>
                <a:gd name="T66" fmla="*/ 1640 w 3564"/>
                <a:gd name="T67" fmla="*/ 2004 h 2009"/>
                <a:gd name="T68" fmla="*/ 1604 w 3564"/>
                <a:gd name="T69" fmla="*/ 2009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4" h="2009">
                  <a:moveTo>
                    <a:pt x="1604" y="2009"/>
                  </a:moveTo>
                  <a:cubicBezTo>
                    <a:pt x="1556" y="2009"/>
                    <a:pt x="1526" y="1980"/>
                    <a:pt x="1510" y="1952"/>
                  </a:cubicBezTo>
                  <a:cubicBezTo>
                    <a:pt x="1509" y="1951"/>
                    <a:pt x="1509" y="1951"/>
                    <a:pt x="1509" y="1951"/>
                  </a:cubicBezTo>
                  <a:cubicBezTo>
                    <a:pt x="1482" y="1904"/>
                    <a:pt x="1437" y="1902"/>
                    <a:pt x="1360" y="1903"/>
                  </a:cubicBezTo>
                  <a:cubicBezTo>
                    <a:pt x="1352" y="1903"/>
                    <a:pt x="1344" y="1903"/>
                    <a:pt x="1336" y="1903"/>
                  </a:cubicBezTo>
                  <a:cubicBezTo>
                    <a:pt x="0" y="1903"/>
                    <a:pt x="0" y="1903"/>
                    <a:pt x="0" y="1903"/>
                  </a:cubicBezTo>
                  <a:cubicBezTo>
                    <a:pt x="0" y="82"/>
                    <a:pt x="0" y="82"/>
                    <a:pt x="0" y="82"/>
                  </a:cubicBezTo>
                  <a:cubicBezTo>
                    <a:pt x="181" y="82"/>
                    <a:pt x="181" y="82"/>
                    <a:pt x="181" y="82"/>
                  </a:cubicBezTo>
                  <a:cubicBezTo>
                    <a:pt x="363" y="43"/>
                    <a:pt x="681" y="3"/>
                    <a:pt x="988" y="16"/>
                  </a:cubicBezTo>
                  <a:cubicBezTo>
                    <a:pt x="1167" y="24"/>
                    <a:pt x="1324" y="48"/>
                    <a:pt x="1455" y="88"/>
                  </a:cubicBezTo>
                  <a:cubicBezTo>
                    <a:pt x="1596" y="130"/>
                    <a:pt x="1708" y="192"/>
                    <a:pt x="1790" y="270"/>
                  </a:cubicBezTo>
                  <a:cubicBezTo>
                    <a:pt x="1953" y="117"/>
                    <a:pt x="2218" y="31"/>
                    <a:pt x="2578" y="15"/>
                  </a:cubicBezTo>
                  <a:cubicBezTo>
                    <a:pt x="2928" y="0"/>
                    <a:pt x="3265" y="56"/>
                    <a:pt x="3397" y="82"/>
                  </a:cubicBezTo>
                  <a:cubicBezTo>
                    <a:pt x="3564" y="82"/>
                    <a:pt x="3564" y="82"/>
                    <a:pt x="3564" y="82"/>
                  </a:cubicBezTo>
                  <a:cubicBezTo>
                    <a:pt x="3564" y="162"/>
                    <a:pt x="3564" y="162"/>
                    <a:pt x="3564" y="162"/>
                  </a:cubicBezTo>
                  <a:cubicBezTo>
                    <a:pt x="3389" y="162"/>
                    <a:pt x="3389" y="162"/>
                    <a:pt x="3389" y="162"/>
                  </a:cubicBezTo>
                  <a:cubicBezTo>
                    <a:pt x="3386" y="161"/>
                    <a:pt x="3386" y="161"/>
                    <a:pt x="3386" y="161"/>
                  </a:cubicBezTo>
                  <a:cubicBezTo>
                    <a:pt x="3259" y="136"/>
                    <a:pt x="2926" y="80"/>
                    <a:pt x="2582" y="95"/>
                  </a:cubicBezTo>
                  <a:cubicBezTo>
                    <a:pt x="2221" y="111"/>
                    <a:pt x="1964" y="198"/>
                    <a:pt x="1819" y="355"/>
                  </a:cubicBezTo>
                  <a:cubicBezTo>
                    <a:pt x="1789" y="387"/>
                    <a:pt x="1789" y="387"/>
                    <a:pt x="1789" y="387"/>
                  </a:cubicBezTo>
                  <a:cubicBezTo>
                    <a:pt x="1760" y="354"/>
                    <a:pt x="1760" y="354"/>
                    <a:pt x="1760" y="354"/>
                  </a:cubicBezTo>
                  <a:cubicBezTo>
                    <a:pt x="1623" y="201"/>
                    <a:pt x="1355" y="111"/>
                    <a:pt x="985" y="96"/>
                  </a:cubicBezTo>
                  <a:cubicBezTo>
                    <a:pt x="683" y="84"/>
                    <a:pt x="370" y="123"/>
                    <a:pt x="194" y="161"/>
                  </a:cubicBezTo>
                  <a:cubicBezTo>
                    <a:pt x="190" y="162"/>
                    <a:pt x="190" y="162"/>
                    <a:pt x="190" y="162"/>
                  </a:cubicBezTo>
                  <a:cubicBezTo>
                    <a:pt x="80" y="162"/>
                    <a:pt x="80" y="162"/>
                    <a:pt x="80" y="162"/>
                  </a:cubicBezTo>
                  <a:cubicBezTo>
                    <a:pt x="80" y="1823"/>
                    <a:pt x="80" y="1823"/>
                    <a:pt x="80" y="1823"/>
                  </a:cubicBezTo>
                  <a:cubicBezTo>
                    <a:pt x="1336" y="1823"/>
                    <a:pt x="1336" y="1823"/>
                    <a:pt x="1336" y="1823"/>
                  </a:cubicBezTo>
                  <a:cubicBezTo>
                    <a:pt x="1344" y="1823"/>
                    <a:pt x="1352" y="1823"/>
                    <a:pt x="1360" y="1823"/>
                  </a:cubicBezTo>
                  <a:cubicBezTo>
                    <a:pt x="1438" y="1822"/>
                    <a:pt x="1526" y="1821"/>
                    <a:pt x="1578" y="1911"/>
                  </a:cubicBezTo>
                  <a:cubicBezTo>
                    <a:pt x="1592" y="1933"/>
                    <a:pt x="1603" y="1931"/>
                    <a:pt x="1620" y="1927"/>
                  </a:cubicBezTo>
                  <a:cubicBezTo>
                    <a:pt x="1625" y="1925"/>
                    <a:pt x="1630" y="1924"/>
                    <a:pt x="1636" y="1924"/>
                  </a:cubicBezTo>
                  <a:cubicBezTo>
                    <a:pt x="1790" y="1924"/>
                    <a:pt x="1790" y="1924"/>
                    <a:pt x="1790" y="1924"/>
                  </a:cubicBezTo>
                  <a:cubicBezTo>
                    <a:pt x="1790" y="2004"/>
                    <a:pt x="1790" y="2004"/>
                    <a:pt x="1790" y="2004"/>
                  </a:cubicBezTo>
                  <a:cubicBezTo>
                    <a:pt x="1640" y="2004"/>
                    <a:pt x="1640" y="2004"/>
                    <a:pt x="1640" y="2004"/>
                  </a:cubicBezTo>
                  <a:cubicBezTo>
                    <a:pt x="1627" y="2008"/>
                    <a:pt x="1615" y="2009"/>
                    <a:pt x="1604" y="2009"/>
                  </a:cubicBezTo>
                  <a:close/>
                </a:path>
              </a:pathLst>
            </a:custGeom>
            <a:grpFill/>
            <a:ln>
              <a:solidFill>
                <a:srgbClr val="0B2C4F"/>
              </a:solidFill>
            </a:ln>
          </p:spPr>
          <p:txBody>
            <a:bodyPr vert="horz" wrap="square" lIns="68580" tIns="34290" rIns="68580" bIns="34290" numCol="1" anchor="t" anchorCtr="0" compatLnSpc="1"/>
            <a:lstStyle/>
            <a:p>
              <a:endParaRPr lang="zh-CN" altLang="en-US" sz="1350">
                <a:solidFill>
                  <a:prstClr val="black"/>
                </a:solidFill>
                <a:latin typeface="Arial" panose="020B0604020202090204"/>
                <a:ea typeface="微软雅黑"/>
                <a:sym typeface="Arial" panose="020B0604020202090204"/>
              </a:endParaRPr>
            </a:p>
          </p:txBody>
        </p:sp>
        <p:sp>
          <p:nvSpPr>
            <p:cNvPr id="75" name="Freeform 13"/>
            <p:cNvSpPr/>
            <p:nvPr/>
          </p:nvSpPr>
          <p:spPr bwMode="auto">
            <a:xfrm flipH="1">
              <a:off x="-3029481" y="3837375"/>
              <a:ext cx="3904193" cy="2202227"/>
            </a:xfrm>
            <a:custGeom>
              <a:avLst/>
              <a:gdLst>
                <a:gd name="T0" fmla="*/ 1604 w 3564"/>
                <a:gd name="T1" fmla="*/ 2009 h 2009"/>
                <a:gd name="T2" fmla="*/ 1510 w 3564"/>
                <a:gd name="T3" fmla="*/ 1952 h 2009"/>
                <a:gd name="T4" fmla="*/ 1509 w 3564"/>
                <a:gd name="T5" fmla="*/ 1951 h 2009"/>
                <a:gd name="T6" fmla="*/ 1360 w 3564"/>
                <a:gd name="T7" fmla="*/ 1903 h 2009"/>
                <a:gd name="T8" fmla="*/ 1336 w 3564"/>
                <a:gd name="T9" fmla="*/ 1903 h 2009"/>
                <a:gd name="T10" fmla="*/ 0 w 3564"/>
                <a:gd name="T11" fmla="*/ 1903 h 2009"/>
                <a:gd name="T12" fmla="*/ 0 w 3564"/>
                <a:gd name="T13" fmla="*/ 82 h 2009"/>
                <a:gd name="T14" fmla="*/ 181 w 3564"/>
                <a:gd name="T15" fmla="*/ 82 h 2009"/>
                <a:gd name="T16" fmla="*/ 988 w 3564"/>
                <a:gd name="T17" fmla="*/ 16 h 2009"/>
                <a:gd name="T18" fmla="*/ 1455 w 3564"/>
                <a:gd name="T19" fmla="*/ 88 h 2009"/>
                <a:gd name="T20" fmla="*/ 1790 w 3564"/>
                <a:gd name="T21" fmla="*/ 270 h 2009"/>
                <a:gd name="T22" fmla="*/ 2578 w 3564"/>
                <a:gd name="T23" fmla="*/ 15 h 2009"/>
                <a:gd name="T24" fmla="*/ 3397 w 3564"/>
                <a:gd name="T25" fmla="*/ 82 h 2009"/>
                <a:gd name="T26" fmla="*/ 3564 w 3564"/>
                <a:gd name="T27" fmla="*/ 82 h 2009"/>
                <a:gd name="T28" fmla="*/ 3564 w 3564"/>
                <a:gd name="T29" fmla="*/ 162 h 2009"/>
                <a:gd name="T30" fmla="*/ 3389 w 3564"/>
                <a:gd name="T31" fmla="*/ 162 h 2009"/>
                <a:gd name="T32" fmla="*/ 3386 w 3564"/>
                <a:gd name="T33" fmla="*/ 161 h 2009"/>
                <a:gd name="T34" fmla="*/ 2582 w 3564"/>
                <a:gd name="T35" fmla="*/ 95 h 2009"/>
                <a:gd name="T36" fmla="*/ 1819 w 3564"/>
                <a:gd name="T37" fmla="*/ 355 h 2009"/>
                <a:gd name="T38" fmla="*/ 1789 w 3564"/>
                <a:gd name="T39" fmla="*/ 387 h 2009"/>
                <a:gd name="T40" fmla="*/ 1760 w 3564"/>
                <a:gd name="T41" fmla="*/ 354 h 2009"/>
                <a:gd name="T42" fmla="*/ 985 w 3564"/>
                <a:gd name="T43" fmla="*/ 96 h 2009"/>
                <a:gd name="T44" fmla="*/ 194 w 3564"/>
                <a:gd name="T45" fmla="*/ 161 h 2009"/>
                <a:gd name="T46" fmla="*/ 190 w 3564"/>
                <a:gd name="T47" fmla="*/ 162 h 2009"/>
                <a:gd name="T48" fmla="*/ 80 w 3564"/>
                <a:gd name="T49" fmla="*/ 162 h 2009"/>
                <a:gd name="T50" fmla="*/ 80 w 3564"/>
                <a:gd name="T51" fmla="*/ 1823 h 2009"/>
                <a:gd name="T52" fmla="*/ 1336 w 3564"/>
                <a:gd name="T53" fmla="*/ 1823 h 2009"/>
                <a:gd name="T54" fmla="*/ 1360 w 3564"/>
                <a:gd name="T55" fmla="*/ 1823 h 2009"/>
                <a:gd name="T56" fmla="*/ 1578 w 3564"/>
                <a:gd name="T57" fmla="*/ 1911 h 2009"/>
                <a:gd name="T58" fmla="*/ 1620 w 3564"/>
                <a:gd name="T59" fmla="*/ 1927 h 2009"/>
                <a:gd name="T60" fmla="*/ 1636 w 3564"/>
                <a:gd name="T61" fmla="*/ 1924 h 2009"/>
                <a:gd name="T62" fmla="*/ 1790 w 3564"/>
                <a:gd name="T63" fmla="*/ 1924 h 2009"/>
                <a:gd name="T64" fmla="*/ 1790 w 3564"/>
                <a:gd name="T65" fmla="*/ 2004 h 2009"/>
                <a:gd name="T66" fmla="*/ 1640 w 3564"/>
                <a:gd name="T67" fmla="*/ 2004 h 2009"/>
                <a:gd name="T68" fmla="*/ 1604 w 3564"/>
                <a:gd name="T69" fmla="*/ 2009 h 2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64" h="2009">
                  <a:moveTo>
                    <a:pt x="1604" y="2009"/>
                  </a:moveTo>
                  <a:cubicBezTo>
                    <a:pt x="1556" y="2009"/>
                    <a:pt x="1526" y="1980"/>
                    <a:pt x="1510" y="1952"/>
                  </a:cubicBezTo>
                  <a:cubicBezTo>
                    <a:pt x="1509" y="1951"/>
                    <a:pt x="1509" y="1951"/>
                    <a:pt x="1509" y="1951"/>
                  </a:cubicBezTo>
                  <a:cubicBezTo>
                    <a:pt x="1482" y="1904"/>
                    <a:pt x="1437" y="1902"/>
                    <a:pt x="1360" y="1903"/>
                  </a:cubicBezTo>
                  <a:cubicBezTo>
                    <a:pt x="1352" y="1903"/>
                    <a:pt x="1344" y="1903"/>
                    <a:pt x="1336" y="1903"/>
                  </a:cubicBezTo>
                  <a:cubicBezTo>
                    <a:pt x="0" y="1903"/>
                    <a:pt x="0" y="1903"/>
                    <a:pt x="0" y="1903"/>
                  </a:cubicBezTo>
                  <a:cubicBezTo>
                    <a:pt x="0" y="82"/>
                    <a:pt x="0" y="82"/>
                    <a:pt x="0" y="82"/>
                  </a:cubicBezTo>
                  <a:cubicBezTo>
                    <a:pt x="181" y="82"/>
                    <a:pt x="181" y="82"/>
                    <a:pt x="181" y="82"/>
                  </a:cubicBezTo>
                  <a:cubicBezTo>
                    <a:pt x="363" y="43"/>
                    <a:pt x="681" y="3"/>
                    <a:pt x="988" y="16"/>
                  </a:cubicBezTo>
                  <a:cubicBezTo>
                    <a:pt x="1167" y="24"/>
                    <a:pt x="1324" y="48"/>
                    <a:pt x="1455" y="88"/>
                  </a:cubicBezTo>
                  <a:cubicBezTo>
                    <a:pt x="1596" y="130"/>
                    <a:pt x="1708" y="192"/>
                    <a:pt x="1790" y="270"/>
                  </a:cubicBezTo>
                  <a:cubicBezTo>
                    <a:pt x="1953" y="117"/>
                    <a:pt x="2218" y="31"/>
                    <a:pt x="2578" y="15"/>
                  </a:cubicBezTo>
                  <a:cubicBezTo>
                    <a:pt x="2928" y="0"/>
                    <a:pt x="3265" y="56"/>
                    <a:pt x="3397" y="82"/>
                  </a:cubicBezTo>
                  <a:cubicBezTo>
                    <a:pt x="3564" y="82"/>
                    <a:pt x="3564" y="82"/>
                    <a:pt x="3564" y="82"/>
                  </a:cubicBezTo>
                  <a:cubicBezTo>
                    <a:pt x="3564" y="162"/>
                    <a:pt x="3564" y="162"/>
                    <a:pt x="3564" y="162"/>
                  </a:cubicBezTo>
                  <a:cubicBezTo>
                    <a:pt x="3389" y="162"/>
                    <a:pt x="3389" y="162"/>
                    <a:pt x="3389" y="162"/>
                  </a:cubicBezTo>
                  <a:cubicBezTo>
                    <a:pt x="3386" y="161"/>
                    <a:pt x="3386" y="161"/>
                    <a:pt x="3386" y="161"/>
                  </a:cubicBezTo>
                  <a:cubicBezTo>
                    <a:pt x="3259" y="136"/>
                    <a:pt x="2926" y="80"/>
                    <a:pt x="2582" y="95"/>
                  </a:cubicBezTo>
                  <a:cubicBezTo>
                    <a:pt x="2221" y="111"/>
                    <a:pt x="1964" y="198"/>
                    <a:pt x="1819" y="355"/>
                  </a:cubicBezTo>
                  <a:cubicBezTo>
                    <a:pt x="1789" y="387"/>
                    <a:pt x="1789" y="387"/>
                    <a:pt x="1789" y="387"/>
                  </a:cubicBezTo>
                  <a:cubicBezTo>
                    <a:pt x="1760" y="354"/>
                    <a:pt x="1760" y="354"/>
                    <a:pt x="1760" y="354"/>
                  </a:cubicBezTo>
                  <a:cubicBezTo>
                    <a:pt x="1623" y="201"/>
                    <a:pt x="1355" y="111"/>
                    <a:pt x="985" y="96"/>
                  </a:cubicBezTo>
                  <a:cubicBezTo>
                    <a:pt x="683" y="84"/>
                    <a:pt x="370" y="123"/>
                    <a:pt x="194" y="161"/>
                  </a:cubicBezTo>
                  <a:cubicBezTo>
                    <a:pt x="190" y="162"/>
                    <a:pt x="190" y="162"/>
                    <a:pt x="190" y="162"/>
                  </a:cubicBezTo>
                  <a:cubicBezTo>
                    <a:pt x="80" y="162"/>
                    <a:pt x="80" y="162"/>
                    <a:pt x="80" y="162"/>
                  </a:cubicBezTo>
                  <a:cubicBezTo>
                    <a:pt x="80" y="1823"/>
                    <a:pt x="80" y="1823"/>
                    <a:pt x="80" y="1823"/>
                  </a:cubicBezTo>
                  <a:cubicBezTo>
                    <a:pt x="1336" y="1823"/>
                    <a:pt x="1336" y="1823"/>
                    <a:pt x="1336" y="1823"/>
                  </a:cubicBezTo>
                  <a:cubicBezTo>
                    <a:pt x="1344" y="1823"/>
                    <a:pt x="1352" y="1823"/>
                    <a:pt x="1360" y="1823"/>
                  </a:cubicBezTo>
                  <a:cubicBezTo>
                    <a:pt x="1438" y="1822"/>
                    <a:pt x="1526" y="1821"/>
                    <a:pt x="1578" y="1911"/>
                  </a:cubicBezTo>
                  <a:cubicBezTo>
                    <a:pt x="1592" y="1933"/>
                    <a:pt x="1603" y="1931"/>
                    <a:pt x="1620" y="1927"/>
                  </a:cubicBezTo>
                  <a:cubicBezTo>
                    <a:pt x="1625" y="1925"/>
                    <a:pt x="1630" y="1924"/>
                    <a:pt x="1636" y="1924"/>
                  </a:cubicBezTo>
                  <a:cubicBezTo>
                    <a:pt x="1790" y="1924"/>
                    <a:pt x="1790" y="1924"/>
                    <a:pt x="1790" y="1924"/>
                  </a:cubicBezTo>
                  <a:cubicBezTo>
                    <a:pt x="1790" y="2004"/>
                    <a:pt x="1790" y="2004"/>
                    <a:pt x="1790" y="2004"/>
                  </a:cubicBezTo>
                  <a:cubicBezTo>
                    <a:pt x="1640" y="2004"/>
                    <a:pt x="1640" y="2004"/>
                    <a:pt x="1640" y="2004"/>
                  </a:cubicBezTo>
                  <a:cubicBezTo>
                    <a:pt x="1627" y="2008"/>
                    <a:pt x="1615" y="2009"/>
                    <a:pt x="1604" y="2009"/>
                  </a:cubicBezTo>
                  <a:close/>
                </a:path>
              </a:pathLst>
            </a:custGeom>
            <a:solidFill>
              <a:srgbClr val="0B2C4F"/>
            </a:solidFill>
            <a:ln>
              <a:noFill/>
            </a:ln>
          </p:spPr>
          <p:txBody>
            <a:bodyPr vert="horz" wrap="square" lIns="68580" tIns="34290" rIns="68580" bIns="34290" numCol="1" anchor="t" anchorCtr="0" compatLnSpc="1"/>
            <a:lstStyle/>
            <a:p>
              <a:endParaRPr lang="zh-CN" altLang="en-US" sz="1350">
                <a:solidFill>
                  <a:prstClr val="black"/>
                </a:solidFill>
                <a:latin typeface="Arial" panose="020B0604020202090204"/>
                <a:ea typeface="微软雅黑"/>
                <a:sym typeface="Arial" panose="020B0604020202090204"/>
              </a:endParaRPr>
            </a:p>
          </p:txBody>
        </p:sp>
      </p:grpSp>
      <p:sp>
        <p:nvSpPr>
          <p:cNvPr id="76" name="矩形 75"/>
          <p:cNvSpPr/>
          <p:nvPr/>
        </p:nvSpPr>
        <p:spPr>
          <a:xfrm>
            <a:off x="1486998" y="2045468"/>
            <a:ext cx="1117271" cy="69537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300" b="1" dirty="0">
                <a:solidFill>
                  <a:srgbClr val="263656"/>
                </a:solidFill>
                <a:latin typeface="Arial" panose="020B0604020202090204"/>
                <a:ea typeface="微软雅黑"/>
                <a:sym typeface="Arial" panose="020B0604020202090204"/>
              </a:rPr>
              <a:t>目</a:t>
            </a:r>
            <a:endParaRPr lang="zh-CN" altLang="en-US" sz="3300" b="1" dirty="0">
              <a:solidFill>
                <a:srgbClr val="263656"/>
              </a:solidFill>
              <a:latin typeface="Arial" panose="020B0604020202090204"/>
              <a:ea typeface="微软雅黑"/>
              <a:sym typeface="Arial" panose="020B0604020202090204"/>
            </a:endParaRPr>
          </a:p>
        </p:txBody>
      </p:sp>
      <p:sp>
        <p:nvSpPr>
          <p:cNvPr id="77" name="矩形 76"/>
          <p:cNvSpPr/>
          <p:nvPr/>
        </p:nvSpPr>
        <p:spPr>
          <a:xfrm>
            <a:off x="2546495" y="2045468"/>
            <a:ext cx="1117271" cy="69537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300" b="1" dirty="0">
                <a:solidFill>
                  <a:srgbClr val="263656"/>
                </a:solidFill>
                <a:latin typeface="Arial" panose="020B0604020202090204"/>
                <a:ea typeface="微软雅黑"/>
                <a:sym typeface="Arial" panose="020B0604020202090204"/>
              </a:rPr>
              <a:t>录</a:t>
            </a:r>
            <a:endParaRPr lang="zh-CN" altLang="en-US" sz="3300" b="1" dirty="0">
              <a:solidFill>
                <a:srgbClr val="263656"/>
              </a:solidFill>
              <a:latin typeface="Arial" panose="020B0604020202090204"/>
              <a:ea typeface="微软雅黑"/>
              <a:sym typeface="Arial" panose="020B0604020202090204"/>
            </a:endParaRPr>
          </a:p>
        </p:txBody>
      </p:sp>
      <p:sp>
        <p:nvSpPr>
          <p:cNvPr id="78" name="矩形 77"/>
          <p:cNvSpPr/>
          <p:nvPr/>
        </p:nvSpPr>
        <p:spPr>
          <a:xfrm>
            <a:off x="1520721" y="2655136"/>
            <a:ext cx="2208331" cy="427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altLang="zh-CN" sz="2700" b="1" spc="450" dirty="0">
                <a:solidFill>
                  <a:srgbClr val="263656"/>
                </a:solidFill>
                <a:latin typeface="Arial" panose="020B0604020202090204"/>
                <a:ea typeface="微软雅黑"/>
                <a:sym typeface="Arial" panose="020B0604020202090204"/>
              </a:rPr>
              <a:t>CONTENTS</a:t>
            </a:r>
            <a:endParaRPr lang="zh-CN" altLang="en-US" sz="2700" b="1" spc="450" dirty="0">
              <a:solidFill>
                <a:srgbClr val="263656"/>
              </a:solidFill>
              <a:latin typeface="Arial" panose="020B0604020202090204"/>
              <a:ea typeface="微软雅黑"/>
              <a:sym typeface="Arial" panose="020B0604020202090204"/>
            </a:endParaRPr>
          </a:p>
        </p:txBody>
      </p:sp>
      <p:grpSp>
        <p:nvGrpSpPr>
          <p:cNvPr id="79" name="组合 78"/>
          <p:cNvGrpSpPr/>
          <p:nvPr/>
        </p:nvGrpSpPr>
        <p:grpSpPr>
          <a:xfrm>
            <a:off x="399197" y="358255"/>
            <a:ext cx="8372901" cy="4432110"/>
            <a:chOff x="532263" y="477673"/>
            <a:chExt cx="11163868" cy="5909480"/>
          </a:xfrm>
        </p:grpSpPr>
        <p:grpSp>
          <p:nvGrpSpPr>
            <p:cNvPr id="80" name="组合 79"/>
            <p:cNvGrpSpPr/>
            <p:nvPr/>
          </p:nvGrpSpPr>
          <p:grpSpPr>
            <a:xfrm>
              <a:off x="532263" y="477673"/>
              <a:ext cx="11163868" cy="5909480"/>
              <a:chOff x="668740" y="543169"/>
              <a:chExt cx="10931858" cy="5843983"/>
            </a:xfrm>
          </p:grpSpPr>
          <p:cxnSp>
            <p:nvCxnSpPr>
              <p:cNvPr id="87" name="直接连接符 86"/>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a:off x="684662" y="589129"/>
              <a:ext cx="10861343" cy="5641076"/>
              <a:chOff x="668740" y="543169"/>
              <a:chExt cx="10931858" cy="5843983"/>
            </a:xfrm>
          </p:grpSpPr>
          <p:cxnSp>
            <p:nvCxnSpPr>
              <p:cNvPr id="82" name="直接连接符 81"/>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92" name="文本框 91"/>
          <p:cNvSpPr txBox="1"/>
          <p:nvPr/>
        </p:nvSpPr>
        <p:spPr>
          <a:xfrm>
            <a:off x="1510918" y="234578"/>
            <a:ext cx="6142335" cy="306705"/>
          </a:xfrm>
          <a:prstGeom prst="rect">
            <a:avLst/>
          </a:prstGeom>
          <a:noFill/>
        </p:spPr>
        <p:txBody>
          <a:bodyPr wrap="square" rtlCol="0">
            <a:spAutoFit/>
          </a:bodyPr>
          <a:lstStyle/>
          <a:p>
            <a:pPr algn="ctr"/>
            <a:r>
              <a:rPr lang="en-US" altLang="zh-CN" sz="1400" b="1" dirty="0">
                <a:solidFill>
                  <a:srgbClr val="0B2C4F"/>
                </a:solidFill>
                <a:latin typeface="Arial" panose="020B0604020202090204"/>
                <a:ea typeface="微软雅黑"/>
                <a:sym typeface="Arial" panose="020B0604020202090204"/>
              </a:rPr>
              <a:t>C</a:t>
            </a:r>
            <a:r>
              <a:rPr lang="en-US" altLang="zh-CN" sz="1400" b="1" dirty="0">
                <a:solidFill>
                  <a:srgbClr val="0B2C4F"/>
                </a:solidFill>
                <a:latin typeface="Arial" panose="020B0604020202090204"/>
                <a:ea typeface="微软雅黑"/>
                <a:sym typeface="Arial" panose="020B0604020202090204"/>
              </a:rPr>
              <a:t>ONTENTS</a:t>
            </a:r>
            <a:endParaRPr lang="en-US" altLang="zh-CN" sz="1400" b="1" dirty="0">
              <a:solidFill>
                <a:srgbClr val="0B2C4F"/>
              </a:solidFill>
              <a:latin typeface="Arial" panose="020B0604020202090204"/>
              <a:ea typeface="微软雅黑"/>
              <a:sym typeface="Arial" panose="020B0604020202090204"/>
            </a:endParaRPr>
          </a:p>
        </p:txBody>
      </p:sp>
      <p:sp>
        <p:nvSpPr>
          <p:cNvPr id="42"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453129" y="2985213"/>
            <a:ext cx="3834426" cy="431610"/>
            <a:chOff x="5037137" y="4586800"/>
            <a:chExt cx="5112567" cy="575480"/>
          </a:xfrm>
        </p:grpSpPr>
        <p:sp>
          <p:nvSpPr>
            <p:cNvPr id="4" name="TextBox 57"/>
            <p:cNvSpPr txBox="1"/>
            <p:nvPr/>
          </p:nvSpPr>
          <p:spPr>
            <a:xfrm>
              <a:off x="5037137" y="4586800"/>
              <a:ext cx="5112567" cy="552027"/>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模拟和政策建议</a:t>
              </a:r>
              <a:endParaRPr lang="zh-CN" altLang="en-US" sz="2100" b="1" dirty="0">
                <a:solidFill>
                  <a:srgbClr val="0B2C4F"/>
                </a:solidFill>
                <a:latin typeface="Arial" panose="020B0604020202090204"/>
                <a:ea typeface="微软雅黑"/>
                <a:sym typeface="Arial" panose="020B0604020202090204"/>
              </a:endParaRPr>
            </a:p>
          </p:txBody>
        </p:sp>
        <p:cxnSp>
          <p:nvCxnSpPr>
            <p:cNvPr id="6" name="直接连接符 5"/>
            <p:cNvCxnSpPr/>
            <p:nvPr/>
          </p:nvCxnSpPr>
          <p:spPr bwMode="auto">
            <a:xfrm>
              <a:off x="5152484" y="516228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p:nvGrpSpPr>
        <p:grpSpPr>
          <a:xfrm>
            <a:off x="5453129" y="3581478"/>
            <a:ext cx="3834426" cy="431610"/>
            <a:chOff x="5037137" y="4586800"/>
            <a:chExt cx="5112567" cy="575480"/>
          </a:xfrm>
        </p:grpSpPr>
        <p:sp>
          <p:nvSpPr>
            <p:cNvPr id="9" name="TextBox 57"/>
            <p:cNvSpPr txBox="1"/>
            <p:nvPr/>
          </p:nvSpPr>
          <p:spPr>
            <a:xfrm>
              <a:off x="5037137" y="4586800"/>
              <a:ext cx="5112567" cy="552027"/>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100" b="1" dirty="0">
                  <a:solidFill>
                    <a:srgbClr val="0B2C4F"/>
                  </a:solidFill>
                  <a:latin typeface="Arial" panose="020B0604020202090204"/>
                  <a:ea typeface="微软雅黑"/>
                  <a:sym typeface="Arial" panose="020B0604020202090204"/>
                </a:rPr>
                <a:t>结语</a:t>
              </a:r>
              <a:endParaRPr lang="zh-CN" altLang="en-US" sz="2100" b="1" dirty="0">
                <a:solidFill>
                  <a:srgbClr val="0B2C4F"/>
                </a:solidFill>
                <a:latin typeface="Arial" panose="020B0604020202090204"/>
                <a:ea typeface="微软雅黑"/>
                <a:sym typeface="Arial" panose="020B0604020202090204"/>
              </a:endParaRPr>
            </a:p>
          </p:txBody>
        </p:sp>
        <p:cxnSp>
          <p:nvCxnSpPr>
            <p:cNvPr id="11" name="直接连接符 10"/>
            <p:cNvCxnSpPr/>
            <p:nvPr/>
          </p:nvCxnSpPr>
          <p:spPr bwMode="auto">
            <a:xfrm>
              <a:off x="5152484" y="5162280"/>
              <a:ext cx="3263396" cy="0"/>
            </a:xfrm>
            <a:prstGeom prst="line">
              <a:avLst/>
            </a:prstGeom>
            <a:solidFill>
              <a:schemeClr val="accent1"/>
            </a:solidFill>
            <a:ln w="9525" cap="flat" cmpd="sng" algn="ctr">
              <a:solidFill>
                <a:schemeClr val="bg1">
                  <a:lumMod val="50000"/>
                </a:schemeClr>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up)">
                                      <p:cBhvr>
                                        <p:cTn id="7" dur="500"/>
                                        <p:tgtEl>
                                          <p:spTgt spid="7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fade">
                                      <p:cBhvr>
                                        <p:cTn id="11" dur="1000"/>
                                        <p:tgtEl>
                                          <p:spTgt spid="92"/>
                                        </p:tgtEl>
                                      </p:cBhvr>
                                    </p:animEffect>
                                    <p:anim calcmode="lin" valueType="num">
                                      <p:cBhvr>
                                        <p:cTn id="12" dur="1000" fill="hold"/>
                                        <p:tgtEl>
                                          <p:spTgt spid="92"/>
                                        </p:tgtEl>
                                        <p:attrNameLst>
                                          <p:attrName>ppt_x</p:attrName>
                                        </p:attrNameLst>
                                      </p:cBhvr>
                                      <p:tavLst>
                                        <p:tav tm="0">
                                          <p:val>
                                            <p:strVal val="#ppt_x"/>
                                          </p:val>
                                        </p:tav>
                                        <p:tav tm="100000">
                                          <p:val>
                                            <p:strVal val="#ppt_x"/>
                                          </p:val>
                                        </p:tav>
                                      </p:tavLst>
                                    </p:anim>
                                    <p:anim calcmode="lin" valueType="num">
                                      <p:cBhvr>
                                        <p:cTn id="13" dur="1000" fill="hold"/>
                                        <p:tgtEl>
                                          <p:spTgt spid="92"/>
                                        </p:tgtEl>
                                        <p:attrNameLst>
                                          <p:attrName>ppt_y</p:attrName>
                                        </p:attrNameLst>
                                      </p:cBhvr>
                                      <p:tavLst>
                                        <p:tav tm="0">
                                          <p:val>
                                            <p:strVal val="#ppt_y+.1"/>
                                          </p:val>
                                        </p:tav>
                                        <p:tav tm="100000">
                                          <p:val>
                                            <p:strVal val="#ppt_y"/>
                                          </p:val>
                                        </p:tav>
                                      </p:tavLst>
                                    </p:anim>
                                  </p:childTnLst>
                                </p:cTn>
                              </p:par>
                              <p:par>
                                <p:cTn id="14" presetID="10" presetClass="entr" presetSubtype="0" fill="hold" nodeType="with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fade">
                                      <p:cBhvr>
                                        <p:cTn id="16" dur="800"/>
                                        <p:tgtEl>
                                          <p:spTgt spid="73"/>
                                        </p:tgtEl>
                                      </p:cBhvr>
                                    </p:animEffect>
                                  </p:childTnLst>
                                </p:cTn>
                              </p:par>
                            </p:childTnLst>
                          </p:cTn>
                        </p:par>
                        <p:par>
                          <p:cTn id="17" fill="hold">
                            <p:stCondLst>
                              <p:cond delay="1500"/>
                            </p:stCondLst>
                            <p:childTnLst>
                              <p:par>
                                <p:cTn id="18" presetID="47" presetClass="entr" presetSubtype="0" fill="hold" grpId="0" nodeType="afterEffect">
                                  <p:stCondLst>
                                    <p:cond delay="0"/>
                                  </p:stCondLst>
                                  <p:childTnLst>
                                    <p:set>
                                      <p:cBhvr>
                                        <p:cTn id="19" dur="1" fill="hold">
                                          <p:stCondLst>
                                            <p:cond delay="0"/>
                                          </p:stCondLst>
                                        </p:cTn>
                                        <p:tgtEl>
                                          <p:spTgt spid="76"/>
                                        </p:tgtEl>
                                        <p:attrNameLst>
                                          <p:attrName>style.visibility</p:attrName>
                                        </p:attrNameLst>
                                      </p:cBhvr>
                                      <p:to>
                                        <p:strVal val="visible"/>
                                      </p:to>
                                    </p:set>
                                    <p:animEffect transition="in" filter="fade">
                                      <p:cBhvr>
                                        <p:cTn id="20" dur="1000"/>
                                        <p:tgtEl>
                                          <p:spTgt spid="76"/>
                                        </p:tgtEl>
                                      </p:cBhvr>
                                    </p:animEffect>
                                    <p:anim calcmode="lin" valueType="num">
                                      <p:cBhvr>
                                        <p:cTn id="21" dur="1000" fill="hold"/>
                                        <p:tgtEl>
                                          <p:spTgt spid="76"/>
                                        </p:tgtEl>
                                        <p:attrNameLst>
                                          <p:attrName>ppt_x</p:attrName>
                                        </p:attrNameLst>
                                      </p:cBhvr>
                                      <p:tavLst>
                                        <p:tav tm="0">
                                          <p:val>
                                            <p:strVal val="#ppt_x"/>
                                          </p:val>
                                        </p:tav>
                                        <p:tav tm="100000">
                                          <p:val>
                                            <p:strVal val="#ppt_x"/>
                                          </p:val>
                                        </p:tav>
                                      </p:tavLst>
                                    </p:anim>
                                    <p:anim calcmode="lin" valueType="num">
                                      <p:cBhvr>
                                        <p:cTn id="22" dur="1000" fill="hold"/>
                                        <p:tgtEl>
                                          <p:spTgt spid="76"/>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fade">
                                      <p:cBhvr>
                                        <p:cTn id="25" dur="1000"/>
                                        <p:tgtEl>
                                          <p:spTgt spid="77"/>
                                        </p:tgtEl>
                                      </p:cBhvr>
                                    </p:animEffect>
                                    <p:anim calcmode="lin" valueType="num">
                                      <p:cBhvr>
                                        <p:cTn id="26" dur="1000" fill="hold"/>
                                        <p:tgtEl>
                                          <p:spTgt spid="77"/>
                                        </p:tgtEl>
                                        <p:attrNameLst>
                                          <p:attrName>ppt_x</p:attrName>
                                        </p:attrNameLst>
                                      </p:cBhvr>
                                      <p:tavLst>
                                        <p:tav tm="0">
                                          <p:val>
                                            <p:strVal val="#ppt_x"/>
                                          </p:val>
                                        </p:tav>
                                        <p:tav tm="100000">
                                          <p:val>
                                            <p:strVal val="#ppt_x"/>
                                          </p:val>
                                        </p:tav>
                                      </p:tavLst>
                                    </p:anim>
                                    <p:anim calcmode="lin" valueType="num">
                                      <p:cBhvr>
                                        <p:cTn id="27" dur="1000" fill="hold"/>
                                        <p:tgtEl>
                                          <p:spTgt spid="77"/>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500" fill="hold"/>
                                        <p:tgtEl>
                                          <p:spTgt spid="78"/>
                                        </p:tgtEl>
                                        <p:attrNameLst>
                                          <p:attrName>ppt_w</p:attrName>
                                        </p:attrNameLst>
                                      </p:cBhvr>
                                      <p:tavLst>
                                        <p:tav tm="0">
                                          <p:val>
                                            <p:fltVal val="0"/>
                                          </p:val>
                                        </p:tav>
                                        <p:tav tm="100000">
                                          <p:val>
                                            <p:strVal val="#ppt_w"/>
                                          </p:val>
                                        </p:tav>
                                      </p:tavLst>
                                    </p:anim>
                                    <p:anim calcmode="lin" valueType="num">
                                      <p:cBhvr>
                                        <p:cTn id="32" dur="500" fill="hold"/>
                                        <p:tgtEl>
                                          <p:spTgt spid="78"/>
                                        </p:tgtEl>
                                        <p:attrNameLst>
                                          <p:attrName>ppt_h</p:attrName>
                                        </p:attrNameLst>
                                      </p:cBhvr>
                                      <p:tavLst>
                                        <p:tav tm="0">
                                          <p:val>
                                            <p:fltVal val="0"/>
                                          </p:val>
                                        </p:tav>
                                        <p:tav tm="100000">
                                          <p:val>
                                            <p:strVal val="#ppt_h"/>
                                          </p:val>
                                        </p:tav>
                                      </p:tavLst>
                                    </p:anim>
                                    <p:animEffect transition="in" filter="fade">
                                      <p:cBhvr>
                                        <p:cTn id="33" dur="500"/>
                                        <p:tgtEl>
                                          <p:spTgt spid="78"/>
                                        </p:tgtEl>
                                      </p:cBhvr>
                                    </p:animEffect>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1+#ppt_w/2"/>
                                          </p:val>
                                        </p:tav>
                                        <p:tav tm="100000">
                                          <p:val>
                                            <p:strVal val="#ppt_x"/>
                                          </p:val>
                                        </p:tav>
                                      </p:tavLst>
                                    </p:anim>
                                    <p:anim calcmode="lin" valueType="num">
                                      <p:cBhvr additive="base">
                                        <p:cTn id="38" dur="500" fill="hold"/>
                                        <p:tgtEl>
                                          <p:spTgt spid="5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additive="base">
                                        <p:cTn id="42" dur="500" fill="hold"/>
                                        <p:tgtEl>
                                          <p:spTgt spid="58"/>
                                        </p:tgtEl>
                                        <p:attrNameLst>
                                          <p:attrName>ppt_x</p:attrName>
                                        </p:attrNameLst>
                                      </p:cBhvr>
                                      <p:tavLst>
                                        <p:tav tm="0">
                                          <p:val>
                                            <p:strVal val="1+#ppt_w/2"/>
                                          </p:val>
                                        </p:tav>
                                        <p:tav tm="100000">
                                          <p:val>
                                            <p:strVal val="#ppt_x"/>
                                          </p:val>
                                        </p:tav>
                                      </p:tavLst>
                                    </p:anim>
                                    <p:anim calcmode="lin" valueType="num">
                                      <p:cBhvr additive="base">
                                        <p:cTn id="43" dur="500" fill="hold"/>
                                        <p:tgtEl>
                                          <p:spTgt spid="58"/>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68"/>
                                        </p:tgtEl>
                                        <p:attrNameLst>
                                          <p:attrName>style.visibility</p:attrName>
                                        </p:attrNameLst>
                                      </p:cBhvr>
                                      <p:to>
                                        <p:strVal val="visible"/>
                                      </p:to>
                                    </p:set>
                                    <p:anim calcmode="lin" valueType="num">
                                      <p:cBhvr additive="base">
                                        <p:cTn id="47" dur="500" fill="hold"/>
                                        <p:tgtEl>
                                          <p:spTgt spid="68"/>
                                        </p:tgtEl>
                                        <p:attrNameLst>
                                          <p:attrName>ppt_x</p:attrName>
                                        </p:attrNameLst>
                                      </p:cBhvr>
                                      <p:tavLst>
                                        <p:tav tm="0">
                                          <p:val>
                                            <p:strVal val="1+#ppt_w/2"/>
                                          </p:val>
                                        </p:tav>
                                        <p:tav tm="100000">
                                          <p:val>
                                            <p:strVal val="#ppt_x"/>
                                          </p:val>
                                        </p:tav>
                                      </p:tavLst>
                                    </p:anim>
                                    <p:anim calcmode="lin" valueType="num">
                                      <p:cBhvr additive="base">
                                        <p:cTn id="48" dur="500" fill="hold"/>
                                        <p:tgtEl>
                                          <p:spTgt spid="68"/>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1+#ppt_w/2"/>
                                          </p:val>
                                        </p:tav>
                                        <p:tav tm="100000">
                                          <p:val>
                                            <p:strVal val="#ppt_x"/>
                                          </p:val>
                                        </p:tav>
                                      </p:tavLst>
                                    </p:anim>
                                    <p:anim calcmode="lin" valueType="num">
                                      <p:cBhvr additive="base">
                                        <p:cTn id="53" dur="500" fill="hold"/>
                                        <p:tgtEl>
                                          <p:spTgt spid="2"/>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nodeType="after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additive="base">
                                        <p:cTn id="57" dur="500" fill="hold"/>
                                        <p:tgtEl>
                                          <p:spTgt spid="7"/>
                                        </p:tgtEl>
                                        <p:attrNameLst>
                                          <p:attrName>ppt_x</p:attrName>
                                        </p:attrNameLst>
                                      </p:cBhvr>
                                      <p:tavLst>
                                        <p:tav tm="0">
                                          <p:val>
                                            <p:strVal val="1+#ppt_w/2"/>
                                          </p:val>
                                        </p:tav>
                                        <p:tav tm="100000">
                                          <p:val>
                                            <p:strVal val="#ppt_x"/>
                                          </p:val>
                                        </p:tav>
                                      </p:tavLst>
                                    </p:anim>
                                    <p:anim calcmode="lin" valueType="num">
                                      <p:cBhvr additive="base">
                                        <p:cTn id="5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15695" y="1556385"/>
            <a:ext cx="6807835" cy="2030095"/>
          </a:xfrm>
          <a:prstGeom prst="rect">
            <a:avLst/>
          </a:prstGeom>
          <a:noFill/>
        </p:spPr>
        <p:txBody>
          <a:bodyPr wrap="square" rtlCol="0" anchor="t">
            <a:spAutoFit/>
          </a:bodyPr>
          <a:p>
            <a:r>
              <a:rPr lang="en-US" altLang="zh-CN"/>
              <a:t>1. </a:t>
            </a:r>
            <a:r>
              <a:rPr lang="zh-CN" altLang="en-US"/>
              <a:t>根据我们的实证分析，可以发现头部主播的影响力增长放缓甚至有下降趋势，对实体店的影响有限。所以我们认为没有必要对头部主播进行过多限制。</a:t>
            </a:r>
            <a:endParaRPr lang="zh-CN" altLang="en-US"/>
          </a:p>
          <a:p>
            <a:endParaRPr lang="zh-CN" altLang="en-US"/>
          </a:p>
          <a:p>
            <a:r>
              <a:rPr lang="en-US" altLang="zh-CN"/>
              <a:t>2. </a:t>
            </a:r>
            <a:r>
              <a:rPr lang="zh-CN" altLang="en-US"/>
              <a:t>根据我们的预测，到2028年直播电商的市场规模将达到实体店的</a:t>
            </a:r>
            <a:r>
              <a:rPr lang="en-US" altLang="zh-CN"/>
              <a:t>43</a:t>
            </a:r>
            <a:r>
              <a:rPr lang="zh-CN" altLang="en-US"/>
              <a:t>%，增长迅速，可能影响线下零售的就业情况。因此，对于整体的直播电商行业进行定量限制是有意义的。</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259840" y="411480"/>
            <a:ext cx="6489065" cy="1476375"/>
          </a:xfrm>
          <a:prstGeom prst="rect">
            <a:avLst/>
          </a:prstGeom>
          <a:noFill/>
        </p:spPr>
        <p:txBody>
          <a:bodyPr wrap="square" rtlCol="0" anchor="t">
            <a:spAutoFit/>
          </a:bodyPr>
          <a:p>
            <a:r>
              <a:rPr lang="zh-CN" altLang="en-US"/>
              <a:t>通过模拟5%到50%的抑制比例，并假设市场需求一定，即对直播电商的抑制规模会以100%的比例转移到实体店中。</a:t>
            </a:r>
            <a:endParaRPr lang="zh-CN" altLang="en-US"/>
          </a:p>
          <a:p>
            <a:endParaRPr lang="zh-CN" altLang="en-US"/>
          </a:p>
          <a:p>
            <a:r>
              <a:rPr lang="zh-CN" altLang="en-US"/>
              <a:t>结果发现，直播电商的定量限制对实体店市场规模的影响作用不大。究其原因，直播电商的体量与实体店不能一概而论。</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2195830" y="1887855"/>
            <a:ext cx="4795520" cy="29984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896359" y="2675003"/>
            <a:ext cx="1351280" cy="783590"/>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pPr algn="ctr"/>
            <a:r>
              <a:rPr lang="zh-CN" altLang="en-US" dirty="0">
                <a:sym typeface="Arial" panose="020B0604020202090204"/>
              </a:rPr>
              <a:t>结语</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70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05</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99795" y="843280"/>
            <a:ext cx="7084695" cy="3415030"/>
          </a:xfrm>
          <a:prstGeom prst="rect">
            <a:avLst/>
          </a:prstGeom>
          <a:noFill/>
        </p:spPr>
        <p:txBody>
          <a:bodyPr wrap="square" rtlCol="0" anchor="t">
            <a:spAutoFit/>
          </a:bodyPr>
          <a:p>
            <a:r>
              <a:rPr lang="zh-CN" altLang="en-US"/>
              <a:t>本研究深入探讨了直播电商及其头部主播对传统实体店的影响。通过全面的数据分析和预测，我们发现直播电商市场规模呈现快速增长趋势，而且头部主播在直播电商领域的占比相对较高。</a:t>
            </a:r>
            <a:r>
              <a:rPr lang="zh-CN" altLang="en-US" b="1"/>
              <a:t>尽管头部主播的影响力增长在未来几年有放缓的趋势，但直播电商整体上对实体店的冲击仍然显著。</a:t>
            </a:r>
            <a:endParaRPr lang="zh-CN" altLang="en-US"/>
          </a:p>
          <a:p>
            <a:endParaRPr lang="zh-CN" altLang="en-US"/>
          </a:p>
          <a:p>
            <a:r>
              <a:rPr lang="zh-CN" altLang="en-US"/>
              <a:t>通过模拟分析，我们发现</a:t>
            </a:r>
            <a:r>
              <a:rPr lang="zh-CN" altLang="en-US" b="1"/>
              <a:t>对直播电商进行一定程度的定量限制对缓解实体店市场压力有一定正向效果，但这是理想化的，实际效果可能不会很明显。</a:t>
            </a:r>
            <a:r>
              <a:rPr lang="zh-CN" altLang="en-US"/>
              <a:t>原因在于直播电商的总体市场规模尽管迅速增长，但与实体店相比仍有差距。直播电商市场的快速扩张更多地依赖于网络技术的发展和新型营销模式的创新，这使得其在短时间内迅速占据市场份额。</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399197" y="358255"/>
            <a:ext cx="8372901" cy="4432110"/>
            <a:chOff x="532263" y="477673"/>
            <a:chExt cx="11163868" cy="5909480"/>
          </a:xfrm>
        </p:grpSpPr>
        <p:grpSp>
          <p:nvGrpSpPr>
            <p:cNvPr id="23" name="组合 22"/>
            <p:cNvGrpSpPr/>
            <p:nvPr/>
          </p:nvGrpSpPr>
          <p:grpSpPr>
            <a:xfrm>
              <a:off x="532263" y="477673"/>
              <a:ext cx="11163868" cy="5909480"/>
              <a:chOff x="668740" y="543169"/>
              <a:chExt cx="10931858" cy="5843983"/>
            </a:xfrm>
          </p:grpSpPr>
          <p:cxnSp>
            <p:nvCxnSpPr>
              <p:cNvPr id="12" name="直接连接符 11"/>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84662" y="589129"/>
              <a:ext cx="10861343" cy="5641076"/>
              <a:chOff x="668740" y="543169"/>
              <a:chExt cx="10931858" cy="5843983"/>
            </a:xfrm>
          </p:grpSpPr>
          <p:cxnSp>
            <p:nvCxnSpPr>
              <p:cNvPr id="31" name="直接连接符 30"/>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8" name="矩形 259"/>
          <p:cNvSpPr>
            <a:spLocks noChangeArrowheads="1"/>
          </p:cNvSpPr>
          <p:nvPr/>
        </p:nvSpPr>
        <p:spPr bwMode="auto">
          <a:xfrm>
            <a:off x="1187245" y="2192116"/>
            <a:ext cx="6683916"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9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9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9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Aft>
                <a:spcPct val="0"/>
              </a:spcAft>
              <a:buNone/>
            </a:pPr>
            <a:r>
              <a:rPr lang="zh-CN" altLang="en-US" sz="5400" b="1" cap="all" spc="225" dirty="0" smtClean="0">
                <a:solidFill>
                  <a:srgbClr val="0B2C4F"/>
                </a:solidFill>
                <a:latin typeface="Arial" panose="020B0604020202090204"/>
                <a:ea typeface="微软雅黑"/>
                <a:cs typeface="Arial" panose="020B0604020202090204" pitchFamily="34" charset="0"/>
                <a:sym typeface="Arial" panose="020B0604020202090204"/>
              </a:rPr>
              <a:t>感谢</a:t>
            </a:r>
            <a:r>
              <a:rPr lang="zh-CN" altLang="en-US" sz="5400" b="1" cap="all" spc="225" dirty="0" smtClean="0">
                <a:solidFill>
                  <a:srgbClr val="0B2C4F"/>
                </a:solidFill>
                <a:latin typeface="Arial" panose="020B0604020202090204"/>
                <a:ea typeface="微软雅黑"/>
                <a:cs typeface="Arial" panose="020B0604020202090204" pitchFamily="34" charset="0"/>
                <a:sym typeface="Arial" panose="020B0604020202090204"/>
              </a:rPr>
              <a:t>聆听</a:t>
            </a:r>
            <a:endParaRPr lang="zh-CN" altLang="en-US" sz="5400" b="1" cap="all" spc="225" dirty="0" smtClean="0">
              <a:solidFill>
                <a:srgbClr val="0B2C4F"/>
              </a:solidFill>
              <a:latin typeface="Arial" panose="020B0604020202090204"/>
              <a:ea typeface="微软雅黑"/>
              <a:cs typeface="Arial" panose="020B0604020202090204" pitchFamily="34" charset="0"/>
              <a:sym typeface="Arial" panose="020B0604020202090204"/>
            </a:endParaRPr>
          </a:p>
        </p:txBody>
      </p:sp>
      <p:sp>
        <p:nvSpPr>
          <p:cNvPr id="2" name="文本框 1"/>
          <p:cNvSpPr txBox="1"/>
          <p:nvPr/>
        </p:nvSpPr>
        <p:spPr>
          <a:xfrm>
            <a:off x="1510918" y="234578"/>
            <a:ext cx="6142335" cy="306705"/>
          </a:xfrm>
          <a:prstGeom prst="rect">
            <a:avLst/>
          </a:prstGeom>
          <a:noFill/>
        </p:spPr>
        <p:txBody>
          <a:bodyPr wrap="square" rtlCol="0">
            <a:spAutoFit/>
          </a:bodyPr>
          <a:lstStyle/>
          <a:p>
            <a:pPr algn="ctr"/>
            <a:r>
              <a:rPr lang="en-US" altLang="zh-CN" sz="1400" b="1" dirty="0" smtClean="0">
                <a:solidFill>
                  <a:srgbClr val="0B2C4F"/>
                </a:solidFill>
                <a:latin typeface="Arial" panose="020B0604020202090204"/>
                <a:ea typeface="微软雅黑"/>
                <a:sym typeface="Arial" panose="020B0604020202090204"/>
              </a:rPr>
              <a:t>THANKS</a:t>
            </a:r>
            <a:endParaRPr lang="en-US" altLang="zh-CN" sz="1400" b="1" dirty="0" smtClean="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28"/>
                                        </p:tgtEl>
                                        <p:attrNameLst>
                                          <p:attrName>ppt_y</p:attrName>
                                        </p:attrNameLst>
                                      </p:cBhvr>
                                      <p:tavLst>
                                        <p:tav tm="0">
                                          <p:val>
                                            <p:strVal val="#ppt_y"/>
                                          </p:val>
                                        </p:tav>
                                        <p:tav tm="100000">
                                          <p:val>
                                            <p:strVal val="#ppt_y"/>
                                          </p:val>
                                        </p:tav>
                                      </p:tavLst>
                                    </p:anim>
                                    <p:anim calcmode="lin" valueType="num">
                                      <p:cBhvr>
                                        <p:cTn id="13"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28"/>
                                        </p:tgtEl>
                                      </p:cBhvr>
                                    </p:animEffect>
                                  </p:childTnLst>
                                </p:cTn>
                              </p:par>
                            </p:childTnLst>
                          </p:cTn>
                        </p:par>
                        <p:par>
                          <p:cTn id="16" fill="hold">
                            <p:stCondLst>
                              <p:cond delay="1150"/>
                            </p:stCondLst>
                            <p:childTnLst>
                              <p:par>
                                <p:cTn id="17" presetID="26" presetClass="emph" presetSubtype="0" fill="hold" grpId="1" nodeType="afterEffect">
                                  <p:stCondLst>
                                    <p:cond delay="0"/>
                                  </p:stCondLst>
                                  <p:iterate type="lt">
                                    <p:tmPct val="0"/>
                                  </p:iterate>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896360" y="2675003"/>
            <a:ext cx="1351280" cy="783590"/>
          </a:xfrm>
          <a:prstGeom prst="rect">
            <a:avLst/>
          </a:prstGeom>
          <a:noFill/>
        </p:spPr>
        <p:txBody>
          <a:bodyPr wrap="none" rtlCol="0">
            <a:spAutoFit/>
          </a:bodyPr>
          <a:lstStyle/>
          <a:p>
            <a:pPr algn="ctr"/>
            <a:r>
              <a:rPr lang="zh-CN" altLang="en-US" sz="4500" b="1" spc="98" dirty="0">
                <a:solidFill>
                  <a:srgbClr val="0B2C4F"/>
                </a:solidFill>
                <a:latin typeface="Arial" panose="020B0604020202090204"/>
                <a:ea typeface="微软雅黑"/>
                <a:sym typeface="Arial" panose="020B0604020202090204"/>
              </a:rPr>
              <a:t>引言</a:t>
            </a:r>
            <a:endParaRPr lang="zh-CN" altLang="en-US" sz="4500" b="1" spc="98" dirty="0">
              <a:solidFill>
                <a:srgbClr val="0B2C4F"/>
              </a:solidFill>
              <a:latin typeface="Arial" panose="020B0604020202090204"/>
              <a:ea typeface="微软雅黑"/>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8774"/>
            </a:xfrm>
            <a:prstGeom prst="rect">
              <a:avLst/>
            </a:prstGeom>
            <a:noFill/>
          </p:spPr>
          <p:txBody>
            <a:bodyPr wrap="square" rtlCol="0">
              <a:spAutoFit/>
            </a:bodyPr>
            <a:lstStyle/>
            <a:p>
              <a:pPr algn="ctr"/>
              <a:r>
                <a:rPr lang="en-US" altLang="zh-CN" sz="4950" spc="98" dirty="0">
                  <a:solidFill>
                    <a:prstClr val="white"/>
                  </a:solidFill>
                  <a:latin typeface="Arial" panose="020B0604020202090204"/>
                  <a:ea typeface="微软雅黑"/>
                  <a:sym typeface="Arial" panose="020B0604020202090204"/>
                </a:rPr>
                <a:t>01</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9" name="文本框 28"/>
          <p:cNvSpPr txBox="1"/>
          <p:nvPr/>
        </p:nvSpPr>
        <p:spPr>
          <a:xfrm>
            <a:off x="1510918" y="234578"/>
            <a:ext cx="6142335" cy="307777"/>
          </a:xfrm>
          <a:prstGeom prst="rect">
            <a:avLst/>
          </a:prstGeom>
          <a:noFill/>
        </p:spPr>
        <p:txBody>
          <a:bodyPr wrap="square" rtlCol="0">
            <a:spAutoFit/>
          </a:bodyPr>
          <a:lstStyle/>
          <a:p>
            <a:pPr algn="ctr"/>
            <a:r>
              <a:rPr lang="en-US" altLang="zh-CN" sz="1400" b="1" dirty="0">
                <a:solidFill>
                  <a:srgbClr val="0B2C4F"/>
                </a:solidFill>
                <a:latin typeface="Arial" panose="020B0604020202090204"/>
                <a:ea typeface="微软雅黑"/>
                <a:sym typeface="Arial" panose="020B0604020202090204"/>
              </a:rPr>
              <a:t>RETEST REPORT</a:t>
            </a:r>
            <a:endParaRPr lang="en-US" altLang="zh-CN"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53" presetClass="entr" presetSubtype="16" fill="hold" nodeType="withEffect">
                                  <p:stCondLst>
                                    <p:cond delay="25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1000"/>
                                        <p:tgtEl>
                                          <p:spTgt spid="42"/>
                                        </p:tgtEl>
                                      </p:cBhvr>
                                    </p:animEffect>
                                    <p:anim calcmode="lin" valueType="num">
                                      <p:cBhvr>
                                        <p:cTn id="20" dur="1000" fill="hold"/>
                                        <p:tgtEl>
                                          <p:spTgt spid="42"/>
                                        </p:tgtEl>
                                        <p:attrNameLst>
                                          <p:attrName>ppt_x</p:attrName>
                                        </p:attrNameLst>
                                      </p:cBhvr>
                                      <p:tavLst>
                                        <p:tav tm="0">
                                          <p:val>
                                            <p:strVal val="#ppt_x"/>
                                          </p:val>
                                        </p:tav>
                                        <p:tav tm="100000">
                                          <p:val>
                                            <p:strVal val="#ppt_x"/>
                                          </p:val>
                                        </p:tav>
                                      </p:tavLst>
                                    </p:anim>
                                    <p:anim calcmode="lin" valueType="num">
                                      <p:cBhvr>
                                        <p:cTn id="2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11825" y="438491"/>
            <a:ext cx="8265036" cy="1"/>
            <a:chOff x="549100" y="477078"/>
            <a:chExt cx="11020048" cy="0"/>
          </a:xfrm>
        </p:grpSpPr>
        <p:cxnSp>
          <p:nvCxnSpPr>
            <p:cNvPr id="37" name="直接连接符 36"/>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021080" y="843280"/>
            <a:ext cx="7171055" cy="3138170"/>
          </a:xfrm>
          <a:prstGeom prst="rect">
            <a:avLst/>
          </a:prstGeom>
          <a:noFill/>
        </p:spPr>
        <p:txBody>
          <a:bodyPr wrap="square" rtlCol="0">
            <a:spAutoFit/>
          </a:bodyPr>
          <a:p>
            <a:r>
              <a:rPr lang="zh-CN" altLang="en-US">
                <a:sym typeface="+mn-ea"/>
              </a:rPr>
              <a:t>近年来，直播电商作为电子商务的新兴形态，进一步颠覆了传统商业和广告模式。通过直播平台，播主能够利用个人影响力，直接与广大粉丝互动，实现高效的市场传播。这种新型的商业模式在提升市场效率的同时，也对实体店造成了巨大的冲击。</a:t>
            </a:r>
            <a:endParaRPr lang="zh-CN" altLang="en-US">
              <a:sym typeface="+mn-ea"/>
            </a:endParaRPr>
          </a:p>
          <a:p>
            <a:endParaRPr lang="zh-CN" altLang="en-US">
              <a:sym typeface="+mn-ea"/>
            </a:endParaRPr>
          </a:p>
          <a:p>
            <a:r>
              <a:rPr lang="zh-CN" altLang="en-US" b="1">
                <a:sym typeface="+mn-ea"/>
              </a:rPr>
              <a:t>头部主播的出现</a:t>
            </a:r>
            <a:r>
              <a:rPr lang="zh-CN" altLang="en-US">
                <a:sym typeface="+mn-ea"/>
              </a:rPr>
              <a:t>，更是将这种冲击提升到了新的高度。他们通过高度分工的业务体系，有效提升了销售效率，但也</a:t>
            </a:r>
            <a:r>
              <a:rPr lang="zh-CN" altLang="en-US" b="1">
                <a:sym typeface="+mn-ea"/>
              </a:rPr>
              <a:t>导致了实体店的大量关闭和从业人员的减少</a:t>
            </a:r>
            <a:r>
              <a:rPr lang="zh-CN" altLang="en-US">
                <a:sym typeface="+mn-ea"/>
              </a:rPr>
              <a:t>。</a:t>
            </a:r>
            <a:endParaRPr lang="zh-CN" altLang="en-US">
              <a:sym typeface="+mn-ea"/>
            </a:endParaRPr>
          </a:p>
          <a:p>
            <a:endParaRPr lang="zh-CN" altLang="en-US">
              <a:sym typeface="+mn-ea"/>
            </a:endParaRPr>
          </a:p>
          <a:p>
            <a:r>
              <a:rPr lang="zh-CN" altLang="en-US">
                <a:sym typeface="+mn-ea"/>
              </a:rPr>
              <a:t>报告旨在揭示头部主播的销售额与实体店之间的关系，并探讨对头部主播或直播电商行业进行定量限制的可能性与效果。</a:t>
            </a:r>
            <a:endParaRPr lang="zh-CN" altLang="en-US">
              <a:sym typeface="+mn-ea"/>
            </a:endParaRPr>
          </a:p>
        </p:txBody>
      </p:sp>
      <p:sp>
        <p:nvSpPr>
          <p:cNvPr id="4" name="文本框 3"/>
          <p:cNvSpPr txBox="1"/>
          <p:nvPr/>
        </p:nvSpPr>
        <p:spPr>
          <a:xfrm>
            <a:off x="1475993" y="267598"/>
            <a:ext cx="6142335" cy="306705"/>
          </a:xfrm>
          <a:prstGeom prst="rect">
            <a:avLst/>
          </a:prstGeom>
          <a:noFill/>
        </p:spPr>
        <p:txBody>
          <a:bodyPr wrap="square" rtlCol="0">
            <a:spAutoFit/>
          </a:bodyPr>
          <a:p>
            <a:pPr algn="ctr"/>
            <a:r>
              <a:rPr lang="zh-CN" altLang="en-US" sz="1400" b="1" dirty="0">
                <a:solidFill>
                  <a:srgbClr val="0B2C4F"/>
                </a:solidFill>
                <a:latin typeface="Arial" panose="020B0604020202090204"/>
                <a:ea typeface="微软雅黑"/>
                <a:sym typeface="Arial" panose="020B0604020202090204"/>
              </a:rPr>
              <a:t>引言</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p:cNvSpPr txBox="1"/>
          <p:nvPr/>
        </p:nvSpPr>
        <p:spPr>
          <a:xfrm>
            <a:off x="3312160" y="2675003"/>
            <a:ext cx="2519680" cy="783590"/>
          </a:xfrm>
          <a:prstGeom prst="rect">
            <a:avLst/>
          </a:prstGeom>
          <a:noFill/>
        </p:spPr>
        <p:txBody>
          <a:bodyPr wrap="none" rtlCol="0">
            <a:spAutoFit/>
          </a:bodyPr>
          <a:lstStyle>
            <a:defPPr>
              <a:defRPr lang="zh-CN"/>
            </a:defPPr>
            <a:lvl1pPr algn="ctr">
              <a:defRPr sz="4500" b="1" spc="98">
                <a:solidFill>
                  <a:srgbClr val="0B2C4F"/>
                </a:solidFill>
                <a:latin typeface="Arial" panose="020B0604020202090204"/>
                <a:ea typeface="微软雅黑"/>
              </a:defRPr>
            </a:lvl1pPr>
          </a:lstStyle>
          <a:p>
            <a:pPr algn="ctr"/>
            <a:r>
              <a:rPr lang="zh-CN" altLang="en-US" dirty="0">
                <a:sym typeface="Arial" panose="020B0604020202090204"/>
              </a:rPr>
              <a:t>研究方法</a:t>
            </a:r>
            <a:endParaRPr lang="zh-CN" altLang="en-US" dirty="0">
              <a:sym typeface="Arial" panose="020B0604020202090204"/>
            </a:endParaRPr>
          </a:p>
        </p:txBody>
      </p:sp>
      <p:grpSp>
        <p:nvGrpSpPr>
          <p:cNvPr id="3" name="组合 2"/>
          <p:cNvGrpSpPr/>
          <p:nvPr/>
        </p:nvGrpSpPr>
        <p:grpSpPr>
          <a:xfrm>
            <a:off x="3974027" y="1424706"/>
            <a:ext cx="1195946" cy="1031492"/>
            <a:chOff x="3723144" y="1635859"/>
            <a:chExt cx="1594594" cy="1375323"/>
          </a:xfrm>
        </p:grpSpPr>
        <p:sp>
          <p:nvSpPr>
            <p:cNvPr id="9" name="矩形: 圆角 8"/>
            <p:cNvSpPr/>
            <p:nvPr/>
          </p:nvSpPr>
          <p:spPr>
            <a:xfrm>
              <a:off x="3832780" y="1635859"/>
              <a:ext cx="1375323" cy="1375323"/>
            </a:xfrm>
            <a:prstGeom prst="roundRect">
              <a:avLst/>
            </a:prstGeom>
            <a:solidFill>
              <a:srgbClr val="0B2C4F"/>
            </a:solidFill>
            <a:ln>
              <a:solidFill>
                <a:srgbClr val="0B2C4F"/>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Arial" panose="020B0604020202090204"/>
                <a:ea typeface="微软雅黑"/>
                <a:sym typeface="Arial" panose="020B0604020202090204"/>
              </a:endParaRPr>
            </a:p>
          </p:txBody>
        </p:sp>
        <p:sp>
          <p:nvSpPr>
            <p:cNvPr id="11" name="文本框 10"/>
            <p:cNvSpPr txBox="1"/>
            <p:nvPr/>
          </p:nvSpPr>
          <p:spPr>
            <a:xfrm>
              <a:off x="3723144" y="1827434"/>
              <a:ext cx="1594594" cy="1138774"/>
            </a:xfrm>
            <a:prstGeom prst="rect">
              <a:avLst/>
            </a:prstGeom>
            <a:noFill/>
          </p:spPr>
          <p:txBody>
            <a:bodyPr wrap="square" rtlCol="0">
              <a:spAutoFit/>
            </a:bodyPr>
            <a:lstStyle/>
            <a:p>
              <a:pPr algn="ctr"/>
              <a:r>
                <a:rPr lang="en-US" altLang="zh-CN" sz="4950" spc="98" dirty="0" smtClean="0">
                  <a:solidFill>
                    <a:prstClr val="white"/>
                  </a:solidFill>
                  <a:latin typeface="Arial" panose="020B0604020202090204"/>
                  <a:ea typeface="微软雅黑"/>
                  <a:sym typeface="Arial" panose="020B0604020202090204"/>
                </a:rPr>
                <a:t>02</a:t>
              </a:r>
              <a:endParaRPr lang="zh-CN" altLang="en-US" sz="4950" spc="98" dirty="0">
                <a:solidFill>
                  <a:prstClr val="white"/>
                </a:solidFill>
                <a:latin typeface="Arial" panose="020B0604020202090204"/>
                <a:ea typeface="微软雅黑"/>
                <a:sym typeface="Arial" panose="020B0604020202090204"/>
              </a:endParaRPr>
            </a:p>
          </p:txBody>
        </p:sp>
      </p:grpSp>
      <p:grpSp>
        <p:nvGrpSpPr>
          <p:cNvPr id="15" name="组合 14"/>
          <p:cNvGrpSpPr/>
          <p:nvPr/>
        </p:nvGrpSpPr>
        <p:grpSpPr>
          <a:xfrm>
            <a:off x="399197" y="358255"/>
            <a:ext cx="8372901" cy="4432110"/>
            <a:chOff x="532263" y="477673"/>
            <a:chExt cx="11163868" cy="5909480"/>
          </a:xfrm>
        </p:grpSpPr>
        <p:grpSp>
          <p:nvGrpSpPr>
            <p:cNvPr id="16" name="组合 15"/>
            <p:cNvGrpSpPr/>
            <p:nvPr/>
          </p:nvGrpSpPr>
          <p:grpSpPr>
            <a:xfrm>
              <a:off x="532263" y="477673"/>
              <a:ext cx="11163868" cy="5909480"/>
              <a:chOff x="668740" y="543169"/>
              <a:chExt cx="10931858" cy="5843983"/>
            </a:xfrm>
          </p:grpSpPr>
          <p:cxnSp>
            <p:nvCxnSpPr>
              <p:cNvPr id="23" name="直接连接符 22"/>
              <p:cNvCxnSpPr/>
              <p:nvPr/>
            </p:nvCxnSpPr>
            <p:spPr>
              <a:xfrm flipH="1">
                <a:off x="668740" y="557050"/>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82105" y="557050"/>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668740" y="6387152"/>
                <a:ext cx="10931858"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573585" y="543169"/>
                <a:ext cx="0" cy="5830102"/>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7165075" y="543169"/>
                <a:ext cx="4421875" cy="0"/>
              </a:xfrm>
              <a:prstGeom prst="line">
                <a:avLst/>
              </a:prstGeom>
              <a:ln w="38100">
                <a:solidFill>
                  <a:srgbClr val="0B2C4F"/>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684662" y="589129"/>
              <a:ext cx="10861343" cy="5641076"/>
              <a:chOff x="668740" y="543169"/>
              <a:chExt cx="10931858" cy="5843983"/>
            </a:xfrm>
          </p:grpSpPr>
          <p:cxnSp>
            <p:nvCxnSpPr>
              <p:cNvPr id="18" name="直接连接符 17"/>
              <p:cNvCxnSpPr/>
              <p:nvPr/>
            </p:nvCxnSpPr>
            <p:spPr>
              <a:xfrm flipH="1">
                <a:off x="668740" y="557050"/>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82105" y="557050"/>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68740" y="6387152"/>
                <a:ext cx="10931858"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573585" y="543169"/>
                <a:ext cx="0" cy="5830102"/>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7165075" y="543169"/>
                <a:ext cx="4421875" cy="0"/>
              </a:xfrm>
              <a:prstGeom prst="line">
                <a:avLst/>
              </a:prstGeom>
              <a:ln w="12700">
                <a:solidFill>
                  <a:srgbClr val="0B2C4F"/>
                </a:solidFill>
              </a:ln>
            </p:spPr>
            <p:style>
              <a:lnRef idx="1">
                <a:schemeClr val="accent1"/>
              </a:lnRef>
              <a:fillRef idx="0">
                <a:schemeClr val="accent1"/>
              </a:fillRef>
              <a:effectRef idx="0">
                <a:schemeClr val="accent1"/>
              </a:effectRef>
              <a:fontRef idx="minor">
                <a:schemeClr val="tx1"/>
              </a:fontRef>
            </p:style>
          </p:cxnSp>
        </p:grpSp>
      </p:grpSp>
      <p:sp>
        <p:nvSpPr>
          <p:cNvPr id="2" name="文本框 1"/>
          <p:cNvSpPr txBox="1"/>
          <p:nvPr/>
        </p:nvSpPr>
        <p:spPr>
          <a:xfrm>
            <a:off x="1510918" y="234578"/>
            <a:ext cx="6142335" cy="306705"/>
          </a:xfrm>
          <a:prstGeom prst="rect">
            <a:avLst/>
          </a:prstGeom>
          <a:noFill/>
        </p:spPr>
        <p:txBody>
          <a:bodyPr wrap="square" rtlCol="0">
            <a:spAutoFit/>
          </a:bodyPr>
          <a:p>
            <a:pPr algn="ctr"/>
            <a:r>
              <a:rPr lang="en-US" altLang="zh-CN" sz="1400" b="1" dirty="0" smtClean="0">
                <a:solidFill>
                  <a:srgbClr val="0B2C4F"/>
                </a:solidFill>
                <a:latin typeface="Arial" panose="020B0604020202090204"/>
                <a:ea typeface="微软雅黑"/>
                <a:sym typeface="Arial" panose="020B0604020202090204"/>
              </a:rPr>
              <a:t>REPORT</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53" presetClass="entr" presetSubtype="16"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anim calcmode="lin" valueType="num">
                                      <p:cBhvr>
                                        <p:cTn id="17" dur="1000" fill="hold"/>
                                        <p:tgtEl>
                                          <p:spTgt spid="42"/>
                                        </p:tgtEl>
                                        <p:attrNameLst>
                                          <p:attrName>ppt_x</p:attrName>
                                        </p:attrNameLst>
                                      </p:cBhvr>
                                      <p:tavLst>
                                        <p:tav tm="0">
                                          <p:val>
                                            <p:strVal val="#ppt_x"/>
                                          </p:val>
                                        </p:tav>
                                        <p:tav tm="100000">
                                          <p:val>
                                            <p:strVal val="#ppt_x"/>
                                          </p:val>
                                        </p:tav>
                                      </p:tavLst>
                                    </p:anim>
                                    <p:anim calcmode="lin" valueType="num">
                                      <p:cBhvr>
                                        <p:cTn id="18" dur="1000" fill="hold"/>
                                        <p:tgtEl>
                                          <p:spTgt spid="4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anim calcmode="lin" valueType="num">
                                      <p:cBhvr>
                                        <p:cTn id="22" dur="500" fill="hold"/>
                                        <p:tgtEl>
                                          <p:spTgt spid="2"/>
                                        </p:tgtEl>
                                        <p:attrNameLst>
                                          <p:attrName>ppt_x</p:attrName>
                                        </p:attrNameLst>
                                      </p:cBhvr>
                                      <p:tavLst>
                                        <p:tav tm="0">
                                          <p:val>
                                            <p:strVal val="#ppt_x"/>
                                          </p:val>
                                        </p:tav>
                                        <p:tav tm="100000">
                                          <p:val>
                                            <p:strVal val="#ppt_x"/>
                                          </p:val>
                                        </p:tav>
                                      </p:tavLst>
                                    </p:anim>
                                    <p:anim calcmode="lin" valueType="num">
                                      <p:cBhvr>
                                        <p:cTn id="2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411825" y="438491"/>
            <a:ext cx="8265036" cy="1"/>
            <a:chOff x="549100" y="477078"/>
            <a:chExt cx="11020048" cy="0"/>
          </a:xfrm>
        </p:grpSpPr>
        <p:cxnSp>
          <p:nvCxnSpPr>
            <p:cNvPr id="37" name="直接连接符 36"/>
            <p:cNvCxnSpPr/>
            <p:nvPr/>
          </p:nvCxnSpPr>
          <p:spPr>
            <a:xfrm>
              <a:off x="6957392"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49100" y="477078"/>
              <a:ext cx="4611756" cy="0"/>
            </a:xfrm>
            <a:prstGeom prst="line">
              <a:avLst/>
            </a:prstGeom>
            <a:ln w="25400">
              <a:solidFill>
                <a:srgbClr val="0B2C4F"/>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1021080" y="843280"/>
            <a:ext cx="7171055" cy="1476375"/>
          </a:xfrm>
          <a:prstGeom prst="rect">
            <a:avLst/>
          </a:prstGeom>
          <a:noFill/>
        </p:spPr>
        <p:txBody>
          <a:bodyPr wrap="square" rtlCol="0">
            <a:spAutoFit/>
          </a:bodyPr>
          <a:p>
            <a:r>
              <a:rPr lang="zh-CN" altLang="en-US">
                <a:sym typeface="+mn-ea"/>
              </a:rPr>
              <a:t>要解决的</a:t>
            </a:r>
            <a:r>
              <a:rPr lang="zh-CN" altLang="en-US">
                <a:sym typeface="+mn-ea"/>
              </a:rPr>
              <a:t>问题：</a:t>
            </a:r>
            <a:endParaRPr lang="zh-CN" altLang="en-US">
              <a:sym typeface="+mn-ea"/>
            </a:endParaRPr>
          </a:p>
          <a:p>
            <a:endParaRPr lang="zh-CN" altLang="en-US">
              <a:sym typeface="+mn-ea"/>
            </a:endParaRPr>
          </a:p>
          <a:p>
            <a:r>
              <a:rPr lang="en-US" altLang="zh-CN">
                <a:sym typeface="+mn-ea"/>
              </a:rPr>
              <a:t>1. </a:t>
            </a:r>
            <a:r>
              <a:rPr lang="zh-CN" altLang="en-US">
                <a:sym typeface="+mn-ea"/>
              </a:rPr>
              <a:t>头部主播是否会影响</a:t>
            </a:r>
            <a:r>
              <a:rPr lang="zh-CN" altLang="en-US">
                <a:sym typeface="+mn-ea"/>
              </a:rPr>
              <a:t>实体店，实体店大量关店</a:t>
            </a:r>
            <a:endParaRPr lang="zh-CN" altLang="en-US">
              <a:sym typeface="+mn-ea"/>
            </a:endParaRPr>
          </a:p>
          <a:p>
            <a:endParaRPr lang="zh-CN" altLang="en-US">
              <a:sym typeface="+mn-ea"/>
            </a:endParaRPr>
          </a:p>
          <a:p>
            <a:r>
              <a:rPr lang="en-US" altLang="zh-CN">
                <a:sym typeface="+mn-ea"/>
              </a:rPr>
              <a:t>2. </a:t>
            </a:r>
            <a:r>
              <a:rPr lang="zh-CN" altLang="en-US">
                <a:sym typeface="+mn-ea"/>
              </a:rPr>
              <a:t>如何对头部主播进行</a:t>
            </a:r>
            <a:r>
              <a:rPr lang="zh-CN" altLang="en-US">
                <a:sym typeface="+mn-ea"/>
              </a:rPr>
              <a:t>定量限制</a:t>
            </a:r>
            <a:endParaRPr lang="zh-CN" altLang="en-US">
              <a:sym typeface="+mn-ea"/>
            </a:endParaRPr>
          </a:p>
        </p:txBody>
      </p:sp>
      <p:sp>
        <p:nvSpPr>
          <p:cNvPr id="4" name="文本框 3"/>
          <p:cNvSpPr txBox="1"/>
          <p:nvPr/>
        </p:nvSpPr>
        <p:spPr>
          <a:xfrm>
            <a:off x="1475993" y="267598"/>
            <a:ext cx="6142335" cy="306705"/>
          </a:xfrm>
          <a:prstGeom prst="rect">
            <a:avLst/>
          </a:prstGeom>
          <a:noFill/>
        </p:spPr>
        <p:txBody>
          <a:bodyPr wrap="square" rtlCol="0">
            <a:spAutoFit/>
          </a:bodyPr>
          <a:p>
            <a:pPr algn="ctr"/>
            <a:r>
              <a:rPr lang="zh-CN" altLang="en-US" sz="1400" b="1" dirty="0">
                <a:solidFill>
                  <a:srgbClr val="0B2C4F"/>
                </a:solidFill>
                <a:latin typeface="Arial" panose="020B0604020202090204"/>
                <a:ea typeface="微软雅黑"/>
                <a:sym typeface="Arial" panose="020B0604020202090204"/>
              </a:rPr>
              <a:t>研究方法</a:t>
            </a:r>
            <a:endParaRPr lang="zh-CN" altLang="en-US" sz="1400" b="1" dirty="0">
              <a:solidFill>
                <a:srgbClr val="0B2C4F"/>
              </a:solidFill>
              <a:latin typeface="Arial" panose="020B0604020202090204"/>
              <a:ea typeface="微软雅黑"/>
              <a:sym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835785" y="771525"/>
            <a:ext cx="5174615" cy="4133215"/>
          </a:xfrm>
          <a:prstGeom prst="rect">
            <a:avLst/>
          </a:prstGeom>
        </p:spPr>
      </p:pic>
      <p:sp>
        <p:nvSpPr>
          <p:cNvPr id="3" name="文本框 2"/>
          <p:cNvSpPr txBox="1"/>
          <p:nvPr/>
        </p:nvSpPr>
        <p:spPr>
          <a:xfrm>
            <a:off x="3131820" y="267335"/>
            <a:ext cx="3048000" cy="460375"/>
          </a:xfrm>
          <a:prstGeom prst="rect">
            <a:avLst/>
          </a:prstGeom>
          <a:noFill/>
        </p:spPr>
        <p:txBody>
          <a:bodyPr wrap="square" rtlCol="0">
            <a:spAutoFit/>
          </a:bodyPr>
          <a:p>
            <a:r>
              <a:rPr lang="zh-CN" altLang="en-US" sz="2400" b="1"/>
              <a:t>数据收集和预处理</a:t>
            </a:r>
            <a:endParaRPr lang="zh-CN" altLang="en-US" sz="2400" b="1"/>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1019175" y="1333500"/>
            <a:ext cx="7105650" cy="2476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728980" y="411480"/>
            <a:ext cx="7686040" cy="4166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WPS 表格</Application>
  <PresentationFormat>全屏显示(16:9)</PresentationFormat>
  <Paragraphs>118</Paragraphs>
  <Slides>24</Slides>
  <Notes>19</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24</vt:i4>
      </vt:variant>
    </vt:vector>
  </HeadingPairs>
  <TitlesOfParts>
    <vt:vector size="44" baseType="lpstr">
      <vt:lpstr>Arial</vt:lpstr>
      <vt:lpstr>宋体</vt:lpstr>
      <vt:lpstr>Wingdings</vt:lpstr>
      <vt:lpstr>微软雅黑</vt:lpstr>
      <vt:lpstr>汉仪旗黑</vt:lpstr>
      <vt:lpstr>Arial</vt:lpstr>
      <vt:lpstr>微软雅黑</vt:lpstr>
      <vt:lpstr>Calibri</vt:lpstr>
      <vt:lpstr>黑体</vt:lpstr>
      <vt:lpstr>汉仪中黑KW</vt:lpstr>
      <vt:lpstr>Helvetica Neue</vt:lpstr>
      <vt:lpstr>宋体</vt:lpstr>
      <vt:lpstr>Arial Unicode MS</vt:lpstr>
      <vt:lpstr>等线</vt:lpstr>
      <vt:lpstr>汉仪中等线KW</vt:lpstr>
      <vt:lpstr>等线 Light</vt:lpstr>
      <vt:lpstr>汉仪书宋二KW</vt:lpstr>
      <vt:lpstr>Apple Color Emoji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追殇</cp:lastModifiedBy>
  <cp:revision>183</cp:revision>
  <dcterms:created xsi:type="dcterms:W3CDTF">2024-01-13T03:18:21Z</dcterms:created>
  <dcterms:modified xsi:type="dcterms:W3CDTF">2024-01-13T03:18:21Z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7F097531245B40B89914914453D25970_12</vt:lpwstr>
  </property>
  <property fmtid="{D5CDD505-2E9C-101B-9397-08002B2CF9AE}" pid="3" name="KSOProductBuildVer">
    <vt:lpwstr>2052-6.4.0.8550</vt:lpwstr>
  </property>
</Properties>
</file>