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06" r:id="rId3"/>
    <p:sldId id="307" r:id="rId4"/>
    <p:sldId id="412" r:id="rId6"/>
    <p:sldId id="308" r:id="rId7"/>
    <p:sldId id="413" r:id="rId8"/>
    <p:sldId id="414" r:id="rId9"/>
    <p:sldId id="415" r:id="rId10"/>
    <p:sldId id="417" r:id="rId11"/>
    <p:sldId id="416" r:id="rId12"/>
    <p:sldId id="418" r:id="rId13"/>
    <p:sldId id="419" r:id="rId14"/>
    <p:sldId id="749"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457" r:id="rId30"/>
    <p:sldId id="451" r:id="rId31"/>
    <p:sldId id="452" r:id="rId32"/>
    <p:sldId id="613" r:id="rId33"/>
    <p:sldId id="453" r:id="rId34"/>
    <p:sldId id="458" r:id="rId35"/>
    <p:sldId id="454" r:id="rId36"/>
    <p:sldId id="903" r:id="rId37"/>
    <p:sldId id="459" r:id="rId38"/>
    <p:sldId id="460" r:id="rId39"/>
    <p:sldId id="461" r:id="rId40"/>
    <p:sldId id="462" r:id="rId41"/>
    <p:sldId id="464" r:id="rId42"/>
    <p:sldId id="465" r:id="rId43"/>
    <p:sldId id="467" r:id="rId44"/>
    <p:sldId id="468" r:id="rId45"/>
    <p:sldId id="469" r:id="rId46"/>
    <p:sldId id="470" r:id="rId47"/>
    <p:sldId id="471" r:id="rId48"/>
    <p:sldId id="473" r:id="rId49"/>
    <p:sldId id="474" r:id="rId50"/>
    <p:sldId id="475" r:id="rId51"/>
    <p:sldId id="477" r:id="rId52"/>
    <p:sldId id="478" r:id="rId53"/>
    <p:sldId id="479" r:id="rId54"/>
    <p:sldId id="455" r:id="rId55"/>
    <p:sldId id="456" r:id="rId56"/>
    <p:sldId id="616" r:id="rId57"/>
    <p:sldId id="480" r:id="rId58"/>
    <p:sldId id="481" r:id="rId59"/>
    <p:sldId id="482" r:id="rId60"/>
    <p:sldId id="483" r:id="rId61"/>
    <p:sldId id="484" r:id="rId62"/>
    <p:sldId id="485" r:id="rId63"/>
    <p:sldId id="486" r:id="rId64"/>
    <p:sldId id="487" r:id="rId65"/>
    <p:sldId id="488" r:id="rId66"/>
    <p:sldId id="489" r:id="rId67"/>
    <p:sldId id="490" r:id="rId68"/>
    <p:sldId id="491" r:id="rId69"/>
    <p:sldId id="492" r:id="rId70"/>
    <p:sldId id="493" r:id="rId71"/>
    <p:sldId id="495" r:id="rId72"/>
    <p:sldId id="496" r:id="rId73"/>
    <p:sldId id="497" r:id="rId74"/>
    <p:sldId id="498" r:id="rId75"/>
    <p:sldId id="499" r:id="rId76"/>
    <p:sldId id="500" r:id="rId77"/>
    <p:sldId id="501" r:id="rId78"/>
    <p:sldId id="502" r:id="rId79"/>
    <p:sldId id="503" r:id="rId80"/>
    <p:sldId id="361" r:id="rId81"/>
    <p:sldId id="362" r:id="rId82"/>
    <p:sldId id="363" r:id="rId83"/>
    <p:sldId id="364" r:id="rId84"/>
    <p:sldId id="516" r:id="rId85"/>
    <p:sldId id="529" r:id="rId86"/>
    <p:sldId id="525" r:id="rId87"/>
    <p:sldId id="526" r:id="rId88"/>
    <p:sldId id="527" r:id="rId89"/>
    <p:sldId id="519" r:id="rId90"/>
    <p:sldId id="520" r:id="rId91"/>
    <p:sldId id="521" r:id="rId92"/>
    <p:sldId id="522" r:id="rId93"/>
    <p:sldId id="366" r:id="rId94"/>
    <p:sldId id="367" r:id="rId95"/>
    <p:sldId id="368" r:id="rId96"/>
    <p:sldId id="530" r:id="rId97"/>
    <p:sldId id="531" r:id="rId98"/>
    <p:sldId id="532" r:id="rId99"/>
    <p:sldId id="379" r:id="rId100"/>
    <p:sldId id="380" r:id="rId101"/>
    <p:sldId id="381" r:id="rId102"/>
    <p:sldId id="533" r:id="rId103"/>
    <p:sldId id="534" r:id="rId104"/>
    <p:sldId id="535" r:id="rId105"/>
    <p:sldId id="536" r:id="rId106"/>
    <p:sldId id="539" r:id="rId107"/>
    <p:sldId id="537" r:id="rId108"/>
    <p:sldId id="540" r:id="rId109"/>
    <p:sldId id="541" r:id="rId110"/>
    <p:sldId id="542" r:id="rId111"/>
    <p:sldId id="544" r:id="rId112"/>
    <p:sldId id="545" r:id="rId113"/>
    <p:sldId id="546" r:id="rId114"/>
    <p:sldId id="385" r:id="rId115"/>
    <p:sldId id="549" r:id="rId116"/>
    <p:sldId id="550" r:id="rId117"/>
    <p:sldId id="391" r:id="rId118"/>
    <p:sldId id="392" r:id="rId119"/>
    <p:sldId id="393" r:id="rId120"/>
    <p:sldId id="560" r:id="rId121"/>
    <p:sldId id="551" r:id="rId122"/>
    <p:sldId id="552" r:id="rId123"/>
    <p:sldId id="553" r:id="rId124"/>
    <p:sldId id="554" r:id="rId125"/>
    <p:sldId id="555" r:id="rId126"/>
    <p:sldId id="556" r:id="rId127"/>
    <p:sldId id="504" r:id="rId128"/>
    <p:sldId id="505" r:id="rId129"/>
    <p:sldId id="506" r:id="rId130"/>
    <p:sldId id="507" r:id="rId131"/>
    <p:sldId id="508" r:id="rId132"/>
    <p:sldId id="509" r:id="rId133"/>
    <p:sldId id="510" r:id="rId134"/>
    <p:sldId id="511" r:id="rId135"/>
    <p:sldId id="512" r:id="rId136"/>
    <p:sldId id="395" r:id="rId137"/>
    <p:sldId id="396" r:id="rId138"/>
    <p:sldId id="397" r:id="rId139"/>
    <p:sldId id="398" r:id="rId140"/>
    <p:sldId id="399" r:id="rId141"/>
    <p:sldId id="400" r:id="rId142"/>
    <p:sldId id="401" r:id="rId143"/>
    <p:sldId id="402" r:id="rId144"/>
    <p:sldId id="403" r:id="rId145"/>
    <p:sldId id="404" r:id="rId146"/>
    <p:sldId id="405" r:id="rId147"/>
    <p:sldId id="406" r:id="rId148"/>
    <p:sldId id="407" r:id="rId149"/>
    <p:sldId id="408" r:id="rId150"/>
    <p:sldId id="562" r:id="rId151"/>
    <p:sldId id="563" r:id="rId152"/>
    <p:sldId id="564" r:id="rId153"/>
    <p:sldId id="409" r:id="rId154"/>
    <p:sldId id="410" r:id="rId155"/>
    <p:sldId id="411" r:id="rId156"/>
    <p:sldId id="566" r:id="rId157"/>
    <p:sldId id="567" r:id="rId158"/>
    <p:sldId id="568" r:id="rId159"/>
    <p:sldId id="574" r:id="rId160"/>
    <p:sldId id="575" r:id="rId161"/>
    <p:sldId id="569" r:id="rId162"/>
    <p:sldId id="570" r:id="rId163"/>
    <p:sldId id="571" r:id="rId164"/>
    <p:sldId id="572" r:id="rId165"/>
    <p:sldId id="573" r:id="rId166"/>
    <p:sldId id="614" r:id="rId167"/>
    <p:sldId id="305" r:id="rId168"/>
  </p:sldIdLst>
  <p:sldSz cx="9144000" cy="6858000" type="screen4x3"/>
  <p:notesSz cx="6858000" cy="9144000"/>
  <p:custDataLst>
    <p:tags r:id="rId172"/>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3298" autoAdjust="0"/>
  </p:normalViewPr>
  <p:slideViewPr>
    <p:cSldViewPr>
      <p:cViewPr>
        <p:scale>
          <a:sx n="100" d="100"/>
          <a:sy n="100" d="100"/>
        </p:scale>
        <p:origin x="-773" y="-24"/>
      </p:cViewPr>
      <p:guideLst>
        <p:guide orient="horz" pos="2158"/>
        <p:guide pos="2968"/>
      </p:guideLst>
    </p:cSldViewPr>
  </p:slideViewPr>
  <p:outlineViewPr>
    <p:cViewPr>
      <p:scale>
        <a:sx n="33" d="100"/>
        <a:sy n="33" d="100"/>
      </p:scale>
      <p:origin x="139" y="53515"/>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2" Type="http://schemas.openxmlformats.org/officeDocument/2006/relationships/tags" Target="tags/tag2.xml"/><Relationship Id="rId171" Type="http://schemas.openxmlformats.org/officeDocument/2006/relationships/tableStyles" Target="tableStyles.xml"/><Relationship Id="rId170" Type="http://schemas.openxmlformats.org/officeDocument/2006/relationships/viewProps" Target="viewProps.xml"/><Relationship Id="rId17" Type="http://schemas.openxmlformats.org/officeDocument/2006/relationships/slide" Target="slides/slide14.xml"/><Relationship Id="rId169" Type="http://schemas.openxmlformats.org/officeDocument/2006/relationships/presProps" Target="presProps.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itchFamily="2" charset="-122"/>
              </a:defRPr>
            </a:lvl1pPr>
          </a:lstStyle>
          <a:p>
            <a:pPr>
              <a:defRPr/>
            </a:pPr>
            <a:fld id="{B741FF15-523A-4BDF-B6A7-2F0D2ABF00C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rectangle</a:t>
            </a:r>
            <a:r>
              <a:rPr lang="en-US" altLang="zh-CN"/>
              <a:t>=21</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idx="2"/>
          </p:nvPr>
        </p:nvSpPr>
        <p:spPr/>
      </p:sp>
      <p:sp>
        <p:nvSpPr>
          <p:cNvPr id="4608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idx="2"/>
          </p:nvPr>
        </p:nvSpPr>
        <p:spPr/>
      </p:sp>
      <p:sp>
        <p:nvSpPr>
          <p:cNvPr id="4813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p:cNvSpPr>
          <p:nvPr>
            <p:ph type="sldImg" idx="2"/>
          </p:nvPr>
        </p:nvSpPr>
        <p:spPr/>
      </p:sp>
      <p:sp>
        <p:nvSpPr>
          <p:cNvPr id="5017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idx="2"/>
          </p:nvPr>
        </p:nvSpPr>
        <p:spPr/>
      </p:sp>
      <p:sp>
        <p:nvSpPr>
          <p:cNvPr id="53250" name="文本占位符 2"/>
          <p:cNvSpPr>
            <a:spLocks noGrp="1"/>
          </p:cNvSpPr>
          <p:nvPr>
            <p:ph type="body" idx="3"/>
          </p:nvPr>
        </p:nvSpPr>
        <p:spPr>
          <a:noFill/>
        </p:spPr>
        <p:txBody>
          <a:bodyPr/>
          <a:lstStyle/>
          <a:p>
            <a:r>
              <a:rPr lang="zh-CN" altLang="en-US" sz="1200" b="0" i="0" kern="1200" dirty="0" smtClean="0">
                <a:solidFill>
                  <a:schemeClr val="tx1"/>
                </a:solidFill>
                <a:effectLst/>
                <a:latin typeface="Arial" panose="020B0604020202020204" pitchFamily="34" charset="0"/>
                <a:ea typeface="宋体" pitchFamily="2" charset="-122"/>
                <a:cs typeface="+mn-cs"/>
              </a:rPr>
              <a:t>右值引用主要用于移动语义和完美转发，其中前者需要有修改右值的权限</a:t>
            </a:r>
            <a:endParaRPr lang="zh-CN" altLang="en-US" dirty="0" smtClean="0">
              <a:latin typeface="Arial" panose="020B0604020202020204"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idx="2"/>
          </p:nvPr>
        </p:nvSpPr>
        <p:spPr/>
      </p:sp>
      <p:sp>
        <p:nvSpPr>
          <p:cNvPr id="5529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idx="2"/>
          </p:nvPr>
        </p:nvSpPr>
        <p:spPr/>
      </p:sp>
      <p:sp>
        <p:nvSpPr>
          <p:cNvPr id="5734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p:cNvSpPr>
          <p:nvPr>
            <p:ph type="sldImg" idx="2"/>
          </p:nvPr>
        </p:nvSpPr>
        <p:spPr/>
      </p:sp>
      <p:sp>
        <p:nvSpPr>
          <p:cNvPr id="62466" name="文本占位符 2"/>
          <p:cNvSpPr>
            <a:spLocks noGrp="1"/>
          </p:cNvSpPr>
          <p:nvPr>
            <p:ph type="body" idx="3"/>
          </p:nvPr>
        </p:nvSpPr>
        <p:spPr>
          <a:noFill/>
        </p:spPr>
        <p:txBody>
          <a:bodyPr/>
          <a:lstStyle/>
          <a:p>
            <a:r>
              <a:rPr lang="en-US" altLang="zh-CN" smtClean="0">
                <a:latin typeface="Arial" panose="020B0604020202020204" pitchFamily="34" charset="0"/>
                <a:ea typeface="宋体" pitchFamily="2" charset="-122"/>
              </a:rPr>
              <a:t>const type * const p</a:t>
            </a:r>
            <a:endParaRPr lang="en-US" altLang="zh-CN" smtClean="0">
              <a:latin typeface="Arial" panose="020B0604020202020204"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idx="2"/>
          </p:nvPr>
        </p:nvSpPr>
        <p:spPr/>
      </p:sp>
      <p:sp>
        <p:nvSpPr>
          <p:cNvPr id="6451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vs2017  visual c++6.0    </a:t>
            </a:r>
            <a:r>
              <a:rPr lang="zh-CN" altLang="en-US" b="1" dirty="0">
                <a:solidFill>
                  <a:srgbClr val="0000CC"/>
                </a:solidFill>
                <a:sym typeface="+mn-ea"/>
              </a:rPr>
              <a:t>从</a:t>
            </a:r>
            <a:r>
              <a:rPr lang="en-US" altLang="zh-CN" b="1" dirty="0">
                <a:solidFill>
                  <a:srgbClr val="0000CC"/>
                </a:solidFill>
                <a:sym typeface="+mn-ea"/>
              </a:rPr>
              <a:t>f1</a:t>
            </a:r>
            <a:r>
              <a:rPr lang="zh-CN" altLang="en-US" b="1" dirty="0">
                <a:solidFill>
                  <a:srgbClr val="0000CC"/>
                </a:solidFill>
                <a:sym typeface="+mn-ea"/>
              </a:rPr>
              <a:t>和</a:t>
            </a:r>
            <a:r>
              <a:rPr lang="en-US" altLang="zh-CN" b="1" dirty="0">
                <a:solidFill>
                  <a:srgbClr val="0000CC"/>
                </a:solidFill>
                <a:sym typeface="+mn-ea"/>
              </a:rPr>
              <a:t>f2</a:t>
            </a:r>
            <a:r>
              <a:rPr lang="zh-CN" altLang="en-US" b="1" dirty="0">
                <a:solidFill>
                  <a:srgbClr val="0000CC"/>
                </a:solidFill>
                <a:sym typeface="+mn-ea"/>
              </a:rPr>
              <a:t>的地址可以看出</a:t>
            </a:r>
            <a:r>
              <a:rPr lang="en-US" altLang="zh-CN" b="1" dirty="0">
                <a:solidFill>
                  <a:srgbClr val="0000CC"/>
                </a:solidFill>
                <a:sym typeface="+mn-ea"/>
              </a:rPr>
              <a:t> </a:t>
            </a:r>
            <a:r>
              <a:rPr lang="zh-CN" altLang="en-US" b="1" dirty="0">
                <a:solidFill>
                  <a:srgbClr val="0000CC"/>
                </a:solidFill>
                <a:sym typeface="+mn-ea"/>
              </a:rPr>
              <a:t>两双精度之间</a:t>
            </a:r>
            <a:r>
              <a:rPr lang="en-US" altLang="zh-CN" b="1" dirty="0">
                <a:solidFill>
                  <a:srgbClr val="0000CC"/>
                </a:solidFill>
                <a:sym typeface="+mn-ea"/>
              </a:rPr>
              <a:t> </a:t>
            </a:r>
            <a:r>
              <a:rPr lang="zh-CN" altLang="en-US" b="1" dirty="0">
                <a:solidFill>
                  <a:srgbClr val="0000CC"/>
                </a:solidFill>
                <a:sym typeface="+mn-ea"/>
              </a:rPr>
              <a:t>没有预留空间</a:t>
            </a:r>
            <a:r>
              <a:rPr lang="en-US" altLang="zh-CN" b="1" dirty="0">
                <a:solidFill>
                  <a:srgbClr val="0000CC"/>
                </a:solidFill>
                <a:sym typeface="+mn-ea"/>
              </a:rPr>
              <a:t>  </a:t>
            </a:r>
            <a:r>
              <a:rPr lang="zh-CN" altLang="en-US" b="1" dirty="0">
                <a:solidFill>
                  <a:srgbClr val="0000CC"/>
                </a:solidFill>
                <a:sym typeface="+mn-ea"/>
              </a:rPr>
              <a:t>都是</a:t>
            </a:r>
            <a:r>
              <a:rPr lang="en-US" altLang="zh-CN" b="1" dirty="0">
                <a:solidFill>
                  <a:srgbClr val="0000CC"/>
                </a:solidFill>
                <a:sym typeface="+mn-ea"/>
              </a:rPr>
              <a:t>8</a:t>
            </a:r>
            <a:r>
              <a:rPr lang="zh-CN" altLang="en-US" b="1" dirty="0">
                <a:solidFill>
                  <a:srgbClr val="0000CC"/>
                </a:solidFill>
                <a:sym typeface="+mn-ea"/>
              </a:rPr>
              <a:t>字节</a:t>
            </a:r>
            <a:endParaRPr lang="zh-CN" altLang="en-US" b="1" dirty="0">
              <a:solidFill>
                <a:srgbClr val="0000CC"/>
              </a:solidFill>
            </a:endParaRPr>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p:cNvSpPr>
          <p:nvPr>
            <p:ph type="sldImg" idx="2"/>
          </p:nvPr>
        </p:nvSpPr>
        <p:spPr/>
      </p:sp>
      <p:sp>
        <p:nvSpPr>
          <p:cNvPr id="6656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idx="2"/>
          </p:nvPr>
        </p:nvSpPr>
        <p:spPr/>
      </p:sp>
      <p:sp>
        <p:nvSpPr>
          <p:cNvPr id="6861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idx="2"/>
          </p:nvPr>
        </p:nvSpPr>
        <p:spPr/>
      </p:sp>
      <p:sp>
        <p:nvSpPr>
          <p:cNvPr id="7065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p:cNvSpPr>
          <p:nvPr>
            <p:ph type="sldImg" idx="2"/>
          </p:nvPr>
        </p:nvSpPr>
        <p:spPr/>
      </p:sp>
      <p:sp>
        <p:nvSpPr>
          <p:cNvPr id="7680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idx="2"/>
          </p:nvPr>
        </p:nvSpPr>
        <p:spPr/>
      </p:sp>
      <p:sp>
        <p:nvSpPr>
          <p:cNvPr id="7987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p:sp>
      <p:sp>
        <p:nvSpPr>
          <p:cNvPr id="84994" name="Rectangle 3"/>
          <p:cNvSpPr>
            <a:spLocks noGrp="1" noChangeArrowheads="1"/>
          </p:cNvSpPr>
          <p:nvPr>
            <p:ph type="body" idx="1"/>
          </p:nvPr>
        </p:nvSpPr>
        <p:spPr>
          <a:noFill/>
        </p:spPr>
        <p:txBody>
          <a:bodyPr/>
          <a:lstStyle/>
          <a:p>
            <a:r>
              <a:rPr lang="zh-CN" altLang="en-US" smtClean="0">
                <a:latin typeface="Arial" panose="020B0604020202020204" pitchFamily="34" charset="0"/>
                <a:ea typeface="宋体" pitchFamily="2" charset="-122"/>
              </a:rPr>
              <a:t>右值</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p:sp>
      <p:sp>
        <p:nvSpPr>
          <p:cNvPr id="87042" name="Rectangle 3"/>
          <p:cNvSpPr>
            <a:spLocks noGrp="1" noChangeArrowheads="1"/>
          </p:cNvSpPr>
          <p:nvPr>
            <p:ph type="body" idx="1"/>
          </p:nvPr>
        </p:nvSpPr>
        <p:spPr>
          <a:noFill/>
        </p:spPr>
        <p:txBody>
          <a:bodyPr/>
          <a:lstStyle/>
          <a:p>
            <a:r>
              <a:rPr lang="zh-CN" altLang="en-US" smtClean="0">
                <a:latin typeface="Arial" panose="020B0604020202020204" pitchFamily="34" charset="0"/>
                <a:ea typeface="宋体" pitchFamily="2" charset="-122"/>
              </a:rPr>
              <a:t>详讲</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p:sp>
      <p:sp>
        <p:nvSpPr>
          <p:cNvPr id="89090" name="Rectangle 3"/>
          <p:cNvSpPr>
            <a:spLocks noGrp="1" noChangeArrowheads="1"/>
          </p:cNvSpPr>
          <p:nvPr>
            <p:ph type="body" idx="1"/>
          </p:nvPr>
        </p:nvSpPr>
        <p:spPr>
          <a:noFill/>
        </p:spPr>
        <p:txBody>
          <a:bodyPr/>
          <a:lstStyle/>
          <a:p>
            <a:r>
              <a:rPr lang="zh-CN" altLang="en-US" smtClean="0">
                <a:latin typeface="Arial" panose="020B0604020202020204" pitchFamily="34" charset="0"/>
                <a:ea typeface="宋体" pitchFamily="2" charset="-122"/>
              </a:rPr>
              <a:t>详讲</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p:sp>
      <p:sp>
        <p:nvSpPr>
          <p:cNvPr id="91138" name="Rectangle 3"/>
          <p:cNvSpPr>
            <a:spLocks noGrp="1" noChangeArrowheads="1"/>
          </p:cNvSpPr>
          <p:nvPr>
            <p:ph type="body" idx="1"/>
          </p:nvPr>
        </p:nvSpPr>
        <p:spPr>
          <a:noFill/>
        </p:spPr>
        <p:txBody>
          <a:bodyPr/>
          <a:lstStyle/>
          <a:p>
            <a:r>
              <a:rPr lang="zh-CN" altLang="en-US" smtClean="0">
                <a:latin typeface="Arial" panose="020B0604020202020204" pitchFamily="34" charset="0"/>
                <a:ea typeface="宋体" pitchFamily="2" charset="-122"/>
              </a:rPr>
              <a:t>略讲，不展开讲 </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p:cNvSpPr>
          <p:nvPr>
            <p:ph type="sldImg" idx="2"/>
          </p:nvPr>
        </p:nvSpPr>
        <p:spPr/>
      </p:sp>
      <p:sp>
        <p:nvSpPr>
          <p:cNvPr id="9318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https://blog.csdn.net/qq_18108083/article/details/84346655         </a:t>
            </a:r>
            <a:r>
              <a:rPr lang="en-US" altLang="zh-CN" sz="1200" b="1" i="0" kern="1200" dirty="0" smtClean="0">
                <a:solidFill>
                  <a:schemeClr val="tx1"/>
                </a:solidFill>
                <a:effectLst/>
                <a:latin typeface="Arial" panose="020B0604020202020204" pitchFamily="34" charset="0"/>
                <a:ea typeface="宋体" pitchFamily="2" charset="-122"/>
                <a:cs typeface="+mn-cs"/>
              </a:rPr>
              <a:t>C++</a:t>
            </a:r>
            <a:r>
              <a:rPr lang="zh-CN" altLang="en-US" sz="1200" b="1" i="0" kern="1200" dirty="0" smtClean="0">
                <a:solidFill>
                  <a:schemeClr val="tx1"/>
                </a:solidFill>
                <a:effectLst/>
                <a:latin typeface="Arial" panose="020B0604020202020204" pitchFamily="34" charset="0"/>
                <a:ea typeface="宋体" pitchFamily="2" charset="-122"/>
                <a:cs typeface="+mn-cs"/>
              </a:rPr>
              <a:t>中</a:t>
            </a:r>
            <a:r>
              <a:rPr lang="en-US" altLang="zh-CN" sz="1200" b="1" i="0" kern="1200" dirty="0" smtClean="0">
                <a:solidFill>
                  <a:schemeClr val="tx1"/>
                </a:solidFill>
                <a:effectLst/>
                <a:latin typeface="Arial" panose="020B0604020202020204" pitchFamily="34" charset="0"/>
                <a:ea typeface="宋体" pitchFamily="2" charset="-122"/>
                <a:cs typeface="+mn-cs"/>
              </a:rPr>
              <a:t>NULL</a:t>
            </a:r>
            <a:r>
              <a:rPr lang="zh-CN" altLang="en-US" sz="1200" b="1" i="0" kern="1200" dirty="0" smtClean="0">
                <a:solidFill>
                  <a:schemeClr val="tx1"/>
                </a:solidFill>
                <a:effectLst/>
                <a:latin typeface="Arial" panose="020B0604020202020204" pitchFamily="34" charset="0"/>
                <a:ea typeface="宋体" pitchFamily="2" charset="-122"/>
                <a:cs typeface="+mn-cs"/>
              </a:rPr>
              <a:t>和</a:t>
            </a:r>
            <a:r>
              <a:rPr lang="en-US" altLang="zh-CN" sz="1200" b="1" i="0" kern="1200" dirty="0" err="1" smtClean="0">
                <a:solidFill>
                  <a:schemeClr val="tx1"/>
                </a:solidFill>
                <a:effectLst/>
                <a:latin typeface="Arial" panose="020B0604020202020204" pitchFamily="34" charset="0"/>
                <a:ea typeface="宋体" pitchFamily="2" charset="-122"/>
                <a:cs typeface="+mn-cs"/>
              </a:rPr>
              <a:t>nullptr</a:t>
            </a:r>
            <a:r>
              <a:rPr lang="zh-CN" altLang="en-US" sz="1200" b="1" i="0" kern="1200" dirty="0" smtClean="0">
                <a:solidFill>
                  <a:schemeClr val="tx1"/>
                </a:solidFill>
                <a:effectLst/>
                <a:latin typeface="Arial" panose="020B0604020202020204" pitchFamily="34" charset="0"/>
                <a:ea typeface="宋体" pitchFamily="2" charset="-122"/>
                <a:cs typeface="+mn-cs"/>
              </a:rPr>
              <a:t>的区别</a:t>
            </a:r>
            <a:endParaRPr lang="en-US" altLang="zh-CN" sz="1200" b="1" i="0" kern="1200" dirty="0" smtClean="0">
              <a:solidFill>
                <a:schemeClr val="tx1"/>
              </a:solidFill>
              <a:effectLst/>
              <a:latin typeface="Arial" panose="020B0604020202020204"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itchFamily="2" charset="-122"/>
                <a:cs typeface="+mn-cs"/>
              </a:rPr>
              <a:t>在</a:t>
            </a:r>
            <a:r>
              <a:rPr lang="en-US" altLang="zh-CN" sz="1200" b="0" i="0" kern="1200" dirty="0" smtClean="0">
                <a:solidFill>
                  <a:schemeClr val="tx1"/>
                </a:solidFill>
                <a:effectLst/>
                <a:latin typeface="Arial" panose="020B0604020202020204" pitchFamily="34" charset="0"/>
                <a:ea typeface="宋体" pitchFamily="2" charset="-122"/>
                <a:cs typeface="+mn-cs"/>
              </a:rPr>
              <a:t>C</a:t>
            </a:r>
            <a:r>
              <a:rPr lang="zh-CN" altLang="en-US" sz="1200" b="0" i="0" kern="1200" dirty="0" smtClean="0">
                <a:solidFill>
                  <a:schemeClr val="tx1"/>
                </a:solidFill>
                <a:effectLst/>
                <a:latin typeface="Arial" panose="020B0604020202020204" pitchFamily="34" charset="0"/>
                <a:ea typeface="宋体" pitchFamily="2" charset="-122"/>
                <a:cs typeface="+mn-cs"/>
              </a:rPr>
              <a:t>语言中，</a:t>
            </a:r>
            <a:r>
              <a:rPr lang="en-US" altLang="zh-CN" sz="1200" b="0" i="0" kern="1200" dirty="0" smtClean="0">
                <a:solidFill>
                  <a:schemeClr val="tx1"/>
                </a:solidFill>
                <a:effectLst/>
                <a:latin typeface="Arial" panose="020B0604020202020204" pitchFamily="34" charset="0"/>
                <a:ea typeface="宋体" pitchFamily="2" charset="-122"/>
                <a:cs typeface="+mn-cs"/>
              </a:rPr>
              <a:t>NULL</a:t>
            </a:r>
            <a:r>
              <a:rPr lang="zh-CN" altLang="en-US" sz="1200" b="0" i="0" kern="1200" dirty="0" smtClean="0">
                <a:solidFill>
                  <a:schemeClr val="tx1"/>
                </a:solidFill>
                <a:effectLst/>
                <a:latin typeface="Arial" panose="020B0604020202020204" pitchFamily="34" charset="0"/>
                <a:ea typeface="宋体" pitchFamily="2" charset="-122"/>
                <a:cs typeface="+mn-cs"/>
              </a:rPr>
              <a:t>通常被定义为：</a:t>
            </a:r>
            <a:r>
              <a:rPr lang="en-US" altLang="zh-CN" sz="1200" b="1" i="0" kern="1200" dirty="0" smtClean="0">
                <a:solidFill>
                  <a:schemeClr val="tx1"/>
                </a:solidFill>
                <a:effectLst/>
                <a:latin typeface="Arial" panose="020B0604020202020204" pitchFamily="34" charset="0"/>
                <a:ea typeface="宋体" pitchFamily="2" charset="-122"/>
                <a:cs typeface="+mn-cs"/>
              </a:rPr>
              <a:t>#define NULL ((void *)0),</a:t>
            </a:r>
            <a:r>
              <a:rPr lang="zh-CN" altLang="en-US" sz="1200" b="0" i="0" kern="1200" dirty="0" smtClean="0">
                <a:solidFill>
                  <a:schemeClr val="tx1"/>
                </a:solidFill>
                <a:effectLst/>
                <a:latin typeface="Arial" panose="020B0604020202020204" pitchFamily="34" charset="0"/>
                <a:ea typeface="宋体" pitchFamily="2" charset="-122"/>
                <a:cs typeface="+mn-cs"/>
              </a:rPr>
              <a:t>在</a:t>
            </a:r>
            <a:r>
              <a:rPr lang="en-US" altLang="zh-CN" sz="1200" b="0" i="0" kern="1200" dirty="0" smtClean="0">
                <a:solidFill>
                  <a:schemeClr val="tx1"/>
                </a:solidFill>
                <a:effectLst/>
                <a:latin typeface="Arial" panose="020B0604020202020204" pitchFamily="34" charset="0"/>
                <a:ea typeface="宋体" pitchFamily="2" charset="-122"/>
                <a:cs typeface="+mn-cs"/>
              </a:rPr>
              <a:t>C</a:t>
            </a:r>
            <a:r>
              <a:rPr lang="zh-CN" altLang="en-US" sz="1200" b="0" i="0" kern="1200" dirty="0" smtClean="0">
                <a:solidFill>
                  <a:schemeClr val="tx1"/>
                </a:solidFill>
                <a:effectLst/>
                <a:latin typeface="Arial" panose="020B0604020202020204" pitchFamily="34" charset="0"/>
                <a:ea typeface="宋体" pitchFamily="2" charset="-122"/>
                <a:cs typeface="+mn-cs"/>
              </a:rPr>
              <a:t>语言中把空指针赋给</a:t>
            </a:r>
            <a:r>
              <a:rPr lang="en-US" altLang="zh-CN" sz="1200" b="0" i="0" kern="1200" dirty="0" err="1" smtClean="0">
                <a:solidFill>
                  <a:schemeClr val="tx1"/>
                </a:solidFill>
                <a:effectLst/>
                <a:latin typeface="Arial" panose="020B0604020202020204" pitchFamily="34" charset="0"/>
                <a:ea typeface="宋体" pitchFamily="2" charset="-122"/>
                <a:cs typeface="+mn-cs"/>
              </a:rPr>
              <a:t>int</a:t>
            </a:r>
            <a:r>
              <a:rPr lang="zh-CN" altLang="en-US" sz="1200" b="0" i="0" kern="1200" dirty="0" smtClean="0">
                <a:solidFill>
                  <a:schemeClr val="tx1"/>
                </a:solidFill>
                <a:effectLst/>
                <a:latin typeface="Arial" panose="020B0604020202020204" pitchFamily="34" charset="0"/>
                <a:ea typeface="宋体" pitchFamily="2" charset="-122"/>
                <a:cs typeface="+mn-cs"/>
              </a:rPr>
              <a:t>和</a:t>
            </a:r>
            <a:r>
              <a:rPr lang="en-US" altLang="zh-CN" sz="1200" b="0" i="0" kern="1200" dirty="0" smtClean="0">
                <a:solidFill>
                  <a:schemeClr val="tx1"/>
                </a:solidFill>
                <a:effectLst/>
                <a:latin typeface="Arial" panose="020B0604020202020204" pitchFamily="34" charset="0"/>
                <a:ea typeface="宋体" pitchFamily="2" charset="-122"/>
                <a:cs typeface="+mn-cs"/>
              </a:rPr>
              <a:t>char</a:t>
            </a:r>
            <a:r>
              <a:rPr lang="zh-CN" altLang="en-US" sz="1200" b="0" i="0" kern="1200" dirty="0" smtClean="0">
                <a:solidFill>
                  <a:schemeClr val="tx1"/>
                </a:solidFill>
                <a:effectLst/>
                <a:latin typeface="Arial" panose="020B0604020202020204" pitchFamily="34" charset="0"/>
                <a:ea typeface="宋体" pitchFamily="2" charset="-122"/>
                <a:cs typeface="+mn-cs"/>
              </a:rPr>
              <a:t>指针的时候，发生了隐式类型转换，把</a:t>
            </a:r>
            <a:r>
              <a:rPr lang="en-US" altLang="zh-CN" sz="1200" b="0" i="0" kern="1200" dirty="0" smtClean="0">
                <a:solidFill>
                  <a:schemeClr val="tx1"/>
                </a:solidFill>
                <a:effectLst/>
                <a:latin typeface="Arial" panose="020B0604020202020204" pitchFamily="34" charset="0"/>
                <a:ea typeface="宋体" pitchFamily="2" charset="-122"/>
                <a:cs typeface="+mn-cs"/>
              </a:rPr>
              <a:t>void</a:t>
            </a:r>
            <a:r>
              <a:rPr lang="zh-CN" altLang="en-US" sz="1200" b="0" i="0" kern="1200" dirty="0" smtClean="0">
                <a:solidFill>
                  <a:schemeClr val="tx1"/>
                </a:solidFill>
                <a:effectLst/>
                <a:latin typeface="Arial" panose="020B0604020202020204" pitchFamily="34" charset="0"/>
                <a:ea typeface="宋体" pitchFamily="2" charset="-122"/>
                <a:cs typeface="+mn-cs"/>
              </a:rPr>
              <a:t>指针转换成了相应类型的指针</a:t>
            </a:r>
            <a:endParaRPr lang="en-US" altLang="zh-CN" sz="1200" b="1" i="0" kern="1200" dirty="0" smtClean="0">
              <a:solidFill>
                <a:schemeClr val="tx1"/>
              </a:solidFill>
              <a:effectLst/>
              <a:latin typeface="Arial" panose="020B0604020202020204" pitchFamily="34"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b="0" i="0" kern="1200" dirty="0" smtClean="0">
                <a:solidFill>
                  <a:schemeClr val="tx1"/>
                </a:solidFill>
                <a:effectLst/>
                <a:latin typeface="Arial" panose="020B0604020202020204" pitchFamily="34" charset="0"/>
                <a:ea typeface="宋体" pitchFamily="2" charset="-122"/>
                <a:cs typeface="+mn-cs"/>
              </a:rPr>
              <a:t>因为</a:t>
            </a:r>
            <a:r>
              <a:rPr lang="en-US" altLang="zh-CN" sz="1200" b="0" i="0" kern="1200" dirty="0" smtClean="0">
                <a:solidFill>
                  <a:schemeClr val="tx1"/>
                </a:solidFill>
                <a:effectLst/>
                <a:latin typeface="Arial" panose="020B0604020202020204" pitchFamily="34" charset="0"/>
                <a:ea typeface="宋体" pitchFamily="2" charset="-122"/>
                <a:cs typeface="+mn-cs"/>
              </a:rPr>
              <a:t>C++</a:t>
            </a:r>
            <a:r>
              <a:rPr lang="zh-CN" altLang="en-US" sz="1200" b="0" i="0" kern="1200" dirty="0" smtClean="0">
                <a:solidFill>
                  <a:schemeClr val="tx1"/>
                </a:solidFill>
                <a:effectLst/>
                <a:latin typeface="Arial" panose="020B0604020202020204" pitchFamily="34" charset="0"/>
                <a:ea typeface="宋体" pitchFamily="2" charset="-122"/>
                <a:cs typeface="+mn-cs"/>
              </a:rPr>
              <a:t>是强类型语言，</a:t>
            </a:r>
            <a:r>
              <a:rPr lang="en-US" altLang="zh-CN" sz="1200" b="0" i="0" kern="1200" dirty="0" smtClean="0">
                <a:solidFill>
                  <a:schemeClr val="tx1"/>
                </a:solidFill>
                <a:effectLst/>
                <a:latin typeface="Arial" panose="020B0604020202020204" pitchFamily="34" charset="0"/>
                <a:ea typeface="宋体" pitchFamily="2" charset="-122"/>
                <a:cs typeface="+mn-cs"/>
              </a:rPr>
              <a:t>void*</a:t>
            </a:r>
            <a:r>
              <a:rPr lang="zh-CN" altLang="en-US" sz="1200" b="0" i="0" kern="1200" dirty="0" smtClean="0">
                <a:solidFill>
                  <a:schemeClr val="tx1"/>
                </a:solidFill>
                <a:effectLst/>
                <a:latin typeface="Arial" panose="020B0604020202020204" pitchFamily="34" charset="0"/>
                <a:ea typeface="宋体" pitchFamily="2" charset="-122"/>
                <a:cs typeface="+mn-cs"/>
              </a:rPr>
              <a:t>是不能隐式转换成其他类型的指针的，</a:t>
            </a:r>
            <a:endParaRPr lang="zh-CN" altLang="en-US" sz="1200" b="1" i="0" kern="1200" dirty="0" smtClean="0">
              <a:solidFill>
                <a:schemeClr val="tx1"/>
              </a:solidFill>
              <a:effectLst/>
              <a:latin typeface="Arial" panose="020B0604020202020204"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p:cNvSpPr>
          <p:nvPr>
            <p:ph type="sldImg" idx="2"/>
          </p:nvPr>
        </p:nvSpPr>
        <p:spPr/>
      </p:sp>
      <p:sp>
        <p:nvSpPr>
          <p:cNvPr id="9523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p:cNvSpPr>
          <p:nvPr>
            <p:ph type="sldImg" idx="2"/>
          </p:nvPr>
        </p:nvSpPr>
        <p:spPr/>
      </p:sp>
      <p:sp>
        <p:nvSpPr>
          <p:cNvPr id="9728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p:cNvSpPr>
          <p:nvPr>
            <p:ph type="sldImg" idx="2"/>
          </p:nvPr>
        </p:nvSpPr>
        <p:spPr/>
      </p:sp>
      <p:sp>
        <p:nvSpPr>
          <p:cNvPr id="99330"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不展开讲</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p:cNvSpPr>
          <p:nvPr>
            <p:ph type="sldImg" idx="2"/>
          </p:nvPr>
        </p:nvSpPr>
        <p:spPr/>
      </p:sp>
      <p:sp>
        <p:nvSpPr>
          <p:cNvPr id="10137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p:cNvSpPr>
          <p:nvPr>
            <p:ph type="sldImg" idx="2"/>
          </p:nvPr>
        </p:nvSpPr>
        <p:spPr/>
      </p:sp>
      <p:sp>
        <p:nvSpPr>
          <p:cNvPr id="10342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p:cNvSpPr>
          <p:nvPr>
            <p:ph type="sldImg" idx="2"/>
          </p:nvPr>
        </p:nvSpPr>
        <p:spPr/>
      </p:sp>
      <p:sp>
        <p:nvSpPr>
          <p:cNvPr id="107522"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略讲</a:t>
            </a:r>
            <a:endParaRPr lang="zh-CN" altLang="en-US" smtClean="0">
              <a:latin typeface="Arial" panose="020B0604020202020204" pitchFamily="34" charset="0"/>
              <a:ea typeface="宋体" pitchFamily="2" charset="-122"/>
            </a:endParaRPr>
          </a:p>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p:cNvSpPr>
          <p:nvPr>
            <p:ph type="sldImg" idx="2"/>
          </p:nvPr>
        </p:nvSpPr>
        <p:spPr/>
      </p:sp>
      <p:sp>
        <p:nvSpPr>
          <p:cNvPr id="111618"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略讲</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p:cNvSpPr>
          <p:nvPr>
            <p:ph type="sldImg" idx="2"/>
          </p:nvPr>
        </p:nvSpPr>
        <p:spPr/>
      </p:sp>
      <p:sp>
        <p:nvSpPr>
          <p:cNvPr id="11571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p:cNvSpPr>
          <p:nvPr>
            <p:ph type="sldImg" idx="2"/>
          </p:nvPr>
        </p:nvSpPr>
        <p:spPr/>
      </p:sp>
      <p:sp>
        <p:nvSpPr>
          <p:cNvPr id="117762"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详细讲解</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p:cNvSpPr>
            <a:spLocks noGrp="1" noRot="1" noChangeAspect="1"/>
          </p:cNvSpPr>
          <p:nvPr>
            <p:ph type="sldImg" idx="2"/>
          </p:nvPr>
        </p:nvSpPr>
        <p:spPr/>
      </p:sp>
      <p:sp>
        <p:nvSpPr>
          <p:cNvPr id="11981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idx="2"/>
          </p:nvPr>
        </p:nvSpPr>
        <p:spPr/>
      </p:sp>
      <p:sp>
        <p:nvSpPr>
          <p:cNvPr id="122882"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略讲</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p:cNvSpPr>
          <p:nvPr>
            <p:ph type="sldImg" idx="2"/>
          </p:nvPr>
        </p:nvSpPr>
        <p:spPr/>
      </p:sp>
      <p:sp>
        <p:nvSpPr>
          <p:cNvPr id="12595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p:cNvSpPr>
          <p:nvPr>
            <p:ph type="sldImg" idx="2"/>
          </p:nvPr>
        </p:nvSpPr>
        <p:spPr/>
      </p:sp>
      <p:sp>
        <p:nvSpPr>
          <p:cNvPr id="12800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p:cNvSpPr>
            <a:spLocks noGrp="1" noRot="1" noChangeAspect="1"/>
          </p:cNvSpPr>
          <p:nvPr>
            <p:ph type="sldImg" idx="2"/>
          </p:nvPr>
        </p:nvSpPr>
        <p:spPr/>
      </p:sp>
      <p:sp>
        <p:nvSpPr>
          <p:cNvPr id="13721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idx="2"/>
          </p:nvPr>
        </p:nvSpPr>
        <p:spPr/>
      </p:sp>
      <p:sp>
        <p:nvSpPr>
          <p:cNvPr id="139266"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详细讲解 </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idx="2"/>
          </p:nvPr>
        </p:nvSpPr>
        <p:spPr/>
      </p:sp>
      <p:sp>
        <p:nvSpPr>
          <p:cNvPr id="143362" name="文本占位符 2"/>
          <p:cNvSpPr>
            <a:spLocks noGrp="1"/>
          </p:cNvSpPr>
          <p:nvPr>
            <p:ph type="body" idx="3"/>
          </p:nvPr>
        </p:nvSpPr>
        <p:spPr>
          <a:noFill/>
        </p:spPr>
        <p:txBody>
          <a:bodyPr/>
          <a:lstStyle/>
          <a:p>
            <a:endParaRPr lang="zh-CN" altLang="en-US" dirty="0" smtClean="0">
              <a:latin typeface="Arial" panose="020B0604020202020204" pitchFamily="34" charset="0"/>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p:cNvSpPr>
            <a:spLocks noGrp="1" noRot="1" noChangeAspect="1"/>
          </p:cNvSpPr>
          <p:nvPr>
            <p:ph type="sldImg" idx="2"/>
          </p:nvPr>
        </p:nvSpPr>
        <p:spPr/>
      </p:sp>
      <p:sp>
        <p:nvSpPr>
          <p:cNvPr id="148482"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p:cNvSpPr>
            <a:spLocks noGrp="1" noRot="1" noChangeAspect="1"/>
          </p:cNvSpPr>
          <p:nvPr>
            <p:ph type="sldImg" idx="2"/>
          </p:nvPr>
        </p:nvSpPr>
        <p:spPr/>
      </p:sp>
      <p:sp>
        <p:nvSpPr>
          <p:cNvPr id="150530"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若更改函数，则</a:t>
            </a:r>
            <a:r>
              <a:rPr lang="en-US" altLang="zh-CN" smtClean="0">
                <a:latin typeface="Arial" panose="020B0604020202020204" pitchFamily="34" charset="0"/>
                <a:ea typeface="宋体" pitchFamily="2" charset="-122"/>
              </a:rPr>
              <a:t>index(2)</a:t>
            </a:r>
            <a:r>
              <a:rPr lang="zh-CN" altLang="en-US" smtClean="0">
                <a:latin typeface="Arial" panose="020B0604020202020204" pitchFamily="34" charset="0"/>
                <a:ea typeface="宋体" pitchFamily="2" charset="-122"/>
              </a:rPr>
              <a:t>仍为</a:t>
            </a:r>
            <a:r>
              <a:rPr lang="en-US" altLang="zh-CN" smtClean="0">
                <a:latin typeface="Arial" panose="020B0604020202020204" pitchFamily="34" charset="0"/>
                <a:ea typeface="宋体" pitchFamily="2" charset="-122"/>
              </a:rPr>
              <a:t>5</a:t>
            </a:r>
            <a:endParaRPr lang="en-US" altLang="zh-CN" smtClean="0">
              <a:latin typeface="Arial" panose="020B0604020202020204" pitchFamily="34" charset="0"/>
              <a:ea typeface="宋体"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p:cNvSpPr>
          <p:nvPr>
            <p:ph type="sldImg" idx="2"/>
          </p:nvPr>
        </p:nvSpPr>
        <p:spPr/>
      </p:sp>
      <p:sp>
        <p:nvSpPr>
          <p:cNvPr id="152578"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p:cNvSpPr>
            <a:spLocks noGrp="1" noRot="1" noChangeAspect="1"/>
          </p:cNvSpPr>
          <p:nvPr>
            <p:ph type="sldImg" idx="2"/>
          </p:nvPr>
        </p:nvSpPr>
        <p:spPr/>
      </p:sp>
      <p:sp>
        <p:nvSpPr>
          <p:cNvPr id="15462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delete p;后p成了"空悬指针"，即指向一块曾经保存数据对象但现在已经无效的内存的指针。此时，p会在内存里乱指一通，有可能指到一些重要地址造成出错，因此为了使用的安全，我们一般在delete p之后还会加上p= nullptr;这一语句使其不指向任何对象。</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p:cNvSpPr>
            <a:spLocks noGrp="1" noRot="1" noChangeAspect="1"/>
          </p:cNvSpPr>
          <p:nvPr>
            <p:ph type="sldImg" idx="2"/>
          </p:nvPr>
        </p:nvSpPr>
        <p:spPr/>
      </p:sp>
      <p:sp>
        <p:nvSpPr>
          <p:cNvPr id="15667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p:cNvSpPr>
            <a:spLocks noGrp="1" noRot="1" noChangeAspect="1"/>
          </p:cNvSpPr>
          <p:nvPr>
            <p:ph type="sldImg" idx="2"/>
          </p:nvPr>
        </p:nvSpPr>
        <p:spPr/>
      </p:sp>
      <p:sp>
        <p:nvSpPr>
          <p:cNvPr id="16179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p:cNvSpPr>
            <a:spLocks noGrp="1" noRot="1" noChangeAspect="1"/>
          </p:cNvSpPr>
          <p:nvPr>
            <p:ph type="sldImg" idx="2"/>
          </p:nvPr>
        </p:nvSpPr>
        <p:spPr/>
      </p:sp>
      <p:sp>
        <p:nvSpPr>
          <p:cNvPr id="165890"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p:cNvSpPr>
            <a:spLocks noGrp="1" noRot="1" noChangeAspect="1"/>
          </p:cNvSpPr>
          <p:nvPr>
            <p:ph type="sldImg" idx="2"/>
          </p:nvPr>
        </p:nvSpPr>
        <p:spPr/>
      </p:sp>
      <p:sp>
        <p:nvSpPr>
          <p:cNvPr id="167938" name="文本占位符 2"/>
          <p:cNvSpPr>
            <a:spLocks noGrp="1"/>
          </p:cNvSpPr>
          <p:nvPr>
            <p:ph type="body" idx="3"/>
          </p:nvPr>
        </p:nvSpPr>
        <p:spPr>
          <a:noFill/>
        </p:spPr>
        <p:txBody>
          <a:bodyPr/>
          <a:lstStyle/>
          <a:p>
            <a:r>
              <a:rPr lang="zh-CN" altLang="en-US" smtClean="0">
                <a:latin typeface="Arial" panose="020B0604020202020204" pitchFamily="34" charset="0"/>
                <a:ea typeface="宋体" pitchFamily="2" charset="-122"/>
              </a:rPr>
              <a:t>前面讲过 </a:t>
            </a:r>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p:cNvSpPr>
            <a:spLocks noGrp="1" noRot="1" noChangeAspect="1"/>
          </p:cNvSpPr>
          <p:nvPr>
            <p:ph type="sldImg" idx="2"/>
          </p:nvPr>
        </p:nvSpPr>
        <p:spPr/>
      </p:sp>
      <p:sp>
        <p:nvSpPr>
          <p:cNvPr id="169986"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p:cNvSpPr>
            <a:spLocks noGrp="1" noRot="1" noChangeAspect="1"/>
          </p:cNvSpPr>
          <p:nvPr>
            <p:ph type="sldImg"/>
          </p:nvPr>
        </p:nvSpPr>
        <p:spPr/>
      </p:sp>
      <p:sp>
        <p:nvSpPr>
          <p:cNvPr id="173058" name="备注占位符 2"/>
          <p:cNvSpPr>
            <a:spLocks noGrp="1"/>
          </p:cNvSpPr>
          <p:nvPr>
            <p:ph type="body" idx="1"/>
          </p:nvPr>
        </p:nvSpPr>
        <p:spPr>
          <a:noFill/>
        </p:spPr>
        <p:txBody>
          <a:bodyPr/>
          <a:lstStyle/>
          <a:p>
            <a:endParaRPr lang="zh-CN" altLang="en-US" smtClean="0">
              <a:latin typeface="Arial" panose="020B0604020202020204" pitchFamily="34" charset="0"/>
              <a:ea typeface="宋体" pitchFamily="2" charset="-122"/>
            </a:endParaRPr>
          </a:p>
        </p:txBody>
      </p:sp>
      <p:sp>
        <p:nvSpPr>
          <p:cNvPr id="173059" name="灯片编号占位符 3"/>
          <p:cNvSpPr>
            <a:spLocks noGrp="1"/>
          </p:cNvSpPr>
          <p:nvPr>
            <p:ph type="sldNum" sz="quarter" idx="5"/>
          </p:nvPr>
        </p:nvSpPr>
        <p:spPr>
          <a:noFill/>
          <a:ln>
            <a:miter lim="800000"/>
          </a:ln>
        </p:spPr>
        <p:txBody>
          <a:bodyPr/>
          <a:lstStyle/>
          <a:p>
            <a:fld id="{27311E47-FAFC-4E23-B873-528F55403923}" type="slidenum">
              <a:rPr lang="en-US" altLang="zh-CN" smtClean="0">
                <a:latin typeface="Arial" panose="020B0604020202020204" pitchFamily="34" charset="0"/>
                <a:ea typeface="宋体" pitchFamily="2" charset="-122"/>
              </a:rPr>
            </a:fld>
            <a:endParaRPr lang="en-US" altLang="zh-CN" smtClean="0">
              <a:latin typeface="Arial" panose="020B0604020202020204" pitchFamily="34" charset="0"/>
              <a:ea typeface="宋体"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p:cNvSpPr>
            <a:spLocks noGrp="1" noRot="1" noChangeAspect="1"/>
          </p:cNvSpPr>
          <p:nvPr>
            <p:ph type="sldImg"/>
          </p:nvPr>
        </p:nvSpPr>
        <p:spPr/>
      </p:sp>
      <p:sp>
        <p:nvSpPr>
          <p:cNvPr id="194562" name="备注占位符 2"/>
          <p:cNvSpPr>
            <a:spLocks noGrp="1"/>
          </p:cNvSpPr>
          <p:nvPr>
            <p:ph type="body" idx="1"/>
          </p:nvPr>
        </p:nvSpPr>
        <p:spPr>
          <a:noFill/>
        </p:spPr>
        <p:txBody>
          <a:bodyPr/>
          <a:lstStyle/>
          <a:p>
            <a:endParaRPr lang="zh-CN" altLang="en-US" smtClean="0">
              <a:latin typeface="Arial" panose="020B0604020202020204" pitchFamily="34" charset="0"/>
              <a:ea typeface="宋体" pitchFamily="2" charset="-122"/>
            </a:endParaRPr>
          </a:p>
        </p:txBody>
      </p:sp>
      <p:sp>
        <p:nvSpPr>
          <p:cNvPr id="194563" name="灯片编号占位符 3"/>
          <p:cNvSpPr>
            <a:spLocks noGrp="1"/>
          </p:cNvSpPr>
          <p:nvPr>
            <p:ph type="sldNum" sz="quarter" idx="5"/>
          </p:nvPr>
        </p:nvSpPr>
        <p:spPr>
          <a:noFill/>
          <a:ln>
            <a:miter lim="800000"/>
          </a:ln>
        </p:spPr>
        <p:txBody>
          <a:bodyPr/>
          <a:lstStyle/>
          <a:p>
            <a:fld id="{68F6064A-41FC-4801-9E20-D9AD2704D53E}" type="slidenum">
              <a:rPr lang="en-US" altLang="zh-CN" smtClean="0">
                <a:latin typeface="Arial" panose="020B0604020202020204" pitchFamily="34" charset="0"/>
                <a:ea typeface="宋体" pitchFamily="2" charset="-122"/>
              </a:rPr>
            </a:fld>
            <a:endParaRPr lang="en-US" altLang="zh-CN" smtClean="0">
              <a:latin typeface="Arial" panose="020B0604020202020204" pitchFamily="34" charset="0"/>
              <a:ea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#error 是一种预编译器指示字，用于生成一个编译错误消息 </a:t>
            </a:r>
            <a:endParaRPr lang="zh-CN" altLang="en-US"/>
          </a:p>
          <a:p>
            <a:r>
              <a:rPr lang="zh-CN" altLang="en-US"/>
              <a:t>#line 用于强制指定新的行号和编译文件名，并对源程序的代码重新编号 </a:t>
            </a:r>
            <a:endParaRPr lang="zh-CN" altLang="en-US"/>
          </a:p>
          <a:p>
            <a:r>
              <a:rPr lang="zh-CN" altLang="en-US"/>
              <a:t>#pragma 用于指示编译器完成一些特定的动作</a:t>
            </a:r>
            <a:endParaRPr lang="zh-CN" altLang="en-US"/>
          </a:p>
          <a:p>
            <a:r>
              <a:rPr lang="zh-CN" altLang="en-US"/>
              <a:t>#pragma once——用于保证头文件只被编译一次</a:t>
            </a:r>
            <a:endParaRPr lang="zh-CN" altLang="en-US"/>
          </a:p>
          <a:p>
            <a:r>
              <a:rPr lang="zh-CN" altLang="en-US"/>
              <a:t>#pragma once 比#ifndef…#define…#endif 效率高，因为后者定义的头文件仍然被处理。前者只要头文件被定义一次，就不会再次被处理。 </a:t>
            </a:r>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p:cNvSpPr>
            <a:spLocks noGrp="1" noRot="1" noChangeAspect="1"/>
          </p:cNvSpPr>
          <p:nvPr>
            <p:ph type="sldImg"/>
          </p:nvPr>
        </p:nvSpPr>
        <p:spPr/>
      </p:sp>
      <p:sp>
        <p:nvSpPr>
          <p:cNvPr id="208898" name="备注占位符 2"/>
          <p:cNvSpPr>
            <a:spLocks noGrp="1"/>
          </p:cNvSpPr>
          <p:nvPr>
            <p:ph type="body" idx="1"/>
          </p:nvPr>
        </p:nvSpPr>
        <p:spPr>
          <a:noFill/>
        </p:spPr>
        <p:txBody>
          <a:bodyPr/>
          <a:lstStyle/>
          <a:p>
            <a:endParaRPr lang="zh-CN" altLang="en-US" smtClean="0">
              <a:latin typeface="Arial" panose="020B0604020202020204" pitchFamily="34" charset="0"/>
              <a:ea typeface="宋体" pitchFamily="2" charset="-122"/>
            </a:endParaRPr>
          </a:p>
        </p:txBody>
      </p:sp>
      <p:sp>
        <p:nvSpPr>
          <p:cNvPr id="208899" name="灯片编号占位符 3"/>
          <p:cNvSpPr>
            <a:spLocks noGrp="1"/>
          </p:cNvSpPr>
          <p:nvPr>
            <p:ph type="sldNum" sz="quarter" idx="5"/>
          </p:nvPr>
        </p:nvSpPr>
        <p:spPr>
          <a:noFill/>
          <a:ln>
            <a:miter lim="800000"/>
          </a:ln>
        </p:spPr>
        <p:txBody>
          <a:bodyPr/>
          <a:lstStyle/>
          <a:p>
            <a:fld id="{A5CDE897-A54C-41CF-B679-030E1B80452C}" type="slidenum">
              <a:rPr lang="en-US" altLang="zh-CN" smtClean="0">
                <a:latin typeface="Arial" panose="020B0604020202020204" pitchFamily="34" charset="0"/>
                <a:ea typeface="宋体" pitchFamily="2" charset="-122"/>
              </a:rPr>
            </a:fld>
            <a:endParaRPr lang="en-US" altLang="zh-CN" smtClean="0">
              <a:latin typeface="Arial" panose="020B0604020202020204" pitchFamily="34" charset="0"/>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800100" lvl="2" indent="0">
              <a:buFontTx/>
              <a:buNone/>
            </a:pPr>
            <a:r>
              <a:rPr lang="en-US" altLang="zh-CN" b="1" dirty="0" smtClean="0">
                <a:solidFill>
                  <a:srgbClr val="FF0000"/>
                </a:solidFill>
              </a:rPr>
              <a:t>d = { x };                                //</a:t>
            </a:r>
            <a:r>
              <a:rPr lang="zh-CN" altLang="zh-CN" b="1" dirty="0" smtClean="0">
                <a:solidFill>
                  <a:srgbClr val="FF0000"/>
                </a:solidFill>
              </a:rPr>
              <a:t>错误</a:t>
            </a:r>
            <a:r>
              <a:rPr lang="en-US" altLang="zh-CN" b="1" dirty="0" smtClean="0">
                <a:solidFill>
                  <a:srgbClr val="FF0000"/>
                </a:solidFill>
              </a:rPr>
              <a:t>   11C</a:t>
            </a:r>
            <a:r>
              <a:rPr lang="en-US" altLang="zh-CN" b="1" baseline="-25000" dirty="0" smtClean="0">
                <a:solidFill>
                  <a:srgbClr val="FF0000"/>
                </a:solidFill>
              </a:rPr>
              <a:t>++</a:t>
            </a:r>
            <a:endParaRPr lang="zh-CN" altLang="zh-CN" b="1" dirty="0" smtClean="0">
              <a:solidFill>
                <a:srgbClr val="FF0000"/>
              </a:solidFill>
            </a:endParaRPr>
          </a:p>
          <a:p>
            <a:pPr marL="800100" lvl="2" indent="0">
              <a:buFontTx/>
              <a:buNone/>
            </a:pPr>
            <a:r>
              <a:rPr lang="en-US" altLang="zh-CN" b="1" dirty="0" err="1" smtClean="0">
                <a:solidFill>
                  <a:srgbClr val="FF0000"/>
                </a:solidFill>
              </a:rPr>
              <a:t>int</a:t>
            </a:r>
            <a:r>
              <a:rPr lang="en-US" altLang="zh-CN" b="1" dirty="0" smtClean="0">
                <a:solidFill>
                  <a:srgbClr val="FF0000"/>
                </a:solidFill>
              </a:rPr>
              <a:t> y = { d };                                     //</a:t>
            </a:r>
            <a:r>
              <a:rPr lang="zh-CN" altLang="zh-CN" b="1" dirty="0" smtClean="0">
                <a:solidFill>
                  <a:srgbClr val="FF0000"/>
                </a:solidFill>
              </a:rPr>
              <a:t>错误</a:t>
            </a:r>
            <a:r>
              <a:rPr lang="en-US" altLang="zh-CN" b="1" dirty="0" smtClean="0">
                <a:solidFill>
                  <a:srgbClr val="FF0000"/>
                </a:solidFill>
              </a:rPr>
              <a:t>         11C</a:t>
            </a:r>
            <a:r>
              <a:rPr lang="en-US" altLang="zh-CN" b="1" baseline="-25000" dirty="0" smtClean="0">
                <a:solidFill>
                  <a:srgbClr val="FF0000"/>
                </a:solidFill>
              </a:rPr>
              <a:t>++</a:t>
            </a:r>
            <a:endParaRPr lang="zh-CN" altLang="zh-CN" b="1" dirty="0" smtClean="0">
              <a:solidFill>
                <a:srgbClr val="FF0000"/>
              </a:solidFill>
            </a:endParaRPr>
          </a:p>
          <a:p>
            <a:r>
              <a:rPr lang="zh-CN" altLang="en-US" dirty="0" smtClean="0"/>
              <a:t>不允许丢失数据精度的隐式类型转换，不允许窄化</a:t>
            </a:r>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p:cNvSpPr>
            <a:spLocks noGrp="1" noRot="1" noChangeAspect="1" noTextEdit="1"/>
          </p:cNvSpPr>
          <p:nvPr>
            <p:ph type="sldImg"/>
          </p:nvPr>
        </p:nvSpPr>
        <p:spPr/>
      </p:sp>
      <p:sp>
        <p:nvSpPr>
          <p:cNvPr id="216066" name="备注占位符 2"/>
          <p:cNvSpPr>
            <a:spLocks noGrp="1"/>
          </p:cNvSpPr>
          <p:nvPr>
            <p:ph type="body" idx="1"/>
          </p:nvPr>
        </p:nvSpPr>
        <p:spPr>
          <a:noFill/>
        </p:spPr>
        <p:txBody>
          <a:bodyPr/>
          <a:lstStyle/>
          <a:p>
            <a:r>
              <a:rPr lang="en-US" altLang="zh-CN" dirty="0" smtClean="0">
                <a:latin typeface="Arial" panose="020B0604020202020204" pitchFamily="34" charset="0"/>
                <a:ea typeface="宋体" pitchFamily="2" charset="-122"/>
              </a:rPr>
              <a:t>y1=0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y2=0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X=3</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d=0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mx=0</a:t>
            </a:r>
            <a:endParaRPr lang="en-US" altLang="zh-CN" dirty="0" smtClean="0">
              <a:latin typeface="Arial" panose="020B0604020202020204" pitchFamily="34" charset="0"/>
              <a:ea typeface="宋体" pitchFamily="2" charset="-122"/>
            </a:endParaRPr>
          </a:p>
          <a:p>
            <a:r>
              <a:rPr lang="en-US" altLang="zh-CN" dirty="0" err="1" smtClean="0">
                <a:latin typeface="Arial" panose="020B0604020202020204" pitchFamily="34" charset="0"/>
                <a:ea typeface="宋体" pitchFamily="2" charset="-122"/>
              </a:rPr>
              <a:t>mnf</a:t>
            </a:r>
            <a:r>
              <a:rPr lang="en-US" altLang="zh-CN" dirty="0" smtClean="0">
                <a:latin typeface="Arial" panose="020B0604020202020204" pitchFamily="34" charset="0"/>
                <a:ea typeface="宋体" pitchFamily="2" charset="-122"/>
              </a:rPr>
              <a:t>= p=0x49c030</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y1=1</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y2=1</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y1=2</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y2=2</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y1=3</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y2=3</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c=</a:t>
            </a:r>
            <a:endParaRPr lang="en-US" altLang="zh-CN" dirty="0" smtClean="0">
              <a:latin typeface="Arial" panose="020B0604020202020204" pitchFamily="34" charset="0"/>
              <a:ea typeface="宋体" pitchFamily="2" charset="-122"/>
            </a:endParaRPr>
          </a:p>
          <a:p>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a:t>
            </a:r>
            <a:endParaRPr lang="en-US" altLang="zh-CN" dirty="0" smtClean="0">
              <a:latin typeface="Arial" panose="020B0604020202020204" pitchFamily="34" charset="0"/>
              <a:ea typeface="宋体" pitchFamily="2" charset="-122"/>
            </a:endParaRPr>
          </a:p>
          <a:p>
            <a:r>
              <a:rPr lang="en-US" altLang="zh-CN" dirty="0" smtClean="0">
                <a:latin typeface="Arial" panose="020B0604020202020204" pitchFamily="34" charset="0"/>
                <a:ea typeface="宋体" pitchFamily="2" charset="-122"/>
              </a:rPr>
              <a:t>Process exited after 0.1885 seconds with return value 0</a:t>
            </a:r>
            <a:endParaRPr lang="en-US" altLang="zh-CN" dirty="0" smtClean="0">
              <a:latin typeface="Arial" panose="020B0604020202020204" pitchFamily="34" charset="0"/>
              <a:ea typeface="宋体" pitchFamily="2" charset="-122"/>
            </a:endParaRPr>
          </a:p>
          <a:p>
            <a:r>
              <a:rPr lang="zh-CN" altLang="en-US" dirty="0" smtClean="0">
                <a:latin typeface="Arial" panose="020B0604020202020204" pitchFamily="34" charset="0"/>
                <a:ea typeface="宋体" pitchFamily="2" charset="-122"/>
              </a:rPr>
              <a:t>请按任意键继续</a:t>
            </a:r>
            <a:r>
              <a:rPr lang="en-US" altLang="zh-CN" dirty="0" smtClean="0">
                <a:latin typeface="Arial" panose="020B0604020202020204" pitchFamily="34" charset="0"/>
                <a:ea typeface="宋体" pitchFamily="2" charset="-122"/>
              </a:rPr>
              <a:t>. . .</a:t>
            </a:r>
            <a:endParaRPr lang="zh-CN" altLang="en-US" dirty="0" smtClean="0">
              <a:latin typeface="Arial" panose="020B0604020202020204" pitchFamily="34" charset="0"/>
              <a:ea typeface="宋体" pitchFamily="2" charset="-122"/>
            </a:endParaRPr>
          </a:p>
        </p:txBody>
      </p:sp>
      <p:sp>
        <p:nvSpPr>
          <p:cNvPr id="216067" name="灯片编号占位符 3"/>
          <p:cNvSpPr>
            <a:spLocks noGrp="1"/>
          </p:cNvSpPr>
          <p:nvPr>
            <p:ph type="sldNum" sz="quarter" idx="5"/>
          </p:nvPr>
        </p:nvSpPr>
        <p:spPr>
          <a:noFill/>
          <a:ln>
            <a:miter lim="800000"/>
          </a:ln>
        </p:spPr>
        <p:txBody>
          <a:bodyPr/>
          <a:lstStyle/>
          <a:p>
            <a:fld id="{D47D7C23-BBCD-442C-9A74-02DDBDF706AA}" type="slidenum">
              <a:rPr lang="zh-CN" altLang="en-US" smtClean="0">
                <a:latin typeface="Times New Roman" panose="02020603050405020304" pitchFamily="18" charset="0"/>
                <a:ea typeface="宋体" pitchFamily="2" charset="-122"/>
              </a:rPr>
            </a:fld>
            <a:endParaRPr lang="en-US" altLang="zh-CN" smtClean="0">
              <a:latin typeface="Times New Roman" panose="02020603050405020304" pitchFamily="18" charset="0"/>
              <a:ea typeface="宋体"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第二章 例子</a:t>
            </a:r>
            <a:r>
              <a:rPr lang="en-US" altLang="zh-CN" dirty="0" smtClean="0"/>
              <a:t>\</a:t>
            </a:r>
            <a:r>
              <a:rPr lang="zh-CN" altLang="en-US" dirty="0" smtClean="0"/>
              <a:t>输入输出重定向</a:t>
            </a:r>
            <a:r>
              <a:rPr lang="en-US" altLang="zh-CN" dirty="0" smtClean="0"/>
              <a:t>&gt;program &lt;a.txt &gt;c.txt</a:t>
            </a:r>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a:t>
            </a:r>
            <a:r>
              <a:rPr lang="zh-CN" altLang="en-US" dirty="0" smtClean="0"/>
              <a:t>第二章 例子</a:t>
            </a:r>
            <a:r>
              <a:rPr lang="en-US" altLang="zh-CN" dirty="0" smtClean="0"/>
              <a:t>\</a:t>
            </a:r>
            <a:r>
              <a:rPr lang="zh-CN" altLang="en-US" dirty="0" smtClean="0"/>
              <a:t>输入输出重定向</a:t>
            </a:r>
            <a:r>
              <a:rPr lang="en-US" altLang="zh-CN" dirty="0" smtClean="0"/>
              <a:t>&gt;program &lt;a.txt &gt;c.txt</a:t>
            </a:r>
            <a:endParaRPr lang="zh-CN" altLang="en-US" dirty="0" smtClean="0"/>
          </a:p>
          <a:p>
            <a:r>
              <a:rPr lang="zh-CN" altLang="en-US" dirty="0" smtClean="0"/>
              <a:t>命令行重定向</a:t>
            </a:r>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Arial" panose="020B0604020202020204" pitchFamily="34" charset="0"/>
                <a:ea typeface="宋体" pitchFamily="2" charset="-122"/>
                <a:cs typeface="+mn-cs"/>
              </a:rPr>
              <a:t>内存分配方式</a:t>
            </a:r>
            <a:endParaRPr lang="zh-CN" altLang="en-US" sz="1200" b="0" i="0" kern="1200" dirty="0" smtClean="0">
              <a:solidFill>
                <a:schemeClr val="tx1"/>
              </a:solidFill>
              <a:effectLst/>
              <a:latin typeface="Arial" panose="020B0604020202020204" pitchFamily="34" charset="0"/>
              <a:ea typeface="宋体" pitchFamily="2" charset="-122"/>
              <a:cs typeface="+mn-cs"/>
            </a:endParaRPr>
          </a:p>
          <a:p>
            <a:br>
              <a:rPr lang="zh-CN" altLang="en-US" sz="1200" b="0" i="0" kern="1200" dirty="0" smtClean="0">
                <a:solidFill>
                  <a:schemeClr val="tx1"/>
                </a:solidFill>
                <a:effectLst/>
                <a:latin typeface="Arial" panose="020B0604020202020204" pitchFamily="34" charset="0"/>
                <a:ea typeface="宋体" pitchFamily="2" charset="-122"/>
                <a:cs typeface="+mn-cs"/>
              </a:rPr>
            </a:br>
            <a:r>
              <a:rPr lang="zh-CN" altLang="en-US" sz="1200" b="0" i="0" kern="1200" dirty="0" smtClean="0">
                <a:solidFill>
                  <a:schemeClr val="tx1"/>
                </a:solidFill>
                <a:effectLst/>
                <a:latin typeface="Arial" panose="020B0604020202020204" pitchFamily="34" charset="0"/>
                <a:ea typeface="宋体" pitchFamily="2" charset="-122"/>
                <a:cs typeface="+mn-cs"/>
              </a:rPr>
              <a:t>　　内存分配方式有三种：</a:t>
            </a:r>
            <a:br>
              <a:rPr lang="zh-CN" altLang="en-US" sz="1200" b="0" i="0" kern="1200" dirty="0" smtClean="0">
                <a:solidFill>
                  <a:schemeClr val="tx1"/>
                </a:solidFill>
                <a:effectLst/>
                <a:latin typeface="Arial" panose="020B0604020202020204" pitchFamily="34" charset="0"/>
                <a:ea typeface="宋体" pitchFamily="2" charset="-122"/>
                <a:cs typeface="+mn-cs"/>
              </a:rPr>
            </a:br>
            <a:r>
              <a:rPr lang="zh-CN" altLang="en-US" sz="1200" b="0" i="0" kern="1200" dirty="0" smtClean="0">
                <a:solidFill>
                  <a:schemeClr val="tx1"/>
                </a:solidFill>
                <a:effectLst/>
                <a:latin typeface="Arial" panose="020B0604020202020204" pitchFamily="34" charset="0"/>
                <a:ea typeface="宋体" pitchFamily="2" charset="-122"/>
                <a:cs typeface="+mn-cs"/>
              </a:rPr>
              <a:t>　　（</a:t>
            </a:r>
            <a:r>
              <a:rPr lang="en-US" altLang="zh-CN" sz="1200" b="0" i="0" kern="1200" dirty="0" smtClean="0">
                <a:solidFill>
                  <a:schemeClr val="tx1"/>
                </a:solidFill>
                <a:effectLst/>
                <a:latin typeface="Arial" panose="020B0604020202020204" pitchFamily="34" charset="0"/>
                <a:ea typeface="宋体" pitchFamily="2" charset="-122"/>
                <a:cs typeface="+mn-cs"/>
              </a:rPr>
              <a:t>1</a:t>
            </a:r>
            <a:r>
              <a:rPr lang="zh-CN" altLang="en-US" sz="1200" b="0" i="0" kern="1200" dirty="0" smtClean="0">
                <a:solidFill>
                  <a:schemeClr val="tx1"/>
                </a:solidFill>
                <a:effectLst/>
                <a:latin typeface="Arial" panose="020B0604020202020204" pitchFamily="34" charset="0"/>
                <a:ea typeface="宋体" pitchFamily="2" charset="-122"/>
                <a:cs typeface="+mn-cs"/>
              </a:rPr>
              <a:t>）从静态存储区域分配。内存在程序编译的时候就已经分配好，这块内存在程序的整个运行期间都存在。例如全局变量，</a:t>
            </a:r>
            <a:r>
              <a:rPr lang="en-US" altLang="zh-CN" sz="1200" b="0" i="0" kern="1200" dirty="0" smtClean="0">
                <a:solidFill>
                  <a:schemeClr val="tx1"/>
                </a:solidFill>
                <a:effectLst/>
                <a:latin typeface="Arial" panose="020B0604020202020204" pitchFamily="34" charset="0"/>
                <a:ea typeface="宋体" pitchFamily="2" charset="-122"/>
                <a:cs typeface="+mn-cs"/>
              </a:rPr>
              <a:t>static</a:t>
            </a:r>
            <a:r>
              <a:rPr lang="zh-CN" altLang="en-US" sz="1200" b="0" i="0" kern="1200" dirty="0" smtClean="0">
                <a:solidFill>
                  <a:schemeClr val="tx1"/>
                </a:solidFill>
                <a:effectLst/>
                <a:latin typeface="Arial" panose="020B0604020202020204" pitchFamily="34" charset="0"/>
                <a:ea typeface="宋体" pitchFamily="2" charset="-122"/>
                <a:cs typeface="+mn-cs"/>
              </a:rPr>
              <a:t>变量。</a:t>
            </a:r>
            <a:br>
              <a:rPr lang="zh-CN" altLang="en-US" sz="1200" b="0" i="0" kern="1200" dirty="0" smtClean="0">
                <a:solidFill>
                  <a:schemeClr val="tx1"/>
                </a:solidFill>
                <a:effectLst/>
                <a:latin typeface="Arial" panose="020B0604020202020204" pitchFamily="34" charset="0"/>
                <a:ea typeface="宋体" pitchFamily="2" charset="-122"/>
                <a:cs typeface="+mn-cs"/>
              </a:rPr>
            </a:br>
            <a:br>
              <a:rPr lang="zh-CN" altLang="en-US" sz="1200" b="0" i="0" kern="1200" dirty="0" smtClean="0">
                <a:solidFill>
                  <a:schemeClr val="tx1"/>
                </a:solidFill>
                <a:effectLst/>
                <a:latin typeface="Arial" panose="020B0604020202020204" pitchFamily="34" charset="0"/>
                <a:ea typeface="宋体" pitchFamily="2" charset="-122"/>
                <a:cs typeface="+mn-cs"/>
              </a:rPr>
            </a:br>
            <a:r>
              <a:rPr lang="zh-CN" altLang="en-US" sz="1200" b="0" i="0" kern="1200" dirty="0" smtClean="0">
                <a:solidFill>
                  <a:schemeClr val="tx1"/>
                </a:solidFill>
                <a:effectLst/>
                <a:latin typeface="Arial" panose="020B0604020202020204" pitchFamily="34" charset="0"/>
                <a:ea typeface="宋体" pitchFamily="2" charset="-122"/>
                <a:cs typeface="+mn-cs"/>
              </a:rPr>
              <a:t>　　（</a:t>
            </a:r>
            <a:r>
              <a:rPr lang="en-US" altLang="zh-CN" sz="1200" b="0" i="0" kern="1200" dirty="0" smtClean="0">
                <a:solidFill>
                  <a:schemeClr val="tx1"/>
                </a:solidFill>
                <a:effectLst/>
                <a:latin typeface="Arial" panose="020B0604020202020204" pitchFamily="34" charset="0"/>
                <a:ea typeface="宋体" pitchFamily="2" charset="-122"/>
                <a:cs typeface="+mn-cs"/>
              </a:rPr>
              <a:t>2</a:t>
            </a:r>
            <a:r>
              <a:rPr lang="zh-CN" altLang="en-US" sz="1200" b="0" i="0" kern="1200" dirty="0" smtClean="0">
                <a:solidFill>
                  <a:schemeClr val="tx1"/>
                </a:solidFill>
                <a:effectLst/>
                <a:latin typeface="Arial" panose="020B0604020202020204" pitchFamily="34" charset="0"/>
                <a:ea typeface="宋体" pitchFamily="2" charset="-122"/>
                <a:cs typeface="+mn-cs"/>
              </a:rPr>
              <a:t>）在栈上创建。在执行函数时，函数内局部变量的存储单元都可以在栈上创建，函数执行结束时这些存储单元自动被释放。栈内存分配运算内置于处理器的指令集中，效率很高，但是分配的内存容量有限。</a:t>
            </a:r>
            <a:br>
              <a:rPr lang="zh-CN" altLang="en-US" sz="1200" b="0" i="0" kern="1200" dirty="0" smtClean="0">
                <a:solidFill>
                  <a:schemeClr val="tx1"/>
                </a:solidFill>
                <a:effectLst/>
                <a:latin typeface="Arial" panose="020B0604020202020204" pitchFamily="34" charset="0"/>
                <a:ea typeface="宋体" pitchFamily="2" charset="-122"/>
                <a:cs typeface="+mn-cs"/>
              </a:rPr>
            </a:br>
            <a:br>
              <a:rPr lang="zh-CN" altLang="en-US" sz="1200" b="0" i="0" kern="1200" dirty="0" smtClean="0">
                <a:solidFill>
                  <a:schemeClr val="tx1"/>
                </a:solidFill>
                <a:effectLst/>
                <a:latin typeface="Arial" panose="020B0604020202020204" pitchFamily="34" charset="0"/>
                <a:ea typeface="宋体" pitchFamily="2" charset="-122"/>
                <a:cs typeface="+mn-cs"/>
              </a:rPr>
            </a:br>
            <a:r>
              <a:rPr lang="zh-CN" altLang="en-US" sz="1200" b="0" i="0" kern="1200" dirty="0" smtClean="0">
                <a:solidFill>
                  <a:schemeClr val="tx1"/>
                </a:solidFill>
                <a:effectLst/>
                <a:latin typeface="Arial" panose="020B0604020202020204" pitchFamily="34" charset="0"/>
                <a:ea typeface="宋体" pitchFamily="2" charset="-122"/>
                <a:cs typeface="+mn-cs"/>
              </a:rPr>
              <a:t>　　（</a:t>
            </a:r>
            <a:r>
              <a:rPr lang="en-US" altLang="zh-CN" sz="1200" b="0" i="0" kern="1200" dirty="0" smtClean="0">
                <a:solidFill>
                  <a:schemeClr val="tx1"/>
                </a:solidFill>
                <a:effectLst/>
                <a:latin typeface="Arial" panose="020B0604020202020204" pitchFamily="34" charset="0"/>
                <a:ea typeface="宋体" pitchFamily="2" charset="-122"/>
                <a:cs typeface="+mn-cs"/>
              </a:rPr>
              <a:t>3</a:t>
            </a:r>
            <a:r>
              <a:rPr lang="zh-CN" altLang="en-US" sz="1200" b="0" i="0" kern="1200" dirty="0" smtClean="0">
                <a:solidFill>
                  <a:schemeClr val="tx1"/>
                </a:solidFill>
                <a:effectLst/>
                <a:latin typeface="Arial" panose="020B0604020202020204" pitchFamily="34" charset="0"/>
                <a:ea typeface="宋体" pitchFamily="2" charset="-122"/>
                <a:cs typeface="+mn-cs"/>
              </a:rPr>
              <a:t>） 从堆上分配，亦称动态内存分配。程序在运行的时候用</a:t>
            </a:r>
            <a:r>
              <a:rPr lang="en-US" altLang="zh-CN" sz="1200" b="0" i="0" kern="1200" dirty="0" err="1" smtClean="0">
                <a:solidFill>
                  <a:schemeClr val="tx1"/>
                </a:solidFill>
                <a:effectLst/>
                <a:latin typeface="Arial" panose="020B0604020202020204" pitchFamily="34" charset="0"/>
                <a:ea typeface="宋体" pitchFamily="2" charset="-122"/>
                <a:cs typeface="+mn-cs"/>
              </a:rPr>
              <a:t>malloc</a:t>
            </a:r>
            <a:r>
              <a:rPr lang="zh-CN" altLang="en-US" sz="1200" b="0" i="0" kern="1200" dirty="0" smtClean="0">
                <a:solidFill>
                  <a:schemeClr val="tx1"/>
                </a:solidFill>
                <a:effectLst/>
                <a:latin typeface="Arial" panose="020B0604020202020204" pitchFamily="34" charset="0"/>
                <a:ea typeface="宋体" pitchFamily="2" charset="-122"/>
                <a:cs typeface="+mn-cs"/>
              </a:rPr>
              <a:t>或</a:t>
            </a:r>
            <a:r>
              <a:rPr lang="en-US" altLang="zh-CN" sz="1200" b="0" i="0" kern="1200" dirty="0" smtClean="0">
                <a:solidFill>
                  <a:schemeClr val="tx1"/>
                </a:solidFill>
                <a:effectLst/>
                <a:latin typeface="Arial" panose="020B0604020202020204" pitchFamily="34" charset="0"/>
                <a:ea typeface="宋体" pitchFamily="2" charset="-122"/>
                <a:cs typeface="+mn-cs"/>
              </a:rPr>
              <a:t>new</a:t>
            </a:r>
            <a:r>
              <a:rPr lang="zh-CN" altLang="en-US" sz="1200" b="0" i="0" kern="1200" dirty="0" smtClean="0">
                <a:solidFill>
                  <a:schemeClr val="tx1"/>
                </a:solidFill>
                <a:effectLst/>
                <a:latin typeface="Arial" panose="020B0604020202020204" pitchFamily="34" charset="0"/>
                <a:ea typeface="宋体" pitchFamily="2" charset="-122"/>
                <a:cs typeface="+mn-cs"/>
              </a:rPr>
              <a:t>申请任意多少的内存，程序员自己负责在何时用</a:t>
            </a:r>
            <a:r>
              <a:rPr lang="en-US" altLang="zh-CN" sz="1200" b="0" i="0" kern="1200" dirty="0" smtClean="0">
                <a:solidFill>
                  <a:schemeClr val="tx1"/>
                </a:solidFill>
                <a:effectLst/>
                <a:latin typeface="Arial" panose="020B0604020202020204" pitchFamily="34" charset="0"/>
                <a:ea typeface="宋体" pitchFamily="2" charset="-122"/>
                <a:cs typeface="+mn-cs"/>
              </a:rPr>
              <a:t>free</a:t>
            </a:r>
            <a:r>
              <a:rPr lang="zh-CN" altLang="en-US" sz="1200" b="0" i="0" kern="1200" dirty="0" smtClean="0">
                <a:solidFill>
                  <a:schemeClr val="tx1"/>
                </a:solidFill>
                <a:effectLst/>
                <a:latin typeface="Arial" panose="020B0604020202020204" pitchFamily="34" charset="0"/>
                <a:ea typeface="宋体" pitchFamily="2" charset="-122"/>
                <a:cs typeface="+mn-cs"/>
              </a:rPr>
              <a:t>或</a:t>
            </a:r>
            <a:r>
              <a:rPr lang="en-US" altLang="zh-CN" sz="1200" b="0" i="0" kern="1200" dirty="0" smtClean="0">
                <a:solidFill>
                  <a:schemeClr val="tx1"/>
                </a:solidFill>
                <a:effectLst/>
                <a:latin typeface="Arial" panose="020B0604020202020204" pitchFamily="34" charset="0"/>
                <a:ea typeface="宋体" pitchFamily="2" charset="-122"/>
                <a:cs typeface="+mn-cs"/>
              </a:rPr>
              <a:t>delete</a:t>
            </a:r>
            <a:r>
              <a:rPr lang="zh-CN" altLang="en-US" sz="1200" b="0" i="0" kern="1200" dirty="0" smtClean="0">
                <a:solidFill>
                  <a:schemeClr val="tx1"/>
                </a:solidFill>
                <a:effectLst/>
                <a:latin typeface="Arial" panose="020B0604020202020204" pitchFamily="34" charset="0"/>
                <a:ea typeface="宋体" pitchFamily="2" charset="-122"/>
                <a:cs typeface="+mn-cs"/>
              </a:rPr>
              <a:t>释放内存。动态内存的生存期由我们决定，使用非常灵活，但问题也最多。</a:t>
            </a:r>
            <a:br>
              <a:rPr lang="zh-CN" altLang="en-US" sz="1200" b="0" i="0" kern="1200" dirty="0" smtClean="0">
                <a:solidFill>
                  <a:schemeClr val="tx1"/>
                </a:solidFill>
                <a:effectLst/>
                <a:latin typeface="Arial" panose="020B0604020202020204" pitchFamily="34" charset="0"/>
                <a:ea typeface="宋体" pitchFamily="2" charset="-122"/>
                <a:cs typeface="+mn-cs"/>
              </a:rPr>
            </a:br>
            <a:endParaRPr lang="zh-CN" altLang="en-US" sz="1200" b="0" i="0" kern="1200" dirty="0" smtClean="0">
              <a:solidFill>
                <a:schemeClr val="tx1"/>
              </a:solidFill>
              <a:effectLst/>
              <a:latin typeface="Arial" panose="020B0604020202020204"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B741FF15-523A-4BDF-B6A7-2F0D2ABF00CF}"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idx="2"/>
          </p:nvPr>
        </p:nvSpPr>
        <p:spPr/>
      </p:sp>
      <p:sp>
        <p:nvSpPr>
          <p:cNvPr id="38914" name="文本占位符 2"/>
          <p:cNvSpPr>
            <a:spLocks noGrp="1"/>
          </p:cNvSpPr>
          <p:nvPr>
            <p:ph type="body" idx="3"/>
          </p:nvPr>
        </p:nvSpPr>
        <p:spPr>
          <a:noFill/>
        </p:spPr>
        <p:txBody>
          <a:bodyPr/>
          <a:lstStyle/>
          <a:p>
            <a:r>
              <a:rPr lang="zh-CN" altLang="en-US" dirty="0" smtClean="0">
                <a:latin typeface="Arial" panose="020B0604020202020204" pitchFamily="34" charset="0"/>
                <a:ea typeface="宋体" pitchFamily="2" charset="-122"/>
              </a:rPr>
              <a:t>std::weak_ptr 是一种智能指针，它对被 std::shared_ptr 管理的对象存在非拥有性（“弱”）引用。在访问所引用的对象前必须先转换为 std::shared_ptr。</a:t>
            </a:r>
            <a:endParaRPr lang="zh-CN" altLang="en-US" dirty="0" smtClean="0">
              <a:latin typeface="Arial" panose="020B0604020202020204" pitchFamily="34" charset="0"/>
              <a:ea typeface="宋体" pitchFamily="2" charset="-122"/>
            </a:endParaRPr>
          </a:p>
          <a:p>
            <a:r>
              <a:rPr lang="zh-CN" altLang="en-US" dirty="0" smtClean="0">
                <a:latin typeface="Arial" panose="020B0604020202020204" pitchFamily="34" charset="0"/>
                <a:ea typeface="宋体" pitchFamily="2" charset="-122"/>
              </a:rPr>
              <a:t>std::weak_ptr 用来表达临时所有权的概念：当某个对象只有存在时才需要被访问，而且随时可能被他人删除时，可以使用 std::weak_ptr 来跟踪该对象。需要获得临时所有权时，则将其转换为 std::shared_ptr，此时如果原来的 std::shared_ptr 被销毁，则该对象的生命期将被延长至这个临时的 std::shared_ptr 同样被销毁为止。</a:t>
            </a:r>
            <a:endParaRPr lang="zh-CN" altLang="en-US" dirty="0" smtClean="0">
              <a:latin typeface="Arial" panose="020B0604020202020204" pitchFamily="34" charset="0"/>
              <a:ea typeface="宋体" pitchFamily="2" charset="-122"/>
            </a:endParaRPr>
          </a:p>
          <a:p>
            <a:r>
              <a:rPr lang="zh-CN" altLang="en-US" dirty="0" smtClean="0">
                <a:latin typeface="Arial" panose="020B0604020202020204" pitchFamily="34" charset="0"/>
                <a:ea typeface="宋体" pitchFamily="2" charset="-122"/>
              </a:rPr>
              <a:t>此外，std::weak_ptr 还可以用来避免 std::shared_ptr 的循环引用。</a:t>
            </a:r>
            <a:endParaRPr lang="zh-CN" altLang="en-US" dirty="0" smtClean="0">
              <a:latin typeface="Arial" panose="020B060402020202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idx="2"/>
          </p:nvPr>
        </p:nvSpPr>
        <p:spPr/>
      </p:sp>
      <p:sp>
        <p:nvSpPr>
          <p:cNvPr id="44034" name="文本占位符 2"/>
          <p:cNvSpPr>
            <a:spLocks noGrp="1"/>
          </p:cNvSpPr>
          <p:nvPr>
            <p:ph type="body" idx="3"/>
          </p:nvPr>
        </p:nvSpPr>
        <p:spPr>
          <a:noFill/>
        </p:spPr>
        <p:txBody>
          <a:bodyPr/>
          <a:lstStyle/>
          <a:p>
            <a:endParaRPr lang="zh-CN" altLang="en-US" smtClean="0">
              <a:latin typeface="Arial" panose="020B060402020202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9189C0C-0D6C-43B1-BE56-B4A7E4EA697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7C3F2FE-1C2F-45AF-99CE-1A1C32C7EC0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CBBEE19-0B56-40F7-B09D-BF620BABA7C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7"/>
          <p:cNvCxnSpPr/>
          <p:nvPr userDrawn="1"/>
        </p:nvCxnSpPr>
        <p:spPr>
          <a:xfrm>
            <a:off x="0" y="682625"/>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251A591-C35A-44C5-A610-1D930E7E9C9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1D47323-A41B-4FC8-969A-F42E384E2FD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A3AD721-4C99-4CC5-85D3-60FC32096F2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17FE1FA-CE49-44D5-81D5-E870745C53E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5"/>
          <p:cNvCxnSpPr/>
          <p:nvPr userDrawn="1"/>
        </p:nvCxnSpPr>
        <p:spPr>
          <a:xfrm>
            <a:off x="0" y="682625"/>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116632"/>
            <a:ext cx="8229600" cy="706090"/>
          </a:xfrm>
        </p:spPr>
        <p:txBody>
          <a:bodyPr/>
          <a:lstStyle/>
          <a:p>
            <a:r>
              <a:rPr lang="zh-CN" altLang="en-US"/>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94CA22A-A1B5-4036-B14F-C02B22EE766A}"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5"/>
          <p:cNvCxnSpPr/>
          <p:nvPr userDrawn="1"/>
        </p:nvCxnSpPr>
        <p:spPr>
          <a:xfrm>
            <a:off x="251520" y="420688"/>
            <a:ext cx="8640960" cy="0"/>
          </a:xfrm>
          <a:prstGeom prst="line">
            <a:avLst/>
          </a:prstGeom>
        </p:spPr>
        <p:style>
          <a:lnRef idx="3">
            <a:schemeClr val="accent3"/>
          </a:lnRef>
          <a:fillRef idx="0">
            <a:schemeClr val="accent3"/>
          </a:fillRef>
          <a:effectRef idx="2">
            <a:schemeClr val="accent3"/>
          </a:effectRef>
          <a:fontRef idx="minor">
            <a:schemeClr val="tx1"/>
          </a:fontRef>
        </p:style>
      </p:cxn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0455505A-84A4-4C49-8E48-ECCBD1494D9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8CBD0C-6960-4EEC-90BC-75BDE78A9D8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78854A5-022C-43AE-A7BD-63B5406EDA4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itchFamily="2" charset="-122"/>
              </a:defRPr>
            </a:lvl1pPr>
          </a:lstStyle>
          <a:p>
            <a:pPr>
              <a:defRPr/>
            </a:pPr>
            <a:fld id="{BDD7B904-3777-4AE8-A50C-A634CA23F7F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
          <p:cNvSpPr>
            <a:spLocks noGrp="1" noChangeArrowheads="1"/>
          </p:cNvSpPr>
          <p:nvPr>
            <p:ph type="title"/>
          </p:nvPr>
        </p:nvSpPr>
        <p:spPr>
          <a:xfrm>
            <a:off x="685800" y="115888"/>
            <a:ext cx="7772400" cy="720725"/>
          </a:xfrm>
        </p:spPr>
        <p:txBody>
          <a:bodyPr/>
          <a:lstStyle/>
          <a:p>
            <a:pPr eaLnBrk="1" hangingPunct="1"/>
            <a:r>
              <a:rPr lang="zh-CN" altLang="en-US" b="1" dirty="0" smtClean="0"/>
              <a:t>第</a:t>
            </a:r>
            <a:r>
              <a:rPr lang="en-US" altLang="zh-CN" b="1" dirty="0" smtClean="0"/>
              <a:t>2</a:t>
            </a:r>
            <a:r>
              <a:rPr lang="zh-CN" altLang="en-US" b="1" dirty="0" smtClean="0"/>
              <a:t>章 </a:t>
            </a:r>
            <a:r>
              <a:rPr lang="en-US" altLang="zh-CN" b="1" dirty="0" smtClean="0">
                <a:solidFill>
                  <a:srgbClr val="FF0000"/>
                </a:solidFill>
              </a:rPr>
              <a:t>C++  </a:t>
            </a:r>
            <a:r>
              <a:rPr lang="zh-CN" altLang="en-US" b="1" dirty="0" smtClean="0">
                <a:solidFill>
                  <a:srgbClr val="FF0000"/>
                </a:solidFill>
              </a:rPr>
              <a:t>基  础</a:t>
            </a:r>
            <a:r>
              <a:rPr lang="zh-CN" altLang="en-US" b="1" dirty="0" smtClean="0"/>
              <a:t> </a:t>
            </a:r>
            <a:endParaRPr lang="zh-CN" altLang="en-US" b="1" dirty="0" smtClean="0"/>
          </a:p>
        </p:txBody>
      </p:sp>
      <p:sp>
        <p:nvSpPr>
          <p:cNvPr id="14338" name="Rectangle 5"/>
          <p:cNvSpPr>
            <a:spLocks noGrp="1" noChangeArrowheads="1"/>
          </p:cNvSpPr>
          <p:nvPr>
            <p:ph idx="1"/>
          </p:nvPr>
        </p:nvSpPr>
        <p:spPr>
          <a:xfrm>
            <a:off x="682624" y="1268413"/>
            <a:ext cx="8137848" cy="5400947"/>
          </a:xfrm>
        </p:spPr>
        <p:txBody>
          <a:bodyPr/>
          <a:lstStyle/>
          <a:p>
            <a:pPr eaLnBrk="1" hangingPunct="1">
              <a:buFontTx/>
              <a:buNone/>
            </a:pPr>
            <a:r>
              <a:rPr lang="zh-CN" altLang="en-US" sz="2800" b="1" dirty="0" smtClean="0">
                <a:solidFill>
                  <a:srgbClr val="FF0000"/>
                </a:solidFill>
                <a:sym typeface="Symbol" panose="05050102010706020507" pitchFamily="18" charset="2"/>
              </a:rPr>
              <a:t>本章主要介绍</a:t>
            </a:r>
            <a:r>
              <a:rPr lang="en-US" altLang="zh-CN" sz="2800" b="1" dirty="0" smtClean="0">
                <a:solidFill>
                  <a:srgbClr val="FF0000"/>
                </a:solidFill>
                <a:sym typeface="Symbol" panose="05050102010706020507" pitchFamily="18" charset="2"/>
              </a:rPr>
              <a:t> C++</a:t>
            </a:r>
            <a:r>
              <a:rPr lang="zh-CN" altLang="en-US" sz="2800" b="1" dirty="0" smtClean="0">
                <a:solidFill>
                  <a:srgbClr val="FF0000"/>
                </a:solidFill>
                <a:sym typeface="Symbol" panose="05050102010706020507" pitchFamily="18" charset="2"/>
              </a:rPr>
              <a:t>对</a:t>
            </a:r>
            <a:r>
              <a:rPr lang="en-US" altLang="zh-CN" sz="2800" b="1" dirty="0" smtClean="0">
                <a:solidFill>
                  <a:srgbClr val="FF0000"/>
                </a:solidFill>
                <a:sym typeface="Symbol" panose="05050102010706020507" pitchFamily="18" charset="2"/>
              </a:rPr>
              <a:t>C</a:t>
            </a:r>
            <a:r>
              <a:rPr lang="zh-CN" altLang="en-US" sz="2800" b="1" dirty="0" smtClean="0">
                <a:solidFill>
                  <a:srgbClr val="FF0000"/>
                </a:solidFill>
                <a:sym typeface="Symbol" panose="05050102010706020507" pitchFamily="18" charset="2"/>
              </a:rPr>
              <a:t>语言的某些改变和扩展，</a:t>
            </a:r>
            <a:r>
              <a:rPr lang="zh-CN" altLang="en-US" sz="2800" b="1" dirty="0" smtClean="0">
                <a:solidFill>
                  <a:srgbClr val="0000CC"/>
                </a:solidFill>
                <a:sym typeface="Symbol" panose="05050102010706020507" pitchFamily="18" charset="2"/>
              </a:rPr>
              <a:t>是程序设计的常用基础知识</a:t>
            </a:r>
            <a:r>
              <a:rPr lang="zh-CN" altLang="en-US" sz="2800" b="1" dirty="0" smtClean="0">
                <a:solidFill>
                  <a:srgbClr val="FF0000"/>
                </a:solidFill>
                <a:sym typeface="Symbol" panose="05050102010706020507" pitchFamily="18" charset="2"/>
              </a:rPr>
              <a:t>，包括：</a:t>
            </a:r>
            <a:endParaRPr lang="en-US" altLang="zh-CN" sz="2800" b="1" dirty="0" smtClean="0">
              <a:solidFill>
                <a:srgbClr val="FF0000"/>
              </a:solidFill>
              <a:sym typeface="Symbol" panose="05050102010706020507" pitchFamily="18" charset="2"/>
            </a:endParaRPr>
          </a:p>
          <a:p>
            <a:pPr lvl="1" eaLnBrk="1" hangingPunct="1">
              <a:buFont typeface="Symbol" panose="05050102010706020507" pitchFamily="18" charset="2"/>
              <a:buChar char="·"/>
            </a:pPr>
            <a:r>
              <a:rPr lang="en-US" altLang="zh-CN" sz="2400" b="1" dirty="0" smtClean="0"/>
              <a:t>C++</a:t>
            </a:r>
            <a:r>
              <a:rPr lang="zh-CN" altLang="en-US" sz="2400" b="1" dirty="0" smtClean="0"/>
              <a:t>的数据类型、</a:t>
            </a:r>
            <a:r>
              <a:rPr lang="en-US" altLang="zh-CN" sz="2400" b="1" dirty="0" smtClean="0"/>
              <a:t>auto</a:t>
            </a:r>
            <a:r>
              <a:rPr lang="zh-CN" altLang="en-US" sz="2400" b="1" dirty="0" smtClean="0"/>
              <a:t>类型推断、及</a:t>
            </a:r>
            <a:r>
              <a:rPr lang="zh-CN" altLang="en-US" sz="2400" b="1" dirty="0" smtClean="0">
                <a:solidFill>
                  <a:srgbClr val="FF0000"/>
                </a:solidFill>
              </a:rPr>
              <a:t>类型转换</a:t>
            </a:r>
            <a:endParaRPr lang="zh-CN" altLang="en-US" sz="2400" b="1" dirty="0" smtClean="0">
              <a:solidFill>
                <a:srgbClr val="FF0000"/>
              </a:solidFill>
              <a:sym typeface="Symbol" panose="05050102010706020507" pitchFamily="18" charset="2"/>
            </a:endParaRPr>
          </a:p>
          <a:p>
            <a:pPr lvl="1" eaLnBrk="1" hangingPunct="1">
              <a:buFontTx/>
              <a:buNone/>
            </a:pPr>
            <a:r>
              <a:rPr lang="zh-CN" altLang="en-US" sz="2400" b="1" dirty="0" smtClean="0">
                <a:sym typeface="Symbol" panose="05050102010706020507" pitchFamily="18" charset="2"/>
              </a:rPr>
              <a:t></a:t>
            </a:r>
            <a:r>
              <a:rPr lang="zh-CN" altLang="en-US" sz="2400" b="1" dirty="0" smtClean="0"/>
              <a:t>  </a:t>
            </a:r>
            <a:r>
              <a:rPr lang="en-US" altLang="zh-CN" sz="2400" b="1" dirty="0" err="1" smtClean="0">
                <a:solidFill>
                  <a:srgbClr val="FF0000"/>
                </a:solidFill>
              </a:rPr>
              <a:t>const</a:t>
            </a:r>
            <a:r>
              <a:rPr lang="zh-CN" altLang="en-US" sz="2400" b="1" dirty="0" smtClean="0">
                <a:solidFill>
                  <a:srgbClr val="FF0000"/>
                </a:solidFill>
              </a:rPr>
              <a:t>常量、引用</a:t>
            </a:r>
            <a:r>
              <a:rPr lang="zh-CN" altLang="en-US" sz="2400" b="1" dirty="0" smtClean="0"/>
              <a:t>、</a:t>
            </a:r>
            <a:r>
              <a:rPr lang="zh-CN" altLang="en-US" sz="2400" b="1" dirty="0" smtClean="0">
                <a:solidFill>
                  <a:srgbClr val="FF0000"/>
                </a:solidFill>
              </a:rPr>
              <a:t>指针</a:t>
            </a:r>
            <a:r>
              <a:rPr lang="zh-CN" altLang="en-US" sz="2400" b="1" dirty="0" smtClean="0"/>
              <a:t>、智能指针</a:t>
            </a:r>
            <a:endParaRPr lang="zh-CN" altLang="en-US" sz="2400" b="1" dirty="0" smtClean="0">
              <a:sym typeface="Symbol" panose="05050102010706020507" pitchFamily="18" charset="2"/>
            </a:endParaRPr>
          </a:p>
          <a:p>
            <a:pPr lvl="1" eaLnBrk="1" hangingPunct="1">
              <a:buFont typeface="Symbol" panose="05050102010706020507" pitchFamily="18" charset="2"/>
              <a:buChar char="·"/>
            </a:pPr>
            <a:r>
              <a:rPr lang="zh-CN" altLang="en-US" sz="2400" b="1" dirty="0" smtClean="0">
                <a:solidFill>
                  <a:srgbClr val="FF0000"/>
                </a:solidFill>
              </a:rPr>
              <a:t>函数原型、默认参数、函数重载、</a:t>
            </a:r>
            <a:r>
              <a:rPr lang="zh-CN" altLang="en-US" sz="2400" b="1" dirty="0" smtClean="0"/>
              <a:t>内联函数</a:t>
            </a:r>
            <a:endParaRPr lang="zh-CN" altLang="en-US" sz="2400" b="1" dirty="0" smtClean="0">
              <a:sym typeface="Symbol" panose="05050102010706020507" pitchFamily="18" charset="2"/>
            </a:endParaRPr>
          </a:p>
          <a:p>
            <a:pPr lvl="1" eaLnBrk="1" hangingPunct="1">
              <a:buFont typeface="Symbol" panose="05050102010706020507" pitchFamily="18" charset="2"/>
              <a:buChar char="·"/>
            </a:pPr>
            <a:r>
              <a:rPr lang="en-US" altLang="zh-CN" sz="2400" b="1" dirty="0" err="1" smtClean="0">
                <a:sym typeface="Symbol" panose="05050102010706020507" pitchFamily="18" charset="2"/>
              </a:rPr>
              <a:t>Lamada</a:t>
            </a:r>
            <a:r>
              <a:rPr lang="en-US" altLang="zh-CN" sz="2400" b="1" dirty="0" smtClean="0">
                <a:sym typeface="Symbol" panose="05050102010706020507" pitchFamily="18" charset="2"/>
              </a:rPr>
              <a:t>、</a:t>
            </a:r>
            <a:r>
              <a:rPr lang="zh-CN" altLang="en-US" sz="2400" b="1" dirty="0" smtClean="0">
                <a:sym typeface="Symbol" panose="05050102010706020507" pitchFamily="18" charset="2"/>
              </a:rPr>
              <a:t>范围</a:t>
            </a:r>
            <a:r>
              <a:rPr lang="en-US" altLang="zh-CN" sz="2400" b="1" dirty="0" smtClean="0">
                <a:sym typeface="Symbol" panose="05050102010706020507" pitchFamily="18" charset="2"/>
              </a:rPr>
              <a:t>for</a:t>
            </a:r>
            <a:endParaRPr lang="zh-CN" altLang="en-US" sz="2400" b="1" dirty="0" smtClean="0">
              <a:sym typeface="Symbol" panose="05050102010706020507" pitchFamily="18" charset="2"/>
            </a:endParaRPr>
          </a:p>
          <a:p>
            <a:pPr lvl="1" eaLnBrk="1" hangingPunct="1">
              <a:buFontTx/>
              <a:buNone/>
            </a:pPr>
            <a:r>
              <a:rPr lang="zh-CN" altLang="en-US" sz="2400" b="1" dirty="0" smtClean="0">
                <a:sym typeface="Symbol" panose="05050102010706020507" pitchFamily="18" charset="2"/>
              </a:rPr>
              <a:t></a:t>
            </a:r>
            <a:r>
              <a:rPr lang="zh-CN" altLang="en-US" sz="2400" b="1" dirty="0" smtClean="0"/>
              <a:t> 名字空间及其应用</a:t>
            </a:r>
            <a:endParaRPr lang="zh-CN" altLang="en-US" sz="2400" b="1" dirty="0" smtClean="0">
              <a:sym typeface="Symbol" panose="05050102010706020507" pitchFamily="18" charset="2"/>
            </a:endParaRPr>
          </a:p>
          <a:p>
            <a:pPr lvl="1" eaLnBrk="1" hangingPunct="1">
              <a:buFontTx/>
              <a:buNone/>
            </a:pPr>
            <a:r>
              <a:rPr lang="zh-CN" altLang="en-US" sz="2400" b="1" dirty="0" smtClean="0">
                <a:sym typeface="Symbol" panose="05050102010706020507" pitchFamily="18" charset="2"/>
              </a:rPr>
              <a:t></a:t>
            </a:r>
            <a:r>
              <a:rPr lang="zh-CN" altLang="en-US" sz="2400" b="1" dirty="0" smtClean="0"/>
              <a:t> 变量作用域和生存期</a:t>
            </a:r>
            <a:endParaRPr lang="zh-CN" altLang="en-US" sz="2400" b="1" dirty="0" smtClean="0">
              <a:sym typeface="Symbol" panose="05050102010706020507" pitchFamily="18" charset="2"/>
            </a:endParaRPr>
          </a:p>
          <a:p>
            <a:pPr lvl="1" eaLnBrk="1" hangingPunct="1">
              <a:buFontTx/>
              <a:buNone/>
            </a:pPr>
            <a:r>
              <a:rPr lang="zh-CN" altLang="en-US" sz="2400" b="1" dirty="0" smtClean="0">
                <a:sym typeface="Symbol" panose="05050102010706020507" pitchFamily="18" charset="2"/>
              </a:rPr>
              <a:t></a:t>
            </a:r>
            <a:r>
              <a:rPr lang="zh-CN" altLang="en-US" sz="2400" b="1" dirty="0" smtClean="0"/>
              <a:t>  文件数据输入</a:t>
            </a:r>
            <a:r>
              <a:rPr lang="en-US" altLang="zh-CN" sz="2400" b="1" dirty="0" smtClean="0"/>
              <a:t>/</a:t>
            </a:r>
            <a:r>
              <a:rPr lang="zh-CN" altLang="en-US" sz="2400" b="1" dirty="0" smtClean="0"/>
              <a:t>输出</a:t>
            </a:r>
            <a:endParaRPr lang="zh-CN" altLang="en-US"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type="title"/>
          </p:nvPr>
        </p:nvSpPr>
        <p:spPr>
          <a:xfrm>
            <a:off x="611188" y="44450"/>
            <a:ext cx="7772400" cy="865188"/>
          </a:xfrm>
        </p:spPr>
        <p:txBody>
          <a:bodyPr/>
          <a:lstStyle/>
          <a:p>
            <a:pPr eaLnBrk="1" hangingPunct="1"/>
            <a:r>
              <a:rPr lang="en-US" altLang="zh-CN" b="1" smtClean="0"/>
              <a:t>2.3.1  </a:t>
            </a:r>
            <a:r>
              <a:rPr lang="zh-CN" altLang="en-US" b="1" smtClean="0"/>
              <a:t>指针</a:t>
            </a:r>
            <a:r>
              <a:rPr lang="zh-CN" altLang="en-US" b="1" smtClean="0">
                <a:solidFill>
                  <a:srgbClr val="FF0000"/>
                </a:solidFill>
              </a:rPr>
              <a:t>概念的回顾</a:t>
            </a:r>
            <a:endParaRPr lang="zh-CN" altLang="en-US" b="1" smtClean="0">
              <a:solidFill>
                <a:srgbClr val="FF0000"/>
              </a:solidFill>
            </a:endParaRPr>
          </a:p>
        </p:txBody>
      </p:sp>
      <p:sp>
        <p:nvSpPr>
          <p:cNvPr id="23554" name="Rectangle 2"/>
          <p:cNvSpPr>
            <a:spLocks noGrp="1" noChangeArrowheads="1"/>
          </p:cNvSpPr>
          <p:nvPr>
            <p:ph idx="1"/>
          </p:nvPr>
        </p:nvSpPr>
        <p:spPr>
          <a:xfrm>
            <a:off x="395288" y="1196975"/>
            <a:ext cx="8064500" cy="4683125"/>
          </a:xfrm>
        </p:spPr>
        <p:txBody>
          <a:bodyPr/>
          <a:lstStyle/>
          <a:p>
            <a:pPr eaLnBrk="1" hangingPunct="1"/>
            <a:r>
              <a:rPr lang="zh-CN" altLang="en-US" b="1" smtClean="0">
                <a:solidFill>
                  <a:srgbClr val="0000CC"/>
                </a:solidFill>
              </a:rPr>
              <a:t>指针是一个复杂的概念，它能够指向（保存）不同类型变量的内存地址。例如：</a:t>
            </a:r>
            <a:endParaRPr lang="zh-CN" altLang="en-US" sz="2800" b="1" smtClean="0"/>
          </a:p>
          <a:p>
            <a:pPr lvl="1"/>
            <a:r>
              <a:rPr lang="en-US" altLang="zh-CN" b="1" smtClean="0"/>
              <a:t>int *pi;             // pi</a:t>
            </a:r>
            <a:r>
              <a:rPr lang="zh-CN" altLang="en-US" b="1" smtClean="0"/>
              <a:t>是指向</a:t>
            </a:r>
            <a:r>
              <a:rPr lang="en-US" altLang="zh-CN" b="1" smtClean="0"/>
              <a:t>int</a:t>
            </a:r>
            <a:r>
              <a:rPr lang="zh-CN" altLang="en-US" b="1" smtClean="0"/>
              <a:t>的指针</a:t>
            </a:r>
            <a:endParaRPr lang="zh-CN" altLang="en-US" b="1" smtClean="0"/>
          </a:p>
          <a:p>
            <a:pPr lvl="1"/>
            <a:r>
              <a:rPr lang="en-US" altLang="zh-CN" b="1" smtClean="0"/>
              <a:t>int **pc;            // pc</a:t>
            </a:r>
            <a:r>
              <a:rPr lang="zh-CN" altLang="en-US" b="1" smtClean="0"/>
              <a:t>是指向</a:t>
            </a:r>
            <a:r>
              <a:rPr lang="en-US" altLang="zh-CN" b="1" smtClean="0"/>
              <a:t>int</a:t>
            </a:r>
            <a:r>
              <a:rPr lang="zh-CN" altLang="en-US" b="1" smtClean="0"/>
              <a:t>指针的指针</a:t>
            </a:r>
            <a:endParaRPr lang="zh-CN" altLang="en-US" b="1" smtClean="0"/>
          </a:p>
          <a:p>
            <a:pPr lvl="1"/>
            <a:r>
              <a:rPr lang="en-US" altLang="zh-CN" b="1" smtClean="0"/>
              <a:t>int *pA[10];         // pA</a:t>
            </a:r>
            <a:r>
              <a:rPr lang="zh-CN" altLang="en-US" b="1" smtClean="0"/>
              <a:t>是指向</a:t>
            </a:r>
            <a:r>
              <a:rPr lang="en-US" altLang="zh-CN" b="1" smtClean="0"/>
              <a:t>int</a:t>
            </a:r>
            <a:r>
              <a:rPr lang="zh-CN" altLang="en-US" b="1" smtClean="0"/>
              <a:t>的指针数组</a:t>
            </a:r>
            <a:endParaRPr lang="zh-CN" altLang="en-US" b="1" smtClean="0"/>
          </a:p>
          <a:p>
            <a:pPr lvl="1"/>
            <a:r>
              <a:rPr lang="en-US" altLang="zh-CN" b="1" smtClean="0"/>
              <a:t>int (*pA)[10];   // pA</a:t>
            </a:r>
            <a:r>
              <a:rPr lang="zh-CN" altLang="en-US" b="1" smtClean="0"/>
              <a:t>是指向一维</a:t>
            </a:r>
            <a:r>
              <a:rPr lang="en-US" altLang="zh-CN" b="1" smtClean="0"/>
              <a:t>int</a:t>
            </a:r>
            <a:r>
              <a:rPr lang="zh-CN" altLang="en-US" b="1" smtClean="0"/>
              <a:t>型数组的指针</a:t>
            </a:r>
            <a:endParaRPr lang="zh-CN" altLang="en-US" b="1" smtClean="0"/>
          </a:p>
          <a:p>
            <a:pPr lvl="1"/>
            <a:r>
              <a:rPr lang="en-US" altLang="zh-CN" b="1" smtClean="0"/>
              <a:t>int (*f)(int,char);  // f</a:t>
            </a:r>
            <a:r>
              <a:rPr lang="zh-CN" altLang="en-US" b="1" smtClean="0"/>
              <a:t>是指向具有两个参数的函数的指针</a:t>
            </a:r>
            <a:endParaRPr lang="zh-CN" altLang="en-US" b="1" smtClean="0"/>
          </a:p>
          <a:p>
            <a:pPr lvl="1"/>
            <a:r>
              <a:rPr lang="en-US" altLang="zh-CN" b="1" smtClean="0"/>
              <a:t>int *f(int);     // f</a:t>
            </a:r>
            <a:r>
              <a:rPr lang="zh-CN" altLang="en-US" b="1" smtClean="0"/>
              <a:t>是一个函数，返回一个指向</a:t>
            </a:r>
            <a:r>
              <a:rPr lang="en-US" altLang="zh-CN" b="1" smtClean="0"/>
              <a:t>int</a:t>
            </a:r>
            <a:r>
              <a:rPr lang="zh-CN" altLang="en-US" b="1" smtClean="0"/>
              <a:t>的指针</a:t>
            </a:r>
            <a:endParaRPr lang="zh-CN" altLang="en-US" sz="2400" b="1"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684213" y="0"/>
            <a:ext cx="7772400" cy="981075"/>
          </a:xfrm>
        </p:spPr>
        <p:txBody>
          <a:bodyPr/>
          <a:lstStyle/>
          <a:p>
            <a:pPr eaLnBrk="1" hangingPunct="1"/>
            <a:r>
              <a:rPr lang="en-US" altLang="zh-CN" b="1" dirty="0" smtClean="0"/>
              <a:t>2.9.5</a:t>
            </a:r>
            <a:r>
              <a:rPr lang="zh-CN" altLang="en-US" b="1" dirty="0" smtClean="0"/>
              <a:t>  </a:t>
            </a:r>
            <a:r>
              <a:rPr lang="zh-CN" altLang="en-US" b="1" dirty="0" smtClean="0">
                <a:solidFill>
                  <a:srgbClr val="FF0000"/>
                </a:solidFill>
              </a:rPr>
              <a:t>函数重载</a:t>
            </a:r>
            <a:endParaRPr lang="zh-CN" altLang="en-US" b="1" dirty="0" smtClean="0">
              <a:solidFill>
                <a:srgbClr val="FF0000"/>
              </a:solidFill>
            </a:endParaRPr>
          </a:p>
        </p:txBody>
      </p:sp>
      <p:sp>
        <p:nvSpPr>
          <p:cNvPr id="118787" name="Rectangle 3"/>
          <p:cNvSpPr>
            <a:spLocks noGrp="1" noChangeArrowheads="1"/>
          </p:cNvSpPr>
          <p:nvPr>
            <p:ph idx="1"/>
          </p:nvPr>
        </p:nvSpPr>
        <p:spPr>
          <a:xfrm>
            <a:off x="684213" y="1196975"/>
            <a:ext cx="8143875" cy="5621338"/>
          </a:xfrm>
        </p:spPr>
        <p:txBody>
          <a:bodyPr/>
          <a:lstStyle/>
          <a:p>
            <a:pPr eaLnBrk="1" hangingPunct="1">
              <a:lnSpc>
                <a:spcPct val="80000"/>
              </a:lnSpc>
              <a:buFontTx/>
              <a:buNone/>
              <a:defRPr/>
            </a:pPr>
            <a:r>
              <a:rPr lang="en-US" altLang="zh-CN" b="1" dirty="0">
                <a:solidFill>
                  <a:srgbClr val="0000CC"/>
                </a:solidFill>
              </a:rPr>
              <a:t>1</a:t>
            </a:r>
            <a:r>
              <a:rPr lang="zh-CN" altLang="en-US" b="1" dirty="0">
                <a:solidFill>
                  <a:srgbClr val="0000CC"/>
                </a:solidFill>
              </a:rPr>
              <a:t>、函数重载的概念</a:t>
            </a:r>
            <a:endParaRPr lang="zh-CN" altLang="en-US" b="1" dirty="0">
              <a:solidFill>
                <a:srgbClr val="0000CC"/>
              </a:solidFill>
            </a:endParaRPr>
          </a:p>
          <a:p>
            <a:pPr lvl="1" eaLnBrk="1" hangingPunct="1">
              <a:lnSpc>
                <a:spcPct val="80000"/>
              </a:lnSpc>
              <a:defRPr/>
            </a:pPr>
            <a:r>
              <a:rPr lang="zh-CN" altLang="en-US" sz="3200" b="1" dirty="0"/>
              <a:t>	函数重载就是允许在同一程序中（确切地讲是指在同一作用域内）</a:t>
            </a:r>
            <a:r>
              <a:rPr lang="zh-CN" altLang="en-US" sz="3200" b="1" dirty="0">
                <a:solidFill>
                  <a:srgbClr val="0000CC"/>
                </a:solidFill>
              </a:rPr>
              <a:t>定义多个同名函数</a:t>
            </a:r>
            <a:r>
              <a:rPr lang="zh-CN" altLang="en-US" sz="3200" b="1" dirty="0"/>
              <a:t>，这些同名函数可以有</a:t>
            </a:r>
            <a:r>
              <a:rPr lang="zh-CN" altLang="en-US" sz="3200" b="1" dirty="0">
                <a:solidFill>
                  <a:srgbClr val="0000CC"/>
                </a:solidFill>
              </a:rPr>
              <a:t>不同的返回类型、参数类型、参数个类，以及不同的函数功能</a:t>
            </a:r>
            <a:r>
              <a:rPr lang="zh-CN" altLang="en-US" sz="3200" b="1" dirty="0"/>
              <a:t>。</a:t>
            </a:r>
            <a:endParaRPr lang="zh-CN" altLang="en-US" sz="3200" b="1" dirty="0"/>
          </a:p>
          <a:p>
            <a:pPr marL="0" indent="0" eaLnBrk="1" hangingPunct="1">
              <a:lnSpc>
                <a:spcPct val="80000"/>
              </a:lnSpc>
              <a:buFontTx/>
              <a:buNone/>
              <a:defRPr/>
            </a:pPr>
            <a:r>
              <a:rPr lang="en-US" altLang="zh-CN" b="1" dirty="0">
                <a:solidFill>
                  <a:srgbClr val="0000CC"/>
                </a:solidFill>
              </a:rPr>
              <a:t>2</a:t>
            </a:r>
            <a:r>
              <a:rPr lang="zh-CN" altLang="en-US" b="1" dirty="0">
                <a:solidFill>
                  <a:srgbClr val="0000CC"/>
                </a:solidFill>
              </a:rPr>
              <a:t>、引用函数重载的原因</a:t>
            </a:r>
            <a:endParaRPr lang="zh-CN" altLang="en-US" b="1" dirty="0">
              <a:solidFill>
                <a:srgbClr val="0000CC"/>
              </a:solidFill>
            </a:endParaRPr>
          </a:p>
          <a:p>
            <a:pPr lvl="1" eaLnBrk="1" hangingPunct="1">
              <a:lnSpc>
                <a:spcPct val="80000"/>
              </a:lnSpc>
              <a:defRPr/>
            </a:pPr>
            <a:r>
              <a:rPr lang="zh-CN" altLang="en-US" sz="3200" b="1" dirty="0"/>
              <a:t>实现简单的“多态”：单接口、多实现。减少程序应用人员的负担。</a:t>
            </a:r>
            <a:endParaRPr lang="zh-CN" altLang="en-US" sz="3200" b="1"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8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685800" y="1196975"/>
            <a:ext cx="7772400" cy="4968875"/>
          </a:xfrm>
        </p:spPr>
        <p:txBody>
          <a:bodyPr/>
          <a:lstStyle/>
          <a:p>
            <a:pPr eaLnBrk="1" hangingPunct="1">
              <a:lnSpc>
                <a:spcPct val="80000"/>
              </a:lnSpc>
              <a:buFontTx/>
              <a:buNone/>
            </a:pPr>
            <a:r>
              <a:rPr lang="zh-CN" altLang="zh-CN" sz="2400" b="1" dirty="0" smtClean="0">
                <a:solidFill>
                  <a:srgbClr val="0000CC"/>
                </a:solidFill>
              </a:rPr>
              <a:t>【例</a:t>
            </a:r>
            <a:r>
              <a:rPr lang="en-US" altLang="zh-CN" sz="2400" b="1" dirty="0" smtClean="0">
                <a:solidFill>
                  <a:srgbClr val="0000CC"/>
                </a:solidFill>
              </a:rPr>
              <a:t>2-22</a:t>
            </a:r>
            <a:r>
              <a:rPr lang="zh-CN" altLang="zh-CN" sz="2400" b="1" dirty="0" smtClean="0">
                <a:solidFill>
                  <a:srgbClr val="0000CC"/>
                </a:solidFill>
              </a:rPr>
              <a:t>】 重载计算</a:t>
            </a:r>
            <a:r>
              <a:rPr lang="en-US" altLang="zh-CN" sz="2400" b="1" dirty="0" err="1" smtClean="0">
                <a:solidFill>
                  <a:srgbClr val="0000CC"/>
                </a:solidFill>
              </a:rPr>
              <a:t>int</a:t>
            </a:r>
            <a:r>
              <a:rPr lang="zh-CN" altLang="zh-CN" sz="2400" b="1" dirty="0" smtClean="0">
                <a:solidFill>
                  <a:srgbClr val="0000CC"/>
                </a:solidFill>
              </a:rPr>
              <a:t>、</a:t>
            </a:r>
            <a:r>
              <a:rPr lang="en-US" altLang="zh-CN" sz="2400" b="1" dirty="0" smtClean="0">
                <a:solidFill>
                  <a:srgbClr val="0000CC"/>
                </a:solidFill>
              </a:rPr>
              <a:t>float</a:t>
            </a:r>
            <a:r>
              <a:rPr lang="zh-CN" altLang="zh-CN" sz="2400" b="1" dirty="0" smtClean="0">
                <a:solidFill>
                  <a:srgbClr val="0000CC"/>
                </a:solidFill>
              </a:rPr>
              <a:t>、</a:t>
            </a:r>
            <a:r>
              <a:rPr lang="en-US" altLang="zh-CN" sz="2400" b="1" dirty="0" smtClean="0">
                <a:solidFill>
                  <a:srgbClr val="0000CC"/>
                </a:solidFill>
              </a:rPr>
              <a:t>double</a:t>
            </a:r>
            <a:r>
              <a:rPr lang="zh-CN" altLang="zh-CN" sz="2400" b="1" dirty="0" smtClean="0">
                <a:solidFill>
                  <a:srgbClr val="0000CC"/>
                </a:solidFill>
              </a:rPr>
              <a:t>三种类型数据绝对值的函数</a:t>
            </a:r>
            <a:endParaRPr lang="en-US" altLang="zh-CN" sz="2400" b="1" dirty="0" smtClean="0">
              <a:solidFill>
                <a:srgbClr val="0000CC"/>
              </a:solidFill>
            </a:endParaRPr>
          </a:p>
          <a:p>
            <a:pPr eaLnBrk="1" hangingPunct="1">
              <a:lnSpc>
                <a:spcPct val="80000"/>
              </a:lnSpc>
              <a:buFontTx/>
              <a:buNone/>
            </a:pPr>
            <a:r>
              <a:rPr lang="en-US" altLang="zh-CN" sz="2400" b="1" dirty="0" smtClean="0"/>
              <a:t>//Eg2-22.cpp</a:t>
            </a:r>
            <a:endParaRPr lang="en-US" altLang="zh-CN" sz="2400" b="1" dirty="0" smtClean="0"/>
          </a:p>
          <a:p>
            <a:pPr eaLnBrk="1" hangingPunct="1">
              <a:lnSpc>
                <a:spcPct val="80000"/>
              </a:lnSpc>
              <a:buFontTx/>
              <a:buNone/>
            </a:pPr>
            <a:r>
              <a:rPr lang="en-US" altLang="zh-CN" sz="2400" b="1" dirty="0" smtClean="0"/>
              <a:t>#include&lt;</a:t>
            </a:r>
            <a:r>
              <a:rPr lang="en-US" altLang="zh-CN" sz="2400" b="1" dirty="0" err="1" smtClean="0"/>
              <a:t>iostream</a:t>
            </a:r>
            <a:r>
              <a:rPr lang="en-US" altLang="zh-CN" sz="2400" b="1" dirty="0" smtClean="0"/>
              <a:t>&gt;</a:t>
            </a:r>
            <a:endParaRPr lang="en-US" altLang="zh-CN" sz="2400" b="1" dirty="0" smtClean="0"/>
          </a:p>
          <a:p>
            <a:pPr eaLnBrk="1" hangingPunct="1">
              <a:lnSpc>
                <a:spcPct val="80000"/>
              </a:lnSpc>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eaLnBrk="1" hangingPunct="1">
              <a:lnSpc>
                <a:spcPct val="80000"/>
              </a:lnSpc>
              <a:buFontTx/>
              <a:buNone/>
            </a:pPr>
            <a:r>
              <a:rPr lang="en-US" altLang="zh-CN" sz="2400" b="1" dirty="0" err="1" smtClean="0"/>
              <a:t>int</a:t>
            </a:r>
            <a:r>
              <a:rPr lang="en-US" altLang="zh-CN" sz="2400" b="1" dirty="0" smtClean="0"/>
              <a:t> </a:t>
            </a:r>
            <a:r>
              <a:rPr lang="en-US" altLang="zh-CN" sz="2400" b="1" dirty="0" smtClean="0">
                <a:solidFill>
                  <a:srgbClr val="FF0000"/>
                </a:solidFill>
              </a:rPr>
              <a:t>abs</a:t>
            </a:r>
            <a:r>
              <a:rPr lang="en-US" altLang="zh-CN" sz="2400" b="1" dirty="0" smtClean="0"/>
              <a:t>(</a:t>
            </a:r>
            <a:r>
              <a:rPr lang="en-US" altLang="zh-CN" sz="2400" b="1" dirty="0" err="1" smtClean="0"/>
              <a:t>int</a:t>
            </a:r>
            <a:r>
              <a:rPr lang="en-US" altLang="zh-CN" sz="2400" b="1" dirty="0" smtClean="0"/>
              <a:t> x) {return x&gt;0?x:-x;}</a:t>
            </a:r>
            <a:endParaRPr lang="en-US" altLang="zh-CN" sz="2400" b="1" dirty="0" smtClean="0"/>
          </a:p>
          <a:p>
            <a:pPr eaLnBrk="1" hangingPunct="1">
              <a:lnSpc>
                <a:spcPct val="80000"/>
              </a:lnSpc>
              <a:buFontTx/>
              <a:buNone/>
            </a:pPr>
            <a:r>
              <a:rPr lang="en-US" altLang="zh-CN" sz="2400" b="1" dirty="0" smtClean="0"/>
              <a:t>float </a:t>
            </a:r>
            <a:r>
              <a:rPr lang="en-US" altLang="zh-CN" sz="2400" b="1" dirty="0" smtClean="0">
                <a:solidFill>
                  <a:srgbClr val="FF0000"/>
                </a:solidFill>
              </a:rPr>
              <a:t>abs</a:t>
            </a:r>
            <a:r>
              <a:rPr lang="en-US" altLang="zh-CN" sz="2400" b="1" dirty="0" smtClean="0"/>
              <a:t>(float x) {return x&gt;0?x:-x;}</a:t>
            </a:r>
            <a:endParaRPr lang="en-US" altLang="zh-CN" sz="2400" b="1" dirty="0" smtClean="0"/>
          </a:p>
          <a:p>
            <a:pPr eaLnBrk="1" hangingPunct="1">
              <a:lnSpc>
                <a:spcPct val="80000"/>
              </a:lnSpc>
              <a:buFontTx/>
              <a:buNone/>
            </a:pPr>
            <a:r>
              <a:rPr lang="en-US" altLang="zh-CN" sz="2400" b="1" dirty="0" smtClean="0"/>
              <a:t>double </a:t>
            </a:r>
            <a:r>
              <a:rPr lang="en-US" altLang="zh-CN" sz="2400" b="1" dirty="0" smtClean="0">
                <a:solidFill>
                  <a:srgbClr val="FF0000"/>
                </a:solidFill>
              </a:rPr>
              <a:t>abs</a:t>
            </a:r>
            <a:r>
              <a:rPr lang="en-US" altLang="zh-CN" sz="2400" b="1" dirty="0" smtClean="0"/>
              <a:t>(double x) {return x&gt;0?x:-x;}</a:t>
            </a:r>
            <a:endParaRPr lang="en-US" altLang="zh-CN" sz="2400" b="1" dirty="0" smtClean="0"/>
          </a:p>
          <a:p>
            <a:pPr eaLnBrk="1" hangingPunct="1">
              <a:lnSpc>
                <a:spcPct val="80000"/>
              </a:lnSpc>
              <a:buFontTx/>
              <a:buNone/>
            </a:pPr>
            <a:r>
              <a:rPr lang="en-US" altLang="zh-CN" sz="2400" b="1" dirty="0" err="1" smtClean="0"/>
              <a:t>int</a:t>
            </a:r>
            <a:r>
              <a:rPr lang="en-US" altLang="zh-CN" sz="2400" b="1" dirty="0" smtClean="0"/>
              <a:t> main(){</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&lt;&lt;abs(-9)   &lt;&lt;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&lt;&lt;abs(-9.9f) &lt;&lt;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&lt;&lt;abs(-9.8)  &lt;&lt;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return 0;</a:t>
            </a:r>
            <a:endParaRPr lang="en-US" altLang="zh-CN" sz="2400" b="1" dirty="0" smtClean="0"/>
          </a:p>
          <a:p>
            <a:pPr eaLnBrk="1" hangingPunct="1">
              <a:lnSpc>
                <a:spcPct val="80000"/>
              </a:lnSpc>
              <a:buFontTx/>
              <a:buNone/>
            </a:pPr>
            <a:r>
              <a:rPr lang="en-US" altLang="zh-CN" sz="2400" b="1" dirty="0" smtClean="0"/>
              <a:t>}</a:t>
            </a:r>
            <a:endParaRPr lang="zh-CN" altLang="en-US" sz="2400" b="1" dirty="0" smtClean="0"/>
          </a:p>
        </p:txBody>
      </p:sp>
      <p:sp>
        <p:nvSpPr>
          <p:cNvPr id="153602" name="标题 1"/>
          <p:cNvSpPr>
            <a:spLocks noGrp="1"/>
          </p:cNvSpPr>
          <p:nvPr>
            <p:ph type="title"/>
          </p:nvPr>
        </p:nvSpPr>
        <p:spPr>
          <a:xfrm>
            <a:off x="457200" y="73025"/>
            <a:ext cx="8229600" cy="811213"/>
          </a:xfrm>
        </p:spPr>
        <p:txBody>
          <a:bodyPr/>
          <a:lstStyle/>
          <a:p>
            <a:r>
              <a:rPr lang="en-US" altLang="zh-CN" b="1" smtClean="0"/>
              <a:t>2.9.5</a:t>
            </a:r>
            <a:r>
              <a:rPr lang="zh-CN" altLang="en-US" b="1" smtClean="0"/>
              <a:t>  </a:t>
            </a:r>
            <a:r>
              <a:rPr lang="zh-CN" altLang="en-US" b="1" smtClean="0">
                <a:solidFill>
                  <a:srgbClr val="FF0000"/>
                </a:solidFill>
              </a:rPr>
              <a:t>函数重载</a:t>
            </a:r>
            <a:endParaRPr lang="zh-CN" altLang="en-US"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 calcmode="lin" valueType="num">
                                      <p:cBhvr additive="base">
                                        <p:cTn id="17"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883">
                                            <p:txEl>
                                              <p:pRg st="3" end="3"/>
                                            </p:txEl>
                                          </p:spTgt>
                                        </p:tgtEl>
                                        <p:attrNameLst>
                                          <p:attrName>style.visibility</p:attrName>
                                        </p:attrNameLst>
                                      </p:cBhvr>
                                      <p:to>
                                        <p:strVal val="visible"/>
                                      </p:to>
                                    </p:set>
                                    <p:anim calcmode="lin" valueType="num">
                                      <p:cBhvr additive="base">
                                        <p:cTn id="2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883">
                                            <p:txEl>
                                              <p:pRg st="4" end="4"/>
                                            </p:txEl>
                                          </p:spTgt>
                                        </p:tgtEl>
                                        <p:attrNameLst>
                                          <p:attrName>style.visibility</p:attrName>
                                        </p:attrNameLst>
                                      </p:cBhvr>
                                      <p:to>
                                        <p:strVal val="visible"/>
                                      </p:to>
                                    </p:set>
                                    <p:anim calcmode="lin" valueType="num">
                                      <p:cBhvr additive="base">
                                        <p:cTn id="25"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883">
                                            <p:txEl>
                                              <p:pRg st="5" end="5"/>
                                            </p:txEl>
                                          </p:spTgt>
                                        </p:tgtEl>
                                        <p:attrNameLst>
                                          <p:attrName>style.visibility</p:attrName>
                                        </p:attrNameLst>
                                      </p:cBhvr>
                                      <p:to>
                                        <p:strVal val="visible"/>
                                      </p:to>
                                    </p:set>
                                    <p:anim calcmode="lin" valueType="num">
                                      <p:cBhvr additive="base">
                                        <p:cTn id="29"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883">
                                            <p:txEl>
                                              <p:pRg st="6" end="6"/>
                                            </p:txEl>
                                          </p:spTgt>
                                        </p:tgtEl>
                                        <p:attrNameLst>
                                          <p:attrName>style.visibility</p:attrName>
                                        </p:attrNameLst>
                                      </p:cBhvr>
                                      <p:to>
                                        <p:strVal val="visible"/>
                                      </p:to>
                                    </p:set>
                                    <p:anim calcmode="lin" valueType="num">
                                      <p:cBhvr additive="base">
                                        <p:cTn id="33"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8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883">
                                            <p:txEl>
                                              <p:pRg st="7" end="7"/>
                                            </p:txEl>
                                          </p:spTgt>
                                        </p:tgtEl>
                                        <p:attrNameLst>
                                          <p:attrName>style.visibility</p:attrName>
                                        </p:attrNameLst>
                                      </p:cBhvr>
                                      <p:to>
                                        <p:strVal val="visible"/>
                                      </p:to>
                                    </p:set>
                                    <p:anim calcmode="lin" valueType="num">
                                      <p:cBhvr additive="base">
                                        <p:cTn id="37"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2883">
                                            <p:txEl>
                                              <p:pRg st="8" end="8"/>
                                            </p:txEl>
                                          </p:spTgt>
                                        </p:tgtEl>
                                        <p:attrNameLst>
                                          <p:attrName>style.visibility</p:attrName>
                                        </p:attrNameLst>
                                      </p:cBhvr>
                                      <p:to>
                                        <p:strVal val="visible"/>
                                      </p:to>
                                    </p:set>
                                    <p:anim calcmode="lin" valueType="num">
                                      <p:cBhvr additive="base">
                                        <p:cTn id="41"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2883">
                                            <p:txEl>
                                              <p:pRg st="9" end="9"/>
                                            </p:txEl>
                                          </p:spTgt>
                                        </p:tgtEl>
                                        <p:attrNameLst>
                                          <p:attrName>style.visibility</p:attrName>
                                        </p:attrNameLst>
                                      </p:cBhvr>
                                      <p:to>
                                        <p:strVal val="visible"/>
                                      </p:to>
                                    </p:set>
                                    <p:anim calcmode="lin" valueType="num">
                                      <p:cBhvr additive="base">
                                        <p:cTn id="45" dur="500" fill="hold"/>
                                        <p:tgtEl>
                                          <p:spTgt spid="12288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88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883">
                                            <p:txEl>
                                              <p:pRg st="10" end="10"/>
                                            </p:txEl>
                                          </p:spTgt>
                                        </p:tgtEl>
                                        <p:attrNameLst>
                                          <p:attrName>style.visibility</p:attrName>
                                        </p:attrNameLst>
                                      </p:cBhvr>
                                      <p:to>
                                        <p:strVal val="visible"/>
                                      </p:to>
                                    </p:set>
                                    <p:anim calcmode="lin" valueType="num">
                                      <p:cBhvr additive="base">
                                        <p:cTn id="49" dur="500" fill="hold"/>
                                        <p:tgtEl>
                                          <p:spTgt spid="12288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88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883">
                                            <p:txEl>
                                              <p:pRg st="11" end="11"/>
                                            </p:txEl>
                                          </p:spTgt>
                                        </p:tgtEl>
                                        <p:attrNameLst>
                                          <p:attrName>style.visibility</p:attrName>
                                        </p:attrNameLst>
                                      </p:cBhvr>
                                      <p:to>
                                        <p:strVal val="visible"/>
                                      </p:to>
                                    </p:set>
                                    <p:anim calcmode="lin" valueType="num">
                                      <p:cBhvr additive="base">
                                        <p:cTn id="53" dur="500" fill="hold"/>
                                        <p:tgtEl>
                                          <p:spTgt spid="12288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2883">
                                            <p:txEl>
                                              <p:pRg st="12" end="12"/>
                                            </p:txEl>
                                          </p:spTgt>
                                        </p:tgtEl>
                                        <p:attrNameLst>
                                          <p:attrName>style.visibility</p:attrName>
                                        </p:attrNameLst>
                                      </p:cBhvr>
                                      <p:to>
                                        <p:strVal val="visible"/>
                                      </p:to>
                                    </p:set>
                                    <p:anim calcmode="lin" valueType="num">
                                      <p:cBhvr additive="base">
                                        <p:cTn id="57" dur="500" fill="hold"/>
                                        <p:tgtEl>
                                          <p:spTgt spid="12288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8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611188" y="1196975"/>
            <a:ext cx="7989887" cy="5486400"/>
          </a:xfrm>
        </p:spPr>
        <p:txBody>
          <a:bodyPr/>
          <a:lstStyle/>
          <a:p>
            <a:pPr eaLnBrk="1" hangingPunct="1">
              <a:buFontTx/>
              <a:buNone/>
            </a:pPr>
            <a:r>
              <a:rPr lang="en-US" altLang="zh-CN" sz="2800" b="1" dirty="0" smtClean="0">
                <a:solidFill>
                  <a:srgbClr val="0000CC"/>
                </a:solidFill>
              </a:rPr>
              <a:t>3</a:t>
            </a:r>
            <a:r>
              <a:rPr lang="zh-CN" altLang="en-US" sz="2800" b="1" dirty="0" smtClean="0">
                <a:solidFill>
                  <a:srgbClr val="0000CC"/>
                </a:solidFill>
              </a:rPr>
              <a:t>、函数重载解析过程</a:t>
            </a:r>
            <a:endParaRPr lang="zh-CN" altLang="en-US" sz="2800" b="1" dirty="0" smtClean="0">
              <a:solidFill>
                <a:srgbClr val="0000CC"/>
              </a:solidFill>
            </a:endParaRPr>
          </a:p>
          <a:p>
            <a:pPr eaLnBrk="1" hangingPunct="1">
              <a:buFontTx/>
              <a:buNone/>
            </a:pPr>
            <a:r>
              <a:rPr lang="zh-CN" altLang="en-US" sz="2800" b="1" dirty="0" smtClean="0"/>
              <a:t>按下面的</a:t>
            </a:r>
            <a:r>
              <a:rPr lang="en-US" altLang="zh-CN" sz="2800" b="1" dirty="0" smtClean="0"/>
              <a:t>3</a:t>
            </a:r>
            <a:r>
              <a:rPr lang="zh-CN" altLang="en-US" sz="2800" b="1" dirty="0" smtClean="0"/>
              <a:t>个步骤的先后顺序找到并调用函数：</a:t>
            </a:r>
            <a:endParaRPr lang="zh-CN" altLang="en-US" sz="2800" b="1" dirty="0" smtClean="0"/>
          </a:p>
          <a:p>
            <a:pPr lvl="1" eaLnBrk="1" hangingPunct="1">
              <a:buFontTx/>
              <a:buNone/>
            </a:pPr>
            <a:r>
              <a:rPr lang="zh-CN" altLang="en-US" sz="2400" b="1" dirty="0" smtClean="0">
                <a:solidFill>
                  <a:schemeClr val="accent2"/>
                </a:solidFill>
              </a:rPr>
              <a:t>（</a:t>
            </a:r>
            <a:r>
              <a:rPr lang="en-US" altLang="zh-CN" sz="2400" b="1" dirty="0" smtClean="0">
                <a:solidFill>
                  <a:schemeClr val="accent2"/>
                </a:solidFill>
              </a:rPr>
              <a:t>1</a:t>
            </a:r>
            <a:r>
              <a:rPr lang="zh-CN" altLang="en-US" sz="2400" b="1" dirty="0" smtClean="0">
                <a:solidFill>
                  <a:schemeClr val="accent2"/>
                </a:solidFill>
              </a:rPr>
              <a:t>）准确匹配：</a:t>
            </a:r>
            <a:r>
              <a:rPr lang="zh-CN" altLang="en-US" sz="2400" b="1" dirty="0" smtClean="0"/>
              <a:t>无须任何转换或只须做平凡转换（如数组名到指针、函数名到函数指针、</a:t>
            </a:r>
            <a:r>
              <a:rPr lang="en-US" altLang="zh-CN" sz="2400" b="1" dirty="0" smtClean="0"/>
              <a:t>T</a:t>
            </a:r>
            <a:r>
              <a:rPr lang="zh-CN" altLang="en-US" sz="2400" b="1" dirty="0" smtClean="0"/>
              <a:t>到</a:t>
            </a:r>
            <a:r>
              <a:rPr lang="en-US" altLang="zh-CN" sz="2400" b="1" dirty="0" err="1" smtClean="0"/>
              <a:t>const</a:t>
            </a:r>
            <a:r>
              <a:rPr lang="en-US" altLang="zh-CN" sz="2400" b="1" dirty="0" smtClean="0"/>
              <a:t> T</a:t>
            </a:r>
            <a:r>
              <a:rPr lang="zh-CN" altLang="en-US" sz="2400" b="1" dirty="0" smtClean="0"/>
              <a:t>等）的匹配。</a:t>
            </a:r>
            <a:endParaRPr lang="zh-CN" altLang="en-US" sz="2400" b="1" dirty="0" smtClean="0"/>
          </a:p>
          <a:p>
            <a:pPr lvl="1" eaLnBrk="1" hangingPunct="1">
              <a:buFontTx/>
              <a:buNone/>
            </a:pPr>
            <a:r>
              <a:rPr lang="zh-CN" altLang="en-US" sz="2400" b="1" dirty="0" smtClean="0">
                <a:solidFill>
                  <a:schemeClr val="accent2"/>
                </a:solidFill>
              </a:rPr>
              <a:t>（</a:t>
            </a:r>
            <a:r>
              <a:rPr lang="en-US" altLang="zh-CN" sz="2400" b="1" dirty="0" smtClean="0">
                <a:solidFill>
                  <a:schemeClr val="accent2"/>
                </a:solidFill>
              </a:rPr>
              <a:t>2</a:t>
            </a:r>
            <a:r>
              <a:rPr lang="zh-CN" altLang="en-US" sz="2400" b="1" dirty="0" smtClean="0">
                <a:solidFill>
                  <a:schemeClr val="accent2"/>
                </a:solidFill>
              </a:rPr>
              <a:t>）提升匹配</a:t>
            </a:r>
            <a:r>
              <a:rPr lang="zh-CN" altLang="en-US" sz="2400" b="1" dirty="0" smtClean="0"/>
              <a:t>，包括整数的提升</a:t>
            </a:r>
            <a:endParaRPr lang="zh-CN" altLang="en-US" sz="2400" b="1" dirty="0" smtClean="0"/>
          </a:p>
          <a:p>
            <a:pPr lvl="2" eaLnBrk="1" hangingPunct="1">
              <a:buFontTx/>
              <a:buNone/>
            </a:pPr>
            <a:r>
              <a:rPr lang="zh-CN" altLang="en-US" sz="2000" b="1" dirty="0" smtClean="0">
                <a:solidFill>
                  <a:srgbClr val="FF0000"/>
                </a:solidFill>
              </a:rPr>
              <a:t>例</a:t>
            </a:r>
            <a:r>
              <a:rPr lang="en-US" altLang="zh-CN" sz="2000" b="1" dirty="0" smtClean="0">
                <a:solidFill>
                  <a:srgbClr val="FF0000"/>
                </a:solidFill>
              </a:rPr>
              <a:t>:bool-&gt;</a:t>
            </a:r>
            <a:r>
              <a:rPr lang="en-US" altLang="zh-CN" sz="2000" b="1" dirty="0" err="1" smtClean="0">
                <a:solidFill>
                  <a:srgbClr val="FF0000"/>
                </a:solidFill>
              </a:rPr>
              <a:t>int,char</a:t>
            </a:r>
            <a:r>
              <a:rPr lang="en-US" altLang="zh-CN" sz="2000" b="1" dirty="0" smtClean="0">
                <a:solidFill>
                  <a:srgbClr val="FF0000"/>
                </a:solidFill>
              </a:rPr>
              <a:t> -&gt;</a:t>
            </a:r>
            <a:r>
              <a:rPr lang="en-US" altLang="zh-CN" sz="2000" b="1" dirty="0" err="1" smtClean="0">
                <a:solidFill>
                  <a:srgbClr val="FF0000"/>
                </a:solidFill>
              </a:rPr>
              <a:t>int,short</a:t>
            </a:r>
            <a:r>
              <a:rPr lang="en-US" altLang="zh-CN" sz="2000" b="1" dirty="0" smtClean="0">
                <a:solidFill>
                  <a:srgbClr val="FF0000"/>
                </a:solidFill>
              </a:rPr>
              <a:t>-&gt; </a:t>
            </a:r>
            <a:r>
              <a:rPr lang="en-US" altLang="zh-CN" sz="2000" b="1" dirty="0" err="1" smtClean="0">
                <a:solidFill>
                  <a:srgbClr val="FF0000"/>
                </a:solidFill>
              </a:rPr>
              <a:t>int</a:t>
            </a:r>
            <a:r>
              <a:rPr lang="en-US" altLang="zh-CN" sz="2000" b="1" dirty="0" smtClean="0">
                <a:solidFill>
                  <a:srgbClr val="FF0000"/>
                </a:solidFill>
              </a:rPr>
              <a:t> </a:t>
            </a:r>
            <a:r>
              <a:rPr lang="zh-CN" altLang="en-US" sz="2000" b="1" dirty="0" smtClean="0">
                <a:solidFill>
                  <a:srgbClr val="FF0000"/>
                </a:solidFill>
              </a:rPr>
              <a:t>，</a:t>
            </a:r>
            <a:r>
              <a:rPr lang="en-US" altLang="zh-CN" sz="2000" b="1" dirty="0" smtClean="0">
                <a:solidFill>
                  <a:srgbClr val="FF0000"/>
                </a:solidFill>
              </a:rPr>
              <a:t>float -&gt;double</a:t>
            </a:r>
            <a:endParaRPr lang="en-US" altLang="zh-CN" sz="2000" b="1" dirty="0" smtClean="0"/>
          </a:p>
          <a:p>
            <a:pPr lvl="1" eaLnBrk="1" hangingPunct="1">
              <a:buFontTx/>
              <a:buNone/>
            </a:pPr>
            <a:r>
              <a:rPr lang="zh-CN" altLang="en-US" sz="2400" b="1" dirty="0" smtClean="0">
                <a:solidFill>
                  <a:schemeClr val="accent2"/>
                </a:solidFill>
              </a:rPr>
              <a:t>（</a:t>
            </a:r>
            <a:r>
              <a:rPr lang="en-US" altLang="zh-CN" sz="2400" b="1" dirty="0" smtClean="0">
                <a:solidFill>
                  <a:schemeClr val="accent2"/>
                </a:solidFill>
              </a:rPr>
              <a:t>3</a:t>
            </a:r>
            <a:r>
              <a:rPr lang="zh-CN" altLang="en-US" sz="2400" b="1" dirty="0" smtClean="0">
                <a:solidFill>
                  <a:schemeClr val="accent2"/>
                </a:solidFill>
              </a:rPr>
              <a:t>）标准转换匹配</a:t>
            </a:r>
            <a:endParaRPr lang="zh-CN" altLang="en-US" sz="2400" b="1" dirty="0" smtClean="0">
              <a:solidFill>
                <a:schemeClr val="accent2"/>
              </a:solidFill>
            </a:endParaRPr>
          </a:p>
          <a:p>
            <a:pPr lvl="2" eaLnBrk="1" hangingPunct="1">
              <a:buFontTx/>
              <a:buNone/>
            </a:pPr>
            <a:r>
              <a:rPr lang="zh-CN" altLang="en-US" sz="2000" b="1" dirty="0" smtClean="0"/>
              <a:t>如：</a:t>
            </a:r>
            <a:r>
              <a:rPr lang="en-US" altLang="zh-CN" sz="2000" b="1" dirty="0" err="1" smtClean="0"/>
              <a:t>int</a:t>
            </a:r>
            <a:r>
              <a:rPr lang="en-US" altLang="zh-CN" sz="2000" b="1" dirty="0" smtClean="0"/>
              <a:t>&lt;-&gt;double</a:t>
            </a:r>
            <a:r>
              <a:rPr lang="zh-CN" altLang="en-US" sz="2000" b="1" dirty="0" smtClean="0"/>
              <a:t>，</a:t>
            </a:r>
            <a:r>
              <a:rPr lang="en-US" altLang="zh-CN" sz="2000" b="1" dirty="0" smtClean="0"/>
              <a:t>double&lt;-&gt;long double.</a:t>
            </a:r>
            <a:endParaRPr lang="en-US" altLang="zh-CN" sz="2000" b="1" dirty="0" smtClean="0"/>
          </a:p>
          <a:p>
            <a:pPr lvl="2" eaLnBrk="1" hangingPunct="1">
              <a:buFontTx/>
              <a:buNone/>
            </a:pPr>
            <a:r>
              <a:rPr lang="en-US" altLang="zh-CN" sz="2000" b="1" dirty="0" smtClean="0"/>
              <a:t>Derive *-&gt;base *,T*-&gt;void *,</a:t>
            </a:r>
            <a:r>
              <a:rPr lang="en-US" altLang="zh-CN" sz="2000" b="1" dirty="0" err="1" smtClean="0"/>
              <a:t>int</a:t>
            </a:r>
            <a:r>
              <a:rPr lang="en-US" altLang="zh-CN" sz="2000" b="1" dirty="0" smtClean="0"/>
              <a:t> -&gt;unsigned </a:t>
            </a:r>
            <a:r>
              <a:rPr lang="en-US" altLang="zh-CN" sz="2000" b="1" dirty="0" err="1" smtClean="0"/>
              <a:t>int</a:t>
            </a:r>
            <a:endParaRPr lang="en-US" altLang="zh-CN" sz="2000" b="1" dirty="0" smtClean="0"/>
          </a:p>
          <a:p>
            <a:pPr lvl="1" eaLnBrk="1" hangingPunct="1">
              <a:buFontTx/>
              <a:buNone/>
            </a:pPr>
            <a:r>
              <a:rPr lang="zh-CN" altLang="en-US" sz="2400" b="1" dirty="0" smtClean="0">
                <a:solidFill>
                  <a:schemeClr val="accent2"/>
                </a:solidFill>
              </a:rPr>
              <a:t>（</a:t>
            </a:r>
            <a:r>
              <a:rPr lang="en-US" altLang="zh-CN" sz="2400" b="1" dirty="0" smtClean="0">
                <a:solidFill>
                  <a:schemeClr val="accent2"/>
                </a:solidFill>
              </a:rPr>
              <a:t>4</a:t>
            </a:r>
            <a:r>
              <a:rPr lang="zh-CN" altLang="en-US" sz="2400" b="1" dirty="0" smtClean="0">
                <a:solidFill>
                  <a:schemeClr val="accent2"/>
                </a:solidFill>
              </a:rPr>
              <a:t>）用户定义的类型</a:t>
            </a:r>
            <a:r>
              <a:rPr lang="zh-CN" altLang="en-US" sz="2400" b="1" dirty="0" smtClean="0">
                <a:solidFill>
                  <a:schemeClr val="accent2"/>
                </a:solidFill>
              </a:rPr>
              <a:t>转换函数</a:t>
            </a:r>
            <a:r>
              <a:rPr lang="zh-CN" altLang="en-US" sz="2400" b="1" dirty="0" smtClean="0"/>
              <a:t>（</a:t>
            </a:r>
            <a:r>
              <a:rPr lang="zh-CN" altLang="en-US" sz="2400" b="1" dirty="0" smtClean="0"/>
              <a:t>第</a:t>
            </a:r>
            <a:r>
              <a:rPr lang="en-US" altLang="zh-CN" sz="2400" b="1" dirty="0" smtClean="0"/>
              <a:t>6</a:t>
            </a:r>
            <a:r>
              <a:rPr lang="zh-CN" altLang="en-US" sz="2400" b="1" dirty="0" smtClean="0"/>
              <a:t>章介绍）</a:t>
            </a:r>
            <a:endParaRPr lang="zh-CN" altLang="en-US" sz="2400" b="1" dirty="0" smtClean="0"/>
          </a:p>
          <a:p>
            <a:pPr lvl="1" eaLnBrk="1" hangingPunct="1">
              <a:buFontTx/>
              <a:buNone/>
            </a:pPr>
            <a:endParaRPr lang="en-US" altLang="zh-CN" sz="2400" b="1" dirty="0" smtClean="0">
              <a:solidFill>
                <a:srgbClr val="FF0000"/>
              </a:solidFill>
            </a:endParaRPr>
          </a:p>
        </p:txBody>
      </p:sp>
      <p:sp>
        <p:nvSpPr>
          <p:cNvPr id="155650" name="标题 1"/>
          <p:cNvSpPr>
            <a:spLocks noGrp="1"/>
          </p:cNvSpPr>
          <p:nvPr>
            <p:ph type="title"/>
          </p:nvPr>
        </p:nvSpPr>
        <p:spPr>
          <a:xfrm>
            <a:off x="457200" y="73025"/>
            <a:ext cx="8229600" cy="811213"/>
          </a:xfrm>
        </p:spPr>
        <p:txBody>
          <a:bodyPr/>
          <a:lstStyle/>
          <a:p>
            <a:r>
              <a:rPr lang="en-US" altLang="zh-CN" b="1" smtClean="0"/>
              <a:t>2.9.5</a:t>
            </a:r>
            <a:r>
              <a:rPr lang="zh-CN" altLang="en-US" b="1" smtClean="0"/>
              <a:t>  </a:t>
            </a:r>
            <a:r>
              <a:rPr lang="zh-CN" altLang="en-US" b="1" smtClean="0">
                <a:solidFill>
                  <a:srgbClr val="FF0000"/>
                </a:solidFill>
              </a:rPr>
              <a:t>函数重载</a:t>
            </a:r>
            <a:endParaRPr lang="zh-CN"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0">
                                            <p:txEl>
                                              <p:pRg st="2" end="2"/>
                                            </p:txEl>
                                          </p:spTgt>
                                        </p:tgtEl>
                                        <p:attrNameLst>
                                          <p:attrName>style.visibility</p:attrName>
                                        </p:attrNameLst>
                                      </p:cBhvr>
                                      <p:to>
                                        <p:strVal val="visible"/>
                                      </p:to>
                                    </p:set>
                                    <p:anim calcmode="lin" valueType="num">
                                      <p:cBhvr additive="base">
                                        <p:cTn id="7" dur="500" fill="hold"/>
                                        <p:tgtEl>
                                          <p:spTgt spid="1198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0">
                                            <p:txEl>
                                              <p:pRg st="3" end="3"/>
                                            </p:txEl>
                                          </p:spTgt>
                                        </p:tgtEl>
                                        <p:attrNameLst>
                                          <p:attrName>style.visibility</p:attrName>
                                        </p:attrNameLst>
                                      </p:cBhvr>
                                      <p:to>
                                        <p:strVal val="visible"/>
                                      </p:to>
                                    </p:set>
                                    <p:anim calcmode="lin" valueType="num">
                                      <p:cBhvr additive="base">
                                        <p:cTn id="13" dur="5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9810">
                                            <p:txEl>
                                              <p:pRg st="4" end="4"/>
                                            </p:txEl>
                                          </p:spTgt>
                                        </p:tgtEl>
                                        <p:attrNameLst>
                                          <p:attrName>style.visibility</p:attrName>
                                        </p:attrNameLst>
                                      </p:cBhvr>
                                      <p:to>
                                        <p:strVal val="visible"/>
                                      </p:to>
                                    </p:set>
                                    <p:anim calcmode="lin" valueType="num">
                                      <p:cBhvr additive="base">
                                        <p:cTn id="17" dur="5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98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9810">
                                            <p:txEl>
                                              <p:pRg st="5" end="5"/>
                                            </p:txEl>
                                          </p:spTgt>
                                        </p:tgtEl>
                                        <p:attrNameLst>
                                          <p:attrName>style.visibility</p:attrName>
                                        </p:attrNameLst>
                                      </p:cBhvr>
                                      <p:to>
                                        <p:strVal val="visible"/>
                                      </p:to>
                                    </p:set>
                                    <p:anim calcmode="lin" valueType="num">
                                      <p:cBhvr additive="base">
                                        <p:cTn id="23" dur="5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9810">
                                            <p:txEl>
                                              <p:pRg st="6" end="6"/>
                                            </p:txEl>
                                          </p:spTgt>
                                        </p:tgtEl>
                                        <p:attrNameLst>
                                          <p:attrName>style.visibility</p:attrName>
                                        </p:attrNameLst>
                                      </p:cBhvr>
                                      <p:to>
                                        <p:strVal val="visible"/>
                                      </p:to>
                                    </p:set>
                                    <p:anim calcmode="lin" valueType="num">
                                      <p:cBhvr additive="base">
                                        <p:cTn id="27" dur="5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981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9810">
                                            <p:txEl>
                                              <p:pRg st="7" end="7"/>
                                            </p:txEl>
                                          </p:spTgt>
                                        </p:tgtEl>
                                        <p:attrNameLst>
                                          <p:attrName>style.visibility</p:attrName>
                                        </p:attrNameLst>
                                      </p:cBhvr>
                                      <p:to>
                                        <p:strVal val="visible"/>
                                      </p:to>
                                    </p:set>
                                    <p:anim calcmode="lin" valueType="num">
                                      <p:cBhvr additive="base">
                                        <p:cTn id="31"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9810">
                                            <p:txEl>
                                              <p:pRg st="8" end="8"/>
                                            </p:txEl>
                                          </p:spTgt>
                                        </p:tgtEl>
                                        <p:attrNameLst>
                                          <p:attrName>style.visibility</p:attrName>
                                        </p:attrNameLst>
                                      </p:cBhvr>
                                      <p:to>
                                        <p:strVal val="visible"/>
                                      </p:to>
                                    </p:set>
                                    <p:anim calcmode="lin" valueType="num">
                                      <p:cBhvr additive="base">
                                        <p:cTn id="37"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ChangeArrowheads="1"/>
          </p:cNvSpPr>
          <p:nvPr/>
        </p:nvSpPr>
        <p:spPr bwMode="auto">
          <a:xfrm>
            <a:off x="119063" y="-1588"/>
            <a:ext cx="8770937" cy="6538913"/>
          </a:xfrm>
          <a:prstGeom prst="rect">
            <a:avLst/>
          </a:prstGeom>
          <a:noFill/>
          <a:ln w="9525">
            <a:noFill/>
            <a:miter lim="800000"/>
          </a:ln>
        </p:spPr>
        <p:txBody>
          <a:bodyPr>
            <a:spAutoFit/>
          </a:bodyPr>
          <a:lstStyle/>
          <a:p>
            <a:pPr eaLnBrk="0" hangingPunct="0">
              <a:spcBef>
                <a:spcPct val="20000"/>
              </a:spcBef>
              <a:buFont typeface="Arial" panose="020B0604020202020204" pitchFamily="34" charset="0"/>
              <a:buNone/>
            </a:pPr>
            <a:r>
              <a:rPr lang="zh-CN" altLang="zh-CN" sz="3200" b="1" dirty="0">
                <a:solidFill>
                  <a:srgbClr val="FF0000"/>
                </a:solidFill>
                <a:latin typeface="Calibri" panose="020F0502020204030204" pitchFamily="34" charset="0"/>
              </a:rPr>
              <a:t>【例</a:t>
            </a:r>
            <a:r>
              <a:rPr lang="en-US" altLang="zh-CN" sz="3200" b="1" dirty="0">
                <a:solidFill>
                  <a:srgbClr val="FF0000"/>
                </a:solidFill>
                <a:latin typeface="Calibri" panose="020F0502020204030204" pitchFamily="34" charset="0"/>
              </a:rPr>
              <a:t>2-23</a:t>
            </a:r>
            <a:r>
              <a:rPr lang="zh-CN" altLang="zh-CN" sz="3200" b="1" dirty="0">
                <a:solidFill>
                  <a:srgbClr val="FF0000"/>
                </a:solidFill>
                <a:latin typeface="Calibri" panose="020F0502020204030204" pitchFamily="34" charset="0"/>
              </a:rPr>
              <a:t>】 函数重载解析的例子</a:t>
            </a:r>
            <a:r>
              <a:rPr lang="zh-CN" altLang="zh-CN" sz="3200" dirty="0">
                <a:latin typeface="Calibri" panose="020F0502020204030204" pitchFamily="34" charset="0"/>
              </a:rPr>
              <a:t>。</a:t>
            </a:r>
            <a:endParaRPr lang="zh-CN" altLang="zh-CN" sz="3200" dirty="0">
              <a:latin typeface="Calibri" panose="020F0502020204030204" pitchFamily="34" charset="0"/>
            </a:endParaRPr>
          </a:p>
          <a:p>
            <a:pPr>
              <a:lnSpc>
                <a:spcPts val="2575"/>
              </a:lnSpc>
            </a:pPr>
            <a:r>
              <a:rPr kumimoji="1" lang="en-US" altLang="zh-CN" sz="2400" b="1" dirty="0">
                <a:latin typeface="Times New Roman" panose="02020603050405020304" pitchFamily="18" charset="0"/>
              </a:rPr>
              <a:t>#include &lt;</a:t>
            </a:r>
            <a:r>
              <a:rPr kumimoji="1" lang="en-US" altLang="zh-CN" sz="2400" b="1" dirty="0" err="1">
                <a:latin typeface="Times New Roman" panose="02020603050405020304" pitchFamily="18" charset="0"/>
              </a:rPr>
              <a:t>iostream</a:t>
            </a:r>
            <a:r>
              <a:rPr kumimoji="1" lang="en-US" altLang="zh-CN" sz="2400" b="1" dirty="0">
                <a:latin typeface="Times New Roman" panose="02020603050405020304" pitchFamily="18" charset="0"/>
              </a:rPr>
              <a:t>&gt;</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using namespace </a:t>
            </a:r>
            <a:r>
              <a:rPr kumimoji="1" lang="en-US" altLang="zh-CN" sz="2400" b="1" dirty="0" err="1">
                <a:latin typeface="Times New Roman" panose="02020603050405020304" pitchFamily="18" charset="0"/>
              </a:rPr>
              <a:t>std</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void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cout</a:t>
            </a:r>
            <a:r>
              <a:rPr kumimoji="1" lang="en-US" altLang="zh-CN" sz="2400" b="1" dirty="0">
                <a:latin typeface="Times New Roman" panose="02020603050405020304" pitchFamily="18" charset="0"/>
              </a:rPr>
              <a:t>&lt;&lt;</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&lt;&lt;</a:t>
            </a:r>
            <a:r>
              <a:rPr kumimoji="1" lang="en-US" altLang="zh-CN" sz="2400" b="1" dirty="0" err="1">
                <a:latin typeface="Times New Roman" panose="02020603050405020304" pitchFamily="18" charset="0"/>
              </a:rPr>
              <a:t>endl</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void 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a:t>
            </a:r>
            <a:r>
              <a:rPr kumimoji="1" lang="en-US" altLang="zh-CN" sz="2400" b="1" dirty="0" err="1">
                <a:latin typeface="Times New Roman" panose="02020603050405020304" pitchFamily="18" charset="0"/>
              </a:rPr>
              <a:t>cout</a:t>
            </a:r>
            <a:r>
              <a:rPr kumimoji="1" lang="en-US" altLang="zh-CN" sz="2400" b="1" dirty="0">
                <a:latin typeface="Times New Roman" panose="02020603050405020304" pitchFamily="18" charset="0"/>
              </a:rPr>
              <a:t>&lt;&lt;s&lt;&lt;</a:t>
            </a:r>
            <a:r>
              <a:rPr kumimoji="1" lang="en-US" altLang="zh-CN" sz="2400" b="1" dirty="0" err="1">
                <a:latin typeface="Times New Roman" panose="02020603050405020304" pitchFamily="18" charset="0"/>
              </a:rPr>
              <a:t>endl</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a:p>
            <a:pPr>
              <a:lnSpc>
                <a:spcPts val="2575"/>
              </a:lnSpc>
            </a:pP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main(){</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	char c='A';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short s=2;</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	double </a:t>
            </a:r>
            <a:r>
              <a:rPr kumimoji="1" lang="en-US" altLang="zh-CN" sz="2400" b="1" dirty="0" err="1">
                <a:latin typeface="Times New Roman" panose="02020603050405020304" pitchFamily="18" charset="0"/>
              </a:rPr>
              <a:t>ff</a:t>
            </a:r>
            <a:r>
              <a:rPr kumimoji="1" lang="en-US" altLang="zh-CN" sz="2400" b="1" dirty="0">
                <a:latin typeface="Times New Roman" panose="02020603050405020304" pitchFamily="18" charset="0"/>
              </a:rPr>
              <a:t>=3.4;</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	char a[10]="123456789";</a:t>
            </a:r>
            <a:endParaRPr kumimoji="1" lang="en-US" altLang="zh-CN"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	f(c);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 </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精确匹配</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f(s);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ff</a:t>
            </a:r>
            <a:r>
              <a:rPr kumimoji="1" lang="en-US" altLang="zh-CN" sz="2400" b="1" dirty="0">
                <a:latin typeface="Times New Roman" panose="02020603050405020304" pitchFamily="18" charset="0"/>
              </a:rPr>
              <a:t>);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转换</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 </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f(3);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精确匹配</a:t>
            </a:r>
            <a:endParaRPr kumimoji="1" lang="zh-CN" altLang="en-US" sz="2400" b="1" dirty="0">
              <a:latin typeface="Times New Roman" panose="02020603050405020304" pitchFamily="18" charset="0"/>
            </a:endParaRPr>
          </a:p>
          <a:p>
            <a:pPr>
              <a:lnSpc>
                <a:spcPts val="2575"/>
              </a:lnSpc>
            </a:pPr>
            <a:r>
              <a:rPr kumimoji="1" lang="zh-CN" altLang="en-US" sz="2400" b="1" dirty="0">
                <a:solidFill>
                  <a:srgbClr val="FFFF66"/>
                </a:solidFill>
                <a:latin typeface="Times New Roman" panose="02020603050405020304" pitchFamily="18" charset="0"/>
              </a:rPr>
              <a:t>	</a:t>
            </a:r>
            <a:r>
              <a:rPr kumimoji="1" lang="en-US" altLang="zh-CN" sz="2400" b="1" dirty="0">
                <a:latin typeface="Times New Roman" panose="02020603050405020304" pitchFamily="18" charset="0"/>
              </a:rPr>
              <a:t>f("string");</a:t>
            </a:r>
            <a:r>
              <a:rPr kumimoji="1" lang="en-US" altLang="zh-CN" sz="2400" b="1" dirty="0">
                <a:solidFill>
                  <a:srgbClr val="FFFF66"/>
                </a:solidFill>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 </a:t>
            </a:r>
            <a:r>
              <a:rPr kumimoji="1" lang="zh-CN" altLang="en-US" sz="2400" b="1" dirty="0">
                <a:latin typeface="Times New Roman" panose="02020603050405020304" pitchFamily="18" charset="0"/>
              </a:rPr>
              <a:t>精确匹配</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            		//f(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 </a:t>
            </a:r>
            <a:r>
              <a:rPr kumimoji="1" lang="zh-CN" altLang="en-US" sz="2400" b="1" dirty="0">
                <a:latin typeface="Times New Roman" panose="02020603050405020304" pitchFamily="18" charset="0"/>
              </a:rPr>
              <a:t>精确匹配</a:t>
            </a:r>
            <a:endParaRPr kumimoji="1" lang="zh-CN" altLang="en-US" sz="2400" b="1" dirty="0">
              <a:latin typeface="Times New Roman" panose="02020603050405020304" pitchFamily="18" charset="0"/>
            </a:endParaRPr>
          </a:p>
          <a:p>
            <a:pPr>
              <a:lnSpc>
                <a:spcPts val="2575"/>
              </a:lnSpc>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return 0</a:t>
            </a:r>
            <a:r>
              <a:rPr kumimoji="1" lang="zh-CN" altLang="en-US" sz="2400" b="1" dirty="0">
                <a:latin typeface="Times New Roman" panose="02020603050405020304" pitchFamily="18" charset="0"/>
              </a:rPr>
              <a:t>；</a:t>
            </a:r>
            <a:endParaRPr kumimoji="1" lang="zh-CN" altLang="en-US" sz="2400" b="1" dirty="0">
              <a:latin typeface="Times New Roman" panose="02020603050405020304" pitchFamily="18" charset="0"/>
            </a:endParaRPr>
          </a:p>
          <a:p>
            <a:pPr>
              <a:lnSpc>
                <a:spcPts val="2575"/>
              </a:lnSpc>
            </a:pP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矩形 1"/>
          <p:cNvSpPr>
            <a:spLocks noChangeArrowheads="1"/>
          </p:cNvSpPr>
          <p:nvPr/>
        </p:nvSpPr>
        <p:spPr bwMode="auto">
          <a:xfrm>
            <a:off x="142875" y="817563"/>
            <a:ext cx="8858250" cy="5605462"/>
          </a:xfrm>
          <a:prstGeom prst="rect">
            <a:avLst/>
          </a:prstGeom>
          <a:noFill/>
          <a:ln w="9525">
            <a:noFill/>
            <a:miter lim="800000"/>
          </a:ln>
        </p:spPr>
        <p:txBody>
          <a:bodyPr>
            <a:spAutoFit/>
          </a:bodyPr>
          <a:lstStyle/>
          <a:p>
            <a:pPr>
              <a:lnSpc>
                <a:spcPct val="80000"/>
              </a:lnSpc>
            </a:pPr>
            <a:r>
              <a:rPr lang="en-US" altLang="zh-CN" sz="3200" b="1" dirty="0">
                <a:solidFill>
                  <a:srgbClr val="0000CC"/>
                </a:solidFill>
              </a:rPr>
              <a:t>4</a:t>
            </a:r>
            <a:r>
              <a:rPr lang="zh-CN" altLang="en-US" sz="3200" b="1" dirty="0">
                <a:solidFill>
                  <a:srgbClr val="0000CC"/>
                </a:solidFill>
              </a:rPr>
              <a:t>、函数重载的注意事项</a:t>
            </a:r>
            <a:endParaRPr lang="zh-CN" altLang="en-US" sz="3200" b="1" dirty="0">
              <a:solidFill>
                <a:srgbClr val="0000CC"/>
              </a:solidFill>
            </a:endParaRPr>
          </a:p>
          <a:p>
            <a:pPr>
              <a:lnSpc>
                <a:spcPct val="80000"/>
              </a:lnSpc>
            </a:pPr>
            <a:endParaRPr lang="zh-CN" altLang="en-US" sz="3200" b="1" dirty="0">
              <a:solidFill>
                <a:srgbClr val="0000CC"/>
              </a:solidFill>
            </a:endParaRPr>
          </a:p>
          <a:p>
            <a:pPr>
              <a:lnSpc>
                <a:spcPct val="80000"/>
              </a:lnSpc>
            </a:pPr>
            <a:r>
              <a:rPr lang="zh-CN" altLang="en-US" sz="2400" b="1" dirty="0"/>
              <a:t>（</a:t>
            </a:r>
            <a:r>
              <a:rPr lang="en-US" altLang="zh-CN" sz="2400" b="1" dirty="0"/>
              <a:t>1）</a:t>
            </a:r>
            <a:r>
              <a:rPr lang="zh-CN" altLang="en-US" sz="2400" b="1" dirty="0"/>
              <a:t>重载函数原形的要求</a:t>
            </a:r>
            <a:endParaRPr lang="en-US" altLang="zh-CN" sz="2400" b="1" dirty="0"/>
          </a:p>
          <a:p>
            <a:pPr lvl="1">
              <a:lnSpc>
                <a:spcPct val="150000"/>
              </a:lnSpc>
            </a:pPr>
            <a:r>
              <a:rPr lang="zh-CN" altLang="en-US" sz="2400" b="1" dirty="0"/>
              <a:t>每个函数的</a:t>
            </a:r>
            <a:r>
              <a:rPr lang="zh-CN" altLang="en-US" sz="2400" b="1" dirty="0">
                <a:solidFill>
                  <a:srgbClr val="FF0000"/>
                </a:solidFill>
              </a:rPr>
              <a:t>参数表唯一</a:t>
            </a:r>
            <a:r>
              <a:rPr lang="zh-CN" altLang="en-US" sz="2400" b="1" dirty="0"/>
              <a:t>就行（</a:t>
            </a:r>
            <a:r>
              <a:rPr lang="zh-CN" altLang="en-US" sz="2400" b="1" dirty="0">
                <a:solidFill>
                  <a:srgbClr val="0000CC"/>
                </a:solidFill>
              </a:rPr>
              <a:t>参数个数、参数类型、或参数顺序上有所不同</a:t>
            </a:r>
            <a:r>
              <a:rPr lang="zh-CN" altLang="en-US" sz="2400" b="1" dirty="0">
                <a:solidFill>
                  <a:srgbClr val="FF0000"/>
                </a:solidFill>
              </a:rPr>
              <a:t>，不包括函数返回类型</a:t>
            </a:r>
            <a:r>
              <a:rPr lang="zh-CN" altLang="en-US" sz="2400" b="1" dirty="0"/>
              <a:t>）</a:t>
            </a:r>
            <a:endParaRPr lang="zh-CN" altLang="en-US" sz="2400" b="1" dirty="0"/>
          </a:p>
          <a:p>
            <a:pPr lvl="1" eaLnBrk="0" hangingPunct="0">
              <a:lnSpc>
                <a:spcPct val="150000"/>
              </a:lnSpc>
            </a:pPr>
            <a:r>
              <a:rPr lang="en-US" altLang="zh-CN" sz="2400" b="1" dirty="0" err="1"/>
              <a:t>int</a:t>
            </a:r>
            <a:r>
              <a:rPr lang="en-US" altLang="zh-CN" sz="2400" b="1" dirty="0"/>
              <a:t>  f(</a:t>
            </a:r>
            <a:r>
              <a:rPr lang="en-US" altLang="zh-CN" sz="2400" b="1" dirty="0" err="1"/>
              <a:t>int,int</a:t>
            </a:r>
            <a:r>
              <a:rPr lang="en-US" altLang="zh-CN" sz="2400" b="1" dirty="0"/>
              <a:t>);</a:t>
            </a:r>
            <a:endParaRPr lang="zh-CN" altLang="zh-CN" sz="2400" b="1" dirty="0"/>
          </a:p>
          <a:p>
            <a:pPr lvl="1" eaLnBrk="0" hangingPunct="0">
              <a:lnSpc>
                <a:spcPct val="150000"/>
              </a:lnSpc>
            </a:pPr>
            <a:r>
              <a:rPr lang="en-US" altLang="zh-CN" sz="2400" b="1" dirty="0"/>
              <a:t>double f(</a:t>
            </a:r>
            <a:r>
              <a:rPr lang="en-US" altLang="zh-CN" sz="2400" b="1" dirty="0" err="1"/>
              <a:t>int</a:t>
            </a:r>
            <a:r>
              <a:rPr lang="en-US" altLang="zh-CN" sz="2400" b="1" dirty="0"/>
              <a:t>);</a:t>
            </a:r>
            <a:endParaRPr lang="zh-CN" altLang="zh-CN" sz="2400" b="1" dirty="0"/>
          </a:p>
          <a:p>
            <a:pPr lvl="1" eaLnBrk="0" hangingPunct="0">
              <a:lnSpc>
                <a:spcPct val="150000"/>
              </a:lnSpc>
            </a:pPr>
            <a:r>
              <a:rPr lang="en-US" altLang="zh-CN" sz="2400" b="1" dirty="0" err="1"/>
              <a:t>int</a:t>
            </a:r>
            <a:r>
              <a:rPr lang="en-US" altLang="zh-CN" sz="2400" b="1" dirty="0"/>
              <a:t>  f(char);</a:t>
            </a:r>
            <a:endParaRPr lang="zh-CN" altLang="zh-CN" sz="2400" b="1" dirty="0"/>
          </a:p>
          <a:p>
            <a:pPr eaLnBrk="0" hangingPunct="0">
              <a:lnSpc>
                <a:spcPct val="150000"/>
              </a:lnSpc>
            </a:pPr>
            <a:r>
              <a:rPr lang="zh-CN" altLang="zh-CN" sz="2400" b="1" dirty="0">
                <a:solidFill>
                  <a:srgbClr val="FF0000"/>
                </a:solidFill>
              </a:rPr>
              <a:t>下面两个</a:t>
            </a:r>
            <a:r>
              <a:rPr lang="en-US" altLang="zh-CN" sz="2400" b="1" dirty="0">
                <a:solidFill>
                  <a:srgbClr val="FF0000"/>
                </a:solidFill>
              </a:rPr>
              <a:t>f</a:t>
            </a:r>
            <a:r>
              <a:rPr lang="zh-CN" altLang="zh-CN" sz="2400" b="1" dirty="0">
                <a:solidFill>
                  <a:srgbClr val="FF0000"/>
                </a:solidFill>
              </a:rPr>
              <a:t>函数只有</a:t>
            </a:r>
            <a:r>
              <a:rPr lang="zh-CN" altLang="zh-CN" sz="2400" b="1" dirty="0">
                <a:solidFill>
                  <a:srgbClr val="0000CC"/>
                </a:solidFill>
              </a:rPr>
              <a:t>返回类型</a:t>
            </a:r>
            <a:r>
              <a:rPr lang="zh-CN" altLang="zh-CN" sz="2400" b="1" dirty="0">
                <a:solidFill>
                  <a:srgbClr val="FF0000"/>
                </a:solidFill>
              </a:rPr>
              <a:t>不同，是错误的</a:t>
            </a:r>
            <a:r>
              <a:rPr lang="zh-CN" altLang="zh-CN" sz="2400" b="1" dirty="0"/>
              <a:t>：</a:t>
            </a:r>
            <a:endParaRPr lang="zh-CN" altLang="zh-CN" sz="2400" b="1" dirty="0"/>
          </a:p>
          <a:p>
            <a:pPr lvl="1" eaLnBrk="0" hangingPunct="0">
              <a:lnSpc>
                <a:spcPct val="150000"/>
              </a:lnSpc>
            </a:pPr>
            <a:r>
              <a:rPr lang="en-US" altLang="zh-CN" sz="2400" b="1" dirty="0" err="1"/>
              <a:t>int</a:t>
            </a:r>
            <a:r>
              <a:rPr lang="en-US" altLang="zh-CN" sz="2400" b="1" dirty="0"/>
              <a:t>  f(</a:t>
            </a:r>
            <a:r>
              <a:rPr lang="en-US" altLang="zh-CN" sz="2400" b="1" dirty="0" err="1"/>
              <a:t>int</a:t>
            </a:r>
            <a:r>
              <a:rPr lang="en-US" altLang="zh-CN" sz="2400" b="1" dirty="0"/>
              <a:t>);</a:t>
            </a:r>
            <a:endParaRPr lang="zh-CN" altLang="zh-CN" sz="2400" b="1" dirty="0"/>
          </a:p>
          <a:p>
            <a:pPr lvl="1" eaLnBrk="0" hangingPunct="0">
              <a:lnSpc>
                <a:spcPct val="150000"/>
              </a:lnSpc>
            </a:pPr>
            <a:r>
              <a:rPr lang="en-US" altLang="zh-CN" sz="2400" b="1" dirty="0"/>
              <a:t>double f(</a:t>
            </a:r>
            <a:r>
              <a:rPr lang="en-US" altLang="zh-CN" sz="2400" b="1" dirty="0" err="1"/>
              <a:t>int</a:t>
            </a:r>
            <a:r>
              <a:rPr lang="en-US" altLang="zh-CN" sz="2400" b="1" dirty="0"/>
              <a:t>);</a:t>
            </a:r>
            <a:endParaRPr lang="zh-CN" altLang="zh-CN" sz="2400" b="1" dirty="0"/>
          </a:p>
        </p:txBody>
      </p:sp>
      <p:sp>
        <p:nvSpPr>
          <p:cNvPr id="3" name="标题 1"/>
          <p:cNvSpPr txBox="1"/>
          <p:nvPr/>
        </p:nvSpPr>
        <p:spPr>
          <a:xfrm>
            <a:off x="395288" y="-26988"/>
            <a:ext cx="8229600" cy="692151"/>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a:t>2.9.5</a:t>
            </a:r>
            <a:r>
              <a:rPr lang="zh-CN" altLang="en-US" b="1" kern="0"/>
              <a:t>  </a:t>
            </a:r>
            <a:r>
              <a:rPr lang="zh-CN" altLang="en-US" b="1" kern="0">
                <a:solidFill>
                  <a:srgbClr val="FF0000"/>
                </a:solidFill>
              </a:rPr>
              <a:t>函数重载</a:t>
            </a:r>
            <a:endParaRPr lang="zh-CN" altLang="en-US" kern="0"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idx="1"/>
          </p:nvPr>
        </p:nvSpPr>
        <p:spPr>
          <a:xfrm>
            <a:off x="658813" y="1125538"/>
            <a:ext cx="8001000" cy="4610100"/>
          </a:xfrm>
        </p:spPr>
        <p:txBody>
          <a:bodyPr/>
          <a:lstStyle/>
          <a:p>
            <a:pPr marL="0" indent="0">
              <a:buFontTx/>
              <a:buNone/>
              <a:defRPr/>
            </a:pPr>
            <a:r>
              <a:rPr lang="zh-CN" altLang="zh-CN" sz="2400" b="1" dirty="0">
                <a:solidFill>
                  <a:srgbClr val="FF0000"/>
                </a:solidFill>
              </a:rPr>
              <a:t>② 在定义和调用重载函数时，要注意它的二义性。</a:t>
            </a:r>
            <a:endParaRPr lang="zh-CN" altLang="zh-CN" sz="2400" b="1" dirty="0">
              <a:solidFill>
                <a:srgbClr val="FF0000"/>
              </a:solidFill>
            </a:endParaRPr>
          </a:p>
          <a:p>
            <a:pPr marL="400050" lvl="1" indent="0">
              <a:buFontTx/>
              <a:buNone/>
              <a:defRPr/>
            </a:pPr>
            <a:r>
              <a:rPr lang="en-US" altLang="zh-CN" sz="2400" b="1" dirty="0" err="1"/>
              <a:t>int</a:t>
            </a:r>
            <a:r>
              <a:rPr lang="en-US" altLang="zh-CN" sz="2400" b="1" dirty="0"/>
              <a:t> f(</a:t>
            </a:r>
            <a:r>
              <a:rPr lang="en-US" altLang="zh-CN" sz="2400" b="1" dirty="0" err="1"/>
              <a:t>int</a:t>
            </a:r>
            <a:r>
              <a:rPr lang="en-US" altLang="zh-CN" sz="2400" b="1" dirty="0"/>
              <a:t>&amp; x) {</a:t>
            </a:r>
            <a:r>
              <a:rPr lang="zh-CN" altLang="zh-CN" sz="2400" b="1" dirty="0"/>
              <a:t>……</a:t>
            </a:r>
            <a:r>
              <a:rPr lang="en-US" altLang="zh-CN" sz="2400" b="1" dirty="0"/>
              <a:t>}</a:t>
            </a:r>
            <a:endParaRPr lang="zh-CN" altLang="zh-CN" sz="2400" b="1" dirty="0"/>
          </a:p>
          <a:p>
            <a:pPr marL="400050" lvl="1" indent="0">
              <a:buFontTx/>
              <a:buNone/>
              <a:defRPr/>
            </a:pPr>
            <a:r>
              <a:rPr lang="en-US" altLang="zh-CN" sz="2400" b="1" dirty="0"/>
              <a:t>double f(</a:t>
            </a:r>
            <a:r>
              <a:rPr lang="en-US" altLang="zh-CN" sz="2400" b="1" dirty="0" err="1"/>
              <a:t>int</a:t>
            </a:r>
            <a:r>
              <a:rPr lang="en-US" altLang="zh-CN" sz="2400" b="1" dirty="0"/>
              <a:t>  x) {</a:t>
            </a:r>
            <a:r>
              <a:rPr lang="zh-CN" altLang="zh-CN" sz="2400" b="1" dirty="0"/>
              <a:t>……</a:t>
            </a:r>
            <a:r>
              <a:rPr lang="en-US" altLang="zh-CN" sz="2400" b="1" dirty="0"/>
              <a:t>}</a:t>
            </a:r>
            <a:endParaRPr lang="zh-CN" altLang="zh-CN" sz="2400" b="1" dirty="0"/>
          </a:p>
          <a:p>
            <a:pPr marL="400050" lvl="1" indent="0">
              <a:buFontTx/>
              <a:buNone/>
              <a:defRPr/>
            </a:pPr>
            <a:r>
              <a:rPr lang="en-US" altLang="zh-CN" sz="2400" b="1" dirty="0" err="1"/>
              <a:t>int</a:t>
            </a:r>
            <a:r>
              <a:rPr lang="en-US" altLang="zh-CN" sz="2400" b="1" dirty="0"/>
              <a:t> g(unsigned </a:t>
            </a:r>
            <a:r>
              <a:rPr lang="en-US" altLang="zh-CN" sz="2400" b="1" dirty="0" err="1"/>
              <a:t>int</a:t>
            </a:r>
            <a:r>
              <a:rPr lang="en-US" altLang="zh-CN" sz="2400" b="1" dirty="0"/>
              <a:t> x) {return x;}</a:t>
            </a:r>
            <a:endParaRPr lang="zh-CN" altLang="zh-CN" sz="2400" b="1" dirty="0"/>
          </a:p>
          <a:p>
            <a:pPr marL="400050" lvl="1" indent="0">
              <a:buFontTx/>
              <a:buNone/>
              <a:defRPr/>
            </a:pPr>
            <a:r>
              <a:rPr lang="en-US" altLang="zh-CN" sz="2400" b="1" dirty="0"/>
              <a:t>double g(double  x) {return x;}</a:t>
            </a:r>
            <a:endParaRPr lang="zh-CN" altLang="zh-CN" sz="2400" b="1" dirty="0"/>
          </a:p>
          <a:p>
            <a:pPr>
              <a:defRPr/>
            </a:pPr>
            <a:r>
              <a:rPr lang="en-US" altLang="zh-CN" sz="2400" b="1" dirty="0">
                <a:solidFill>
                  <a:srgbClr val="0000CC"/>
                </a:solidFill>
              </a:rPr>
              <a:t>f</a:t>
            </a:r>
            <a:r>
              <a:rPr lang="zh-CN" altLang="zh-CN" sz="2400" b="1" dirty="0">
                <a:solidFill>
                  <a:srgbClr val="0000CC"/>
                </a:solidFill>
              </a:rPr>
              <a:t>和</a:t>
            </a:r>
            <a:r>
              <a:rPr lang="en-US" altLang="zh-CN" sz="2400" b="1" dirty="0">
                <a:solidFill>
                  <a:srgbClr val="0000CC"/>
                </a:solidFill>
              </a:rPr>
              <a:t>g</a:t>
            </a:r>
            <a:r>
              <a:rPr lang="zh-CN" altLang="zh-CN" sz="2400" b="1" dirty="0">
                <a:solidFill>
                  <a:srgbClr val="0000CC"/>
                </a:solidFill>
              </a:rPr>
              <a:t>是正确的重载函数，</a:t>
            </a:r>
            <a:r>
              <a:rPr lang="zh-CN" altLang="en-US" sz="2400" b="1" dirty="0">
                <a:solidFill>
                  <a:srgbClr val="0000CC"/>
                </a:solidFill>
              </a:rPr>
              <a:t>调用不当会有二义性，</a:t>
            </a:r>
            <a:r>
              <a:rPr lang="en-US" altLang="zh-CN" sz="2400" b="1" dirty="0">
                <a:solidFill>
                  <a:srgbClr val="0000CC"/>
                </a:solidFill>
              </a:rPr>
              <a:t>(</a:t>
            </a:r>
            <a:r>
              <a:rPr lang="zh-CN" altLang="en-US" sz="2400" b="1" dirty="0">
                <a:solidFill>
                  <a:srgbClr val="0000CC"/>
                </a:solidFill>
              </a:rPr>
              <a:t>考虑如何避免？</a:t>
            </a:r>
            <a:r>
              <a:rPr lang="en-US" altLang="zh-CN" sz="2400" b="1" dirty="0">
                <a:solidFill>
                  <a:srgbClr val="0000CC"/>
                </a:solidFill>
              </a:rPr>
              <a:t>)</a:t>
            </a:r>
            <a:r>
              <a:rPr lang="zh-CN" altLang="zh-CN" sz="2400" b="1" dirty="0">
                <a:solidFill>
                  <a:srgbClr val="0000CC"/>
                </a:solidFill>
              </a:rPr>
              <a:t>例如：</a:t>
            </a:r>
            <a:endParaRPr lang="zh-CN" altLang="zh-CN" sz="2400" b="1" dirty="0">
              <a:solidFill>
                <a:srgbClr val="0000CC"/>
              </a:solidFill>
            </a:endParaRPr>
          </a:p>
          <a:p>
            <a:pPr marL="400050" lvl="1" indent="0">
              <a:buFontTx/>
              <a:buNone/>
              <a:defRPr/>
            </a:pPr>
            <a:r>
              <a:rPr lang="en-US" altLang="zh-CN" sz="2400" b="1" dirty="0" err="1"/>
              <a:t>int</a:t>
            </a:r>
            <a:r>
              <a:rPr lang="en-US" altLang="zh-CN" sz="2400" b="1" dirty="0"/>
              <a:t> a=1;</a:t>
            </a:r>
            <a:endParaRPr lang="zh-CN" altLang="zh-CN" sz="2400" b="1" dirty="0"/>
          </a:p>
          <a:p>
            <a:pPr marL="400050" lvl="1" indent="0">
              <a:buFontTx/>
              <a:buNone/>
              <a:defRPr/>
            </a:pPr>
            <a:r>
              <a:rPr lang="en-US" altLang="zh-CN" sz="2400" b="1" dirty="0"/>
              <a:t>f(a);     			//</a:t>
            </a:r>
            <a:r>
              <a:rPr lang="zh-CN" altLang="zh-CN" sz="2400" b="1" dirty="0"/>
              <a:t>错误，产生二义性</a:t>
            </a:r>
            <a:endParaRPr lang="zh-CN" altLang="zh-CN" sz="2400" b="1" dirty="0"/>
          </a:p>
          <a:p>
            <a:pPr marL="400050" lvl="1" indent="0">
              <a:buFontTx/>
              <a:buNone/>
              <a:defRPr/>
            </a:pPr>
            <a:r>
              <a:rPr lang="en-US" altLang="zh-CN" sz="2400" b="1" dirty="0"/>
              <a:t>g(a);			//</a:t>
            </a:r>
            <a:r>
              <a:rPr lang="zh-CN" altLang="zh-CN" sz="2400" b="1" dirty="0"/>
              <a:t>错误，产生二义性</a:t>
            </a:r>
            <a:endParaRPr lang="zh-CN" altLang="zh-CN" sz="2400" b="1" dirty="0"/>
          </a:p>
        </p:txBody>
      </p:sp>
      <p:sp>
        <p:nvSpPr>
          <p:cNvPr id="159746" name="标题 1"/>
          <p:cNvSpPr>
            <a:spLocks noGrp="1"/>
          </p:cNvSpPr>
          <p:nvPr>
            <p:ph type="title"/>
          </p:nvPr>
        </p:nvSpPr>
        <p:spPr>
          <a:xfrm>
            <a:off x="457200" y="73025"/>
            <a:ext cx="8229600" cy="811213"/>
          </a:xfrm>
        </p:spPr>
        <p:txBody>
          <a:bodyPr/>
          <a:lstStyle/>
          <a:p>
            <a:r>
              <a:rPr lang="en-US" altLang="zh-CN" b="1" smtClean="0"/>
              <a:t>2.9.5</a:t>
            </a:r>
            <a:r>
              <a:rPr lang="zh-CN" altLang="en-US" b="1" smtClean="0"/>
              <a:t>  </a:t>
            </a:r>
            <a:r>
              <a:rPr lang="zh-CN" altLang="en-US" b="1" smtClean="0">
                <a:solidFill>
                  <a:srgbClr val="FF0000"/>
                </a:solidFill>
              </a:rPr>
              <a:t>函数重载</a:t>
            </a:r>
            <a:endParaRPr lang="zh-CN" altLang="en-US" smtClean="0"/>
          </a:p>
        </p:txBody>
      </p:sp>
      <p:sp>
        <p:nvSpPr>
          <p:cNvPr id="3" name="对话气泡: 矩形 2"/>
          <p:cNvSpPr/>
          <p:nvPr/>
        </p:nvSpPr>
        <p:spPr>
          <a:xfrm>
            <a:off x="658813" y="5453063"/>
            <a:ext cx="8027987" cy="1189037"/>
          </a:xfrm>
          <a:prstGeom prst="wedgeRectCallout">
            <a:avLst>
              <a:gd name="adj1" fmla="val -37060"/>
              <a:gd name="adj2" fmla="val -70165"/>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zh-CN" b="1" dirty="0">
                <a:solidFill>
                  <a:schemeClr val="tx1"/>
                </a:solidFill>
              </a:rPr>
              <a:t>精确匹配和提升对于</a:t>
            </a:r>
            <a:r>
              <a:rPr lang="en-US" altLang="zh-CN" b="1" dirty="0">
                <a:solidFill>
                  <a:schemeClr val="tx1"/>
                </a:solidFill>
              </a:rPr>
              <a:t>g(a)</a:t>
            </a:r>
            <a:r>
              <a:rPr lang="zh-CN" altLang="zh-CN" b="1" dirty="0">
                <a:solidFill>
                  <a:schemeClr val="tx1"/>
                </a:solidFill>
              </a:rPr>
              <a:t>的调用都会失败，因此就会使用转换的原则调用</a:t>
            </a:r>
            <a:r>
              <a:rPr lang="en-US" altLang="zh-CN" b="1" dirty="0">
                <a:solidFill>
                  <a:schemeClr val="tx1"/>
                </a:solidFill>
              </a:rPr>
              <a:t>g(a)</a:t>
            </a:r>
            <a:r>
              <a:rPr lang="zh-CN" altLang="zh-CN" b="1" dirty="0">
                <a:solidFill>
                  <a:schemeClr val="tx1"/>
                </a:solidFill>
              </a:rPr>
              <a:t>，但</a:t>
            </a:r>
            <a:r>
              <a:rPr lang="en-US" altLang="zh-CN" b="1" dirty="0" err="1">
                <a:solidFill>
                  <a:schemeClr val="tx1"/>
                </a:solidFill>
              </a:rPr>
              <a:t>int</a:t>
            </a:r>
            <a:r>
              <a:rPr lang="zh-CN" altLang="zh-CN" b="1" dirty="0">
                <a:solidFill>
                  <a:schemeClr val="tx1"/>
                </a:solidFill>
              </a:rPr>
              <a:t>既可以转换成</a:t>
            </a:r>
            <a:r>
              <a:rPr lang="en-US" altLang="zh-CN" b="1" dirty="0">
                <a:solidFill>
                  <a:schemeClr val="tx1"/>
                </a:solidFill>
              </a:rPr>
              <a:t>unsigned </a:t>
            </a:r>
            <a:r>
              <a:rPr lang="en-US" altLang="zh-CN" b="1" dirty="0" err="1">
                <a:solidFill>
                  <a:schemeClr val="tx1"/>
                </a:solidFill>
              </a:rPr>
              <a:t>int</a:t>
            </a:r>
            <a:r>
              <a:rPr lang="zh-CN" altLang="zh-CN" b="1" dirty="0">
                <a:solidFill>
                  <a:schemeClr val="tx1"/>
                </a:solidFill>
              </a:rPr>
              <a:t>，也可以转换成</a:t>
            </a:r>
            <a:r>
              <a:rPr lang="en-US" altLang="zh-CN" b="1" dirty="0">
                <a:solidFill>
                  <a:schemeClr val="tx1"/>
                </a:solidFill>
              </a:rPr>
              <a:t>double</a:t>
            </a:r>
            <a:r>
              <a:rPr lang="zh-CN" altLang="zh-CN" b="1" dirty="0">
                <a:solidFill>
                  <a:schemeClr val="tx1"/>
                </a:solidFill>
              </a:rPr>
              <a:t>，则</a:t>
            </a:r>
            <a:r>
              <a:rPr lang="en-US" altLang="zh-CN" b="1" dirty="0">
                <a:solidFill>
                  <a:schemeClr val="tx1"/>
                </a:solidFill>
              </a:rPr>
              <a:t>g(a)</a:t>
            </a:r>
            <a:r>
              <a:rPr lang="zh-CN" altLang="zh-CN" b="1" dirty="0">
                <a:solidFill>
                  <a:schemeClr val="tx1"/>
                </a:solidFill>
              </a:rPr>
              <a:t>调用</a:t>
            </a:r>
            <a:r>
              <a:rPr lang="en-US" altLang="zh-CN" b="1" dirty="0">
                <a:solidFill>
                  <a:schemeClr val="tx1"/>
                </a:solidFill>
              </a:rPr>
              <a:t>g(unsigned </a:t>
            </a:r>
            <a:r>
              <a:rPr lang="en-US" altLang="zh-CN" b="1" dirty="0" err="1">
                <a:solidFill>
                  <a:schemeClr val="tx1"/>
                </a:solidFill>
              </a:rPr>
              <a:t>int</a:t>
            </a:r>
            <a:r>
              <a:rPr lang="en-US" altLang="zh-CN" b="1" dirty="0">
                <a:solidFill>
                  <a:schemeClr val="tx1"/>
                </a:solidFill>
              </a:rPr>
              <a:t> x)</a:t>
            </a:r>
            <a:r>
              <a:rPr lang="zh-CN" altLang="zh-CN" b="1" dirty="0">
                <a:solidFill>
                  <a:schemeClr val="tx1"/>
                </a:solidFill>
              </a:rPr>
              <a:t>或</a:t>
            </a:r>
            <a:r>
              <a:rPr lang="en-US" altLang="zh-CN" b="1" dirty="0">
                <a:solidFill>
                  <a:schemeClr val="tx1"/>
                </a:solidFill>
              </a:rPr>
              <a:t>g(double x)</a:t>
            </a:r>
            <a:r>
              <a:rPr lang="zh-CN" altLang="zh-CN" b="1" dirty="0">
                <a:solidFill>
                  <a:schemeClr val="tx1"/>
                </a:solidFill>
              </a:rPr>
              <a:t>都是正确的，因此会产生二义性</a:t>
            </a:r>
            <a:endParaRPr lang="zh-CN" altLang="en-US"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anim calcmode="lin" valueType="num">
                                      <p:cBhvr additive="base">
                                        <p:cTn id="11"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anim calcmode="lin" valueType="num">
                                      <p:cBhvr additive="base">
                                        <p:cTn id="15"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 calcmode="lin" valueType="num">
                                      <p:cBhvr additive="base">
                                        <p:cTn id="19"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5">
                                            <p:txEl>
                                              <p:pRg st="5" end="5"/>
                                            </p:txEl>
                                          </p:spTgt>
                                        </p:tgtEl>
                                        <p:attrNameLst>
                                          <p:attrName>style.visibility</p:attrName>
                                        </p:attrNameLst>
                                      </p:cBhvr>
                                      <p:to>
                                        <p:strVal val="visible"/>
                                      </p:to>
                                    </p:set>
                                    <p:anim calcmode="lin" valueType="num">
                                      <p:cBhvr additive="base">
                                        <p:cTn id="25"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5">
                                            <p:txEl>
                                              <p:pRg st="6" end="6"/>
                                            </p:txEl>
                                          </p:spTgt>
                                        </p:tgtEl>
                                        <p:attrNameLst>
                                          <p:attrName>style.visibility</p:attrName>
                                        </p:attrNameLst>
                                      </p:cBhvr>
                                      <p:to>
                                        <p:strVal val="visible"/>
                                      </p:to>
                                    </p:set>
                                    <p:anim calcmode="lin" valueType="num">
                                      <p:cBhvr additive="base">
                                        <p:cTn id="29" dur="500" fill="hold"/>
                                        <p:tgtEl>
                                          <p:spTgt spid="901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0115">
                                            <p:txEl>
                                              <p:pRg st="7" end="7"/>
                                            </p:txEl>
                                          </p:spTgt>
                                        </p:tgtEl>
                                        <p:attrNameLst>
                                          <p:attrName>style.visibility</p:attrName>
                                        </p:attrNameLst>
                                      </p:cBhvr>
                                      <p:to>
                                        <p:strVal val="visible"/>
                                      </p:to>
                                    </p:set>
                                    <p:anim calcmode="lin" valueType="num">
                                      <p:cBhvr additive="base">
                                        <p:cTn id="33" dur="500" fill="hold"/>
                                        <p:tgtEl>
                                          <p:spTgt spid="9011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011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0115">
                                            <p:txEl>
                                              <p:pRg st="8" end="8"/>
                                            </p:txEl>
                                          </p:spTgt>
                                        </p:tgtEl>
                                        <p:attrNameLst>
                                          <p:attrName>style.visibility</p:attrName>
                                        </p:attrNameLst>
                                      </p:cBhvr>
                                      <p:to>
                                        <p:strVal val="visible"/>
                                      </p:to>
                                    </p:set>
                                    <p:anim calcmode="lin" valueType="num">
                                      <p:cBhvr additive="base">
                                        <p:cTn id="37"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325" y="1076325"/>
            <a:ext cx="9004300" cy="5540375"/>
          </a:xfrm>
        </p:spPr>
        <p:txBody>
          <a:bodyPr/>
          <a:lstStyle/>
          <a:p>
            <a:pPr marL="0" indent="0">
              <a:buFontTx/>
              <a:buNone/>
              <a:defRPr/>
            </a:pPr>
            <a:r>
              <a:rPr lang="zh-CN" altLang="zh-CN" dirty="0">
                <a:solidFill>
                  <a:srgbClr val="FF0000"/>
                </a:solidFill>
              </a:rPr>
              <a:t>③ </a:t>
            </a:r>
            <a:r>
              <a:rPr lang="zh-CN" altLang="zh-CN" b="1" dirty="0">
                <a:solidFill>
                  <a:srgbClr val="FF0000"/>
                </a:solidFill>
              </a:rPr>
              <a:t>重载函数和</a:t>
            </a:r>
            <a:r>
              <a:rPr lang="en-US" altLang="zh-CN" b="1" dirty="0" err="1">
                <a:solidFill>
                  <a:srgbClr val="FF0000"/>
                </a:solidFill>
              </a:rPr>
              <a:t>const</a:t>
            </a:r>
            <a:r>
              <a:rPr lang="zh-CN" altLang="zh-CN" b="1" dirty="0">
                <a:solidFill>
                  <a:srgbClr val="FF0000"/>
                </a:solidFill>
              </a:rPr>
              <a:t>形参</a:t>
            </a:r>
            <a:endParaRPr lang="zh-CN" altLang="zh-CN" b="1" dirty="0">
              <a:solidFill>
                <a:srgbClr val="FF0000"/>
              </a:solidFill>
            </a:endParaRPr>
          </a:p>
          <a:p>
            <a:pPr lvl="1">
              <a:defRPr/>
            </a:pPr>
            <a:r>
              <a:rPr lang="zh-CN" altLang="zh-CN" sz="2400" b="1" dirty="0">
                <a:solidFill>
                  <a:srgbClr val="0000CC"/>
                </a:solidFill>
              </a:rPr>
              <a:t>顶层</a:t>
            </a:r>
            <a:r>
              <a:rPr lang="en-US" altLang="zh-CN" sz="2400" b="1" dirty="0" err="1">
                <a:solidFill>
                  <a:srgbClr val="0000CC"/>
                </a:solidFill>
              </a:rPr>
              <a:t>const</a:t>
            </a:r>
            <a:r>
              <a:rPr lang="zh-CN" altLang="zh-CN" sz="2400" b="1" dirty="0">
                <a:solidFill>
                  <a:srgbClr val="0000CC"/>
                </a:solidFill>
              </a:rPr>
              <a:t>参数不影响实参的传入</a:t>
            </a:r>
            <a:r>
              <a:rPr lang="zh-CN" altLang="en-US" sz="2400" b="1" dirty="0">
                <a:solidFill>
                  <a:srgbClr val="0000CC"/>
                </a:solidFill>
              </a:rPr>
              <a:t>，易产生二义性</a:t>
            </a:r>
            <a:endParaRPr lang="en-US" altLang="zh-CN" sz="2400" b="1" dirty="0"/>
          </a:p>
          <a:p>
            <a:pPr marL="1200150" lvl="2" indent="-342900">
              <a:defRPr/>
            </a:pPr>
            <a:r>
              <a:rPr lang="zh-CN" altLang="en-US" b="1" dirty="0"/>
              <a:t>即，</a:t>
            </a:r>
            <a:r>
              <a:rPr lang="zh-CN" altLang="zh-CN" b="1" dirty="0"/>
              <a:t>顶层</a:t>
            </a:r>
            <a:r>
              <a:rPr lang="en-US" altLang="zh-CN" b="1" dirty="0" err="1"/>
              <a:t>const</a:t>
            </a:r>
            <a:r>
              <a:rPr lang="zh-CN" altLang="en-US" b="1" dirty="0"/>
              <a:t>形参</a:t>
            </a:r>
            <a:r>
              <a:rPr lang="zh-CN" altLang="zh-CN" b="1" dirty="0"/>
              <a:t>，</a:t>
            </a:r>
            <a:r>
              <a:rPr lang="zh-CN" altLang="en-US" b="1" dirty="0"/>
              <a:t>可以接受</a:t>
            </a:r>
            <a:r>
              <a:rPr lang="en-US" altLang="zh-CN" b="1" dirty="0" err="1"/>
              <a:t>const</a:t>
            </a:r>
            <a:r>
              <a:rPr lang="zh-CN" altLang="en-US" b="1" dirty="0"/>
              <a:t>和非</a:t>
            </a:r>
            <a:r>
              <a:rPr lang="en-US" altLang="zh-CN" b="1" dirty="0" err="1"/>
              <a:t>const</a:t>
            </a:r>
            <a:r>
              <a:rPr lang="zh-CN" altLang="en-US" b="1" dirty="0"/>
              <a:t>的同类型实参，一个拥有顶层</a:t>
            </a:r>
            <a:r>
              <a:rPr lang="en-US" altLang="zh-CN" b="1" dirty="0"/>
              <a:t>const</a:t>
            </a:r>
            <a:r>
              <a:rPr lang="zh-CN" altLang="en-US" b="1" dirty="0"/>
              <a:t>参数的函数，与另一个没有</a:t>
            </a:r>
            <a:r>
              <a:rPr lang="zh-CN" altLang="en-US" b="1" dirty="0">
                <a:sym typeface="+mn-ea"/>
              </a:rPr>
              <a:t>顶层</a:t>
            </a:r>
            <a:r>
              <a:rPr lang="en-US" altLang="zh-CN" b="1" dirty="0">
                <a:sym typeface="+mn-ea"/>
              </a:rPr>
              <a:t>const</a:t>
            </a:r>
            <a:r>
              <a:rPr lang="zh-CN" altLang="en-US" b="1" dirty="0">
                <a:sym typeface="+mn-ea"/>
              </a:rPr>
              <a:t>参数的函数，无法区分，</a:t>
            </a:r>
            <a:r>
              <a:rPr lang="en-US" altLang="zh-CN" b="1" dirty="0">
                <a:sym typeface="+mn-ea"/>
              </a:rPr>
              <a:t>(</a:t>
            </a:r>
            <a:r>
              <a:rPr lang="zh-CN" altLang="en-US" b="1" dirty="0">
                <a:sym typeface="+mn-ea"/>
              </a:rPr>
              <a:t>因为</a:t>
            </a:r>
            <a:r>
              <a:rPr lang="zh-CN" altLang="en-US" b="1" dirty="0"/>
              <a:t>容易在函数调用时</a:t>
            </a:r>
            <a:r>
              <a:rPr lang="zh-CN" altLang="zh-CN" b="1" dirty="0"/>
              <a:t>，则会产生</a:t>
            </a:r>
            <a:r>
              <a:rPr lang="zh-CN" altLang="en-US" b="1" dirty="0"/>
              <a:t>二义性</a:t>
            </a:r>
            <a:r>
              <a:rPr lang="en-US" altLang="zh-CN" b="1" dirty="0"/>
              <a:t>),</a:t>
            </a:r>
            <a:r>
              <a:rPr lang="zh-CN" altLang="en-US" b="1" dirty="0"/>
              <a:t>所以属于</a:t>
            </a:r>
            <a:r>
              <a:rPr lang="zh-CN" altLang="zh-CN" b="1" dirty="0"/>
              <a:t>重定义错误。</a:t>
            </a:r>
            <a:r>
              <a:rPr lang="zh-CN" altLang="en-US" b="1" dirty="0"/>
              <a:t>例如，</a:t>
            </a:r>
            <a:endParaRPr lang="zh-CN" altLang="zh-CN" b="1" dirty="0"/>
          </a:p>
          <a:p>
            <a:pPr marL="457200" lvl="1" indent="0">
              <a:buFontTx/>
              <a:buNone/>
              <a:defRPr/>
            </a:pPr>
            <a:r>
              <a:rPr lang="en-US" altLang="zh-CN" sz="2400" b="1" dirty="0" err="1">
                <a:solidFill>
                  <a:srgbClr val="FF0000"/>
                </a:solidFill>
              </a:rPr>
              <a:t>int</a:t>
            </a:r>
            <a:r>
              <a:rPr lang="en-US" altLang="zh-CN" sz="2400" b="1" dirty="0">
                <a:solidFill>
                  <a:srgbClr val="FF0000"/>
                </a:solidFill>
              </a:rPr>
              <a:t> f(</a:t>
            </a:r>
            <a:r>
              <a:rPr lang="en-US" altLang="zh-CN" sz="2400" b="1" dirty="0" err="1">
                <a:solidFill>
                  <a:srgbClr val="FF0000"/>
                </a:solidFill>
              </a:rPr>
              <a:t>int</a:t>
            </a:r>
            <a:r>
              <a:rPr lang="en-US" altLang="zh-CN" sz="2400" b="1" dirty="0">
                <a:solidFill>
                  <a:srgbClr val="FF0000"/>
                </a:solidFill>
              </a:rPr>
              <a:t> x, </a:t>
            </a:r>
            <a:r>
              <a:rPr lang="en-US" altLang="zh-CN" sz="2400" b="1" dirty="0" err="1">
                <a:solidFill>
                  <a:srgbClr val="FF0000"/>
                </a:solidFill>
              </a:rPr>
              <a:t>int</a:t>
            </a:r>
            <a:r>
              <a:rPr lang="en-US" altLang="zh-CN" sz="2400" b="1" dirty="0">
                <a:solidFill>
                  <a:srgbClr val="FF0000"/>
                </a:solidFill>
              </a:rPr>
              <a:t> y) {  </a:t>
            </a:r>
            <a:r>
              <a:rPr lang="en-US" altLang="zh-CN" sz="2400" b="1" dirty="0" err="1">
                <a:solidFill>
                  <a:srgbClr val="FF0000"/>
                </a:solidFill>
              </a:rPr>
              <a:t>cout</a:t>
            </a:r>
            <a:r>
              <a:rPr lang="en-US" altLang="zh-CN" sz="2400" b="1" dirty="0">
                <a:solidFill>
                  <a:srgbClr val="FF0000"/>
                </a:solidFill>
              </a:rPr>
              <a:t> &lt;&lt; "fa" &lt;&lt; </a:t>
            </a:r>
            <a:r>
              <a:rPr lang="en-US" altLang="zh-CN" sz="2400" b="1" dirty="0" err="1">
                <a:solidFill>
                  <a:srgbClr val="FF0000"/>
                </a:solidFill>
              </a:rPr>
              <a:t>endl</a:t>
            </a:r>
            <a:r>
              <a:rPr lang="en-US" altLang="zh-CN" sz="2400" b="1" dirty="0">
                <a:solidFill>
                  <a:srgbClr val="FF0000"/>
                </a:solidFill>
              </a:rPr>
              <a:t>;}</a:t>
            </a:r>
            <a:endParaRPr lang="zh-CN" altLang="zh-CN" sz="2400" b="1" dirty="0">
              <a:solidFill>
                <a:srgbClr val="FF0000"/>
              </a:solidFill>
            </a:endParaRPr>
          </a:p>
          <a:p>
            <a:pPr marL="457200" lvl="1" indent="0">
              <a:buFontTx/>
              <a:buNone/>
              <a:defRPr/>
            </a:pPr>
            <a:r>
              <a:rPr lang="en-US" altLang="zh-CN" sz="2400" b="1" dirty="0" err="1">
                <a:solidFill>
                  <a:srgbClr val="FF0000"/>
                </a:solidFill>
              </a:rPr>
              <a:t>int</a:t>
            </a:r>
            <a:r>
              <a:rPr lang="en-US" altLang="zh-CN" sz="2400" b="1" dirty="0">
                <a:solidFill>
                  <a:srgbClr val="FF0000"/>
                </a:solidFill>
              </a:rPr>
              <a:t> f(</a:t>
            </a:r>
            <a:r>
              <a:rPr lang="en-US" altLang="zh-CN" sz="2400" b="1" dirty="0" err="1">
                <a:solidFill>
                  <a:srgbClr val="FF0000"/>
                </a:solidFill>
              </a:rPr>
              <a:t>const</a:t>
            </a:r>
            <a:r>
              <a:rPr lang="en-US" altLang="zh-CN" sz="2400" b="1" dirty="0">
                <a:solidFill>
                  <a:srgbClr val="FF0000"/>
                </a:solidFill>
              </a:rPr>
              <a:t> </a:t>
            </a:r>
            <a:r>
              <a:rPr lang="en-US" altLang="zh-CN" sz="2400" b="1" dirty="0" err="1">
                <a:solidFill>
                  <a:srgbClr val="FF0000"/>
                </a:solidFill>
              </a:rPr>
              <a:t>int</a:t>
            </a:r>
            <a:r>
              <a:rPr lang="en-US" altLang="zh-CN" sz="2400" b="1" dirty="0">
                <a:solidFill>
                  <a:srgbClr val="FF0000"/>
                </a:solidFill>
              </a:rPr>
              <a:t> x, </a:t>
            </a:r>
            <a:r>
              <a:rPr lang="en-US" altLang="zh-CN" sz="2400" b="1" dirty="0" err="1">
                <a:solidFill>
                  <a:srgbClr val="FF0000"/>
                </a:solidFill>
              </a:rPr>
              <a:t>const</a:t>
            </a:r>
            <a:r>
              <a:rPr lang="en-US" altLang="zh-CN" sz="2400" b="1" dirty="0">
                <a:solidFill>
                  <a:srgbClr val="FF0000"/>
                </a:solidFill>
              </a:rPr>
              <a:t> </a:t>
            </a:r>
            <a:r>
              <a:rPr lang="en-US" altLang="zh-CN" sz="2400" b="1" dirty="0" err="1">
                <a:solidFill>
                  <a:srgbClr val="FF0000"/>
                </a:solidFill>
              </a:rPr>
              <a:t>int</a:t>
            </a:r>
            <a:r>
              <a:rPr lang="en-US" altLang="zh-CN" sz="2400" b="1" dirty="0">
                <a:solidFill>
                  <a:srgbClr val="FF0000"/>
                </a:solidFill>
              </a:rPr>
              <a:t> y) { </a:t>
            </a:r>
            <a:r>
              <a:rPr lang="en-US" altLang="zh-CN" sz="2400" b="1" dirty="0" err="1">
                <a:solidFill>
                  <a:srgbClr val="FF0000"/>
                </a:solidFill>
              </a:rPr>
              <a:t>cout</a:t>
            </a:r>
            <a:r>
              <a:rPr lang="en-US" altLang="zh-CN" sz="2400" b="1" dirty="0">
                <a:solidFill>
                  <a:srgbClr val="FF0000"/>
                </a:solidFill>
              </a:rPr>
              <a:t> &lt;&lt; "fb" &lt;&lt; </a:t>
            </a:r>
            <a:r>
              <a:rPr lang="en-US" altLang="zh-CN" sz="2400" b="1" dirty="0" err="1">
                <a:solidFill>
                  <a:srgbClr val="FF0000"/>
                </a:solidFill>
              </a:rPr>
              <a:t>endl</a:t>
            </a:r>
            <a:r>
              <a:rPr lang="en-US" altLang="zh-CN" sz="2400" b="1" dirty="0">
                <a:solidFill>
                  <a:srgbClr val="FF0000"/>
                </a:solidFill>
              </a:rPr>
              <a:t>;}</a:t>
            </a:r>
            <a:endParaRPr lang="en-US" altLang="zh-CN" sz="2400" b="1" dirty="0">
              <a:solidFill>
                <a:srgbClr val="FF0000"/>
              </a:solidFill>
            </a:endParaRPr>
          </a:p>
          <a:p>
            <a:pPr marL="457200" lvl="1" indent="0">
              <a:buFontTx/>
              <a:buNone/>
              <a:defRPr/>
            </a:pPr>
            <a:endParaRPr lang="zh-CN" altLang="zh-CN" sz="2000" b="1" dirty="0">
              <a:solidFill>
                <a:srgbClr val="FF0000"/>
              </a:solidFill>
            </a:endParaRPr>
          </a:p>
          <a:p>
            <a:pPr lvl="1">
              <a:defRPr/>
            </a:pPr>
            <a:r>
              <a:rPr lang="zh-CN" altLang="zh-CN" sz="2400" b="1" dirty="0">
                <a:solidFill>
                  <a:srgbClr val="0000CC"/>
                </a:solidFill>
              </a:rPr>
              <a:t>底层</a:t>
            </a:r>
            <a:r>
              <a:rPr lang="en-US" altLang="zh-CN" sz="2400" b="1" dirty="0" err="1">
                <a:solidFill>
                  <a:srgbClr val="0000CC"/>
                </a:solidFill>
              </a:rPr>
              <a:t>const</a:t>
            </a:r>
            <a:r>
              <a:rPr lang="zh-CN" altLang="zh-CN" sz="2400" b="1" dirty="0">
                <a:solidFill>
                  <a:srgbClr val="0000CC"/>
                </a:solidFill>
              </a:rPr>
              <a:t>则是可区别的</a:t>
            </a:r>
            <a:r>
              <a:rPr lang="zh-CN" altLang="en-US" sz="2400" b="1" dirty="0">
                <a:solidFill>
                  <a:srgbClr val="0000CC"/>
                </a:solidFill>
              </a:rPr>
              <a:t>，能够正常使用</a:t>
            </a:r>
            <a:endParaRPr lang="en-US" altLang="zh-CN" sz="2400" b="1" dirty="0">
              <a:solidFill>
                <a:srgbClr val="0000CC"/>
              </a:solidFill>
            </a:endParaRPr>
          </a:p>
          <a:p>
            <a:pPr lvl="2">
              <a:defRPr/>
            </a:pPr>
            <a:r>
              <a:rPr lang="zh-CN" altLang="zh-CN" b="1" dirty="0"/>
              <a:t>拥有</a:t>
            </a:r>
            <a:r>
              <a:rPr lang="zh-CN" altLang="zh-CN" b="1" dirty="0">
                <a:solidFill>
                  <a:srgbClr val="0000CC"/>
                </a:solidFill>
              </a:rPr>
              <a:t>指针或引用</a:t>
            </a:r>
            <a:r>
              <a:rPr lang="zh-CN" altLang="zh-CN" b="1" dirty="0"/>
              <a:t>参数的函数和拥有底层</a:t>
            </a:r>
            <a:r>
              <a:rPr lang="en-US" altLang="zh-CN" b="1" dirty="0" err="1"/>
              <a:t>const</a:t>
            </a:r>
            <a:r>
              <a:rPr lang="zh-CN" altLang="zh-CN" b="1" dirty="0"/>
              <a:t>指针或</a:t>
            </a:r>
            <a:r>
              <a:rPr lang="en-US" altLang="zh-CN" b="1" dirty="0"/>
              <a:t>const</a:t>
            </a:r>
            <a:r>
              <a:rPr lang="zh-CN" altLang="zh-CN" b="1" dirty="0"/>
              <a:t>引用的同名函数属于</a:t>
            </a:r>
            <a:r>
              <a:rPr lang="zh-CN" altLang="en-US" b="1" dirty="0"/>
              <a:t>重载</a:t>
            </a:r>
            <a:r>
              <a:rPr lang="zh-CN" altLang="zh-CN" b="1" dirty="0"/>
              <a:t>函数</a:t>
            </a:r>
            <a:r>
              <a:rPr lang="zh-CN" altLang="en-US" b="1" dirty="0"/>
              <a:t>。</a:t>
            </a:r>
            <a:endParaRPr lang="zh-CN" altLang="en-US" b="1" dirty="0"/>
          </a:p>
        </p:txBody>
      </p:sp>
      <p:sp>
        <p:nvSpPr>
          <p:cNvPr id="160770" name="标题 1"/>
          <p:cNvSpPr>
            <a:spLocks noGrp="1"/>
          </p:cNvSpPr>
          <p:nvPr>
            <p:ph type="title"/>
          </p:nvPr>
        </p:nvSpPr>
        <p:spPr>
          <a:xfrm>
            <a:off x="457200" y="73025"/>
            <a:ext cx="8229600" cy="811213"/>
          </a:xfrm>
        </p:spPr>
        <p:txBody>
          <a:bodyPr/>
          <a:lstStyle/>
          <a:p>
            <a:r>
              <a:rPr lang="en-US" altLang="zh-CN" b="1" smtClean="0"/>
              <a:t>2.9.5</a:t>
            </a:r>
            <a:r>
              <a:rPr lang="zh-CN" altLang="en-US" b="1" smtClean="0"/>
              <a:t>  </a:t>
            </a:r>
            <a:r>
              <a:rPr lang="zh-CN" altLang="en-US" b="1" smtClean="0">
                <a:solidFill>
                  <a:srgbClr val="FF0000"/>
                </a:solidFill>
              </a:rPr>
              <a:t>函数重载</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1"/>
          <p:cNvSpPr>
            <a:spLocks noGrp="1"/>
          </p:cNvSpPr>
          <p:nvPr>
            <p:ph type="title"/>
          </p:nvPr>
        </p:nvSpPr>
        <p:spPr>
          <a:xfrm>
            <a:off x="457200" y="73025"/>
            <a:ext cx="8229600" cy="811213"/>
          </a:xfrm>
        </p:spPr>
        <p:txBody>
          <a:bodyPr/>
          <a:lstStyle/>
          <a:p>
            <a:r>
              <a:rPr lang="en-US" altLang="zh-CN" b="1" smtClean="0"/>
              <a:t>2.9.5</a:t>
            </a:r>
            <a:r>
              <a:rPr lang="zh-CN" altLang="en-US" b="1" smtClean="0"/>
              <a:t>  </a:t>
            </a:r>
            <a:r>
              <a:rPr lang="zh-CN" altLang="en-US" b="1" smtClean="0">
                <a:solidFill>
                  <a:srgbClr val="FF0000"/>
                </a:solidFill>
              </a:rPr>
              <a:t>函数重载</a:t>
            </a:r>
            <a:endParaRPr lang="zh-CN" altLang="en-US" smtClean="0"/>
          </a:p>
        </p:txBody>
      </p:sp>
      <p:sp>
        <p:nvSpPr>
          <p:cNvPr id="162818" name="内容占位符 2"/>
          <p:cNvSpPr>
            <a:spLocks noGrp="1"/>
          </p:cNvSpPr>
          <p:nvPr>
            <p:ph idx="1"/>
          </p:nvPr>
        </p:nvSpPr>
        <p:spPr>
          <a:xfrm>
            <a:off x="136525" y="885825"/>
            <a:ext cx="8737600" cy="5359400"/>
          </a:xfrm>
        </p:spPr>
        <p:txBody>
          <a:bodyPr/>
          <a:lstStyle/>
          <a:p>
            <a:pPr marL="0" indent="0">
              <a:buFontTx/>
              <a:buNone/>
            </a:pPr>
            <a:r>
              <a:rPr lang="zh-CN" altLang="zh-CN" sz="2000" b="1" dirty="0" smtClean="0">
                <a:solidFill>
                  <a:srgbClr val="0000CC"/>
                </a:solidFill>
              </a:rPr>
              <a:t>【例</a:t>
            </a:r>
            <a:r>
              <a:rPr lang="en-US" altLang="zh-CN" sz="2000" b="1" dirty="0" smtClean="0">
                <a:solidFill>
                  <a:srgbClr val="0000CC"/>
                </a:solidFill>
              </a:rPr>
              <a:t>2-24</a:t>
            </a:r>
            <a:r>
              <a:rPr lang="zh-CN" altLang="zh-CN" sz="2000" b="1" dirty="0" smtClean="0">
                <a:solidFill>
                  <a:srgbClr val="0000CC"/>
                </a:solidFill>
              </a:rPr>
              <a:t>】设计通过底层</a:t>
            </a:r>
            <a:r>
              <a:rPr lang="en-US" altLang="zh-CN" sz="2000" b="1" dirty="0" err="1" smtClean="0">
                <a:solidFill>
                  <a:srgbClr val="0000CC"/>
                </a:solidFill>
              </a:rPr>
              <a:t>const</a:t>
            </a:r>
            <a:r>
              <a:rPr lang="zh-CN" altLang="zh-CN" sz="2000" b="1" dirty="0" smtClean="0">
                <a:solidFill>
                  <a:srgbClr val="0000CC"/>
                </a:solidFill>
              </a:rPr>
              <a:t>引用区分重载函数</a:t>
            </a:r>
            <a:r>
              <a:rPr lang="en-US" altLang="zh-CN" sz="2000" b="1" dirty="0" smtClean="0">
                <a:solidFill>
                  <a:srgbClr val="0000CC"/>
                </a:solidFill>
              </a:rPr>
              <a:t>f</a:t>
            </a:r>
            <a:r>
              <a:rPr lang="zh-CN" altLang="zh-CN" sz="2000" b="1" dirty="0" smtClean="0">
                <a:solidFill>
                  <a:srgbClr val="0000CC"/>
                </a:solidFill>
              </a:rPr>
              <a:t>，以及通过底层</a:t>
            </a:r>
            <a:r>
              <a:rPr lang="en-US" altLang="zh-CN" sz="2000" b="1" dirty="0" err="1" smtClean="0">
                <a:solidFill>
                  <a:srgbClr val="0000CC"/>
                </a:solidFill>
              </a:rPr>
              <a:t>const</a:t>
            </a:r>
            <a:r>
              <a:rPr lang="zh-CN" altLang="zh-CN" sz="2000" b="1" dirty="0" smtClean="0">
                <a:solidFill>
                  <a:srgbClr val="0000CC"/>
                </a:solidFill>
              </a:rPr>
              <a:t>指针区别的函数</a:t>
            </a:r>
            <a:r>
              <a:rPr lang="en-US" altLang="zh-CN" sz="2000" b="1" dirty="0" smtClean="0">
                <a:solidFill>
                  <a:srgbClr val="0000CC"/>
                </a:solidFill>
              </a:rPr>
              <a:t>g</a:t>
            </a:r>
            <a:r>
              <a:rPr lang="zh-CN" altLang="zh-CN" sz="2000" b="1" dirty="0" smtClean="0">
                <a:solidFill>
                  <a:srgbClr val="0000CC"/>
                </a:solidFill>
              </a:rPr>
              <a:t>。</a:t>
            </a:r>
            <a:r>
              <a:rPr lang="en-US" altLang="zh-CN" sz="2000" b="1" dirty="0" smtClean="0">
                <a:solidFill>
                  <a:srgbClr val="0000CC"/>
                </a:solidFill>
              </a:rPr>
              <a:t> </a:t>
            </a:r>
            <a:endParaRPr lang="zh-CN" altLang="zh-CN" sz="2000" b="1" dirty="0" smtClean="0">
              <a:solidFill>
                <a:srgbClr val="0000CC"/>
              </a:solidFill>
            </a:endParaRPr>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void f(</a:t>
            </a:r>
            <a:r>
              <a:rPr lang="en-US" altLang="zh-CN" sz="2000" b="1" dirty="0" err="1" smtClean="0"/>
              <a:t>int</a:t>
            </a:r>
            <a:r>
              <a:rPr lang="en-US" altLang="zh-CN" sz="2000" b="1" dirty="0" smtClean="0"/>
              <a:t> &amp;x) {	</a:t>
            </a:r>
            <a:r>
              <a:rPr lang="en-US" altLang="zh-CN" sz="2000" b="1" dirty="0" err="1" smtClean="0"/>
              <a:t>cout</a:t>
            </a:r>
            <a:r>
              <a:rPr lang="en-US" altLang="zh-CN" sz="2000" b="1" dirty="0" smtClean="0"/>
              <a:t> &lt;&lt; "f(</a:t>
            </a:r>
            <a:r>
              <a:rPr lang="en-US" altLang="zh-CN" sz="2000" b="1" dirty="0" err="1" smtClean="0"/>
              <a:t>int</a:t>
            </a:r>
            <a:r>
              <a:rPr lang="en-US" altLang="zh-CN" sz="2000" b="1" dirty="0" smtClean="0"/>
              <a:t> &amp;)" &lt;&lt; </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void f(</a:t>
            </a:r>
            <a:r>
              <a:rPr lang="en-US" altLang="zh-CN" sz="2000" b="1" dirty="0" err="1" smtClean="0"/>
              <a:t>const</a:t>
            </a:r>
            <a:r>
              <a:rPr lang="en-US" altLang="zh-CN" sz="2000" b="1" dirty="0" smtClean="0"/>
              <a:t> </a:t>
            </a:r>
            <a:r>
              <a:rPr lang="en-US" altLang="zh-CN" sz="2000" b="1" dirty="0" err="1" smtClean="0"/>
              <a:t>int</a:t>
            </a:r>
            <a:r>
              <a:rPr lang="en-US" altLang="zh-CN" sz="2000" b="1" dirty="0" smtClean="0"/>
              <a:t> &amp;x) { </a:t>
            </a:r>
            <a:r>
              <a:rPr lang="en-US" altLang="zh-CN" sz="2000" b="1" dirty="0" err="1" smtClean="0"/>
              <a:t>cout</a:t>
            </a:r>
            <a:r>
              <a:rPr lang="en-US" altLang="zh-CN" sz="2000" b="1" dirty="0" smtClean="0"/>
              <a:t> &lt;&lt; "f(</a:t>
            </a:r>
            <a:r>
              <a:rPr lang="en-US" altLang="zh-CN" sz="2000" b="1" dirty="0" err="1" smtClean="0"/>
              <a:t>const</a:t>
            </a:r>
            <a:r>
              <a:rPr lang="en-US" altLang="zh-CN" sz="2000" b="1" dirty="0" smtClean="0"/>
              <a:t> </a:t>
            </a:r>
            <a:r>
              <a:rPr lang="en-US" altLang="zh-CN" sz="2000" b="1" dirty="0" err="1" smtClean="0"/>
              <a:t>int</a:t>
            </a:r>
            <a:r>
              <a:rPr lang="en-US" altLang="zh-CN" sz="2000" b="1" dirty="0" smtClean="0"/>
              <a:t>&amp; )" &lt;&lt; </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void g(</a:t>
            </a:r>
            <a:r>
              <a:rPr lang="en-US" altLang="zh-CN" sz="2000" b="1" dirty="0" err="1" smtClean="0"/>
              <a:t>const</a:t>
            </a:r>
            <a:r>
              <a:rPr lang="en-US" altLang="zh-CN" sz="2000" b="1" dirty="0" smtClean="0"/>
              <a:t> </a:t>
            </a:r>
            <a:r>
              <a:rPr lang="en-US" altLang="zh-CN" sz="2000" b="1" dirty="0" err="1" smtClean="0"/>
              <a:t>int</a:t>
            </a:r>
            <a:r>
              <a:rPr lang="en-US" altLang="zh-CN" sz="2000" b="1" dirty="0" smtClean="0"/>
              <a:t> * x) {	</a:t>
            </a:r>
            <a:r>
              <a:rPr lang="en-US" altLang="zh-CN" sz="2000" b="1" dirty="0" err="1" smtClean="0"/>
              <a:t>cout</a:t>
            </a:r>
            <a:r>
              <a:rPr lang="en-US" altLang="zh-CN" sz="2000" b="1" dirty="0" smtClean="0"/>
              <a:t> &lt;&lt; "g(</a:t>
            </a:r>
            <a:r>
              <a:rPr lang="en-US" altLang="zh-CN" sz="2000" b="1" dirty="0" err="1" smtClean="0"/>
              <a:t>const</a:t>
            </a:r>
            <a:r>
              <a:rPr lang="en-US" altLang="zh-CN" sz="2000" b="1" dirty="0" smtClean="0"/>
              <a:t> </a:t>
            </a:r>
            <a:r>
              <a:rPr lang="en-US" altLang="zh-CN" sz="2000" b="1" dirty="0" err="1" smtClean="0"/>
              <a:t>int</a:t>
            </a:r>
            <a:r>
              <a:rPr lang="en-US" altLang="zh-CN" sz="2000" b="1" dirty="0" smtClean="0"/>
              <a:t> *)" &lt;&lt; </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void g(</a:t>
            </a:r>
            <a:r>
              <a:rPr lang="en-US" altLang="zh-CN" sz="2000" b="1" dirty="0" err="1" smtClean="0"/>
              <a:t>int</a:t>
            </a:r>
            <a:r>
              <a:rPr lang="en-US" altLang="zh-CN" sz="2000" b="1" dirty="0" smtClean="0"/>
              <a:t> * x) { </a:t>
            </a:r>
            <a:r>
              <a:rPr lang="en-US" altLang="zh-CN" sz="2000" b="1" dirty="0" err="1" smtClean="0"/>
              <a:t>cout</a:t>
            </a:r>
            <a:r>
              <a:rPr lang="en-US" altLang="zh-CN" sz="2000" b="1" dirty="0" smtClean="0"/>
              <a:t> &lt;&lt; "g(</a:t>
            </a:r>
            <a:r>
              <a:rPr lang="en-US" altLang="zh-CN" sz="2000" b="1" dirty="0" err="1" smtClean="0"/>
              <a:t>int</a:t>
            </a:r>
            <a:r>
              <a:rPr lang="en-US" altLang="zh-CN" sz="2000" b="1" dirty="0" smtClean="0"/>
              <a:t> *)" &lt;&lt; </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void main(){</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x = 10;</a:t>
            </a:r>
            <a:endParaRPr lang="zh-CN" altLang="zh-CN" sz="2000" b="1" dirty="0" smtClean="0"/>
          </a:p>
          <a:p>
            <a:pPr marL="0" indent="0">
              <a:buFontTx/>
              <a:buNone/>
            </a:pPr>
            <a:r>
              <a:rPr lang="en-US" altLang="zh-CN" sz="2000" b="1" dirty="0" smtClean="0"/>
              <a:t>	</a:t>
            </a:r>
            <a:r>
              <a:rPr lang="en-US" altLang="zh-CN" sz="2000" b="1" dirty="0" err="1" smtClean="0"/>
              <a:t>const</a:t>
            </a:r>
            <a:r>
              <a:rPr lang="en-US" altLang="zh-CN" sz="2000" b="1" dirty="0" smtClean="0"/>
              <a:t> </a:t>
            </a:r>
            <a:r>
              <a:rPr lang="en-US" altLang="zh-CN" sz="2000" b="1" dirty="0" err="1" smtClean="0"/>
              <a:t>int</a:t>
            </a:r>
            <a:r>
              <a:rPr lang="en-US" altLang="zh-CN" sz="2000" b="1" dirty="0" smtClean="0"/>
              <a:t> y = 9;</a:t>
            </a:r>
            <a:endParaRPr lang="zh-CN" altLang="zh-CN" sz="2000" b="1" dirty="0" smtClean="0"/>
          </a:p>
          <a:p>
            <a:pPr marL="0" indent="0">
              <a:buFontTx/>
              <a:buNone/>
            </a:pPr>
            <a:r>
              <a:rPr lang="en-US" altLang="zh-CN" sz="2000" b="1" dirty="0" smtClean="0"/>
              <a:t>	f(x);                                  //</a:t>
            </a:r>
            <a:r>
              <a:rPr lang="zh-CN" altLang="en-US" sz="2000" b="1" dirty="0" smtClean="0"/>
              <a:t>两个都可以调用，但是优先</a:t>
            </a:r>
            <a:r>
              <a:rPr lang="zh-CN" altLang="zh-CN" sz="2000" b="1" dirty="0" smtClean="0"/>
              <a:t>调用</a:t>
            </a:r>
            <a:r>
              <a:rPr lang="en-US" altLang="zh-CN" sz="2000" b="1" dirty="0" smtClean="0"/>
              <a:t>f(</a:t>
            </a:r>
            <a:r>
              <a:rPr lang="en-US" altLang="zh-CN" sz="2000" b="1" dirty="0" err="1" smtClean="0"/>
              <a:t>int</a:t>
            </a:r>
            <a:r>
              <a:rPr lang="en-US" altLang="zh-CN" sz="2000" b="1" dirty="0" smtClean="0"/>
              <a:t> &amp;x)</a:t>
            </a:r>
            <a:endParaRPr lang="zh-CN" altLang="zh-CN" sz="2000" b="1" dirty="0" smtClean="0"/>
          </a:p>
          <a:p>
            <a:pPr marL="0" indent="0">
              <a:buFontTx/>
              <a:buNone/>
            </a:pPr>
            <a:r>
              <a:rPr lang="en-US" altLang="zh-CN" sz="2000" b="1" dirty="0" smtClean="0"/>
              <a:t>	f(y);                                  //</a:t>
            </a:r>
            <a:r>
              <a:rPr lang="zh-CN" altLang="en-US" sz="2000" b="1" dirty="0" smtClean="0"/>
              <a:t>只能</a:t>
            </a:r>
            <a:r>
              <a:rPr lang="zh-CN" altLang="zh-CN" sz="2000" b="1" dirty="0" smtClean="0"/>
              <a:t>调用</a:t>
            </a:r>
            <a:r>
              <a:rPr lang="en-US" altLang="zh-CN" sz="2000" b="1" dirty="0" smtClean="0"/>
              <a:t>f(</a:t>
            </a:r>
            <a:r>
              <a:rPr lang="en-US" altLang="zh-CN" sz="2000" b="1" dirty="0" err="1" smtClean="0"/>
              <a:t>const</a:t>
            </a:r>
            <a:r>
              <a:rPr lang="en-US" altLang="zh-CN" sz="2000" b="1" dirty="0" smtClean="0"/>
              <a:t> </a:t>
            </a:r>
            <a:r>
              <a:rPr lang="en-US" altLang="zh-CN" sz="2000" b="1" dirty="0" err="1" smtClean="0"/>
              <a:t>int</a:t>
            </a:r>
            <a:r>
              <a:rPr lang="en-US" altLang="zh-CN" sz="2000" b="1" dirty="0" smtClean="0"/>
              <a:t> &amp;)</a:t>
            </a:r>
            <a:endParaRPr lang="zh-CN" altLang="zh-CN" sz="2000" b="1" dirty="0" smtClean="0"/>
          </a:p>
          <a:p>
            <a:pPr marL="0" indent="0">
              <a:buFontTx/>
              <a:buNone/>
            </a:pPr>
            <a:r>
              <a:rPr lang="en-US" altLang="zh-CN" sz="2000" b="1" dirty="0" smtClean="0"/>
              <a:t>	g(&amp;x);                        //</a:t>
            </a:r>
            <a:r>
              <a:rPr lang="zh-CN" altLang="en-US" sz="2000" b="1" dirty="0" smtClean="0">
                <a:sym typeface="+mn-ea"/>
              </a:rPr>
              <a:t>两个都可以调用，但是优先</a:t>
            </a:r>
            <a:r>
              <a:rPr lang="zh-CN" altLang="zh-CN" sz="2000" b="1" dirty="0" smtClean="0">
                <a:sym typeface="+mn-ea"/>
              </a:rPr>
              <a:t>调用</a:t>
            </a:r>
            <a:r>
              <a:rPr lang="zh-CN" altLang="zh-CN" sz="2000" b="1" dirty="0" smtClean="0"/>
              <a:t>调用</a:t>
            </a:r>
            <a:r>
              <a:rPr lang="en-US" altLang="zh-CN" sz="2000" b="1" dirty="0" smtClean="0"/>
              <a:t>g(</a:t>
            </a:r>
            <a:r>
              <a:rPr lang="en-US" altLang="zh-CN" sz="2000" b="1" dirty="0" err="1" smtClean="0"/>
              <a:t>int</a:t>
            </a:r>
            <a:r>
              <a:rPr lang="en-US" altLang="zh-CN" sz="2000" b="1" dirty="0" smtClean="0"/>
              <a:t> *x)</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endParaRPr lang="zh-CN" altLang="en-US" sz="2000" b="1"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p:cNvSpPr>
            <a:spLocks noGrp="1"/>
          </p:cNvSpPr>
          <p:nvPr>
            <p:ph type="title"/>
          </p:nvPr>
        </p:nvSpPr>
        <p:spPr>
          <a:xfrm>
            <a:off x="457200" y="73025"/>
            <a:ext cx="8229600" cy="811213"/>
          </a:xfrm>
        </p:spPr>
        <p:txBody>
          <a:bodyPr/>
          <a:lstStyle/>
          <a:p>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zh-CN" altLang="en-US" smtClean="0"/>
          </a:p>
        </p:txBody>
      </p:sp>
      <p:sp>
        <p:nvSpPr>
          <p:cNvPr id="3" name="内容占位符 2"/>
          <p:cNvSpPr>
            <a:spLocks noGrp="1"/>
          </p:cNvSpPr>
          <p:nvPr>
            <p:ph idx="1"/>
          </p:nvPr>
        </p:nvSpPr>
        <p:spPr>
          <a:xfrm>
            <a:off x="250825" y="1076325"/>
            <a:ext cx="8623300" cy="5168900"/>
          </a:xfrm>
        </p:spPr>
        <p:txBody>
          <a:bodyPr/>
          <a:lstStyle/>
          <a:p>
            <a:r>
              <a:rPr lang="zh-CN" altLang="zh-CN" b="1" dirty="0" smtClean="0"/>
              <a:t>在</a:t>
            </a:r>
            <a:r>
              <a:rPr lang="en-US" altLang="zh-CN" b="1" dirty="0" smtClean="0"/>
              <a:t>C++</a:t>
            </a:r>
            <a:r>
              <a:rPr lang="zh-CN" altLang="zh-CN" b="1" dirty="0" smtClean="0"/>
              <a:t>中，函数参数可能会是大型对象，用</a:t>
            </a:r>
            <a:r>
              <a:rPr lang="zh-CN" altLang="zh-CN" b="1" dirty="0" smtClean="0">
                <a:solidFill>
                  <a:srgbClr val="0000CC"/>
                </a:solidFill>
              </a:rPr>
              <a:t>值传递方式</a:t>
            </a:r>
            <a:r>
              <a:rPr lang="zh-CN" altLang="zh-CN" b="1" dirty="0" smtClean="0"/>
              <a:t>进行参数传递需要进行大量的数据复制，存储空间和运行时间的开销较大，</a:t>
            </a:r>
            <a:r>
              <a:rPr lang="zh-CN" altLang="zh-CN" b="1" dirty="0" smtClean="0">
                <a:solidFill>
                  <a:srgbClr val="FF0000"/>
                </a:solidFill>
              </a:rPr>
              <a:t>效率较低。</a:t>
            </a:r>
            <a:endParaRPr lang="en-US" altLang="zh-CN" b="1" dirty="0" smtClean="0">
              <a:solidFill>
                <a:srgbClr val="FF0000"/>
              </a:solidFill>
            </a:endParaRPr>
          </a:p>
          <a:p>
            <a:r>
              <a:rPr lang="zh-CN" altLang="zh-CN" b="1" dirty="0" smtClean="0"/>
              <a:t>用</a:t>
            </a:r>
            <a:r>
              <a:rPr lang="en-US" altLang="zh-CN" b="1" dirty="0" err="1" smtClean="0">
                <a:solidFill>
                  <a:srgbClr val="0000CC"/>
                </a:solidFill>
              </a:rPr>
              <a:t>const</a:t>
            </a:r>
            <a:r>
              <a:rPr lang="zh-CN" altLang="zh-CN" b="1" dirty="0" smtClean="0">
                <a:solidFill>
                  <a:srgbClr val="0000CC"/>
                </a:solidFill>
              </a:rPr>
              <a:t>或</a:t>
            </a:r>
            <a:r>
              <a:rPr lang="en-US" altLang="zh-CN" b="1" dirty="0" err="1" smtClean="0">
                <a:solidFill>
                  <a:srgbClr val="0000CC"/>
                </a:solidFill>
              </a:rPr>
              <a:t>constexpr</a:t>
            </a:r>
            <a:r>
              <a:rPr lang="zh-CN" altLang="zh-CN" b="1" dirty="0" smtClean="0"/>
              <a:t>限定的指针或引用传递参数，则可以避免函数对参数对象进行修改，</a:t>
            </a:r>
            <a:r>
              <a:rPr lang="zh-CN" altLang="zh-CN" b="1" dirty="0" smtClean="0">
                <a:solidFill>
                  <a:srgbClr val="FF0000"/>
                </a:solidFill>
              </a:rPr>
              <a:t>既高效又安全</a:t>
            </a:r>
            <a:r>
              <a:rPr lang="zh-CN" altLang="zh-CN" b="1" dirty="0" smtClean="0"/>
              <a:t>。</a:t>
            </a:r>
            <a:endParaRPr lang="zh-CN" altLang="zh-CN"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1076325"/>
            <a:ext cx="8575675" cy="5740400"/>
          </a:xfrm>
        </p:spPr>
        <p:txBody>
          <a:bodyPr/>
          <a:lstStyle/>
          <a:p>
            <a:pPr marL="0" indent="0">
              <a:buFontTx/>
              <a:buNone/>
              <a:defRPr/>
            </a:pPr>
            <a:r>
              <a:rPr lang="en-US" altLang="zh-CN" b="1" dirty="0">
                <a:solidFill>
                  <a:srgbClr val="0000CC"/>
                </a:solidFill>
              </a:rPr>
              <a:t>1</a:t>
            </a:r>
            <a:r>
              <a:rPr lang="zh-CN" altLang="zh-CN" b="1" dirty="0">
                <a:solidFill>
                  <a:srgbClr val="0000CC"/>
                </a:solidFill>
              </a:rPr>
              <a:t>．形参是顶层</a:t>
            </a:r>
            <a:r>
              <a:rPr lang="en-US" altLang="zh-CN" b="1" dirty="0" err="1">
                <a:solidFill>
                  <a:srgbClr val="0000CC"/>
                </a:solidFill>
              </a:rPr>
              <a:t>const</a:t>
            </a:r>
            <a:endParaRPr lang="zh-CN" altLang="zh-CN" b="1" dirty="0">
              <a:solidFill>
                <a:srgbClr val="0000CC"/>
              </a:solidFill>
            </a:endParaRPr>
          </a:p>
          <a:p>
            <a:pPr>
              <a:defRPr/>
            </a:pPr>
            <a:r>
              <a:rPr lang="zh-CN" altLang="zh-CN" sz="2400" b="1" dirty="0">
                <a:solidFill>
                  <a:srgbClr val="FF0000"/>
                </a:solidFill>
              </a:rPr>
              <a:t>一方面，</a:t>
            </a:r>
            <a:r>
              <a:rPr lang="en-US" altLang="zh-CN" sz="2400" b="1" dirty="0" err="1">
                <a:solidFill>
                  <a:srgbClr val="FF0000"/>
                </a:solidFill>
              </a:rPr>
              <a:t>const</a:t>
            </a:r>
            <a:r>
              <a:rPr lang="zh-CN" altLang="zh-CN" sz="2400" b="1" dirty="0">
                <a:solidFill>
                  <a:srgbClr val="FF0000"/>
                </a:solidFill>
              </a:rPr>
              <a:t>限定的参数不可修改，另一方面，实参传递忽略</a:t>
            </a:r>
            <a:r>
              <a:rPr lang="zh-CN" altLang="zh-CN" sz="2400" b="1" dirty="0">
                <a:solidFill>
                  <a:srgbClr val="0000CC"/>
                </a:solidFill>
              </a:rPr>
              <a:t>实参的顶层</a:t>
            </a:r>
            <a:r>
              <a:rPr lang="en-US" altLang="zh-CN" sz="2400" b="1" dirty="0" err="1">
                <a:solidFill>
                  <a:srgbClr val="0000CC"/>
                </a:solidFill>
              </a:rPr>
              <a:t>const</a:t>
            </a:r>
            <a:r>
              <a:rPr lang="zh-CN" altLang="zh-CN" sz="2400" b="1" dirty="0">
                <a:solidFill>
                  <a:srgbClr val="FF0000"/>
                </a:solidFill>
              </a:rPr>
              <a:t>。例如，</a:t>
            </a:r>
            <a:endParaRPr lang="zh-CN" altLang="zh-CN" sz="2400" b="1" dirty="0">
              <a:solidFill>
                <a:srgbClr val="FF0000"/>
              </a:solidFill>
            </a:endParaRPr>
          </a:p>
          <a:p>
            <a:pPr marL="457200" lvl="1" indent="0">
              <a:buFontTx/>
              <a:buNone/>
              <a:defRPr/>
            </a:pPr>
            <a:r>
              <a:rPr lang="en-US" altLang="zh-CN" sz="2200" b="1" dirty="0" err="1"/>
              <a:t>int</a:t>
            </a:r>
            <a:r>
              <a:rPr lang="en-US" altLang="zh-CN" sz="2200" b="1" dirty="0"/>
              <a:t> f(</a:t>
            </a:r>
            <a:r>
              <a:rPr lang="en-US" altLang="zh-CN" sz="2200" b="1" dirty="0" err="1"/>
              <a:t>int</a:t>
            </a:r>
            <a:r>
              <a:rPr lang="en-US" altLang="zh-CN" sz="2200" b="1" dirty="0"/>
              <a:t> i1,const </a:t>
            </a:r>
            <a:r>
              <a:rPr lang="en-US" altLang="zh-CN" sz="2200" b="1" dirty="0" err="1"/>
              <a:t>int</a:t>
            </a:r>
            <a:r>
              <a:rPr lang="en-US" altLang="zh-CN" sz="2200" b="1" dirty="0"/>
              <a:t> i2){</a:t>
            </a:r>
            <a:endParaRPr lang="zh-CN" altLang="zh-CN" sz="2200" b="1" dirty="0"/>
          </a:p>
          <a:p>
            <a:pPr marL="457200" lvl="1" indent="0">
              <a:buFontTx/>
              <a:buNone/>
              <a:defRPr/>
            </a:pPr>
            <a:r>
              <a:rPr lang="en-US" altLang="zh-CN" sz="2200" b="1" dirty="0"/>
              <a:t>   i1++;</a:t>
            </a:r>
            <a:endParaRPr lang="zh-CN" altLang="zh-CN" sz="2200" b="1" dirty="0"/>
          </a:p>
          <a:p>
            <a:pPr marL="457200" lvl="1" indent="0">
              <a:buFontTx/>
              <a:buNone/>
              <a:defRPr/>
            </a:pPr>
            <a:r>
              <a:rPr lang="en-US" altLang="zh-CN" sz="2200" b="1" dirty="0"/>
              <a:t>  // i2++;                     </a:t>
            </a:r>
            <a:r>
              <a:rPr lang="en-US" altLang="zh-CN" sz="2200" b="1" dirty="0">
                <a:solidFill>
                  <a:srgbClr val="0000CC"/>
                </a:solidFill>
              </a:rPr>
              <a:t>//</a:t>
            </a:r>
            <a:r>
              <a:rPr lang="zh-CN" altLang="zh-CN" sz="2200" b="1" dirty="0">
                <a:solidFill>
                  <a:srgbClr val="0000CC"/>
                </a:solidFill>
              </a:rPr>
              <a:t>错误，</a:t>
            </a:r>
            <a:r>
              <a:rPr lang="en-US" altLang="zh-CN" sz="2200" b="1" dirty="0">
                <a:solidFill>
                  <a:srgbClr val="0000CC"/>
                </a:solidFill>
              </a:rPr>
              <a:t>i2</a:t>
            </a:r>
            <a:r>
              <a:rPr lang="zh-CN" altLang="zh-CN" sz="2200" b="1" dirty="0">
                <a:solidFill>
                  <a:srgbClr val="0000CC"/>
                </a:solidFill>
              </a:rPr>
              <a:t>是</a:t>
            </a:r>
            <a:r>
              <a:rPr lang="en-US" altLang="zh-CN" sz="2200" b="1" dirty="0" err="1">
                <a:solidFill>
                  <a:srgbClr val="0000CC"/>
                </a:solidFill>
              </a:rPr>
              <a:t>const</a:t>
            </a:r>
            <a:r>
              <a:rPr lang="zh-CN" altLang="zh-CN" sz="2200" b="1" dirty="0">
                <a:solidFill>
                  <a:srgbClr val="0000CC"/>
                </a:solidFill>
              </a:rPr>
              <a:t>，不可修改</a:t>
            </a:r>
            <a:endParaRPr lang="zh-CN" altLang="zh-CN" sz="2200" b="1" dirty="0">
              <a:solidFill>
                <a:srgbClr val="0000CC"/>
              </a:solidFill>
            </a:endParaRPr>
          </a:p>
          <a:p>
            <a:pPr marL="457200" lvl="1" indent="0">
              <a:buFontTx/>
              <a:buNone/>
              <a:defRPr/>
            </a:pPr>
            <a:r>
              <a:rPr lang="en-US" altLang="zh-CN" sz="2200" b="1" dirty="0"/>
              <a:t>   return i1+i2;</a:t>
            </a:r>
            <a:endParaRPr lang="zh-CN" altLang="zh-CN" sz="2200" b="1" dirty="0"/>
          </a:p>
          <a:p>
            <a:pPr marL="400050" lvl="1" indent="0">
              <a:buFontTx/>
              <a:buNone/>
              <a:defRPr/>
            </a:pPr>
            <a:r>
              <a:rPr lang="en-US" altLang="zh-CN" sz="2200" b="1" dirty="0"/>
              <a:t>} </a:t>
            </a:r>
            <a:endParaRPr lang="en-US" altLang="zh-CN" sz="2200" b="1" dirty="0"/>
          </a:p>
          <a:p>
            <a:pPr>
              <a:defRPr/>
            </a:pPr>
            <a:r>
              <a:rPr lang="zh-CN" altLang="en-US" sz="2600" b="1" dirty="0">
                <a:solidFill>
                  <a:srgbClr val="FF0000"/>
                </a:solidFill>
              </a:rPr>
              <a:t>对此函数的以下调用都是正确的</a:t>
            </a:r>
            <a:endParaRPr lang="en-US" altLang="zh-CN" sz="2600" b="1" dirty="0">
              <a:solidFill>
                <a:srgbClr val="FF0000"/>
              </a:solidFill>
            </a:endParaRPr>
          </a:p>
          <a:p>
            <a:pPr marL="400050" lvl="1" indent="0">
              <a:buFontTx/>
              <a:buNone/>
              <a:defRPr/>
            </a:pPr>
            <a:r>
              <a:rPr lang="en-US" altLang="zh-CN" sz="2200" b="1" dirty="0" err="1"/>
              <a:t>const</a:t>
            </a:r>
            <a:r>
              <a:rPr lang="en-US" altLang="zh-CN" sz="2200" b="1" dirty="0"/>
              <a:t> </a:t>
            </a:r>
            <a:r>
              <a:rPr lang="en-US" altLang="zh-CN" sz="2200" b="1" dirty="0" err="1"/>
              <a:t>int</a:t>
            </a:r>
            <a:r>
              <a:rPr lang="en-US" altLang="zh-CN" sz="2200" b="1" dirty="0"/>
              <a:t> x=9;</a:t>
            </a:r>
            <a:endParaRPr lang="zh-CN" altLang="zh-CN" sz="2200" b="1" dirty="0"/>
          </a:p>
          <a:p>
            <a:pPr marL="400050" lvl="1" indent="0">
              <a:buFontTx/>
              <a:buNone/>
              <a:defRPr/>
            </a:pPr>
            <a:r>
              <a:rPr lang="en-US" altLang="zh-CN" sz="2200" b="1" dirty="0" err="1"/>
              <a:t>int</a:t>
            </a:r>
            <a:r>
              <a:rPr lang="en-US" altLang="zh-CN" sz="2200" b="1" dirty="0"/>
              <a:t> y=100;</a:t>
            </a:r>
            <a:endParaRPr lang="zh-CN" altLang="zh-CN" sz="2200" b="1" dirty="0"/>
          </a:p>
          <a:p>
            <a:pPr marL="400050" lvl="1" indent="0">
              <a:buFontTx/>
              <a:buNone/>
              <a:defRPr/>
            </a:pPr>
            <a:r>
              <a:rPr lang="en-US" altLang="zh-CN" sz="2200" b="1" dirty="0"/>
              <a:t>f(100,x);                               //x</a:t>
            </a:r>
            <a:r>
              <a:rPr lang="zh-CN" altLang="zh-CN" sz="2200" b="1" dirty="0"/>
              <a:t>是</a:t>
            </a:r>
            <a:r>
              <a:rPr lang="zh-CN" altLang="zh-CN" sz="2200" b="1" dirty="0">
                <a:solidFill>
                  <a:srgbClr val="0000CC"/>
                </a:solidFill>
              </a:rPr>
              <a:t>常量实参</a:t>
            </a:r>
            <a:r>
              <a:rPr lang="en-US" altLang="zh-CN" sz="2200" b="1" dirty="0"/>
              <a:t>                 </a:t>
            </a:r>
            <a:endParaRPr lang="zh-CN" altLang="zh-CN" sz="2200" b="1" dirty="0"/>
          </a:p>
          <a:p>
            <a:pPr marL="400050" lvl="1" indent="0">
              <a:buFontTx/>
              <a:buNone/>
              <a:defRPr/>
            </a:pPr>
            <a:r>
              <a:rPr lang="en-US" altLang="zh-CN" sz="2200" b="1" dirty="0"/>
              <a:t>f(</a:t>
            </a:r>
            <a:r>
              <a:rPr lang="en-US" altLang="zh-CN" sz="2200" b="1" dirty="0" err="1"/>
              <a:t>x,y</a:t>
            </a:r>
            <a:r>
              <a:rPr lang="en-US" altLang="zh-CN" sz="2200" b="1" dirty="0"/>
              <a:t>);                                   //y</a:t>
            </a:r>
            <a:r>
              <a:rPr lang="zh-CN" altLang="zh-CN" sz="2200" b="1" dirty="0"/>
              <a:t>是</a:t>
            </a:r>
            <a:r>
              <a:rPr lang="zh-CN" altLang="zh-CN" sz="2200" b="1" dirty="0">
                <a:solidFill>
                  <a:srgbClr val="0000CC"/>
                </a:solidFill>
              </a:rPr>
              <a:t>非常量实参</a:t>
            </a:r>
            <a:endParaRPr lang="zh-CN" altLang="zh-CN" sz="2200" b="1" dirty="0">
              <a:solidFill>
                <a:srgbClr val="0000CC"/>
              </a:solidFill>
            </a:endParaRPr>
          </a:p>
          <a:p>
            <a:pPr marL="457200" lvl="1" indent="0">
              <a:buFontTx/>
              <a:buNone/>
              <a:defRPr/>
            </a:pPr>
            <a:endParaRPr lang="zh-CN" altLang="zh-CN" sz="2200" dirty="0"/>
          </a:p>
          <a:p>
            <a:pPr lvl="1">
              <a:defRPr/>
            </a:pPr>
            <a:endParaRPr lang="zh-CN" altLang="en-US" dirty="0"/>
          </a:p>
        </p:txBody>
      </p:sp>
      <p:sp>
        <p:nvSpPr>
          <p:cNvPr id="164866" name="Rectangle 2"/>
          <p:cNvSpPr>
            <a:spLocks noGrp="1" noChangeArrowheads="1"/>
          </p:cNvSpPr>
          <p:nvPr>
            <p:ph type="title"/>
          </p:nvPr>
        </p:nvSpPr>
        <p:spPr>
          <a:xfrm>
            <a:off x="457200" y="73025"/>
            <a:ext cx="8229600" cy="811213"/>
          </a:xfrm>
        </p:spPr>
        <p:txBody>
          <a:bodyPr/>
          <a:lstStyle/>
          <a:p>
            <a:pPr eaLnBrk="1" hangingPunct="1"/>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en-US" altLang="zh-CN"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title"/>
          </p:nvPr>
        </p:nvSpPr>
        <p:spPr>
          <a:xfrm>
            <a:off x="684213" y="23813"/>
            <a:ext cx="8280400" cy="865187"/>
          </a:xfrm>
        </p:spPr>
        <p:txBody>
          <a:bodyPr/>
          <a:lstStyle/>
          <a:p>
            <a:r>
              <a:rPr lang="en-US" altLang="zh-CN" sz="2600" b="1" smtClean="0"/>
              <a:t>2.3.2  </a:t>
            </a:r>
            <a:r>
              <a:rPr lang="zh-CN" altLang="zh-CN" sz="2600" b="1" smtClean="0">
                <a:solidFill>
                  <a:srgbClr val="FF0000"/>
                </a:solidFill>
              </a:rPr>
              <a:t>空指针，</a:t>
            </a:r>
            <a:r>
              <a:rPr lang="en-US" altLang="zh-CN" sz="2600" b="1" smtClean="0">
                <a:solidFill>
                  <a:srgbClr val="FF0000"/>
                </a:solidFill>
              </a:rPr>
              <a:t>void*</a:t>
            </a:r>
            <a:r>
              <a:rPr lang="zh-CN" altLang="zh-CN" sz="2600" b="1" smtClean="0"/>
              <a:t>，获取数组首、</a:t>
            </a:r>
            <a:r>
              <a:rPr lang="zh-CN" altLang="zh-CN" sz="2600" b="1" smtClean="0">
                <a:solidFill>
                  <a:srgbClr val="0000CC"/>
                </a:solidFill>
              </a:rPr>
              <a:t>尾元素位置</a:t>
            </a:r>
            <a:r>
              <a:rPr lang="zh-CN" altLang="zh-CN" sz="2600" b="1" smtClean="0"/>
              <a:t>的指针</a:t>
            </a:r>
            <a:endParaRPr lang="zh-CN" altLang="zh-CN" sz="2600" b="1" smtClean="0"/>
          </a:p>
        </p:txBody>
      </p:sp>
      <p:sp>
        <p:nvSpPr>
          <p:cNvPr id="20482" name="Rectangle 2"/>
          <p:cNvSpPr>
            <a:spLocks noGrp="1" noChangeArrowheads="1"/>
          </p:cNvSpPr>
          <p:nvPr>
            <p:ph idx="1"/>
          </p:nvPr>
        </p:nvSpPr>
        <p:spPr>
          <a:xfrm>
            <a:off x="395536" y="1268760"/>
            <a:ext cx="8352928" cy="4683125"/>
          </a:xfrm>
        </p:spPr>
        <p:txBody>
          <a:bodyPr/>
          <a:lstStyle/>
          <a:p>
            <a:pPr marL="514350" indent="-514350" eaLnBrk="1" hangingPunct="1">
              <a:buFontTx/>
              <a:buAutoNum type="arabicPeriod"/>
            </a:pPr>
            <a:r>
              <a:rPr lang="zh-CN" altLang="en-US" b="1" dirty="0" smtClean="0">
                <a:solidFill>
                  <a:srgbClr val="0000CC"/>
                </a:solidFill>
              </a:rPr>
              <a:t>空指针</a:t>
            </a:r>
            <a:endParaRPr lang="zh-CN" altLang="en-US" b="1" dirty="0" smtClean="0">
              <a:solidFill>
                <a:srgbClr val="0000CC"/>
              </a:solidFill>
            </a:endParaRPr>
          </a:p>
          <a:p>
            <a:pPr lvl="1" eaLnBrk="1" hangingPunct="1"/>
            <a:r>
              <a:rPr lang="zh-CN" altLang="zh-CN" b="1" dirty="0" smtClean="0">
                <a:solidFill>
                  <a:srgbClr val="FF0000"/>
                </a:solidFill>
              </a:rPr>
              <a:t>空指针是没有指向任何内存单元的指针</a:t>
            </a:r>
            <a:r>
              <a:rPr lang="zh-CN" altLang="en-US" b="1" dirty="0" smtClean="0">
                <a:solidFill>
                  <a:srgbClr val="FF0000"/>
                </a:solidFill>
              </a:rPr>
              <a:t>。</a:t>
            </a:r>
            <a:endParaRPr lang="en-US" altLang="zh-CN" b="1" dirty="0" smtClean="0">
              <a:solidFill>
                <a:srgbClr val="FF0000"/>
              </a:solidFill>
            </a:endParaRPr>
          </a:p>
          <a:p>
            <a:pPr lvl="1" eaLnBrk="1" hangingPunct="1"/>
            <a:r>
              <a:rPr lang="en-US" altLang="zh-CN" b="1" dirty="0" smtClean="0">
                <a:solidFill>
                  <a:srgbClr val="FF0000"/>
                </a:solidFill>
              </a:rPr>
              <a:t>C++11</a:t>
            </a:r>
            <a:r>
              <a:rPr lang="zh-CN" altLang="en-US" b="1" dirty="0" smtClean="0">
                <a:solidFill>
                  <a:srgbClr val="FF0000"/>
                </a:solidFill>
              </a:rPr>
              <a:t>中</a:t>
            </a:r>
            <a:r>
              <a:rPr lang="en-US" altLang="zh-CN" dirty="0" smtClean="0"/>
              <a:t>NULL</a:t>
            </a:r>
            <a:r>
              <a:rPr lang="zh-CN" altLang="zh-CN" dirty="0" smtClean="0"/>
              <a:t>，</a:t>
            </a:r>
            <a:r>
              <a:rPr lang="en-US" altLang="zh-CN" dirty="0" smtClean="0"/>
              <a:t>0</a:t>
            </a:r>
            <a:r>
              <a:rPr lang="zh-CN" altLang="zh-CN" dirty="0" smtClean="0"/>
              <a:t>，</a:t>
            </a:r>
            <a:r>
              <a:rPr lang="en-US" altLang="zh-CN" dirty="0" err="1" smtClean="0"/>
              <a:t>nullptr</a:t>
            </a:r>
            <a:r>
              <a:rPr lang="zh-CN" altLang="en-US" dirty="0" smtClean="0"/>
              <a:t>意义等价，用于</a:t>
            </a:r>
            <a:r>
              <a:rPr lang="zh-CN" altLang="zh-CN" dirty="0" smtClean="0"/>
              <a:t>将指针设置为空指针</a:t>
            </a:r>
            <a:r>
              <a:rPr lang="zh-CN" altLang="en-US" b="1" dirty="0" smtClean="0">
                <a:solidFill>
                  <a:srgbClr val="FF0000"/>
                </a:solidFill>
              </a:rPr>
              <a:t>：</a:t>
            </a:r>
            <a:endParaRPr lang="en-US" altLang="zh-CN" b="1" dirty="0" smtClean="0">
              <a:solidFill>
                <a:srgbClr val="FF0000"/>
              </a:solidFill>
            </a:endParaRPr>
          </a:p>
          <a:p>
            <a:pPr lvl="1">
              <a:buNone/>
            </a:pPr>
            <a:r>
              <a:rPr lang="en-US" altLang="zh-CN" dirty="0" smtClean="0"/>
              <a:t>  T *</a:t>
            </a:r>
            <a:r>
              <a:rPr lang="en-US" altLang="zh-CN" dirty="0" err="1" smtClean="0"/>
              <a:t>ptr</a:t>
            </a:r>
            <a:r>
              <a:rPr lang="en-US" altLang="zh-CN" dirty="0" smtClean="0"/>
              <a:t>=0;     //</a:t>
            </a:r>
            <a:r>
              <a:rPr lang="en-US" altLang="zh-CN" b="1" dirty="0" smtClean="0">
                <a:solidFill>
                  <a:srgbClr val="0000CC"/>
                </a:solidFill>
              </a:rPr>
              <a:t>T</a:t>
            </a:r>
            <a:r>
              <a:rPr lang="zh-CN" altLang="en-US" b="1" dirty="0">
                <a:solidFill>
                  <a:srgbClr val="0000CC"/>
                </a:solidFill>
              </a:rPr>
              <a:t>是指任意</a:t>
            </a:r>
            <a:r>
              <a:rPr lang="zh-CN" altLang="en-US" b="1" dirty="0" smtClean="0">
                <a:solidFill>
                  <a:srgbClr val="0000CC"/>
                </a:solidFill>
              </a:rPr>
              <a:t>数据类型</a:t>
            </a:r>
            <a:endParaRPr lang="zh-CN" altLang="zh-CN" sz="3600" dirty="0" smtClean="0"/>
          </a:p>
          <a:p>
            <a:pPr lvl="1">
              <a:buFontTx/>
              <a:buNone/>
            </a:pPr>
            <a:r>
              <a:rPr lang="en-US" altLang="zh-CN" dirty="0" smtClean="0"/>
              <a:t> *</a:t>
            </a:r>
            <a:r>
              <a:rPr lang="en-US" altLang="zh-CN" dirty="0" err="1" smtClean="0"/>
              <a:t>ptr</a:t>
            </a:r>
            <a:r>
              <a:rPr lang="en-US" altLang="zh-CN" dirty="0" smtClean="0"/>
              <a:t>=NULL;</a:t>
            </a:r>
            <a:endParaRPr lang="en-US" altLang="zh-CN" dirty="0" smtClean="0"/>
          </a:p>
          <a:p>
            <a:pPr lvl="1">
              <a:buFontTx/>
              <a:buNone/>
            </a:pPr>
            <a:endParaRPr lang="zh-CN" altLang="zh-CN" sz="3600" dirty="0" smtClean="0"/>
          </a:p>
          <a:p>
            <a:pPr lvl="1">
              <a:buFontTx/>
              <a:buNone/>
            </a:pPr>
            <a:r>
              <a:rPr lang="en-US" altLang="zh-CN" dirty="0" smtClean="0"/>
              <a:t>  *</a:t>
            </a:r>
            <a:r>
              <a:rPr lang="en-US" altLang="zh-CN" dirty="0" err="1" smtClean="0"/>
              <a:t>ptr</a:t>
            </a:r>
            <a:r>
              <a:rPr lang="en-US" altLang="zh-CN" dirty="0" smtClean="0"/>
              <a:t>=</a:t>
            </a:r>
            <a:r>
              <a:rPr lang="en-US" altLang="zh-CN" dirty="0" err="1" smtClean="0"/>
              <a:t>nullptr</a:t>
            </a:r>
            <a:r>
              <a:rPr lang="en-US" altLang="zh-CN" sz="2400" dirty="0" smtClean="0">
                <a:solidFill>
                  <a:srgbClr val="FF0000"/>
                </a:solidFill>
              </a:rPr>
              <a:t>;                             </a:t>
            </a:r>
            <a:r>
              <a:rPr lang="en-US" altLang="zh-CN" sz="2400" b="1" dirty="0" smtClean="0">
                <a:solidFill>
                  <a:srgbClr val="FF0000"/>
                </a:solidFill>
              </a:rPr>
              <a:t>C++11</a:t>
            </a:r>
            <a:r>
              <a:rPr lang="zh-CN" altLang="en-US" sz="2400" b="1" dirty="0" smtClean="0">
                <a:solidFill>
                  <a:srgbClr val="FF0000"/>
                </a:solidFill>
              </a:rPr>
              <a:t>新定义，</a:t>
            </a:r>
            <a:endParaRPr lang="en-US" altLang="zh-CN" sz="2400" b="1" dirty="0" smtClean="0">
              <a:solidFill>
                <a:srgbClr val="FF0000"/>
              </a:solidFill>
            </a:endParaRPr>
          </a:p>
          <a:p>
            <a:pPr lvl="1">
              <a:buFontTx/>
              <a:buNone/>
            </a:pPr>
            <a:r>
              <a:rPr lang="en-US" altLang="zh-CN" sz="2400" b="1" dirty="0">
                <a:solidFill>
                  <a:srgbClr val="FF0000"/>
                </a:solidFill>
              </a:rPr>
              <a:t> </a:t>
            </a:r>
            <a:r>
              <a:rPr lang="en-US" altLang="zh-CN" sz="2400" b="1" dirty="0" smtClean="0">
                <a:solidFill>
                  <a:srgbClr val="FF0000"/>
                </a:solidFill>
              </a:rPr>
              <a:t>   //</a:t>
            </a:r>
            <a:r>
              <a:rPr lang="zh-CN" altLang="en-US" sz="2400" b="1" dirty="0" smtClean="0"/>
              <a:t>为了</a:t>
            </a:r>
            <a:r>
              <a:rPr lang="zh-CN" altLang="en-US" sz="2400" b="1" dirty="0"/>
              <a:t>解决</a:t>
            </a:r>
            <a:r>
              <a:rPr lang="en-US" altLang="zh-CN" sz="2400" b="1" dirty="0"/>
              <a:t>NULL</a:t>
            </a:r>
            <a:r>
              <a:rPr lang="zh-CN" altLang="en-US" sz="2400" b="1" dirty="0"/>
              <a:t>表示空指针在</a:t>
            </a:r>
            <a:r>
              <a:rPr lang="en-US" altLang="zh-CN" sz="2400" b="1" dirty="0"/>
              <a:t>C++</a:t>
            </a:r>
            <a:r>
              <a:rPr lang="zh-CN" altLang="en-US" sz="2400" b="1" dirty="0"/>
              <a:t>中具有二义性的问题</a:t>
            </a:r>
            <a:endParaRPr lang="en-US" altLang="zh-CN" sz="2400" b="1" dirty="0" smtClean="0">
              <a:solidFill>
                <a:srgbClr val="FF0000"/>
              </a:solidFill>
            </a:endParaRPr>
          </a:p>
          <a:p>
            <a:pPr lvl="1">
              <a:buFontTx/>
              <a:buNone/>
            </a:pPr>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anim calcmode="lin" valueType="num">
                                      <p:cBhvr additive="base">
                                        <p:cTn id="7"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 calcmode="lin" valueType="num">
                                      <p:cBhvr additive="base">
                                        <p:cTn id="13"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6" end="6"/>
                                            </p:txEl>
                                          </p:spTgt>
                                        </p:tgtEl>
                                        <p:attrNameLst>
                                          <p:attrName>style.visibility</p:attrName>
                                        </p:attrNameLst>
                                      </p:cBhvr>
                                      <p:to>
                                        <p:strVal val="visible"/>
                                      </p:to>
                                    </p:set>
                                    <p:anim calcmode="lin" valueType="num">
                                      <p:cBhvr additive="base">
                                        <p:cTn id="19"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2">
                                            <p:txEl>
                                              <p:pRg st="7" end="7"/>
                                            </p:txEl>
                                          </p:spTgt>
                                        </p:tgtEl>
                                        <p:attrNameLst>
                                          <p:attrName>style.visibility</p:attrName>
                                        </p:attrNameLst>
                                      </p:cBhvr>
                                      <p:to>
                                        <p:strVal val="visible"/>
                                      </p:to>
                                    </p:set>
                                    <p:anim calcmode="lin" valueType="num">
                                      <p:cBhvr additive="base">
                                        <p:cTn id="25"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2">
                                            <p:txEl>
                                              <p:pRg st="3" end="3"/>
                                            </p:txEl>
                                          </p:spTgt>
                                        </p:tgtEl>
                                        <p:attrNameLst>
                                          <p:attrName>style.visibility</p:attrName>
                                        </p:attrNameLst>
                                      </p:cBhvr>
                                      <p:to>
                                        <p:strVal val="visible"/>
                                      </p:to>
                                    </p:set>
                                    <p:anim calcmode="lin" valueType="num">
                                      <p:cBhvr additive="base">
                                        <p:cTn id="3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2">
                                            <p:txEl>
                                              <p:pRg st="4" end="4"/>
                                            </p:txEl>
                                          </p:spTgt>
                                        </p:tgtEl>
                                        <p:attrNameLst>
                                          <p:attrName>style.visibility</p:attrName>
                                        </p:attrNameLst>
                                      </p:cBhvr>
                                      <p:to>
                                        <p:strVal val="visible"/>
                                      </p:to>
                                    </p:set>
                                    <p:anim calcmode="lin" valueType="num">
                                      <p:cBhvr additive="base">
                                        <p:cTn id="37"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5575" y="1009650"/>
            <a:ext cx="8823325" cy="5511800"/>
          </a:xfrm>
        </p:spPr>
        <p:txBody>
          <a:bodyPr/>
          <a:lstStyle/>
          <a:p>
            <a:pPr marL="0" indent="0">
              <a:buFontTx/>
              <a:buNone/>
              <a:defRPr/>
            </a:pPr>
            <a:r>
              <a:rPr lang="en-US" altLang="zh-CN" b="1" dirty="0">
                <a:solidFill>
                  <a:srgbClr val="0000CC"/>
                </a:solidFill>
              </a:rPr>
              <a:t>2</a:t>
            </a:r>
            <a:r>
              <a:rPr lang="zh-CN" altLang="zh-CN" b="1" dirty="0">
                <a:solidFill>
                  <a:srgbClr val="0000CC"/>
                </a:solidFill>
              </a:rPr>
              <a:t>．形参是底层</a:t>
            </a:r>
            <a:r>
              <a:rPr lang="en-US" altLang="zh-CN" b="1" dirty="0" err="1">
                <a:solidFill>
                  <a:srgbClr val="0000CC"/>
                </a:solidFill>
              </a:rPr>
              <a:t>const</a:t>
            </a:r>
            <a:endParaRPr lang="en-US" altLang="zh-CN" b="1" dirty="0">
              <a:solidFill>
                <a:srgbClr val="0000CC"/>
              </a:solidFill>
            </a:endParaRPr>
          </a:p>
          <a:p>
            <a:pPr>
              <a:defRPr/>
            </a:pPr>
            <a:r>
              <a:rPr lang="zh-CN" altLang="en-US" sz="2800" b="1" dirty="0">
                <a:solidFill>
                  <a:srgbClr val="FF0000"/>
                </a:solidFill>
              </a:rPr>
              <a:t>底层</a:t>
            </a:r>
            <a:r>
              <a:rPr lang="en-US" altLang="zh-CN" sz="2800" b="1" dirty="0" err="1">
                <a:solidFill>
                  <a:srgbClr val="FF0000"/>
                </a:solidFill>
              </a:rPr>
              <a:t>const</a:t>
            </a:r>
            <a:r>
              <a:rPr lang="zh-CN" altLang="en-US" sz="2800" b="1" dirty="0">
                <a:solidFill>
                  <a:srgbClr val="FF0000"/>
                </a:solidFill>
              </a:rPr>
              <a:t>复制规则</a:t>
            </a:r>
            <a:endParaRPr lang="en-US" altLang="zh-CN" sz="2800" b="1" dirty="0">
              <a:solidFill>
                <a:srgbClr val="FF0000"/>
              </a:solidFill>
            </a:endParaRPr>
          </a:p>
          <a:p>
            <a:pPr lvl="1">
              <a:defRPr/>
            </a:pPr>
            <a:r>
              <a:rPr lang="zh-CN" altLang="zh-CN" sz="2000" b="1" dirty="0">
                <a:solidFill>
                  <a:srgbClr val="0000CC"/>
                </a:solidFill>
              </a:rPr>
              <a:t>同类型</a:t>
            </a:r>
            <a:r>
              <a:rPr lang="zh-CN" altLang="zh-CN" sz="2000" b="1" dirty="0"/>
              <a:t>的底层</a:t>
            </a:r>
            <a:r>
              <a:rPr lang="en-US" altLang="zh-CN" sz="2000" b="1" dirty="0"/>
              <a:t> </a:t>
            </a:r>
            <a:r>
              <a:rPr lang="en-US" altLang="zh-CN" sz="2000" b="1" dirty="0" err="1"/>
              <a:t>const</a:t>
            </a:r>
            <a:r>
              <a:rPr lang="en-US" altLang="zh-CN" sz="2000" b="1" dirty="0"/>
              <a:t> </a:t>
            </a:r>
            <a:r>
              <a:rPr lang="zh-CN" altLang="zh-CN" sz="2000" b="1" dirty="0"/>
              <a:t>或者</a:t>
            </a:r>
            <a:r>
              <a:rPr lang="zh-CN" altLang="zh-CN" sz="2000" b="1" dirty="0">
                <a:solidFill>
                  <a:srgbClr val="0000CC"/>
                </a:solidFill>
              </a:rPr>
              <a:t>能够转换为相同的数据类型</a:t>
            </a:r>
            <a:r>
              <a:rPr lang="zh-CN" altLang="zh-CN" sz="2000" b="1" dirty="0"/>
              <a:t>才能够复制，此外，</a:t>
            </a:r>
            <a:r>
              <a:rPr lang="zh-CN" altLang="zh-CN" sz="2000" b="1" dirty="0">
                <a:solidFill>
                  <a:srgbClr val="FF0000"/>
                </a:solidFill>
              </a:rPr>
              <a:t>非常量能够转换成常量，但常量不能转换为非常量</a:t>
            </a:r>
            <a:r>
              <a:rPr lang="zh-CN" altLang="zh-CN" sz="2000" dirty="0"/>
              <a:t>。例如，</a:t>
            </a:r>
            <a:endParaRPr lang="zh-CN" altLang="zh-CN" sz="2000" dirty="0"/>
          </a:p>
          <a:p>
            <a:pPr marL="800100" lvl="2" indent="0">
              <a:buFontTx/>
              <a:buNone/>
              <a:defRPr/>
            </a:pPr>
            <a:r>
              <a:rPr lang="en-US" altLang="zh-CN" sz="2000" dirty="0" err="1"/>
              <a:t>int</a:t>
            </a:r>
            <a:r>
              <a:rPr lang="en-US" altLang="zh-CN" sz="2000" dirty="0"/>
              <a:t>  </a:t>
            </a:r>
            <a:r>
              <a:rPr lang="en-US" altLang="zh-CN" sz="2000" dirty="0" err="1"/>
              <a:t>i</a:t>
            </a:r>
            <a:r>
              <a:rPr lang="en-US" altLang="zh-CN" sz="2000" dirty="0"/>
              <a:t> = 10, </a:t>
            </a:r>
            <a:r>
              <a:rPr lang="en-US" altLang="zh-CN" sz="2000" dirty="0" err="1"/>
              <a:t>const int</a:t>
            </a:r>
            <a:r>
              <a:rPr lang="en-US" altLang="zh-CN" sz="2000" dirty="0"/>
              <a:t> j = 10;</a:t>
            </a:r>
            <a:endParaRPr lang="zh-CN" altLang="zh-CN" sz="2000" dirty="0"/>
          </a:p>
          <a:p>
            <a:pPr marL="800100" lvl="2" indent="0">
              <a:buFontTx/>
              <a:buNone/>
              <a:defRPr/>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*p1 = &amp;</a:t>
            </a:r>
            <a:r>
              <a:rPr lang="en-US" altLang="zh-CN" sz="2000" b="1" dirty="0" err="1">
                <a:solidFill>
                  <a:srgbClr val="0000CC"/>
                </a:solidFill>
              </a:rPr>
              <a:t>i</a:t>
            </a:r>
            <a:r>
              <a:rPr lang="en-US" altLang="zh-CN" sz="2000" b="1" dirty="0">
                <a:solidFill>
                  <a:srgbClr val="0000CC"/>
                </a:solidFill>
              </a:rPr>
              <a:t>;      //</a:t>
            </a:r>
            <a:r>
              <a:rPr lang="zh-CN" altLang="zh-CN" sz="2000" b="1" dirty="0">
                <a:solidFill>
                  <a:srgbClr val="0000CC"/>
                </a:solidFill>
              </a:rPr>
              <a:t>正确</a:t>
            </a:r>
            <a:endParaRPr lang="zh-CN" altLang="zh-CN" sz="2000" b="1" dirty="0">
              <a:solidFill>
                <a:srgbClr val="0000CC"/>
              </a:solidFill>
            </a:endParaRPr>
          </a:p>
          <a:p>
            <a:pPr marL="800100" lvl="2" indent="0">
              <a:buFontTx/>
              <a:buNone/>
              <a:defRPr/>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*p2 = &amp;j;      //</a:t>
            </a:r>
            <a:r>
              <a:rPr lang="zh-CN" altLang="zh-CN" sz="2000" b="1" dirty="0">
                <a:solidFill>
                  <a:srgbClr val="0000CC"/>
                </a:solidFill>
              </a:rPr>
              <a:t>正确</a:t>
            </a:r>
            <a:endParaRPr lang="zh-CN" altLang="zh-CN" sz="2000" b="1" dirty="0">
              <a:solidFill>
                <a:srgbClr val="0000CC"/>
              </a:solidFill>
            </a:endParaRPr>
          </a:p>
          <a:p>
            <a:pPr marL="800100" lvl="2" indent="0">
              <a:buFontTx/>
              <a:buNone/>
              <a:defRPr/>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&amp;r1 = </a:t>
            </a:r>
            <a:r>
              <a:rPr lang="en-US" altLang="zh-CN" sz="2000" b="1" dirty="0" err="1">
                <a:solidFill>
                  <a:srgbClr val="0000CC"/>
                </a:solidFill>
              </a:rPr>
              <a:t>i</a:t>
            </a:r>
            <a:r>
              <a:rPr lang="en-US" altLang="zh-CN" sz="2000" b="1" dirty="0">
                <a:solidFill>
                  <a:srgbClr val="0000CC"/>
                </a:solidFill>
              </a:rPr>
              <a:t>;       //</a:t>
            </a:r>
            <a:r>
              <a:rPr lang="zh-CN" altLang="zh-CN" sz="2000" b="1" dirty="0">
                <a:solidFill>
                  <a:srgbClr val="0000CC"/>
                </a:solidFill>
              </a:rPr>
              <a:t>正确</a:t>
            </a:r>
            <a:endParaRPr lang="zh-CN" altLang="zh-CN" sz="2000" b="1" dirty="0">
              <a:solidFill>
                <a:srgbClr val="0000CC"/>
              </a:solidFill>
            </a:endParaRPr>
          </a:p>
          <a:p>
            <a:pPr marL="800100" lvl="2" indent="0">
              <a:buFontTx/>
              <a:buNone/>
              <a:defRPr/>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&amp;r2 = 10;      //</a:t>
            </a:r>
            <a:r>
              <a:rPr lang="zh-CN" altLang="zh-CN" sz="2000" b="1" dirty="0">
                <a:solidFill>
                  <a:srgbClr val="0000CC"/>
                </a:solidFill>
              </a:rPr>
              <a:t>正确</a:t>
            </a:r>
            <a:endParaRPr lang="zh-CN" altLang="zh-CN" sz="2000" b="1" dirty="0">
              <a:solidFill>
                <a:srgbClr val="0000CC"/>
              </a:solidFill>
            </a:endParaRPr>
          </a:p>
          <a:p>
            <a:pPr marL="800100" lvl="2" indent="0">
              <a:buFontTx/>
              <a:buNone/>
              <a:defRPr/>
            </a:pPr>
            <a:r>
              <a:rPr lang="en-US" altLang="zh-CN" sz="2000" b="1" dirty="0" err="1"/>
              <a:t>int</a:t>
            </a:r>
            <a:r>
              <a:rPr lang="en-US" altLang="zh-CN" sz="2000" b="1" dirty="0"/>
              <a:t> *p3 = p1;             //</a:t>
            </a:r>
            <a:r>
              <a:rPr lang="zh-CN" altLang="zh-CN" sz="2000" b="1" dirty="0"/>
              <a:t>错误，</a:t>
            </a:r>
            <a:r>
              <a:rPr lang="zh-CN" altLang="zh-CN" sz="2000" b="1" dirty="0">
                <a:solidFill>
                  <a:srgbClr val="0000CC"/>
                </a:solidFill>
                <a:sym typeface="+mn-ea"/>
              </a:rPr>
              <a:t>常量不能转换为非常量，</a:t>
            </a:r>
            <a:r>
              <a:rPr lang="zh-CN" altLang="zh-CN" sz="2000" b="1" dirty="0"/>
              <a:t>类型不一致</a:t>
            </a:r>
            <a:endParaRPr lang="zh-CN" altLang="zh-CN" sz="2000" b="1" dirty="0"/>
          </a:p>
          <a:p>
            <a:pPr marL="800100" lvl="2" indent="0">
              <a:buFontTx/>
              <a:buNone/>
              <a:defRPr/>
            </a:pPr>
            <a:r>
              <a:rPr lang="en-US" altLang="zh-CN" sz="2000" b="1" dirty="0" err="1"/>
              <a:t>int</a:t>
            </a:r>
            <a:r>
              <a:rPr lang="en-US" altLang="zh-CN" sz="2000" b="1" dirty="0"/>
              <a:t> &amp;r3 = r1;             //</a:t>
            </a:r>
            <a:r>
              <a:rPr lang="zh-CN" altLang="zh-CN" sz="2000" b="1" dirty="0"/>
              <a:t>错误，</a:t>
            </a:r>
            <a:r>
              <a:rPr lang="zh-CN" altLang="zh-CN" sz="2000" b="1" dirty="0">
                <a:solidFill>
                  <a:srgbClr val="0000CC"/>
                </a:solidFill>
                <a:sym typeface="+mn-ea"/>
              </a:rPr>
              <a:t>常量不能转换为非常量，</a:t>
            </a:r>
            <a:r>
              <a:rPr lang="zh-CN" altLang="zh-CN" sz="2000" b="1" dirty="0">
                <a:sym typeface="+mn-ea"/>
              </a:rPr>
              <a:t>类型不一致</a:t>
            </a:r>
            <a:endParaRPr lang="zh-CN" altLang="zh-CN" sz="2000" b="1" dirty="0"/>
          </a:p>
          <a:p>
            <a:pPr marL="800100" lvl="2" indent="0">
              <a:buFontTx/>
              <a:buNone/>
              <a:defRPr/>
            </a:pPr>
            <a:r>
              <a:rPr lang="en-US" altLang="zh-CN" sz="2000" b="1" dirty="0" err="1"/>
              <a:t>int</a:t>
            </a:r>
            <a:r>
              <a:rPr lang="en-US" altLang="zh-CN" sz="2000" b="1" dirty="0"/>
              <a:t> &amp;r4 = r2;             //</a:t>
            </a:r>
            <a:r>
              <a:rPr lang="zh-CN" altLang="zh-CN" sz="2000" b="1" dirty="0"/>
              <a:t>错误，</a:t>
            </a:r>
            <a:r>
              <a:rPr lang="zh-CN" altLang="zh-CN" sz="2000" b="1" dirty="0">
                <a:solidFill>
                  <a:srgbClr val="0000CC"/>
                </a:solidFill>
                <a:sym typeface="+mn-ea"/>
              </a:rPr>
              <a:t>常量不能转换为非常量，</a:t>
            </a:r>
            <a:r>
              <a:rPr lang="zh-CN" altLang="zh-CN" sz="2000" b="1" dirty="0">
                <a:sym typeface="+mn-ea"/>
              </a:rPr>
              <a:t>类型不一致</a:t>
            </a:r>
            <a:endParaRPr lang="zh-CN" altLang="zh-CN" sz="2000" b="1" dirty="0"/>
          </a:p>
          <a:p>
            <a:pPr marL="457200" indent="-457200">
              <a:defRPr/>
            </a:pPr>
            <a:r>
              <a:rPr lang="zh-CN" altLang="en-US" b="1" dirty="0">
                <a:solidFill>
                  <a:srgbClr val="FF0000"/>
                </a:solidFill>
              </a:rPr>
              <a:t>底层</a:t>
            </a:r>
            <a:r>
              <a:rPr lang="en-US" altLang="zh-CN" b="1" dirty="0" err="1">
                <a:solidFill>
                  <a:srgbClr val="FF0000"/>
                </a:solidFill>
              </a:rPr>
              <a:t>const</a:t>
            </a:r>
            <a:r>
              <a:rPr lang="zh-CN" altLang="en-US" b="1" dirty="0">
                <a:solidFill>
                  <a:srgbClr val="FF0000"/>
                </a:solidFill>
              </a:rPr>
              <a:t>复制规则也适用于函数参数传递</a:t>
            </a:r>
            <a:endParaRPr lang="zh-CN" altLang="zh-CN" b="1" dirty="0">
              <a:solidFill>
                <a:srgbClr val="FF0000"/>
              </a:solidFill>
            </a:endParaRPr>
          </a:p>
          <a:p>
            <a:pPr>
              <a:defRPr/>
            </a:pPr>
            <a:endParaRPr lang="zh-CN" altLang="en-US" dirty="0"/>
          </a:p>
        </p:txBody>
      </p:sp>
      <p:sp>
        <p:nvSpPr>
          <p:cNvPr id="166914" name="Rectangle 2"/>
          <p:cNvSpPr>
            <a:spLocks noGrp="1" noChangeArrowheads="1"/>
          </p:cNvSpPr>
          <p:nvPr>
            <p:ph type="title"/>
          </p:nvPr>
        </p:nvSpPr>
        <p:spPr>
          <a:xfrm>
            <a:off x="457200" y="73025"/>
            <a:ext cx="8229600" cy="811213"/>
          </a:xfrm>
        </p:spPr>
        <p:txBody>
          <a:bodyPr/>
          <a:lstStyle/>
          <a:p>
            <a:pPr eaLnBrk="1" hangingPunct="1"/>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en-US" altLang="zh-CN" b="1" smtClean="0">
              <a:solidFill>
                <a:srgbClr val="FF0000"/>
              </a:solidFill>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内容占位符 2"/>
          <p:cNvSpPr>
            <a:spLocks noGrp="1"/>
          </p:cNvSpPr>
          <p:nvPr>
            <p:ph idx="1"/>
          </p:nvPr>
        </p:nvSpPr>
        <p:spPr>
          <a:xfrm>
            <a:off x="107950" y="1295400"/>
            <a:ext cx="4807585" cy="5534660"/>
          </a:xfrm>
        </p:spPr>
        <p:txBody>
          <a:bodyPr/>
          <a:lstStyle/>
          <a:p>
            <a:pPr marL="0" indent="0">
              <a:buFontTx/>
              <a:buNone/>
            </a:pPr>
            <a:r>
              <a:rPr lang="zh-CN" altLang="zh-CN" sz="2000" b="1" dirty="0" smtClean="0"/>
              <a:t>【例</a:t>
            </a:r>
            <a:r>
              <a:rPr lang="en-US" altLang="zh-CN" sz="2000" b="1" dirty="0" smtClean="0"/>
              <a:t>2-25</a:t>
            </a:r>
            <a:r>
              <a:rPr lang="zh-CN" altLang="zh-CN" sz="2000" b="1" dirty="0" smtClean="0"/>
              <a:t>】</a:t>
            </a:r>
            <a:r>
              <a:rPr lang="en-US" altLang="zh-CN" sz="2000" b="1" dirty="0" smtClean="0"/>
              <a:t>//Eg2-25.cpp</a:t>
            </a:r>
            <a:endParaRPr lang="zh-CN" altLang="zh-CN" sz="2000" b="1" dirty="0" smtClean="0"/>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solidFill>
                  <a:srgbClr val="0000CC"/>
                </a:solidFill>
              </a:rPr>
              <a:t>void fp1(</a:t>
            </a:r>
            <a:r>
              <a:rPr lang="en-US" altLang="zh-CN" sz="2000" b="1" dirty="0" err="1" smtClean="0">
                <a:solidFill>
                  <a:srgbClr val="0000CC"/>
                </a:solidFill>
              </a:rPr>
              <a:t>const</a:t>
            </a:r>
            <a:r>
              <a:rPr lang="en-US" altLang="zh-CN" sz="2000" b="1" dirty="0" smtClean="0">
                <a:solidFill>
                  <a:srgbClr val="0000CC"/>
                </a:solidFill>
              </a:rPr>
              <a:t> </a:t>
            </a:r>
            <a:r>
              <a:rPr lang="en-US" altLang="zh-CN" sz="2000" b="1" dirty="0" err="1" smtClean="0">
                <a:solidFill>
                  <a:srgbClr val="0000CC"/>
                </a:solidFill>
              </a:rPr>
              <a:t>int</a:t>
            </a:r>
            <a:r>
              <a:rPr lang="en-US" altLang="zh-CN" sz="2000" b="1" dirty="0" smtClean="0">
                <a:solidFill>
                  <a:srgbClr val="0000CC"/>
                </a:solidFill>
              </a:rPr>
              <a:t> *ap1){}</a:t>
            </a:r>
            <a:endParaRPr lang="en-US" altLang="zh-CN" sz="2000" b="1" dirty="0" smtClean="0">
              <a:solidFill>
                <a:srgbClr val="0000CC"/>
              </a:solidFill>
            </a:endParaRPr>
          </a:p>
          <a:p>
            <a:pPr marL="0" indent="0">
              <a:buFontTx/>
              <a:buNone/>
            </a:pPr>
            <a:r>
              <a:rPr lang="en-US" altLang="zh-CN" sz="2000" b="1" dirty="0" smtClean="0"/>
              <a:t>void fp2(</a:t>
            </a:r>
            <a:r>
              <a:rPr lang="en-US" altLang="zh-CN" sz="2000" b="1" dirty="0" err="1" smtClean="0">
                <a:solidFill>
                  <a:srgbClr val="FF0000"/>
                </a:solidFill>
              </a:rPr>
              <a:t>int</a:t>
            </a:r>
            <a:r>
              <a:rPr lang="en-US" altLang="zh-CN" sz="2000" b="1" dirty="0" smtClean="0">
                <a:solidFill>
                  <a:srgbClr val="FF0000"/>
                </a:solidFill>
              </a:rPr>
              <a:t> *ap2</a:t>
            </a:r>
            <a:r>
              <a:rPr lang="en-US" altLang="zh-CN" sz="2000" b="1" dirty="0" smtClean="0"/>
              <a:t>) {}</a:t>
            </a:r>
            <a:endParaRPr lang="zh-CN" altLang="zh-CN" sz="2000" b="1" dirty="0" smtClean="0"/>
          </a:p>
          <a:p>
            <a:pPr marL="0" indent="0">
              <a:buFontTx/>
              <a:buNone/>
            </a:pPr>
            <a:r>
              <a:rPr lang="en-US" altLang="zh-CN" sz="2000" b="1" dirty="0" smtClean="0">
                <a:solidFill>
                  <a:srgbClr val="0000CC"/>
                </a:solidFill>
              </a:rPr>
              <a:t>void fr1(</a:t>
            </a:r>
            <a:r>
              <a:rPr lang="en-US" altLang="zh-CN" sz="2000" b="1" dirty="0" err="1" smtClean="0">
                <a:solidFill>
                  <a:srgbClr val="0000CC"/>
                </a:solidFill>
              </a:rPr>
              <a:t>const</a:t>
            </a:r>
            <a:r>
              <a:rPr lang="en-US" altLang="zh-CN" sz="2000" b="1" dirty="0" smtClean="0">
                <a:solidFill>
                  <a:srgbClr val="0000CC"/>
                </a:solidFill>
              </a:rPr>
              <a:t> </a:t>
            </a:r>
            <a:r>
              <a:rPr lang="en-US" altLang="zh-CN" sz="2000" b="1" dirty="0" err="1" smtClean="0">
                <a:solidFill>
                  <a:srgbClr val="0000CC"/>
                </a:solidFill>
              </a:rPr>
              <a:t>int</a:t>
            </a:r>
            <a:r>
              <a:rPr lang="en-US" altLang="zh-CN" sz="2000" b="1" dirty="0" smtClean="0">
                <a:solidFill>
                  <a:srgbClr val="0000CC"/>
                </a:solidFill>
              </a:rPr>
              <a:t> &amp; ar1)</a:t>
            </a:r>
            <a:endParaRPr lang="en-US" altLang="zh-CN" sz="2000" b="1" dirty="0" smtClean="0">
              <a:solidFill>
                <a:srgbClr val="0000CC"/>
              </a:solidFill>
            </a:endParaRPr>
          </a:p>
          <a:p>
            <a:pPr marL="0" indent="0">
              <a:buFontTx/>
              <a:buNone/>
            </a:pPr>
            <a:r>
              <a:rPr lang="en-US" altLang="zh-CN" sz="2000" b="1" dirty="0" smtClean="0"/>
              <a:t> {     </a:t>
            </a:r>
            <a:r>
              <a:rPr lang="en-US" altLang="zh-CN" sz="2000" b="1" dirty="0" err="1" smtClean="0"/>
              <a:t>cout</a:t>
            </a:r>
            <a:r>
              <a:rPr lang="en-US" altLang="zh-CN" sz="2000" b="1" dirty="0" smtClean="0"/>
              <a:t> &lt;&lt; "fr1" &lt;&lt; </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void fr2(</a:t>
            </a:r>
            <a:r>
              <a:rPr lang="en-US" altLang="zh-CN" sz="2000" b="1" dirty="0" err="1" smtClean="0">
                <a:solidFill>
                  <a:srgbClr val="FF0000"/>
                </a:solidFill>
              </a:rPr>
              <a:t>int</a:t>
            </a:r>
            <a:r>
              <a:rPr lang="en-US" altLang="zh-CN" sz="2000" b="1" dirty="0" smtClean="0">
                <a:solidFill>
                  <a:srgbClr val="FF0000"/>
                </a:solidFill>
              </a:rPr>
              <a:t> &amp;ar2</a:t>
            </a:r>
            <a:r>
              <a:rPr lang="en-US" altLang="zh-CN" sz="2000" b="1" dirty="0" smtClean="0"/>
              <a:t>)</a:t>
            </a:r>
            <a:endParaRPr lang="en-US" altLang="zh-CN" sz="2000" b="1" dirty="0" smtClean="0"/>
          </a:p>
          <a:p>
            <a:pPr marL="0" indent="0">
              <a:buFontTx/>
              <a:buNone/>
            </a:pPr>
            <a:r>
              <a:rPr lang="en-US" altLang="zh-CN" sz="2000" b="1" dirty="0" smtClean="0"/>
              <a:t> {     </a:t>
            </a:r>
            <a:r>
              <a:rPr lang="en-US" altLang="zh-CN" sz="2000" b="1" dirty="0" err="1" smtClean="0"/>
              <a:t>cout</a:t>
            </a:r>
            <a:r>
              <a:rPr lang="en-US" altLang="zh-CN" sz="2000" b="1" dirty="0" smtClean="0"/>
              <a:t> &lt;&lt; "fr2" &lt;&lt; </a:t>
            </a:r>
            <a:r>
              <a:rPr lang="en-US" altLang="zh-CN" sz="2000" b="1" dirty="0" err="1" smtClean="0"/>
              <a:t>endl</a:t>
            </a:r>
            <a:r>
              <a:rPr lang="en-US" altLang="zh-CN" sz="2000" b="1" dirty="0" smtClean="0"/>
              <a:t>; }</a:t>
            </a:r>
            <a:endParaRPr lang="zh-CN" altLang="zh-CN" sz="2000" b="1" dirty="0" smtClean="0"/>
          </a:p>
          <a:p>
            <a:pPr marL="0" indent="0">
              <a:buFontTx/>
              <a:buNone/>
            </a:pPr>
            <a:r>
              <a:rPr lang="en-US" altLang="zh-CN" sz="2000" b="1" dirty="0" smtClean="0"/>
              <a:t>void main() {</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 = 10;</a:t>
            </a:r>
            <a:endParaRPr lang="zh-CN" altLang="zh-CN" sz="2000" b="1" dirty="0" smtClean="0"/>
          </a:p>
          <a:p>
            <a:pPr marL="0" indent="0">
              <a:buFontTx/>
              <a:buNone/>
            </a:pPr>
            <a:r>
              <a:rPr lang="en-US" altLang="zh-CN" sz="2000" b="1" dirty="0" smtClean="0"/>
              <a:t>	</a:t>
            </a:r>
            <a:r>
              <a:rPr lang="en-US" altLang="zh-CN" sz="2000" b="1" dirty="0" err="1" smtClean="0"/>
              <a:t>const</a:t>
            </a:r>
            <a:r>
              <a:rPr lang="en-US" altLang="zh-CN" sz="2000" b="1" dirty="0" smtClean="0"/>
              <a:t> </a:t>
            </a:r>
            <a:r>
              <a:rPr lang="en-US" altLang="zh-CN" sz="2000" b="1" dirty="0" err="1" smtClean="0"/>
              <a:t>int</a:t>
            </a:r>
            <a:r>
              <a:rPr lang="en-US" altLang="zh-CN" sz="2000" b="1" dirty="0" smtClean="0"/>
              <a:t> j = 10;</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*p1;</a:t>
            </a:r>
            <a:endParaRPr lang="zh-CN" altLang="zh-CN" sz="2000" b="1" dirty="0" smtClean="0"/>
          </a:p>
          <a:p>
            <a:pPr marL="0" indent="0">
              <a:buFontTx/>
              <a:buNone/>
            </a:pPr>
            <a:r>
              <a:rPr lang="en-US" altLang="zh-CN" sz="2000" b="1" dirty="0" smtClean="0"/>
              <a:t>	</a:t>
            </a:r>
            <a:r>
              <a:rPr lang="en-US" altLang="zh-CN" sz="2000" b="1" dirty="0" err="1" smtClean="0"/>
              <a:t>const</a:t>
            </a:r>
            <a:r>
              <a:rPr lang="en-US" altLang="zh-CN" sz="2000" b="1" dirty="0" smtClean="0"/>
              <a:t> </a:t>
            </a:r>
            <a:r>
              <a:rPr lang="en-US" altLang="zh-CN" sz="2000" b="1" dirty="0" err="1" smtClean="0"/>
              <a:t>int</a:t>
            </a:r>
            <a:r>
              <a:rPr lang="en-US" altLang="zh-CN" sz="2000" b="1" dirty="0" smtClean="0"/>
              <a:t> *p2;</a:t>
            </a:r>
            <a:endParaRPr lang="zh-CN" altLang="zh-CN" sz="2000" b="1" dirty="0" smtClean="0"/>
          </a:p>
          <a:p>
            <a:pPr marL="0" indent="0">
              <a:buFontTx/>
              <a:buNone/>
            </a:pPr>
            <a:r>
              <a:rPr lang="en-US" altLang="zh-CN" sz="2000" b="1" dirty="0" smtClean="0"/>
              <a:t>	</a:t>
            </a: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const</a:t>
            </a:r>
            <a:r>
              <a:rPr lang="en-US" altLang="zh-CN" sz="2000" b="1" dirty="0" smtClean="0"/>
              <a:t> p3=&amp;</a:t>
            </a:r>
            <a:r>
              <a:rPr lang="en-US" altLang="zh-CN" sz="2000" b="1" dirty="0" err="1" smtClean="0"/>
              <a:t>i</a:t>
            </a:r>
            <a:r>
              <a:rPr lang="en-US" altLang="zh-CN" sz="2000" b="1" dirty="0" smtClean="0"/>
              <a:t>;</a:t>
            </a:r>
            <a:endParaRPr lang="zh-CN" altLang="zh-CN" sz="2000" b="1" dirty="0" smtClean="0"/>
          </a:p>
          <a:p>
            <a:pPr marL="0" indent="0">
              <a:buFontTx/>
              <a:buNone/>
            </a:pPr>
            <a:endParaRPr lang="zh-CN" altLang="en-US" sz="1600" b="1" dirty="0" smtClean="0"/>
          </a:p>
        </p:txBody>
      </p:sp>
      <p:sp>
        <p:nvSpPr>
          <p:cNvPr id="168962" name="Rectangle 2"/>
          <p:cNvSpPr>
            <a:spLocks noGrp="1" noChangeArrowheads="1"/>
          </p:cNvSpPr>
          <p:nvPr>
            <p:ph type="title"/>
          </p:nvPr>
        </p:nvSpPr>
        <p:spPr>
          <a:xfrm>
            <a:off x="457200" y="73025"/>
            <a:ext cx="8229600" cy="811213"/>
          </a:xfrm>
        </p:spPr>
        <p:txBody>
          <a:bodyPr/>
          <a:lstStyle/>
          <a:p>
            <a:pPr eaLnBrk="1" hangingPunct="1"/>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en-US" altLang="zh-CN" b="1" smtClean="0">
              <a:solidFill>
                <a:srgbClr val="FF0000"/>
              </a:solidFill>
            </a:endParaRPr>
          </a:p>
        </p:txBody>
      </p:sp>
      <p:sp>
        <p:nvSpPr>
          <p:cNvPr id="168963" name="矩形 1"/>
          <p:cNvSpPr>
            <a:spLocks noChangeArrowheads="1"/>
          </p:cNvSpPr>
          <p:nvPr/>
        </p:nvSpPr>
        <p:spPr bwMode="auto">
          <a:xfrm>
            <a:off x="4787900" y="1079500"/>
            <a:ext cx="4422775" cy="4710113"/>
          </a:xfrm>
          <a:prstGeom prst="rect">
            <a:avLst/>
          </a:prstGeom>
          <a:noFill/>
          <a:ln w="9525">
            <a:noFill/>
            <a:miter lim="800000"/>
          </a:ln>
        </p:spPr>
        <p:txBody>
          <a:bodyPr>
            <a:spAutoFit/>
          </a:bodyPr>
          <a:lstStyle/>
          <a:p>
            <a:pPr eaLnBrk="0" hangingPunct="0"/>
            <a:r>
              <a:rPr lang="en-US" altLang="zh-CN" sz="2000" b="1" dirty="0"/>
              <a:t>	fp1(p1); 	</a:t>
            </a:r>
            <a:endParaRPr lang="en-US" altLang="zh-CN" sz="2000" b="1" dirty="0"/>
          </a:p>
          <a:p>
            <a:pPr eaLnBrk="0" hangingPunct="0"/>
            <a:r>
              <a:rPr lang="en-US" altLang="zh-CN" sz="2000" b="1" dirty="0"/>
              <a:t>             fp1(p2);	</a:t>
            </a:r>
            <a:endParaRPr lang="en-US" altLang="zh-CN" sz="2000" b="1" dirty="0"/>
          </a:p>
          <a:p>
            <a:pPr eaLnBrk="0" hangingPunct="0"/>
            <a:r>
              <a:rPr lang="en-US" altLang="zh-CN" sz="2000" b="1" dirty="0"/>
              <a:t>             fp1(p3);   </a:t>
            </a:r>
            <a:endParaRPr lang="zh-CN" altLang="zh-CN" sz="2000" b="1" dirty="0"/>
          </a:p>
          <a:p>
            <a:pPr eaLnBrk="0" hangingPunct="0"/>
            <a:r>
              <a:rPr lang="en-US" altLang="zh-CN" sz="2000" b="1" dirty="0"/>
              <a:t>	fp1(&amp;</a:t>
            </a:r>
            <a:r>
              <a:rPr lang="en-US" altLang="zh-CN" sz="2000" b="1" dirty="0" err="1"/>
              <a:t>i</a:t>
            </a:r>
            <a:r>
              <a:rPr lang="en-US" altLang="zh-CN" sz="2000" b="1" dirty="0"/>
              <a:t>);	</a:t>
            </a:r>
            <a:endParaRPr lang="en-US" altLang="zh-CN" sz="2000" b="1" dirty="0"/>
          </a:p>
          <a:p>
            <a:pPr eaLnBrk="0" hangingPunct="0"/>
            <a:r>
              <a:rPr lang="en-US" altLang="zh-CN" sz="2000" b="1" dirty="0"/>
              <a:t>             fp1(&amp;j);	</a:t>
            </a:r>
            <a:endParaRPr lang="en-US" altLang="zh-CN" sz="2000" b="1" dirty="0"/>
          </a:p>
          <a:p>
            <a:pPr eaLnBrk="0" hangingPunct="0"/>
            <a:r>
              <a:rPr lang="en-US" altLang="zh-CN" sz="2000" b="1" dirty="0"/>
              <a:t>             fp2(p1);   </a:t>
            </a:r>
            <a:endParaRPr lang="zh-CN" altLang="zh-CN" sz="2000" b="1" dirty="0"/>
          </a:p>
          <a:p>
            <a:pPr eaLnBrk="0" hangingPunct="0"/>
            <a:r>
              <a:rPr lang="en-US" altLang="zh-CN" sz="2000" b="1" dirty="0"/>
              <a:t>	</a:t>
            </a:r>
            <a:r>
              <a:rPr lang="en-US" altLang="zh-CN" sz="2000" b="1" dirty="0">
                <a:solidFill>
                  <a:srgbClr val="FF0000"/>
                </a:solidFill>
              </a:rPr>
              <a:t>fp2(p2);              //</a:t>
            </a:r>
            <a:r>
              <a:rPr lang="zh-CN" altLang="zh-CN" sz="2000" b="1" dirty="0">
                <a:solidFill>
                  <a:srgbClr val="FF0000"/>
                </a:solidFill>
              </a:rPr>
              <a:t>错误</a:t>
            </a:r>
            <a:endParaRPr lang="zh-CN" altLang="zh-CN" sz="2000" b="1" dirty="0">
              <a:solidFill>
                <a:srgbClr val="FF0000"/>
              </a:solidFill>
            </a:endParaRPr>
          </a:p>
          <a:p>
            <a:pPr eaLnBrk="0" hangingPunct="0"/>
            <a:r>
              <a:rPr lang="en-US" altLang="zh-CN" sz="2000" b="1" dirty="0">
                <a:solidFill>
                  <a:srgbClr val="FF0000"/>
                </a:solidFill>
              </a:rPr>
              <a:t>	fp2(p3);              //</a:t>
            </a:r>
            <a:r>
              <a:rPr lang="zh-CN" altLang="zh-CN" sz="2000" b="1" dirty="0">
                <a:solidFill>
                  <a:srgbClr val="FF0000"/>
                </a:solidFill>
              </a:rPr>
              <a:t>错误</a:t>
            </a:r>
            <a:endParaRPr lang="zh-CN" altLang="zh-CN" sz="2000" b="1" dirty="0">
              <a:solidFill>
                <a:srgbClr val="FF0000"/>
              </a:solidFill>
            </a:endParaRPr>
          </a:p>
          <a:p>
            <a:pPr eaLnBrk="0" hangingPunct="0"/>
            <a:r>
              <a:rPr lang="en-US" altLang="zh-CN" sz="2000" b="1" dirty="0"/>
              <a:t>	fp2(&amp;</a:t>
            </a:r>
            <a:r>
              <a:rPr lang="en-US" altLang="zh-CN" sz="2000" b="1" dirty="0" err="1"/>
              <a:t>i</a:t>
            </a:r>
            <a:r>
              <a:rPr lang="en-US" altLang="zh-CN" sz="2000" b="1" dirty="0"/>
              <a:t>);                               </a:t>
            </a:r>
            <a:endParaRPr lang="zh-CN" altLang="zh-CN" sz="2000" b="1" dirty="0"/>
          </a:p>
          <a:p>
            <a:pPr eaLnBrk="0" hangingPunct="0"/>
            <a:r>
              <a:rPr lang="en-US" altLang="zh-CN" sz="2000" b="1" dirty="0"/>
              <a:t>	</a:t>
            </a:r>
            <a:r>
              <a:rPr lang="en-US" altLang="zh-CN" sz="2000" b="1" dirty="0">
                <a:solidFill>
                  <a:srgbClr val="FF0000"/>
                </a:solidFill>
              </a:rPr>
              <a:t>fp2(&amp;j);              //</a:t>
            </a:r>
            <a:r>
              <a:rPr lang="zh-CN" altLang="zh-CN" sz="2000" b="1" dirty="0">
                <a:solidFill>
                  <a:srgbClr val="FF0000"/>
                </a:solidFill>
              </a:rPr>
              <a:t>错误</a:t>
            </a:r>
            <a:endParaRPr lang="zh-CN" altLang="zh-CN" sz="2000" b="1" dirty="0">
              <a:solidFill>
                <a:srgbClr val="FF0000"/>
              </a:solidFill>
            </a:endParaRPr>
          </a:p>
          <a:p>
            <a:pPr eaLnBrk="0" hangingPunct="0"/>
            <a:r>
              <a:rPr lang="en-US" altLang="zh-CN" sz="2000" b="1" dirty="0"/>
              <a:t>	fr1(</a:t>
            </a:r>
            <a:r>
              <a:rPr lang="en-US" altLang="zh-CN" sz="2000" b="1" dirty="0" err="1"/>
              <a:t>i</a:t>
            </a:r>
            <a:r>
              <a:rPr lang="en-US" altLang="zh-CN" sz="2000" b="1" dirty="0"/>
              <a:t>);         </a:t>
            </a:r>
            <a:endParaRPr lang="en-US" altLang="zh-CN" sz="2000" b="1" dirty="0"/>
          </a:p>
          <a:p>
            <a:pPr eaLnBrk="0" hangingPunct="0"/>
            <a:r>
              <a:rPr lang="en-US" altLang="zh-CN" sz="2000" b="1" dirty="0"/>
              <a:t>             fr1(j);                   </a:t>
            </a:r>
            <a:endParaRPr lang="zh-CN" altLang="zh-CN" sz="2000" b="1" dirty="0"/>
          </a:p>
          <a:p>
            <a:pPr eaLnBrk="0" hangingPunct="0"/>
            <a:r>
              <a:rPr lang="en-US" altLang="zh-CN" sz="2000" b="1" dirty="0"/>
              <a:t>	fr2(</a:t>
            </a:r>
            <a:r>
              <a:rPr lang="en-US" altLang="zh-CN" sz="2000" b="1" dirty="0" err="1"/>
              <a:t>i</a:t>
            </a:r>
            <a:r>
              <a:rPr lang="en-US" altLang="zh-CN" sz="2000" b="1" dirty="0"/>
              <a:t>);                               </a:t>
            </a:r>
            <a:endParaRPr lang="en-US" altLang="zh-CN" sz="2000" b="1" dirty="0"/>
          </a:p>
          <a:p>
            <a:pPr eaLnBrk="0" hangingPunct="0"/>
            <a:r>
              <a:rPr lang="en-US" altLang="zh-CN" sz="2000" b="1" dirty="0"/>
              <a:t>	</a:t>
            </a:r>
            <a:r>
              <a:rPr lang="en-US" altLang="zh-CN" sz="2000" b="1" dirty="0">
                <a:solidFill>
                  <a:srgbClr val="FF0000"/>
                </a:solidFill>
              </a:rPr>
              <a:t>fr2(j);                  //</a:t>
            </a:r>
            <a:r>
              <a:rPr lang="zh-CN" altLang="zh-CN" sz="2000" b="1" dirty="0">
                <a:solidFill>
                  <a:srgbClr val="FF0000"/>
                </a:solidFill>
              </a:rPr>
              <a:t>错误</a:t>
            </a:r>
            <a:r>
              <a:rPr lang="en-US" altLang="zh-CN" sz="2000" b="1" dirty="0"/>
              <a:t>,</a:t>
            </a:r>
            <a:endParaRPr lang="zh-CN" altLang="zh-CN" sz="2000" b="1" dirty="0"/>
          </a:p>
          <a:p>
            <a:pPr eaLnBrk="0" hangingPunct="0"/>
            <a:r>
              <a:rPr lang="en-US" altLang="zh-CN" sz="2000" b="1" dirty="0"/>
              <a:t>           } </a:t>
            </a:r>
            <a:endParaRPr lang="zh-CN" altLang="zh-CN" sz="2000" b="1" dirty="0"/>
          </a:p>
        </p:txBody>
      </p:sp>
      <p:sp>
        <p:nvSpPr>
          <p:cNvPr id="168964" name="文本框 1"/>
          <p:cNvSpPr txBox="1">
            <a:spLocks noChangeArrowheads="1"/>
          </p:cNvSpPr>
          <p:nvPr/>
        </p:nvSpPr>
        <p:spPr bwMode="auto">
          <a:xfrm>
            <a:off x="36513" y="782638"/>
            <a:ext cx="8812212" cy="460375"/>
          </a:xfrm>
          <a:prstGeom prst="rect">
            <a:avLst/>
          </a:prstGeom>
          <a:noFill/>
          <a:ln w="9525">
            <a:noFill/>
            <a:miter lim="800000"/>
          </a:ln>
        </p:spPr>
        <p:txBody>
          <a:bodyPr>
            <a:spAutoFit/>
          </a:bodyPr>
          <a:lstStyle/>
          <a:p>
            <a:r>
              <a:rPr lang="zh-CN" altLang="en-US" sz="2400" b="1" dirty="0">
                <a:solidFill>
                  <a:srgbClr val="FF0000"/>
                </a:solidFill>
                <a:sym typeface="+mn-ea"/>
              </a:rPr>
              <a:t>底层</a:t>
            </a:r>
            <a:r>
              <a:rPr lang="en-US" altLang="zh-CN" sz="2400" b="1" dirty="0" err="1">
                <a:solidFill>
                  <a:srgbClr val="FF0000"/>
                </a:solidFill>
                <a:sym typeface="+mn-ea"/>
              </a:rPr>
              <a:t>const</a:t>
            </a:r>
            <a:r>
              <a:rPr lang="zh-CN" altLang="en-US" sz="2400" b="1" dirty="0">
                <a:solidFill>
                  <a:srgbClr val="FF0000"/>
                </a:solidFill>
                <a:sym typeface="+mn-ea"/>
              </a:rPr>
              <a:t>复制规则也适用于函数参数传递</a:t>
            </a:r>
            <a:r>
              <a:rPr lang="en-US" altLang="zh-CN" sz="2400" b="1" dirty="0">
                <a:solidFill>
                  <a:srgbClr val="FF0000"/>
                </a:solidFill>
                <a:sym typeface="+mn-ea"/>
              </a:rPr>
              <a:t>---</a:t>
            </a:r>
            <a:r>
              <a:rPr lang="zh-CN" altLang="en-US" sz="2400" b="1" dirty="0">
                <a:solidFill>
                  <a:srgbClr val="FF0000"/>
                </a:solidFill>
                <a:sym typeface="+mn-ea"/>
              </a:rPr>
              <a:t>细节大家自己分析</a:t>
            </a:r>
            <a:endParaRPr lang="zh-CN" altLang="en-US" sz="2400" b="1" dirty="0">
              <a:solidFill>
                <a:srgbClr val="FF0000"/>
              </a:solidFill>
              <a:sym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396240" y="909320"/>
            <a:ext cx="8083550" cy="5828665"/>
          </a:xfrm>
        </p:spPr>
        <p:txBody>
          <a:bodyPr/>
          <a:lstStyle/>
          <a:p>
            <a:pPr marL="0" indent="0" eaLnBrk="1" hangingPunct="1">
              <a:buFontTx/>
              <a:buNone/>
              <a:defRPr/>
            </a:pPr>
            <a:r>
              <a:rPr lang="en-US" altLang="zh-CN" b="1" dirty="0">
                <a:solidFill>
                  <a:srgbClr val="0000CC"/>
                </a:solidFill>
              </a:rPr>
              <a:t>3．</a:t>
            </a:r>
            <a:r>
              <a:rPr lang="zh-CN" altLang="en-US" b="1" dirty="0">
                <a:solidFill>
                  <a:srgbClr val="0000CC"/>
                </a:solidFill>
              </a:rPr>
              <a:t>将函数返回值指定为</a:t>
            </a:r>
            <a:r>
              <a:rPr lang="en-US" altLang="zh-CN" b="1" dirty="0">
                <a:solidFill>
                  <a:srgbClr val="0000CC"/>
                </a:solidFill>
              </a:rPr>
              <a:t>const</a:t>
            </a:r>
            <a:r>
              <a:rPr lang="zh-CN" altLang="en-US" b="1" dirty="0">
                <a:solidFill>
                  <a:srgbClr val="0000CC"/>
                </a:solidFill>
              </a:rPr>
              <a:t>引用</a:t>
            </a:r>
            <a:endParaRPr lang="en-US" altLang="zh-CN" b="1" dirty="0">
              <a:solidFill>
                <a:srgbClr val="0000CC"/>
              </a:solidFill>
            </a:endParaRPr>
          </a:p>
          <a:p>
            <a:pPr lvl="1" eaLnBrk="1" hangingPunct="1">
              <a:defRPr/>
            </a:pPr>
            <a:r>
              <a:rPr lang="zh-CN" altLang="en-US" b="1" dirty="0">
                <a:solidFill>
                  <a:srgbClr val="FF0000"/>
                </a:solidFill>
              </a:rPr>
              <a:t>返回值为</a:t>
            </a:r>
            <a:r>
              <a:rPr lang="en-US" altLang="zh-CN" b="1" dirty="0">
                <a:solidFill>
                  <a:srgbClr val="FF0000"/>
                </a:solidFill>
              </a:rPr>
              <a:t>const</a:t>
            </a:r>
            <a:r>
              <a:rPr lang="zh-CN" altLang="en-US" b="1" dirty="0">
                <a:solidFill>
                  <a:srgbClr val="FF0000"/>
                </a:solidFill>
              </a:rPr>
              <a:t>引用时，则不能修改返回值，</a:t>
            </a:r>
            <a:r>
              <a:rPr lang="zh-CN" altLang="en-US" b="1" dirty="0">
                <a:solidFill>
                  <a:srgbClr val="0000CC"/>
                </a:solidFill>
              </a:rPr>
              <a:t>所以不能作为左值</a:t>
            </a:r>
            <a:r>
              <a:rPr lang="zh-CN" altLang="en-US" b="1" dirty="0">
                <a:solidFill>
                  <a:srgbClr val="FF0000"/>
                </a:solidFill>
              </a:rPr>
              <a:t>！</a:t>
            </a:r>
            <a:endParaRPr lang="zh-CN" altLang="en-US" b="1" dirty="0">
              <a:solidFill>
                <a:srgbClr val="FF0000"/>
              </a:solidFill>
            </a:endParaRPr>
          </a:p>
          <a:p>
            <a:pPr marL="0" indent="0">
              <a:buFontTx/>
              <a:buNone/>
              <a:defRPr/>
            </a:pPr>
            <a:r>
              <a:rPr lang="zh-CN" altLang="zh-CN" sz="2400" dirty="0"/>
              <a:t>【例</a:t>
            </a:r>
            <a:r>
              <a:rPr lang="en-US" altLang="zh-CN" sz="2400" dirty="0"/>
              <a:t>2-26</a:t>
            </a:r>
            <a:r>
              <a:rPr lang="zh-CN" altLang="zh-CN" sz="2400" dirty="0"/>
              <a:t>】</a:t>
            </a:r>
            <a:r>
              <a:rPr lang="zh-CN" altLang="zh-CN" sz="2400" b="1" dirty="0"/>
              <a:t>  返回</a:t>
            </a:r>
            <a:r>
              <a:rPr lang="en-US" altLang="zh-CN" sz="2400" b="1" dirty="0" err="1"/>
              <a:t>const</a:t>
            </a:r>
            <a:r>
              <a:rPr lang="zh-CN" altLang="zh-CN" sz="2400" b="1" dirty="0"/>
              <a:t>引用的函数。</a:t>
            </a:r>
            <a:endParaRPr lang="zh-CN" altLang="zh-CN" sz="2400" dirty="0"/>
          </a:p>
          <a:p>
            <a:pPr eaLnBrk="1" hangingPunct="1">
              <a:buFontTx/>
              <a:buNone/>
              <a:defRPr/>
            </a:pPr>
            <a:r>
              <a:rPr lang="en-US" altLang="zh-CN" sz="2000" b="1" dirty="0"/>
              <a:t>#include&lt;</a:t>
            </a:r>
            <a:r>
              <a:rPr lang="en-US" altLang="zh-CN" sz="2000" b="1" dirty="0" err="1"/>
              <a:t>iostream</a:t>
            </a:r>
            <a:r>
              <a:rPr lang="en-US" altLang="zh-CN" sz="2000" b="1" dirty="0"/>
              <a:t>&gt;</a:t>
            </a:r>
            <a:endParaRPr lang="en-US" altLang="zh-CN" sz="2000" b="1" dirty="0"/>
          </a:p>
          <a:p>
            <a:pPr eaLnBrk="1" hangingPunct="1">
              <a:buFontTx/>
              <a:buNone/>
              <a:defRPr/>
            </a:pPr>
            <a:r>
              <a:rPr lang="en-US" altLang="zh-CN" sz="2000" b="1" dirty="0"/>
              <a:t>#using namespace </a:t>
            </a:r>
            <a:r>
              <a:rPr lang="en-US" altLang="zh-CN" sz="2000" b="1" dirty="0" err="1"/>
              <a:t>std</a:t>
            </a:r>
            <a:r>
              <a:rPr lang="en-US" altLang="zh-CN" sz="2000" b="1" dirty="0"/>
              <a:t>;</a:t>
            </a:r>
            <a:endParaRPr lang="en-US" altLang="zh-CN" sz="2000" b="1" dirty="0"/>
          </a:p>
          <a:p>
            <a:pPr eaLnBrk="1" hangingPunct="1">
              <a:buFontTx/>
              <a:buNone/>
              <a:defRPr/>
            </a:pPr>
            <a:r>
              <a:rPr lang="en-US" altLang="zh-CN" sz="2000" b="1" dirty="0" err="1"/>
              <a:t>const</a:t>
            </a:r>
            <a:r>
              <a:rPr lang="en-US" altLang="zh-CN" sz="2000" b="1" dirty="0"/>
              <a:t> </a:t>
            </a:r>
            <a:r>
              <a:rPr lang="en-US" altLang="zh-CN" sz="2000" b="1" dirty="0" err="1"/>
              <a:t>int</a:t>
            </a:r>
            <a:r>
              <a:rPr lang="en-US" altLang="zh-CN" sz="2000" b="1" dirty="0"/>
              <a:t>&amp; index(</a:t>
            </a:r>
            <a:r>
              <a:rPr lang="en-US" altLang="zh-CN" sz="2000" b="1" dirty="0" err="1"/>
              <a:t>int</a:t>
            </a:r>
            <a:r>
              <a:rPr lang="en-US" altLang="zh-CN" sz="2000" b="1" dirty="0"/>
              <a:t> x[],</a:t>
            </a:r>
            <a:r>
              <a:rPr lang="en-US" altLang="zh-CN" sz="2000" b="1" dirty="0" err="1"/>
              <a:t>int</a:t>
            </a:r>
            <a:r>
              <a:rPr lang="en-US" altLang="zh-CN" sz="2000" b="1" dirty="0"/>
              <a:t> n){</a:t>
            </a:r>
            <a:endParaRPr lang="en-US" altLang="zh-CN" sz="2000" b="1" dirty="0"/>
          </a:p>
          <a:p>
            <a:pPr eaLnBrk="1" hangingPunct="1">
              <a:buFontTx/>
              <a:buNone/>
              <a:defRPr/>
            </a:pPr>
            <a:r>
              <a:rPr lang="en-US" altLang="zh-CN" sz="2000" b="1" dirty="0"/>
              <a:t>	return x[n];</a:t>
            </a:r>
            <a:endParaRPr lang="en-US" altLang="zh-CN" sz="2000" b="1" dirty="0"/>
          </a:p>
          <a:p>
            <a:pPr eaLnBrk="1" hangingPunct="1">
              <a:buFontTx/>
              <a:buNone/>
              <a:defRPr/>
            </a:pPr>
            <a:r>
              <a:rPr lang="en-US" altLang="zh-CN" sz="2000" b="1" dirty="0"/>
              <a:t>}</a:t>
            </a:r>
            <a:endParaRPr lang="en-US" altLang="zh-CN" sz="2000" b="1" dirty="0"/>
          </a:p>
          <a:p>
            <a:pPr eaLnBrk="1" hangingPunct="1">
              <a:buFontTx/>
              <a:buNone/>
              <a:defRPr/>
            </a:pPr>
            <a:r>
              <a:rPr lang="en-US" altLang="zh-CN" sz="2000" b="1" dirty="0"/>
              <a:t>void main(){</a:t>
            </a:r>
            <a:endParaRPr lang="en-US" altLang="zh-CN" sz="2000" b="1" dirty="0"/>
          </a:p>
          <a:p>
            <a:pPr eaLnBrk="1" hangingPunct="1">
              <a:buFontTx/>
              <a:buNone/>
              <a:defRPr/>
            </a:pPr>
            <a:r>
              <a:rPr lang="en-US" altLang="zh-CN" sz="2000" b="1" dirty="0"/>
              <a:t>	</a:t>
            </a:r>
            <a:r>
              <a:rPr lang="en-US" altLang="zh-CN" sz="2000" b="1" dirty="0" err="1"/>
              <a:t>int</a:t>
            </a:r>
            <a:r>
              <a:rPr lang="en-US" altLang="zh-CN" sz="2000" b="1" dirty="0"/>
              <a:t> a[]={0,1,2,3,4,5,6,7,8,9};</a:t>
            </a:r>
            <a:endParaRPr lang="en-US" altLang="zh-CN" sz="2000" b="1" dirty="0"/>
          </a:p>
          <a:p>
            <a:pPr eaLnBrk="1" hangingPunct="1">
              <a:buFontTx/>
              <a:buNone/>
              <a:defRPr/>
            </a:pPr>
            <a:r>
              <a:rPr lang="en-US" altLang="zh-CN" sz="2000" b="1" dirty="0"/>
              <a:t>	</a:t>
            </a:r>
            <a:r>
              <a:rPr lang="en-US" altLang="zh-CN" sz="2000" b="1" dirty="0" err="1"/>
              <a:t>cout</a:t>
            </a:r>
            <a:r>
              <a:rPr lang="en-US" altLang="zh-CN" sz="2000" b="1" dirty="0"/>
              <a:t>&lt;&lt;index(a,6)&lt;&lt;</a:t>
            </a:r>
            <a:r>
              <a:rPr lang="en-US" altLang="zh-CN" sz="2000" b="1" dirty="0" err="1"/>
              <a:t>endl</a:t>
            </a:r>
            <a:r>
              <a:rPr lang="en-US" altLang="zh-CN" sz="2000" b="1" dirty="0"/>
              <a:t>;</a:t>
            </a:r>
            <a:endParaRPr lang="en-US" altLang="zh-CN" sz="2000" b="1" dirty="0"/>
          </a:p>
          <a:p>
            <a:pPr eaLnBrk="1" hangingPunct="1">
              <a:buFontTx/>
              <a:buNone/>
              <a:defRPr/>
            </a:pPr>
            <a:r>
              <a:rPr lang="en-US" altLang="zh-CN" sz="2000" b="1" dirty="0"/>
              <a:t>	</a:t>
            </a:r>
            <a:r>
              <a:rPr lang="en-US" altLang="zh-CN" sz="2000" b="1" dirty="0">
                <a:solidFill>
                  <a:srgbClr val="FF0000"/>
                </a:solidFill>
              </a:rPr>
              <a:t>index(a,2)=90;             		//</a:t>
            </a:r>
            <a:r>
              <a:rPr lang="zh-CN" altLang="en-US" sz="2000" b="1" dirty="0">
                <a:solidFill>
                  <a:srgbClr val="FF0000"/>
                </a:solidFill>
              </a:rPr>
              <a:t>错误</a:t>
            </a:r>
            <a:endParaRPr lang="zh-CN" altLang="en-US" sz="2000" b="1" dirty="0">
              <a:solidFill>
                <a:srgbClr val="FF0000"/>
              </a:solidFill>
            </a:endParaRPr>
          </a:p>
          <a:p>
            <a:pPr eaLnBrk="1" hangingPunct="1">
              <a:buFontTx/>
              <a:buNone/>
              <a:defRPr/>
            </a:pPr>
            <a:r>
              <a:rPr lang="zh-CN" altLang="en-US" sz="2000" b="1" dirty="0"/>
              <a:t>	</a:t>
            </a:r>
            <a:r>
              <a:rPr lang="en-US" altLang="zh-CN" sz="2000" b="1" dirty="0" err="1"/>
              <a:t>cout</a:t>
            </a:r>
            <a:r>
              <a:rPr lang="en-US" altLang="zh-CN" sz="2000" b="1" dirty="0"/>
              <a:t>&lt;&lt;a[2]&lt;&lt;</a:t>
            </a:r>
            <a:r>
              <a:rPr lang="en-US" altLang="zh-CN" sz="2000" b="1" dirty="0" err="1"/>
              <a:t>endl</a:t>
            </a:r>
            <a:r>
              <a:rPr lang="en-US" altLang="zh-CN" sz="2000" b="1" dirty="0"/>
              <a:t>;</a:t>
            </a:r>
            <a:endParaRPr lang="en-US" altLang="zh-CN" sz="2000" b="1" dirty="0"/>
          </a:p>
          <a:p>
            <a:pPr eaLnBrk="1" hangingPunct="1">
              <a:buFontTx/>
              <a:buNone/>
              <a:defRPr/>
            </a:pPr>
            <a:r>
              <a:rPr lang="en-US" altLang="zh-CN" sz="2000" b="1" dirty="0"/>
              <a:t>}</a:t>
            </a:r>
            <a:endParaRPr lang="zh-CN" altLang="en-US" sz="2000" b="1" dirty="0"/>
          </a:p>
        </p:txBody>
      </p:sp>
      <p:sp>
        <p:nvSpPr>
          <p:cNvPr id="171010" name="标题 1"/>
          <p:cNvSpPr>
            <a:spLocks noGrp="1"/>
          </p:cNvSpPr>
          <p:nvPr>
            <p:ph type="title"/>
          </p:nvPr>
        </p:nvSpPr>
        <p:spPr>
          <a:xfrm>
            <a:off x="457200" y="73025"/>
            <a:ext cx="8229600" cy="811213"/>
          </a:xfrm>
        </p:spPr>
        <p:txBody>
          <a:bodyPr/>
          <a:lstStyle/>
          <a:p>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zh-CN" alt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893175" cy="5521325"/>
          </a:xfrm>
        </p:spPr>
        <p:txBody>
          <a:bodyPr/>
          <a:lstStyle/>
          <a:p>
            <a:pPr marL="0" indent="0">
              <a:buFontTx/>
              <a:buNone/>
              <a:defRPr/>
            </a:pPr>
            <a:r>
              <a:rPr lang="zh-CN" altLang="en-US" dirty="0">
                <a:solidFill>
                  <a:srgbClr val="0000CC"/>
                </a:solidFill>
              </a:rPr>
              <a:t>４．</a:t>
            </a:r>
            <a:r>
              <a:rPr lang="en-US" altLang="zh-CN" b="1" dirty="0" err="1">
                <a:solidFill>
                  <a:srgbClr val="0000CC"/>
                </a:solidFill>
              </a:rPr>
              <a:t>constexpr</a:t>
            </a:r>
            <a:r>
              <a:rPr lang="zh-CN" altLang="en-US" b="1" dirty="0">
                <a:solidFill>
                  <a:srgbClr val="0000CC"/>
                </a:solidFill>
              </a:rPr>
              <a:t>与函数               </a:t>
            </a:r>
            <a:r>
              <a:rPr lang="en-US" altLang="zh-CN" dirty="0"/>
              <a:t>11C</a:t>
            </a:r>
            <a:r>
              <a:rPr lang="en-US" altLang="zh-CN" baseline="-25000" dirty="0"/>
              <a:t>++</a:t>
            </a:r>
            <a:endParaRPr lang="en-US" altLang="zh-CN" b="1" dirty="0">
              <a:solidFill>
                <a:srgbClr val="0000CC"/>
              </a:solidFill>
            </a:endParaRPr>
          </a:p>
          <a:p>
            <a:pPr>
              <a:defRPr/>
            </a:pPr>
            <a:r>
              <a:rPr lang="zh-CN" altLang="zh-CN" sz="2400" b="1" dirty="0"/>
              <a:t>用</a:t>
            </a:r>
            <a:r>
              <a:rPr lang="en-US" altLang="zh-CN" sz="2400" b="1" dirty="0" err="1"/>
              <a:t>constexpr</a:t>
            </a:r>
            <a:r>
              <a:rPr lang="zh-CN" altLang="zh-CN" sz="2400" b="1" dirty="0"/>
              <a:t>限定函数则与</a:t>
            </a:r>
            <a:r>
              <a:rPr lang="en-US" altLang="zh-CN" sz="2400" b="1" dirty="0" err="1"/>
              <a:t>const</a:t>
            </a:r>
            <a:r>
              <a:rPr lang="zh-CN" altLang="zh-CN" sz="2400" b="1" dirty="0"/>
              <a:t>有两点</a:t>
            </a:r>
            <a:r>
              <a:rPr lang="zh-CN" altLang="en-US" sz="2400" b="1" dirty="0"/>
              <a:t>区别</a:t>
            </a:r>
            <a:r>
              <a:rPr lang="zh-CN" altLang="zh-CN" sz="2400" b="1" dirty="0"/>
              <a:t>：</a:t>
            </a:r>
            <a:endParaRPr lang="zh-CN" altLang="zh-CN" sz="2400" b="1" dirty="0"/>
          </a:p>
          <a:p>
            <a:pPr marL="457200" lvl="1" indent="0">
              <a:buFontTx/>
              <a:buNone/>
              <a:defRPr/>
            </a:pPr>
            <a:r>
              <a:rPr lang="zh-CN" altLang="zh-CN" sz="2400" b="1" dirty="0"/>
              <a:t>（</a:t>
            </a:r>
            <a:r>
              <a:rPr lang="en-US" altLang="zh-CN" sz="2400" b="1" dirty="0"/>
              <a:t>1</a:t>
            </a:r>
            <a:r>
              <a:rPr lang="zh-CN" altLang="zh-CN" sz="2400" b="1" dirty="0"/>
              <a:t>）如果需要在</a:t>
            </a:r>
            <a:r>
              <a:rPr lang="zh-CN" altLang="zh-CN" sz="2400" b="1" dirty="0">
                <a:solidFill>
                  <a:srgbClr val="FF0000"/>
                </a:solidFill>
              </a:rPr>
              <a:t>编译期间</a:t>
            </a:r>
            <a:r>
              <a:rPr lang="zh-CN" altLang="zh-CN" sz="2400" b="1" dirty="0"/>
              <a:t>就确定常量值（如数组下标），最好使用</a:t>
            </a:r>
            <a:r>
              <a:rPr lang="en-US" altLang="zh-CN" sz="2400" b="1" dirty="0" err="1"/>
              <a:t>constexpr</a:t>
            </a:r>
            <a:r>
              <a:rPr lang="zh-CN" altLang="zh-CN" sz="2400" b="1" dirty="0"/>
              <a:t>函数而非</a:t>
            </a:r>
            <a:r>
              <a:rPr lang="en-US" altLang="zh-CN" sz="2400" b="1" dirty="0" err="1"/>
              <a:t>const</a:t>
            </a:r>
            <a:r>
              <a:rPr lang="zh-CN" altLang="zh-CN" sz="2400" b="1" dirty="0"/>
              <a:t>函数。只要传入的参数都能够在编译期确定，</a:t>
            </a:r>
            <a:r>
              <a:rPr lang="en-US" altLang="zh-CN" sz="2400" b="1" dirty="0" err="1"/>
              <a:t>constexpr</a:t>
            </a:r>
            <a:r>
              <a:rPr lang="zh-CN" altLang="zh-CN" sz="2400" b="1" dirty="0"/>
              <a:t>函数就能够在编译期计算出函数值。但是，如果有任何一个参数的值不能在编译期知道，就会产生调用错误。</a:t>
            </a:r>
            <a:endParaRPr lang="en-US" altLang="zh-CN" sz="2400" b="1" dirty="0"/>
          </a:p>
          <a:p>
            <a:pPr marL="457200" lvl="1" indent="0">
              <a:buFontTx/>
              <a:buNone/>
              <a:defRPr/>
            </a:pPr>
            <a:endParaRPr lang="zh-CN" altLang="zh-CN" sz="2400" b="1" dirty="0"/>
          </a:p>
          <a:p>
            <a:pPr marL="457200" lvl="1" indent="0">
              <a:buFontTx/>
              <a:buNone/>
              <a:defRPr/>
            </a:pPr>
            <a:r>
              <a:rPr lang="zh-CN" altLang="zh-CN" sz="2400" b="1" dirty="0"/>
              <a:t>（</a:t>
            </a:r>
            <a:r>
              <a:rPr lang="en-US" altLang="zh-CN" sz="2400" b="1" dirty="0"/>
              <a:t>2</a:t>
            </a:r>
            <a:r>
              <a:rPr lang="zh-CN" altLang="zh-CN" sz="2400" b="1" dirty="0"/>
              <a:t>）当使用了不能够在编译期间确定的参数调用</a:t>
            </a:r>
            <a:r>
              <a:rPr lang="en-US" altLang="zh-CN" sz="2400" b="1" dirty="0" err="1"/>
              <a:t>constexpr</a:t>
            </a:r>
            <a:r>
              <a:rPr lang="zh-CN" altLang="zh-CN" sz="2400" b="1" dirty="0"/>
              <a:t>函数时，该函数得就会像一个普通的函数一样，在运行期计算它的值。</a:t>
            </a:r>
            <a:endParaRPr lang="zh-CN" altLang="zh-CN" sz="2400" b="1" dirty="0"/>
          </a:p>
          <a:p>
            <a:pPr marL="0" indent="0">
              <a:buFontTx/>
              <a:buNone/>
              <a:defRPr/>
            </a:pPr>
            <a:endParaRPr lang="zh-CN" altLang="en-US" dirty="0">
              <a:solidFill>
                <a:srgbClr val="0000CC"/>
              </a:solidFill>
            </a:endParaRPr>
          </a:p>
        </p:txBody>
      </p:sp>
      <p:sp>
        <p:nvSpPr>
          <p:cNvPr id="172034" name="Rectangle 2"/>
          <p:cNvSpPr>
            <a:spLocks noGrp="1" noChangeArrowheads="1"/>
          </p:cNvSpPr>
          <p:nvPr>
            <p:ph type="title"/>
          </p:nvPr>
        </p:nvSpPr>
        <p:spPr>
          <a:xfrm>
            <a:off x="457200" y="73025"/>
            <a:ext cx="8229600" cy="811213"/>
          </a:xfrm>
        </p:spPr>
        <p:txBody>
          <a:bodyPr/>
          <a:lstStyle/>
          <a:p>
            <a:pPr eaLnBrk="1" hangingPunct="1"/>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en-US" altLang="zh-CN" b="1"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1" name="标题 1"/>
          <p:cNvSpPr>
            <a:spLocks noGrp="1"/>
          </p:cNvSpPr>
          <p:nvPr>
            <p:ph type="title"/>
          </p:nvPr>
        </p:nvSpPr>
        <p:spPr>
          <a:xfrm>
            <a:off x="457200" y="73025"/>
            <a:ext cx="8229600" cy="811213"/>
          </a:xfrm>
        </p:spPr>
        <p:txBody>
          <a:bodyPr/>
          <a:lstStyle/>
          <a:p>
            <a:r>
              <a:rPr lang="en-US" altLang="zh-CN" b="1" smtClean="0"/>
              <a:t>2.9.6  </a:t>
            </a:r>
            <a:r>
              <a:rPr lang="zh-CN" altLang="zh-CN" b="1" smtClean="0">
                <a:solidFill>
                  <a:srgbClr val="FF0000"/>
                </a:solidFill>
              </a:rPr>
              <a:t>函数与</a:t>
            </a:r>
            <a:r>
              <a:rPr lang="en-US" altLang="zh-CN" b="1" smtClean="0">
                <a:solidFill>
                  <a:srgbClr val="FF0000"/>
                </a:solidFill>
              </a:rPr>
              <a:t>const</a:t>
            </a:r>
            <a:r>
              <a:rPr lang="zh-CN" altLang="zh-CN" b="1" smtClean="0"/>
              <a:t>和</a:t>
            </a:r>
            <a:r>
              <a:rPr lang="en-US" altLang="zh-CN" b="1" smtClean="0"/>
              <a:t>constexpr</a:t>
            </a:r>
            <a:endParaRPr lang="zh-CN" altLang="en-US" smtClean="0"/>
          </a:p>
        </p:txBody>
      </p:sp>
      <p:sp>
        <p:nvSpPr>
          <p:cNvPr id="3" name="内容占位符 2"/>
          <p:cNvSpPr>
            <a:spLocks noGrp="1"/>
          </p:cNvSpPr>
          <p:nvPr>
            <p:ph idx="1"/>
          </p:nvPr>
        </p:nvSpPr>
        <p:spPr>
          <a:xfrm>
            <a:off x="179388" y="1076325"/>
            <a:ext cx="8694737" cy="5168900"/>
          </a:xfrm>
        </p:spPr>
        <p:txBody>
          <a:bodyPr/>
          <a:lstStyle/>
          <a:p>
            <a:pPr>
              <a:defRPr/>
            </a:pPr>
            <a:r>
              <a:rPr lang="zh-CN" altLang="zh-CN" sz="2400" b="1" dirty="0"/>
              <a:t>【例</a:t>
            </a:r>
            <a:r>
              <a:rPr lang="en-US" altLang="zh-CN" sz="2400" b="1" dirty="0"/>
              <a:t>2-27</a:t>
            </a:r>
            <a:r>
              <a:rPr lang="zh-CN" altLang="zh-CN" sz="2400" b="1" dirty="0"/>
              <a:t>】  返回</a:t>
            </a:r>
            <a:r>
              <a:rPr lang="en-US" altLang="zh-CN" sz="2400" b="1" dirty="0" err="1"/>
              <a:t>constexpr</a:t>
            </a:r>
            <a:r>
              <a:rPr lang="zh-CN" altLang="zh-CN" sz="2400" b="1" dirty="0"/>
              <a:t>常量的函数。</a:t>
            </a:r>
            <a:endParaRPr lang="zh-CN" altLang="zh-CN" sz="2400" b="1" dirty="0"/>
          </a:p>
          <a:p>
            <a:pPr marL="0" indent="0">
              <a:buFontTx/>
              <a:buNone/>
              <a:defRPr/>
            </a:pPr>
            <a:r>
              <a:rPr lang="en-US" altLang="zh-CN" sz="2400" b="1" dirty="0"/>
              <a:t> //Eg2-27.cpp</a:t>
            </a:r>
            <a:endParaRPr lang="zh-CN" altLang="zh-CN" sz="2400" b="1" dirty="0"/>
          </a:p>
          <a:p>
            <a:pPr marL="0" indent="0">
              <a:buFontTx/>
              <a:buNone/>
              <a:defRPr/>
            </a:pPr>
            <a:r>
              <a:rPr lang="en-US" altLang="zh-CN" sz="2400" b="1" dirty="0"/>
              <a:t>#include&lt;</a:t>
            </a:r>
            <a:r>
              <a:rPr lang="en-US" altLang="zh-CN" sz="2400" b="1" dirty="0" err="1"/>
              <a:t>iostream</a:t>
            </a:r>
            <a:r>
              <a:rPr lang="en-US" altLang="zh-CN" sz="2400" b="1" dirty="0"/>
              <a:t>&gt;</a:t>
            </a:r>
            <a:endParaRPr lang="zh-CN" altLang="zh-CN" sz="2400" b="1" dirty="0"/>
          </a:p>
          <a:p>
            <a:pPr marL="0" indent="0">
              <a:buFontTx/>
              <a:buNone/>
              <a:defRPr/>
            </a:pPr>
            <a:r>
              <a:rPr lang="en-US" altLang="zh-CN" sz="2400" b="1" dirty="0"/>
              <a:t>using namespace </a:t>
            </a:r>
            <a:r>
              <a:rPr lang="en-US" altLang="zh-CN" sz="2400" b="1" dirty="0" err="1"/>
              <a:t>std</a:t>
            </a:r>
            <a:r>
              <a:rPr lang="en-US" altLang="zh-CN" sz="2400" b="1" dirty="0"/>
              <a:t>;</a:t>
            </a:r>
            <a:endParaRPr lang="zh-CN" altLang="zh-CN" sz="2400" b="1" dirty="0"/>
          </a:p>
          <a:p>
            <a:pPr marL="0" indent="0">
              <a:buFontTx/>
              <a:buNone/>
              <a:defRPr/>
            </a:pPr>
            <a:r>
              <a:rPr lang="en-US" altLang="zh-CN" sz="2400" b="1" dirty="0" err="1"/>
              <a:t>constexpr</a:t>
            </a:r>
            <a:r>
              <a:rPr lang="en-US" altLang="zh-CN" sz="2400" b="1" dirty="0"/>
              <a:t> </a:t>
            </a:r>
            <a:r>
              <a:rPr lang="en-US" altLang="zh-CN" sz="2400" b="1" dirty="0" err="1"/>
              <a:t>int</a:t>
            </a:r>
            <a:r>
              <a:rPr lang="en-US" altLang="zh-CN" sz="2400" b="1" dirty="0"/>
              <a:t> </a:t>
            </a:r>
            <a:r>
              <a:rPr lang="en-US" altLang="zh-CN" sz="2400" b="1" dirty="0" err="1"/>
              <a:t>inc</a:t>
            </a:r>
            <a:r>
              <a:rPr lang="en-US" altLang="zh-CN" sz="2400" b="1" dirty="0"/>
              <a:t>(</a:t>
            </a:r>
            <a:r>
              <a:rPr lang="en-US" altLang="zh-CN" sz="2400" b="1" dirty="0" err="1"/>
              <a:t>int</a:t>
            </a:r>
            <a:r>
              <a:rPr lang="en-US" altLang="zh-CN" sz="2400" b="1" dirty="0"/>
              <a:t> </a:t>
            </a:r>
            <a:r>
              <a:rPr lang="en-US" altLang="zh-CN" sz="2400" b="1" dirty="0" err="1"/>
              <a:t>i</a:t>
            </a:r>
            <a:r>
              <a:rPr lang="en-US" altLang="zh-CN" sz="2400" b="1" dirty="0"/>
              <a:t>) { return </a:t>
            </a:r>
            <a:r>
              <a:rPr lang="en-US" altLang="zh-CN" sz="2400" b="1" dirty="0" err="1"/>
              <a:t>i</a:t>
            </a:r>
            <a:r>
              <a:rPr lang="en-US" altLang="zh-CN" sz="2400" b="1" dirty="0"/>
              <a:t> + 1;}</a:t>
            </a:r>
            <a:endParaRPr lang="zh-CN" altLang="zh-CN" sz="2400" b="1" dirty="0"/>
          </a:p>
          <a:p>
            <a:pPr marL="0" indent="0">
              <a:buFontTx/>
              <a:buNone/>
              <a:defRPr/>
            </a:pPr>
            <a:r>
              <a:rPr lang="en-US" altLang="zh-CN" sz="2400" b="1" dirty="0" err="1"/>
              <a:t>int</a:t>
            </a:r>
            <a:r>
              <a:rPr lang="en-US" altLang="zh-CN" sz="2400" b="1" dirty="0"/>
              <a:t> main(){</a:t>
            </a:r>
            <a:endParaRPr lang="zh-CN" altLang="zh-CN" sz="2400" b="1" dirty="0"/>
          </a:p>
          <a:p>
            <a:pPr marL="400050" lvl="1" indent="0">
              <a:buFontTx/>
              <a:buNone/>
              <a:defRPr/>
            </a:pPr>
            <a:r>
              <a:rPr lang="en-US" altLang="zh-CN" sz="2400" b="1" dirty="0" err="1"/>
              <a:t>int</a:t>
            </a:r>
            <a:r>
              <a:rPr lang="en-US" altLang="zh-CN" sz="2400" b="1" dirty="0"/>
              <a:t> x;</a:t>
            </a:r>
            <a:endParaRPr lang="zh-CN" altLang="zh-CN" sz="2400" b="1" dirty="0"/>
          </a:p>
          <a:p>
            <a:pPr marL="400050" lvl="1" indent="0">
              <a:buFontTx/>
              <a:buNone/>
              <a:defRPr/>
            </a:pPr>
            <a:r>
              <a:rPr lang="en-US" altLang="zh-CN" sz="2400" b="1" dirty="0" err="1"/>
              <a:t>cin</a:t>
            </a:r>
            <a:r>
              <a:rPr lang="en-US" altLang="zh-CN" sz="2400" b="1" dirty="0"/>
              <a:t> &gt;&gt; x;</a:t>
            </a:r>
            <a:endParaRPr lang="zh-CN" altLang="zh-CN" sz="2400" b="1" dirty="0"/>
          </a:p>
          <a:p>
            <a:pPr marL="400050" lvl="1" indent="0">
              <a:buFontTx/>
              <a:buNone/>
              <a:defRPr/>
            </a:pPr>
            <a:r>
              <a:rPr lang="en-US" altLang="zh-CN" sz="2400" b="1" dirty="0">
                <a:solidFill>
                  <a:srgbClr val="FF0000"/>
                </a:solidFill>
              </a:rPr>
              <a:t>double stu1[</a:t>
            </a:r>
            <a:r>
              <a:rPr lang="en-US" altLang="zh-CN" sz="2400" b="1" dirty="0" err="1">
                <a:solidFill>
                  <a:srgbClr val="FF0000"/>
                </a:solidFill>
              </a:rPr>
              <a:t>inc</a:t>
            </a:r>
            <a:r>
              <a:rPr lang="en-US" altLang="zh-CN" sz="2400" b="1" dirty="0">
                <a:solidFill>
                  <a:srgbClr val="FF0000"/>
                </a:solidFill>
              </a:rPr>
              <a:t>(x)];                    //L1</a:t>
            </a:r>
            <a:r>
              <a:rPr lang="zh-CN" altLang="zh-CN" sz="2400" b="1" dirty="0">
                <a:solidFill>
                  <a:srgbClr val="FF0000"/>
                </a:solidFill>
              </a:rPr>
              <a:t>，错误</a:t>
            </a:r>
            <a:r>
              <a:rPr lang="zh-CN" altLang="en-US" sz="2400" b="1" dirty="0">
                <a:solidFill>
                  <a:srgbClr val="FF0000"/>
                </a:solidFill>
              </a:rPr>
              <a:t>，编译期</a:t>
            </a:r>
            <a:r>
              <a:rPr lang="en-US" altLang="zh-CN" sz="2400" b="1" dirty="0">
                <a:solidFill>
                  <a:srgbClr val="FF0000"/>
                </a:solidFill>
              </a:rPr>
              <a:t>x</a:t>
            </a:r>
            <a:r>
              <a:rPr lang="zh-CN" altLang="en-US" sz="2400" b="1" dirty="0">
                <a:solidFill>
                  <a:srgbClr val="FF0000"/>
                </a:solidFill>
              </a:rPr>
              <a:t>未知</a:t>
            </a:r>
            <a:endParaRPr lang="zh-CN" altLang="zh-CN" sz="2400" b="1" dirty="0">
              <a:solidFill>
                <a:srgbClr val="FF0000"/>
              </a:solidFill>
            </a:endParaRPr>
          </a:p>
          <a:p>
            <a:pPr marL="400050" lvl="1" indent="0">
              <a:buFontTx/>
              <a:buNone/>
              <a:defRPr/>
            </a:pPr>
            <a:r>
              <a:rPr lang="en-US" altLang="zh-CN" sz="2400" b="1" dirty="0"/>
              <a:t>double stu2[</a:t>
            </a:r>
            <a:r>
              <a:rPr lang="en-US" altLang="zh-CN" sz="2400" b="1" dirty="0" err="1"/>
              <a:t>inc</a:t>
            </a:r>
            <a:r>
              <a:rPr lang="en-US" altLang="zh-CN" sz="2400" b="1" dirty="0"/>
              <a:t>(9)];                      //L2</a:t>
            </a:r>
            <a:r>
              <a:rPr lang="zh-CN" altLang="zh-CN" sz="2400" b="1" dirty="0"/>
              <a:t>，正确</a:t>
            </a:r>
            <a:endParaRPr lang="zh-CN" altLang="zh-CN" sz="2400" b="1" dirty="0"/>
          </a:p>
          <a:p>
            <a:pPr marL="400050" lvl="1" indent="0">
              <a:buFontTx/>
              <a:buNone/>
              <a:defRPr/>
            </a:pPr>
            <a:r>
              <a:rPr lang="en-US" altLang="zh-CN" sz="2400" b="1" dirty="0" err="1"/>
              <a:t>cout</a:t>
            </a:r>
            <a:r>
              <a:rPr lang="en-US" altLang="zh-CN" sz="2400" b="1" dirty="0"/>
              <a:t> &lt;&lt; </a:t>
            </a:r>
            <a:r>
              <a:rPr lang="en-US" altLang="zh-CN" sz="2400" b="1" dirty="0" err="1"/>
              <a:t>inc</a:t>
            </a:r>
            <a:r>
              <a:rPr lang="en-US" altLang="zh-CN" sz="2400" b="1" dirty="0"/>
              <a:t>(x) &lt;&lt; </a:t>
            </a:r>
            <a:r>
              <a:rPr lang="en-US" altLang="zh-CN" sz="2400" b="1" dirty="0" err="1"/>
              <a:t>endl</a:t>
            </a:r>
            <a:r>
              <a:rPr lang="en-US" altLang="zh-CN" sz="2400" b="1" dirty="0"/>
              <a:t>                  //L3</a:t>
            </a:r>
            <a:r>
              <a:rPr lang="zh-CN" altLang="zh-CN" sz="2400" b="1" dirty="0"/>
              <a:t>，正确</a:t>
            </a:r>
            <a:endParaRPr lang="zh-CN" altLang="zh-CN" sz="2400" b="1" dirty="0"/>
          </a:p>
          <a:p>
            <a:pPr marL="400050" lvl="1" indent="0">
              <a:buFontTx/>
              <a:buNone/>
              <a:defRPr/>
            </a:pPr>
            <a:r>
              <a:rPr lang="en-US" altLang="zh-CN" sz="2400" b="1" dirty="0"/>
              <a:t>return 0;</a:t>
            </a:r>
            <a:endParaRPr lang="zh-CN" altLang="zh-CN" sz="2400" b="1" dirty="0"/>
          </a:p>
          <a:p>
            <a:pPr marL="0" indent="0">
              <a:buFontTx/>
              <a:buNone/>
              <a:defRPr/>
            </a:pPr>
            <a:r>
              <a:rPr lang="en-US" altLang="zh-CN" sz="2400" b="1" dirty="0"/>
              <a:t>}</a:t>
            </a:r>
            <a:endParaRPr lang="zh-CN" altLang="zh-CN" sz="2400" b="1" dirty="0"/>
          </a:p>
          <a:p>
            <a:pPr>
              <a:defRPr/>
            </a:pPr>
            <a:endParaRPr lang="zh-CN" altLang="en-US" sz="2400" dirty="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title"/>
          </p:nvPr>
        </p:nvSpPr>
        <p:spPr>
          <a:xfrm>
            <a:off x="658813" y="115888"/>
            <a:ext cx="7772400" cy="720725"/>
          </a:xfrm>
        </p:spPr>
        <p:txBody>
          <a:bodyPr/>
          <a:lstStyle/>
          <a:p>
            <a:r>
              <a:rPr lang="en-US" altLang="zh-CN" b="1" smtClean="0"/>
              <a:t>2.9.7  </a:t>
            </a:r>
            <a:r>
              <a:rPr lang="zh-CN" altLang="zh-CN" b="1" smtClean="0">
                <a:solidFill>
                  <a:srgbClr val="FF0000"/>
                </a:solidFill>
              </a:rPr>
              <a:t>内联函数</a:t>
            </a:r>
            <a:endParaRPr lang="zh-CN" altLang="zh-CN" b="1" smtClean="0">
              <a:solidFill>
                <a:srgbClr val="FF0000"/>
              </a:solidFill>
            </a:endParaRPr>
          </a:p>
        </p:txBody>
      </p:sp>
      <p:sp>
        <p:nvSpPr>
          <p:cNvPr id="175106" name="Rectangle 3"/>
          <p:cNvSpPr>
            <a:spLocks noGrp="1" noChangeArrowheads="1"/>
          </p:cNvSpPr>
          <p:nvPr>
            <p:ph idx="1"/>
          </p:nvPr>
        </p:nvSpPr>
        <p:spPr>
          <a:xfrm>
            <a:off x="468313" y="1341438"/>
            <a:ext cx="8153400" cy="4911725"/>
          </a:xfrm>
        </p:spPr>
        <p:txBody>
          <a:bodyPr/>
          <a:lstStyle/>
          <a:p>
            <a:pPr algn="just" eaLnBrk="1" hangingPunct="1">
              <a:lnSpc>
                <a:spcPct val="90000"/>
              </a:lnSpc>
            </a:pPr>
            <a:r>
              <a:rPr lang="zh-CN" altLang="zh-CN" sz="2800" b="1" dirty="0" smtClean="0"/>
              <a:t>用一个函数的代码替换函数调用叫内联。用</a:t>
            </a:r>
            <a:r>
              <a:rPr lang="en-US" altLang="zh-CN" sz="2800" b="1" dirty="0" smtClean="0"/>
              <a:t>inline </a:t>
            </a:r>
            <a:r>
              <a:rPr lang="zh-CN" altLang="zh-CN" sz="2800" b="1" dirty="0" smtClean="0"/>
              <a:t>关键字声明,如</a:t>
            </a:r>
            <a:endParaRPr lang="zh-CN" altLang="zh-CN" sz="2800" b="1" dirty="0" smtClean="0"/>
          </a:p>
          <a:p>
            <a:pPr lvl="1" algn="just" eaLnBrk="1" hangingPunct="1">
              <a:lnSpc>
                <a:spcPct val="90000"/>
              </a:lnSpc>
            </a:pPr>
            <a:r>
              <a:rPr lang="en-US" altLang="zh-CN" sz="2400" b="1" dirty="0" smtClean="0">
                <a:solidFill>
                  <a:srgbClr val="FF0000"/>
                </a:solidFill>
              </a:rPr>
              <a:t>inline </a:t>
            </a:r>
            <a:r>
              <a:rPr lang="en-US" altLang="zh-CN" sz="2400" b="1" dirty="0" err="1" smtClean="0">
                <a:solidFill>
                  <a:srgbClr val="FF0000"/>
                </a:solidFill>
              </a:rPr>
              <a:t>int</a:t>
            </a:r>
            <a:r>
              <a:rPr lang="en-US" altLang="zh-CN" sz="2400" b="1" dirty="0" smtClean="0">
                <a:solidFill>
                  <a:srgbClr val="FF0000"/>
                </a:solidFill>
              </a:rPr>
              <a:t> abs(</a:t>
            </a:r>
            <a:r>
              <a:rPr lang="en-US" altLang="zh-CN" sz="2400" b="1" dirty="0" err="1" smtClean="0">
                <a:solidFill>
                  <a:srgbClr val="FF0000"/>
                </a:solidFill>
              </a:rPr>
              <a:t>int</a:t>
            </a:r>
            <a:r>
              <a:rPr lang="en-US" altLang="zh-CN" sz="2400" b="1" dirty="0" smtClean="0">
                <a:solidFill>
                  <a:srgbClr val="FF0000"/>
                </a:solidFill>
              </a:rPr>
              <a:t> n){return n&lt;0 ? -</a:t>
            </a:r>
            <a:r>
              <a:rPr lang="en-US" altLang="zh-CN" sz="2400" b="1" dirty="0" err="1" smtClean="0">
                <a:solidFill>
                  <a:srgbClr val="FF0000"/>
                </a:solidFill>
              </a:rPr>
              <a:t>n:n</a:t>
            </a:r>
            <a:r>
              <a:rPr lang="en-US" altLang="zh-CN" sz="2400" b="1" dirty="0" smtClean="0">
                <a:solidFill>
                  <a:srgbClr val="FF0000"/>
                </a:solidFill>
              </a:rPr>
              <a:t>}</a:t>
            </a:r>
            <a:endParaRPr lang="en-US" altLang="zh-CN" sz="2400" b="1" dirty="0" smtClean="0">
              <a:solidFill>
                <a:srgbClr val="FF0000"/>
              </a:solidFill>
            </a:endParaRPr>
          </a:p>
          <a:p>
            <a:pPr lvl="1" algn="just" eaLnBrk="1" hangingPunct="1">
              <a:lnSpc>
                <a:spcPct val="90000"/>
              </a:lnSpc>
            </a:pPr>
            <a:endParaRPr lang="en-US" altLang="zh-CN" sz="2400" b="1" dirty="0" smtClean="0">
              <a:solidFill>
                <a:srgbClr val="FF0000"/>
              </a:solidFill>
            </a:endParaRPr>
          </a:p>
          <a:p>
            <a:pPr algn="just" eaLnBrk="1" hangingPunct="1">
              <a:lnSpc>
                <a:spcPct val="90000"/>
              </a:lnSpc>
            </a:pPr>
            <a:r>
              <a:rPr lang="zh-CN" altLang="en-US" sz="2800" b="1" dirty="0" smtClean="0">
                <a:solidFill>
                  <a:schemeClr val="accent2"/>
                </a:solidFill>
              </a:rPr>
              <a:t>内联函数减少了函数调用时的现场保护和函数调用完成时的现场恢复</a:t>
            </a:r>
            <a:r>
              <a:rPr lang="en-US" altLang="zh-CN" sz="2800" b="1" dirty="0" smtClean="0">
                <a:solidFill>
                  <a:schemeClr val="accent2"/>
                </a:solidFill>
              </a:rPr>
              <a:t>,</a:t>
            </a:r>
            <a:r>
              <a:rPr lang="zh-CN" altLang="en-US" sz="2800" b="1" dirty="0" smtClean="0">
                <a:solidFill>
                  <a:schemeClr val="accent2"/>
                </a:solidFill>
              </a:rPr>
              <a:t>提高了时间效率</a:t>
            </a:r>
            <a:r>
              <a:rPr lang="en-US" altLang="zh-CN" sz="2800" b="1" dirty="0" smtClean="0">
                <a:solidFill>
                  <a:schemeClr val="accent2"/>
                </a:solidFill>
              </a:rPr>
              <a:t>.</a:t>
            </a:r>
            <a:endParaRPr lang="en-US" altLang="zh-CN" sz="2800" b="1" dirty="0" smtClean="0">
              <a:solidFill>
                <a:schemeClr val="accent2"/>
              </a:solidFill>
            </a:endParaRPr>
          </a:p>
          <a:p>
            <a:pPr algn="just" eaLnBrk="1" hangingPunct="1">
              <a:lnSpc>
                <a:spcPct val="90000"/>
              </a:lnSpc>
            </a:pPr>
            <a:endParaRPr lang="en-US" altLang="zh-CN" sz="2800" b="1" dirty="0" smtClean="0">
              <a:solidFill>
                <a:schemeClr val="accent2"/>
              </a:solidFill>
            </a:endParaRPr>
          </a:p>
          <a:p>
            <a:pPr algn="just" eaLnBrk="1" hangingPunct="1">
              <a:lnSpc>
                <a:spcPct val="90000"/>
              </a:lnSpc>
            </a:pPr>
            <a:r>
              <a:rPr lang="zh-CN" altLang="en-US" sz="2800" b="1" dirty="0" smtClean="0"/>
              <a:t>内联函数和</a:t>
            </a:r>
            <a:r>
              <a:rPr lang="en-US" altLang="zh-CN" sz="2800" b="1" dirty="0" smtClean="0"/>
              <a:t>C</a:t>
            </a:r>
            <a:r>
              <a:rPr lang="zh-CN" altLang="en-US" sz="2800" b="1" dirty="0" smtClean="0"/>
              <a:t>中的</a:t>
            </a:r>
            <a:r>
              <a:rPr lang="en-US" altLang="zh-CN" sz="2800" b="1" dirty="0" smtClean="0"/>
              <a:t>#define</a:t>
            </a:r>
            <a:r>
              <a:rPr lang="zh-CN" altLang="en-US" sz="2800" b="1" dirty="0" smtClean="0"/>
              <a:t>相似，但消除了</a:t>
            </a:r>
            <a:r>
              <a:rPr lang="en-US" altLang="zh-CN" sz="2800" b="1" dirty="0" smtClean="0"/>
              <a:t>#define</a:t>
            </a:r>
            <a:r>
              <a:rPr lang="zh-CN" altLang="en-US" sz="2800" b="1" dirty="0" smtClean="0"/>
              <a:t>不安全性</a:t>
            </a:r>
            <a:endParaRPr lang="zh-CN" altLang="en-US" sz="2800" b="1" dirty="0" smtClean="0"/>
          </a:p>
          <a:p>
            <a:pPr algn="just" eaLnBrk="1" hangingPunct="1">
              <a:lnSpc>
                <a:spcPct val="90000"/>
              </a:lnSpc>
            </a:pPr>
            <a:endParaRPr lang="zh-CN" altLang="en-US" sz="2800" b="1" dirty="0" smtClean="0"/>
          </a:p>
          <a:p>
            <a:pPr algn="just" eaLnBrk="1" hangingPunct="1">
              <a:lnSpc>
                <a:spcPct val="90000"/>
              </a:lnSpc>
            </a:pPr>
            <a:r>
              <a:rPr lang="zh-CN" altLang="en-US" sz="2800" b="1" dirty="0" smtClean="0"/>
              <a:t>小函数一般可定义为内联，可提高速度。</a:t>
            </a:r>
            <a:endParaRPr lang="zh-CN" altLang="en-US" sz="2800" b="1" dirty="0" smtClean="0"/>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a:xfrm>
            <a:off x="674688" y="0"/>
            <a:ext cx="7772400" cy="1143000"/>
          </a:xfrm>
        </p:spPr>
        <p:txBody>
          <a:bodyPr/>
          <a:lstStyle/>
          <a:p>
            <a:pPr eaLnBrk="1" hangingPunct="1"/>
            <a:r>
              <a:rPr lang="en-US" altLang="zh-CN" smtClean="0"/>
              <a:t>2.9.7  </a:t>
            </a:r>
            <a:r>
              <a:rPr lang="zh-CN" altLang="zh-CN" smtClean="0">
                <a:latin typeface="宋体" pitchFamily="2" charset="-122"/>
              </a:rPr>
              <a:t>内</a:t>
            </a:r>
            <a:r>
              <a:rPr lang="zh-CN" altLang="zh-CN" smtClean="0">
                <a:solidFill>
                  <a:srgbClr val="FF0000"/>
                </a:solidFill>
                <a:latin typeface="宋体" pitchFamily="2" charset="-122"/>
              </a:rPr>
              <a:t>联</a:t>
            </a:r>
            <a:r>
              <a:rPr lang="zh-CN" altLang="en-US" smtClean="0">
                <a:solidFill>
                  <a:srgbClr val="FF0000"/>
                </a:solidFill>
              </a:rPr>
              <a:t>函数</a:t>
            </a:r>
            <a:endParaRPr lang="zh-CN" altLang="en-US" smtClean="0">
              <a:solidFill>
                <a:srgbClr val="FF0000"/>
              </a:solidFill>
            </a:endParaRPr>
          </a:p>
        </p:txBody>
      </p:sp>
      <p:sp>
        <p:nvSpPr>
          <p:cNvPr id="176130" name="Rectangle 3"/>
          <p:cNvSpPr>
            <a:spLocks noGrp="1" noChangeArrowheads="1"/>
          </p:cNvSpPr>
          <p:nvPr>
            <p:ph idx="1"/>
          </p:nvPr>
        </p:nvSpPr>
        <p:spPr>
          <a:xfrm>
            <a:off x="685800" y="1341438"/>
            <a:ext cx="7772400" cy="4754562"/>
          </a:xfrm>
        </p:spPr>
        <p:txBody>
          <a:bodyPr/>
          <a:lstStyle/>
          <a:p>
            <a:pPr eaLnBrk="1" hangingPunct="1">
              <a:buFontTx/>
              <a:buNone/>
            </a:pPr>
            <a:r>
              <a:rPr lang="zh-CN" altLang="en-US" dirty="0" smtClean="0"/>
              <a:t>举例</a:t>
            </a:r>
            <a:endParaRPr lang="zh-CN" altLang="en-US" dirty="0" smtClean="0"/>
          </a:p>
          <a:p>
            <a:pPr eaLnBrk="1" hangingPunct="1">
              <a:buFontTx/>
              <a:buNone/>
            </a:pPr>
            <a:r>
              <a:rPr lang="en-US" altLang="zh-CN" dirty="0" smtClean="0"/>
              <a:t>inline min(</a:t>
            </a:r>
            <a:r>
              <a:rPr lang="en-US" altLang="zh-CN" dirty="0" err="1" smtClean="0"/>
              <a:t>a,b</a:t>
            </a:r>
            <a:r>
              <a:rPr lang="en-US" altLang="zh-CN" dirty="0" smtClean="0"/>
              <a:t>){</a:t>
            </a:r>
            <a:endParaRPr lang="en-US" altLang="zh-CN" dirty="0" smtClean="0"/>
          </a:p>
          <a:p>
            <a:pPr eaLnBrk="1" hangingPunct="1">
              <a:buFontTx/>
              <a:buNone/>
            </a:pPr>
            <a:r>
              <a:rPr lang="en-US" altLang="zh-CN" dirty="0" smtClean="0"/>
              <a:t>return(a&lt;</a:t>
            </a:r>
            <a:r>
              <a:rPr lang="en-US" altLang="zh-CN" dirty="0" err="1" smtClean="0"/>
              <a:t>b?a:b</a:t>
            </a:r>
            <a:r>
              <a:rPr lang="en-US" altLang="zh-CN" dirty="0" smtClean="0"/>
              <a:t>);}</a:t>
            </a:r>
            <a:endParaRPr lang="en-US" altLang="zh-CN" dirty="0" smtClean="0"/>
          </a:p>
          <a:p>
            <a:pPr eaLnBrk="1" hangingPunct="1">
              <a:buFontTx/>
              <a:buNone/>
            </a:pPr>
            <a:endParaRPr lang="en-US" altLang="zh-CN" dirty="0" smtClean="0"/>
          </a:p>
          <a:p>
            <a:pPr eaLnBrk="1" hangingPunct="1">
              <a:buFontTx/>
              <a:buNone/>
            </a:pPr>
            <a:r>
              <a:rPr lang="en-US" altLang="zh-CN" dirty="0" err="1" smtClean="0"/>
              <a:t>int</a:t>
            </a:r>
            <a:r>
              <a:rPr lang="en-US" altLang="zh-CN" dirty="0" smtClean="0"/>
              <a:t> </a:t>
            </a:r>
            <a:r>
              <a:rPr lang="en-US" altLang="zh-CN" dirty="0" err="1" smtClean="0"/>
              <a:t>minval</a:t>
            </a:r>
            <a:r>
              <a:rPr lang="en-US" altLang="zh-CN" dirty="0" smtClean="0"/>
              <a:t>=min(</a:t>
            </a:r>
            <a:r>
              <a:rPr lang="en-US" altLang="zh-CN" dirty="0" err="1" smtClean="0"/>
              <a:t>i,j</a:t>
            </a:r>
            <a:r>
              <a:rPr lang="en-US" altLang="zh-CN" dirty="0" smtClean="0"/>
              <a:t>);</a:t>
            </a:r>
            <a:endParaRPr lang="en-US" altLang="zh-CN" dirty="0" smtClean="0"/>
          </a:p>
          <a:p>
            <a:pPr lvl="1" eaLnBrk="1" hangingPunct="1">
              <a:buFontTx/>
              <a:buNone/>
            </a:pPr>
            <a:r>
              <a:rPr lang="zh-CN" altLang="en-US" dirty="0" smtClean="0">
                <a:solidFill>
                  <a:srgbClr val="FF0000"/>
                </a:solidFill>
              </a:rPr>
              <a:t>在编译时将被展开为：</a:t>
            </a:r>
            <a:endParaRPr lang="zh-CN" altLang="en-US" dirty="0" smtClean="0">
              <a:solidFill>
                <a:srgbClr val="FF0000"/>
              </a:solidFill>
            </a:endParaRPr>
          </a:p>
          <a:p>
            <a:pPr lvl="1" eaLnBrk="1" hangingPunct="1">
              <a:buFontTx/>
              <a:buNone/>
            </a:pPr>
            <a:r>
              <a:rPr lang="en-US" altLang="zh-CN" i="1" dirty="0" err="1" smtClean="0">
                <a:solidFill>
                  <a:srgbClr val="FF0000"/>
                </a:solidFill>
              </a:rPr>
              <a:t>int</a:t>
            </a:r>
            <a:r>
              <a:rPr lang="en-US" altLang="zh-CN" i="1" dirty="0" smtClean="0">
                <a:solidFill>
                  <a:srgbClr val="FF0000"/>
                </a:solidFill>
              </a:rPr>
              <a:t> </a:t>
            </a:r>
            <a:r>
              <a:rPr lang="en-US" altLang="zh-CN" i="1" dirty="0" err="1" smtClean="0">
                <a:solidFill>
                  <a:srgbClr val="FF0000"/>
                </a:solidFill>
              </a:rPr>
              <a:t>minval</a:t>
            </a:r>
            <a:r>
              <a:rPr lang="en-US" altLang="zh-CN" i="1" dirty="0" smtClean="0">
                <a:solidFill>
                  <a:srgbClr val="FF0000"/>
                </a:solidFill>
              </a:rPr>
              <a:t>=</a:t>
            </a:r>
            <a:r>
              <a:rPr lang="en-US" altLang="zh-CN" i="1" dirty="0" err="1" smtClean="0">
                <a:solidFill>
                  <a:srgbClr val="FF0000"/>
                </a:solidFill>
              </a:rPr>
              <a:t>i</a:t>
            </a:r>
            <a:r>
              <a:rPr lang="en-US" altLang="zh-CN" i="1" dirty="0" smtClean="0">
                <a:solidFill>
                  <a:srgbClr val="FF0000"/>
                </a:solidFill>
              </a:rPr>
              <a:t>&lt;</a:t>
            </a:r>
            <a:r>
              <a:rPr lang="en-US" altLang="zh-CN" i="1" dirty="0" err="1" smtClean="0">
                <a:solidFill>
                  <a:srgbClr val="FF0000"/>
                </a:solidFill>
              </a:rPr>
              <a:t>j?i:j</a:t>
            </a:r>
            <a:r>
              <a:rPr lang="en-US" altLang="zh-CN" i="1" dirty="0" smtClean="0">
                <a:solidFill>
                  <a:srgbClr val="FF0000"/>
                </a:solidFill>
              </a:rPr>
              <a:t>;</a:t>
            </a:r>
            <a:endParaRPr lang="en-US" altLang="zh-CN" i="1" dirty="0" smtClean="0">
              <a:solidFill>
                <a:srgbClr val="FF0000"/>
              </a:solidFill>
            </a:endParaRPr>
          </a:p>
        </p:txBody>
      </p:sp>
      <p:sp>
        <p:nvSpPr>
          <p:cNvPr id="124932" name="AutoShape 4"/>
          <p:cNvSpPr>
            <a:spLocks noChangeArrowheads="1"/>
          </p:cNvSpPr>
          <p:nvPr/>
        </p:nvSpPr>
        <p:spPr bwMode="auto">
          <a:xfrm>
            <a:off x="5076825" y="1700213"/>
            <a:ext cx="3598863" cy="3744912"/>
          </a:xfrm>
          <a:prstGeom prst="wedgeRoundRectCallout">
            <a:avLst>
              <a:gd name="adj1" fmla="val -69014"/>
              <a:gd name="adj2" fmla="val 3838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kumimoji="1" lang="en-US" altLang="zh-CN" sz="2400" b="1" dirty="0">
                <a:latin typeface="Lucida Sans Unicode" panose="020B0602030504020204" pitchFamily="34" charset="0"/>
                <a:ea typeface="宋体" pitchFamily="2" charset="-122"/>
              </a:rPr>
              <a:t>inline</a:t>
            </a:r>
            <a:r>
              <a:rPr kumimoji="1" lang="zh-CN" altLang="en-US" sz="2400" b="1" dirty="0">
                <a:latin typeface="Lucida Sans Unicode" panose="020B0602030504020204" pitchFamily="34" charset="0"/>
                <a:ea typeface="宋体" pitchFamily="2" charset="-122"/>
              </a:rPr>
              <a:t>对于编译器只是一个建议，并非一定被编译器在调用点</a:t>
            </a:r>
            <a:r>
              <a:rPr kumimoji="1" lang="zh-CN" altLang="en-US" sz="2400" b="1" dirty="0" smtClean="0">
                <a:latin typeface="Lucida Sans Unicode" panose="020B0602030504020204" pitchFamily="34" charset="0"/>
                <a:ea typeface="宋体" pitchFamily="2" charset="-122"/>
              </a:rPr>
              <a:t>展开。</a:t>
            </a:r>
            <a:r>
              <a:rPr kumimoji="1" lang="zh-CN" altLang="en-US" sz="2400" b="1" dirty="0">
                <a:latin typeface="Lucida Sans Unicode" panose="020B0602030504020204" pitchFamily="34" charset="0"/>
                <a:ea typeface="宋体" pitchFamily="2" charset="-122"/>
              </a:rPr>
              <a:t>一般而言，</a:t>
            </a:r>
            <a:r>
              <a:rPr kumimoji="1" lang="en-US" altLang="zh-CN" sz="2400" b="1" dirty="0">
                <a:latin typeface="Lucida Sans Unicode" panose="020B0602030504020204" pitchFamily="34" charset="0"/>
                <a:ea typeface="宋体" pitchFamily="2" charset="-122"/>
              </a:rPr>
              <a:t>inline</a:t>
            </a:r>
            <a:r>
              <a:rPr kumimoji="1" lang="zh-CN" altLang="en-US" sz="2400" b="1" dirty="0">
                <a:latin typeface="Lucida Sans Unicode" panose="020B0602030504020204" pitchFamily="34" charset="0"/>
                <a:ea typeface="宋体" pitchFamily="2" charset="-122"/>
              </a:rPr>
              <a:t>机制常用于</a:t>
            </a:r>
            <a:r>
              <a:rPr kumimoji="1" lang="zh-CN" altLang="en-US" sz="2400" b="1" dirty="0">
                <a:solidFill>
                  <a:srgbClr val="FF0000"/>
                </a:solidFill>
                <a:latin typeface="Lucida Sans Unicode" panose="020B0602030504020204" pitchFamily="34" charset="0"/>
                <a:ea typeface="宋体" pitchFamily="2" charset="-122"/>
              </a:rPr>
              <a:t>优化小的、只有几行的</a:t>
            </a:r>
            <a:r>
              <a:rPr kumimoji="1" lang="zh-CN" altLang="en-US" sz="2400" b="1" dirty="0">
                <a:latin typeface="Lucida Sans Unicode" panose="020B0602030504020204" pitchFamily="34" charset="0"/>
                <a:ea typeface="宋体" pitchFamily="2" charset="-122"/>
              </a:rPr>
              <a:t>、经常被调用到的函数。</a:t>
            </a:r>
            <a:endParaRPr kumimoji="1" lang="zh-CN" altLang="en-US" sz="2400" b="1" dirty="0">
              <a:latin typeface="Lucida Sans Unicode" panose="020B0602030504020204" pitchFamily="34"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additive="base">
                                        <p:cTn id="7" dur="500" fill="hold"/>
                                        <p:tgtEl>
                                          <p:spTgt spid="124932"/>
                                        </p:tgtEl>
                                        <p:attrNameLst>
                                          <p:attrName>ppt_x</p:attrName>
                                        </p:attrNameLst>
                                      </p:cBhvr>
                                      <p:tavLst>
                                        <p:tav tm="0">
                                          <p:val>
                                            <p:strVal val="#ppt_x"/>
                                          </p:val>
                                        </p:tav>
                                        <p:tav tm="100000">
                                          <p:val>
                                            <p:strVal val="#ppt_x"/>
                                          </p:val>
                                        </p:tav>
                                      </p:tavLst>
                                    </p:anim>
                                    <p:anim calcmode="lin" valueType="num">
                                      <p:cBhvr additive="base">
                                        <p:cTn id="8"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title"/>
          </p:nvPr>
        </p:nvSpPr>
        <p:spPr>
          <a:xfrm>
            <a:off x="611188" y="1412875"/>
            <a:ext cx="7772400" cy="1143000"/>
          </a:xfrm>
        </p:spPr>
        <p:txBody>
          <a:bodyPr/>
          <a:lstStyle/>
          <a:p>
            <a:pPr eaLnBrk="1" hangingPunct="1"/>
            <a:r>
              <a:rPr lang="zh-CN" altLang="en-US" b="1" smtClean="0"/>
              <a:t>注意</a:t>
            </a:r>
            <a:endParaRPr lang="zh-CN" altLang="en-US" b="1" smtClean="0"/>
          </a:p>
        </p:txBody>
      </p:sp>
      <p:sp>
        <p:nvSpPr>
          <p:cNvPr id="177154" name="Rectangle 3"/>
          <p:cNvSpPr>
            <a:spLocks noGrp="1" noChangeArrowheads="1"/>
          </p:cNvSpPr>
          <p:nvPr>
            <p:ph idx="1"/>
          </p:nvPr>
        </p:nvSpPr>
        <p:spPr>
          <a:xfrm>
            <a:off x="539750" y="2743200"/>
            <a:ext cx="7772400" cy="3062288"/>
          </a:xfrm>
        </p:spPr>
        <p:txBody>
          <a:bodyPr/>
          <a:lstStyle/>
          <a:p>
            <a:pPr algn="just" eaLnBrk="1" hangingPunct="1"/>
            <a:r>
              <a:rPr lang="zh-CN" altLang="en-US" b="1" dirty="0" smtClean="0"/>
              <a:t>内联函数在调用前必须</a:t>
            </a:r>
            <a:r>
              <a:rPr lang="zh-CN" altLang="en-US" b="1" dirty="0" smtClean="0">
                <a:solidFill>
                  <a:srgbClr val="FF0000"/>
                </a:solidFill>
              </a:rPr>
              <a:t>有完整</a:t>
            </a:r>
            <a:r>
              <a:rPr lang="zh-CN" altLang="en-US" b="1" dirty="0" smtClean="0"/>
              <a:t>的定义</a:t>
            </a:r>
            <a:endParaRPr lang="zh-CN" altLang="en-US" b="1" dirty="0" smtClean="0"/>
          </a:p>
          <a:p>
            <a:pPr algn="just" eaLnBrk="1" hangingPunct="1"/>
            <a:r>
              <a:rPr lang="zh-CN" altLang="en-US" b="1" dirty="0" smtClean="0"/>
              <a:t>内联函数不能有复杂的结构</a:t>
            </a:r>
            <a:r>
              <a:rPr lang="en-US" altLang="zh-CN" b="1" dirty="0" smtClean="0"/>
              <a:t>.</a:t>
            </a:r>
            <a:r>
              <a:rPr lang="zh-CN" altLang="en-US" b="1" dirty="0" smtClean="0"/>
              <a:t>如含有</a:t>
            </a:r>
            <a:r>
              <a:rPr lang="en-US" altLang="zh-CN" b="1" dirty="0" err="1" smtClean="0"/>
              <a:t>for,while,switch</a:t>
            </a:r>
            <a:r>
              <a:rPr lang="zh-CN" altLang="en-US" b="1" dirty="0" smtClean="0"/>
              <a:t>等结构的复杂程序</a:t>
            </a:r>
            <a:r>
              <a:rPr lang="en-US" altLang="zh-CN" b="1" dirty="0" smtClean="0"/>
              <a:t>.</a:t>
            </a:r>
            <a:endParaRPr lang="en-US" altLang="zh-CN" b="1" dirty="0" smtClean="0"/>
          </a:p>
          <a:p>
            <a:pPr algn="just" eaLnBrk="1" hangingPunct="1"/>
            <a:r>
              <a:rPr lang="zh-CN" altLang="en-US" b="1" dirty="0" smtClean="0"/>
              <a:t>递归函数是不能用来做内联函数的</a:t>
            </a:r>
            <a:endParaRPr lang="zh-CN" altLang="en-US" b="1" dirty="0" smtClean="0"/>
          </a:p>
          <a:p>
            <a:pPr algn="just" eaLnBrk="1" hangingPunct="1"/>
            <a:endParaRPr lang="zh-CN" altLang="en-US" b="1" dirty="0" smtClean="0"/>
          </a:p>
          <a:p>
            <a:pPr eaLnBrk="1" hangingPunct="1"/>
            <a:endParaRPr lang="zh-CN" altLang="en-US" b="1" dirty="0" smtClean="0"/>
          </a:p>
        </p:txBody>
      </p:sp>
      <p:sp>
        <p:nvSpPr>
          <p:cNvPr id="177155" name="Rectangle 4"/>
          <p:cNvSpPr>
            <a:spLocks noChangeArrowheads="1"/>
          </p:cNvSpPr>
          <p:nvPr/>
        </p:nvSpPr>
        <p:spPr bwMode="auto">
          <a:xfrm>
            <a:off x="555625" y="-7938"/>
            <a:ext cx="7772400" cy="844551"/>
          </a:xfrm>
          <a:prstGeom prst="rect">
            <a:avLst/>
          </a:prstGeom>
          <a:noFill/>
          <a:ln w="9525">
            <a:noFill/>
            <a:miter lim="800000"/>
          </a:ln>
        </p:spPr>
        <p:txBody>
          <a:bodyPr anchor="ctr"/>
          <a:lstStyle/>
          <a:p>
            <a:pPr algn="ctr"/>
            <a:r>
              <a:rPr lang="en-US" altLang="zh-CN" sz="4400" b="1">
                <a:solidFill>
                  <a:schemeClr val="tx2"/>
                </a:solidFill>
                <a:latin typeface="Times New Roman" panose="02020603050405020304" pitchFamily="18" charset="0"/>
              </a:rPr>
              <a:t>2.9.7  </a:t>
            </a:r>
            <a:r>
              <a:rPr lang="zh-CN" altLang="zh-CN" sz="4400" b="1">
                <a:solidFill>
                  <a:schemeClr val="tx2"/>
                </a:solidFill>
                <a:latin typeface="宋体" pitchFamily="2" charset="-122"/>
              </a:rPr>
              <a:t>内</a:t>
            </a:r>
            <a:r>
              <a:rPr lang="zh-CN" altLang="zh-CN" sz="4400" b="1">
                <a:solidFill>
                  <a:srgbClr val="FF0000"/>
                </a:solidFill>
                <a:latin typeface="宋体" pitchFamily="2" charset="-122"/>
              </a:rPr>
              <a:t>联</a:t>
            </a:r>
            <a:r>
              <a:rPr lang="zh-CN" altLang="en-US" sz="4400" b="1">
                <a:solidFill>
                  <a:srgbClr val="FF0000"/>
                </a:solidFill>
                <a:latin typeface="Times New Roman" panose="02020603050405020304" pitchFamily="18" charset="0"/>
              </a:rPr>
              <a:t>函数</a:t>
            </a:r>
            <a:endParaRPr lang="zh-CN" altLang="en-US" sz="44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3" name="内容占位符 2"/>
          <p:cNvSpPr>
            <a:spLocks noGrp="1"/>
          </p:cNvSpPr>
          <p:nvPr>
            <p:ph idx="1"/>
          </p:nvPr>
        </p:nvSpPr>
        <p:spPr>
          <a:xfrm>
            <a:off x="250825" y="1076325"/>
            <a:ext cx="8785225" cy="5521325"/>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概念</a:t>
            </a:r>
            <a:endParaRPr lang="en-US" altLang="zh-CN" b="1" dirty="0" smtClean="0">
              <a:solidFill>
                <a:srgbClr val="0000CC"/>
              </a:solidFill>
            </a:endParaRPr>
          </a:p>
          <a:p>
            <a:pPr marL="857250" lvl="1" indent="-457200"/>
            <a:r>
              <a:rPr lang="en-US" altLang="zh-CN" b="1" dirty="0" err="1" smtClean="0"/>
              <a:t>lamada</a:t>
            </a:r>
            <a:r>
              <a:rPr lang="zh-CN" altLang="zh-CN" b="1" dirty="0" smtClean="0"/>
              <a:t>表达式实质上是一种基于模板（第</a:t>
            </a:r>
            <a:r>
              <a:rPr lang="en-US" altLang="zh-CN" b="1" dirty="0" smtClean="0"/>
              <a:t>7</a:t>
            </a:r>
            <a:r>
              <a:rPr lang="zh-CN" altLang="zh-CN" b="1" dirty="0" smtClean="0"/>
              <a:t>章）的</a:t>
            </a:r>
            <a:r>
              <a:rPr lang="zh-CN" altLang="zh-CN" b="1" dirty="0" smtClean="0">
                <a:solidFill>
                  <a:srgbClr val="FF0000"/>
                </a:solidFill>
              </a:rPr>
              <a:t>匿名内联函数</a:t>
            </a:r>
            <a:r>
              <a:rPr lang="zh-CN" altLang="zh-CN" b="1" dirty="0" smtClean="0"/>
              <a:t>，因此也称为</a:t>
            </a:r>
            <a:r>
              <a:rPr lang="en-US" altLang="zh-CN" b="1" dirty="0" err="1" smtClean="0"/>
              <a:t>lamada</a:t>
            </a:r>
            <a:r>
              <a:rPr lang="zh-CN" altLang="zh-CN" b="1" dirty="0" smtClean="0"/>
              <a:t>函数。</a:t>
            </a:r>
            <a:endParaRPr lang="en-US" altLang="zh-CN" b="1" dirty="0" smtClean="0"/>
          </a:p>
          <a:p>
            <a:pPr marL="857250" lvl="1" indent="-457200"/>
            <a:r>
              <a:rPr lang="zh-CN" altLang="zh-CN" b="1" dirty="0" smtClean="0"/>
              <a:t>同普通函数一样，它具有</a:t>
            </a:r>
            <a:r>
              <a:rPr lang="zh-CN" altLang="zh-CN" b="1" dirty="0" smtClean="0">
                <a:solidFill>
                  <a:srgbClr val="FF0000"/>
                </a:solidFill>
              </a:rPr>
              <a:t>函数形参表</a:t>
            </a:r>
            <a:r>
              <a:rPr lang="zh-CN" altLang="zh-CN" b="1" dirty="0" smtClean="0"/>
              <a:t>，返回类型和函数体。</a:t>
            </a:r>
            <a:endParaRPr lang="en-US" altLang="zh-CN" b="1" dirty="0" smtClean="0"/>
          </a:p>
          <a:p>
            <a:pPr marL="0" indent="0">
              <a:buFontTx/>
              <a:buNone/>
            </a:pPr>
            <a:r>
              <a:rPr lang="en-US" altLang="zh-CN" b="1" dirty="0" smtClean="0">
                <a:solidFill>
                  <a:srgbClr val="0000CC"/>
                </a:solidFill>
              </a:rPr>
              <a:t>2．</a:t>
            </a:r>
            <a:r>
              <a:rPr lang="zh-CN" altLang="en-US" b="1" dirty="0" smtClean="0">
                <a:solidFill>
                  <a:srgbClr val="0000CC"/>
                </a:solidFill>
              </a:rPr>
              <a:t>用途</a:t>
            </a:r>
            <a:endParaRPr lang="en-US" altLang="zh-CN" b="1" dirty="0" smtClean="0">
              <a:solidFill>
                <a:srgbClr val="0000CC"/>
              </a:solidFill>
            </a:endParaRPr>
          </a:p>
          <a:p>
            <a:pPr marL="857250" lvl="1" indent="-457200"/>
            <a:r>
              <a:rPr lang="zh-CN" altLang="en-US" sz="2400" b="1" dirty="0" smtClean="0"/>
              <a:t>具有普通函数同样的能力</a:t>
            </a:r>
            <a:r>
              <a:rPr lang="en-US" altLang="zh-CN" sz="2400" b="1" dirty="0" smtClean="0"/>
              <a:t>;</a:t>
            </a:r>
            <a:endParaRPr lang="en-US" altLang="zh-CN" sz="2400" b="1" dirty="0" smtClean="0"/>
          </a:p>
          <a:p>
            <a:pPr marL="857250" lvl="1" indent="-457200"/>
            <a:r>
              <a:rPr lang="zh-CN" altLang="en-US" sz="2400" b="1" dirty="0" smtClean="0"/>
              <a:t>具用更灵活的调用形式</a:t>
            </a:r>
            <a:r>
              <a:rPr lang="en-US" altLang="zh-CN" sz="2400" b="1" dirty="0" smtClean="0"/>
              <a:t>;</a:t>
            </a:r>
            <a:endParaRPr lang="en-US" altLang="zh-CN" sz="2400" b="1" dirty="0" smtClean="0"/>
          </a:p>
          <a:p>
            <a:pPr marL="857250" lvl="1" indent="-457200"/>
            <a:r>
              <a:rPr lang="zh-CN" altLang="en-US" sz="2400" b="1" dirty="0" smtClean="0"/>
              <a:t>可以在表达式中直接定义和使用，提代更简洁的语句形式，但更强大的程序功能。</a:t>
            </a:r>
            <a:endParaRPr lang="en-US" altLang="zh-CN" sz="2400" b="1" dirty="0" smtClean="0"/>
          </a:p>
          <a:p>
            <a:pPr marL="857250" lvl="1" indent="-457200"/>
            <a:r>
              <a:rPr lang="zh-CN" altLang="en-US" sz="2400" b="1" dirty="0" smtClean="0"/>
              <a:t>普通用于多种面向对象的编程语言中，</a:t>
            </a:r>
            <a:r>
              <a:rPr lang="en-US" altLang="zh-CN" sz="2400" b="1" dirty="0" smtClean="0"/>
              <a:t>JAVA</a:t>
            </a:r>
            <a:r>
              <a:rPr lang="zh-CN" altLang="en-US" sz="2400" b="1" dirty="0" smtClean="0"/>
              <a:t>、</a:t>
            </a:r>
            <a:r>
              <a:rPr lang="en-US" altLang="zh-CN" sz="2400" b="1" dirty="0" smtClean="0"/>
              <a:t>C#</a:t>
            </a:r>
            <a:endParaRPr lang="en-US" altLang="zh-CN" sz="2400" b="1" dirty="0" smtClean="0"/>
          </a:p>
          <a:p>
            <a:pPr marL="0" indent="0">
              <a:buFontTx/>
              <a:buNone/>
            </a:pPr>
            <a:endParaRPr lang="zh-CN" altLang="en-US" b="1"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179202" name="内容占位符 2"/>
          <p:cNvSpPr>
            <a:spLocks noGrp="1"/>
          </p:cNvSpPr>
          <p:nvPr>
            <p:ph idx="1"/>
          </p:nvPr>
        </p:nvSpPr>
        <p:spPr>
          <a:xfrm>
            <a:off x="0" y="1076325"/>
            <a:ext cx="8964613" cy="5592763"/>
          </a:xfrm>
        </p:spPr>
        <p:txBody>
          <a:bodyPr/>
          <a:lstStyle/>
          <a:p>
            <a:pPr marL="0" indent="0">
              <a:buFontTx/>
              <a:buNone/>
            </a:pPr>
            <a:r>
              <a:rPr lang="en-US" altLang="zh-CN" b="1" dirty="0" smtClean="0">
                <a:solidFill>
                  <a:srgbClr val="0000CC"/>
                </a:solidFill>
              </a:rPr>
              <a:t>3．</a:t>
            </a:r>
            <a:r>
              <a:rPr lang="zh-CN" altLang="en-US" b="1" dirty="0" smtClean="0">
                <a:solidFill>
                  <a:srgbClr val="0000CC"/>
                </a:solidFill>
              </a:rPr>
              <a:t>定义形式</a:t>
            </a:r>
            <a:endParaRPr lang="en-US" altLang="zh-CN" b="1" dirty="0" smtClean="0">
              <a:solidFill>
                <a:srgbClr val="0000CC"/>
              </a:solidFill>
            </a:endParaRPr>
          </a:p>
          <a:p>
            <a:pPr lvl="2"/>
            <a:r>
              <a:rPr lang="zh-CN" altLang="zh-CN" b="1" dirty="0" smtClean="0"/>
              <a:t>定义在函数内部，具有独特的定义形式</a:t>
            </a:r>
            <a:r>
              <a:rPr lang="zh-CN" altLang="zh-CN" dirty="0" smtClean="0"/>
              <a:t>：</a:t>
            </a:r>
            <a:endParaRPr lang="zh-CN" altLang="zh-CN" dirty="0" smtClean="0"/>
          </a:p>
          <a:p>
            <a:pPr marL="0" indent="0">
              <a:buFontTx/>
              <a:buNone/>
            </a:pPr>
            <a:r>
              <a:rPr lang="en-US" altLang="zh-CN" dirty="0" smtClean="0"/>
              <a:t>[</a:t>
            </a:r>
            <a:r>
              <a:rPr lang="en-US" altLang="zh-CN" sz="2400" dirty="0" smtClean="0"/>
              <a:t>capture](parameters) [mutable] -&gt;</a:t>
            </a:r>
            <a:r>
              <a:rPr lang="en-US" altLang="zh-CN" sz="2400" dirty="0" err="1" smtClean="0"/>
              <a:t>return_type</a:t>
            </a:r>
            <a:r>
              <a:rPr lang="en-US" altLang="zh-CN" sz="2400" dirty="0" smtClean="0"/>
              <a:t> {statement}</a:t>
            </a:r>
            <a:endParaRPr lang="en-US" altLang="zh-CN" sz="2400" dirty="0" smtClean="0"/>
          </a:p>
          <a:p>
            <a:pPr marL="0" indent="0">
              <a:buFontTx/>
              <a:buNone/>
            </a:pPr>
            <a:r>
              <a:rPr lang="zh-CN" altLang="en-US" dirty="0" smtClean="0">
                <a:solidFill>
                  <a:srgbClr val="FF0000"/>
                </a:solidFill>
              </a:rPr>
              <a:t>（</a:t>
            </a:r>
            <a:r>
              <a:rPr lang="en-US" altLang="zh-CN" dirty="0" smtClean="0">
                <a:solidFill>
                  <a:srgbClr val="FF0000"/>
                </a:solidFill>
              </a:rPr>
              <a:t>1）capture</a:t>
            </a:r>
            <a:endParaRPr lang="en-US" altLang="zh-CN" dirty="0" smtClean="0">
              <a:solidFill>
                <a:srgbClr val="FF0000"/>
              </a:solidFill>
            </a:endParaRPr>
          </a:p>
          <a:p>
            <a:pPr lvl="1"/>
            <a:r>
              <a:rPr lang="en-US" altLang="zh-CN" dirty="0" smtClean="0"/>
              <a:t> </a:t>
            </a:r>
            <a:r>
              <a:rPr lang="en-US" altLang="zh-CN" sz="2400" b="1" dirty="0" smtClean="0">
                <a:solidFill>
                  <a:srgbClr val="0000CC"/>
                </a:solidFill>
              </a:rPr>
              <a:t>capture</a:t>
            </a:r>
            <a:r>
              <a:rPr lang="zh-CN" altLang="zh-CN" sz="2400" b="1" dirty="0" smtClean="0">
                <a:solidFill>
                  <a:srgbClr val="0000CC"/>
                </a:solidFill>
              </a:rPr>
              <a:t>称为</a:t>
            </a:r>
            <a:r>
              <a:rPr lang="zh-CN" altLang="zh-CN" sz="2400" b="1" dirty="0" smtClean="0">
                <a:solidFill>
                  <a:srgbClr val="FF0000"/>
                </a:solidFill>
              </a:rPr>
              <a:t>捕获列表</a:t>
            </a:r>
            <a:r>
              <a:rPr lang="zh-CN" altLang="zh-CN" sz="2400" b="1" dirty="0" smtClean="0">
                <a:solidFill>
                  <a:srgbClr val="0000CC"/>
                </a:solidFill>
              </a:rPr>
              <a:t>，出现在</a:t>
            </a:r>
            <a:r>
              <a:rPr lang="en-US" altLang="zh-CN" sz="2400" b="1" dirty="0" smtClean="0">
                <a:solidFill>
                  <a:srgbClr val="0000CC"/>
                </a:solidFill>
              </a:rPr>
              <a:t>Lambda</a:t>
            </a:r>
            <a:r>
              <a:rPr lang="zh-CN" altLang="zh-CN" sz="2400" b="1" dirty="0" smtClean="0">
                <a:solidFill>
                  <a:srgbClr val="0000CC"/>
                </a:solidFill>
              </a:rPr>
              <a:t>的开</a:t>
            </a:r>
            <a:r>
              <a:rPr lang="zh-CN" altLang="en-US" sz="2400" b="1" dirty="0" smtClean="0">
                <a:solidFill>
                  <a:srgbClr val="0000CC"/>
                </a:solidFill>
              </a:rPr>
              <a:t>头</a:t>
            </a:r>
            <a:r>
              <a:rPr lang="zh-CN" altLang="zh-CN" sz="2400" b="1" dirty="0" smtClean="0">
                <a:solidFill>
                  <a:srgbClr val="0000CC"/>
                </a:solidFill>
              </a:rPr>
              <a:t>。</a:t>
            </a:r>
            <a:endParaRPr lang="en-US" altLang="zh-CN" sz="2400" b="1" dirty="0" smtClean="0">
              <a:solidFill>
                <a:srgbClr val="0000CC"/>
              </a:solidFill>
            </a:endParaRPr>
          </a:p>
          <a:p>
            <a:pPr lvl="2"/>
            <a:r>
              <a:rPr lang="zh-CN" altLang="zh-CN" sz="2000" b="1" dirty="0" smtClean="0"/>
              <a:t>如果</a:t>
            </a:r>
            <a:r>
              <a:rPr lang="en-US" altLang="zh-CN" sz="2000" b="1" dirty="0" smtClean="0"/>
              <a:t>lambda</a:t>
            </a:r>
            <a:r>
              <a:rPr lang="zh-CN" altLang="zh-CN" sz="2000" b="1" dirty="0" smtClean="0"/>
              <a:t>要使用其</a:t>
            </a:r>
            <a:r>
              <a:rPr lang="zh-CN" altLang="zh-CN" sz="2000" b="1" dirty="0" smtClean="0">
                <a:solidFill>
                  <a:srgbClr val="FF0000"/>
                </a:solidFill>
              </a:rPr>
              <a:t>父作用域</a:t>
            </a:r>
            <a:r>
              <a:rPr lang="zh-CN" altLang="zh-CN" sz="2000" b="1" dirty="0" smtClean="0"/>
              <a:t>（</a:t>
            </a:r>
            <a:r>
              <a:rPr lang="zh-CN" altLang="zh-CN" sz="2000" b="1" dirty="0" smtClean="0">
                <a:solidFill>
                  <a:srgbClr val="0000CC"/>
                </a:solidFill>
              </a:rPr>
              <a:t>定义</a:t>
            </a:r>
            <a:r>
              <a:rPr lang="en-US" altLang="zh-CN" sz="2000" b="1" dirty="0" smtClean="0">
                <a:solidFill>
                  <a:srgbClr val="0000CC"/>
                </a:solidFill>
              </a:rPr>
              <a:t>lambda</a:t>
            </a:r>
            <a:r>
              <a:rPr lang="zh-CN" altLang="zh-CN" sz="2000" b="1" dirty="0" smtClean="0">
                <a:solidFill>
                  <a:srgbClr val="0000CC"/>
                </a:solidFill>
              </a:rPr>
              <a:t>表达式的块作用域</a:t>
            </a:r>
            <a:r>
              <a:rPr lang="zh-CN" altLang="zh-CN" sz="2000" b="1" dirty="0" smtClean="0"/>
              <a:t>）中的变量，就可以将</a:t>
            </a:r>
            <a:r>
              <a:rPr lang="zh-CN" altLang="en-US" sz="2000" b="1" dirty="0" smtClean="0"/>
              <a:t>其</a:t>
            </a:r>
            <a:r>
              <a:rPr lang="zh-CN" altLang="zh-CN" sz="2000" b="1" dirty="0" smtClean="0"/>
              <a:t>写在</a:t>
            </a:r>
            <a:r>
              <a:rPr lang="en-US" altLang="zh-CN" sz="2000" b="1" dirty="0" smtClean="0"/>
              <a:t>[　]</a:t>
            </a:r>
            <a:r>
              <a:rPr lang="zh-CN" altLang="zh-CN" sz="2000" b="1" dirty="0" smtClean="0"/>
              <a:t>中，如果有多个变量，它们之间用逗号间隔。</a:t>
            </a:r>
            <a:r>
              <a:rPr lang="zh-CN" altLang="en-US" sz="2000" b="1" dirty="0" smtClean="0"/>
              <a:t>此</a:t>
            </a:r>
            <a:r>
              <a:rPr lang="zh-CN" altLang="zh-CN" sz="2000" b="1" dirty="0" smtClean="0"/>
              <a:t>后</a:t>
            </a:r>
            <a:r>
              <a:rPr lang="zh-CN" altLang="en-US" sz="2000" b="1" dirty="0" smtClean="0"/>
              <a:t>，</a:t>
            </a:r>
            <a:r>
              <a:rPr lang="zh-CN" altLang="zh-CN" sz="2000" b="1" dirty="0" smtClean="0"/>
              <a:t>就可以在</a:t>
            </a:r>
            <a:r>
              <a:rPr lang="en-US" altLang="zh-CN" sz="2000" b="1" dirty="0" smtClean="0"/>
              <a:t>Lambda</a:t>
            </a:r>
            <a:r>
              <a:rPr lang="zh-CN" altLang="zh-CN" sz="2000" b="1" dirty="0" smtClean="0"/>
              <a:t>表达式的函数体内使用</a:t>
            </a:r>
            <a:r>
              <a:rPr lang="zh-CN" altLang="en-US" sz="2000" b="1" dirty="0" smtClean="0">
                <a:solidFill>
                  <a:srgbClr val="FF0000"/>
                </a:solidFill>
              </a:rPr>
              <a:t>被捕获的</a:t>
            </a:r>
            <a:r>
              <a:rPr lang="zh-CN" altLang="zh-CN" sz="2000" b="1" dirty="0" smtClean="0">
                <a:solidFill>
                  <a:srgbClr val="FF0000"/>
                </a:solidFill>
              </a:rPr>
              <a:t>变量</a:t>
            </a:r>
            <a:r>
              <a:rPr lang="zh-CN" altLang="zh-CN" sz="2000" b="1" dirty="0" smtClean="0"/>
              <a:t>，这一点是</a:t>
            </a:r>
            <a:r>
              <a:rPr lang="en-US" altLang="zh-CN" sz="2000" b="1" dirty="0" smtClean="0"/>
              <a:t>lambda</a:t>
            </a:r>
            <a:r>
              <a:rPr lang="zh-CN" altLang="zh-CN" sz="2000" b="1" dirty="0" smtClean="0"/>
              <a:t>表达式与普通函数最大的区别。</a:t>
            </a:r>
            <a:endParaRPr lang="zh-CN" altLang="zh-CN" sz="2000" b="1" dirty="0" smtClean="0"/>
          </a:p>
          <a:p>
            <a:pPr lvl="1"/>
            <a:r>
              <a:rPr lang="en-US" altLang="zh-CN" sz="2400" b="1" dirty="0" smtClean="0">
                <a:solidFill>
                  <a:srgbClr val="0000CC"/>
                </a:solidFill>
              </a:rPr>
              <a:t>Lambda</a:t>
            </a:r>
            <a:r>
              <a:rPr lang="zh-CN" altLang="zh-CN" sz="2400" b="1" dirty="0" smtClean="0">
                <a:solidFill>
                  <a:srgbClr val="FF0000"/>
                </a:solidFill>
              </a:rPr>
              <a:t>捕获变量的方式</a:t>
            </a:r>
            <a:endParaRPr lang="en-US" altLang="zh-CN" sz="2400" b="1" dirty="0" smtClean="0">
              <a:solidFill>
                <a:srgbClr val="FF0000"/>
              </a:solidFill>
            </a:endParaRPr>
          </a:p>
          <a:p>
            <a:pPr lvl="2"/>
            <a:r>
              <a:rPr lang="zh-CN" altLang="zh-CN" sz="2000" b="1" dirty="0" smtClean="0">
                <a:solidFill>
                  <a:srgbClr val="0000CC"/>
                </a:solidFill>
              </a:rPr>
              <a:t>值捕获</a:t>
            </a:r>
            <a:r>
              <a:rPr lang="zh-CN" altLang="en-US" sz="2000" b="1" dirty="0" smtClean="0">
                <a:solidFill>
                  <a:srgbClr val="0000CC"/>
                </a:solidFill>
              </a:rPr>
              <a:t>：</a:t>
            </a:r>
            <a:r>
              <a:rPr lang="zh-CN" altLang="zh-CN" sz="2000" b="1" dirty="0" smtClean="0"/>
              <a:t>如果只是使用外部变量值而不修改它，可以用值捕获方式</a:t>
            </a:r>
            <a:endParaRPr lang="en-US" altLang="zh-CN" sz="2000" b="1" dirty="0" smtClean="0"/>
          </a:p>
          <a:p>
            <a:pPr lvl="2"/>
            <a:r>
              <a:rPr lang="zh-CN" altLang="zh-CN" sz="2000" b="1" dirty="0" smtClean="0">
                <a:solidFill>
                  <a:srgbClr val="0000CC"/>
                </a:solidFill>
              </a:rPr>
              <a:t>引用捕获</a:t>
            </a:r>
            <a:r>
              <a:rPr lang="zh-CN" altLang="en-US" sz="2000" b="1" dirty="0" smtClean="0">
                <a:solidFill>
                  <a:srgbClr val="0000CC"/>
                </a:solidFill>
              </a:rPr>
              <a:t>：</a:t>
            </a:r>
            <a:r>
              <a:rPr lang="zh-CN" altLang="zh-CN" sz="2000" b="1" dirty="0" smtClean="0"/>
              <a:t>如果要修改变量的值，则需要用引用捕获方式</a:t>
            </a:r>
            <a:endParaRPr lang="en-US" altLang="zh-CN" sz="2000" b="1" dirty="0" smtClean="0"/>
          </a:p>
          <a:p>
            <a:pPr lvl="2"/>
            <a:endParaRPr lang="zh-CN" alt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8425" y="1917"/>
            <a:ext cx="8229600" cy="811195"/>
          </a:xfrm>
        </p:spPr>
        <p:txBody>
          <a:bodyPr/>
          <a:p>
            <a:r>
              <a:rPr lang="en-US" altLang="zh-CN" b="1" kern="1200" dirty="0" smtClean="0">
                <a:effectLst/>
                <a:latin typeface="Arial" panose="020B0604020202020204" pitchFamily="34" charset="0"/>
                <a:ea typeface="宋体" pitchFamily="2" charset="-122"/>
                <a:sym typeface="+mn-ea"/>
              </a:rPr>
              <a:t>C++</a:t>
            </a:r>
            <a:r>
              <a:rPr lang="zh-CN" altLang="en-US" b="1" kern="1200" dirty="0" smtClean="0">
                <a:effectLst/>
                <a:latin typeface="Arial" panose="020B0604020202020204" pitchFamily="34" charset="0"/>
                <a:ea typeface="宋体" pitchFamily="2" charset="-122"/>
                <a:sym typeface="+mn-ea"/>
              </a:rPr>
              <a:t>中</a:t>
            </a:r>
            <a:r>
              <a:rPr lang="en-US" altLang="zh-CN" b="1" kern="1200" dirty="0" smtClean="0">
                <a:effectLst/>
                <a:latin typeface="Arial" panose="020B0604020202020204" pitchFamily="34" charset="0"/>
                <a:ea typeface="宋体" pitchFamily="2" charset="-122"/>
                <a:sym typeface="+mn-ea"/>
              </a:rPr>
              <a:t>NULL</a:t>
            </a:r>
            <a:r>
              <a:rPr lang="zh-CN" altLang="en-US" b="1" kern="1200" dirty="0" smtClean="0">
                <a:effectLst/>
                <a:latin typeface="Arial" panose="020B0604020202020204" pitchFamily="34" charset="0"/>
                <a:ea typeface="宋体" pitchFamily="2" charset="-122"/>
                <a:sym typeface="+mn-ea"/>
              </a:rPr>
              <a:t>和</a:t>
            </a:r>
            <a:r>
              <a:rPr lang="en-US" altLang="zh-CN" b="1" kern="1200" dirty="0" err="1" smtClean="0">
                <a:effectLst/>
                <a:latin typeface="Arial" panose="020B0604020202020204" pitchFamily="34" charset="0"/>
                <a:ea typeface="宋体" pitchFamily="2" charset="-122"/>
                <a:sym typeface="+mn-ea"/>
              </a:rPr>
              <a:t>nullptr</a:t>
            </a:r>
            <a:r>
              <a:rPr lang="zh-CN" altLang="en-US" b="1" kern="1200" dirty="0" smtClean="0">
                <a:effectLst/>
                <a:latin typeface="Arial" panose="020B0604020202020204" pitchFamily="34" charset="0"/>
                <a:ea typeface="宋体" pitchFamily="2" charset="-122"/>
                <a:sym typeface="+mn-ea"/>
              </a:rPr>
              <a:t>的区别</a:t>
            </a:r>
            <a:endParaRPr lang="zh-CN" altLang="en-US"/>
          </a:p>
        </p:txBody>
      </p:sp>
      <p:sp>
        <p:nvSpPr>
          <p:cNvPr id="3" name="内容占位符 2"/>
          <p:cNvSpPr>
            <a:spLocks noGrp="1"/>
          </p:cNvSpPr>
          <p:nvPr>
            <p:ph idx="1"/>
          </p:nvPr>
        </p:nvSpPr>
        <p:spPr>
          <a:xfrm>
            <a:off x="179705" y="1052830"/>
            <a:ext cx="8923020" cy="5471795"/>
          </a:xfrm>
        </p:spPr>
        <p:txBody>
          <a:bodyPr/>
          <a:p>
            <a:pPr marL="0" marR="0" indent="0" algn="l" defTabSz="914400" rtl="0" eaLnBrk="0" fontAlgn="base" latinLnBrk="0" hangingPunct="0">
              <a:lnSpc>
                <a:spcPct val="100000"/>
              </a:lnSpc>
              <a:spcBef>
                <a:spcPct val="30000"/>
              </a:spcBef>
              <a:spcAft>
                <a:spcPct val="0"/>
              </a:spcAft>
              <a:buClrTx/>
              <a:buSzTx/>
              <a:buFontTx/>
              <a:buNone/>
              <a:defRPr/>
            </a:pPr>
            <a:r>
              <a:rPr lang="en-US" altLang="zh-CN" b="1" dirty="0" smtClean="0">
                <a:sym typeface="+mn-ea"/>
              </a:rPr>
              <a:t>https://blog.csdn.net/qq_18108083/article/details/84346655         </a:t>
            </a:r>
            <a:endParaRPr lang="en-US" altLang="zh-CN" b="1" i="0" kern="1200" dirty="0" smtClean="0">
              <a:solidFill>
                <a:schemeClr val="tx1"/>
              </a:solidFill>
              <a:effectLst/>
              <a:latin typeface="Arial" panose="020B0604020202020204" pitchFamily="34" charset="0"/>
              <a:ea typeface="宋体" pitchFamily="2" charset="-122"/>
              <a:cs typeface="+mn-cs"/>
            </a:endParaRPr>
          </a:p>
          <a:p>
            <a:pPr marR="0" algn="l" defTabSz="914400" rtl="0" eaLnBrk="0" fontAlgn="base" latinLnBrk="0" hangingPunct="0">
              <a:lnSpc>
                <a:spcPct val="100000"/>
              </a:lnSpc>
              <a:spcBef>
                <a:spcPct val="30000"/>
              </a:spcBef>
              <a:spcAft>
                <a:spcPct val="0"/>
              </a:spcAft>
              <a:buClrTx/>
              <a:buSzTx/>
              <a:defRPr/>
            </a:pPr>
            <a:r>
              <a:rPr lang="zh-CN" altLang="en-US" b="1" kern="1200" dirty="0" smtClean="0">
                <a:effectLst/>
                <a:latin typeface="Arial" panose="020B0604020202020204" pitchFamily="34" charset="0"/>
                <a:ea typeface="宋体" pitchFamily="2" charset="-122"/>
                <a:sym typeface="+mn-ea"/>
              </a:rPr>
              <a:t>在</a:t>
            </a:r>
            <a:r>
              <a:rPr lang="en-US" altLang="zh-CN" b="1" kern="1200" dirty="0" smtClean="0">
                <a:effectLst/>
                <a:latin typeface="Arial" panose="020B0604020202020204" pitchFamily="34" charset="0"/>
                <a:ea typeface="宋体" pitchFamily="2" charset="-122"/>
                <a:sym typeface="+mn-ea"/>
              </a:rPr>
              <a:t>C</a:t>
            </a:r>
            <a:r>
              <a:rPr lang="zh-CN" altLang="en-US" b="1" kern="1200" dirty="0" smtClean="0">
                <a:effectLst/>
                <a:latin typeface="Arial" panose="020B0604020202020204" pitchFamily="34" charset="0"/>
                <a:ea typeface="宋体" pitchFamily="2" charset="-122"/>
                <a:sym typeface="+mn-ea"/>
              </a:rPr>
              <a:t>语言中，</a:t>
            </a:r>
            <a:r>
              <a:rPr lang="en-US" altLang="zh-CN" b="1" kern="1200" dirty="0" smtClean="0">
                <a:effectLst/>
                <a:latin typeface="Arial" panose="020B0604020202020204" pitchFamily="34" charset="0"/>
                <a:ea typeface="宋体" pitchFamily="2" charset="-122"/>
                <a:sym typeface="+mn-ea"/>
              </a:rPr>
              <a:t>NULL</a:t>
            </a:r>
            <a:r>
              <a:rPr lang="zh-CN" altLang="en-US" b="1" kern="1200" dirty="0" smtClean="0">
                <a:effectLst/>
                <a:latin typeface="Arial" panose="020B0604020202020204" pitchFamily="34" charset="0"/>
                <a:ea typeface="宋体" pitchFamily="2" charset="-122"/>
                <a:sym typeface="+mn-ea"/>
              </a:rPr>
              <a:t>通常被定义为：</a:t>
            </a:r>
            <a:endParaRPr lang="zh-CN" altLang="en-US" b="1" kern="1200" dirty="0" smtClean="0">
              <a:effectLst/>
              <a:latin typeface="Arial" panose="020B0604020202020204" pitchFamily="34" charset="0"/>
              <a:ea typeface="宋体" pitchFamily="2" charset="-122"/>
              <a:sym typeface="+mn-ea"/>
            </a:endParaRPr>
          </a:p>
          <a:p>
            <a:pPr marL="0" marR="0" indent="0" algn="l" defTabSz="914400" rtl="0" eaLnBrk="0" fontAlgn="base" latinLnBrk="0" hangingPunct="0">
              <a:lnSpc>
                <a:spcPct val="100000"/>
              </a:lnSpc>
              <a:spcBef>
                <a:spcPct val="30000"/>
              </a:spcBef>
              <a:spcAft>
                <a:spcPct val="0"/>
              </a:spcAft>
              <a:buClrTx/>
              <a:buSzTx/>
              <a:buFontTx/>
              <a:buNone/>
              <a:defRPr/>
            </a:pPr>
            <a:r>
              <a:rPr lang="en-US" altLang="zh-CN" b="1" kern="1200" dirty="0" smtClean="0">
                <a:effectLst/>
                <a:latin typeface="Arial" panose="020B0604020202020204" pitchFamily="34" charset="0"/>
                <a:ea typeface="宋体" pitchFamily="2" charset="-122"/>
                <a:sym typeface="+mn-ea"/>
              </a:rPr>
              <a:t>#define NULL ((void *)0),</a:t>
            </a:r>
            <a:r>
              <a:rPr lang="zh-CN" altLang="en-US" b="1" kern="1200" dirty="0" smtClean="0">
                <a:effectLst/>
                <a:latin typeface="Arial" panose="020B0604020202020204" pitchFamily="34" charset="0"/>
                <a:ea typeface="宋体" pitchFamily="2" charset="-122"/>
                <a:sym typeface="+mn-ea"/>
              </a:rPr>
              <a:t>在</a:t>
            </a:r>
            <a:r>
              <a:rPr lang="en-US" altLang="zh-CN" b="1" kern="1200" dirty="0" smtClean="0">
                <a:effectLst/>
                <a:latin typeface="Arial" panose="020B0604020202020204" pitchFamily="34" charset="0"/>
                <a:ea typeface="宋体" pitchFamily="2" charset="-122"/>
                <a:sym typeface="+mn-ea"/>
              </a:rPr>
              <a:t>C</a:t>
            </a:r>
            <a:r>
              <a:rPr lang="zh-CN" altLang="en-US" b="1" kern="1200" dirty="0" smtClean="0">
                <a:effectLst/>
                <a:latin typeface="Arial" panose="020B0604020202020204" pitchFamily="34" charset="0"/>
                <a:ea typeface="宋体" pitchFamily="2" charset="-122"/>
                <a:sym typeface="+mn-ea"/>
              </a:rPr>
              <a:t>语言中把空指针赋给</a:t>
            </a:r>
            <a:r>
              <a:rPr lang="en-US" altLang="zh-CN" b="1" kern="1200" dirty="0" err="1" smtClean="0">
                <a:effectLst/>
                <a:latin typeface="Arial" panose="020B0604020202020204" pitchFamily="34" charset="0"/>
                <a:ea typeface="宋体" pitchFamily="2" charset="-122"/>
                <a:sym typeface="+mn-ea"/>
              </a:rPr>
              <a:t>int</a:t>
            </a:r>
            <a:r>
              <a:rPr lang="zh-CN" altLang="en-US" b="1" kern="1200" dirty="0" smtClean="0">
                <a:effectLst/>
                <a:latin typeface="Arial" panose="020B0604020202020204" pitchFamily="34" charset="0"/>
                <a:ea typeface="宋体" pitchFamily="2" charset="-122"/>
                <a:sym typeface="+mn-ea"/>
              </a:rPr>
              <a:t>和</a:t>
            </a:r>
            <a:r>
              <a:rPr lang="en-US" altLang="zh-CN" b="1" kern="1200" dirty="0" smtClean="0">
                <a:effectLst/>
                <a:latin typeface="Arial" panose="020B0604020202020204" pitchFamily="34" charset="0"/>
                <a:ea typeface="宋体" pitchFamily="2" charset="-122"/>
                <a:sym typeface="+mn-ea"/>
              </a:rPr>
              <a:t>char</a:t>
            </a:r>
            <a:r>
              <a:rPr lang="zh-CN" altLang="en-US" b="1" kern="1200" dirty="0" smtClean="0">
                <a:effectLst/>
                <a:latin typeface="Arial" panose="020B0604020202020204" pitchFamily="34" charset="0"/>
                <a:ea typeface="宋体" pitchFamily="2" charset="-122"/>
                <a:sym typeface="+mn-ea"/>
              </a:rPr>
              <a:t>指针的时候，</a:t>
            </a:r>
            <a:r>
              <a:rPr lang="zh-CN" altLang="en-US" b="1" kern="1200" dirty="0" smtClean="0">
                <a:solidFill>
                  <a:srgbClr val="FF0000"/>
                </a:solidFill>
                <a:effectLst/>
                <a:latin typeface="Arial" panose="020B0604020202020204" pitchFamily="34" charset="0"/>
                <a:ea typeface="宋体" pitchFamily="2" charset="-122"/>
                <a:sym typeface="+mn-ea"/>
              </a:rPr>
              <a:t>发生了隐式类型转换</a:t>
            </a:r>
            <a:r>
              <a:rPr lang="zh-CN" altLang="en-US" b="1" kern="1200" dirty="0" smtClean="0">
                <a:effectLst/>
                <a:latin typeface="Arial" panose="020B0604020202020204" pitchFamily="34" charset="0"/>
                <a:ea typeface="宋体" pitchFamily="2" charset="-122"/>
                <a:sym typeface="+mn-ea"/>
              </a:rPr>
              <a:t>，把</a:t>
            </a:r>
            <a:r>
              <a:rPr lang="en-US" altLang="zh-CN" b="1" kern="1200" dirty="0" smtClean="0">
                <a:effectLst/>
                <a:latin typeface="Arial" panose="020B0604020202020204" pitchFamily="34" charset="0"/>
                <a:ea typeface="宋体" pitchFamily="2" charset="-122"/>
                <a:sym typeface="+mn-ea"/>
              </a:rPr>
              <a:t>void</a:t>
            </a:r>
            <a:r>
              <a:rPr lang="zh-CN" altLang="en-US" b="1" kern="1200" dirty="0" smtClean="0">
                <a:effectLst/>
                <a:latin typeface="Arial" panose="020B0604020202020204" pitchFamily="34" charset="0"/>
                <a:ea typeface="宋体" pitchFamily="2" charset="-122"/>
                <a:sym typeface="+mn-ea"/>
              </a:rPr>
              <a:t>指针转换成了相应类型的指针</a:t>
            </a:r>
            <a:endParaRPr lang="en-US" altLang="zh-CN" b="1" i="0" kern="1200" dirty="0" smtClean="0">
              <a:solidFill>
                <a:schemeClr val="tx1"/>
              </a:solidFill>
              <a:effectLst/>
              <a:latin typeface="Arial" panose="020B0604020202020204" pitchFamily="34" charset="0"/>
              <a:ea typeface="宋体" pitchFamily="2" charset="-122"/>
              <a:cs typeface="+mn-cs"/>
            </a:endParaRPr>
          </a:p>
          <a:p>
            <a:pPr marR="0" algn="l" defTabSz="914400" rtl="0" eaLnBrk="0" fontAlgn="base" latinLnBrk="0" hangingPunct="0">
              <a:lnSpc>
                <a:spcPct val="100000"/>
              </a:lnSpc>
              <a:spcBef>
                <a:spcPct val="30000"/>
              </a:spcBef>
              <a:spcAft>
                <a:spcPct val="0"/>
              </a:spcAft>
              <a:buClrTx/>
              <a:buSzTx/>
              <a:defRPr/>
            </a:pPr>
            <a:r>
              <a:rPr lang="en-US" altLang="zh-CN" b="1" kern="1200" dirty="0" smtClean="0">
                <a:effectLst/>
                <a:latin typeface="Arial" panose="020B0604020202020204" pitchFamily="34" charset="0"/>
                <a:ea typeface="宋体" pitchFamily="2" charset="-122"/>
                <a:sym typeface="+mn-ea"/>
              </a:rPr>
              <a:t>C++</a:t>
            </a:r>
            <a:r>
              <a:rPr lang="zh-CN" altLang="en-US" b="1" kern="1200" dirty="0" smtClean="0">
                <a:effectLst/>
                <a:latin typeface="Arial" panose="020B0604020202020204" pitchFamily="34" charset="0"/>
                <a:ea typeface="宋体" pitchFamily="2" charset="-122"/>
                <a:sym typeface="+mn-ea"/>
              </a:rPr>
              <a:t>是强类型语言，</a:t>
            </a:r>
            <a:r>
              <a:rPr lang="en-US" altLang="zh-CN" b="1" kern="1200" dirty="0" smtClean="0">
                <a:effectLst/>
                <a:latin typeface="Arial" panose="020B0604020202020204" pitchFamily="34" charset="0"/>
                <a:ea typeface="宋体" pitchFamily="2" charset="-122"/>
                <a:sym typeface="+mn-ea"/>
              </a:rPr>
              <a:t>void*</a:t>
            </a:r>
            <a:r>
              <a:rPr lang="zh-CN" altLang="en-US" b="1" kern="1200" dirty="0" smtClean="0">
                <a:effectLst/>
                <a:latin typeface="Arial" panose="020B0604020202020204" pitchFamily="34" charset="0"/>
                <a:ea typeface="宋体" pitchFamily="2" charset="-122"/>
                <a:sym typeface="+mn-ea"/>
              </a:rPr>
              <a:t>是</a:t>
            </a:r>
            <a:r>
              <a:rPr lang="zh-CN" altLang="en-US" b="1" kern="1200" dirty="0" smtClean="0">
                <a:solidFill>
                  <a:srgbClr val="FF0000"/>
                </a:solidFill>
                <a:effectLst/>
                <a:latin typeface="Arial" panose="020B0604020202020204" pitchFamily="34" charset="0"/>
                <a:ea typeface="宋体" pitchFamily="2" charset="-122"/>
                <a:sym typeface="+mn-ea"/>
              </a:rPr>
              <a:t>不能隐式转换成其他类型的指针的</a:t>
            </a:r>
            <a:r>
              <a:rPr lang="zh-CN" altLang="en-US" b="1" kern="1200" dirty="0" smtClean="0">
                <a:effectLst/>
                <a:latin typeface="Arial" panose="020B0604020202020204" pitchFamily="34" charset="0"/>
                <a:ea typeface="宋体" pitchFamily="2" charset="-122"/>
                <a:sym typeface="+mn-ea"/>
              </a:rPr>
              <a:t>，</a:t>
            </a:r>
            <a:r>
              <a:rPr lang="en-US" altLang="zh-CN" b="1" kern="1200" dirty="0" smtClean="0">
                <a:effectLst/>
                <a:latin typeface="Arial" panose="020B0604020202020204" pitchFamily="34" charset="0"/>
                <a:ea typeface="宋体" pitchFamily="2" charset="-122"/>
                <a:sym typeface="+mn-ea"/>
              </a:rPr>
              <a:t>nullptr</a:t>
            </a:r>
            <a:r>
              <a:rPr lang="zh-CN" altLang="en-US" b="1" kern="1200" dirty="0" smtClean="0">
                <a:effectLst/>
                <a:latin typeface="Arial" panose="020B0604020202020204" pitchFamily="34" charset="0"/>
                <a:ea typeface="宋体" pitchFamily="2" charset="-122"/>
                <a:sym typeface="+mn-ea"/>
              </a:rPr>
              <a:t>专门</a:t>
            </a:r>
            <a:r>
              <a:rPr lang="zh-CN" altLang="en-US" b="1" kern="1200" dirty="0" smtClean="0">
                <a:solidFill>
                  <a:srgbClr val="FF0000"/>
                </a:solidFill>
                <a:effectLst/>
                <a:latin typeface="Arial" panose="020B0604020202020204" pitchFamily="34" charset="0"/>
                <a:ea typeface="宋体" pitchFamily="2" charset="-122"/>
                <a:sym typeface="+mn-ea"/>
              </a:rPr>
              <a:t>用来初始化空类型指针</a:t>
            </a:r>
            <a:r>
              <a:rPr lang="zh-CN" altLang="en-US" b="1" kern="1200" dirty="0" smtClean="0">
                <a:effectLst/>
                <a:latin typeface="Arial" panose="020B0604020202020204" pitchFamily="34" charset="0"/>
                <a:ea typeface="宋体" pitchFamily="2" charset="-122"/>
                <a:sym typeface="+mn-ea"/>
              </a:rPr>
              <a:t>，nullptr并非整型类别，但是能转换成任意指针类型。它能保证在任何情况下都代表空指针。</a:t>
            </a:r>
            <a:endParaRPr lang="zh-CN" altLang="en-US" b="1" kern="1200" dirty="0" smtClean="0">
              <a:effectLst/>
              <a:latin typeface="Arial" panose="020B0604020202020204" pitchFamily="34" charset="0"/>
              <a:ea typeface="宋体" pitchFamily="2" charset="-122"/>
              <a:sym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180226" name="内容占位符 2"/>
          <p:cNvSpPr>
            <a:spLocks noGrp="1"/>
          </p:cNvSpPr>
          <p:nvPr>
            <p:ph idx="1"/>
          </p:nvPr>
        </p:nvSpPr>
        <p:spPr>
          <a:xfrm>
            <a:off x="260350" y="3429000"/>
            <a:ext cx="8623300" cy="2528888"/>
          </a:xfrm>
        </p:spPr>
        <p:txBody>
          <a:bodyPr/>
          <a:lstStyle/>
          <a:p>
            <a:pPr marL="0" indent="0">
              <a:buFontTx/>
              <a:buNone/>
            </a:pPr>
            <a:r>
              <a:rPr lang="zh-CN" altLang="en-US" dirty="0" smtClean="0">
                <a:solidFill>
                  <a:srgbClr val="FF0000"/>
                </a:solidFill>
              </a:rPr>
              <a:t>（</a:t>
            </a:r>
            <a:r>
              <a:rPr lang="en-US" altLang="zh-CN" dirty="0" smtClean="0">
                <a:solidFill>
                  <a:srgbClr val="FF0000"/>
                </a:solidFill>
              </a:rPr>
              <a:t>2）parameters</a:t>
            </a:r>
            <a:endParaRPr lang="en-US" altLang="zh-CN" dirty="0" smtClean="0">
              <a:solidFill>
                <a:srgbClr val="FF0000"/>
              </a:solidFill>
            </a:endParaRPr>
          </a:p>
          <a:p>
            <a:pPr lvl="1"/>
            <a:r>
              <a:rPr lang="en-US" altLang="zh-CN" dirty="0" smtClean="0"/>
              <a:t>parameters</a:t>
            </a:r>
            <a:r>
              <a:rPr lang="zh-CN" altLang="zh-CN" dirty="0" smtClean="0"/>
              <a:t>是</a:t>
            </a:r>
            <a:r>
              <a:rPr lang="en-US" altLang="zh-CN" dirty="0" err="1" smtClean="0"/>
              <a:t>lamada</a:t>
            </a:r>
            <a:r>
              <a:rPr lang="zh-CN" altLang="zh-CN" dirty="0" smtClean="0"/>
              <a:t>表达式的形参表，其用法和普通函数的形参表相同，如果不需要参数传递，则可以连同括号“</a:t>
            </a:r>
            <a:r>
              <a:rPr lang="en-US" altLang="zh-CN" dirty="0" smtClean="0"/>
              <a:t>()</a:t>
            </a:r>
            <a:r>
              <a:rPr lang="zh-CN" altLang="zh-CN" dirty="0" smtClean="0"/>
              <a:t>”一起省略</a:t>
            </a:r>
            <a:r>
              <a:rPr lang="zh-CN" altLang="en-US" dirty="0" smtClean="0"/>
              <a:t>。</a:t>
            </a:r>
            <a:endParaRPr lang="zh-CN" altLang="en-US" dirty="0" smtClean="0"/>
          </a:p>
        </p:txBody>
      </p:sp>
      <p:pic>
        <p:nvPicPr>
          <p:cNvPr id="180227" name="图片 8"/>
          <p:cNvPicPr>
            <a:picLocks noChangeAspect="1"/>
          </p:cNvPicPr>
          <p:nvPr/>
        </p:nvPicPr>
        <p:blipFill>
          <a:blip r:embed="rId1"/>
          <a:srcRect/>
          <a:stretch>
            <a:fillRect/>
          </a:stretch>
        </p:blipFill>
        <p:spPr bwMode="auto">
          <a:xfrm>
            <a:off x="469900" y="1335088"/>
            <a:ext cx="8066088"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3" name="内容占位符 2"/>
          <p:cNvSpPr>
            <a:spLocks noGrp="1"/>
          </p:cNvSpPr>
          <p:nvPr>
            <p:ph idx="1"/>
          </p:nvPr>
        </p:nvSpPr>
        <p:spPr>
          <a:xfrm>
            <a:off x="260350" y="1052513"/>
            <a:ext cx="8775700" cy="5472112"/>
          </a:xfrm>
        </p:spPr>
        <p:txBody>
          <a:bodyPr/>
          <a:lstStyle/>
          <a:p>
            <a:pPr marL="0" indent="0">
              <a:buFontTx/>
              <a:buNone/>
              <a:defRPr/>
            </a:pPr>
            <a:r>
              <a:rPr lang="en-US" altLang="zh-CN" dirty="0">
                <a:solidFill>
                  <a:srgbClr val="FF0000"/>
                </a:solidFill>
              </a:rPr>
              <a:t>（3</a:t>
            </a:r>
            <a:r>
              <a:rPr lang="en-US" altLang="zh-CN" b="1" dirty="0">
                <a:solidFill>
                  <a:srgbClr val="FF0000"/>
                </a:solidFill>
              </a:rPr>
              <a:t>）-&gt;</a:t>
            </a:r>
            <a:r>
              <a:rPr lang="en-US" altLang="zh-CN" b="1" dirty="0" err="1">
                <a:solidFill>
                  <a:srgbClr val="FF0000"/>
                </a:solidFill>
              </a:rPr>
              <a:t>return_type</a:t>
            </a:r>
            <a:endParaRPr lang="en-US" altLang="zh-CN" b="1" dirty="0">
              <a:solidFill>
                <a:srgbClr val="FF0000"/>
              </a:solidFill>
            </a:endParaRPr>
          </a:p>
          <a:p>
            <a:pPr lvl="1">
              <a:defRPr/>
            </a:pPr>
            <a:r>
              <a:rPr lang="en-US" altLang="zh-CN" sz="2400" b="1" dirty="0">
                <a:solidFill>
                  <a:srgbClr val="0000CC"/>
                </a:solidFill>
              </a:rPr>
              <a:t>lambda</a:t>
            </a:r>
            <a:r>
              <a:rPr lang="zh-CN" altLang="zh-CN" sz="2400" b="1" dirty="0">
                <a:solidFill>
                  <a:srgbClr val="0000CC"/>
                </a:solidFill>
              </a:rPr>
              <a:t>表达式的返回类型</a:t>
            </a:r>
            <a:r>
              <a:rPr lang="zh-CN" altLang="en-US" sz="2400" b="1" dirty="0">
                <a:solidFill>
                  <a:srgbClr val="0000CC"/>
                </a:solidFill>
              </a:rPr>
              <a:t>，</a:t>
            </a:r>
            <a:r>
              <a:rPr lang="zh-CN" altLang="zh-CN" sz="2400" b="1" dirty="0"/>
              <a:t>采用</a:t>
            </a:r>
            <a:r>
              <a:rPr lang="zh-CN" altLang="zh-CN" sz="2400" b="1" dirty="0">
                <a:solidFill>
                  <a:srgbClr val="0000CC"/>
                </a:solidFill>
              </a:rPr>
              <a:t>置尾设置方式</a:t>
            </a:r>
            <a:r>
              <a:rPr lang="zh-CN" altLang="zh-CN" sz="2400" b="1" dirty="0"/>
              <a:t>，即用“</a:t>
            </a:r>
            <a:r>
              <a:rPr lang="en-US" altLang="zh-CN" sz="2400" b="1" dirty="0"/>
              <a:t>-&gt;</a:t>
            </a:r>
            <a:r>
              <a:rPr lang="zh-CN" altLang="zh-CN" sz="2400" b="1" dirty="0"/>
              <a:t>”在函数形参表和函数体之间指明返回类型。</a:t>
            </a:r>
            <a:endParaRPr lang="en-US" altLang="zh-CN" sz="2400" b="1" dirty="0"/>
          </a:p>
          <a:p>
            <a:pPr lvl="1">
              <a:defRPr/>
            </a:pPr>
            <a:r>
              <a:rPr lang="zh-CN" altLang="zh-CN" sz="2400" b="1" dirty="0"/>
              <a:t>在不需要返回值的时候也可以连同符号”</a:t>
            </a:r>
            <a:r>
              <a:rPr lang="en-US" altLang="zh-CN" sz="2400" b="1" dirty="0"/>
              <a:t>-&gt;</a:t>
            </a:r>
            <a:r>
              <a:rPr lang="zh-CN" altLang="zh-CN" sz="2400" b="1" dirty="0"/>
              <a:t>”一起</a:t>
            </a:r>
            <a:r>
              <a:rPr lang="zh-CN" altLang="zh-CN" sz="2400" b="1" dirty="0">
                <a:solidFill>
                  <a:srgbClr val="0000CC"/>
                </a:solidFill>
              </a:rPr>
              <a:t>省略</a:t>
            </a:r>
            <a:r>
              <a:rPr lang="zh-CN" altLang="zh-CN" sz="2400" b="1" dirty="0"/>
              <a:t>。</a:t>
            </a:r>
            <a:endParaRPr lang="en-US" altLang="zh-CN" sz="2400" b="1" dirty="0"/>
          </a:p>
          <a:p>
            <a:pPr lvl="1">
              <a:defRPr/>
            </a:pPr>
            <a:r>
              <a:rPr lang="zh-CN" altLang="zh-CN" sz="2400" b="1" dirty="0"/>
              <a:t>在返回</a:t>
            </a:r>
            <a:r>
              <a:rPr lang="zh-CN" altLang="zh-CN" sz="2400" b="1" dirty="0">
                <a:solidFill>
                  <a:srgbClr val="0000CC"/>
                </a:solidFill>
              </a:rPr>
              <a:t>类型明确</a:t>
            </a:r>
            <a:r>
              <a:rPr lang="zh-CN" altLang="zh-CN" sz="2400" b="1" dirty="0"/>
              <a:t>的情况下，也可以省略该部分，让编译器对返回类型进行推导。</a:t>
            </a:r>
            <a:endParaRPr lang="zh-CN" altLang="zh-CN" sz="2400" b="1" dirty="0"/>
          </a:p>
          <a:p>
            <a:pPr marL="0" indent="0">
              <a:buFontTx/>
              <a:buNone/>
              <a:defRPr/>
            </a:pPr>
            <a:r>
              <a:rPr lang="zh-CN" altLang="en-US" b="1" dirty="0">
                <a:solidFill>
                  <a:srgbClr val="FF0000"/>
                </a:solidFill>
              </a:rPr>
              <a:t>（</a:t>
            </a:r>
            <a:r>
              <a:rPr lang="en-US" altLang="zh-CN" b="1" dirty="0">
                <a:solidFill>
                  <a:srgbClr val="FF0000"/>
                </a:solidFill>
              </a:rPr>
              <a:t>4）statement</a:t>
            </a:r>
            <a:endParaRPr lang="en-US" altLang="zh-CN" b="1" dirty="0">
              <a:solidFill>
                <a:srgbClr val="FF0000"/>
              </a:solidFill>
            </a:endParaRPr>
          </a:p>
          <a:p>
            <a:pPr marL="857250" lvl="1" indent="-457200">
              <a:defRPr/>
            </a:pPr>
            <a:r>
              <a:rPr lang="en-US" altLang="zh-CN" sz="2400" b="1" dirty="0"/>
              <a:t>lambda</a:t>
            </a:r>
            <a:r>
              <a:rPr lang="zh-CN" altLang="zh-CN" sz="2400" b="1" dirty="0"/>
              <a:t>的</a:t>
            </a:r>
            <a:r>
              <a:rPr lang="zh-CN" altLang="en-US" sz="2400" b="1" dirty="0"/>
              <a:t>参数表。</a:t>
            </a:r>
            <a:r>
              <a:rPr lang="zh-CN" altLang="zh-CN" sz="2400" b="1" dirty="0"/>
              <a:t>函数体中除了可以使用参数表中的形参之外，还可以使用</a:t>
            </a:r>
            <a:r>
              <a:rPr lang="en-US" altLang="zh-CN" sz="2400" b="1" dirty="0"/>
              <a:t>capture</a:t>
            </a:r>
            <a:r>
              <a:rPr lang="zh-CN" altLang="zh-CN" sz="2400" b="1" dirty="0"/>
              <a:t>捕获的外部变量</a:t>
            </a:r>
            <a:endParaRPr lang="en-US" altLang="zh-CN" sz="2400" b="1" dirty="0"/>
          </a:p>
          <a:p>
            <a:pPr marL="400050" lvl="1" indent="0">
              <a:buFontTx/>
              <a:buNone/>
              <a:defRPr/>
            </a:pP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3" name="内容占位符 2"/>
          <p:cNvSpPr>
            <a:spLocks noGrp="1"/>
          </p:cNvSpPr>
          <p:nvPr>
            <p:ph idx="1"/>
          </p:nvPr>
        </p:nvSpPr>
        <p:spPr>
          <a:xfrm>
            <a:off x="260350" y="1196975"/>
            <a:ext cx="8623300" cy="5168900"/>
          </a:xfrm>
        </p:spPr>
        <p:txBody>
          <a:bodyPr/>
          <a:lstStyle/>
          <a:p>
            <a:pPr marL="0" indent="0">
              <a:buFontTx/>
              <a:buNone/>
              <a:defRPr/>
            </a:pPr>
            <a:r>
              <a:rPr lang="zh-CN" altLang="en-US" b="1" dirty="0">
                <a:solidFill>
                  <a:srgbClr val="FF0000"/>
                </a:solidFill>
              </a:rPr>
              <a:t>（</a:t>
            </a:r>
            <a:r>
              <a:rPr lang="en-US" altLang="zh-CN" b="1" dirty="0">
                <a:solidFill>
                  <a:srgbClr val="FF0000"/>
                </a:solidFill>
              </a:rPr>
              <a:t>5）mutable</a:t>
            </a:r>
            <a:endParaRPr lang="en-US" altLang="zh-CN" b="1" dirty="0">
              <a:solidFill>
                <a:srgbClr val="FF0000"/>
              </a:solidFill>
            </a:endParaRPr>
          </a:p>
          <a:p>
            <a:pPr lvl="1" indent="-342900">
              <a:defRPr/>
            </a:pPr>
            <a:r>
              <a:rPr lang="zh-CN" altLang="zh-CN" b="1" dirty="0"/>
              <a:t>在默认情况下，</a:t>
            </a:r>
            <a:r>
              <a:rPr lang="en-US" altLang="zh-CN" b="1" dirty="0"/>
              <a:t>lambda</a:t>
            </a:r>
            <a:r>
              <a:rPr lang="zh-CN" altLang="zh-CN" b="1" dirty="0"/>
              <a:t>表达式捕获的值变量具有</a:t>
            </a:r>
            <a:r>
              <a:rPr lang="en-US" altLang="zh-CN" b="1" dirty="0" err="1"/>
              <a:t>const</a:t>
            </a:r>
            <a:r>
              <a:rPr lang="zh-CN" altLang="zh-CN" b="1" dirty="0"/>
              <a:t>特征</a:t>
            </a:r>
            <a:r>
              <a:rPr lang="zh-CN" altLang="en-US" b="1" dirty="0"/>
              <a:t>。</a:t>
            </a:r>
            <a:r>
              <a:rPr lang="zh-CN" altLang="zh-CN" b="1" dirty="0"/>
              <a:t>如果在</a:t>
            </a:r>
            <a:r>
              <a:rPr lang="en-US" altLang="zh-CN" b="1" dirty="0"/>
              <a:t>lambda</a:t>
            </a:r>
            <a:r>
              <a:rPr lang="zh-CN" altLang="zh-CN" b="1" dirty="0"/>
              <a:t>函体内想要修改其值，可以用使用</a:t>
            </a:r>
            <a:r>
              <a:rPr lang="en-US" altLang="zh-CN" b="1" dirty="0"/>
              <a:t>mutable</a:t>
            </a:r>
            <a:r>
              <a:rPr lang="zh-CN" altLang="zh-CN" b="1" dirty="0"/>
              <a:t>选项先</a:t>
            </a:r>
            <a:r>
              <a:rPr lang="zh-CN" altLang="zh-CN" b="1" dirty="0">
                <a:solidFill>
                  <a:srgbClr val="FF0000"/>
                </a:solidFill>
              </a:rPr>
              <a:t>取消</a:t>
            </a:r>
            <a:r>
              <a:rPr lang="en-US" altLang="zh-CN" b="1" dirty="0">
                <a:solidFill>
                  <a:srgbClr val="FF0000"/>
                </a:solidFill>
              </a:rPr>
              <a:t>lambda</a:t>
            </a:r>
            <a:r>
              <a:rPr lang="zh-CN" altLang="zh-CN" b="1" dirty="0">
                <a:solidFill>
                  <a:srgbClr val="FF0000"/>
                </a:solidFill>
              </a:rPr>
              <a:t>的常量性</a:t>
            </a:r>
            <a:r>
              <a:rPr lang="zh-CN" altLang="zh-CN" b="1" dirty="0"/>
              <a:t>，然后就可以修改了。</a:t>
            </a:r>
            <a:endParaRPr lang="en-US" altLang="zh-CN" b="1" dirty="0"/>
          </a:p>
          <a:p>
            <a:pPr lvl="1" indent="-342900">
              <a:defRPr/>
            </a:pPr>
            <a:r>
              <a:rPr lang="zh-CN" altLang="zh-CN" b="1" dirty="0"/>
              <a:t>在</a:t>
            </a:r>
            <a:r>
              <a:rPr lang="zh-CN" altLang="zh-CN" b="1" dirty="0">
                <a:solidFill>
                  <a:srgbClr val="FF0000"/>
                </a:solidFill>
              </a:rPr>
              <a:t>使用</a:t>
            </a:r>
            <a:r>
              <a:rPr lang="en-US" altLang="zh-CN" b="1" dirty="0">
                <a:solidFill>
                  <a:srgbClr val="FF0000"/>
                </a:solidFill>
              </a:rPr>
              <a:t>mutable</a:t>
            </a:r>
            <a:r>
              <a:rPr lang="zh-CN" altLang="zh-CN" b="1" dirty="0">
                <a:solidFill>
                  <a:srgbClr val="FF0000"/>
                </a:solidFill>
              </a:rPr>
              <a:t>时，参数列表不可以省略</a:t>
            </a:r>
            <a:r>
              <a:rPr lang="zh-CN" altLang="zh-CN" b="1" dirty="0"/>
              <a:t>，如果</a:t>
            </a:r>
            <a:r>
              <a:rPr lang="en-US" altLang="zh-CN" b="1" dirty="0"/>
              <a:t>parameters</a:t>
            </a:r>
            <a:r>
              <a:rPr lang="zh-CN" altLang="zh-CN" b="1" dirty="0"/>
              <a:t>为空，也要写上空括号</a:t>
            </a:r>
            <a:r>
              <a:rPr lang="en-US" altLang="zh-CN" b="1" dirty="0"/>
              <a:t>()</a:t>
            </a:r>
            <a:r>
              <a:rPr lang="zh-CN" altLang="zh-CN" b="1" dirty="0"/>
              <a:t>。</a:t>
            </a:r>
            <a:endParaRPr lang="zh-CN" altLang="zh-CN" b="1" dirty="0"/>
          </a:p>
          <a:p>
            <a:pPr>
              <a:defRPr/>
            </a:pPr>
            <a:endParaRPr lang="zh-CN" alt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3" name="内容占位符 2"/>
          <p:cNvSpPr>
            <a:spLocks noGrp="1"/>
          </p:cNvSpPr>
          <p:nvPr>
            <p:ph idx="1"/>
          </p:nvPr>
        </p:nvSpPr>
        <p:spPr>
          <a:xfrm>
            <a:off x="250825" y="1076325"/>
            <a:ext cx="8785225" cy="5168900"/>
          </a:xfrm>
        </p:spPr>
        <p:txBody>
          <a:bodyPr/>
          <a:lstStyle/>
          <a:p>
            <a:pPr marL="0" indent="0">
              <a:buFontTx/>
              <a:buNone/>
              <a:defRPr/>
            </a:pPr>
            <a:r>
              <a:rPr lang="zh-CN" altLang="zh-CN" sz="2400" b="1" dirty="0">
                <a:solidFill>
                  <a:srgbClr val="0000CC"/>
                </a:solidFill>
              </a:rPr>
              <a:t>【例</a:t>
            </a:r>
            <a:r>
              <a:rPr lang="en-US" altLang="zh-CN" sz="2400" b="1" dirty="0">
                <a:solidFill>
                  <a:srgbClr val="0000CC"/>
                </a:solidFill>
              </a:rPr>
              <a:t>2-29</a:t>
            </a:r>
            <a:r>
              <a:rPr lang="zh-CN" altLang="zh-CN" sz="2400" b="1" dirty="0">
                <a:solidFill>
                  <a:srgbClr val="0000CC"/>
                </a:solidFill>
              </a:rPr>
              <a:t>】 简单的</a:t>
            </a:r>
            <a:r>
              <a:rPr lang="en-US" altLang="zh-CN" sz="2400" b="1" dirty="0">
                <a:solidFill>
                  <a:srgbClr val="0000CC"/>
                </a:solidFill>
              </a:rPr>
              <a:t>lambda</a:t>
            </a:r>
            <a:r>
              <a:rPr lang="zh-CN" altLang="zh-CN" sz="2400" b="1" dirty="0">
                <a:solidFill>
                  <a:srgbClr val="0000CC"/>
                </a:solidFill>
              </a:rPr>
              <a:t>表示式示例。</a:t>
            </a:r>
            <a:endParaRPr lang="zh-CN" altLang="zh-CN" sz="2400" b="1" dirty="0">
              <a:solidFill>
                <a:srgbClr val="0000CC"/>
              </a:solidFill>
            </a:endParaRPr>
          </a:p>
          <a:p>
            <a:pPr marL="0" indent="0">
              <a:buFontTx/>
              <a:buNone/>
              <a:defRPr/>
            </a:pPr>
            <a:r>
              <a:rPr lang="en-US" altLang="zh-CN" sz="2400" b="1" dirty="0"/>
              <a:t> //Eg2-29.cpp</a:t>
            </a:r>
            <a:endParaRPr lang="zh-CN" altLang="zh-CN" sz="2400" b="1" dirty="0"/>
          </a:p>
          <a:p>
            <a:pPr marL="0" indent="0">
              <a:buFontTx/>
              <a:buNone/>
              <a:defRPr/>
            </a:pPr>
            <a:r>
              <a:rPr lang="en-US" altLang="zh-CN" sz="2400" b="1" dirty="0"/>
              <a:t>#include&lt;</a:t>
            </a:r>
            <a:r>
              <a:rPr lang="en-US" altLang="zh-CN" sz="2400" b="1" dirty="0" err="1"/>
              <a:t>iostream</a:t>
            </a:r>
            <a:r>
              <a:rPr lang="en-US" altLang="zh-CN" sz="2400" b="1" dirty="0"/>
              <a:t>&gt;</a:t>
            </a:r>
            <a:endParaRPr lang="zh-CN" altLang="zh-CN" sz="2400" b="1" dirty="0"/>
          </a:p>
          <a:p>
            <a:pPr marL="0" indent="0">
              <a:buFontTx/>
              <a:buNone/>
              <a:defRPr/>
            </a:pPr>
            <a:r>
              <a:rPr lang="en-US" altLang="zh-CN" sz="2400" b="1" dirty="0"/>
              <a:t>using namespace </a:t>
            </a:r>
            <a:r>
              <a:rPr lang="en-US" altLang="zh-CN" sz="2400" b="1" dirty="0" err="1"/>
              <a:t>std</a:t>
            </a:r>
            <a:r>
              <a:rPr lang="en-US" altLang="zh-CN" sz="2400" b="1" dirty="0"/>
              <a:t>;</a:t>
            </a:r>
            <a:endParaRPr lang="zh-CN" altLang="zh-CN" sz="2400" b="1" dirty="0"/>
          </a:p>
          <a:p>
            <a:pPr marL="0" indent="0">
              <a:buFontTx/>
              <a:buNone/>
              <a:defRPr/>
            </a:pPr>
            <a:r>
              <a:rPr lang="en-US" altLang="zh-CN" sz="2400" b="1" dirty="0"/>
              <a:t>void main(){</a:t>
            </a:r>
            <a:endParaRPr lang="zh-CN" altLang="zh-CN" sz="2400" b="1" dirty="0"/>
          </a:p>
          <a:p>
            <a:pPr marL="0" indent="0">
              <a:buFontTx/>
              <a:buNone/>
              <a:defRPr/>
            </a:pPr>
            <a:r>
              <a:rPr lang="en-US" altLang="zh-CN" sz="2400" b="1" dirty="0"/>
              <a:t>     </a:t>
            </a:r>
            <a:r>
              <a:rPr lang="en-US" altLang="zh-CN" sz="2400" b="1" dirty="0" err="1"/>
              <a:t>int</a:t>
            </a:r>
            <a:r>
              <a:rPr lang="en-US" altLang="zh-CN" sz="2400" b="1" dirty="0"/>
              <a:t> a = 1, b = 2;</a:t>
            </a:r>
            <a:endParaRPr lang="zh-CN" altLang="zh-CN" sz="2400" b="1" dirty="0"/>
          </a:p>
          <a:p>
            <a:pPr marL="0" indent="0">
              <a:buFontTx/>
              <a:buNone/>
              <a:defRPr/>
            </a:pPr>
            <a:r>
              <a:rPr lang="en-US" altLang="zh-CN" sz="2400" b="1" dirty="0"/>
              <a:t>     //auto f0 = [](</a:t>
            </a:r>
            <a:r>
              <a:rPr lang="en-US" altLang="zh-CN" sz="2400" b="1" dirty="0" err="1"/>
              <a:t>int</a:t>
            </a:r>
            <a:r>
              <a:rPr lang="en-US" altLang="zh-CN" sz="2400" b="1" dirty="0"/>
              <a:t> c) mutable-&gt;</a:t>
            </a:r>
            <a:r>
              <a:rPr lang="en-US" altLang="zh-CN" sz="2400" b="1" dirty="0" err="1"/>
              <a:t>int</a:t>
            </a:r>
            <a:r>
              <a:rPr lang="en-US" altLang="zh-CN" sz="2400" b="1" dirty="0"/>
              <a:t> {return b += ++a + c; };</a:t>
            </a:r>
            <a:endParaRPr lang="zh-CN" altLang="zh-CN" sz="2400" b="1" dirty="0"/>
          </a:p>
          <a:p>
            <a:pPr marL="0" indent="0">
              <a:buFontTx/>
              <a:buNone/>
              <a:defRPr/>
            </a:pPr>
            <a:r>
              <a:rPr lang="en-US" altLang="zh-CN" sz="2400" b="1" dirty="0"/>
              <a:t>     //auto f1 = [a, &amp;b]  (</a:t>
            </a:r>
            <a:r>
              <a:rPr lang="en-US" altLang="zh-CN" sz="2400" b="1" dirty="0" err="1"/>
              <a:t>int</a:t>
            </a:r>
            <a:r>
              <a:rPr lang="en-US" altLang="zh-CN" sz="2400" b="1" dirty="0"/>
              <a:t> c)-&gt;</a:t>
            </a:r>
            <a:r>
              <a:rPr lang="en-US" altLang="zh-CN" sz="2400" b="1" dirty="0" err="1"/>
              <a:t>int</a:t>
            </a:r>
            <a:r>
              <a:rPr lang="en-US" altLang="zh-CN" sz="2400" b="1" dirty="0"/>
              <a:t>   {return b += ++a + c; };</a:t>
            </a:r>
            <a:endParaRPr lang="zh-CN" altLang="zh-CN" sz="2400" b="1" dirty="0"/>
          </a:p>
          <a:p>
            <a:pPr marL="0" indent="0">
              <a:buFontTx/>
              <a:buNone/>
              <a:defRPr/>
            </a:pPr>
            <a:r>
              <a:rPr lang="en-US" altLang="zh-CN" sz="2400" b="1" dirty="0"/>
              <a:t>     auto f2 </a:t>
            </a:r>
            <a:r>
              <a:rPr lang="en-US" altLang="zh-CN" sz="2400" b="1" dirty="0">
                <a:solidFill>
                  <a:srgbClr val="FF0000"/>
                </a:solidFill>
              </a:rPr>
              <a:t>= [a, &amp;b]</a:t>
            </a:r>
            <a:r>
              <a:rPr lang="en-US" altLang="zh-CN" sz="2400" b="1" dirty="0"/>
              <a:t>(</a:t>
            </a:r>
            <a:r>
              <a:rPr lang="en-US" altLang="zh-CN" sz="2400" b="1" dirty="0" err="1"/>
              <a:t>int</a:t>
            </a:r>
            <a:r>
              <a:rPr lang="en-US" altLang="zh-CN" sz="2400" b="1" dirty="0"/>
              <a:t> c)</a:t>
            </a:r>
            <a:r>
              <a:rPr lang="en-US" altLang="zh-CN" sz="2400" b="1" dirty="0">
                <a:solidFill>
                  <a:srgbClr val="FF0000"/>
                </a:solidFill>
              </a:rPr>
              <a:t>mutable</a:t>
            </a:r>
            <a:r>
              <a:rPr lang="en-US" altLang="zh-CN" sz="2400" b="1" dirty="0"/>
              <a:t>-&gt;</a:t>
            </a:r>
            <a:r>
              <a:rPr lang="en-US" altLang="zh-CN" sz="2400" b="1" dirty="0" err="1"/>
              <a:t>int</a:t>
            </a:r>
            <a:r>
              <a:rPr lang="en-US" altLang="zh-CN" sz="2400" b="1" dirty="0"/>
              <a:t> {return </a:t>
            </a:r>
            <a:r>
              <a:rPr lang="en-US" altLang="zh-CN" sz="2400" b="1" dirty="0">
                <a:solidFill>
                  <a:srgbClr val="FF0000"/>
                </a:solidFill>
              </a:rPr>
              <a:t>b </a:t>
            </a:r>
            <a:r>
              <a:rPr lang="en-US" altLang="zh-CN" sz="2400" b="1" dirty="0"/>
              <a:t>+= ++</a:t>
            </a:r>
            <a:r>
              <a:rPr lang="en-US" altLang="zh-CN" sz="2400" b="1" dirty="0">
                <a:solidFill>
                  <a:srgbClr val="FF0000"/>
                </a:solidFill>
              </a:rPr>
              <a:t>a</a:t>
            </a:r>
            <a:r>
              <a:rPr lang="en-US" altLang="zh-CN" sz="2400" b="1" dirty="0"/>
              <a:t> + c; };</a:t>
            </a:r>
            <a:endParaRPr lang="zh-CN" altLang="zh-CN" sz="2400" b="1" dirty="0"/>
          </a:p>
          <a:p>
            <a:pPr marL="0" indent="0">
              <a:buFontTx/>
              <a:buNone/>
              <a:defRPr/>
            </a:pPr>
            <a:r>
              <a:rPr lang="en-US" altLang="zh-CN" sz="2400" b="1" dirty="0"/>
              <a:t>     </a:t>
            </a:r>
            <a:r>
              <a:rPr lang="en-US" altLang="zh-CN" sz="2400" b="1" dirty="0" err="1"/>
              <a:t>cout</a:t>
            </a:r>
            <a:r>
              <a:rPr lang="en-US" altLang="zh-CN" sz="2400" b="1" dirty="0"/>
              <a:t> &lt;&lt; f2(4) &lt;&lt; "a=" &lt;&lt; a &lt;&lt; "\</a:t>
            </a:r>
            <a:r>
              <a:rPr lang="en-US" altLang="zh-CN" sz="2400" b="1" dirty="0" err="1"/>
              <a:t>tb</a:t>
            </a:r>
            <a:r>
              <a:rPr lang="en-US" altLang="zh-CN" sz="2400" b="1" dirty="0"/>
              <a:t>=" &lt;&lt; b &lt;&lt; </a:t>
            </a:r>
            <a:r>
              <a:rPr lang="en-US" altLang="zh-CN" sz="2400" b="1" dirty="0" err="1"/>
              <a:t>endl</a:t>
            </a:r>
            <a:r>
              <a:rPr lang="en-US" altLang="zh-CN" sz="2400" b="1" dirty="0"/>
              <a:t>;</a:t>
            </a:r>
            <a:endParaRPr lang="zh-CN" altLang="zh-CN" sz="2400" b="1" dirty="0"/>
          </a:p>
          <a:p>
            <a:pPr marL="0" indent="0">
              <a:buFontTx/>
              <a:buNone/>
              <a:defRPr/>
            </a:pPr>
            <a:r>
              <a:rPr lang="en-US" altLang="zh-CN" sz="2400" b="1" dirty="0"/>
              <a:t>}</a:t>
            </a:r>
            <a:endParaRPr lang="zh-CN" altLang="zh-CN" sz="2400" b="1" dirty="0"/>
          </a:p>
          <a:p>
            <a:pPr>
              <a:defRPr/>
            </a:pPr>
            <a:endParaRPr lang="zh-CN" altLang="en-US" sz="2400"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a:xfrm>
            <a:off x="457200" y="73025"/>
            <a:ext cx="8229600" cy="811213"/>
          </a:xfrm>
        </p:spPr>
        <p:txBody>
          <a:bodyPr/>
          <a:lstStyle/>
          <a:p>
            <a:r>
              <a:rPr lang="en-US" altLang="zh-CN" b="1" smtClean="0"/>
              <a:t>2.10  </a:t>
            </a:r>
            <a:r>
              <a:rPr lang="en-US" altLang="zh-CN" b="1" smtClean="0">
                <a:solidFill>
                  <a:srgbClr val="FF0000"/>
                </a:solidFill>
              </a:rPr>
              <a:t>lamada</a:t>
            </a:r>
            <a:r>
              <a:rPr lang="zh-CN" altLang="zh-CN" b="1" smtClean="0"/>
              <a:t>表达式</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184322" name="内容占位符 2"/>
          <p:cNvSpPr>
            <a:spLocks noGrp="1"/>
          </p:cNvSpPr>
          <p:nvPr>
            <p:ph idx="1"/>
          </p:nvPr>
        </p:nvSpPr>
        <p:spPr>
          <a:xfrm>
            <a:off x="107950" y="884238"/>
            <a:ext cx="8928100" cy="5900737"/>
          </a:xfrm>
        </p:spPr>
        <p:txBody>
          <a:bodyPr/>
          <a:lstStyle/>
          <a:p>
            <a:pPr marL="0" indent="0">
              <a:buFontTx/>
              <a:buNone/>
            </a:pPr>
            <a:r>
              <a:rPr lang="zh-CN" altLang="zh-CN" sz="2800" b="1" dirty="0" smtClean="0">
                <a:solidFill>
                  <a:srgbClr val="0000CC"/>
                </a:solidFill>
              </a:rPr>
              <a:t>【例</a:t>
            </a:r>
            <a:r>
              <a:rPr lang="en-US" altLang="zh-CN" sz="2800" b="1" dirty="0" smtClean="0">
                <a:solidFill>
                  <a:srgbClr val="0000CC"/>
                </a:solidFill>
              </a:rPr>
              <a:t>2-30</a:t>
            </a:r>
            <a:r>
              <a:rPr lang="zh-CN" altLang="zh-CN" sz="2800" b="1" dirty="0" smtClean="0">
                <a:solidFill>
                  <a:srgbClr val="0000CC"/>
                </a:solidFill>
              </a:rPr>
              <a:t>】 </a:t>
            </a:r>
            <a:r>
              <a:rPr lang="en-US" altLang="zh-CN" sz="2800" b="1" dirty="0" smtClean="0">
                <a:solidFill>
                  <a:srgbClr val="0000CC"/>
                </a:solidFill>
              </a:rPr>
              <a:t>lambda</a:t>
            </a:r>
            <a:r>
              <a:rPr lang="zh-CN" altLang="zh-CN" sz="2800" b="1" dirty="0" smtClean="0">
                <a:solidFill>
                  <a:srgbClr val="0000CC"/>
                </a:solidFill>
              </a:rPr>
              <a:t>表达式调用形式的简单例程。</a:t>
            </a:r>
            <a:endParaRPr lang="zh-CN" altLang="zh-CN" sz="2800" b="1" dirty="0" smtClean="0">
              <a:solidFill>
                <a:srgbClr val="0000CC"/>
              </a:solidFill>
            </a:endParaRPr>
          </a:p>
          <a:p>
            <a:pPr marL="0" indent="0">
              <a:buFontTx/>
              <a:buNone/>
            </a:pPr>
            <a:r>
              <a:rPr lang="en-US" altLang="zh-CN" sz="2000" b="1" dirty="0" smtClean="0"/>
              <a:t>#include&lt;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#include &lt;algorithm&gt; </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void main(){</a:t>
            </a:r>
            <a:endParaRPr lang="zh-CN" altLang="zh-CN" sz="2000" b="1" dirty="0" smtClean="0"/>
          </a:p>
          <a:p>
            <a:pPr marL="0" indent="0">
              <a:buFontTx/>
              <a:buNone/>
            </a:pPr>
            <a:r>
              <a:rPr lang="en-US" altLang="zh-CN" sz="2000" b="1" dirty="0" smtClean="0"/>
              <a:t>	float f = 6.0;</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a:t>
            </a:r>
            <a:r>
              <a:rPr lang="en-US" altLang="zh-CN" sz="2000" b="1" dirty="0" smtClean="0">
                <a:solidFill>
                  <a:srgbClr val="FF0000"/>
                </a:solidFill>
              </a:rPr>
              <a:t>[&amp;](float x) { return f += abs(x); } (-3);         </a:t>
            </a:r>
            <a:r>
              <a:rPr lang="en-US" altLang="zh-CN" sz="2000" b="1" dirty="0" smtClean="0"/>
              <a:t>	 //L1</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'\t' &lt;&lt; f &lt;&lt; '\n';                                      </a:t>
            </a:r>
            <a:endParaRPr lang="zh-CN" altLang="zh-CN" sz="2000" b="1" dirty="0" smtClean="0"/>
          </a:p>
          <a:p>
            <a:pPr marL="0" indent="0">
              <a:buFontTx/>
              <a:buNone/>
            </a:pPr>
            <a:r>
              <a:rPr lang="en-US" altLang="zh-CN" sz="2000" b="1" dirty="0" smtClean="0"/>
              <a:t>	double a6[] = { 23,10,-4,9,34,50 };</a:t>
            </a:r>
            <a:endParaRPr lang="zh-CN" altLang="zh-CN" sz="2000" b="1" dirty="0" smtClean="0"/>
          </a:p>
          <a:p>
            <a:pPr marL="0" indent="0">
              <a:buFontTx/>
              <a:buNone/>
            </a:pPr>
            <a:r>
              <a:rPr lang="en-US" altLang="zh-CN" sz="2000" b="1" dirty="0" smtClean="0"/>
              <a:t>	sort(a6, a6 + 6, </a:t>
            </a:r>
            <a:r>
              <a:rPr lang="en-US" altLang="zh-CN" sz="2000" b="1" dirty="0" smtClean="0">
                <a:solidFill>
                  <a:srgbClr val="FF0000"/>
                </a:solidFill>
              </a:rPr>
              <a:t>[ ](double a, double b) { return a&gt;b; }</a:t>
            </a:r>
            <a:r>
              <a:rPr lang="en-US" altLang="zh-CN" sz="2000" b="1" dirty="0" smtClean="0"/>
              <a:t>); 	//L2 </a:t>
            </a:r>
            <a:endParaRPr lang="zh-CN" altLang="zh-CN" sz="2000" b="1" dirty="0" smtClean="0"/>
          </a:p>
          <a:p>
            <a:pPr marL="0" indent="0">
              <a:buFontTx/>
              <a:buNone/>
            </a:pPr>
            <a:r>
              <a:rPr lang="en-US" altLang="zh-CN" sz="2000" b="1" dirty="0" smtClean="0"/>
              <a:t>	for (auto a : a6 ) </a:t>
            </a:r>
            <a:r>
              <a:rPr lang="en-US" altLang="zh-CN" sz="2000" b="1" dirty="0" err="1" smtClean="0"/>
              <a:t>cout</a:t>
            </a:r>
            <a:r>
              <a:rPr lang="en-US" altLang="zh-CN" sz="2000" b="1" dirty="0" smtClean="0"/>
              <a:t> &lt;&lt; a &lt;&lt; "\t";</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	sort(a6, a6 + 6</a:t>
            </a:r>
            <a:r>
              <a:rPr lang="en-US" altLang="zh-CN" sz="2000" b="1" dirty="0" smtClean="0">
                <a:solidFill>
                  <a:srgbClr val="FF0000"/>
                </a:solidFill>
              </a:rPr>
              <a:t>, [ ](double a, double b) { return a&lt;b;</a:t>
            </a:r>
            <a:r>
              <a:rPr lang="en-US" altLang="zh-CN" sz="2000" b="1" dirty="0" smtClean="0"/>
              <a:t> </a:t>
            </a:r>
            <a:r>
              <a:rPr lang="en-US" altLang="zh-CN" sz="2000" b="1" dirty="0" smtClean="0">
                <a:solidFill>
                  <a:srgbClr val="FF0000"/>
                </a:solidFill>
              </a:rPr>
              <a:t>}</a:t>
            </a:r>
            <a:r>
              <a:rPr lang="en-US" altLang="zh-CN" sz="2000" b="1" dirty="0" smtClean="0"/>
              <a:t>);  	//L3</a:t>
            </a:r>
            <a:endParaRPr lang="zh-CN" altLang="zh-CN" sz="2000" b="1" dirty="0" smtClean="0"/>
          </a:p>
          <a:p>
            <a:pPr marL="0" indent="0">
              <a:buFontTx/>
              <a:buNone/>
            </a:pPr>
            <a:r>
              <a:rPr lang="en-US" altLang="zh-CN" sz="2000" b="1" dirty="0" smtClean="0"/>
              <a:t>	for (auto a : a6) </a:t>
            </a:r>
            <a:r>
              <a:rPr lang="en-US" altLang="zh-CN" sz="2000" b="1" dirty="0" err="1" smtClean="0"/>
              <a:t>cout</a:t>
            </a:r>
            <a:r>
              <a:rPr lang="en-US" altLang="zh-CN" sz="2000" b="1" dirty="0" smtClean="0"/>
              <a:t> &lt;&lt; a &lt;&lt; "\t";</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endParaRPr lang="zh-CN" altLang="en-US" sz="2000"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title" idx="4294967295"/>
          </p:nvPr>
        </p:nvSpPr>
        <p:spPr>
          <a:xfrm>
            <a:off x="611188" y="109538"/>
            <a:ext cx="5472112" cy="490537"/>
          </a:xfrm>
        </p:spPr>
        <p:txBody>
          <a:bodyPr/>
          <a:lstStyle/>
          <a:p>
            <a:pPr eaLnBrk="1" hangingPunct="1"/>
            <a:r>
              <a:rPr lang="en-US" altLang="zh-CN" b="1" smtClean="0"/>
              <a:t>2.11 </a:t>
            </a:r>
            <a:r>
              <a:rPr lang="zh-CN" altLang="en-US" b="1" smtClean="0"/>
              <a:t>命名</a:t>
            </a:r>
            <a:r>
              <a:rPr lang="zh-CN" altLang="en-US" b="1" smtClean="0">
                <a:solidFill>
                  <a:srgbClr val="FF0000"/>
                </a:solidFill>
              </a:rPr>
              <a:t>空间</a:t>
            </a:r>
            <a:endParaRPr lang="zh-CN" altLang="en-US" b="1" smtClean="0">
              <a:solidFill>
                <a:srgbClr val="FF0000"/>
              </a:solidFill>
            </a:endParaRPr>
          </a:p>
        </p:txBody>
      </p:sp>
      <p:sp>
        <p:nvSpPr>
          <p:cNvPr id="128003" name="Rectangle 3"/>
          <p:cNvSpPr>
            <a:spLocks noGrp="1" noChangeArrowheads="1"/>
          </p:cNvSpPr>
          <p:nvPr>
            <p:ph idx="4294967295"/>
          </p:nvPr>
        </p:nvSpPr>
        <p:spPr>
          <a:xfrm>
            <a:off x="0" y="941388"/>
            <a:ext cx="3700463" cy="4538662"/>
          </a:xfrm>
        </p:spPr>
        <p:txBody>
          <a:bodyPr/>
          <a:lstStyle/>
          <a:p>
            <a:pPr eaLnBrk="1" hangingPunct="1">
              <a:lnSpc>
                <a:spcPct val="90000"/>
              </a:lnSpc>
              <a:buFontTx/>
              <a:buNone/>
              <a:defRPr/>
            </a:pPr>
            <a:r>
              <a:rPr lang="en-US" altLang="zh-CN" sz="2400" b="1" dirty="0">
                <a:solidFill>
                  <a:srgbClr val="0000CC"/>
                </a:solidFill>
              </a:rPr>
              <a:t>1</a:t>
            </a:r>
            <a:r>
              <a:rPr lang="zh-CN" altLang="en-US" sz="2400" b="1" dirty="0">
                <a:solidFill>
                  <a:srgbClr val="0000CC"/>
                </a:solidFill>
              </a:rPr>
              <a:t>、什么是命名空间？</a:t>
            </a:r>
            <a:endParaRPr lang="zh-CN" altLang="en-US" sz="2400" b="1" dirty="0">
              <a:solidFill>
                <a:srgbClr val="0000CC"/>
              </a:solidFill>
            </a:endParaRPr>
          </a:p>
          <a:p>
            <a:pPr lvl="1" eaLnBrk="1" hangingPunct="1">
              <a:lnSpc>
                <a:spcPct val="90000"/>
              </a:lnSpc>
              <a:defRPr/>
            </a:pPr>
            <a:r>
              <a:rPr lang="zh-CN" altLang="en-US" sz="2400" b="1" dirty="0"/>
              <a:t>就是将程序的构成要素（如变量名，数据类型，函数</a:t>
            </a:r>
            <a:r>
              <a:rPr lang="en-US" altLang="zh-CN" sz="2400" b="1" dirty="0"/>
              <a:t>……）</a:t>
            </a:r>
            <a:r>
              <a:rPr lang="zh-CN" altLang="en-US" sz="2400" b="1" dirty="0"/>
              <a:t>局限在某个名字框定的范围内部，内部相互可见（可以直接引用），外部则要应用名字限定才能引用。</a:t>
            </a:r>
            <a:endParaRPr lang="en-US" altLang="zh-CN" sz="2400" b="1" dirty="0"/>
          </a:p>
          <a:p>
            <a:pPr lvl="1" eaLnBrk="1" hangingPunct="1">
              <a:lnSpc>
                <a:spcPct val="90000"/>
              </a:lnSpc>
              <a:defRPr/>
            </a:pPr>
            <a:r>
              <a:rPr lang="zh-CN" altLang="en-US" sz="2400" b="1" dirty="0"/>
              <a:t>例如，某程序由</a:t>
            </a:r>
            <a:r>
              <a:rPr lang="en-US" altLang="zh-CN" sz="2400" b="1" dirty="0" err="1"/>
              <a:t>tom,jack</a:t>
            </a:r>
            <a:r>
              <a:rPr lang="zh-CN" altLang="en-US" sz="2400" b="1" dirty="0"/>
              <a:t>各编写一部分，分别为</a:t>
            </a:r>
            <a:r>
              <a:rPr lang="en-US" altLang="zh-CN" sz="2400" b="1" dirty="0"/>
              <a:t>z1.cpp</a:t>
            </a:r>
            <a:r>
              <a:rPr lang="zh-CN" altLang="en-US" sz="2400" b="1" dirty="0"/>
              <a:t>和</a:t>
            </a:r>
            <a:r>
              <a:rPr lang="en-US" altLang="zh-CN" sz="2400" b="1" dirty="0"/>
              <a:t>k1.cpp</a:t>
            </a:r>
            <a:endParaRPr lang="en-US" altLang="zh-CN" sz="2400" b="1" dirty="0"/>
          </a:p>
          <a:p>
            <a:pPr lvl="1" eaLnBrk="1" hangingPunct="1">
              <a:lnSpc>
                <a:spcPct val="90000"/>
              </a:lnSpc>
              <a:defRPr/>
            </a:pPr>
            <a:endParaRPr lang="en-US" altLang="zh-CN" sz="2400" b="1" dirty="0"/>
          </a:p>
          <a:p>
            <a:pPr marL="457200" lvl="1" indent="0" eaLnBrk="1" hangingPunct="1">
              <a:lnSpc>
                <a:spcPct val="90000"/>
              </a:lnSpc>
              <a:buFont typeface="Arial" panose="020B0604020202020204" pitchFamily="34" charset="0"/>
              <a:buNone/>
              <a:defRPr/>
            </a:pPr>
            <a:endParaRPr lang="zh-CN" altLang="en-US" sz="2400" b="1" dirty="0"/>
          </a:p>
        </p:txBody>
      </p:sp>
      <p:sp>
        <p:nvSpPr>
          <p:cNvPr id="2" name="文本框 1"/>
          <p:cNvSpPr txBox="1">
            <a:spLocks noChangeArrowheads="1"/>
          </p:cNvSpPr>
          <p:nvPr/>
        </p:nvSpPr>
        <p:spPr bwMode="auto">
          <a:xfrm flipH="1">
            <a:off x="4356100" y="1331913"/>
            <a:ext cx="1944688" cy="1200150"/>
          </a:xfrm>
          <a:prstGeom prst="rect">
            <a:avLst/>
          </a:prstGeom>
          <a:solidFill>
            <a:srgbClr val="92D050"/>
          </a:solidFill>
          <a:ln w="9525">
            <a:noFill/>
            <a:miter lim="800000"/>
          </a:ln>
        </p:spPr>
        <p:txBody>
          <a:bodyPr>
            <a:spAutoFit/>
          </a:bodyPr>
          <a:lstStyle/>
          <a:p>
            <a:r>
              <a:rPr lang="en-US" altLang="zh-CN" sz="2400" b="1">
                <a:latin typeface="Times New Roman" panose="02020603050405020304" pitchFamily="18" charset="0"/>
              </a:rPr>
              <a:t>int x,y;</a:t>
            </a:r>
            <a:endParaRPr lang="en-US" altLang="zh-CN" sz="2400" b="1">
              <a:latin typeface="Times New Roman" panose="02020603050405020304" pitchFamily="18" charset="0"/>
            </a:endParaRPr>
          </a:p>
          <a:p>
            <a:r>
              <a:rPr lang="en-US" altLang="zh-CN" sz="2400" b="1">
                <a:latin typeface="Times New Roman" panose="02020603050405020304" pitchFamily="18" charset="0"/>
              </a:rPr>
              <a:t>int f(…){..}</a:t>
            </a:r>
            <a:endParaRPr lang="en-US" altLang="zh-CN" sz="2400" b="1">
              <a:latin typeface="Times New Roman" panose="02020603050405020304" pitchFamily="18" charset="0"/>
            </a:endParaRPr>
          </a:p>
          <a:p>
            <a:r>
              <a:rPr lang="en-US" altLang="zh-CN" sz="2400" b="1">
                <a:latin typeface="Times New Roman" panose="02020603050405020304" pitchFamily="18" charset="0"/>
              </a:rPr>
              <a:t>int g(…){…}</a:t>
            </a:r>
            <a:endParaRPr lang="zh-CN" altLang="en-US" sz="2400" b="1">
              <a:latin typeface="Times New Roman" panose="02020603050405020304" pitchFamily="18" charset="0"/>
            </a:endParaRPr>
          </a:p>
        </p:txBody>
      </p:sp>
      <p:sp>
        <p:nvSpPr>
          <p:cNvPr id="5" name="文本框 4"/>
          <p:cNvSpPr txBox="1">
            <a:spLocks noChangeArrowheads="1"/>
          </p:cNvSpPr>
          <p:nvPr/>
        </p:nvSpPr>
        <p:spPr bwMode="auto">
          <a:xfrm flipH="1">
            <a:off x="4333875" y="2936875"/>
            <a:ext cx="1966913" cy="1201738"/>
          </a:xfrm>
          <a:prstGeom prst="rect">
            <a:avLst/>
          </a:prstGeom>
          <a:solidFill>
            <a:srgbClr val="FFC000"/>
          </a:solidFill>
          <a:ln w="9525">
            <a:noFill/>
            <a:miter lim="800000"/>
          </a:ln>
        </p:spPr>
        <p:txBody>
          <a:bodyPr>
            <a:spAutoFit/>
          </a:bodyPr>
          <a:lstStyle/>
          <a:p>
            <a:r>
              <a:rPr lang="en-US" altLang="zh-CN" sz="2400" b="1">
                <a:latin typeface="Times New Roman" panose="02020603050405020304" pitchFamily="18" charset="0"/>
              </a:rPr>
              <a:t>int x,y;</a:t>
            </a:r>
            <a:endParaRPr lang="en-US" altLang="zh-CN" sz="2400" b="1">
              <a:latin typeface="Times New Roman" panose="02020603050405020304" pitchFamily="18" charset="0"/>
            </a:endParaRPr>
          </a:p>
          <a:p>
            <a:r>
              <a:rPr lang="en-US" altLang="zh-CN" sz="2400" b="1">
                <a:latin typeface="Times New Roman" panose="02020603050405020304" pitchFamily="18" charset="0"/>
              </a:rPr>
              <a:t>int f(…){..}</a:t>
            </a:r>
            <a:endParaRPr lang="en-US" altLang="zh-CN" sz="2400" b="1">
              <a:latin typeface="Times New Roman" panose="02020603050405020304" pitchFamily="18" charset="0"/>
            </a:endParaRPr>
          </a:p>
          <a:p>
            <a:r>
              <a:rPr lang="en-US" altLang="zh-CN" sz="2400" b="1">
                <a:latin typeface="Times New Roman" panose="02020603050405020304" pitchFamily="18" charset="0"/>
              </a:rPr>
              <a:t>int h(…){…}</a:t>
            </a:r>
            <a:endParaRPr lang="zh-CN" altLang="en-US" sz="2400" b="1">
              <a:latin typeface="Times New Roman" panose="02020603050405020304" pitchFamily="18" charset="0"/>
            </a:endParaRPr>
          </a:p>
        </p:txBody>
      </p:sp>
      <p:sp>
        <p:nvSpPr>
          <p:cNvPr id="3" name="文本框 2"/>
          <p:cNvSpPr txBox="1">
            <a:spLocks noChangeArrowheads="1"/>
          </p:cNvSpPr>
          <p:nvPr/>
        </p:nvSpPr>
        <p:spPr bwMode="auto">
          <a:xfrm>
            <a:off x="3630613" y="941388"/>
            <a:ext cx="1223962" cy="461962"/>
          </a:xfrm>
          <a:prstGeom prst="rect">
            <a:avLst/>
          </a:prstGeom>
          <a:noFill/>
          <a:ln w="9525">
            <a:noFill/>
            <a:miter lim="800000"/>
          </a:ln>
        </p:spPr>
        <p:txBody>
          <a:bodyPr>
            <a:spAutoFit/>
          </a:bodyPr>
          <a:lstStyle/>
          <a:p>
            <a:r>
              <a:rPr lang="en-US" altLang="zh-CN" sz="2400" b="1">
                <a:solidFill>
                  <a:srgbClr val="FF0000"/>
                </a:solidFill>
                <a:latin typeface="Times New Roman" panose="02020603050405020304" pitchFamily="18" charset="0"/>
              </a:rPr>
              <a:t>Z1.cpp</a:t>
            </a:r>
            <a:endParaRPr lang="zh-CN" altLang="en-US" sz="2400" b="1">
              <a:solidFill>
                <a:srgbClr val="FF0000"/>
              </a:solidFill>
              <a:latin typeface="Times New Roman" panose="02020603050405020304" pitchFamily="18" charset="0"/>
            </a:endParaRPr>
          </a:p>
        </p:txBody>
      </p:sp>
      <p:sp>
        <p:nvSpPr>
          <p:cNvPr id="7" name="文本框 6"/>
          <p:cNvSpPr txBox="1">
            <a:spLocks noChangeArrowheads="1"/>
          </p:cNvSpPr>
          <p:nvPr/>
        </p:nvSpPr>
        <p:spPr bwMode="auto">
          <a:xfrm>
            <a:off x="3630613" y="2592388"/>
            <a:ext cx="1223962" cy="461962"/>
          </a:xfrm>
          <a:prstGeom prst="rect">
            <a:avLst/>
          </a:prstGeom>
          <a:noFill/>
          <a:ln w="9525">
            <a:noFill/>
            <a:miter lim="800000"/>
          </a:ln>
        </p:spPr>
        <p:txBody>
          <a:bodyPr>
            <a:spAutoFit/>
          </a:bodyPr>
          <a:lstStyle/>
          <a:p>
            <a:r>
              <a:rPr lang="en-US" altLang="zh-CN" sz="2400" b="1">
                <a:solidFill>
                  <a:srgbClr val="FF0000"/>
                </a:solidFill>
                <a:latin typeface="Times New Roman" panose="02020603050405020304" pitchFamily="18" charset="0"/>
              </a:rPr>
              <a:t>k1.cpp</a:t>
            </a:r>
            <a:endParaRPr lang="zh-CN" altLang="en-US" sz="2400" b="1">
              <a:solidFill>
                <a:srgbClr val="FF0000"/>
              </a:solidFill>
              <a:latin typeface="Times New Roman" panose="02020603050405020304" pitchFamily="18" charset="0"/>
            </a:endParaRPr>
          </a:p>
        </p:txBody>
      </p:sp>
      <p:sp>
        <p:nvSpPr>
          <p:cNvPr id="8" name="文本框 7"/>
          <p:cNvSpPr txBox="1">
            <a:spLocks noChangeArrowheads="1"/>
          </p:cNvSpPr>
          <p:nvPr/>
        </p:nvSpPr>
        <p:spPr bwMode="auto">
          <a:xfrm flipH="1">
            <a:off x="3916363" y="4583113"/>
            <a:ext cx="2490787" cy="2308225"/>
          </a:xfrm>
          <a:prstGeom prst="rect">
            <a:avLst/>
          </a:prstGeom>
          <a:solidFill>
            <a:srgbClr val="FFC000"/>
          </a:solidFill>
          <a:ln w="9525">
            <a:noFill/>
            <a:miter lim="800000"/>
          </a:ln>
        </p:spPr>
        <p:txBody>
          <a:bodyPr>
            <a:spAutoFit/>
          </a:bodyPr>
          <a:lstStyle/>
          <a:p>
            <a:r>
              <a:rPr lang="en-US" altLang="zh-CN" sz="2400" b="1">
                <a:latin typeface="Times New Roman" panose="02020603050405020304" pitchFamily="18" charset="0"/>
              </a:rPr>
              <a:t>#include “z1.cpp”</a:t>
            </a:r>
            <a:endParaRPr lang="en-US" altLang="zh-CN" sz="2400" b="1">
              <a:latin typeface="Times New Roman" panose="02020603050405020304" pitchFamily="18" charset="0"/>
            </a:endParaRPr>
          </a:p>
          <a:p>
            <a:r>
              <a:rPr lang="en-US" altLang="zh-CN" sz="2400" b="1">
                <a:latin typeface="Times New Roman" panose="02020603050405020304" pitchFamily="18" charset="0"/>
              </a:rPr>
              <a:t>#include “k1.cpp”</a:t>
            </a:r>
            <a:endParaRPr lang="en-US" altLang="zh-CN" sz="2400" b="1">
              <a:latin typeface="Times New Roman" panose="02020603050405020304" pitchFamily="18" charset="0"/>
            </a:endParaRPr>
          </a:p>
          <a:p>
            <a:r>
              <a:rPr lang="en-US" altLang="zh-CN" sz="2400" b="1">
                <a:latin typeface="Times New Roman" panose="02020603050405020304" pitchFamily="18" charset="0"/>
              </a:rPr>
              <a:t>int main()</a:t>
            </a:r>
            <a:endParaRPr lang="en-US" altLang="zh-CN" sz="2400" b="1">
              <a:latin typeface="Times New Roman" panose="02020603050405020304" pitchFamily="18" charset="0"/>
            </a:endParaRPr>
          </a:p>
          <a:p>
            <a:r>
              <a:rPr lang="en-US" altLang="zh-CN" sz="2400" b="1">
                <a:latin typeface="Times New Roman" panose="02020603050405020304" pitchFamily="18" charset="0"/>
              </a:rPr>
              <a:t>{</a:t>
            </a:r>
            <a:endParaRPr lang="en-US" altLang="zh-CN" sz="2400" b="1">
              <a:latin typeface="Times New Roman" panose="02020603050405020304" pitchFamily="18" charset="0"/>
            </a:endParaRPr>
          </a:p>
          <a:p>
            <a:r>
              <a:rPr lang="en-US" altLang="zh-CN" sz="2400" b="1">
                <a:latin typeface="Times New Roman" panose="02020603050405020304" pitchFamily="18" charset="0"/>
              </a:rPr>
              <a:t>  ……</a:t>
            </a:r>
            <a:endParaRPr lang="en-US" altLang="zh-CN" sz="2400" b="1">
              <a:latin typeface="Times New Roman" panose="02020603050405020304" pitchFamily="18" charset="0"/>
            </a:endParaRPr>
          </a:p>
          <a:p>
            <a:r>
              <a:rPr lang="en-US" altLang="zh-CN" sz="2400" b="1">
                <a:latin typeface="Times New Roman" panose="02020603050405020304" pitchFamily="18" charset="0"/>
              </a:rPr>
              <a:t>}</a:t>
            </a:r>
            <a:endParaRPr lang="zh-CN" altLang="en-US" sz="2400" b="1">
              <a:latin typeface="Times New Roman" panose="02020603050405020304" pitchFamily="18" charset="0"/>
            </a:endParaRPr>
          </a:p>
        </p:txBody>
      </p:sp>
      <p:sp>
        <p:nvSpPr>
          <p:cNvPr id="9" name="文本框 8"/>
          <p:cNvSpPr txBox="1">
            <a:spLocks noChangeArrowheads="1"/>
          </p:cNvSpPr>
          <p:nvPr/>
        </p:nvSpPr>
        <p:spPr bwMode="auto">
          <a:xfrm>
            <a:off x="3630613" y="4067175"/>
            <a:ext cx="1804987" cy="460375"/>
          </a:xfrm>
          <a:prstGeom prst="rect">
            <a:avLst/>
          </a:prstGeom>
          <a:noFill/>
          <a:ln w="9525">
            <a:noFill/>
            <a:miter lim="800000"/>
          </a:ln>
        </p:spPr>
        <p:txBody>
          <a:bodyPr>
            <a:spAutoFit/>
          </a:bodyPr>
          <a:lstStyle/>
          <a:p>
            <a:r>
              <a:rPr lang="en-US" altLang="zh-CN" sz="2400" b="1">
                <a:solidFill>
                  <a:srgbClr val="FF0000"/>
                </a:solidFill>
                <a:latin typeface="Times New Roman" panose="02020603050405020304" pitchFamily="18" charset="0"/>
              </a:rPr>
              <a:t>main1.cpp</a:t>
            </a:r>
            <a:endParaRPr lang="zh-CN" altLang="en-US" sz="2400" b="1">
              <a:solidFill>
                <a:srgbClr val="FF0000"/>
              </a:solidFill>
              <a:latin typeface="Times New Roman" panose="02020603050405020304" pitchFamily="18" charset="0"/>
            </a:endParaRPr>
          </a:p>
        </p:txBody>
      </p:sp>
      <p:sp>
        <p:nvSpPr>
          <p:cNvPr id="4" name="右箭头 3"/>
          <p:cNvSpPr/>
          <p:nvPr/>
        </p:nvSpPr>
        <p:spPr>
          <a:xfrm>
            <a:off x="936625" y="5776913"/>
            <a:ext cx="2735263" cy="11144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err="1">
                <a:solidFill>
                  <a:srgbClr val="FF0000"/>
                </a:solidFill>
              </a:rPr>
              <a:t>Err:redefine</a:t>
            </a:r>
            <a:r>
              <a:rPr lang="en-US" altLang="zh-CN" b="1" dirty="0">
                <a:solidFill>
                  <a:srgbClr val="FF0000"/>
                </a:solidFill>
              </a:rPr>
              <a:t> </a:t>
            </a:r>
            <a:r>
              <a:rPr lang="en-US" altLang="zh-CN" b="1" dirty="0" err="1">
                <a:solidFill>
                  <a:srgbClr val="FF0000"/>
                </a:solidFill>
              </a:rPr>
              <a:t>x,y,f</a:t>
            </a:r>
            <a:r>
              <a:rPr lang="en-US" altLang="zh-CN" b="1" dirty="0">
                <a:solidFill>
                  <a:srgbClr val="FF0000"/>
                </a:solidFill>
              </a:rPr>
              <a:t>()</a:t>
            </a:r>
            <a:endParaRPr lang="zh-CN" altLang="en-US" b="1" dirty="0">
              <a:solidFill>
                <a:srgbClr val="FF0000"/>
              </a:solidFill>
            </a:endParaRPr>
          </a:p>
        </p:txBody>
      </p:sp>
      <p:sp>
        <p:nvSpPr>
          <p:cNvPr id="11" name="文本框 10"/>
          <p:cNvSpPr txBox="1">
            <a:spLocks noChangeArrowheads="1"/>
          </p:cNvSpPr>
          <p:nvPr/>
        </p:nvSpPr>
        <p:spPr bwMode="auto">
          <a:xfrm flipH="1">
            <a:off x="6407150" y="404813"/>
            <a:ext cx="2524125" cy="2308225"/>
          </a:xfrm>
          <a:prstGeom prst="rect">
            <a:avLst/>
          </a:prstGeom>
          <a:solidFill>
            <a:srgbClr val="FFFF00"/>
          </a:solidFill>
          <a:ln w="9525">
            <a:noFill/>
            <a:miter lim="800000"/>
          </a:ln>
        </p:spPr>
        <p:txBody>
          <a:bodyPr>
            <a:spAutoFit/>
          </a:bodyPr>
          <a:lstStyle/>
          <a:p>
            <a:r>
              <a:rPr lang="en-US" altLang="zh-CN" sz="2400" b="1" dirty="0">
                <a:solidFill>
                  <a:srgbClr val="0000CC"/>
                </a:solidFill>
                <a:latin typeface="Times New Roman" panose="02020603050405020304" pitchFamily="18" charset="0"/>
              </a:rPr>
              <a:t>namespace Tom</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x,y</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f(…){..}</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g(…){…}</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endParaRPr lang="zh-CN" altLang="en-US" sz="2400" b="1" dirty="0">
              <a:latin typeface="Times New Roman" panose="02020603050405020304" pitchFamily="18" charset="0"/>
            </a:endParaRPr>
          </a:p>
        </p:txBody>
      </p:sp>
      <p:sp>
        <p:nvSpPr>
          <p:cNvPr id="12" name="文本框 11"/>
          <p:cNvSpPr txBox="1">
            <a:spLocks noChangeArrowheads="1"/>
          </p:cNvSpPr>
          <p:nvPr/>
        </p:nvSpPr>
        <p:spPr bwMode="auto">
          <a:xfrm flipH="1">
            <a:off x="6407150" y="2473325"/>
            <a:ext cx="2524125" cy="1938338"/>
          </a:xfrm>
          <a:prstGeom prst="rect">
            <a:avLst/>
          </a:prstGeom>
          <a:solidFill>
            <a:srgbClr val="FFFF00"/>
          </a:solidFill>
          <a:ln w="9525">
            <a:noFill/>
            <a:miter lim="800000"/>
          </a:ln>
        </p:spPr>
        <p:txBody>
          <a:bodyPr>
            <a:spAutoFit/>
          </a:bodyPr>
          <a:lstStyle/>
          <a:p>
            <a:r>
              <a:rPr lang="en-US" altLang="zh-CN" sz="2400" b="1" dirty="0">
                <a:solidFill>
                  <a:srgbClr val="0000CC"/>
                </a:solidFill>
                <a:latin typeface="Times New Roman" panose="02020603050405020304" pitchFamily="18" charset="0"/>
              </a:rPr>
              <a:t>namespace Jack</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x,y</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f(…){..}</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a:t>
            </a:r>
            <a:r>
              <a:rPr lang="en-US" altLang="zh-CN" sz="2400" b="1" dirty="0" smtClean="0">
                <a:latin typeface="Times New Roman" panose="02020603050405020304" pitchFamily="18" charset="0"/>
              </a:rPr>
              <a:t>h(…){…}</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13" name="文本框 12"/>
          <p:cNvSpPr txBox="1">
            <a:spLocks noChangeArrowheads="1"/>
          </p:cNvSpPr>
          <p:nvPr/>
        </p:nvSpPr>
        <p:spPr bwMode="auto">
          <a:xfrm flipH="1">
            <a:off x="6529388" y="4221163"/>
            <a:ext cx="2490787" cy="2678112"/>
          </a:xfrm>
          <a:prstGeom prst="rect">
            <a:avLst/>
          </a:prstGeom>
          <a:solidFill>
            <a:srgbClr val="FFFF66"/>
          </a:solidFill>
          <a:ln w="9525">
            <a:noFill/>
            <a:miter lim="800000"/>
          </a:ln>
        </p:spPr>
        <p:txBody>
          <a:bodyPr>
            <a:spAutoFit/>
          </a:bodyPr>
          <a:lstStyle/>
          <a:p>
            <a:r>
              <a:rPr lang="en-US" altLang="zh-CN" sz="2400" b="1" dirty="0">
                <a:latin typeface="Times New Roman" panose="02020603050405020304" pitchFamily="18" charset="0"/>
              </a:rPr>
              <a:t>#include “z1.cpp”</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#include “k1.cpp”</a:t>
            </a:r>
            <a:endParaRPr lang="en-US" altLang="zh-CN" sz="2400" b="1" dirty="0">
              <a:latin typeface="Times New Roman" panose="02020603050405020304" pitchFamily="18" charset="0"/>
            </a:endParaRPr>
          </a:p>
          <a:p>
            <a:r>
              <a:rPr lang="en-US" altLang="zh-CN" sz="2400" b="1" dirty="0" err="1">
                <a:latin typeface="Times New Roman" panose="02020603050405020304" pitchFamily="18" charset="0"/>
              </a:rPr>
              <a:t>int</a:t>
            </a:r>
            <a:r>
              <a:rPr lang="en-US" altLang="zh-CN" sz="2400" b="1" dirty="0">
                <a:latin typeface="Times New Roman" panose="02020603050405020304" pitchFamily="18" charset="0"/>
              </a:rPr>
              <a:t> main(){</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Tom::x=9;</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Jack::x=20;</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a:t>
            </a:r>
            <a:endParaRPr lang="zh-CN" altLang="en-US" sz="2400" b="1" dirty="0">
              <a:latin typeface="Times New Roman" panose="02020603050405020304" pitchFamily="18" charset="0"/>
            </a:endParaRPr>
          </a:p>
        </p:txBody>
      </p:sp>
      <p:sp>
        <p:nvSpPr>
          <p:cNvPr id="14" name="文本框 13"/>
          <p:cNvSpPr txBox="1">
            <a:spLocks noChangeArrowheads="1"/>
          </p:cNvSpPr>
          <p:nvPr/>
        </p:nvSpPr>
        <p:spPr bwMode="auto">
          <a:xfrm>
            <a:off x="7067550" y="19050"/>
            <a:ext cx="1223963" cy="461963"/>
          </a:xfrm>
          <a:prstGeom prst="rect">
            <a:avLst/>
          </a:prstGeom>
          <a:solidFill>
            <a:schemeClr val="bg1"/>
          </a:solidFill>
          <a:ln w="9525">
            <a:noFill/>
            <a:miter lim="800000"/>
          </a:ln>
        </p:spPr>
        <p:txBody>
          <a:bodyPr>
            <a:spAutoFit/>
          </a:bodyPr>
          <a:lstStyle/>
          <a:p>
            <a:r>
              <a:rPr lang="en-US" altLang="zh-CN" sz="2400" b="1">
                <a:solidFill>
                  <a:srgbClr val="FF0000"/>
                </a:solidFill>
                <a:latin typeface="Times New Roman" panose="02020603050405020304" pitchFamily="18" charset="0"/>
              </a:rPr>
              <a:t>Z1.cpp</a:t>
            </a:r>
            <a:endParaRPr lang="zh-CN" altLang="en-US" sz="2400" b="1">
              <a:solidFill>
                <a:srgbClr val="FF0000"/>
              </a:solidFill>
              <a:latin typeface="Times New Roman" panose="02020603050405020304" pitchFamily="18" charset="0"/>
            </a:endParaRPr>
          </a:p>
        </p:txBody>
      </p:sp>
      <p:sp>
        <p:nvSpPr>
          <p:cNvPr id="17" name="文本框 16"/>
          <p:cNvSpPr txBox="1">
            <a:spLocks noChangeArrowheads="1"/>
          </p:cNvSpPr>
          <p:nvPr/>
        </p:nvSpPr>
        <p:spPr bwMode="auto">
          <a:xfrm>
            <a:off x="7053263" y="2065338"/>
            <a:ext cx="1223962" cy="460375"/>
          </a:xfrm>
          <a:prstGeom prst="rect">
            <a:avLst/>
          </a:prstGeom>
          <a:solidFill>
            <a:schemeClr val="bg1"/>
          </a:solidFill>
          <a:ln w="9525">
            <a:noFill/>
            <a:miter lim="800000"/>
          </a:ln>
        </p:spPr>
        <p:txBody>
          <a:bodyPr>
            <a:spAutoFit/>
          </a:bodyPr>
          <a:lstStyle/>
          <a:p>
            <a:r>
              <a:rPr lang="en-US" altLang="zh-CN" sz="2400" b="1" dirty="0">
                <a:solidFill>
                  <a:srgbClr val="FF0000"/>
                </a:solidFill>
                <a:latin typeface="Times New Roman" panose="02020603050405020304" pitchFamily="18" charset="0"/>
              </a:rPr>
              <a:t>k1.cpp</a:t>
            </a:r>
            <a:endParaRPr lang="zh-CN" altLang="en-US" sz="24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 calcmode="lin" valueType="num">
                                      <p:cBhvr additive="base">
                                        <p:cTn id="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fade">
                                      <p:cBhvr>
                                        <p:cTn id="13" dur="1000"/>
                                        <p:tgtEl>
                                          <p:spTgt spid="128003">
                                            <p:txEl>
                                              <p:pRg st="2" end="2"/>
                                            </p:txEl>
                                          </p:spTgt>
                                        </p:tgtEl>
                                      </p:cBhvr>
                                    </p:animEffect>
                                    <p:anim calcmode="lin" valueType="num">
                                      <p:cBhvr>
                                        <p:cTn id="14" dur="10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80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p:bldP spid="7" grpId="0"/>
      <p:bldP spid="8" grpId="0" animBg="1"/>
      <p:bldP spid="9" grpId="0"/>
      <p:bldP spid="4" grpId="0" animBg="1"/>
      <p:bldP spid="11" grpId="0" animBg="1"/>
      <p:bldP spid="12" grpId="0" animBg="1"/>
      <p:bldP spid="13" grpId="0" animBg="1"/>
      <p:bldP spid="14" grpId="0" animBg="1"/>
      <p:bldP spid="1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idx="4294967295"/>
          </p:nvPr>
        </p:nvSpPr>
        <p:spPr>
          <a:xfrm>
            <a:off x="684213" y="115888"/>
            <a:ext cx="7772400" cy="504825"/>
          </a:xfrm>
        </p:spPr>
        <p:txBody>
          <a:bodyPr/>
          <a:lstStyle/>
          <a:p>
            <a:pPr eaLnBrk="1" hangingPunct="1"/>
            <a:r>
              <a:rPr lang="en-US" altLang="zh-CN" b="1" smtClean="0"/>
              <a:t>2.11 </a:t>
            </a:r>
            <a:r>
              <a:rPr lang="zh-CN" altLang="en-US" b="1" smtClean="0"/>
              <a:t>命名</a:t>
            </a:r>
            <a:r>
              <a:rPr lang="zh-CN" altLang="en-US" b="1" smtClean="0">
                <a:solidFill>
                  <a:srgbClr val="FF0000"/>
                </a:solidFill>
              </a:rPr>
              <a:t>空间</a:t>
            </a:r>
            <a:endParaRPr lang="zh-CN" altLang="en-US" b="1" smtClean="0">
              <a:solidFill>
                <a:srgbClr val="FF0000"/>
              </a:solidFill>
            </a:endParaRPr>
          </a:p>
        </p:txBody>
      </p:sp>
      <p:sp>
        <p:nvSpPr>
          <p:cNvPr id="128003" name="Rectangle 3"/>
          <p:cNvSpPr>
            <a:spLocks noGrp="1" noChangeArrowheads="1"/>
          </p:cNvSpPr>
          <p:nvPr>
            <p:ph idx="4294967295"/>
          </p:nvPr>
        </p:nvSpPr>
        <p:spPr>
          <a:xfrm>
            <a:off x="395288" y="1052513"/>
            <a:ext cx="7772400" cy="4538662"/>
          </a:xfrm>
        </p:spPr>
        <p:txBody>
          <a:bodyPr/>
          <a:lstStyle/>
          <a:p>
            <a:pPr eaLnBrk="1" hangingPunct="1">
              <a:lnSpc>
                <a:spcPct val="90000"/>
              </a:lnSpc>
              <a:buFontTx/>
              <a:buNone/>
            </a:pPr>
            <a:r>
              <a:rPr lang="en-US" altLang="zh-CN" b="1" dirty="0" smtClean="0">
                <a:solidFill>
                  <a:srgbClr val="0000CC"/>
                </a:solidFill>
              </a:rPr>
              <a:t>1</a:t>
            </a:r>
            <a:r>
              <a:rPr lang="zh-CN" altLang="en-US" b="1" dirty="0" smtClean="0">
                <a:solidFill>
                  <a:srgbClr val="0000CC"/>
                </a:solidFill>
              </a:rPr>
              <a:t>、</a:t>
            </a:r>
            <a:r>
              <a:rPr lang="en-US" altLang="zh-CN" b="1" dirty="0" smtClean="0">
                <a:solidFill>
                  <a:srgbClr val="0000CC"/>
                </a:solidFill>
              </a:rPr>
              <a:t>C++</a:t>
            </a:r>
            <a:r>
              <a:rPr lang="zh-CN" altLang="en-US" b="1" dirty="0" smtClean="0">
                <a:solidFill>
                  <a:srgbClr val="0000CC"/>
                </a:solidFill>
              </a:rPr>
              <a:t>引入名字空间的原因</a:t>
            </a:r>
            <a:endParaRPr lang="zh-CN" altLang="en-US" b="1" dirty="0" smtClean="0">
              <a:solidFill>
                <a:srgbClr val="0000CC"/>
              </a:solidFill>
            </a:endParaRPr>
          </a:p>
          <a:p>
            <a:pPr lvl="1" eaLnBrk="1" hangingPunct="1">
              <a:lnSpc>
                <a:spcPct val="90000"/>
              </a:lnSpc>
            </a:pPr>
            <a:r>
              <a:rPr lang="en-US" altLang="zh-CN" b="1" dirty="0" smtClean="0"/>
              <a:t>C++</a:t>
            </a:r>
            <a:r>
              <a:rPr lang="zh-CN" altLang="en-US" b="1" dirty="0" smtClean="0"/>
              <a:t>编程环境中，系统定义了大量的变量、函数和类的名称。</a:t>
            </a:r>
            <a:endParaRPr lang="zh-CN" altLang="en-US" b="1" dirty="0" smtClean="0"/>
          </a:p>
          <a:p>
            <a:pPr lvl="1" eaLnBrk="1" hangingPunct="1">
              <a:lnSpc>
                <a:spcPct val="90000"/>
              </a:lnSpc>
            </a:pPr>
            <a:r>
              <a:rPr lang="zh-CN" altLang="en-US" b="1" dirty="0" smtClean="0">
                <a:solidFill>
                  <a:srgbClr val="0000CC"/>
                </a:solidFill>
              </a:rPr>
              <a:t>在编程中可能定义出系统已存在的变量、函数或类名称，产生冲突。</a:t>
            </a:r>
            <a:endParaRPr lang="zh-CN" altLang="en-US" b="1" dirty="0" smtClean="0">
              <a:solidFill>
                <a:srgbClr val="0000CC"/>
              </a:solidFill>
            </a:endParaRPr>
          </a:p>
          <a:p>
            <a:pPr lvl="1" eaLnBrk="1" hangingPunct="1">
              <a:lnSpc>
                <a:spcPct val="90000"/>
              </a:lnSpc>
            </a:pPr>
            <a:r>
              <a:rPr lang="zh-CN" altLang="en-US" b="1" dirty="0" smtClean="0"/>
              <a:t>多人合作进行软件开发时，可能定义出相同的名称，产生冲突。</a:t>
            </a:r>
            <a:endParaRPr lang="zh-CN" altLang="en-US" b="1" dirty="0" smtClean="0"/>
          </a:p>
          <a:p>
            <a:pPr lvl="1" eaLnBrk="1" hangingPunct="1">
              <a:lnSpc>
                <a:spcPct val="90000"/>
              </a:lnSpc>
            </a:pPr>
            <a:r>
              <a:rPr lang="zh-CN" altLang="en-US" b="1" dirty="0" smtClean="0"/>
              <a:t>这些问题导致名字空间的运用：</a:t>
            </a:r>
            <a:r>
              <a:rPr lang="zh-CN" altLang="en-US" b="1" dirty="0" smtClean="0">
                <a:solidFill>
                  <a:srgbClr val="0000CC"/>
                </a:solidFill>
              </a:rPr>
              <a:t>即程序员可以将自己定义的名字局限在一个自定义的名字空间中，就不会与其它人定义的名字冲突。</a:t>
            </a:r>
            <a:endParaRPr lang="zh-CN" altLang="en-US" b="1" dirty="0" smtClean="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 calcmode="lin" valueType="num">
                                      <p:cBhvr additive="base">
                                        <p:cTn id="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 calcmode="lin" valueType="num">
                                      <p:cBhvr additive="base">
                                        <p:cTn id="13"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anim calcmode="lin" valueType="num">
                                      <p:cBhvr additive="base">
                                        <p:cTn id="19"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8003">
                                            <p:txEl>
                                              <p:pRg st="4" end="4"/>
                                            </p:txEl>
                                          </p:spTgt>
                                        </p:tgtEl>
                                        <p:attrNameLst>
                                          <p:attrName>style.visibility</p:attrName>
                                        </p:attrNameLst>
                                      </p:cBhvr>
                                      <p:to>
                                        <p:strVal val="visible"/>
                                      </p:to>
                                    </p:set>
                                    <p:anim calcmode="lin" valueType="num">
                                      <p:cBhvr additive="base">
                                        <p:cTn id="25"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4294967295"/>
          </p:nvPr>
        </p:nvSpPr>
        <p:spPr>
          <a:xfrm>
            <a:off x="250825" y="1052513"/>
            <a:ext cx="8569325" cy="5472112"/>
          </a:xfrm>
        </p:spPr>
        <p:txBody>
          <a:bodyPr/>
          <a:lstStyle/>
          <a:p>
            <a:pPr eaLnBrk="1" hangingPunct="1">
              <a:buFontTx/>
              <a:buNone/>
            </a:pPr>
            <a:r>
              <a:rPr lang="en-US" altLang="zh-CN" b="1" dirty="0" smtClean="0">
                <a:solidFill>
                  <a:srgbClr val="0000CC"/>
                </a:solidFill>
              </a:rPr>
              <a:t>2</a:t>
            </a:r>
            <a:r>
              <a:rPr lang="zh-CN" altLang="en-US" b="1" dirty="0" smtClean="0">
                <a:solidFill>
                  <a:srgbClr val="0000CC"/>
                </a:solidFill>
              </a:rPr>
              <a:t>、名字空间的定义</a:t>
            </a:r>
            <a:endParaRPr lang="zh-CN" altLang="en-US" b="1" dirty="0" smtClean="0">
              <a:solidFill>
                <a:srgbClr val="0000CC"/>
              </a:solidFill>
            </a:endParaRPr>
          </a:p>
          <a:p>
            <a:pPr lvl="1" eaLnBrk="1" hangingPunct="1">
              <a:buFontTx/>
              <a:buNone/>
            </a:pPr>
            <a:r>
              <a:rPr lang="en-US" altLang="zh-CN" b="1" dirty="0" smtClean="0">
                <a:solidFill>
                  <a:srgbClr val="FF0000"/>
                </a:solidFill>
              </a:rPr>
              <a:t>namespace</a:t>
            </a:r>
            <a:r>
              <a:rPr lang="en-US" altLang="zh-CN" b="1" dirty="0" smtClean="0"/>
              <a:t>  XX</a:t>
            </a:r>
            <a:endParaRPr lang="en-US" altLang="zh-CN" b="1" dirty="0" smtClean="0"/>
          </a:p>
          <a:p>
            <a:pPr lvl="1" eaLnBrk="1" hangingPunct="1">
              <a:buFontTx/>
              <a:buNone/>
            </a:pPr>
            <a:r>
              <a:rPr lang="en-US" altLang="zh-CN" b="1" dirty="0" smtClean="0"/>
              <a:t>{</a:t>
            </a:r>
            <a:endParaRPr lang="en-US" altLang="zh-CN" b="1" dirty="0" smtClean="0"/>
          </a:p>
          <a:p>
            <a:pPr lvl="1" eaLnBrk="1" hangingPunct="1">
              <a:buFontTx/>
              <a:buNone/>
            </a:pPr>
            <a:r>
              <a:rPr lang="en-US" altLang="zh-CN" b="1" dirty="0" smtClean="0"/>
              <a:t>	members;</a:t>
            </a:r>
            <a:endParaRPr lang="en-US" altLang="zh-CN" b="1" dirty="0" smtClean="0"/>
          </a:p>
          <a:p>
            <a:pPr lvl="1" eaLnBrk="1" hangingPunct="1">
              <a:buFontTx/>
              <a:buNone/>
            </a:pPr>
            <a:r>
              <a:rPr lang="en-US" altLang="zh-CN" b="1" dirty="0" smtClean="0"/>
              <a:t>}</a:t>
            </a:r>
            <a:endParaRPr lang="en-US" altLang="zh-CN" b="1" dirty="0" smtClean="0"/>
          </a:p>
          <a:p>
            <a:pPr lvl="1" eaLnBrk="1" hangingPunct="1">
              <a:buFontTx/>
              <a:buNone/>
            </a:pPr>
            <a:r>
              <a:rPr lang="zh-CN" altLang="en-US" sz="2400" b="1" dirty="0" smtClean="0"/>
              <a:t>其中，</a:t>
            </a:r>
            <a:r>
              <a:rPr lang="en-US" altLang="zh-CN" sz="2400" b="1" dirty="0" smtClean="0">
                <a:solidFill>
                  <a:srgbClr val="FF0000"/>
                </a:solidFill>
              </a:rPr>
              <a:t>namespace</a:t>
            </a:r>
            <a:r>
              <a:rPr lang="zh-CN" altLang="en-US" sz="2400" b="1" dirty="0" smtClean="0"/>
              <a:t>是定义名字空间的</a:t>
            </a:r>
            <a:r>
              <a:rPr lang="zh-CN" altLang="en-US" sz="2400" b="1" dirty="0" smtClean="0">
                <a:solidFill>
                  <a:srgbClr val="FF0000"/>
                </a:solidFill>
              </a:rPr>
              <a:t>关键字</a:t>
            </a:r>
            <a:r>
              <a:rPr lang="zh-CN" altLang="en-US" sz="2400" b="1" dirty="0" smtClean="0"/>
              <a:t>；</a:t>
            </a:r>
            <a:endParaRPr lang="en-US" altLang="zh-CN" sz="2400" b="1" dirty="0" smtClean="0"/>
          </a:p>
          <a:p>
            <a:pPr lvl="1" eaLnBrk="1" hangingPunct="1">
              <a:buFontTx/>
              <a:buNone/>
            </a:pPr>
            <a:r>
              <a:rPr lang="en-US" altLang="zh-CN" sz="2400" b="1" dirty="0" smtClean="0"/>
              <a:t>   XX</a:t>
            </a:r>
            <a:r>
              <a:rPr lang="zh-CN" altLang="en-US" sz="2400" b="1" dirty="0" smtClean="0"/>
              <a:t>是程序员指定的名字空间的名字；</a:t>
            </a:r>
            <a:endParaRPr lang="en-US" altLang="zh-CN" sz="2400" b="1" dirty="0" smtClean="0"/>
          </a:p>
          <a:p>
            <a:pPr lvl="1" eaLnBrk="1" hangingPunct="1">
              <a:buFontTx/>
              <a:buNone/>
            </a:pPr>
            <a:r>
              <a:rPr lang="en-US" altLang="zh-CN" sz="2400" b="1" dirty="0" smtClean="0">
                <a:solidFill>
                  <a:srgbClr val="FF0000"/>
                </a:solidFill>
              </a:rPr>
              <a:t>   members</a:t>
            </a:r>
            <a:r>
              <a:rPr lang="en-US" altLang="zh-CN" sz="2400" b="1" dirty="0" smtClean="0"/>
              <a:t> </a:t>
            </a:r>
            <a:r>
              <a:rPr lang="zh-CN" altLang="en-US" sz="2400" b="1" dirty="0" smtClean="0"/>
              <a:t>是名字空间中包括的</a:t>
            </a:r>
            <a:r>
              <a:rPr lang="zh-CN" altLang="en-US" sz="2400" b="1" dirty="0" smtClean="0">
                <a:solidFill>
                  <a:srgbClr val="FF0000"/>
                </a:solidFill>
              </a:rPr>
              <a:t>成员</a:t>
            </a:r>
            <a:r>
              <a:rPr lang="zh-CN" altLang="en-US" sz="2400" b="1" dirty="0" smtClean="0"/>
              <a:t>，可以是变量定义、函数声明、函数定义、结构声明，以及类的声明等。</a:t>
            </a:r>
            <a:r>
              <a:rPr lang="zh-CN" altLang="en-US" b="1" dirty="0" smtClean="0"/>
              <a:t>  </a:t>
            </a:r>
            <a:endParaRPr lang="zh-CN" altLang="en-US" b="1" dirty="0" smtClean="0"/>
          </a:p>
        </p:txBody>
      </p:sp>
      <p:sp>
        <p:nvSpPr>
          <p:cNvPr id="4"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5" end="5"/>
                                            </p:txEl>
                                          </p:spTgt>
                                        </p:tgtEl>
                                        <p:attrNameLst>
                                          <p:attrName>style.visibility</p:attrName>
                                        </p:attrNameLst>
                                      </p:cBhvr>
                                      <p:to>
                                        <p:strVal val="visible"/>
                                      </p:to>
                                    </p:set>
                                    <p:anim calcmode="lin" valueType="num">
                                      <p:cBhvr additive="base">
                                        <p:cTn id="7"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pRg st="6" end="6"/>
                                            </p:txEl>
                                          </p:spTgt>
                                        </p:tgtEl>
                                        <p:attrNameLst>
                                          <p:attrName>style.visibility</p:attrName>
                                        </p:attrNameLst>
                                      </p:cBhvr>
                                      <p:to>
                                        <p:strVal val="visible"/>
                                      </p:to>
                                    </p:set>
                                    <p:anim calcmode="lin" valueType="num">
                                      <p:cBhvr additive="base">
                                        <p:cTn id="13"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anim calcmode="lin" valueType="num">
                                      <p:cBhvr additive="base">
                                        <p:cTn id="19"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3"/>
          <p:cNvSpPr>
            <a:spLocks noGrp="1" noChangeArrowheads="1"/>
          </p:cNvSpPr>
          <p:nvPr>
            <p:ph idx="4294967295"/>
          </p:nvPr>
        </p:nvSpPr>
        <p:spPr>
          <a:xfrm>
            <a:off x="255588" y="1125538"/>
            <a:ext cx="8493125" cy="5543550"/>
          </a:xfrm>
        </p:spPr>
        <p:txBody>
          <a:bodyPr/>
          <a:lstStyle/>
          <a:p>
            <a:pPr eaLnBrk="1" hangingPunct="1">
              <a:lnSpc>
                <a:spcPct val="90000"/>
              </a:lnSpc>
              <a:buFontTx/>
              <a:buNone/>
            </a:pPr>
            <a:r>
              <a:rPr lang="en-US" altLang="zh-CN" sz="2400" b="1" dirty="0" smtClean="0">
                <a:solidFill>
                  <a:srgbClr val="0000CC"/>
                </a:solidFill>
              </a:rPr>
              <a:t>3</a:t>
            </a:r>
            <a:r>
              <a:rPr lang="zh-CN" altLang="en-US" sz="2400" b="1" dirty="0" smtClean="0">
                <a:solidFill>
                  <a:srgbClr val="0000CC"/>
                </a:solidFill>
              </a:rPr>
              <a:t>、名字空间案例：下面的例子定义了名字空间</a:t>
            </a:r>
            <a:r>
              <a:rPr lang="en-US" altLang="zh-CN" sz="2400" b="1" dirty="0" smtClean="0">
                <a:solidFill>
                  <a:srgbClr val="0000CC"/>
                </a:solidFill>
              </a:rPr>
              <a:t>ABC</a:t>
            </a:r>
            <a:endParaRPr lang="en-US" altLang="zh-CN" sz="2400" b="1" dirty="0" smtClean="0">
              <a:solidFill>
                <a:srgbClr val="0000CC"/>
              </a:solidFill>
            </a:endParaRPr>
          </a:p>
          <a:p>
            <a:pPr lvl="1" eaLnBrk="1" hangingPunct="1">
              <a:lnSpc>
                <a:spcPct val="90000"/>
              </a:lnSpc>
              <a:buFontTx/>
              <a:buNone/>
            </a:pPr>
            <a:r>
              <a:rPr lang="en-US" altLang="zh-CN" sz="2000" b="1" dirty="0" smtClean="0"/>
              <a:t>namespace ABC</a:t>
            </a:r>
            <a:r>
              <a:rPr lang="en-US" altLang="zh-CN" sz="2000" b="1" dirty="0" smtClean="0">
                <a:solidFill>
                  <a:srgbClr val="FF0000"/>
                </a:solidFill>
              </a:rPr>
              <a:t>{</a:t>
            </a:r>
            <a:endParaRPr lang="en-US" altLang="zh-CN" sz="2000" b="1" dirty="0" smtClean="0">
              <a:solidFill>
                <a:srgbClr val="FF0000"/>
              </a:solidFill>
            </a:endParaRPr>
          </a:p>
          <a:p>
            <a:pPr lvl="1" eaLnBrk="1" hangingPunct="1">
              <a:lnSpc>
                <a:spcPct val="90000"/>
              </a:lnSpc>
              <a:buFontTx/>
              <a:buNone/>
            </a:pPr>
            <a:r>
              <a:rPr lang="en-US" altLang="zh-CN" sz="2000" b="1" dirty="0" smtClean="0"/>
              <a:t>	</a:t>
            </a:r>
            <a:r>
              <a:rPr lang="en-US" altLang="zh-CN" sz="2000" b="1" dirty="0" err="1" smtClean="0"/>
              <a:t>int</a:t>
            </a:r>
            <a:r>
              <a:rPr lang="en-US" altLang="zh-CN" sz="2000" b="1" dirty="0" smtClean="0"/>
              <a:t> count;</a:t>
            </a:r>
            <a:endParaRPr lang="en-US" altLang="zh-CN" sz="2000" b="1" dirty="0" smtClean="0"/>
          </a:p>
          <a:p>
            <a:pPr lvl="1" eaLnBrk="1" hangingPunct="1">
              <a:lnSpc>
                <a:spcPct val="90000"/>
              </a:lnSpc>
              <a:buFontTx/>
              <a:buNone/>
            </a:pPr>
            <a:r>
              <a:rPr lang="en-US" altLang="zh-CN" sz="2000" b="1" dirty="0" smtClean="0"/>
              <a:t>	</a:t>
            </a:r>
            <a:r>
              <a:rPr lang="en-US" altLang="zh-CN" sz="2000" b="1" dirty="0" err="1" smtClean="0"/>
              <a:t>typedef</a:t>
            </a:r>
            <a:r>
              <a:rPr lang="en-US" altLang="zh-CN" sz="2000" b="1" dirty="0" smtClean="0"/>
              <a:t> float </a:t>
            </a:r>
            <a:r>
              <a:rPr lang="en-US" altLang="zh-CN" sz="2000" b="1" dirty="0" err="1" smtClean="0"/>
              <a:t>house_price</a:t>
            </a:r>
            <a:r>
              <a:rPr lang="en-US" altLang="zh-CN" sz="2000" b="1" dirty="0" smtClean="0"/>
              <a:t>;</a:t>
            </a:r>
            <a:endParaRPr lang="en-US" altLang="zh-CN" sz="2000" b="1" dirty="0" smtClean="0"/>
          </a:p>
          <a:p>
            <a:pPr lvl="1" eaLnBrk="1" hangingPunct="1">
              <a:lnSpc>
                <a:spcPct val="90000"/>
              </a:lnSpc>
              <a:buFontTx/>
              <a:buNone/>
            </a:pPr>
            <a:r>
              <a:rPr lang="en-US" altLang="zh-CN" sz="2000" b="1" dirty="0" smtClean="0"/>
              <a:t>	</a:t>
            </a:r>
            <a:r>
              <a:rPr lang="en-US" altLang="zh-CN" sz="2000" b="1" dirty="0" err="1" smtClean="0"/>
              <a:t>struct</a:t>
            </a:r>
            <a:r>
              <a:rPr lang="en-US" altLang="zh-CN" sz="2000" b="1" dirty="0" smtClean="0"/>
              <a:t> student{</a:t>
            </a:r>
            <a:endParaRPr lang="en-US" altLang="zh-CN" sz="2000" b="1" dirty="0" smtClean="0"/>
          </a:p>
          <a:p>
            <a:pPr lvl="1" eaLnBrk="1" hangingPunct="1">
              <a:lnSpc>
                <a:spcPct val="90000"/>
              </a:lnSpc>
              <a:buFontTx/>
              <a:buNone/>
            </a:pPr>
            <a:r>
              <a:rPr lang="en-US" altLang="zh-CN" sz="2000" b="1" dirty="0" smtClean="0"/>
              <a:t>		char *name;</a:t>
            </a:r>
            <a:endParaRPr lang="en-US" altLang="zh-CN" sz="2000" b="1" dirty="0" smtClean="0"/>
          </a:p>
          <a:p>
            <a:pPr lvl="1" eaLnBrk="1" hangingPunct="1">
              <a:lnSpc>
                <a:spcPct val="90000"/>
              </a:lnSpc>
              <a:buFontTx/>
              <a:buNone/>
            </a:pPr>
            <a:r>
              <a:rPr lang="en-US" altLang="zh-CN" sz="2000" b="1" dirty="0" smtClean="0"/>
              <a:t>		</a:t>
            </a:r>
            <a:r>
              <a:rPr lang="en-US" altLang="zh-CN" sz="2000" b="1" dirty="0" err="1" smtClean="0"/>
              <a:t>int</a:t>
            </a:r>
            <a:r>
              <a:rPr lang="en-US" altLang="zh-CN" sz="2000" b="1" dirty="0" smtClean="0"/>
              <a:t> age;</a:t>
            </a:r>
            <a:endParaRPr lang="en-US" altLang="zh-CN" sz="2000" b="1" dirty="0" smtClean="0"/>
          </a:p>
          <a:p>
            <a:pPr lvl="1" eaLnBrk="1" hangingPunct="1">
              <a:lnSpc>
                <a:spcPct val="90000"/>
              </a:lnSpc>
              <a:buFontTx/>
              <a:buNone/>
            </a:pPr>
            <a:r>
              <a:rPr lang="en-US" altLang="zh-CN" sz="2000" b="1" dirty="0" smtClean="0"/>
              <a:t>	}</a:t>
            </a:r>
            <a:r>
              <a:rPr lang="zh-CN" altLang="en-US" sz="2000" b="1" dirty="0" smtClean="0"/>
              <a:t>；</a:t>
            </a:r>
            <a:endParaRPr lang="zh-CN" altLang="en-US" sz="2000" b="1" dirty="0" smtClean="0"/>
          </a:p>
          <a:p>
            <a:pPr lvl="1" eaLnBrk="1" hangingPunct="1">
              <a:lnSpc>
                <a:spcPct val="90000"/>
              </a:lnSpc>
              <a:buFontTx/>
              <a:buNone/>
            </a:pPr>
            <a:r>
              <a:rPr lang="en-US" altLang="zh-CN" sz="2000" b="1" dirty="0" smtClean="0"/>
              <a:t>	double add(</a:t>
            </a:r>
            <a:r>
              <a:rPr lang="en-US" altLang="zh-CN" sz="2000" b="1" dirty="0" err="1" smtClean="0"/>
              <a:t>int</a:t>
            </a:r>
            <a:r>
              <a:rPr lang="en-US" altLang="zh-CN" sz="2000" b="1" dirty="0" smtClean="0"/>
              <a:t> </a:t>
            </a:r>
            <a:r>
              <a:rPr lang="en-US" altLang="zh-CN" sz="2000" b="1" dirty="0" err="1" smtClean="0"/>
              <a:t>a,int</a:t>
            </a:r>
            <a:r>
              <a:rPr lang="en-US" altLang="zh-CN" sz="2000" b="1" dirty="0" smtClean="0"/>
              <a:t> b)	{ return (double)</a:t>
            </a:r>
            <a:r>
              <a:rPr lang="en-US" altLang="zh-CN" sz="2000" b="1" dirty="0" err="1" smtClean="0"/>
              <a:t>a+b</a:t>
            </a:r>
            <a:r>
              <a:rPr lang="en-US" altLang="zh-CN" sz="2000" b="1" dirty="0" smtClean="0"/>
              <a:t>;}</a:t>
            </a:r>
            <a:endParaRPr lang="en-US" altLang="zh-CN" sz="2000" b="1" dirty="0" smtClean="0"/>
          </a:p>
          <a:p>
            <a:pPr lvl="1" eaLnBrk="1" hangingPunct="1">
              <a:lnSpc>
                <a:spcPct val="90000"/>
              </a:lnSpc>
              <a:buFontTx/>
              <a:buNone/>
            </a:pPr>
            <a:r>
              <a:rPr lang="en-US" altLang="zh-CN" sz="2000" b="1" dirty="0" smtClean="0"/>
              <a:t>	inline </a:t>
            </a:r>
            <a:r>
              <a:rPr lang="en-US" altLang="zh-CN" sz="2000" b="1" dirty="0" err="1" smtClean="0"/>
              <a:t>int</a:t>
            </a:r>
            <a:r>
              <a:rPr lang="en-US" altLang="zh-CN" sz="2000" b="1" dirty="0" smtClean="0"/>
              <a:t> min(</a:t>
            </a:r>
            <a:r>
              <a:rPr lang="en-US" altLang="zh-CN" sz="2000" b="1" dirty="0" err="1" smtClean="0"/>
              <a:t>int</a:t>
            </a:r>
            <a:r>
              <a:rPr lang="en-US" altLang="zh-CN" sz="2000" b="1" dirty="0" smtClean="0"/>
              <a:t> </a:t>
            </a:r>
            <a:r>
              <a:rPr lang="en-US" altLang="zh-CN" sz="2000" b="1" dirty="0" err="1" smtClean="0"/>
              <a:t>a,int</a:t>
            </a:r>
            <a:r>
              <a:rPr lang="en-US" altLang="zh-CN" sz="2000" b="1" dirty="0" smtClean="0"/>
              <a:t> b);   </a:t>
            </a:r>
            <a:r>
              <a:rPr lang="en-US" altLang="zh-CN" sz="2000" b="1" dirty="0" smtClean="0">
                <a:solidFill>
                  <a:srgbClr val="0000CC"/>
                </a:solidFill>
              </a:rPr>
              <a:t>//</a:t>
            </a:r>
            <a:r>
              <a:rPr lang="zh-CN" altLang="en-US" sz="2000" b="1" dirty="0" smtClean="0">
                <a:solidFill>
                  <a:srgbClr val="0000CC"/>
                </a:solidFill>
              </a:rPr>
              <a:t>声明</a:t>
            </a:r>
            <a:endParaRPr lang="en-US" altLang="zh-CN" sz="2000" b="1" dirty="0" smtClean="0">
              <a:solidFill>
                <a:srgbClr val="0000CC"/>
              </a:solidFill>
            </a:endParaRPr>
          </a:p>
          <a:p>
            <a:pPr lvl="1" eaLnBrk="1" hangingPunct="1">
              <a:lnSpc>
                <a:spcPct val="90000"/>
              </a:lnSpc>
              <a:buFontTx/>
              <a:buNone/>
            </a:pPr>
            <a:r>
              <a:rPr lang="en-US" altLang="zh-CN" sz="2000" b="1" dirty="0" smtClean="0">
                <a:solidFill>
                  <a:srgbClr val="FF0000"/>
                </a:solidFill>
              </a:rPr>
              <a:t>};</a:t>
            </a:r>
            <a:endParaRPr lang="en-US" altLang="zh-CN" sz="2000" b="1" dirty="0" smtClean="0">
              <a:solidFill>
                <a:srgbClr val="FF0000"/>
              </a:solidFill>
            </a:endParaRPr>
          </a:p>
          <a:p>
            <a:pPr lvl="1" eaLnBrk="1" hangingPunct="1">
              <a:lnSpc>
                <a:spcPct val="90000"/>
              </a:lnSpc>
              <a:buFontTx/>
              <a:buNone/>
            </a:pPr>
            <a:r>
              <a:rPr lang="en-US" altLang="zh-CN" sz="2000" b="1" dirty="0" err="1" smtClean="0"/>
              <a:t>int</a:t>
            </a:r>
            <a:r>
              <a:rPr lang="en-US" altLang="zh-CN" sz="2000" b="1" dirty="0" smtClean="0"/>
              <a:t> </a:t>
            </a:r>
            <a:r>
              <a:rPr lang="en-US" altLang="zh-CN" sz="2000" b="1" dirty="0" smtClean="0">
                <a:solidFill>
                  <a:srgbClr val="FF0000"/>
                </a:solidFill>
              </a:rPr>
              <a:t>ABC</a:t>
            </a:r>
            <a:r>
              <a:rPr lang="en-US" altLang="zh-CN" sz="2000" b="1" dirty="0" smtClean="0"/>
              <a:t>::min(</a:t>
            </a:r>
            <a:r>
              <a:rPr lang="en-US" altLang="zh-CN" sz="2000" b="1" dirty="0" err="1" smtClean="0"/>
              <a:t>int</a:t>
            </a:r>
            <a:r>
              <a:rPr lang="en-US" altLang="zh-CN" sz="2000" b="1" dirty="0" smtClean="0"/>
              <a:t> </a:t>
            </a:r>
            <a:r>
              <a:rPr lang="en-US" altLang="zh-CN" sz="2000" b="1" dirty="0" err="1" smtClean="0"/>
              <a:t>a,int</a:t>
            </a:r>
            <a:r>
              <a:rPr lang="en-US" altLang="zh-CN" sz="2000" b="1" dirty="0" smtClean="0"/>
              <a:t> b)  </a:t>
            </a:r>
            <a:r>
              <a:rPr lang="en-US" altLang="zh-CN" sz="2000" b="1" dirty="0" smtClean="0">
                <a:solidFill>
                  <a:srgbClr val="0000CC"/>
                </a:solidFill>
              </a:rPr>
              <a:t>//</a:t>
            </a:r>
            <a:r>
              <a:rPr lang="zh-CN" altLang="en-US" sz="2000" b="1" dirty="0" smtClean="0">
                <a:solidFill>
                  <a:srgbClr val="0000CC"/>
                </a:solidFill>
              </a:rPr>
              <a:t>实现</a:t>
            </a:r>
            <a:endParaRPr lang="en-US" altLang="zh-CN" sz="2000" b="1" dirty="0" smtClean="0">
              <a:solidFill>
                <a:srgbClr val="0000CC"/>
              </a:solidFill>
            </a:endParaRPr>
          </a:p>
          <a:p>
            <a:pPr lvl="1" eaLnBrk="1" hangingPunct="1">
              <a:lnSpc>
                <a:spcPct val="90000"/>
              </a:lnSpc>
              <a:buFontTx/>
              <a:buNone/>
            </a:pPr>
            <a:r>
              <a:rPr lang="en-US" altLang="zh-CN" sz="2000" b="1" dirty="0" smtClean="0"/>
              <a:t>{</a:t>
            </a:r>
            <a:endParaRPr lang="en-US" altLang="zh-CN" sz="2000" b="1" dirty="0" smtClean="0"/>
          </a:p>
          <a:p>
            <a:pPr lvl="1" eaLnBrk="1" hangingPunct="1">
              <a:lnSpc>
                <a:spcPct val="90000"/>
              </a:lnSpc>
              <a:buFontTx/>
              <a:buNone/>
            </a:pPr>
            <a:r>
              <a:rPr lang="en-US" altLang="zh-CN" sz="2000" b="1" dirty="0" smtClean="0"/>
              <a:t>	return a&gt;</a:t>
            </a:r>
            <a:r>
              <a:rPr lang="en-US" altLang="zh-CN" sz="2000" b="1" dirty="0" err="1" smtClean="0"/>
              <a:t>b?a:b</a:t>
            </a:r>
            <a:r>
              <a:rPr lang="en-US" altLang="zh-CN" sz="2000" b="1" dirty="0" smtClean="0"/>
              <a:t>;</a:t>
            </a:r>
            <a:endParaRPr lang="en-US" altLang="zh-CN" sz="2000" b="1" dirty="0" smtClean="0"/>
          </a:p>
          <a:p>
            <a:pPr lvl="1" eaLnBrk="1" hangingPunct="1">
              <a:lnSpc>
                <a:spcPct val="90000"/>
              </a:lnSpc>
              <a:buFontTx/>
              <a:buNone/>
            </a:pPr>
            <a:r>
              <a:rPr lang="en-US" altLang="zh-CN" sz="2000" b="1" dirty="0" smtClean="0"/>
              <a:t>}</a:t>
            </a:r>
            <a:endParaRPr lang="zh-CN" altLang="en-US" sz="2000" b="1" dirty="0" smtClean="0"/>
          </a:p>
        </p:txBody>
      </p:sp>
      <p:sp>
        <p:nvSpPr>
          <p:cNvPr id="4" name="Rectangle 2"/>
          <p:cNvSpPr txBox="1">
            <a:spLocks noChangeArrowheads="1"/>
          </p:cNvSpPr>
          <p:nvPr/>
        </p:nvSpPr>
        <p:spPr bwMode="auto">
          <a:xfrm>
            <a:off x="684213" y="44450"/>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idx="4294967295"/>
          </p:nvPr>
        </p:nvSpPr>
        <p:spPr>
          <a:xfrm>
            <a:off x="395288" y="908050"/>
            <a:ext cx="8640762" cy="5834063"/>
          </a:xfrm>
        </p:spPr>
        <p:txBody>
          <a:bodyPr/>
          <a:lstStyle/>
          <a:p>
            <a:pPr eaLnBrk="1" hangingPunct="1">
              <a:lnSpc>
                <a:spcPct val="90000"/>
              </a:lnSpc>
              <a:buFontTx/>
              <a:buNone/>
            </a:pPr>
            <a:r>
              <a:rPr lang="en-US" altLang="zh-CN" sz="2400" b="1" dirty="0" smtClean="0">
                <a:solidFill>
                  <a:srgbClr val="0000CC"/>
                </a:solidFill>
              </a:rPr>
              <a:t>4</a:t>
            </a:r>
            <a:r>
              <a:rPr lang="zh-CN" altLang="en-US" sz="2400" b="1" dirty="0" smtClean="0">
                <a:solidFill>
                  <a:srgbClr val="0000CC"/>
                </a:solidFill>
              </a:rPr>
              <a:t>、名字空间的应用</a:t>
            </a:r>
            <a:endParaRPr lang="zh-CN" altLang="en-US" sz="2400" b="1" dirty="0" smtClean="0">
              <a:solidFill>
                <a:srgbClr val="0000CC"/>
              </a:solidFill>
            </a:endParaRPr>
          </a:p>
          <a:p>
            <a:pPr lvl="1" eaLnBrk="1" hangingPunct="1">
              <a:lnSpc>
                <a:spcPct val="90000"/>
              </a:lnSpc>
            </a:pPr>
            <a:r>
              <a:rPr lang="zh-CN" altLang="en-US" sz="2400" b="1" dirty="0" smtClean="0"/>
              <a:t>名字空间成员的作用域局限于名字空间内部，可以通过作用域限定符（</a:t>
            </a:r>
            <a:r>
              <a:rPr lang="en-US" altLang="zh-CN" sz="2400" b="1" dirty="0" smtClean="0"/>
              <a:t>::</a:t>
            </a:r>
            <a:r>
              <a:rPr lang="zh-CN" altLang="en-US" sz="2400" b="1" dirty="0" smtClean="0"/>
              <a:t>）访问它，语法如下：</a:t>
            </a:r>
            <a:endParaRPr lang="zh-CN" altLang="en-US" sz="2400" b="1" dirty="0" smtClean="0"/>
          </a:p>
          <a:p>
            <a:pPr lvl="1" eaLnBrk="1" hangingPunct="1">
              <a:lnSpc>
                <a:spcPct val="90000"/>
              </a:lnSpc>
              <a:buFontTx/>
              <a:buNone/>
            </a:pPr>
            <a:r>
              <a:rPr lang="en-US" altLang="zh-CN" sz="2400" b="1" dirty="0" err="1" smtClean="0">
                <a:solidFill>
                  <a:srgbClr val="FF0000"/>
                </a:solidFill>
              </a:rPr>
              <a:t>namespace_name</a:t>
            </a:r>
            <a:r>
              <a:rPr lang="en-US" altLang="zh-CN" sz="2400" b="1" dirty="0" smtClean="0">
                <a:solidFill>
                  <a:srgbClr val="FF0000"/>
                </a:solidFill>
              </a:rPr>
              <a:t>::identifier</a:t>
            </a:r>
            <a:endParaRPr lang="zh-CN" altLang="en-US" sz="2400" b="1" dirty="0" smtClean="0">
              <a:solidFill>
                <a:srgbClr val="FF0000"/>
              </a:solidFill>
            </a:endParaRPr>
          </a:p>
          <a:p>
            <a:pPr lvl="1" eaLnBrk="1" hangingPunct="1">
              <a:lnSpc>
                <a:spcPct val="90000"/>
              </a:lnSpc>
              <a:buFontTx/>
              <a:buNone/>
            </a:pPr>
            <a:r>
              <a:rPr lang="zh-CN" altLang="en-US" sz="2400" b="1" dirty="0" smtClean="0"/>
              <a:t>名字空间</a:t>
            </a:r>
            <a:r>
              <a:rPr lang="en-US" altLang="zh-CN" sz="2400" b="1" dirty="0" smtClean="0"/>
              <a:t>ABC</a:t>
            </a:r>
            <a:r>
              <a:rPr lang="zh-CN" altLang="en-US" sz="2400" b="1" dirty="0" smtClean="0"/>
              <a:t>有</a:t>
            </a:r>
            <a:r>
              <a:rPr lang="en-US" altLang="zh-CN" sz="2400" b="1" dirty="0" smtClean="0"/>
              <a:t>5</a:t>
            </a:r>
            <a:r>
              <a:rPr lang="zh-CN" altLang="en-US" sz="2400" b="1" dirty="0" smtClean="0"/>
              <a:t>个成员：</a:t>
            </a:r>
            <a:r>
              <a:rPr lang="en-US" altLang="zh-CN" sz="2400" b="1" dirty="0" smtClean="0"/>
              <a:t>count</a:t>
            </a:r>
            <a:r>
              <a:rPr lang="zh-CN" altLang="en-US" sz="2400" b="1" dirty="0" smtClean="0"/>
              <a:t>、 </a:t>
            </a:r>
            <a:r>
              <a:rPr lang="en-US" altLang="zh-CN" sz="2400" b="1" dirty="0" smtClean="0"/>
              <a:t>student</a:t>
            </a:r>
            <a:r>
              <a:rPr lang="zh-CN" altLang="en-US" sz="2400" b="1" dirty="0" smtClean="0"/>
              <a:t>、 </a:t>
            </a:r>
            <a:r>
              <a:rPr lang="en-US" altLang="zh-CN" sz="2400" b="1" dirty="0" err="1" smtClean="0"/>
              <a:t>house_price</a:t>
            </a:r>
            <a:r>
              <a:rPr lang="zh-CN" altLang="en-US" sz="2400" b="1" dirty="0" smtClean="0"/>
              <a:t>、</a:t>
            </a:r>
            <a:r>
              <a:rPr lang="en-US" altLang="zh-CN" sz="2400" b="1" dirty="0" smtClean="0"/>
              <a:t>add </a:t>
            </a:r>
            <a:r>
              <a:rPr lang="zh-CN" altLang="en-US" sz="2400" b="1" dirty="0" smtClean="0"/>
              <a:t>和</a:t>
            </a:r>
            <a:r>
              <a:rPr lang="en-US" altLang="zh-CN" sz="2400" b="1" dirty="0" smtClean="0"/>
              <a:t>min </a:t>
            </a:r>
            <a:r>
              <a:rPr lang="zh-CN" altLang="en-US" sz="2400" b="1" dirty="0" smtClean="0"/>
              <a:t>。对其引用如下：</a:t>
            </a:r>
            <a:endParaRPr lang="zh-CN" altLang="en-US" sz="2400" b="1" dirty="0" smtClean="0"/>
          </a:p>
          <a:p>
            <a:pPr eaLnBrk="1" hangingPunct="1">
              <a:lnSpc>
                <a:spcPct val="90000"/>
              </a:lnSpc>
              <a:buFontTx/>
              <a:buNone/>
            </a:pPr>
            <a:r>
              <a:rPr lang="en-US" altLang="zh-CN" sz="2400" b="1" dirty="0" smtClean="0"/>
              <a:t>void main(){</a:t>
            </a:r>
            <a:endParaRPr lang="en-US" altLang="zh-CN" sz="2400" b="1" dirty="0" smtClean="0"/>
          </a:p>
          <a:p>
            <a:pPr eaLnBrk="1" hangingPunct="1">
              <a:lnSpc>
                <a:spcPct val="90000"/>
              </a:lnSpc>
              <a:buFontTx/>
              <a:buNone/>
            </a:pPr>
            <a:r>
              <a:rPr lang="en-US" altLang="zh-CN" sz="2400" b="1" dirty="0" smtClean="0"/>
              <a:t>	</a:t>
            </a:r>
            <a:r>
              <a:rPr lang="en-US" altLang="zh-CN" sz="2400" b="1" dirty="0" smtClean="0">
                <a:solidFill>
                  <a:srgbClr val="0000CC"/>
                </a:solidFill>
              </a:rPr>
              <a:t>ABC::count=1;</a:t>
            </a:r>
            <a:r>
              <a:rPr lang="en-US" altLang="zh-CN" sz="2400" b="1" dirty="0" smtClean="0"/>
              <a:t>	//</a:t>
            </a:r>
            <a:r>
              <a:rPr lang="zh-CN" altLang="en-US" sz="2400" b="1" dirty="0" smtClean="0"/>
              <a:t>访问</a:t>
            </a:r>
            <a:r>
              <a:rPr lang="en-US" altLang="zh-CN" sz="2400" b="1" dirty="0" smtClean="0"/>
              <a:t>ABC</a:t>
            </a:r>
            <a:r>
              <a:rPr lang="zh-CN" altLang="en-US" sz="2400" b="1" dirty="0" smtClean="0"/>
              <a:t>空间中的</a:t>
            </a:r>
            <a:r>
              <a:rPr lang="en-US" altLang="zh-CN" sz="2400" b="1" dirty="0" smtClean="0"/>
              <a:t>count</a:t>
            </a:r>
            <a:endParaRPr lang="en-US" altLang="zh-CN" sz="2400" b="1" dirty="0" smtClean="0"/>
          </a:p>
          <a:p>
            <a:pPr eaLnBrk="1" hangingPunct="1">
              <a:lnSpc>
                <a:spcPct val="90000"/>
              </a:lnSpc>
              <a:buFontTx/>
              <a:buNone/>
            </a:pPr>
            <a:r>
              <a:rPr lang="en-US" altLang="zh-CN" sz="2400" b="1" dirty="0" smtClean="0"/>
              <a:t>	</a:t>
            </a:r>
            <a:r>
              <a:rPr lang="en-US" altLang="zh-CN" sz="2400" b="1" dirty="0" err="1" smtClean="0"/>
              <a:t>int</a:t>
            </a:r>
            <a:r>
              <a:rPr lang="en-US" altLang="zh-CN" sz="2400" b="1" dirty="0" smtClean="0"/>
              <a:t> count=9;	</a:t>
            </a:r>
            <a:r>
              <a:rPr lang="en-US" altLang="zh-CN" sz="2000" b="1" dirty="0" smtClean="0"/>
              <a:t>//main</a:t>
            </a:r>
            <a:r>
              <a:rPr lang="zh-CN" altLang="en-US" sz="2000" b="1" dirty="0" smtClean="0"/>
              <a:t>函数中的</a:t>
            </a:r>
            <a:r>
              <a:rPr lang="en-US" altLang="zh-CN" sz="2000" b="1" dirty="0" smtClean="0"/>
              <a:t>count</a:t>
            </a:r>
            <a:r>
              <a:rPr lang="zh-CN" altLang="en-US" sz="2000" b="1" dirty="0" smtClean="0"/>
              <a:t>与</a:t>
            </a:r>
            <a:r>
              <a:rPr lang="en-US" altLang="zh-CN" sz="2000" b="1" dirty="0" smtClean="0"/>
              <a:t>ABC</a:t>
            </a:r>
            <a:r>
              <a:rPr lang="zh-CN" altLang="en-US" sz="2000" b="1" dirty="0" smtClean="0"/>
              <a:t>中的</a:t>
            </a:r>
            <a:r>
              <a:rPr lang="en-US" altLang="zh-CN" sz="2000" b="1" dirty="0" smtClean="0"/>
              <a:t>count</a:t>
            </a:r>
            <a:r>
              <a:rPr lang="zh-CN" altLang="en-US" sz="2000" b="1" dirty="0" smtClean="0"/>
              <a:t>无关</a:t>
            </a:r>
            <a:endParaRPr lang="zh-CN" altLang="en-US" sz="2000" b="1" dirty="0" smtClean="0"/>
          </a:p>
          <a:p>
            <a:pPr eaLnBrk="1" hangingPunct="1">
              <a:lnSpc>
                <a:spcPct val="90000"/>
              </a:lnSpc>
              <a:buFontTx/>
              <a:buNone/>
            </a:pPr>
            <a:r>
              <a:rPr lang="zh-CN" altLang="en-US" sz="2400" b="1" dirty="0" smtClean="0">
                <a:solidFill>
                  <a:schemeClr val="hlink"/>
                </a:solidFill>
              </a:rPr>
              <a:t>	</a:t>
            </a:r>
            <a:r>
              <a:rPr lang="en-US" altLang="zh-CN" sz="2400" b="1" dirty="0" smtClean="0">
                <a:solidFill>
                  <a:srgbClr val="0000CC"/>
                </a:solidFill>
              </a:rPr>
              <a:t>ABC::student s;</a:t>
            </a:r>
            <a:r>
              <a:rPr lang="en-US" altLang="zh-CN" sz="2400" b="1" dirty="0" smtClean="0"/>
              <a:t>	//</a:t>
            </a:r>
            <a:r>
              <a:rPr lang="zh-CN" altLang="en-US" sz="2400" b="1" dirty="0" smtClean="0"/>
              <a:t>用</a:t>
            </a:r>
            <a:r>
              <a:rPr lang="en-US" altLang="zh-CN" sz="2400" b="1" dirty="0" smtClean="0"/>
              <a:t>ABC</a:t>
            </a:r>
            <a:r>
              <a:rPr lang="zh-CN" altLang="en-US" sz="2400" b="1" dirty="0" smtClean="0"/>
              <a:t>空间中的</a:t>
            </a:r>
            <a:r>
              <a:rPr lang="en-US" altLang="zh-CN" sz="2400" b="1" dirty="0" smtClean="0"/>
              <a:t>student</a:t>
            </a:r>
            <a:r>
              <a:rPr lang="zh-CN" altLang="en-US" sz="2400" b="1" dirty="0" smtClean="0"/>
              <a:t>结构定义</a:t>
            </a:r>
            <a:r>
              <a:rPr lang="en-US" altLang="zh-CN" sz="2400" b="1" dirty="0" smtClean="0"/>
              <a:t>s</a:t>
            </a:r>
            <a:endParaRPr lang="en-US" altLang="zh-CN" sz="2400" b="1" dirty="0" smtClean="0"/>
          </a:p>
          <a:p>
            <a:pPr eaLnBrk="1" hangingPunct="1">
              <a:lnSpc>
                <a:spcPct val="90000"/>
              </a:lnSpc>
              <a:buFontTx/>
              <a:buNone/>
            </a:pPr>
            <a:r>
              <a:rPr lang="en-US" altLang="zh-CN" sz="2400" b="1" dirty="0" smtClean="0"/>
              <a:t>	</a:t>
            </a:r>
            <a:r>
              <a:rPr lang="en-US" altLang="zh-CN" sz="2400" b="1" dirty="0" err="1" smtClean="0"/>
              <a:t>s.age</a:t>
            </a:r>
            <a:r>
              <a:rPr lang="en-US" altLang="zh-CN" sz="2400" b="1" dirty="0" smtClean="0"/>
              <a:t>=9;</a:t>
            </a:r>
            <a:endParaRPr lang="en-US" altLang="zh-CN" sz="2400" b="1" dirty="0" smtClean="0"/>
          </a:p>
          <a:p>
            <a:pPr eaLnBrk="1" hangingPunct="1">
              <a:lnSpc>
                <a:spcPct val="90000"/>
              </a:lnSpc>
              <a:buFontTx/>
              <a:buNone/>
            </a:pPr>
            <a:r>
              <a:rPr lang="en-US" altLang="zh-CN" sz="2400" b="1" dirty="0" smtClean="0"/>
              <a:t>	</a:t>
            </a:r>
            <a:r>
              <a:rPr lang="en-US" altLang="zh-CN" sz="2400" b="1" dirty="0" err="1" smtClean="0">
                <a:solidFill>
                  <a:srgbClr val="0000CC"/>
                </a:solidFill>
              </a:rPr>
              <a:t>int</a:t>
            </a:r>
            <a:r>
              <a:rPr lang="en-US" altLang="zh-CN" sz="2400" b="1" dirty="0" smtClean="0">
                <a:solidFill>
                  <a:srgbClr val="0000CC"/>
                </a:solidFill>
              </a:rPr>
              <a:t> x=ABC::min(4,5);</a:t>
            </a:r>
            <a:r>
              <a:rPr lang="en-US" altLang="zh-CN" sz="2400" b="1" dirty="0" smtClean="0"/>
              <a:t>	</a:t>
            </a:r>
            <a:r>
              <a:rPr lang="en-US" altLang="zh-CN" sz="1800" b="1" dirty="0" smtClean="0"/>
              <a:t>//</a:t>
            </a:r>
            <a:r>
              <a:rPr lang="zh-CN" altLang="en-US" sz="1800" b="1" dirty="0" smtClean="0"/>
              <a:t>调用</a:t>
            </a:r>
            <a:r>
              <a:rPr lang="en-US" altLang="zh-CN" sz="1800" b="1" dirty="0" smtClean="0"/>
              <a:t>ABC</a:t>
            </a:r>
            <a:r>
              <a:rPr lang="zh-CN" altLang="en-US" sz="1800" b="1" dirty="0" smtClean="0"/>
              <a:t>中的</a:t>
            </a:r>
            <a:r>
              <a:rPr lang="en-US" altLang="zh-CN" sz="1800" b="1" dirty="0" smtClean="0"/>
              <a:t>min</a:t>
            </a:r>
            <a:r>
              <a:rPr lang="zh-CN" altLang="en-US" sz="1800" b="1" dirty="0" smtClean="0"/>
              <a:t>函数计算两数最小值</a:t>
            </a:r>
            <a:endParaRPr lang="zh-CN" altLang="en-US" sz="1800" b="1" dirty="0" smtClean="0"/>
          </a:p>
          <a:p>
            <a:pPr eaLnBrk="1" hangingPunct="1">
              <a:lnSpc>
                <a:spcPct val="90000"/>
              </a:lnSpc>
              <a:buFontTx/>
              <a:buNone/>
            </a:pPr>
            <a:r>
              <a:rPr lang="en-US" altLang="zh-CN" sz="2400" b="1" dirty="0" smtClean="0"/>
              <a:t>}</a:t>
            </a:r>
            <a:r>
              <a:rPr lang="zh-CN" altLang="en-US" sz="2400" b="1" dirty="0" smtClean="0"/>
              <a:t>  </a:t>
            </a:r>
            <a:endParaRPr lang="en-US" altLang="zh-CN" sz="2400" b="1" dirty="0" smtClean="0"/>
          </a:p>
        </p:txBody>
      </p:sp>
      <p:sp>
        <p:nvSpPr>
          <p:cNvPr id="4"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 calcmode="lin" valueType="num">
                                      <p:cBhvr additive="base">
                                        <p:cTn id="7"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5">
                                            <p:txEl>
                                              <p:pRg st="2" end="2"/>
                                            </p:txEl>
                                          </p:spTgt>
                                        </p:tgtEl>
                                        <p:attrNameLst>
                                          <p:attrName>style.visibility</p:attrName>
                                        </p:attrNameLst>
                                      </p:cBhvr>
                                      <p:to>
                                        <p:strVal val="visible"/>
                                      </p:to>
                                    </p:set>
                                    <p:anim calcmode="lin" valueType="num">
                                      <p:cBhvr additive="base">
                                        <p:cTn id="13"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136195">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136195">
                                            <p:txEl>
                                              <p:pRg st="3" end="3"/>
                                            </p:txEl>
                                          </p:spTgt>
                                        </p:tgtEl>
                                        <p:attrNameLst>
                                          <p:attrName>ppt_x</p:attrName>
                                        </p:attrNameLst>
                                      </p:cBhvr>
                                    </p:anim>
                                    <p:anim from="0" to="-1.0" calcmode="lin" valueType="num">
                                      <p:cBhvr>
                                        <p:cTn id="20" dur="200" decel="50000" autoRev="1" fill="hold">
                                          <p:stCondLst>
                                            <p:cond delay="600"/>
                                          </p:stCondLst>
                                        </p:cTn>
                                        <p:tgtEl>
                                          <p:spTgt spid="136195">
                                            <p:txEl>
                                              <p:pRg st="3" end="3"/>
                                            </p:txEl>
                                          </p:spTgt>
                                        </p:tgtEl>
                                        <p:attrNameLst>
                                          <p:attrName>xshear</p:attrName>
                                        </p:attrNameLst>
                                      </p:cBhvr>
                                    </p:anim>
                                    <p:animScale>
                                      <p:cBhvr>
                                        <p:cTn id="21" dur="200" decel="100000" autoRev="1" fill="hold">
                                          <p:stCondLst>
                                            <p:cond delay="600"/>
                                          </p:stCondLst>
                                        </p:cTn>
                                        <p:tgtEl>
                                          <p:spTgt spid="136195">
                                            <p:txEl>
                                              <p:pRg st="3" end="3"/>
                                            </p:txEl>
                                          </p:spTgt>
                                        </p:tgtEl>
                                      </p:cBhvr>
                                      <p:from x="100000" y="100000"/>
                                      <p:to x="80000" y="100000"/>
                                    </p:animScale>
                                    <p:anim by="(#ppt_h/3+#ppt_w*0.1)" calcmode="lin" valueType="num">
                                      <p:cBhvr additive="sum">
                                        <p:cTn id="22" dur="200" decel="100000" autoRev="1" fill="hold">
                                          <p:stCondLst>
                                            <p:cond delay="600"/>
                                          </p:stCondLst>
                                        </p:cTn>
                                        <p:tgtEl>
                                          <p:spTgt spid="136195">
                                            <p:txEl>
                                              <p:pRg st="3" end="3"/>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 calcmode="lin" valueType="num">
                                      <p:cBhvr additive="base">
                                        <p:cTn id="27"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6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6195">
                                            <p:txEl>
                                              <p:pRg st="5" end="5"/>
                                            </p:txEl>
                                          </p:spTgt>
                                        </p:tgtEl>
                                        <p:attrNameLst>
                                          <p:attrName>style.visibility</p:attrName>
                                        </p:attrNameLst>
                                      </p:cBhvr>
                                      <p:to>
                                        <p:strVal val="visible"/>
                                      </p:to>
                                    </p:set>
                                    <p:anim calcmode="lin" valueType="num">
                                      <p:cBhvr additive="base">
                                        <p:cTn id="31"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19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 calcmode="lin" valueType="num">
                                      <p:cBhvr additive="base">
                                        <p:cTn id="35" dur="500" fill="hold"/>
                                        <p:tgtEl>
                                          <p:spTgt spid="1361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19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6195">
                                            <p:txEl>
                                              <p:pRg st="7" end="7"/>
                                            </p:txEl>
                                          </p:spTgt>
                                        </p:tgtEl>
                                        <p:attrNameLst>
                                          <p:attrName>style.visibility</p:attrName>
                                        </p:attrNameLst>
                                      </p:cBhvr>
                                      <p:to>
                                        <p:strVal val="visible"/>
                                      </p:to>
                                    </p:set>
                                    <p:anim calcmode="lin" valueType="num">
                                      <p:cBhvr additive="base">
                                        <p:cTn id="39" dur="500" fill="hold"/>
                                        <p:tgtEl>
                                          <p:spTgt spid="13619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619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6195">
                                            <p:txEl>
                                              <p:pRg st="8" end="8"/>
                                            </p:txEl>
                                          </p:spTgt>
                                        </p:tgtEl>
                                        <p:attrNameLst>
                                          <p:attrName>style.visibility</p:attrName>
                                        </p:attrNameLst>
                                      </p:cBhvr>
                                      <p:to>
                                        <p:strVal val="visible"/>
                                      </p:to>
                                    </p:set>
                                    <p:anim calcmode="lin" valueType="num">
                                      <p:cBhvr additive="base">
                                        <p:cTn id="43" dur="500" fill="hold"/>
                                        <p:tgtEl>
                                          <p:spTgt spid="13619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6195">
                                            <p:txEl>
                                              <p:pRg st="9" end="9"/>
                                            </p:txEl>
                                          </p:spTgt>
                                        </p:tgtEl>
                                        <p:attrNameLst>
                                          <p:attrName>style.visibility</p:attrName>
                                        </p:attrNameLst>
                                      </p:cBhvr>
                                      <p:to>
                                        <p:strVal val="visible"/>
                                      </p:to>
                                    </p:set>
                                    <p:anim calcmode="lin" valueType="num">
                                      <p:cBhvr additive="base">
                                        <p:cTn id="47" dur="500" fill="hold"/>
                                        <p:tgtEl>
                                          <p:spTgt spid="13619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619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6195">
                                            <p:txEl>
                                              <p:pRg st="10" end="10"/>
                                            </p:txEl>
                                          </p:spTgt>
                                        </p:tgtEl>
                                        <p:attrNameLst>
                                          <p:attrName>style.visibility</p:attrName>
                                        </p:attrNameLst>
                                      </p:cBhvr>
                                      <p:to>
                                        <p:strVal val="visible"/>
                                      </p:to>
                                    </p:set>
                                    <p:anim calcmode="lin" valueType="num">
                                      <p:cBhvr additive="base">
                                        <p:cTn id="51" dur="500" fill="hold"/>
                                        <p:tgtEl>
                                          <p:spTgt spid="13619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6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0" y="0"/>
            <a:ext cx="8893175" cy="908050"/>
          </a:xfrm>
        </p:spPr>
        <p:txBody>
          <a:bodyPr/>
          <a:lstStyle/>
          <a:p>
            <a:pPr eaLnBrk="1" hangingPunct="1"/>
            <a:r>
              <a:rPr lang="en-US" altLang="zh-CN" sz="2800" b="1" smtClean="0"/>
              <a:t>2.3.2  </a:t>
            </a:r>
            <a:r>
              <a:rPr lang="zh-CN" altLang="zh-CN" sz="2800" b="1" smtClean="0">
                <a:solidFill>
                  <a:srgbClr val="FF0000"/>
                </a:solidFill>
              </a:rPr>
              <a:t>空指针，</a:t>
            </a:r>
            <a:r>
              <a:rPr lang="en-US" altLang="zh-CN" sz="2800" b="1" smtClean="0">
                <a:solidFill>
                  <a:srgbClr val="FF0000"/>
                </a:solidFill>
              </a:rPr>
              <a:t>void*</a:t>
            </a:r>
            <a:r>
              <a:rPr lang="zh-CN" altLang="zh-CN" sz="2800" b="1" smtClean="0"/>
              <a:t>，获取数组首、</a:t>
            </a:r>
            <a:r>
              <a:rPr lang="zh-CN" altLang="zh-CN" sz="2800" b="1" smtClean="0">
                <a:solidFill>
                  <a:srgbClr val="0000CC"/>
                </a:solidFill>
              </a:rPr>
              <a:t>尾元素位置</a:t>
            </a:r>
            <a:r>
              <a:rPr lang="zh-CN" altLang="zh-CN" sz="2800" b="1" smtClean="0"/>
              <a:t>的指针</a:t>
            </a:r>
            <a:endParaRPr lang="zh-CN" altLang="en-US" sz="2800" b="1" smtClean="0">
              <a:solidFill>
                <a:srgbClr val="FF0000"/>
              </a:solidFill>
            </a:endParaRPr>
          </a:p>
        </p:txBody>
      </p:sp>
      <p:sp>
        <p:nvSpPr>
          <p:cNvPr id="32771" name="Rectangle 3"/>
          <p:cNvSpPr>
            <a:spLocks noGrp="1" noChangeArrowheads="1"/>
          </p:cNvSpPr>
          <p:nvPr>
            <p:ph idx="1"/>
          </p:nvPr>
        </p:nvSpPr>
        <p:spPr>
          <a:xfrm>
            <a:off x="179388" y="1052513"/>
            <a:ext cx="8713787" cy="6121400"/>
          </a:xfrm>
        </p:spPr>
        <p:txBody>
          <a:bodyPr/>
          <a:lstStyle/>
          <a:p>
            <a:pPr marL="0" indent="0" eaLnBrk="1" hangingPunct="1">
              <a:buFontTx/>
              <a:buNone/>
            </a:pPr>
            <a:r>
              <a:rPr lang="en-US" altLang="zh-CN" sz="2400" b="1" dirty="0" smtClean="0">
                <a:solidFill>
                  <a:srgbClr val="0000CC"/>
                </a:solidFill>
              </a:rPr>
              <a:t>2</a:t>
            </a:r>
            <a:r>
              <a:rPr lang="zh-CN" altLang="en-US" sz="2400" b="1" dirty="0" smtClean="0">
                <a:solidFill>
                  <a:srgbClr val="0000CC"/>
                </a:solidFill>
              </a:rPr>
              <a:t>．</a:t>
            </a:r>
            <a:r>
              <a:rPr lang="en-US" altLang="zh-CN" sz="2400" b="1" dirty="0" smtClean="0">
                <a:solidFill>
                  <a:srgbClr val="0000CC"/>
                </a:solidFill>
              </a:rPr>
              <a:t>void</a:t>
            </a:r>
            <a:r>
              <a:rPr lang="zh-CN" altLang="en-US" sz="2400" b="1" dirty="0" smtClean="0">
                <a:solidFill>
                  <a:srgbClr val="0000CC"/>
                </a:solidFill>
              </a:rPr>
              <a:t>空指针</a:t>
            </a:r>
            <a:endParaRPr lang="zh-CN" altLang="en-US" sz="2400" b="1" dirty="0" smtClean="0">
              <a:solidFill>
                <a:srgbClr val="0000CC"/>
              </a:solidFill>
            </a:endParaRPr>
          </a:p>
          <a:p>
            <a:pPr marL="1009650" lvl="1" indent="-609600" eaLnBrk="1" hangingPunct="1">
              <a:lnSpc>
                <a:spcPct val="90000"/>
              </a:lnSpc>
              <a:buFontTx/>
              <a:buNone/>
            </a:pPr>
            <a:r>
              <a:rPr lang="en-US" altLang="zh-CN" sz="2400" b="1" dirty="0" smtClean="0">
                <a:solidFill>
                  <a:schemeClr val="accent2"/>
                </a:solidFill>
              </a:rPr>
              <a:t>（1）</a:t>
            </a:r>
            <a:r>
              <a:rPr lang="zh-CN" altLang="en-US" sz="2400" b="1" dirty="0" smtClean="0">
                <a:solidFill>
                  <a:schemeClr val="accent2"/>
                </a:solidFill>
              </a:rPr>
              <a:t>指针与地址的关系</a:t>
            </a:r>
            <a:endParaRPr lang="zh-CN" altLang="en-US" sz="2400" b="1" dirty="0" smtClean="0">
              <a:solidFill>
                <a:schemeClr val="accent2"/>
              </a:solidFill>
            </a:endParaRPr>
          </a:p>
          <a:p>
            <a:pPr marL="1009650" lvl="1" indent="-609600" eaLnBrk="1" hangingPunct="1">
              <a:lnSpc>
                <a:spcPct val="90000"/>
              </a:lnSpc>
              <a:buFontTx/>
              <a:buNone/>
            </a:pPr>
            <a:r>
              <a:rPr lang="zh-CN" altLang="en-US" sz="2000" b="1" dirty="0" smtClean="0"/>
              <a:t>          </a:t>
            </a:r>
            <a:r>
              <a:rPr lang="zh-CN" altLang="en-US" sz="2400" b="1" dirty="0" smtClean="0"/>
              <a:t>每个指针都是一个内存地址，但都有一个相关的</a:t>
            </a:r>
            <a:r>
              <a:rPr lang="zh-CN" altLang="en-US" sz="2400" b="1" dirty="0" smtClean="0">
                <a:solidFill>
                  <a:srgbClr val="0000CC"/>
                </a:solidFill>
              </a:rPr>
              <a:t>类型</a:t>
            </a:r>
            <a:r>
              <a:rPr lang="zh-CN" altLang="en-US" sz="2400" b="1" dirty="0" smtClean="0"/>
              <a:t>指示编译器怎样解释它所指定内存区域的内容。</a:t>
            </a:r>
            <a:r>
              <a:rPr lang="zh-CN" altLang="en-US" sz="2400" b="1" dirty="0" smtClean="0">
                <a:solidFill>
                  <a:srgbClr val="0000CC"/>
                </a:solidFill>
              </a:rPr>
              <a:t>相同类型</a:t>
            </a:r>
            <a:r>
              <a:rPr lang="zh-CN" altLang="en-US" sz="2400" b="1" dirty="0" smtClean="0"/>
              <a:t>的指针进行比较或相互赋值才有意义。</a:t>
            </a:r>
            <a:endParaRPr lang="zh-CN" altLang="en-US" sz="2400" b="1" dirty="0" smtClean="0"/>
          </a:p>
          <a:p>
            <a:pPr marL="1009650" lvl="1" indent="-609600" eaLnBrk="1" hangingPunct="1">
              <a:lnSpc>
                <a:spcPct val="90000"/>
              </a:lnSpc>
              <a:buFontTx/>
              <a:buNone/>
            </a:pPr>
            <a:r>
              <a:rPr lang="en-US" altLang="zh-CN" sz="2400" b="1" dirty="0" smtClean="0">
                <a:solidFill>
                  <a:schemeClr val="accent2"/>
                </a:solidFill>
              </a:rPr>
              <a:t>（2）void *</a:t>
            </a:r>
            <a:r>
              <a:rPr lang="zh-CN" altLang="en-US" sz="2400" b="1" dirty="0" smtClean="0">
                <a:solidFill>
                  <a:schemeClr val="accent2"/>
                </a:solidFill>
              </a:rPr>
              <a:t>指针</a:t>
            </a:r>
            <a:endParaRPr lang="zh-CN" altLang="en-US" sz="2400" b="1" dirty="0" smtClean="0">
              <a:solidFill>
                <a:schemeClr val="accent2"/>
              </a:solidFill>
            </a:endParaRPr>
          </a:p>
          <a:p>
            <a:pPr lvl="2" eaLnBrk="1" hangingPunct="1">
              <a:lnSpc>
                <a:spcPct val="90000"/>
              </a:lnSpc>
            </a:pPr>
            <a:r>
              <a:rPr lang="en-US" altLang="zh-CN" b="1" dirty="0" smtClean="0"/>
              <a:t>void*</a:t>
            </a:r>
            <a:r>
              <a:rPr lang="zh-CN" altLang="en-US" b="1" dirty="0" smtClean="0"/>
              <a:t>指针只表示与它相关的值是个</a:t>
            </a:r>
            <a:r>
              <a:rPr lang="zh-CN" altLang="en-US" b="1" dirty="0" smtClean="0">
                <a:solidFill>
                  <a:srgbClr val="0000CC"/>
                </a:solidFill>
              </a:rPr>
              <a:t>内存地址</a:t>
            </a:r>
            <a:r>
              <a:rPr lang="zh-CN" altLang="en-US" b="1" dirty="0" smtClean="0"/>
              <a:t>，但该内存的数据类型是</a:t>
            </a:r>
            <a:r>
              <a:rPr lang="zh-CN" altLang="en-US" b="1" dirty="0" smtClean="0">
                <a:solidFill>
                  <a:srgbClr val="0000CC"/>
                </a:solidFill>
              </a:rPr>
              <a:t>未知</a:t>
            </a:r>
            <a:r>
              <a:rPr lang="zh-CN" altLang="en-US" b="1" dirty="0" smtClean="0"/>
              <a:t>的。它是能够接受</a:t>
            </a:r>
            <a:r>
              <a:rPr lang="zh-CN" altLang="en-US" b="1" dirty="0" smtClean="0">
                <a:solidFill>
                  <a:srgbClr val="0000CC"/>
                </a:solidFill>
              </a:rPr>
              <a:t>任何数据类型</a:t>
            </a:r>
            <a:r>
              <a:rPr lang="zh-CN" altLang="en-US" b="1" dirty="0" smtClean="0"/>
              <a:t>的特殊指针。</a:t>
            </a:r>
            <a:endParaRPr lang="zh-CN" altLang="en-US" b="1" dirty="0" smtClean="0"/>
          </a:p>
          <a:p>
            <a:pPr lvl="2" eaLnBrk="1" hangingPunct="1">
              <a:lnSpc>
                <a:spcPct val="90000"/>
              </a:lnSpc>
            </a:pPr>
            <a:r>
              <a:rPr lang="en-US" altLang="zh-CN" b="1" dirty="0" smtClean="0"/>
              <a:t>void*</a:t>
            </a:r>
            <a:r>
              <a:rPr lang="zh-CN" altLang="en-US" b="1" dirty="0" smtClean="0"/>
              <a:t>最重要的用途是作为</a:t>
            </a:r>
            <a:r>
              <a:rPr lang="zh-CN" altLang="en-US" b="1" dirty="0" smtClean="0">
                <a:solidFill>
                  <a:srgbClr val="0000CC"/>
                </a:solidFill>
              </a:rPr>
              <a:t>函数的参数</a:t>
            </a:r>
            <a:r>
              <a:rPr lang="zh-CN" altLang="en-US" b="1" dirty="0" smtClean="0"/>
              <a:t>，向函数传递一个</a:t>
            </a:r>
            <a:r>
              <a:rPr lang="zh-CN" altLang="en-US" b="1" dirty="0" smtClean="0">
                <a:solidFill>
                  <a:srgbClr val="0000CC"/>
                </a:solidFill>
              </a:rPr>
              <a:t>类型可变</a:t>
            </a:r>
            <a:r>
              <a:rPr lang="zh-CN" altLang="en-US" b="1" dirty="0" smtClean="0"/>
              <a:t>的对象。另一种用途就是从函数</a:t>
            </a:r>
            <a:r>
              <a:rPr lang="zh-CN" altLang="en-US" b="1" dirty="0" smtClean="0">
                <a:solidFill>
                  <a:srgbClr val="0000CC"/>
                </a:solidFill>
              </a:rPr>
              <a:t>返回一个无类型的对象</a:t>
            </a:r>
            <a:r>
              <a:rPr lang="zh-CN" altLang="en-US" b="1" dirty="0" smtClean="0"/>
              <a:t>。</a:t>
            </a:r>
            <a:endParaRPr lang="en-US" altLang="zh-CN" b="1" dirty="0" smtClean="0"/>
          </a:p>
          <a:p>
            <a:pPr lvl="2" eaLnBrk="1" hangingPunct="1">
              <a:lnSpc>
                <a:spcPct val="90000"/>
              </a:lnSpc>
            </a:pPr>
            <a:r>
              <a:rPr lang="zh-CN" altLang="zh-CN" b="1" dirty="0" smtClean="0"/>
              <a:t>在使用</a:t>
            </a:r>
            <a:r>
              <a:rPr lang="en-US" altLang="zh-CN" b="1" dirty="0" smtClean="0"/>
              <a:t>void*</a:t>
            </a:r>
            <a:r>
              <a:rPr lang="zh-CN" altLang="zh-CN" b="1" dirty="0" smtClean="0"/>
              <a:t>指针</a:t>
            </a:r>
            <a:r>
              <a:rPr lang="zh-CN" altLang="zh-CN" b="1" dirty="0" smtClean="0">
                <a:solidFill>
                  <a:schemeClr val="accent1"/>
                </a:solidFill>
              </a:rPr>
              <a:t>之前</a:t>
            </a:r>
            <a:r>
              <a:rPr lang="zh-CN" altLang="zh-CN" b="1" dirty="0" smtClean="0">
                <a:solidFill>
                  <a:srgbClr val="FF0000"/>
                </a:solidFill>
              </a:rPr>
              <a:t>，</a:t>
            </a:r>
            <a:r>
              <a:rPr lang="zh-CN" altLang="zh-CN" b="1" dirty="0" smtClean="0"/>
              <a:t>必须</a:t>
            </a:r>
            <a:r>
              <a:rPr lang="zh-CN" altLang="zh-CN" b="1" dirty="0" smtClean="0">
                <a:solidFill>
                  <a:schemeClr val="accent1"/>
                </a:solidFill>
              </a:rPr>
              <a:t>显式</a:t>
            </a:r>
            <a:r>
              <a:rPr lang="zh-CN" altLang="zh-CN" b="1" dirty="0" smtClean="0"/>
              <a:t>地将它</a:t>
            </a:r>
            <a:r>
              <a:rPr lang="zh-CN" altLang="zh-CN" b="1" dirty="0" smtClean="0">
                <a:solidFill>
                  <a:schemeClr val="accent1"/>
                </a:solidFill>
              </a:rPr>
              <a:t>转换成某种数据类型的指针</a:t>
            </a:r>
            <a:r>
              <a:rPr lang="zh-CN" altLang="en-US" b="1" dirty="0" smtClean="0"/>
              <a:t>后使用</a:t>
            </a:r>
            <a:r>
              <a:rPr lang="zh-CN" altLang="zh-CN" b="1" dirty="0" smtClean="0"/>
              <a:t>，其他操作都不允许</a:t>
            </a:r>
            <a:r>
              <a:rPr lang="zh-CN" altLang="en-US" b="1" dirty="0" smtClean="0"/>
              <a:t>。</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 calcmode="lin" valueType="num">
                                      <p:cBhvr additive="base">
                                        <p:cTn id="7"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anim calcmode="lin" valueType="num">
                                      <p:cBhvr additive="base">
                                        <p:cTn id="1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32771">
                                            <p:txEl>
                                              <p:pRg st="5" end="5"/>
                                            </p:txEl>
                                          </p:spTgt>
                                        </p:tgtEl>
                                        <p:attrNameLst>
                                          <p:attrName>style.visibility</p:attrName>
                                        </p:attrNameLst>
                                      </p:cBhvr>
                                      <p:to>
                                        <p:strVal val="visible"/>
                                      </p:to>
                                    </p:set>
                                    <p:anim calcmode="lin" valueType="num">
                                      <p:cBhvr>
                                        <p:cTn id="17" dur="1000" fill="hold"/>
                                        <p:tgtEl>
                                          <p:spTgt spid="32771">
                                            <p:txEl>
                                              <p:pRg st="5" end="5"/>
                                            </p:txEl>
                                          </p:spTgt>
                                        </p:tgtEl>
                                        <p:attrNameLst>
                                          <p:attrName>ppt_w</p:attrName>
                                        </p:attrNameLst>
                                      </p:cBhvr>
                                      <p:tavLst>
                                        <p:tav tm="0">
                                          <p:val>
                                            <p:fltVal val="0"/>
                                          </p:val>
                                        </p:tav>
                                        <p:tav tm="100000">
                                          <p:val>
                                            <p:strVal val="#ppt_w"/>
                                          </p:val>
                                        </p:tav>
                                      </p:tavLst>
                                    </p:anim>
                                    <p:anim calcmode="lin" valueType="num">
                                      <p:cBhvr>
                                        <p:cTn id="18" dur="1000" fill="hold"/>
                                        <p:tgtEl>
                                          <p:spTgt spid="32771">
                                            <p:txEl>
                                              <p:pRg st="5" end="5"/>
                                            </p:txEl>
                                          </p:spTgt>
                                        </p:tgtEl>
                                        <p:attrNameLst>
                                          <p:attrName>ppt_h</p:attrName>
                                        </p:attrNameLst>
                                      </p:cBhvr>
                                      <p:tavLst>
                                        <p:tav tm="0">
                                          <p:val>
                                            <p:fltVal val="0"/>
                                          </p:val>
                                        </p:tav>
                                        <p:tav tm="100000">
                                          <p:val>
                                            <p:strVal val="#ppt_h"/>
                                          </p:val>
                                        </p:tav>
                                      </p:tavLst>
                                    </p:anim>
                                    <p:anim calcmode="lin" valueType="num">
                                      <p:cBhvr>
                                        <p:cTn id="19" dur="1000" fill="hold"/>
                                        <p:tgtEl>
                                          <p:spTgt spid="32771">
                                            <p:txEl>
                                              <p:pRg st="5" end="5"/>
                                            </p:txEl>
                                          </p:spTgt>
                                        </p:tgtEl>
                                        <p:attrNameLst>
                                          <p:attrName>style.rotation</p:attrName>
                                        </p:attrNameLst>
                                      </p:cBhvr>
                                      <p:tavLst>
                                        <p:tav tm="0">
                                          <p:val>
                                            <p:fltVal val="90"/>
                                          </p:val>
                                        </p:tav>
                                        <p:tav tm="100000">
                                          <p:val>
                                            <p:fltVal val="0"/>
                                          </p:val>
                                        </p:tav>
                                      </p:tavLst>
                                    </p:anim>
                                    <p:animEffect transition="in" filter="fade">
                                      <p:cBhvr>
                                        <p:cTn id="20" dur="1000"/>
                                        <p:tgtEl>
                                          <p:spTgt spid="3277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32771">
                                            <p:txEl>
                                              <p:pRg st="6" end="6"/>
                                            </p:txEl>
                                          </p:spTgt>
                                        </p:tgtEl>
                                        <p:attrNameLst>
                                          <p:attrName>style.visibility</p:attrName>
                                        </p:attrNameLst>
                                      </p:cBhvr>
                                      <p:to>
                                        <p:strVal val="visible"/>
                                      </p:to>
                                    </p:set>
                                    <p:anim calcmode="lin" valueType="num">
                                      <p:cBhvr>
                                        <p:cTn id="25" dur="1000" fill="hold"/>
                                        <p:tgtEl>
                                          <p:spTgt spid="32771">
                                            <p:txEl>
                                              <p:pRg st="6" end="6"/>
                                            </p:txEl>
                                          </p:spTgt>
                                        </p:tgtEl>
                                        <p:attrNameLst>
                                          <p:attrName>ppt_w</p:attrName>
                                        </p:attrNameLst>
                                      </p:cBhvr>
                                      <p:tavLst>
                                        <p:tav tm="0">
                                          <p:val>
                                            <p:fltVal val="0"/>
                                          </p:val>
                                        </p:tav>
                                        <p:tav tm="100000">
                                          <p:val>
                                            <p:strVal val="#ppt_w"/>
                                          </p:val>
                                        </p:tav>
                                      </p:tavLst>
                                    </p:anim>
                                    <p:anim calcmode="lin" valueType="num">
                                      <p:cBhvr>
                                        <p:cTn id="26" dur="1000" fill="hold"/>
                                        <p:tgtEl>
                                          <p:spTgt spid="32771">
                                            <p:txEl>
                                              <p:pRg st="6" end="6"/>
                                            </p:txEl>
                                          </p:spTgt>
                                        </p:tgtEl>
                                        <p:attrNameLst>
                                          <p:attrName>ppt_h</p:attrName>
                                        </p:attrNameLst>
                                      </p:cBhvr>
                                      <p:tavLst>
                                        <p:tav tm="0">
                                          <p:val>
                                            <p:fltVal val="0"/>
                                          </p:val>
                                        </p:tav>
                                        <p:tav tm="100000">
                                          <p:val>
                                            <p:strVal val="#ppt_h"/>
                                          </p:val>
                                        </p:tav>
                                      </p:tavLst>
                                    </p:anim>
                                    <p:anim calcmode="lin" valueType="num">
                                      <p:cBhvr>
                                        <p:cTn id="27" dur="1000" fill="hold"/>
                                        <p:tgtEl>
                                          <p:spTgt spid="32771">
                                            <p:txEl>
                                              <p:pRg st="6" end="6"/>
                                            </p:txEl>
                                          </p:spTgt>
                                        </p:tgtEl>
                                        <p:attrNameLst>
                                          <p:attrName>style.rotation</p:attrName>
                                        </p:attrNameLst>
                                      </p:cBhvr>
                                      <p:tavLst>
                                        <p:tav tm="0">
                                          <p:val>
                                            <p:fltVal val="90"/>
                                          </p:val>
                                        </p:tav>
                                        <p:tav tm="100000">
                                          <p:val>
                                            <p:fltVal val="0"/>
                                          </p:val>
                                        </p:tav>
                                      </p:tavLst>
                                    </p:anim>
                                    <p:animEffect transition="in" filter="fade">
                                      <p:cBhvr>
                                        <p:cTn id="28" dur="10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4294967295"/>
          </p:nvPr>
        </p:nvSpPr>
        <p:spPr>
          <a:xfrm>
            <a:off x="684213" y="1125538"/>
            <a:ext cx="8062912" cy="5184775"/>
          </a:xfrm>
        </p:spPr>
        <p:txBody>
          <a:bodyPr/>
          <a:lstStyle/>
          <a:p>
            <a:pPr eaLnBrk="1" hangingPunct="1">
              <a:buFontTx/>
              <a:buNone/>
            </a:pPr>
            <a:r>
              <a:rPr lang="en-US" altLang="zh-CN" sz="2800" b="1" dirty="0" smtClean="0">
                <a:solidFill>
                  <a:srgbClr val="0000CC"/>
                </a:solidFill>
              </a:rPr>
              <a:t>5</a:t>
            </a:r>
            <a:r>
              <a:rPr lang="zh-CN" altLang="en-US" sz="2800" b="1" dirty="0" smtClean="0">
                <a:solidFill>
                  <a:srgbClr val="0000CC"/>
                </a:solidFill>
              </a:rPr>
              <a:t>、用</a:t>
            </a:r>
            <a:r>
              <a:rPr lang="en-US" altLang="zh-CN" sz="2800" b="1" dirty="0" smtClean="0">
                <a:solidFill>
                  <a:srgbClr val="0000CC"/>
                </a:solidFill>
              </a:rPr>
              <a:t>using namespace</a:t>
            </a:r>
            <a:r>
              <a:rPr lang="zh-CN" altLang="en-US" sz="2800" b="1" dirty="0" smtClean="0">
                <a:solidFill>
                  <a:srgbClr val="0000CC"/>
                </a:solidFill>
              </a:rPr>
              <a:t>访问名字空间成员</a:t>
            </a:r>
            <a:endParaRPr lang="zh-CN" altLang="en-US" sz="2800" b="1" dirty="0" smtClean="0">
              <a:solidFill>
                <a:srgbClr val="0000CC"/>
              </a:solidFill>
            </a:endParaRPr>
          </a:p>
          <a:p>
            <a:pPr lvl="1" eaLnBrk="1" hangingPunct="1">
              <a:buFontTx/>
              <a:buNone/>
            </a:pPr>
            <a:r>
              <a:rPr lang="zh-CN" altLang="en-US" sz="2400" b="1" dirty="0" smtClean="0"/>
              <a:t>① 引用名字空间的单个成员。用法如下：</a:t>
            </a:r>
            <a:endParaRPr lang="zh-CN" altLang="en-US" sz="2400" b="1" dirty="0" smtClean="0"/>
          </a:p>
          <a:p>
            <a:pPr lvl="1" eaLnBrk="1" hangingPunct="1">
              <a:buFontTx/>
              <a:buNone/>
            </a:pPr>
            <a:r>
              <a:rPr lang="en-US" altLang="zh-CN" sz="2400" b="1" dirty="0" smtClean="0">
                <a:solidFill>
                  <a:srgbClr val="FF0000"/>
                </a:solidFill>
              </a:rPr>
              <a:t>using </a:t>
            </a:r>
            <a:r>
              <a:rPr lang="en-US" altLang="zh-CN" sz="2400" b="1" dirty="0" err="1" smtClean="0">
                <a:solidFill>
                  <a:srgbClr val="FF0000"/>
                </a:solidFill>
              </a:rPr>
              <a:t>namespace_name</a:t>
            </a:r>
            <a:r>
              <a:rPr lang="en-US" altLang="zh-CN" sz="2400" b="1" dirty="0" smtClean="0">
                <a:solidFill>
                  <a:srgbClr val="FF0000"/>
                </a:solidFill>
              </a:rPr>
              <a:t>::identifier</a:t>
            </a:r>
            <a:endParaRPr lang="en-US" altLang="zh-CN" sz="2400" b="1" dirty="0" smtClean="0">
              <a:solidFill>
                <a:srgbClr val="FF0000"/>
              </a:solidFill>
            </a:endParaRPr>
          </a:p>
          <a:p>
            <a:pPr lvl="1" eaLnBrk="1" hangingPunct="1">
              <a:buFontTx/>
              <a:buNone/>
            </a:pPr>
            <a:r>
              <a:rPr lang="zh-CN" altLang="en-US" sz="2400" b="1" dirty="0" smtClean="0"/>
              <a:t>例如，用</a:t>
            </a:r>
            <a:r>
              <a:rPr lang="en-US" altLang="zh-CN" sz="2400" b="1" dirty="0" smtClean="0"/>
              <a:t>using</a:t>
            </a:r>
            <a:r>
              <a:rPr lang="zh-CN" altLang="en-US" sz="2400" b="1" dirty="0" smtClean="0"/>
              <a:t>简化</a:t>
            </a:r>
            <a:r>
              <a:rPr lang="en-US" altLang="zh-CN" sz="2400" b="1" dirty="0" smtClean="0"/>
              <a:t>ABC</a:t>
            </a:r>
            <a:r>
              <a:rPr lang="zh-CN" altLang="en-US" sz="2400" b="1" dirty="0" smtClean="0"/>
              <a:t>名字空间中</a:t>
            </a:r>
            <a:r>
              <a:rPr lang="en-US" altLang="zh-CN" sz="2400" b="1" dirty="0" smtClean="0"/>
              <a:t>count</a:t>
            </a:r>
            <a:r>
              <a:rPr lang="zh-CN" altLang="en-US" sz="2400" b="1" dirty="0" smtClean="0"/>
              <a:t>的使用：</a:t>
            </a:r>
            <a:endParaRPr lang="zh-CN" altLang="en-US" sz="2400" b="1" dirty="0" smtClean="0"/>
          </a:p>
          <a:p>
            <a:pPr lvl="1" eaLnBrk="1" hangingPunct="1">
              <a:buFontTx/>
              <a:buNone/>
            </a:pPr>
            <a:r>
              <a:rPr lang="en-US" altLang="zh-CN" sz="2400" b="1" dirty="0" smtClean="0"/>
              <a:t>void main(){</a:t>
            </a:r>
            <a:endParaRPr lang="en-US" altLang="zh-CN" sz="2400" b="1" dirty="0" smtClean="0"/>
          </a:p>
          <a:p>
            <a:pPr lvl="1" eaLnBrk="1" hangingPunct="1">
              <a:buFontTx/>
              <a:buNone/>
            </a:pPr>
            <a:r>
              <a:rPr lang="en-US" altLang="zh-CN" sz="2400" b="1" dirty="0" smtClean="0"/>
              <a:t>	using ABC::count;    		//L1</a:t>
            </a:r>
            <a:endParaRPr lang="en-US" altLang="zh-CN" sz="2400" b="1" dirty="0" smtClean="0"/>
          </a:p>
          <a:p>
            <a:pPr lvl="1" eaLnBrk="1" hangingPunct="1">
              <a:buFontTx/>
              <a:buNone/>
            </a:pPr>
            <a:r>
              <a:rPr lang="en-US" altLang="zh-CN" sz="2400" b="1" dirty="0" smtClean="0"/>
              <a:t>	</a:t>
            </a:r>
            <a:r>
              <a:rPr lang="en-US" altLang="zh-CN" sz="2400" b="1" dirty="0" smtClean="0">
                <a:solidFill>
                  <a:srgbClr val="FF0000"/>
                </a:solidFill>
              </a:rPr>
              <a:t>count</a:t>
            </a:r>
            <a:r>
              <a:rPr lang="en-US" altLang="zh-CN" sz="2400" b="1" dirty="0" smtClean="0"/>
              <a:t> =2;           			//L2</a:t>
            </a:r>
            <a:endParaRPr lang="en-US" altLang="zh-CN" sz="2400" b="1" dirty="0" smtClean="0"/>
          </a:p>
          <a:p>
            <a:pPr lvl="1" eaLnBrk="1" hangingPunct="1">
              <a:buFontTx/>
              <a:buNone/>
            </a:pPr>
            <a:r>
              <a:rPr lang="en-US" altLang="zh-CN" sz="2400" b="1" dirty="0" smtClean="0"/>
              <a:t>	//</a:t>
            </a:r>
            <a:r>
              <a:rPr lang="en-US" altLang="zh-CN" sz="2400" b="1" dirty="0" err="1" smtClean="0"/>
              <a:t>int</a:t>
            </a:r>
            <a:r>
              <a:rPr lang="en-US" altLang="zh-CN" sz="2400" b="1" dirty="0" smtClean="0"/>
              <a:t> count=9;        		//L3</a:t>
            </a:r>
            <a:r>
              <a:rPr lang="zh-CN" altLang="en-US" sz="2400" b="1" dirty="0" smtClean="0"/>
              <a:t>，错误</a:t>
            </a:r>
            <a:endParaRPr lang="en-US" altLang="zh-CN" sz="2400" b="1" dirty="0" smtClean="0"/>
          </a:p>
          <a:p>
            <a:pPr lvl="1" eaLnBrk="1" hangingPunct="1">
              <a:buFontTx/>
              <a:buNone/>
            </a:pPr>
            <a:r>
              <a:rPr lang="en-US" altLang="zh-CN" sz="2400" b="1" dirty="0" smtClean="0"/>
              <a:t>	……</a:t>
            </a:r>
            <a:endParaRPr lang="en-US" altLang="zh-CN" sz="2400" b="1" dirty="0" smtClean="0"/>
          </a:p>
          <a:p>
            <a:pPr lvl="1" eaLnBrk="1" hangingPunct="1">
              <a:buFontTx/>
              <a:buNone/>
            </a:pPr>
            <a:r>
              <a:rPr lang="en-US" altLang="zh-CN" sz="2400" b="1" dirty="0" smtClean="0"/>
              <a:t>	count=count+2;       		//L4</a:t>
            </a:r>
            <a:endParaRPr lang="en-US" altLang="zh-CN" sz="2400" b="1" dirty="0" smtClean="0"/>
          </a:p>
          <a:p>
            <a:pPr lvl="1" eaLnBrk="1" hangingPunct="1">
              <a:buFontTx/>
              <a:buNone/>
            </a:pPr>
            <a:r>
              <a:rPr lang="en-US" altLang="zh-CN" sz="2400" b="1" dirty="0" smtClean="0"/>
              <a:t>}</a:t>
            </a:r>
            <a:endParaRPr lang="zh-CN" altLang="en-US" sz="2400" b="1" dirty="0" smtClean="0"/>
          </a:p>
        </p:txBody>
      </p:sp>
      <p:sp>
        <p:nvSpPr>
          <p:cNvPr id="4"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9">
                                            <p:txEl>
                                              <p:pRg st="3" end="3"/>
                                            </p:txEl>
                                          </p:spTgt>
                                        </p:tgtEl>
                                        <p:attrNameLst>
                                          <p:attrName>style.visibility</p:attrName>
                                        </p:attrNameLst>
                                      </p:cBhvr>
                                      <p:to>
                                        <p:strVal val="visible"/>
                                      </p:to>
                                    </p:set>
                                    <p:anim calcmode="lin" valueType="num">
                                      <p:cBhvr additive="base">
                                        <p:cTn id="7"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219">
                                            <p:txEl>
                                              <p:pRg st="4" end="4"/>
                                            </p:txEl>
                                          </p:spTgt>
                                        </p:tgtEl>
                                        <p:attrNameLst>
                                          <p:attrName>style.visibility</p:attrName>
                                        </p:attrNameLst>
                                      </p:cBhvr>
                                      <p:to>
                                        <p:strVal val="visible"/>
                                      </p:to>
                                    </p:set>
                                    <p:anim calcmode="lin" valueType="num">
                                      <p:cBhvr additive="base">
                                        <p:cTn id="11"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1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anim calcmode="lin" valueType="num">
                                      <p:cBhvr additive="base">
                                        <p:cTn id="15" dur="5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21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7219">
                                            <p:txEl>
                                              <p:pRg st="6" end="6"/>
                                            </p:txEl>
                                          </p:spTgt>
                                        </p:tgtEl>
                                        <p:attrNameLst>
                                          <p:attrName>style.visibility</p:attrName>
                                        </p:attrNameLst>
                                      </p:cBhvr>
                                      <p:to>
                                        <p:strVal val="visible"/>
                                      </p:to>
                                    </p:set>
                                    <p:anim calcmode="lin" valueType="num">
                                      <p:cBhvr additive="base">
                                        <p:cTn id="19" dur="5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7219">
                                            <p:txEl>
                                              <p:pRg st="7" end="7"/>
                                            </p:txEl>
                                          </p:spTgt>
                                        </p:tgtEl>
                                        <p:attrNameLst>
                                          <p:attrName>style.visibility</p:attrName>
                                        </p:attrNameLst>
                                      </p:cBhvr>
                                      <p:to>
                                        <p:strVal val="visible"/>
                                      </p:to>
                                    </p:set>
                                    <p:anim calcmode="lin" valueType="num">
                                      <p:cBhvr additive="base">
                                        <p:cTn id="23" dur="5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21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7219">
                                            <p:txEl>
                                              <p:pRg st="8" end="8"/>
                                            </p:txEl>
                                          </p:spTgt>
                                        </p:tgtEl>
                                        <p:attrNameLst>
                                          <p:attrName>style.visibility</p:attrName>
                                        </p:attrNameLst>
                                      </p:cBhvr>
                                      <p:to>
                                        <p:strVal val="visible"/>
                                      </p:to>
                                    </p:set>
                                    <p:anim calcmode="lin" valueType="num">
                                      <p:cBhvr additive="base">
                                        <p:cTn id="27" dur="500" fill="hold"/>
                                        <p:tgtEl>
                                          <p:spTgt spid="13721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21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7219">
                                            <p:txEl>
                                              <p:pRg st="9" end="9"/>
                                            </p:txEl>
                                          </p:spTgt>
                                        </p:tgtEl>
                                        <p:attrNameLst>
                                          <p:attrName>style.visibility</p:attrName>
                                        </p:attrNameLst>
                                      </p:cBhvr>
                                      <p:to>
                                        <p:strVal val="visible"/>
                                      </p:to>
                                    </p:set>
                                    <p:anim calcmode="lin" valueType="num">
                                      <p:cBhvr additive="base">
                                        <p:cTn id="31" dur="500" fill="hold"/>
                                        <p:tgtEl>
                                          <p:spTgt spid="13721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7219">
                                            <p:txEl>
                                              <p:pRg st="10" end="10"/>
                                            </p:txEl>
                                          </p:spTgt>
                                        </p:tgtEl>
                                        <p:attrNameLst>
                                          <p:attrName>style.visibility</p:attrName>
                                        </p:attrNameLst>
                                      </p:cBhvr>
                                      <p:to>
                                        <p:strVal val="visible"/>
                                      </p:to>
                                    </p:set>
                                    <p:anim calcmode="lin" valueType="num">
                                      <p:cBhvr additive="base">
                                        <p:cTn id="35" dur="500" fill="hold"/>
                                        <p:tgtEl>
                                          <p:spTgt spid="13721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2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4294967295"/>
          </p:nvPr>
        </p:nvSpPr>
        <p:spPr>
          <a:xfrm>
            <a:off x="395288" y="981075"/>
            <a:ext cx="8713787" cy="5184775"/>
          </a:xfrm>
        </p:spPr>
        <p:txBody>
          <a:bodyPr/>
          <a:lstStyle/>
          <a:p>
            <a:pPr eaLnBrk="1" hangingPunct="1">
              <a:buFontTx/>
              <a:buNone/>
            </a:pPr>
            <a:r>
              <a:rPr lang="zh-CN" altLang="en-US" sz="2800" b="1" dirty="0" smtClean="0">
                <a:solidFill>
                  <a:srgbClr val="0000CC"/>
                </a:solidFill>
              </a:rPr>
              <a:t>② 引入名字空间的全部成员。用法如下：</a:t>
            </a:r>
            <a:endParaRPr lang="zh-CN" altLang="en-US" sz="2800" b="1" dirty="0" smtClean="0">
              <a:solidFill>
                <a:srgbClr val="0000CC"/>
              </a:solidFill>
            </a:endParaRPr>
          </a:p>
          <a:p>
            <a:pPr eaLnBrk="1" hangingPunct="1">
              <a:buFontTx/>
              <a:buNone/>
            </a:pPr>
            <a:r>
              <a:rPr lang="en-US" altLang="zh-CN" sz="2800" b="1" dirty="0" smtClean="0">
                <a:solidFill>
                  <a:srgbClr val="FF0000"/>
                </a:solidFill>
              </a:rPr>
              <a:t>using namespace  </a:t>
            </a:r>
            <a:r>
              <a:rPr lang="en-US" altLang="zh-CN" sz="2800" b="1" dirty="0" err="1" smtClean="0">
                <a:solidFill>
                  <a:srgbClr val="FF0000"/>
                </a:solidFill>
              </a:rPr>
              <a:t>namespace_name</a:t>
            </a:r>
            <a:r>
              <a:rPr lang="zh-CN" altLang="en-US" sz="2800" b="1" dirty="0" smtClean="0">
                <a:solidFill>
                  <a:srgbClr val="FF0000"/>
                </a:solidFill>
              </a:rPr>
              <a:t>；</a:t>
            </a:r>
            <a:endParaRPr lang="en-US" altLang="zh-CN" sz="2800" b="1" dirty="0" smtClean="0">
              <a:solidFill>
                <a:srgbClr val="FF0000"/>
              </a:solidFill>
            </a:endParaRPr>
          </a:p>
          <a:p>
            <a:pPr eaLnBrk="1" hangingPunct="1">
              <a:buFontTx/>
              <a:buNone/>
            </a:pPr>
            <a:r>
              <a:rPr lang="zh-CN" altLang="en-US" sz="2800" b="1" dirty="0" smtClean="0">
                <a:solidFill>
                  <a:schemeClr val="hlink"/>
                </a:solidFill>
              </a:rPr>
              <a:t>例如，引有前述</a:t>
            </a:r>
            <a:r>
              <a:rPr lang="en-US" altLang="zh-CN" sz="2800" b="1" dirty="0" smtClean="0">
                <a:solidFill>
                  <a:schemeClr val="hlink"/>
                </a:solidFill>
              </a:rPr>
              <a:t>ABC</a:t>
            </a:r>
            <a:r>
              <a:rPr lang="zh-CN" altLang="en-US" sz="2800" b="1" dirty="0" smtClean="0">
                <a:solidFill>
                  <a:schemeClr val="hlink"/>
                </a:solidFill>
              </a:rPr>
              <a:t>名字空间的全体成员</a:t>
            </a:r>
            <a:endParaRPr lang="zh-CN" altLang="en-US" sz="2800" b="1" dirty="0" smtClean="0">
              <a:solidFill>
                <a:schemeClr val="hlink"/>
              </a:solidFill>
            </a:endParaRPr>
          </a:p>
          <a:p>
            <a:pPr eaLnBrk="1" hangingPunct="1">
              <a:buFontTx/>
              <a:buNone/>
            </a:pPr>
            <a:r>
              <a:rPr lang="en-US" altLang="zh-CN" sz="2800" b="1" dirty="0" smtClean="0"/>
              <a:t>void main(){</a:t>
            </a:r>
            <a:endParaRPr lang="en-US" altLang="zh-CN" sz="2800" b="1" dirty="0" smtClean="0"/>
          </a:p>
          <a:p>
            <a:pPr eaLnBrk="1" hangingPunct="1">
              <a:buFontTx/>
              <a:buNone/>
            </a:pPr>
            <a:r>
              <a:rPr lang="en-US" altLang="zh-CN" sz="2800" b="1" dirty="0" smtClean="0"/>
              <a:t>	</a:t>
            </a:r>
            <a:r>
              <a:rPr lang="en-US" altLang="zh-CN" sz="2800" b="1" dirty="0" smtClean="0">
                <a:solidFill>
                  <a:schemeClr val="hlink"/>
                </a:solidFill>
              </a:rPr>
              <a:t>using namespace ABC;</a:t>
            </a:r>
            <a:r>
              <a:rPr lang="en-US" altLang="zh-CN" sz="2800" b="1" dirty="0" smtClean="0"/>
              <a:t>    		//L1</a:t>
            </a:r>
            <a:endParaRPr lang="en-US" altLang="zh-CN" sz="2800" b="1" dirty="0" smtClean="0"/>
          </a:p>
          <a:p>
            <a:pPr eaLnBrk="1" hangingPunct="1">
              <a:buFontTx/>
              <a:buNone/>
            </a:pPr>
            <a:r>
              <a:rPr lang="en-US" altLang="zh-CN" sz="2800" b="1" dirty="0" smtClean="0"/>
              <a:t>	</a:t>
            </a:r>
            <a:r>
              <a:rPr lang="en-US" altLang="zh-CN" sz="2800" b="1" dirty="0" err="1" smtClean="0"/>
              <a:t>int</a:t>
            </a:r>
            <a:r>
              <a:rPr lang="en-US" altLang="zh-CN" sz="2800" b="1" dirty="0" smtClean="0"/>
              <a:t> count=9; </a:t>
            </a:r>
            <a:r>
              <a:rPr lang="en-US" altLang="zh-CN" sz="2400" b="1" dirty="0" smtClean="0">
                <a:solidFill>
                  <a:srgbClr val="0000CC"/>
                </a:solidFill>
              </a:rPr>
              <a:t>//</a:t>
            </a:r>
            <a:r>
              <a:rPr lang="zh-CN" altLang="en-US" sz="2400" b="1" dirty="0" smtClean="0">
                <a:solidFill>
                  <a:srgbClr val="0000CC"/>
                </a:solidFill>
              </a:rPr>
              <a:t>错误，已有源于</a:t>
            </a:r>
            <a:r>
              <a:rPr lang="en-US" altLang="zh-CN" sz="2400" b="1" dirty="0" smtClean="0">
                <a:solidFill>
                  <a:srgbClr val="0000CC"/>
                </a:solidFill>
              </a:rPr>
              <a:t>ABC</a:t>
            </a:r>
            <a:r>
              <a:rPr lang="zh-CN" altLang="en-US" sz="2400" b="1" dirty="0" smtClean="0">
                <a:solidFill>
                  <a:srgbClr val="0000CC"/>
                </a:solidFill>
              </a:rPr>
              <a:t>中的</a:t>
            </a:r>
            <a:r>
              <a:rPr lang="en-US" altLang="zh-CN" sz="2400" b="1" dirty="0" smtClean="0">
                <a:solidFill>
                  <a:srgbClr val="0000CC"/>
                </a:solidFill>
              </a:rPr>
              <a:t>count</a:t>
            </a:r>
            <a:r>
              <a:rPr lang="zh-CN" altLang="en-US" sz="2400" b="1" dirty="0" smtClean="0">
                <a:solidFill>
                  <a:srgbClr val="0000CC"/>
                </a:solidFill>
              </a:rPr>
              <a:t>，重复定义</a:t>
            </a:r>
            <a:endParaRPr lang="zh-CN" altLang="en-US" sz="2400" b="1" dirty="0" smtClean="0">
              <a:solidFill>
                <a:srgbClr val="0000CC"/>
              </a:solidFill>
            </a:endParaRPr>
          </a:p>
          <a:p>
            <a:pPr eaLnBrk="1" hangingPunct="1">
              <a:buFontTx/>
              <a:buNone/>
            </a:pPr>
            <a:r>
              <a:rPr lang="zh-CN" altLang="en-US" sz="2800" b="1" dirty="0" smtClean="0"/>
              <a:t>	</a:t>
            </a:r>
            <a:r>
              <a:rPr lang="en-US" altLang="zh-CN" sz="2800" b="1" dirty="0" smtClean="0"/>
              <a:t>student s;             </a:t>
            </a:r>
            <a:endParaRPr lang="en-US" altLang="zh-CN" sz="2800" b="1" dirty="0" smtClean="0"/>
          </a:p>
          <a:p>
            <a:pPr eaLnBrk="1" hangingPunct="1">
              <a:buFontTx/>
              <a:buNone/>
            </a:pPr>
            <a:r>
              <a:rPr lang="en-US" altLang="zh-CN" sz="2800" b="1" dirty="0" smtClean="0"/>
              <a:t>	count=5;              </a:t>
            </a:r>
            <a:endParaRPr lang="en-US" altLang="zh-CN" sz="2800" b="1" dirty="0" smtClean="0"/>
          </a:p>
          <a:p>
            <a:pPr eaLnBrk="1" hangingPunct="1">
              <a:buFontTx/>
              <a:buNone/>
            </a:pPr>
            <a:r>
              <a:rPr lang="en-US" altLang="zh-CN" sz="2800" b="1" dirty="0" smtClean="0"/>
              <a:t>	</a:t>
            </a:r>
            <a:r>
              <a:rPr lang="en-US" altLang="zh-CN" sz="2800" b="1" dirty="0" err="1" smtClean="0"/>
              <a:t>s.age</a:t>
            </a:r>
            <a:r>
              <a:rPr lang="en-US" altLang="zh-CN" sz="2800" b="1" dirty="0" smtClean="0"/>
              <a:t>=min(43,32);       </a:t>
            </a:r>
            <a:endParaRPr lang="en-US" altLang="zh-CN" sz="2800" b="1" dirty="0" smtClean="0"/>
          </a:p>
          <a:p>
            <a:pPr eaLnBrk="1" hangingPunct="1">
              <a:buFontTx/>
              <a:buNone/>
            </a:pPr>
            <a:r>
              <a:rPr lang="en-US" altLang="zh-CN" sz="2800" b="1" dirty="0" smtClean="0"/>
              <a:t>}</a:t>
            </a:r>
            <a:endParaRPr lang="zh-CN" altLang="en-US" sz="2800" b="1" dirty="0" smtClean="0"/>
          </a:p>
        </p:txBody>
      </p:sp>
      <p:sp>
        <p:nvSpPr>
          <p:cNvPr id="4"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anim calcmode="lin" valueType="num">
                                      <p:cBhvr additive="base">
                                        <p:cTn id="7"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3" end="3"/>
                                            </p:txEl>
                                          </p:spTgt>
                                        </p:tgtEl>
                                        <p:attrNameLst>
                                          <p:attrName>style.visibility</p:attrName>
                                        </p:attrNameLst>
                                      </p:cBhvr>
                                      <p:to>
                                        <p:strVal val="visible"/>
                                      </p:to>
                                    </p:set>
                                    <p:anim calcmode="lin" valueType="num">
                                      <p:cBhvr additive="base">
                                        <p:cTn id="11"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243">
                                            <p:txEl>
                                              <p:pRg st="4" end="4"/>
                                            </p:txEl>
                                          </p:spTgt>
                                        </p:tgtEl>
                                        <p:attrNameLst>
                                          <p:attrName>style.visibility</p:attrName>
                                        </p:attrNameLst>
                                      </p:cBhvr>
                                      <p:to>
                                        <p:strVal val="visible"/>
                                      </p:to>
                                    </p:set>
                                    <p:anim calcmode="lin" valueType="num">
                                      <p:cBhvr additive="base">
                                        <p:cTn id="15"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8243">
                                            <p:txEl>
                                              <p:pRg st="5" end="5"/>
                                            </p:txEl>
                                          </p:spTgt>
                                        </p:tgtEl>
                                        <p:attrNameLst>
                                          <p:attrName>style.visibility</p:attrName>
                                        </p:attrNameLst>
                                      </p:cBhvr>
                                      <p:to>
                                        <p:strVal val="visible"/>
                                      </p:to>
                                    </p:set>
                                    <p:anim calcmode="lin" valueType="num">
                                      <p:cBhvr additive="base">
                                        <p:cTn id="19"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8243">
                                            <p:txEl>
                                              <p:pRg st="6" end="6"/>
                                            </p:txEl>
                                          </p:spTgt>
                                        </p:tgtEl>
                                        <p:attrNameLst>
                                          <p:attrName>style.visibility</p:attrName>
                                        </p:attrNameLst>
                                      </p:cBhvr>
                                      <p:to>
                                        <p:strVal val="visible"/>
                                      </p:to>
                                    </p:set>
                                    <p:anim calcmode="lin" valueType="num">
                                      <p:cBhvr additive="base">
                                        <p:cTn id="23"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8243">
                                            <p:txEl>
                                              <p:pRg st="7" end="7"/>
                                            </p:txEl>
                                          </p:spTgt>
                                        </p:tgtEl>
                                        <p:attrNameLst>
                                          <p:attrName>style.visibility</p:attrName>
                                        </p:attrNameLst>
                                      </p:cBhvr>
                                      <p:to>
                                        <p:strVal val="visible"/>
                                      </p:to>
                                    </p:set>
                                    <p:anim calcmode="lin" valueType="num">
                                      <p:cBhvr additive="base">
                                        <p:cTn id="27"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24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8243">
                                            <p:txEl>
                                              <p:pRg st="8" end="8"/>
                                            </p:txEl>
                                          </p:spTgt>
                                        </p:tgtEl>
                                        <p:attrNameLst>
                                          <p:attrName>style.visibility</p:attrName>
                                        </p:attrNameLst>
                                      </p:cBhvr>
                                      <p:to>
                                        <p:strVal val="visible"/>
                                      </p:to>
                                    </p:set>
                                    <p:anim calcmode="lin" valueType="num">
                                      <p:cBhvr additive="base">
                                        <p:cTn id="31" dur="500" fill="hold"/>
                                        <p:tgtEl>
                                          <p:spTgt spid="13824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9" end="9"/>
                                            </p:txEl>
                                          </p:spTgt>
                                        </p:tgtEl>
                                        <p:attrNameLst>
                                          <p:attrName>style.visibility</p:attrName>
                                        </p:attrNameLst>
                                      </p:cBhvr>
                                      <p:to>
                                        <p:strVal val="visible"/>
                                      </p:to>
                                    </p:set>
                                    <p:anim calcmode="lin" valueType="num">
                                      <p:cBhvr additive="base">
                                        <p:cTn id="35" dur="500" fill="hold"/>
                                        <p:tgtEl>
                                          <p:spTgt spid="13824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3"/>
          <p:cNvSpPr>
            <a:spLocks noGrp="1" noChangeArrowheads="1"/>
          </p:cNvSpPr>
          <p:nvPr>
            <p:ph idx="4294967295"/>
          </p:nvPr>
        </p:nvSpPr>
        <p:spPr>
          <a:xfrm>
            <a:off x="179070" y="188913"/>
            <a:ext cx="8964613" cy="6553200"/>
          </a:xfrm>
        </p:spPr>
        <p:txBody>
          <a:bodyPr/>
          <a:lstStyle/>
          <a:p>
            <a:pPr eaLnBrk="1" hangingPunct="1">
              <a:lnSpc>
                <a:spcPct val="80000"/>
              </a:lnSpc>
              <a:buFontTx/>
              <a:buNone/>
            </a:pPr>
            <a:r>
              <a:rPr lang="en-US" altLang="zh-CN" sz="2000" b="1" dirty="0" smtClean="0">
                <a:solidFill>
                  <a:srgbClr val="0000CC"/>
                </a:solidFill>
              </a:rPr>
              <a:t>【</a:t>
            </a:r>
            <a:r>
              <a:rPr lang="zh-CN" altLang="en-US" sz="2000" b="1" dirty="0" smtClean="0">
                <a:solidFill>
                  <a:srgbClr val="0000CC"/>
                </a:solidFill>
              </a:rPr>
              <a:t>例</a:t>
            </a:r>
            <a:r>
              <a:rPr lang="en-US" altLang="zh-CN" sz="2000" b="1" dirty="0" smtClean="0">
                <a:solidFill>
                  <a:srgbClr val="0000CC"/>
                </a:solidFill>
              </a:rPr>
              <a:t>】  </a:t>
            </a:r>
            <a:r>
              <a:rPr lang="zh-CN" altLang="en-US" sz="2000" b="1" dirty="0" smtClean="0">
                <a:solidFill>
                  <a:srgbClr val="0000CC"/>
                </a:solidFill>
              </a:rPr>
              <a:t>名字空间的应用举例。</a:t>
            </a:r>
            <a:endParaRPr lang="zh-CN" altLang="en-US" sz="2000" b="1" dirty="0" smtClean="0">
              <a:solidFill>
                <a:srgbClr val="0000CC"/>
              </a:solidFill>
            </a:endParaRPr>
          </a:p>
          <a:p>
            <a:pPr eaLnBrk="1" hangingPunct="1">
              <a:lnSpc>
                <a:spcPct val="80000"/>
              </a:lnSpc>
              <a:buFontTx/>
              <a:buNone/>
            </a:pPr>
            <a:r>
              <a:rPr lang="en-US" altLang="zh-CN" sz="2000" b="1" dirty="0" smtClean="0"/>
              <a:t>#include&lt;</a:t>
            </a:r>
            <a:r>
              <a:rPr lang="en-US" altLang="zh-CN" sz="2000" b="1" dirty="0" err="1" smtClean="0"/>
              <a:t>iostream</a:t>
            </a:r>
            <a:r>
              <a:rPr lang="en-US" altLang="zh-CN" sz="2000" b="1" dirty="0" smtClean="0"/>
              <a:t>&gt;</a:t>
            </a:r>
            <a:endParaRPr lang="en-US" altLang="zh-CN" sz="2000" b="1" dirty="0" smtClean="0"/>
          </a:p>
          <a:p>
            <a:pPr eaLnBrk="1" hangingPunct="1">
              <a:lnSpc>
                <a:spcPct val="80000"/>
              </a:lnSpc>
              <a:buFontTx/>
              <a:buNone/>
            </a:pPr>
            <a:r>
              <a:rPr lang="en-US" altLang="zh-CN" sz="2000" b="1" noProof="1" smtClean="0"/>
              <a:t>using namespace std;</a:t>
            </a:r>
            <a:endParaRPr lang="en-US" altLang="zh-CN" sz="2000" b="1" dirty="0" smtClean="0"/>
          </a:p>
          <a:p>
            <a:pPr eaLnBrk="1" hangingPunct="1">
              <a:lnSpc>
                <a:spcPct val="80000"/>
              </a:lnSpc>
              <a:buFontTx/>
              <a:buNone/>
            </a:pPr>
            <a:r>
              <a:rPr lang="en-US" altLang="zh-CN" sz="2000" b="1" dirty="0" smtClean="0"/>
              <a:t>namespace A{</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n;</a:t>
            </a:r>
            <a:endParaRPr lang="en-US" altLang="zh-CN" sz="2000" b="1" dirty="0" smtClean="0"/>
          </a:p>
          <a:p>
            <a:pPr eaLnBrk="1" hangingPunct="1">
              <a:lnSpc>
                <a:spcPct val="80000"/>
              </a:lnSpc>
              <a:buFontTx/>
              <a:buNone/>
            </a:pPr>
            <a:r>
              <a:rPr lang="en-US" altLang="zh-CN" sz="2000" b="1" dirty="0" smtClean="0"/>
              <a:t>	void f(){ </a:t>
            </a:r>
            <a:r>
              <a:rPr lang="en-US" altLang="zh-CN" sz="2000" b="1" dirty="0" err="1" smtClean="0"/>
              <a:t>cout</a:t>
            </a:r>
            <a:r>
              <a:rPr lang="en-US" altLang="zh-CN" sz="2000" b="1" dirty="0" smtClean="0"/>
              <a:t>&lt;&lt;"namespace A::f()"&lt;&lt;endl; }</a:t>
            </a:r>
            <a:endParaRPr lang="en-US" altLang="zh-CN" sz="2000" b="1" dirty="0" smtClean="0"/>
          </a:p>
          <a:p>
            <a:pPr eaLnBrk="1" hangingPunct="1">
              <a:lnSpc>
                <a:spcPct val="80000"/>
              </a:lnSpc>
              <a:buFontTx/>
              <a:buNone/>
            </a:pPr>
            <a:r>
              <a:rPr lang="en-US" altLang="zh-CN" sz="2000" b="1" dirty="0" smtClean="0"/>
              <a:t>	void g(){ </a:t>
            </a:r>
            <a:r>
              <a:rPr lang="en-US" altLang="zh-CN" sz="2000" b="1" dirty="0" err="1" smtClean="0"/>
              <a:t>cout</a:t>
            </a:r>
            <a:r>
              <a:rPr lang="en-US" altLang="zh-CN" sz="2000" b="1" dirty="0" smtClean="0"/>
              <a:t>&lt;&lt;"namespace A::g()"&lt;&lt;endl;}</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smtClean="0"/>
              <a:t>namespace B{</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n;</a:t>
            </a:r>
            <a:endParaRPr lang="en-US" altLang="zh-CN" sz="2000" b="1" dirty="0" smtClean="0"/>
          </a:p>
          <a:p>
            <a:pPr eaLnBrk="1" hangingPunct="1">
              <a:lnSpc>
                <a:spcPct val="80000"/>
              </a:lnSpc>
              <a:buFontTx/>
              <a:buNone/>
            </a:pPr>
            <a:r>
              <a:rPr lang="en-US" altLang="zh-CN" sz="2000" b="1" dirty="0" smtClean="0"/>
              <a:t>	void f(){ </a:t>
            </a:r>
            <a:r>
              <a:rPr lang="en-US" altLang="zh-CN" sz="2000" b="1" dirty="0" err="1" smtClean="0"/>
              <a:t>cout</a:t>
            </a:r>
            <a:r>
              <a:rPr lang="en-US" altLang="zh-CN" sz="2000" b="1" dirty="0" smtClean="0"/>
              <a:t>&lt;&lt;"namespace B::f()"&lt;&lt;endl;	}</a:t>
            </a:r>
            <a:endParaRPr lang="en-US" altLang="zh-CN" sz="2000" b="1" dirty="0" smtClean="0"/>
          </a:p>
          <a:p>
            <a:pPr eaLnBrk="1" hangingPunct="1">
              <a:lnSpc>
                <a:spcPct val="80000"/>
              </a:lnSpc>
              <a:buFontTx/>
              <a:buNone/>
            </a:pPr>
            <a:r>
              <a:rPr lang="en-US" altLang="zh-CN" sz="2000" b="1" dirty="0" smtClean="0"/>
              <a:t>	void t(){ </a:t>
            </a:r>
            <a:r>
              <a:rPr lang="en-US" altLang="zh-CN" sz="2000" b="1" dirty="0" err="1" smtClean="0"/>
              <a:t>cout</a:t>
            </a:r>
            <a:r>
              <a:rPr lang="en-US" altLang="zh-CN" sz="2000" b="1" dirty="0" smtClean="0"/>
              <a:t>&lt;&lt;"namespace B::t()"&lt;&lt;endl;	}</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smtClean="0"/>
              <a:t>void main(){</a:t>
            </a:r>
            <a:endParaRPr lang="en-US" altLang="zh-CN" sz="2000" b="1" dirty="0" smtClean="0"/>
          </a:p>
          <a:p>
            <a:pPr eaLnBrk="1" hangingPunct="1">
              <a:lnSpc>
                <a:spcPct val="80000"/>
              </a:lnSpc>
              <a:buFontTx/>
              <a:buNone/>
            </a:pPr>
            <a:r>
              <a:rPr lang="en-US" altLang="zh-CN" sz="2000" b="1" dirty="0" smtClean="0"/>
              <a:t>	using namespace A;</a:t>
            </a:r>
            <a:endParaRPr lang="en-US" altLang="zh-CN" sz="2000" b="1" dirty="0" smtClean="0"/>
          </a:p>
          <a:p>
            <a:pPr eaLnBrk="1" hangingPunct="1">
              <a:lnSpc>
                <a:spcPct val="80000"/>
              </a:lnSpc>
              <a:buFontTx/>
              <a:buNone/>
            </a:pPr>
            <a:r>
              <a:rPr lang="en-US" altLang="zh-CN" sz="2000" b="1" dirty="0" smtClean="0"/>
              <a:t>	using namespace B;</a:t>
            </a:r>
            <a:endParaRPr lang="en-US" altLang="zh-CN" sz="2000" b="1" dirty="0" smtClean="0"/>
          </a:p>
          <a:p>
            <a:pPr eaLnBrk="1" hangingPunct="1">
              <a:lnSpc>
                <a:spcPct val="80000"/>
              </a:lnSpc>
              <a:buFontTx/>
              <a:buNone/>
            </a:pPr>
            <a:r>
              <a:rPr lang="en-US" altLang="zh-CN" sz="2000" b="1" dirty="0" smtClean="0"/>
              <a:t>	A::n=0;</a:t>
            </a:r>
            <a:endParaRPr lang="en-US" altLang="zh-CN" sz="2000" b="1" dirty="0" smtClean="0"/>
          </a:p>
          <a:p>
            <a:pPr eaLnBrk="1" hangingPunct="1">
              <a:lnSpc>
                <a:spcPct val="80000"/>
              </a:lnSpc>
              <a:buFontTx/>
              <a:buNone/>
            </a:pPr>
            <a:r>
              <a:rPr lang="en-US" altLang="zh-CN" sz="2000" b="1" dirty="0" smtClean="0"/>
              <a:t>	A::f();//</a:t>
            </a:r>
            <a:r>
              <a:rPr lang="zh-CN" altLang="en-US" sz="2000" b="1" dirty="0" smtClean="0">
                <a:solidFill>
                  <a:srgbClr val="0000CC"/>
                </a:solidFill>
              </a:rPr>
              <a:t>同名时，需指出所属命名空间</a:t>
            </a:r>
            <a:endParaRPr lang="en-US" altLang="zh-CN" sz="2000" b="1" dirty="0" smtClean="0">
              <a:solidFill>
                <a:srgbClr val="0000CC"/>
              </a:solidFill>
            </a:endParaRPr>
          </a:p>
          <a:p>
            <a:pPr eaLnBrk="1" hangingPunct="1">
              <a:lnSpc>
                <a:spcPct val="80000"/>
              </a:lnSpc>
              <a:buFontTx/>
              <a:buNone/>
            </a:pPr>
            <a:r>
              <a:rPr lang="en-US" altLang="zh-CN" sz="2000" b="1" dirty="0" smtClean="0"/>
              <a:t>	B::f();//</a:t>
            </a:r>
            <a:r>
              <a:rPr lang="zh-CN" altLang="en-US" sz="2000" b="1" dirty="0" smtClean="0">
                <a:solidFill>
                  <a:srgbClr val="0000CC"/>
                </a:solidFill>
              </a:rPr>
              <a:t>同名时，需指出所属命名空间</a:t>
            </a:r>
            <a:endParaRPr lang="en-US" altLang="zh-CN" sz="2000" b="1" dirty="0" smtClean="0">
              <a:solidFill>
                <a:srgbClr val="0000CC"/>
              </a:solidFill>
            </a:endParaRPr>
          </a:p>
          <a:p>
            <a:pPr eaLnBrk="1" hangingPunct="1">
              <a:lnSpc>
                <a:spcPct val="80000"/>
              </a:lnSpc>
              <a:buFontTx/>
              <a:buNone/>
            </a:pPr>
            <a:r>
              <a:rPr lang="en-US" altLang="zh-CN" sz="2000" b="1" dirty="0" smtClean="0"/>
              <a:t>	g();</a:t>
            </a:r>
            <a:endParaRPr lang="en-US" altLang="zh-CN" sz="2000" b="1" dirty="0" smtClean="0"/>
          </a:p>
          <a:p>
            <a:pPr eaLnBrk="1" hangingPunct="1">
              <a:lnSpc>
                <a:spcPct val="80000"/>
              </a:lnSpc>
              <a:buFontTx/>
              <a:buNone/>
            </a:pPr>
            <a:r>
              <a:rPr lang="en-US" altLang="zh-CN" sz="2000" b="1" dirty="0" smtClean="0"/>
              <a:t>	t();</a:t>
            </a:r>
            <a:endParaRPr lang="en-US" altLang="zh-CN" sz="2000" b="1" dirty="0" smtClean="0"/>
          </a:p>
          <a:p>
            <a:pPr eaLnBrk="1" hangingPunct="1">
              <a:lnSpc>
                <a:spcPct val="80000"/>
              </a:lnSpc>
              <a:buFontTx/>
              <a:buNone/>
            </a:pPr>
            <a:r>
              <a:rPr lang="en-US" altLang="zh-CN" sz="2000" b="1" dirty="0" smtClean="0"/>
              <a:t>}</a:t>
            </a:r>
            <a:endParaRPr lang="zh-CN" altLang="en-US" sz="2000" b="1" dirty="0" smtClean="0"/>
          </a:p>
        </p:txBody>
      </p:sp>
      <p:sp>
        <p:nvSpPr>
          <p:cNvPr id="5"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4294967295"/>
          </p:nvPr>
        </p:nvSpPr>
        <p:spPr>
          <a:xfrm>
            <a:off x="395288" y="908050"/>
            <a:ext cx="8342312" cy="5732463"/>
          </a:xfrm>
        </p:spPr>
        <p:txBody>
          <a:bodyPr/>
          <a:lstStyle/>
          <a:p>
            <a:pPr algn="just" eaLnBrk="1" hangingPunct="1">
              <a:buFontTx/>
              <a:buNone/>
            </a:pPr>
            <a:r>
              <a:rPr lang="en-US" altLang="zh-CN" b="1" dirty="0" smtClean="0">
                <a:solidFill>
                  <a:srgbClr val="0000CC"/>
                </a:solidFill>
              </a:rPr>
              <a:t>6</a:t>
            </a:r>
            <a:r>
              <a:rPr lang="zh-CN" altLang="en-US" b="1" dirty="0" smtClean="0">
                <a:solidFill>
                  <a:srgbClr val="0000CC"/>
                </a:solidFill>
              </a:rPr>
              <a:t>．</a:t>
            </a:r>
            <a:r>
              <a:rPr lang="en-US" altLang="zh-CN" b="1" dirty="0" err="1" smtClean="0">
                <a:solidFill>
                  <a:srgbClr val="0000CC"/>
                </a:solidFill>
              </a:rPr>
              <a:t>std</a:t>
            </a:r>
            <a:r>
              <a:rPr lang="zh-CN" altLang="en-US" b="1" dirty="0" smtClean="0">
                <a:solidFill>
                  <a:srgbClr val="0000CC"/>
                </a:solidFill>
              </a:rPr>
              <a:t>名字空间</a:t>
            </a:r>
            <a:endParaRPr lang="zh-CN" altLang="en-US" b="1" dirty="0" smtClean="0">
              <a:solidFill>
                <a:srgbClr val="0000CC"/>
              </a:solidFill>
            </a:endParaRPr>
          </a:p>
          <a:p>
            <a:pPr lvl="1" algn="just" eaLnBrk="1" hangingPunct="1"/>
            <a:r>
              <a:rPr lang="zh-CN" altLang="en-US" b="1" dirty="0" smtClean="0">
                <a:solidFill>
                  <a:srgbClr val="0000CC"/>
                </a:solidFill>
              </a:rPr>
              <a:t>程序要引用标准</a:t>
            </a:r>
            <a:r>
              <a:rPr lang="en-US" altLang="zh-CN" b="1" dirty="0" smtClean="0">
                <a:solidFill>
                  <a:srgbClr val="0000CC"/>
                </a:solidFill>
              </a:rPr>
              <a:t>C++</a:t>
            </a:r>
            <a:r>
              <a:rPr lang="zh-CN" altLang="en-US" b="1" dirty="0" smtClean="0">
                <a:solidFill>
                  <a:srgbClr val="0000CC"/>
                </a:solidFill>
              </a:rPr>
              <a:t>函数，可用下面语句将</a:t>
            </a:r>
            <a:r>
              <a:rPr lang="en-US" altLang="zh-CN" b="1" dirty="0" err="1" smtClean="0">
                <a:solidFill>
                  <a:srgbClr val="0000CC"/>
                </a:solidFill>
              </a:rPr>
              <a:t>std</a:t>
            </a:r>
            <a:r>
              <a:rPr lang="zh-CN" altLang="en-US" b="1" dirty="0" smtClean="0">
                <a:solidFill>
                  <a:srgbClr val="0000CC"/>
                </a:solidFill>
              </a:rPr>
              <a:t>名字空间中的名称引入到全局名字空间中。</a:t>
            </a:r>
            <a:endParaRPr lang="zh-CN" altLang="en-US" b="1" dirty="0" smtClean="0">
              <a:solidFill>
                <a:srgbClr val="0000CC"/>
              </a:solidFill>
            </a:endParaRPr>
          </a:p>
          <a:p>
            <a:pPr lvl="1" algn="ctr" eaLnBrk="1" hangingPunct="1">
              <a:buFontTx/>
              <a:buNone/>
            </a:pPr>
            <a:r>
              <a:rPr lang="en-US" altLang="zh-CN" b="1" dirty="0" smtClean="0">
                <a:solidFill>
                  <a:srgbClr val="FF0000"/>
                </a:solidFill>
              </a:rPr>
              <a:t>using namespace </a:t>
            </a:r>
            <a:r>
              <a:rPr lang="en-US" altLang="zh-CN" b="1" dirty="0" err="1" smtClean="0">
                <a:solidFill>
                  <a:srgbClr val="FF0000"/>
                </a:solidFill>
              </a:rPr>
              <a:t>std</a:t>
            </a:r>
            <a:r>
              <a:rPr lang="en-US" altLang="zh-CN" b="1" dirty="0" smtClean="0">
                <a:solidFill>
                  <a:srgbClr val="FF0000"/>
                </a:solidFill>
              </a:rPr>
              <a:t>;</a:t>
            </a:r>
            <a:endParaRPr lang="en-US" altLang="zh-CN" b="1" dirty="0" smtClean="0">
              <a:solidFill>
                <a:srgbClr val="FF0000"/>
              </a:solidFill>
            </a:endParaRPr>
          </a:p>
          <a:p>
            <a:pPr lvl="1" algn="ctr" eaLnBrk="1" hangingPunct="1">
              <a:buFontTx/>
              <a:buNone/>
            </a:pPr>
            <a:endParaRPr lang="zh-CN" altLang="en-US" b="1" dirty="0" smtClean="0">
              <a:solidFill>
                <a:srgbClr val="FF0000"/>
              </a:solidFill>
            </a:endParaRPr>
          </a:p>
          <a:p>
            <a:pPr lvl="1" algn="just" eaLnBrk="1" hangingPunct="1"/>
            <a:r>
              <a:rPr lang="zh-CN" altLang="en-US" b="1" dirty="0" smtClean="0">
                <a:latin typeface="楷体_GB2312"/>
                <a:ea typeface="楷体_GB2312"/>
                <a:cs typeface="楷体_GB2312"/>
              </a:rPr>
              <a:t>如果只需用到</a:t>
            </a:r>
            <a:r>
              <a:rPr lang="en-US" altLang="zh-CN" b="1" dirty="0" err="1" smtClean="0">
                <a:latin typeface="楷体_GB2312"/>
                <a:ea typeface="楷体_GB2312"/>
                <a:cs typeface="楷体_GB2312"/>
              </a:rPr>
              <a:t>std</a:t>
            </a:r>
            <a:r>
              <a:rPr lang="zh-CN" altLang="en-US" b="1" dirty="0" smtClean="0">
                <a:latin typeface="楷体_GB2312"/>
                <a:ea typeface="楷体_GB2312"/>
                <a:cs typeface="楷体_GB2312"/>
              </a:rPr>
              <a:t>名字空间中的个别标志符，可以在要使用的标志符前面加上前缀</a:t>
            </a:r>
            <a:r>
              <a:rPr lang="en-US" altLang="zh-CN" b="1" dirty="0" err="1" smtClean="0">
                <a:solidFill>
                  <a:srgbClr val="FF0000"/>
                </a:solidFill>
                <a:latin typeface="楷体_GB2312"/>
                <a:ea typeface="楷体_GB2312"/>
                <a:cs typeface="楷体_GB2312"/>
              </a:rPr>
              <a:t>std</a:t>
            </a:r>
            <a:r>
              <a:rPr lang="en-US" altLang="zh-CN" b="1" dirty="0" smtClean="0">
                <a:solidFill>
                  <a:srgbClr val="FF0000"/>
                </a:solidFill>
                <a:latin typeface="楷体_GB2312"/>
                <a:ea typeface="楷体_GB2312"/>
                <a:cs typeface="楷体_GB2312"/>
              </a:rPr>
              <a:t>::</a:t>
            </a:r>
            <a:r>
              <a:rPr lang="zh-CN" altLang="en-US" b="1" dirty="0" smtClean="0">
                <a:latin typeface="楷体_GB2312"/>
                <a:ea typeface="楷体_GB2312"/>
                <a:cs typeface="楷体_GB2312"/>
              </a:rPr>
              <a:t>，不必用“</a:t>
            </a:r>
            <a:r>
              <a:rPr lang="en-US" altLang="zh-CN" b="1" dirty="0" smtClean="0">
                <a:latin typeface="楷体_GB2312"/>
                <a:ea typeface="楷体_GB2312"/>
                <a:cs typeface="楷体_GB2312"/>
              </a:rPr>
              <a:t>using namespace </a:t>
            </a:r>
            <a:r>
              <a:rPr lang="en-US" altLang="zh-CN" b="1" dirty="0" err="1" smtClean="0">
                <a:latin typeface="楷体_GB2312"/>
                <a:ea typeface="楷体_GB2312"/>
                <a:cs typeface="楷体_GB2312"/>
              </a:rPr>
              <a:t>std</a:t>
            </a:r>
            <a:r>
              <a:rPr lang="en-US" altLang="zh-CN" b="1" dirty="0" smtClean="0">
                <a:latin typeface="楷体_GB2312"/>
                <a:ea typeface="楷体_GB2312"/>
                <a:cs typeface="楷体_GB2312"/>
              </a:rPr>
              <a:t>;”</a:t>
            </a:r>
            <a:endParaRPr lang="en-US" altLang="zh-CN" b="1" dirty="0" smtClean="0"/>
          </a:p>
          <a:p>
            <a:pPr lvl="1" algn="just" eaLnBrk="1" hangingPunct="1"/>
            <a:endParaRPr lang="zh-CN" altLang="en-US" sz="2400" b="1" dirty="0" smtClean="0">
              <a:solidFill>
                <a:schemeClr val="accent2"/>
              </a:solidFill>
            </a:endParaRPr>
          </a:p>
          <a:p>
            <a:pPr eaLnBrk="1" hangingPunct="1">
              <a:buFontTx/>
              <a:buNone/>
            </a:pPr>
            <a:endParaRPr lang="zh-CN" altLang="en-US" b="1" dirty="0" smtClean="0">
              <a:solidFill>
                <a:schemeClr val="accent2"/>
              </a:solidFill>
            </a:endParaRPr>
          </a:p>
        </p:txBody>
      </p:sp>
      <p:sp>
        <p:nvSpPr>
          <p:cNvPr id="4" name="Rectangle 2"/>
          <p:cNvSpPr txBox="1">
            <a:spLocks noChangeArrowheads="1"/>
          </p:cNvSpPr>
          <p:nvPr/>
        </p:nvSpPr>
        <p:spPr bwMode="auto">
          <a:xfrm>
            <a:off x="684213" y="115888"/>
            <a:ext cx="77724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 calcmode="lin" valueType="num">
                                      <p:cBhvr additive="base">
                                        <p:cTn id="7"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 calcmode="lin" valueType="num">
                                      <p:cBhvr additive="base">
                                        <p:cTn id="13"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5">
                                            <p:txEl>
                                              <p:pRg st="4" end="4"/>
                                            </p:txEl>
                                          </p:spTgt>
                                        </p:tgtEl>
                                        <p:attrNameLst>
                                          <p:attrName>style.visibility</p:attrName>
                                        </p:attrNameLst>
                                      </p:cBhvr>
                                      <p:to>
                                        <p:strVal val="visible"/>
                                      </p:to>
                                    </p:set>
                                    <p:anim calcmode="lin" valueType="num">
                                      <p:cBhvr additive="base">
                                        <p:cTn id="19"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a:xfrm>
            <a:off x="611188" y="58738"/>
            <a:ext cx="7772400" cy="865187"/>
          </a:xfrm>
        </p:spPr>
        <p:txBody>
          <a:bodyPr/>
          <a:lstStyle/>
          <a:p>
            <a:pPr eaLnBrk="1" hangingPunct="1"/>
            <a:r>
              <a:rPr lang="en-US" altLang="zh-CN" smtClean="0"/>
              <a:t>2.12 </a:t>
            </a:r>
            <a:r>
              <a:rPr lang="zh-CN" altLang="en-US" smtClean="0"/>
              <a:t>预</a:t>
            </a:r>
            <a:r>
              <a:rPr lang="zh-CN" altLang="en-US" smtClean="0">
                <a:solidFill>
                  <a:srgbClr val="FF0000"/>
                </a:solidFill>
              </a:rPr>
              <a:t>处理器</a:t>
            </a:r>
            <a:endParaRPr lang="zh-CN" altLang="en-US" smtClean="0">
              <a:solidFill>
                <a:srgbClr val="FF0000"/>
              </a:solidFill>
            </a:endParaRPr>
          </a:p>
        </p:txBody>
      </p:sp>
      <p:sp>
        <p:nvSpPr>
          <p:cNvPr id="146435" name="Rectangle 3"/>
          <p:cNvSpPr>
            <a:spLocks noGrp="1" noChangeArrowheads="1"/>
          </p:cNvSpPr>
          <p:nvPr>
            <p:ph idx="1"/>
          </p:nvPr>
        </p:nvSpPr>
        <p:spPr>
          <a:xfrm>
            <a:off x="679450" y="1196975"/>
            <a:ext cx="7976870" cy="4754880"/>
          </a:xfrm>
        </p:spPr>
        <p:txBody>
          <a:bodyPr/>
          <a:lstStyle/>
          <a:p>
            <a:pPr eaLnBrk="1" hangingPunct="1">
              <a:buFontTx/>
              <a:buNone/>
            </a:pPr>
            <a:r>
              <a:rPr lang="en-US" altLang="zh-CN" b="1" dirty="0" smtClean="0">
                <a:solidFill>
                  <a:srgbClr val="0000CC"/>
                </a:solidFill>
              </a:rPr>
              <a:t>1</a:t>
            </a:r>
            <a:r>
              <a:rPr lang="zh-CN" altLang="en-US" b="1" dirty="0" smtClean="0">
                <a:solidFill>
                  <a:srgbClr val="0000CC"/>
                </a:solidFill>
              </a:rPr>
              <a:t>、预处理器的基础知识</a:t>
            </a:r>
            <a:endParaRPr lang="zh-CN" altLang="en-US" b="1" dirty="0" smtClean="0">
              <a:solidFill>
                <a:srgbClr val="0000CC"/>
              </a:solidFill>
            </a:endParaRPr>
          </a:p>
          <a:p>
            <a:pPr lvl="1" eaLnBrk="1" hangingPunct="1"/>
            <a:r>
              <a:rPr lang="en-US" altLang="zh-CN" b="1" dirty="0" smtClean="0"/>
              <a:t>C++</a:t>
            </a:r>
            <a:r>
              <a:rPr lang="zh-CN" altLang="en-US" b="1" dirty="0" smtClean="0"/>
              <a:t>预处理器（也称预编译器）提供了一些预处理命令，这些命令在正式编译之前完成，它们可以在编译之前改变源程序中的内容。所有的预处理命令都以“</a:t>
            </a:r>
            <a:r>
              <a:rPr lang="en-US" altLang="zh-CN" b="1" dirty="0" smtClean="0"/>
              <a:t>#”</a:t>
            </a:r>
            <a:r>
              <a:rPr lang="zh-CN" altLang="en-US" b="1" dirty="0" smtClean="0"/>
              <a:t>号开头，独占一行，语句结束时不需要分号。</a:t>
            </a:r>
            <a:endParaRPr lang="zh-CN" altLang="en-US" b="1" dirty="0" smtClean="0"/>
          </a:p>
          <a:p>
            <a:pPr eaLnBrk="1" hangingPunct="1">
              <a:buFontTx/>
              <a:buNone/>
            </a:pPr>
            <a:r>
              <a:rPr lang="en-US" altLang="zh-CN" b="1" dirty="0" smtClean="0">
                <a:solidFill>
                  <a:srgbClr val="0000CC"/>
                </a:solidFill>
              </a:rPr>
              <a:t>2</a:t>
            </a:r>
            <a:r>
              <a:rPr lang="zh-CN" altLang="en-US" b="1" dirty="0" smtClean="0">
                <a:solidFill>
                  <a:srgbClr val="0000CC"/>
                </a:solidFill>
              </a:rPr>
              <a:t>、常用预处理器命令</a:t>
            </a:r>
            <a:endParaRPr lang="zh-CN" altLang="en-US" b="1" dirty="0" smtClean="0">
              <a:solidFill>
                <a:srgbClr val="0000CC"/>
              </a:solidFill>
            </a:endParaRPr>
          </a:p>
          <a:p>
            <a:pPr lvl="1" eaLnBrk="1" hangingPunct="1"/>
            <a:r>
              <a:rPr lang="zh-CN" altLang="en-US" b="1" dirty="0" smtClean="0">
                <a:solidFill>
                  <a:schemeClr val="accent2"/>
                </a:solidFill>
              </a:rPr>
              <a:t> </a:t>
            </a:r>
            <a:r>
              <a:rPr lang="en-US" altLang="zh-CN" b="1" dirty="0" smtClean="0"/>
              <a:t>#define, #else, #</a:t>
            </a:r>
            <a:r>
              <a:rPr lang="en-US" altLang="zh-CN" b="1" dirty="0" err="1" smtClean="0"/>
              <a:t>elif</a:t>
            </a:r>
            <a:r>
              <a:rPr lang="en-US" altLang="zh-CN" b="1" dirty="0" smtClean="0"/>
              <a:t>, #</a:t>
            </a:r>
            <a:r>
              <a:rPr lang="en-US" altLang="zh-CN" b="1" dirty="0" err="1" smtClean="0"/>
              <a:t>endif</a:t>
            </a:r>
            <a:r>
              <a:rPr lang="en-US" altLang="zh-CN" b="1" dirty="0" smtClean="0"/>
              <a:t>, #error, #if, #</a:t>
            </a:r>
            <a:r>
              <a:rPr lang="en-US" altLang="zh-CN" b="1" dirty="0" err="1" smtClean="0"/>
              <a:t>ifdef</a:t>
            </a:r>
            <a:r>
              <a:rPr lang="en-US" altLang="zh-CN" b="1" dirty="0" smtClean="0"/>
              <a:t>, #</a:t>
            </a:r>
            <a:r>
              <a:rPr lang="en-US" altLang="zh-CN" b="1" dirty="0" err="1" smtClean="0"/>
              <a:t>ifndef</a:t>
            </a:r>
            <a:r>
              <a:rPr lang="en-US" altLang="zh-CN" b="1" dirty="0" smtClean="0"/>
              <a:t>, #include, #line, #pragma #</a:t>
            </a:r>
            <a:r>
              <a:rPr lang="en-US" altLang="zh-CN" b="1" dirty="0" err="1" smtClean="0"/>
              <a:t>undef</a:t>
            </a:r>
            <a:r>
              <a:rPr lang="zh-CN" altLang="en-US" b="1" dirty="0" smtClean="0"/>
              <a:t>等。 </a:t>
            </a: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6435">
                                            <p:txEl>
                                              <p:pRg st="3" end="3"/>
                                            </p:txEl>
                                          </p:spTgt>
                                        </p:tgtEl>
                                        <p:attrNameLst>
                                          <p:attrName>style.visibility</p:attrName>
                                        </p:attrNameLst>
                                      </p:cBhvr>
                                      <p:to>
                                        <p:strVal val="visible"/>
                                      </p:to>
                                    </p:set>
                                    <p:anim calcmode="lin" valueType="num">
                                      <p:cBhvr additive="base">
                                        <p:cTn id="11"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468313" y="1341438"/>
            <a:ext cx="8280400" cy="4754562"/>
          </a:xfrm>
        </p:spPr>
        <p:txBody>
          <a:bodyPr/>
          <a:lstStyle/>
          <a:p>
            <a:pPr marL="457200" lvl="1" indent="0" eaLnBrk="1" hangingPunct="1">
              <a:lnSpc>
                <a:spcPct val="90000"/>
              </a:lnSpc>
              <a:buFontTx/>
              <a:buNone/>
              <a:defRPr/>
            </a:pPr>
            <a:r>
              <a:rPr lang="en-US" altLang="zh-CN" b="1" dirty="0">
                <a:solidFill>
                  <a:srgbClr val="0000CC"/>
                </a:solidFill>
              </a:rPr>
              <a:t>3</a:t>
            </a:r>
            <a:r>
              <a:rPr lang="zh-CN" altLang="en-US" b="1" dirty="0">
                <a:solidFill>
                  <a:srgbClr val="0000CC"/>
                </a:solidFill>
              </a:rPr>
              <a:t>．</a:t>
            </a:r>
            <a:r>
              <a:rPr lang="en-US" altLang="zh-CN" b="1" dirty="0">
                <a:solidFill>
                  <a:srgbClr val="0000CC"/>
                </a:solidFill>
              </a:rPr>
              <a:t>#define</a:t>
            </a:r>
            <a:r>
              <a:rPr lang="zh-CN" altLang="en-US" b="1" dirty="0">
                <a:solidFill>
                  <a:srgbClr val="0000CC"/>
                </a:solidFill>
              </a:rPr>
              <a:t>和</a:t>
            </a:r>
            <a:r>
              <a:rPr lang="en-US" altLang="zh-CN" b="1" dirty="0">
                <a:solidFill>
                  <a:srgbClr val="0000CC"/>
                </a:solidFill>
              </a:rPr>
              <a:t>#</a:t>
            </a:r>
            <a:r>
              <a:rPr lang="en-US" altLang="zh-CN" b="1" dirty="0" err="1">
                <a:solidFill>
                  <a:srgbClr val="0000CC"/>
                </a:solidFill>
              </a:rPr>
              <a:t>undef</a:t>
            </a:r>
            <a:r>
              <a:rPr lang="en-US" altLang="zh-CN" b="1" dirty="0">
                <a:solidFill>
                  <a:srgbClr val="0000CC"/>
                </a:solidFill>
              </a:rPr>
              <a:t>        </a:t>
            </a:r>
            <a:r>
              <a:rPr lang="zh-CN" altLang="en-US" b="1" dirty="0">
                <a:solidFill>
                  <a:srgbClr val="0000CC"/>
                </a:solidFill>
              </a:rPr>
              <a:t>定义和解除定义 </a:t>
            </a:r>
            <a:r>
              <a:rPr lang="en-US" altLang="zh-CN" b="1" dirty="0">
                <a:solidFill>
                  <a:srgbClr val="0000CC"/>
                </a:solidFill>
              </a:rPr>
              <a:t>   </a:t>
            </a:r>
            <a:endParaRPr lang="en-US" altLang="zh-CN" b="1" dirty="0">
              <a:solidFill>
                <a:srgbClr val="0000CC"/>
              </a:solidFill>
            </a:endParaRPr>
          </a:p>
          <a:p>
            <a:pPr lvl="1" eaLnBrk="1" hangingPunct="1">
              <a:lnSpc>
                <a:spcPct val="90000"/>
              </a:lnSpc>
              <a:buFontTx/>
              <a:buNone/>
              <a:defRPr/>
            </a:pPr>
            <a:r>
              <a:rPr lang="en-US" altLang="zh-CN" b="1" dirty="0"/>
              <a:t>#define</a:t>
            </a:r>
            <a:r>
              <a:rPr lang="zh-CN" altLang="en-US" b="1" dirty="0"/>
              <a:t>常用于定义一个标识符常量，例如：</a:t>
            </a:r>
            <a:endParaRPr lang="zh-CN" altLang="en-US" b="1" i="1" dirty="0"/>
          </a:p>
          <a:p>
            <a:pPr lvl="1" algn="ctr" eaLnBrk="1" hangingPunct="1">
              <a:lnSpc>
                <a:spcPct val="90000"/>
              </a:lnSpc>
              <a:buFontTx/>
              <a:buNone/>
              <a:defRPr/>
            </a:pPr>
            <a:r>
              <a:rPr lang="en-US" altLang="zh-CN" b="1" i="1" dirty="0">
                <a:solidFill>
                  <a:srgbClr val="FF0000"/>
                </a:solidFill>
              </a:rPr>
              <a:t>#</a:t>
            </a:r>
            <a:r>
              <a:rPr lang="en-US" altLang="zh-CN" b="1" dirty="0">
                <a:solidFill>
                  <a:srgbClr val="FF0000"/>
                </a:solidFill>
              </a:rPr>
              <a:t>define  pi 3.14159</a:t>
            </a:r>
            <a:endParaRPr lang="en-US" altLang="zh-CN" b="1" dirty="0">
              <a:solidFill>
                <a:srgbClr val="FF0000"/>
              </a:solidFill>
            </a:endParaRPr>
          </a:p>
          <a:p>
            <a:pPr lvl="1" eaLnBrk="1" hangingPunct="1">
              <a:lnSpc>
                <a:spcPct val="90000"/>
              </a:lnSpc>
              <a:buFontTx/>
              <a:buNone/>
              <a:defRPr/>
            </a:pPr>
            <a:r>
              <a:rPr lang="zh-CN" altLang="en-US" b="1" dirty="0"/>
              <a:t>也可以用</a:t>
            </a:r>
            <a:r>
              <a:rPr lang="en-US" altLang="zh-CN" b="1" dirty="0"/>
              <a:t>#define</a:t>
            </a:r>
            <a:r>
              <a:rPr lang="zh-CN" altLang="en-US" b="1" dirty="0"/>
              <a:t>定义带参数的宏，例如：</a:t>
            </a:r>
            <a:endParaRPr lang="zh-CN" altLang="en-US" b="1" i="1" dirty="0"/>
          </a:p>
          <a:p>
            <a:pPr lvl="1" algn="ctr" eaLnBrk="1" hangingPunct="1">
              <a:lnSpc>
                <a:spcPct val="90000"/>
              </a:lnSpc>
              <a:buFontTx/>
              <a:buNone/>
              <a:defRPr/>
            </a:pPr>
            <a:r>
              <a:rPr lang="en-US" altLang="zh-CN" b="1" i="1" dirty="0">
                <a:solidFill>
                  <a:srgbClr val="FF0000"/>
                </a:solidFill>
              </a:rPr>
              <a:t>#</a:t>
            </a:r>
            <a:r>
              <a:rPr lang="en-US" altLang="zh-CN" b="1" dirty="0">
                <a:solidFill>
                  <a:srgbClr val="FF0000"/>
                </a:solidFill>
              </a:rPr>
              <a:t>define  MAX(</a:t>
            </a:r>
            <a:r>
              <a:rPr lang="en-US" altLang="zh-CN" b="1" dirty="0" err="1">
                <a:solidFill>
                  <a:srgbClr val="FF0000"/>
                </a:solidFill>
              </a:rPr>
              <a:t>a,b</a:t>
            </a:r>
            <a:r>
              <a:rPr lang="en-US" altLang="zh-CN" b="1" dirty="0">
                <a:solidFill>
                  <a:srgbClr val="FF0000"/>
                </a:solidFill>
              </a:rPr>
              <a:t>) ((a)&gt;(b)?(a):(b))</a:t>
            </a:r>
            <a:endParaRPr lang="en-US" altLang="zh-CN" b="1" dirty="0">
              <a:solidFill>
                <a:srgbClr val="FF0000"/>
              </a:solidFill>
            </a:endParaRPr>
          </a:p>
          <a:p>
            <a:pPr marL="457200" lvl="1" indent="0" eaLnBrk="1" hangingPunct="1">
              <a:lnSpc>
                <a:spcPct val="90000"/>
              </a:lnSpc>
              <a:buFontTx/>
              <a:buNone/>
              <a:defRPr/>
            </a:pPr>
            <a:r>
              <a:rPr lang="en-US" altLang="zh-CN" b="1" dirty="0">
                <a:solidFill>
                  <a:srgbClr val="0000CC"/>
                </a:solidFill>
              </a:rPr>
              <a:t>4</a:t>
            </a:r>
            <a:r>
              <a:rPr lang="zh-CN" altLang="en-US" b="1" dirty="0">
                <a:solidFill>
                  <a:srgbClr val="0000CC"/>
                </a:solidFill>
              </a:rPr>
              <a:t>．</a:t>
            </a:r>
            <a:r>
              <a:rPr lang="en-US" altLang="zh-CN" b="1" dirty="0">
                <a:solidFill>
                  <a:srgbClr val="0000CC"/>
                </a:solidFill>
              </a:rPr>
              <a:t>#include</a:t>
            </a:r>
            <a:endParaRPr lang="en-US" altLang="zh-CN" b="1" dirty="0">
              <a:solidFill>
                <a:srgbClr val="0000CC"/>
              </a:solidFill>
            </a:endParaRPr>
          </a:p>
          <a:p>
            <a:pPr lvl="1" eaLnBrk="1" hangingPunct="1">
              <a:lnSpc>
                <a:spcPct val="90000"/>
              </a:lnSpc>
              <a:buFontTx/>
              <a:buNone/>
              <a:defRPr/>
            </a:pPr>
            <a:r>
              <a:rPr lang="en-US" altLang="zh-CN" b="1" dirty="0"/>
              <a:t>#include</a:t>
            </a:r>
            <a:r>
              <a:rPr lang="zh-CN" altLang="en-US" b="1" dirty="0"/>
              <a:t>将另一个源程序文件的内容合并到程序中</a:t>
            </a:r>
            <a:endParaRPr lang="zh-CN" altLang="en-US" b="1" dirty="0"/>
          </a:p>
          <a:p>
            <a:pPr lvl="1" algn="ctr" eaLnBrk="1" hangingPunct="1">
              <a:lnSpc>
                <a:spcPct val="90000"/>
              </a:lnSpc>
              <a:buFontTx/>
              <a:buNone/>
              <a:defRPr/>
            </a:pPr>
            <a:r>
              <a:rPr lang="en-US" altLang="zh-CN" b="1" dirty="0">
                <a:solidFill>
                  <a:srgbClr val="FF0000"/>
                </a:solidFill>
              </a:rPr>
              <a:t>#include  &lt;</a:t>
            </a:r>
            <a:r>
              <a:rPr lang="zh-CN" altLang="en-US" b="1" dirty="0">
                <a:solidFill>
                  <a:srgbClr val="FF0000"/>
                </a:solidFill>
              </a:rPr>
              <a:t>文件名</a:t>
            </a:r>
            <a:r>
              <a:rPr lang="en-US" altLang="zh-CN" b="1" dirty="0">
                <a:solidFill>
                  <a:srgbClr val="FF0000"/>
                </a:solidFill>
              </a:rPr>
              <a:t>&gt;</a:t>
            </a:r>
            <a:endParaRPr lang="en-US" altLang="zh-CN" b="1" dirty="0">
              <a:solidFill>
                <a:srgbClr val="FF0000"/>
              </a:solidFill>
            </a:endParaRPr>
          </a:p>
          <a:p>
            <a:pPr lvl="1" algn="ctr" eaLnBrk="1" hangingPunct="1">
              <a:lnSpc>
                <a:spcPct val="90000"/>
              </a:lnSpc>
              <a:buFontTx/>
              <a:buNone/>
              <a:defRPr/>
            </a:pPr>
            <a:r>
              <a:rPr lang="en-US" altLang="zh-CN" b="1" dirty="0">
                <a:solidFill>
                  <a:srgbClr val="FF0000"/>
                </a:solidFill>
              </a:rPr>
              <a:t>#include  "</a:t>
            </a:r>
            <a:r>
              <a:rPr lang="zh-CN" altLang="en-US" b="1" dirty="0">
                <a:solidFill>
                  <a:srgbClr val="FF0000"/>
                </a:solidFill>
              </a:rPr>
              <a:t>文件名</a:t>
            </a:r>
            <a:r>
              <a:rPr lang="en-US" altLang="zh-CN" b="1" dirty="0">
                <a:solidFill>
                  <a:srgbClr val="FF0000"/>
                </a:solidFill>
              </a:rPr>
              <a:t>"</a:t>
            </a:r>
            <a:endParaRPr lang="en-US" altLang="zh-CN" b="1" dirty="0">
              <a:solidFill>
                <a:srgbClr val="FF0000"/>
              </a:solidFill>
            </a:endParaRPr>
          </a:p>
          <a:p>
            <a:pPr lvl="1" algn="ctr" eaLnBrk="1" hangingPunct="1">
              <a:lnSpc>
                <a:spcPct val="90000"/>
              </a:lnSpc>
              <a:buFontTx/>
              <a:buNone/>
              <a:defRPr/>
            </a:pPr>
            <a:endParaRPr lang="zh-CN" altLang="en-US" b="1" dirty="0">
              <a:solidFill>
                <a:srgbClr val="FF0000"/>
              </a:solidFill>
            </a:endParaRPr>
          </a:p>
        </p:txBody>
      </p:sp>
      <p:sp>
        <p:nvSpPr>
          <p:cNvPr id="196610" name="Rectangle 2"/>
          <p:cNvSpPr>
            <a:spLocks noGrp="1" noChangeArrowheads="1"/>
          </p:cNvSpPr>
          <p:nvPr>
            <p:ph type="title"/>
          </p:nvPr>
        </p:nvSpPr>
        <p:spPr>
          <a:xfrm>
            <a:off x="457200" y="73025"/>
            <a:ext cx="8229600" cy="811213"/>
          </a:xfrm>
        </p:spPr>
        <p:txBody>
          <a:bodyPr/>
          <a:lstStyle/>
          <a:p>
            <a:pPr eaLnBrk="1" hangingPunct="1"/>
            <a:r>
              <a:rPr lang="en-US" altLang="zh-CN" smtClean="0"/>
              <a:t>2.12 </a:t>
            </a:r>
            <a:r>
              <a:rPr lang="zh-CN" altLang="en-US" smtClean="0"/>
              <a:t>预</a:t>
            </a:r>
            <a:r>
              <a:rPr lang="zh-CN" altLang="en-US" smtClean="0">
                <a:solidFill>
                  <a:srgbClr val="FF0000"/>
                </a:solidFill>
              </a:rPr>
              <a:t>处理器</a:t>
            </a:r>
            <a:endParaRPr lang="zh-CN" altLang="en-US"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 calcmode="lin" valueType="num">
                                      <p:cBhvr additive="base">
                                        <p:cTn id="7"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2579">
                                            <p:txEl>
                                              <p:pRg st="2" end="2"/>
                                            </p:txEl>
                                          </p:spTgt>
                                        </p:tgtEl>
                                        <p:attrNameLst>
                                          <p:attrName>style.visibility</p:attrName>
                                        </p:attrNameLst>
                                      </p:cBhvr>
                                      <p:to>
                                        <p:strVal val="visible"/>
                                      </p:to>
                                    </p:set>
                                    <p:anim calcmode="lin" valueType="num">
                                      <p:cBhvr additive="base">
                                        <p:cTn id="11"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anim calcmode="lin" valueType="num">
                                      <p:cBhvr additive="base">
                                        <p:cTn id="17"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57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579">
                                            <p:txEl>
                                              <p:pRg st="4" end="4"/>
                                            </p:txEl>
                                          </p:spTgt>
                                        </p:tgtEl>
                                        <p:attrNameLst>
                                          <p:attrName>style.visibility</p:attrName>
                                        </p:attrNameLst>
                                      </p:cBhvr>
                                      <p:to>
                                        <p:strVal val="visible"/>
                                      </p:to>
                                    </p:set>
                                    <p:anim calcmode="lin" valueType="num">
                                      <p:cBhvr additive="base">
                                        <p:cTn id="21"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57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2579">
                                            <p:txEl>
                                              <p:pRg st="8" end="8"/>
                                            </p:txEl>
                                          </p:spTgt>
                                        </p:tgtEl>
                                        <p:attrNameLst>
                                          <p:attrName>style.visibility</p:attrName>
                                        </p:attrNameLst>
                                      </p:cBhvr>
                                      <p:to>
                                        <p:strVal val="visible"/>
                                      </p:to>
                                    </p:set>
                                    <p:anim calcmode="lin" valueType="num">
                                      <p:cBhvr additive="base">
                                        <p:cTn id="25" dur="500" fill="hold"/>
                                        <p:tgtEl>
                                          <p:spTgt spid="15257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2579">
                                            <p:txEl>
                                              <p:pRg st="5" end="5"/>
                                            </p:txEl>
                                          </p:spTgt>
                                        </p:tgtEl>
                                        <p:attrNameLst>
                                          <p:attrName>style.visibility</p:attrName>
                                        </p:attrNameLst>
                                      </p:cBhvr>
                                      <p:to>
                                        <p:strVal val="visible"/>
                                      </p:to>
                                    </p:set>
                                    <p:anim calcmode="lin" valueType="num">
                                      <p:cBhvr additive="base">
                                        <p:cTn id="29"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25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2579">
                                            <p:txEl>
                                              <p:pRg st="6" end="6"/>
                                            </p:txEl>
                                          </p:spTgt>
                                        </p:tgtEl>
                                        <p:attrNameLst>
                                          <p:attrName>style.visibility</p:attrName>
                                        </p:attrNameLst>
                                      </p:cBhvr>
                                      <p:to>
                                        <p:strVal val="visible"/>
                                      </p:to>
                                    </p:set>
                                    <p:anim calcmode="lin" valueType="num">
                                      <p:cBhvr additive="base">
                                        <p:cTn id="33" dur="500" fill="hold"/>
                                        <p:tgtEl>
                                          <p:spTgt spid="1525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25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2579">
                                            <p:txEl>
                                              <p:pRg st="7" end="7"/>
                                            </p:txEl>
                                          </p:spTgt>
                                        </p:tgtEl>
                                        <p:attrNameLst>
                                          <p:attrName>style.visibility</p:attrName>
                                        </p:attrNameLst>
                                      </p:cBhvr>
                                      <p:to>
                                        <p:strVal val="visible"/>
                                      </p:to>
                                    </p:set>
                                    <p:anim calcmode="lin" valueType="num">
                                      <p:cBhvr additive="base">
                                        <p:cTn id="37" dur="500" fill="hold"/>
                                        <p:tgtEl>
                                          <p:spTgt spid="1525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25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685800" y="1052513"/>
            <a:ext cx="8229600" cy="5472112"/>
          </a:xfrm>
        </p:spPr>
        <p:txBody>
          <a:bodyPr/>
          <a:lstStyle/>
          <a:p>
            <a:pPr marL="0" indent="0" eaLnBrk="1" hangingPunct="1">
              <a:lnSpc>
                <a:spcPct val="80000"/>
              </a:lnSpc>
              <a:buFontTx/>
              <a:buNone/>
              <a:defRPr/>
            </a:pPr>
            <a:r>
              <a:rPr lang="en-US" altLang="zh-CN" sz="2800" b="1" dirty="0">
                <a:solidFill>
                  <a:srgbClr val="0000CC"/>
                </a:solidFill>
              </a:rPr>
              <a:t>4</a:t>
            </a:r>
            <a:r>
              <a:rPr lang="zh-CN" altLang="en-US" sz="2800" b="1" dirty="0">
                <a:solidFill>
                  <a:srgbClr val="0000CC"/>
                </a:solidFill>
              </a:rPr>
              <a:t>．条件编译</a:t>
            </a:r>
            <a:endParaRPr lang="zh-CN" altLang="en-US" sz="2800" b="1" dirty="0">
              <a:solidFill>
                <a:srgbClr val="0000CC"/>
              </a:solidFill>
            </a:endParaRPr>
          </a:p>
          <a:p>
            <a:pPr eaLnBrk="1" hangingPunct="1">
              <a:lnSpc>
                <a:spcPct val="80000"/>
              </a:lnSpc>
              <a:defRPr/>
            </a:pPr>
            <a:r>
              <a:rPr lang="zh-CN" altLang="en-US" sz="2800" b="1" dirty="0"/>
              <a:t>在通常情况下，源程序中的所有语句都要参与编译，条件编译指示编译器只对满足条件的语句或语句块进行编译，它使同一程序在不同的编译条件下，能够得到不同的目标代码。常见的条件编译有以下</a:t>
            </a:r>
            <a:r>
              <a:rPr lang="en-US" altLang="zh-CN" sz="2800" b="1" dirty="0"/>
              <a:t>2</a:t>
            </a:r>
            <a:r>
              <a:rPr lang="zh-CN" altLang="en-US" sz="2800" b="1" dirty="0"/>
              <a:t>种形式。</a:t>
            </a:r>
            <a:endParaRPr lang="zh-CN" altLang="en-US" sz="2800" b="1" dirty="0"/>
          </a:p>
          <a:p>
            <a:pPr lvl="2" eaLnBrk="1" hangingPunct="1">
              <a:lnSpc>
                <a:spcPct val="80000"/>
              </a:lnSpc>
              <a:buFontTx/>
              <a:buNone/>
              <a:defRPr/>
            </a:pPr>
            <a:r>
              <a:rPr lang="zh-CN" altLang="en-US" b="1" dirty="0">
                <a:solidFill>
                  <a:srgbClr val="0000CC"/>
                </a:solidFill>
              </a:rPr>
              <a:t>（</a:t>
            </a:r>
            <a:r>
              <a:rPr lang="en-US" altLang="zh-CN" b="1" dirty="0">
                <a:solidFill>
                  <a:srgbClr val="0000CC"/>
                </a:solidFill>
              </a:rPr>
              <a:t>1</a:t>
            </a:r>
            <a:r>
              <a:rPr lang="zh-CN" altLang="en-US" b="1" dirty="0">
                <a:solidFill>
                  <a:srgbClr val="0000CC"/>
                </a:solidFill>
              </a:rPr>
              <a:t>）第</a:t>
            </a:r>
            <a:r>
              <a:rPr lang="en-US" altLang="zh-CN" b="1" dirty="0">
                <a:solidFill>
                  <a:srgbClr val="0000CC"/>
                </a:solidFill>
              </a:rPr>
              <a:t>1</a:t>
            </a:r>
            <a:r>
              <a:rPr lang="zh-CN" altLang="en-US" b="1" dirty="0">
                <a:solidFill>
                  <a:srgbClr val="0000CC"/>
                </a:solidFill>
              </a:rPr>
              <a:t>种形式</a:t>
            </a:r>
            <a:endParaRPr lang="zh-CN" altLang="en-US" b="1" dirty="0">
              <a:solidFill>
                <a:srgbClr val="0000CC"/>
              </a:solidFill>
            </a:endParaRPr>
          </a:p>
          <a:p>
            <a:pPr lvl="2" eaLnBrk="1" hangingPunct="1">
              <a:lnSpc>
                <a:spcPct val="80000"/>
              </a:lnSpc>
              <a:buFontTx/>
              <a:buNone/>
              <a:defRPr/>
            </a:pPr>
            <a:r>
              <a:rPr lang="en-US" altLang="zh-CN" b="1" dirty="0">
                <a:solidFill>
                  <a:srgbClr val="0000CC"/>
                </a:solidFill>
              </a:rPr>
              <a:t>#</a:t>
            </a:r>
            <a:r>
              <a:rPr lang="en-US" altLang="zh-CN" b="1" dirty="0" err="1">
                <a:solidFill>
                  <a:srgbClr val="0000CC"/>
                </a:solidFill>
              </a:rPr>
              <a:t>ifdef</a:t>
            </a:r>
            <a:r>
              <a:rPr lang="en-US" altLang="zh-CN" b="1" dirty="0">
                <a:solidFill>
                  <a:srgbClr val="0000CC"/>
                </a:solidFill>
              </a:rPr>
              <a:t>  </a:t>
            </a:r>
            <a:r>
              <a:rPr lang="zh-CN" altLang="en-US" b="1" dirty="0">
                <a:solidFill>
                  <a:srgbClr val="0000CC"/>
                </a:solidFill>
              </a:rPr>
              <a:t>标识符</a:t>
            </a:r>
            <a:endParaRPr lang="zh-CN" altLang="en-US" b="1" dirty="0">
              <a:solidFill>
                <a:srgbClr val="0000CC"/>
              </a:solidFill>
            </a:endParaRPr>
          </a:p>
          <a:p>
            <a:pPr lvl="2" eaLnBrk="1" hangingPunct="1">
              <a:lnSpc>
                <a:spcPct val="80000"/>
              </a:lnSpc>
              <a:buFontTx/>
              <a:buNone/>
              <a:defRPr/>
            </a:pPr>
            <a:r>
              <a:rPr lang="zh-CN" altLang="en-US" b="1" dirty="0">
                <a:solidFill>
                  <a:srgbClr val="0000CC"/>
                </a:solidFill>
              </a:rPr>
              <a:t>       语句组</a:t>
            </a:r>
            <a:r>
              <a:rPr lang="en-US" altLang="zh-CN" b="1" dirty="0">
                <a:solidFill>
                  <a:srgbClr val="0000CC"/>
                </a:solidFill>
              </a:rPr>
              <a:t>1</a:t>
            </a:r>
            <a:endParaRPr lang="en-US" altLang="zh-CN" b="1" dirty="0">
              <a:solidFill>
                <a:srgbClr val="0000CC"/>
              </a:solidFill>
            </a:endParaRPr>
          </a:p>
          <a:p>
            <a:pPr lvl="2" eaLnBrk="1" hangingPunct="1">
              <a:lnSpc>
                <a:spcPct val="80000"/>
              </a:lnSpc>
              <a:buFontTx/>
              <a:buNone/>
              <a:defRPr/>
            </a:pPr>
            <a:r>
              <a:rPr lang="en-US" altLang="zh-CN" b="1" dirty="0">
                <a:solidFill>
                  <a:srgbClr val="0000CC"/>
                </a:solidFill>
              </a:rPr>
              <a:t>[#else</a:t>
            </a:r>
            <a:endParaRPr lang="en-US" altLang="zh-CN" b="1" dirty="0">
              <a:solidFill>
                <a:srgbClr val="0000CC"/>
              </a:solidFill>
            </a:endParaRPr>
          </a:p>
          <a:p>
            <a:pPr lvl="2" eaLnBrk="1" hangingPunct="1">
              <a:lnSpc>
                <a:spcPct val="80000"/>
              </a:lnSpc>
              <a:buFontTx/>
              <a:buNone/>
              <a:defRPr/>
            </a:pPr>
            <a:r>
              <a:rPr lang="en-US" altLang="zh-CN" b="1" dirty="0">
                <a:solidFill>
                  <a:srgbClr val="0000CC"/>
                </a:solidFill>
              </a:rPr>
              <a:t>       </a:t>
            </a:r>
            <a:r>
              <a:rPr lang="zh-CN" altLang="en-US" b="1" dirty="0">
                <a:solidFill>
                  <a:srgbClr val="0000CC"/>
                </a:solidFill>
              </a:rPr>
              <a:t>语句组</a:t>
            </a:r>
            <a:r>
              <a:rPr lang="en-US" altLang="zh-CN" b="1" dirty="0">
                <a:solidFill>
                  <a:srgbClr val="0000CC"/>
                </a:solidFill>
              </a:rPr>
              <a:t>2 </a:t>
            </a:r>
            <a:endParaRPr lang="en-US" altLang="zh-CN" b="1" dirty="0">
              <a:solidFill>
                <a:srgbClr val="0000CC"/>
              </a:solidFill>
            </a:endParaRPr>
          </a:p>
          <a:p>
            <a:pPr lvl="2" eaLnBrk="1" hangingPunct="1">
              <a:lnSpc>
                <a:spcPct val="80000"/>
              </a:lnSpc>
              <a:buFontTx/>
              <a:buNone/>
              <a:defRPr/>
            </a:pPr>
            <a:r>
              <a:rPr lang="en-US" altLang="zh-CN" b="1" dirty="0">
                <a:solidFill>
                  <a:srgbClr val="0000CC"/>
                </a:solidFill>
              </a:rPr>
              <a:t>]</a:t>
            </a:r>
            <a:endParaRPr lang="en-US" altLang="zh-CN" b="1" dirty="0">
              <a:solidFill>
                <a:srgbClr val="0000CC"/>
              </a:solidFill>
            </a:endParaRPr>
          </a:p>
          <a:p>
            <a:pPr lvl="2" eaLnBrk="1" hangingPunct="1">
              <a:lnSpc>
                <a:spcPct val="80000"/>
              </a:lnSpc>
              <a:buFontTx/>
              <a:buNone/>
              <a:defRPr/>
            </a:pPr>
            <a:r>
              <a:rPr lang="en-US" altLang="zh-CN" b="1" dirty="0">
                <a:solidFill>
                  <a:srgbClr val="0000CC"/>
                </a:solidFill>
              </a:rPr>
              <a:t>#</a:t>
            </a:r>
            <a:r>
              <a:rPr lang="en-US" altLang="zh-CN" b="1" dirty="0" err="1">
                <a:solidFill>
                  <a:srgbClr val="0000CC"/>
                </a:solidFill>
              </a:rPr>
              <a:t>endif</a:t>
            </a:r>
            <a:endParaRPr lang="zh-CN" altLang="en-US" b="1" dirty="0">
              <a:solidFill>
                <a:srgbClr val="0000CC"/>
              </a:solidFill>
            </a:endParaRPr>
          </a:p>
        </p:txBody>
      </p:sp>
      <p:sp>
        <p:nvSpPr>
          <p:cNvPr id="197634" name="Rectangle 4"/>
          <p:cNvSpPr>
            <a:spLocks noChangeArrowheads="1"/>
          </p:cNvSpPr>
          <p:nvPr/>
        </p:nvSpPr>
        <p:spPr bwMode="auto">
          <a:xfrm>
            <a:off x="5651500" y="3270250"/>
            <a:ext cx="2894013" cy="2678113"/>
          </a:xfrm>
          <a:prstGeom prst="rect">
            <a:avLst/>
          </a:prstGeom>
          <a:noFill/>
          <a:ln w="9525">
            <a:noFill/>
            <a:miter lim="800000"/>
          </a:ln>
        </p:spPr>
        <p:txBody>
          <a:bodyPr wrap="none" anchor="ctr">
            <a:spAutoFit/>
          </a:bodyPr>
          <a:lstStyle/>
          <a:p>
            <a:pPr indent="539750"/>
            <a:r>
              <a:rPr lang="zh-CN" altLang="en-US" sz="2400" b="1">
                <a:solidFill>
                  <a:srgbClr val="0000CC"/>
                </a:solidFill>
                <a:latin typeface="Times New Roman" panose="02020603050405020304" pitchFamily="18" charset="0"/>
              </a:rPr>
              <a:t>（</a:t>
            </a:r>
            <a:r>
              <a:rPr lang="en-US" altLang="zh-CN" sz="2400" b="1">
                <a:solidFill>
                  <a:srgbClr val="0000CC"/>
                </a:solidFill>
                <a:latin typeface="Times New Roman" panose="02020603050405020304" pitchFamily="18" charset="0"/>
              </a:rPr>
              <a:t>2</a:t>
            </a:r>
            <a:r>
              <a:rPr lang="zh-CN" altLang="en-US" sz="2400" b="1">
                <a:solidFill>
                  <a:srgbClr val="0000CC"/>
                </a:solidFill>
                <a:latin typeface="Times New Roman" panose="02020603050405020304" pitchFamily="18" charset="0"/>
              </a:rPr>
              <a:t>）第</a:t>
            </a:r>
            <a:r>
              <a:rPr lang="en-US" altLang="zh-CN" sz="2400" b="1">
                <a:solidFill>
                  <a:srgbClr val="0000CC"/>
                </a:solidFill>
                <a:latin typeface="Times New Roman" panose="02020603050405020304" pitchFamily="18" charset="0"/>
              </a:rPr>
              <a:t>2</a:t>
            </a:r>
            <a:r>
              <a:rPr lang="zh-CN" altLang="en-US" sz="2400" b="1">
                <a:solidFill>
                  <a:srgbClr val="0000CC"/>
                </a:solidFill>
                <a:latin typeface="Times New Roman" panose="02020603050405020304" pitchFamily="18" charset="0"/>
              </a:rPr>
              <a:t>种形式</a:t>
            </a:r>
            <a:endParaRPr lang="zh-CN" altLang="en-US" sz="2400" b="1">
              <a:solidFill>
                <a:srgbClr val="0000CC"/>
              </a:solidFill>
              <a:latin typeface="Times New Roman" panose="02020603050405020304" pitchFamily="18" charset="0"/>
            </a:endParaRPr>
          </a:p>
          <a:p>
            <a:pPr indent="539750"/>
            <a:r>
              <a:rPr lang="en-US" altLang="zh-CN" sz="2400" b="1">
                <a:solidFill>
                  <a:srgbClr val="0000CC"/>
                </a:solidFill>
                <a:latin typeface="Times New Roman" panose="02020603050405020304" pitchFamily="18" charset="0"/>
              </a:rPr>
              <a:t>#ifndef  </a:t>
            </a:r>
            <a:r>
              <a:rPr lang="zh-CN" altLang="en-US" sz="2400" b="1">
                <a:solidFill>
                  <a:srgbClr val="0000CC"/>
                </a:solidFill>
                <a:latin typeface="Times New Roman" panose="02020603050405020304" pitchFamily="18" charset="0"/>
              </a:rPr>
              <a:t>标识符</a:t>
            </a:r>
            <a:endParaRPr lang="zh-CN" altLang="en-US" sz="2400" b="1">
              <a:solidFill>
                <a:srgbClr val="0000CC"/>
              </a:solidFill>
              <a:latin typeface="Times New Roman" panose="02020603050405020304" pitchFamily="18" charset="0"/>
            </a:endParaRPr>
          </a:p>
          <a:p>
            <a:pPr indent="539750"/>
            <a:r>
              <a:rPr lang="zh-CN" altLang="en-US" sz="2400" b="1">
                <a:solidFill>
                  <a:srgbClr val="0000CC"/>
                </a:solidFill>
                <a:latin typeface="Times New Roman" panose="02020603050405020304" pitchFamily="18" charset="0"/>
              </a:rPr>
              <a:t>    语句组</a:t>
            </a:r>
            <a:r>
              <a:rPr lang="en-US" altLang="zh-CN" sz="2400" b="1">
                <a:solidFill>
                  <a:srgbClr val="0000CC"/>
                </a:solidFill>
                <a:latin typeface="Times New Roman" panose="02020603050405020304" pitchFamily="18" charset="0"/>
              </a:rPr>
              <a:t>1</a:t>
            </a:r>
            <a:endParaRPr lang="en-US" altLang="zh-CN" sz="2400" b="1">
              <a:solidFill>
                <a:srgbClr val="0000CC"/>
              </a:solidFill>
              <a:latin typeface="Times New Roman" panose="02020603050405020304" pitchFamily="18" charset="0"/>
            </a:endParaRPr>
          </a:p>
          <a:p>
            <a:pPr indent="539750"/>
            <a:r>
              <a:rPr lang="en-US" altLang="zh-CN" sz="2400" b="1">
                <a:solidFill>
                  <a:srgbClr val="0000CC"/>
                </a:solidFill>
                <a:latin typeface="Times New Roman" panose="02020603050405020304" pitchFamily="18" charset="0"/>
              </a:rPr>
              <a:t>[#else</a:t>
            </a:r>
            <a:endParaRPr lang="en-US" altLang="zh-CN" sz="2400" b="1">
              <a:solidFill>
                <a:srgbClr val="0000CC"/>
              </a:solidFill>
              <a:latin typeface="Times New Roman" panose="02020603050405020304" pitchFamily="18" charset="0"/>
            </a:endParaRPr>
          </a:p>
          <a:p>
            <a:pPr indent="539750"/>
            <a:r>
              <a:rPr lang="en-US" altLang="zh-CN" sz="2400" b="1">
                <a:solidFill>
                  <a:srgbClr val="0000CC"/>
                </a:solidFill>
                <a:latin typeface="Times New Roman" panose="02020603050405020304" pitchFamily="18" charset="0"/>
              </a:rPr>
              <a:t>    </a:t>
            </a:r>
            <a:r>
              <a:rPr lang="zh-CN" altLang="en-US" sz="2400" b="1">
                <a:solidFill>
                  <a:srgbClr val="0000CC"/>
                </a:solidFill>
                <a:latin typeface="Times New Roman" panose="02020603050405020304" pitchFamily="18" charset="0"/>
              </a:rPr>
              <a:t>语句组</a:t>
            </a:r>
            <a:r>
              <a:rPr lang="en-US" altLang="zh-CN" sz="2400" b="1">
                <a:solidFill>
                  <a:srgbClr val="0000CC"/>
                </a:solidFill>
                <a:latin typeface="Times New Roman" panose="02020603050405020304" pitchFamily="18" charset="0"/>
              </a:rPr>
              <a:t>2 </a:t>
            </a:r>
            <a:endParaRPr lang="en-US" altLang="zh-CN" sz="2400" b="1">
              <a:solidFill>
                <a:srgbClr val="0000CC"/>
              </a:solidFill>
              <a:latin typeface="Times New Roman" panose="02020603050405020304" pitchFamily="18" charset="0"/>
            </a:endParaRPr>
          </a:p>
          <a:p>
            <a:pPr indent="539750"/>
            <a:r>
              <a:rPr lang="en-US" altLang="zh-CN" sz="2400" b="1">
                <a:solidFill>
                  <a:srgbClr val="0000CC"/>
                </a:solidFill>
                <a:latin typeface="Times New Roman" panose="02020603050405020304" pitchFamily="18" charset="0"/>
              </a:rPr>
              <a:t>]</a:t>
            </a:r>
            <a:endParaRPr lang="en-US" altLang="zh-CN" sz="2400" b="1">
              <a:solidFill>
                <a:srgbClr val="0000CC"/>
              </a:solidFill>
              <a:latin typeface="Times New Roman" panose="02020603050405020304" pitchFamily="18" charset="0"/>
            </a:endParaRPr>
          </a:p>
          <a:p>
            <a:pPr indent="539750"/>
            <a:r>
              <a:rPr lang="en-US" altLang="zh-CN" sz="2400" b="1">
                <a:solidFill>
                  <a:srgbClr val="0000CC"/>
                </a:solidFill>
                <a:latin typeface="Times New Roman" panose="02020603050405020304" pitchFamily="18" charset="0"/>
              </a:rPr>
              <a:t>#endif</a:t>
            </a:r>
            <a:endParaRPr lang="en-US" altLang="zh-CN" sz="2400" b="1">
              <a:solidFill>
                <a:srgbClr val="0000CC"/>
              </a:solidFill>
              <a:latin typeface="Times New Roman" panose="02020603050405020304" pitchFamily="18" charset="0"/>
            </a:endParaRPr>
          </a:p>
        </p:txBody>
      </p:sp>
      <p:sp>
        <p:nvSpPr>
          <p:cNvPr id="197635" name="Rectangle 2"/>
          <p:cNvSpPr>
            <a:spLocks noGrp="1" noChangeArrowheads="1"/>
          </p:cNvSpPr>
          <p:nvPr>
            <p:ph type="title"/>
          </p:nvPr>
        </p:nvSpPr>
        <p:spPr>
          <a:xfrm>
            <a:off x="457200" y="73025"/>
            <a:ext cx="8229600" cy="811213"/>
          </a:xfrm>
        </p:spPr>
        <p:txBody>
          <a:bodyPr/>
          <a:lstStyle/>
          <a:p>
            <a:pPr eaLnBrk="1" hangingPunct="1"/>
            <a:r>
              <a:rPr lang="en-US" altLang="zh-CN" smtClean="0"/>
              <a:t>2.12 </a:t>
            </a:r>
            <a:r>
              <a:rPr lang="zh-CN" altLang="en-US" smtClean="0"/>
              <a:t>预</a:t>
            </a:r>
            <a:r>
              <a:rPr lang="zh-CN" altLang="en-US" smtClean="0">
                <a:solidFill>
                  <a:srgbClr val="FF0000"/>
                </a:solidFill>
              </a:rPr>
              <a:t>处理器</a:t>
            </a:r>
            <a:endParaRPr lang="zh-CN" altLang="en-US" smtClean="0">
              <a:solidFill>
                <a:srgbClr val="FF0000"/>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457200" y="1341438"/>
            <a:ext cx="7926388" cy="4754562"/>
          </a:xfrm>
        </p:spPr>
        <p:txBody>
          <a:bodyPr/>
          <a:lstStyle/>
          <a:p>
            <a:pPr marL="0" indent="0">
              <a:buFontTx/>
              <a:buNone/>
              <a:defRPr/>
            </a:pPr>
            <a:r>
              <a:rPr lang="zh-CN" altLang="zh-CN" b="1" dirty="0">
                <a:solidFill>
                  <a:srgbClr val="0000CC"/>
                </a:solidFill>
              </a:rPr>
              <a:t>【例</a:t>
            </a:r>
            <a:r>
              <a:rPr lang="en-US" altLang="zh-CN" b="1" dirty="0">
                <a:solidFill>
                  <a:srgbClr val="0000CC"/>
                </a:solidFill>
              </a:rPr>
              <a:t>2-32</a:t>
            </a:r>
            <a:r>
              <a:rPr lang="zh-CN" altLang="zh-CN" b="1" dirty="0">
                <a:solidFill>
                  <a:srgbClr val="0000CC"/>
                </a:solidFill>
              </a:rPr>
              <a:t>】</a:t>
            </a:r>
            <a:r>
              <a:rPr lang="en-US" altLang="zh-CN" b="1" dirty="0">
                <a:solidFill>
                  <a:srgbClr val="0000CC"/>
                </a:solidFill>
              </a:rPr>
              <a:t> #</a:t>
            </a:r>
            <a:r>
              <a:rPr lang="en-US" altLang="zh-CN" b="1" dirty="0" err="1">
                <a:solidFill>
                  <a:srgbClr val="0000CC"/>
                </a:solidFill>
              </a:rPr>
              <a:t>ifdef</a:t>
            </a:r>
            <a:r>
              <a:rPr lang="zh-CN" altLang="zh-CN" b="1" dirty="0">
                <a:solidFill>
                  <a:srgbClr val="0000CC"/>
                </a:solidFill>
              </a:rPr>
              <a:t>条件编译的应用例子</a:t>
            </a:r>
            <a:r>
              <a:rPr lang="zh-CN" altLang="zh-CN" dirty="0"/>
              <a:t>。</a:t>
            </a:r>
            <a:endParaRPr lang="zh-CN" altLang="zh-CN" dirty="0"/>
          </a:p>
          <a:p>
            <a:pPr eaLnBrk="1" hangingPunct="1">
              <a:lnSpc>
                <a:spcPct val="80000"/>
              </a:lnSpc>
              <a:buFontTx/>
              <a:buNone/>
              <a:defRPr/>
            </a:pPr>
            <a:r>
              <a:rPr lang="en-US" altLang="zh-CN" sz="2400" b="1" dirty="0"/>
              <a:t>//Eg2-32.cpp</a:t>
            </a:r>
            <a:endParaRPr lang="en-US" altLang="zh-CN" sz="2400" b="1" dirty="0"/>
          </a:p>
          <a:p>
            <a:pPr eaLnBrk="1" hangingPunct="1">
              <a:lnSpc>
                <a:spcPct val="80000"/>
              </a:lnSpc>
              <a:buFontTx/>
              <a:buNone/>
              <a:defRPr/>
            </a:pPr>
            <a:r>
              <a:rPr lang="en-US" altLang="zh-CN" sz="2400" b="1" dirty="0"/>
              <a:t>#include &lt;</a:t>
            </a:r>
            <a:r>
              <a:rPr lang="en-US" altLang="zh-CN" sz="2400" b="1" dirty="0" err="1"/>
              <a:t>iostream</a:t>
            </a:r>
            <a:r>
              <a:rPr lang="en-US" altLang="zh-CN" sz="2400" b="1" dirty="0"/>
              <a:t>&gt;</a:t>
            </a:r>
            <a:endParaRPr lang="en-US" altLang="zh-CN" sz="2400" b="1" dirty="0"/>
          </a:p>
          <a:p>
            <a:pPr eaLnBrk="1" hangingPunct="1">
              <a:lnSpc>
                <a:spcPct val="80000"/>
              </a:lnSpc>
              <a:buFontTx/>
              <a:buNone/>
              <a:defRPr/>
            </a:pPr>
            <a:r>
              <a:rPr lang="en-US" altLang="zh-CN" sz="2400" b="1" dirty="0"/>
              <a:t>using namespace </a:t>
            </a:r>
            <a:r>
              <a:rPr lang="en-US" altLang="zh-CN" sz="2400" b="1" dirty="0" err="1"/>
              <a:t>std</a:t>
            </a:r>
            <a:r>
              <a:rPr lang="en-US" altLang="zh-CN" sz="2400" b="1" dirty="0"/>
              <a:t>;</a:t>
            </a:r>
            <a:endParaRPr lang="en-US" altLang="zh-CN" sz="2400" b="1" dirty="0"/>
          </a:p>
          <a:p>
            <a:pPr eaLnBrk="1" hangingPunct="1">
              <a:lnSpc>
                <a:spcPct val="80000"/>
              </a:lnSpc>
              <a:buFontTx/>
              <a:buNone/>
              <a:defRPr/>
            </a:pPr>
            <a:r>
              <a:rPr lang="en-US" altLang="zh-CN" sz="2400" b="1" dirty="0"/>
              <a:t>#define DK</a:t>
            </a:r>
            <a:endParaRPr lang="en-US" altLang="zh-CN" sz="2400" b="1" dirty="0"/>
          </a:p>
          <a:p>
            <a:pPr eaLnBrk="1" hangingPunct="1">
              <a:lnSpc>
                <a:spcPct val="80000"/>
              </a:lnSpc>
              <a:buFontTx/>
              <a:buNone/>
              <a:defRPr/>
            </a:pPr>
            <a:r>
              <a:rPr lang="en-US" altLang="zh-CN" sz="2400" b="1" dirty="0"/>
              <a:t>#</a:t>
            </a:r>
            <a:r>
              <a:rPr lang="en-US" altLang="zh-CN" sz="2400" b="1" dirty="0" err="1"/>
              <a:t>ifdef</a:t>
            </a:r>
            <a:r>
              <a:rPr lang="en-US" altLang="zh-CN" sz="2400" b="1" dirty="0"/>
              <a:t> DK</a:t>
            </a:r>
            <a:endParaRPr lang="en-US" altLang="zh-CN" sz="2400" b="1" dirty="0"/>
          </a:p>
          <a:p>
            <a:pPr eaLnBrk="1" hangingPunct="1">
              <a:lnSpc>
                <a:spcPct val="80000"/>
              </a:lnSpc>
              <a:buFontTx/>
              <a:buNone/>
              <a:defRPr/>
            </a:pPr>
            <a:r>
              <a:rPr lang="en-US" altLang="zh-CN" sz="2400" b="1" dirty="0"/>
              <a:t>	void f1(){ </a:t>
            </a:r>
            <a:r>
              <a:rPr lang="en-US" altLang="zh-CN" sz="2400" b="1" dirty="0" err="1"/>
              <a:t>cout</a:t>
            </a:r>
            <a:r>
              <a:rPr lang="en-US" altLang="zh-CN" sz="2400" b="1" dirty="0"/>
              <a:t>&lt;&lt;"</a:t>
            </a:r>
            <a:r>
              <a:rPr lang="en-US" altLang="zh-CN" sz="2400" b="1" dirty="0" err="1"/>
              <a:t>Dk</a:t>
            </a:r>
            <a:r>
              <a:rPr lang="en-US" altLang="zh-CN" sz="2400" b="1" dirty="0"/>
              <a:t> is defined!"&lt;&lt;</a:t>
            </a:r>
            <a:r>
              <a:rPr lang="en-US" altLang="zh-CN" sz="2400" b="1" dirty="0" err="1"/>
              <a:t>endl</a:t>
            </a:r>
            <a:r>
              <a:rPr lang="en-US" altLang="zh-CN" sz="2400" b="1" dirty="0"/>
              <a:t>; }</a:t>
            </a:r>
            <a:endParaRPr lang="en-US" altLang="zh-CN" sz="2400" b="1" dirty="0"/>
          </a:p>
          <a:p>
            <a:pPr eaLnBrk="1" hangingPunct="1">
              <a:lnSpc>
                <a:spcPct val="80000"/>
              </a:lnSpc>
              <a:buFontTx/>
              <a:buNone/>
              <a:defRPr/>
            </a:pPr>
            <a:r>
              <a:rPr lang="en-US" altLang="zh-CN" sz="2400" b="1" dirty="0"/>
              <a:t>#else</a:t>
            </a:r>
            <a:endParaRPr lang="en-US" altLang="zh-CN" sz="2400" b="1" dirty="0"/>
          </a:p>
          <a:p>
            <a:pPr eaLnBrk="1" hangingPunct="1">
              <a:lnSpc>
                <a:spcPct val="80000"/>
              </a:lnSpc>
              <a:buFontTx/>
              <a:buNone/>
              <a:defRPr/>
            </a:pPr>
            <a:r>
              <a:rPr lang="en-US" altLang="zh-CN" sz="2400" b="1" dirty="0"/>
              <a:t>	void f1(){ </a:t>
            </a:r>
            <a:r>
              <a:rPr lang="en-US" altLang="zh-CN" sz="2400" b="1" dirty="0" err="1"/>
              <a:t>cout</a:t>
            </a:r>
            <a:r>
              <a:rPr lang="en-US" altLang="zh-CN" sz="2400" b="1" dirty="0"/>
              <a:t>&lt;&lt;"DK not defined!"&lt;&lt;</a:t>
            </a:r>
            <a:r>
              <a:rPr lang="en-US" altLang="zh-CN" sz="2400" b="1" dirty="0" err="1"/>
              <a:t>endl</a:t>
            </a:r>
            <a:r>
              <a:rPr lang="en-US" altLang="zh-CN" sz="2400" b="1" dirty="0"/>
              <a:t>; }</a:t>
            </a:r>
            <a:endParaRPr lang="en-US" altLang="zh-CN" sz="2400" b="1" dirty="0"/>
          </a:p>
          <a:p>
            <a:pPr eaLnBrk="1" hangingPunct="1">
              <a:lnSpc>
                <a:spcPct val="80000"/>
              </a:lnSpc>
              <a:buFontTx/>
              <a:buNone/>
              <a:defRPr/>
            </a:pPr>
            <a:r>
              <a:rPr lang="en-US" altLang="zh-CN" sz="2400" b="1" dirty="0"/>
              <a:t>#</a:t>
            </a:r>
            <a:r>
              <a:rPr lang="en-US" altLang="zh-CN" sz="2400" b="1" dirty="0" err="1"/>
              <a:t>endif</a:t>
            </a:r>
            <a:endParaRPr lang="en-US" altLang="zh-CN" sz="2400" b="1" dirty="0"/>
          </a:p>
          <a:p>
            <a:pPr eaLnBrk="1" hangingPunct="1">
              <a:lnSpc>
                <a:spcPct val="80000"/>
              </a:lnSpc>
              <a:buFontTx/>
              <a:buNone/>
              <a:defRPr/>
            </a:pPr>
            <a:r>
              <a:rPr lang="en-US" altLang="zh-CN" sz="2400" b="1" dirty="0"/>
              <a:t>void main(){</a:t>
            </a:r>
            <a:endParaRPr lang="en-US" altLang="zh-CN" sz="2400" b="1" dirty="0"/>
          </a:p>
          <a:p>
            <a:pPr eaLnBrk="1" hangingPunct="1">
              <a:lnSpc>
                <a:spcPct val="80000"/>
              </a:lnSpc>
              <a:buFontTx/>
              <a:buNone/>
              <a:defRPr/>
            </a:pPr>
            <a:r>
              <a:rPr lang="en-US" altLang="zh-CN" sz="2400" b="1" dirty="0"/>
              <a:t>	f1();</a:t>
            </a:r>
            <a:endParaRPr lang="en-US" altLang="zh-CN" sz="2400" b="1" dirty="0"/>
          </a:p>
          <a:p>
            <a:pPr eaLnBrk="1" hangingPunct="1">
              <a:lnSpc>
                <a:spcPct val="80000"/>
              </a:lnSpc>
              <a:buFontTx/>
              <a:buNone/>
              <a:defRPr/>
            </a:pPr>
            <a:r>
              <a:rPr lang="en-US" altLang="zh-CN" sz="2400" b="1" dirty="0"/>
              <a:t>}</a:t>
            </a:r>
            <a:endParaRPr lang="zh-CN" altLang="en-US" sz="2400" b="1" dirty="0"/>
          </a:p>
        </p:txBody>
      </p:sp>
      <p:sp>
        <p:nvSpPr>
          <p:cNvPr id="198658" name="Rectangle 2"/>
          <p:cNvSpPr>
            <a:spLocks noGrp="1" noChangeArrowheads="1"/>
          </p:cNvSpPr>
          <p:nvPr>
            <p:ph type="title"/>
          </p:nvPr>
        </p:nvSpPr>
        <p:spPr>
          <a:xfrm>
            <a:off x="457200" y="73025"/>
            <a:ext cx="8229600" cy="811213"/>
          </a:xfrm>
        </p:spPr>
        <p:txBody>
          <a:bodyPr/>
          <a:lstStyle/>
          <a:p>
            <a:pPr eaLnBrk="1" hangingPunct="1"/>
            <a:r>
              <a:rPr lang="en-US" altLang="zh-CN" smtClean="0"/>
              <a:t>2.12 </a:t>
            </a:r>
            <a:r>
              <a:rPr lang="zh-CN" altLang="en-US" smtClean="0"/>
              <a:t>预</a:t>
            </a:r>
            <a:r>
              <a:rPr lang="zh-CN" altLang="en-US" smtClean="0">
                <a:solidFill>
                  <a:srgbClr val="FF0000"/>
                </a:solidFill>
              </a:rPr>
              <a:t>处理器</a:t>
            </a:r>
            <a:endParaRPr lang="zh-CN" altLang="en-US" smtClean="0">
              <a:solidFill>
                <a:srgbClr val="FF0000"/>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ChangeArrowheads="1"/>
          </p:cNvSpPr>
          <p:nvPr>
            <p:ph type="title"/>
          </p:nvPr>
        </p:nvSpPr>
        <p:spPr>
          <a:xfrm>
            <a:off x="261620" y="-52705"/>
            <a:ext cx="8335010" cy="864870"/>
          </a:xfrm>
        </p:spPr>
        <p:txBody>
          <a:bodyPr/>
          <a:lstStyle/>
          <a:p>
            <a:pPr eaLnBrk="1" hangingPunct="1"/>
            <a:r>
              <a:rPr lang="en-US" altLang="zh-CN" b="1" smtClean="0"/>
              <a:t>2.13 </a:t>
            </a:r>
            <a:r>
              <a:rPr lang="zh-CN" altLang="en-US" b="1" smtClean="0"/>
              <a:t>作用域</a:t>
            </a:r>
            <a:r>
              <a:rPr lang="zh-CN" altLang="en-US" b="1" smtClean="0">
                <a:solidFill>
                  <a:srgbClr val="FF0000"/>
                </a:solidFill>
              </a:rPr>
              <a:t>与生命期</a:t>
            </a:r>
            <a:endParaRPr lang="zh-CN" altLang="en-US" b="1" smtClean="0">
              <a:solidFill>
                <a:srgbClr val="FF0000"/>
              </a:solidFill>
            </a:endParaRPr>
          </a:p>
        </p:txBody>
      </p:sp>
      <p:sp>
        <p:nvSpPr>
          <p:cNvPr id="199682" name="Rectangle 3"/>
          <p:cNvSpPr>
            <a:spLocks noGrp="1" noChangeArrowheads="1"/>
          </p:cNvSpPr>
          <p:nvPr>
            <p:ph idx="1"/>
          </p:nvPr>
        </p:nvSpPr>
        <p:spPr>
          <a:xfrm>
            <a:off x="685800" y="1341438"/>
            <a:ext cx="7772400" cy="4754562"/>
          </a:xfrm>
        </p:spPr>
        <p:txBody>
          <a:bodyPr/>
          <a:lstStyle/>
          <a:p>
            <a:pPr eaLnBrk="1" hangingPunct="1">
              <a:buFontTx/>
              <a:buNone/>
            </a:pPr>
            <a:endParaRPr lang="zh-CN" altLang="en-US" sz="4000" b="1" dirty="0" smtClean="0"/>
          </a:p>
          <a:p>
            <a:pPr eaLnBrk="1" hangingPunct="1">
              <a:buFontTx/>
              <a:buNone/>
            </a:pPr>
            <a:r>
              <a:rPr lang="zh-CN" altLang="en-US" sz="4000" b="1" dirty="0" smtClean="0"/>
              <a:t>本节主要介绍</a:t>
            </a:r>
            <a:r>
              <a:rPr lang="en-US" altLang="zh-CN" sz="4000" b="1" dirty="0" smtClean="0"/>
              <a:t>C++</a:t>
            </a:r>
            <a:r>
              <a:rPr lang="zh-CN" altLang="en-US" sz="4000" b="1" dirty="0" smtClean="0"/>
              <a:t>程序的几种</a:t>
            </a:r>
            <a:r>
              <a:rPr lang="zh-CN" altLang="en-US" sz="4000" b="1" dirty="0" smtClean="0">
                <a:solidFill>
                  <a:srgbClr val="FF0000"/>
                </a:solidFill>
              </a:rPr>
              <a:t>作用域</a:t>
            </a:r>
            <a:r>
              <a:rPr lang="zh-CN" altLang="en-US" sz="4000" b="1" dirty="0" smtClean="0"/>
              <a:t>、不同变量类型的</a:t>
            </a:r>
            <a:r>
              <a:rPr lang="zh-CN" altLang="en-US" sz="4000" b="1" dirty="0" smtClean="0">
                <a:solidFill>
                  <a:srgbClr val="FF0000"/>
                </a:solidFill>
              </a:rPr>
              <a:t>生命期</a:t>
            </a:r>
            <a:r>
              <a:rPr lang="zh-CN" altLang="en-US" sz="4000" b="1" dirty="0" smtClean="0"/>
              <a:t>和</a:t>
            </a:r>
            <a:r>
              <a:rPr lang="en-US" altLang="zh-CN" sz="4000" b="1" dirty="0" smtClean="0"/>
              <a:t>C++</a:t>
            </a:r>
            <a:r>
              <a:rPr lang="zh-CN" altLang="en-US" sz="4000" b="1" dirty="0" smtClean="0"/>
              <a:t>对之实施的不同</a:t>
            </a:r>
            <a:r>
              <a:rPr lang="zh-CN" altLang="en-US" sz="4000" b="1" dirty="0" smtClean="0">
                <a:solidFill>
                  <a:srgbClr val="FF0000"/>
                </a:solidFill>
              </a:rPr>
              <a:t>初始化</a:t>
            </a:r>
            <a:r>
              <a:rPr lang="zh-CN" altLang="en-US" sz="4000" b="1" dirty="0" smtClean="0"/>
              <a:t>策略。</a:t>
            </a:r>
            <a:endParaRPr lang="zh-CN" altLang="en-US" sz="4000" b="1" dirty="0"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a:xfrm>
            <a:off x="684213" y="0"/>
            <a:ext cx="7772400" cy="865188"/>
          </a:xfrm>
        </p:spPr>
        <p:txBody>
          <a:bodyPr/>
          <a:lstStyle/>
          <a:p>
            <a:pPr eaLnBrk="1" hangingPunct="1"/>
            <a:r>
              <a:rPr lang="en-US" altLang="zh-CN" b="1" smtClean="0"/>
              <a:t>2.13.1</a:t>
            </a:r>
            <a:r>
              <a:rPr lang="zh-CN" altLang="en-US" b="1" smtClean="0"/>
              <a:t> 作</a:t>
            </a:r>
            <a:r>
              <a:rPr lang="zh-CN" altLang="en-US" b="1" smtClean="0">
                <a:solidFill>
                  <a:srgbClr val="FF0000"/>
                </a:solidFill>
              </a:rPr>
              <a:t>用域</a:t>
            </a:r>
            <a:endParaRPr lang="zh-CN" altLang="en-US" b="1" smtClean="0">
              <a:solidFill>
                <a:srgbClr val="FF0000"/>
              </a:solidFill>
            </a:endParaRPr>
          </a:p>
        </p:txBody>
      </p:sp>
      <p:sp>
        <p:nvSpPr>
          <p:cNvPr id="153603" name="Rectangle 3"/>
          <p:cNvSpPr>
            <a:spLocks noGrp="1" noChangeArrowheads="1"/>
          </p:cNvSpPr>
          <p:nvPr>
            <p:ph idx="1"/>
          </p:nvPr>
        </p:nvSpPr>
        <p:spPr>
          <a:xfrm>
            <a:off x="403860" y="916305"/>
            <a:ext cx="8589645" cy="5621655"/>
          </a:xfrm>
        </p:spPr>
        <p:txBody>
          <a:bodyPr/>
          <a:lstStyle/>
          <a:p>
            <a:pPr eaLnBrk="1" hangingPunct="1">
              <a:lnSpc>
                <a:spcPct val="90000"/>
              </a:lnSpc>
              <a:buFontTx/>
              <a:buNone/>
            </a:pPr>
            <a:r>
              <a:rPr lang="en-US" altLang="zh-CN" sz="2800" b="1" dirty="0" smtClean="0">
                <a:solidFill>
                  <a:srgbClr val="0000CC"/>
                </a:solidFill>
              </a:rPr>
              <a:t>1</a:t>
            </a:r>
            <a:r>
              <a:rPr lang="zh-CN" altLang="en-US" sz="2800" b="1" dirty="0" smtClean="0">
                <a:solidFill>
                  <a:srgbClr val="0000CC"/>
                </a:solidFill>
              </a:rPr>
              <a:t>、作用域的概念</a:t>
            </a:r>
            <a:endParaRPr lang="zh-CN" altLang="en-US" sz="2800" b="1" dirty="0" smtClean="0">
              <a:solidFill>
                <a:srgbClr val="0000CC"/>
              </a:solidFill>
            </a:endParaRPr>
          </a:p>
          <a:p>
            <a:pPr lvl="1" eaLnBrk="1" hangingPunct="1">
              <a:lnSpc>
                <a:spcPct val="90000"/>
              </a:lnSpc>
            </a:pPr>
            <a:r>
              <a:rPr lang="zh-CN" altLang="en-US" sz="2400" b="1" dirty="0" smtClean="0"/>
              <a:t>变量的有效性范围</a:t>
            </a:r>
            <a:endParaRPr lang="zh-CN" altLang="en-US" sz="2400" b="1" dirty="0" smtClean="0"/>
          </a:p>
          <a:p>
            <a:pPr eaLnBrk="1" hangingPunct="1">
              <a:lnSpc>
                <a:spcPct val="90000"/>
              </a:lnSpc>
              <a:buFontTx/>
              <a:buNone/>
            </a:pPr>
            <a:r>
              <a:rPr lang="en-US" altLang="zh-CN" sz="2800" b="1" dirty="0" smtClean="0">
                <a:solidFill>
                  <a:srgbClr val="0000CC"/>
                </a:solidFill>
              </a:rPr>
              <a:t>2</a:t>
            </a:r>
            <a:r>
              <a:rPr lang="zh-CN" altLang="en-US" sz="2800" b="1" dirty="0" smtClean="0">
                <a:solidFill>
                  <a:srgbClr val="0000CC"/>
                </a:solidFill>
              </a:rPr>
              <a:t>、作用域的类型</a:t>
            </a:r>
            <a:endParaRPr lang="zh-CN" altLang="en-US" sz="2800" b="1" dirty="0" smtClean="0">
              <a:solidFill>
                <a:srgbClr val="0000CC"/>
              </a:solidFill>
            </a:endParaRPr>
          </a:p>
          <a:p>
            <a:pPr lvl="1" eaLnBrk="1" hangingPunct="1">
              <a:lnSpc>
                <a:spcPct val="90000"/>
              </a:lnSpc>
            </a:pPr>
            <a:r>
              <a:rPr lang="zh-CN" altLang="en-US" sz="2400" b="1" dirty="0" smtClean="0">
                <a:solidFill>
                  <a:srgbClr val="FF0000"/>
                </a:solidFill>
              </a:rPr>
              <a:t>程序作用域</a:t>
            </a:r>
            <a:endParaRPr lang="zh-CN" altLang="en-US" sz="2400" b="1" dirty="0" smtClean="0">
              <a:solidFill>
                <a:srgbClr val="FF0000"/>
              </a:solidFill>
            </a:endParaRPr>
          </a:p>
          <a:p>
            <a:pPr lvl="2" eaLnBrk="1" hangingPunct="1">
              <a:lnSpc>
                <a:spcPct val="90000"/>
              </a:lnSpc>
            </a:pPr>
            <a:r>
              <a:rPr lang="zh-CN" altLang="en-US" sz="2000" b="1" dirty="0" smtClean="0"/>
              <a:t>程序作用域是指一个名字在整个程序范围内有效。 </a:t>
            </a:r>
            <a:endParaRPr lang="zh-CN" altLang="en-US" sz="2000" b="1" dirty="0" smtClean="0">
              <a:solidFill>
                <a:schemeClr val="accent2"/>
              </a:solidFill>
            </a:endParaRPr>
          </a:p>
          <a:p>
            <a:pPr lvl="1" eaLnBrk="1" hangingPunct="1">
              <a:lnSpc>
                <a:spcPct val="90000"/>
              </a:lnSpc>
            </a:pPr>
            <a:r>
              <a:rPr lang="zh-CN" altLang="en-US" sz="2400" b="1" dirty="0" smtClean="0">
                <a:solidFill>
                  <a:srgbClr val="FF0000"/>
                </a:solidFill>
              </a:rPr>
              <a:t>局部域（块作用域）</a:t>
            </a:r>
            <a:endParaRPr lang="zh-CN" altLang="en-US" sz="2400" b="1" dirty="0" smtClean="0">
              <a:solidFill>
                <a:srgbClr val="FF0000"/>
              </a:solidFill>
            </a:endParaRPr>
          </a:p>
          <a:p>
            <a:pPr lvl="2" eaLnBrk="1" hangingPunct="1">
              <a:lnSpc>
                <a:spcPct val="90000"/>
              </a:lnSpc>
            </a:pPr>
            <a:r>
              <a:rPr lang="zh-CN" altLang="en-US" sz="2000" b="1" dirty="0" smtClean="0"/>
              <a:t>在函数内部或语句内定义的变量具有块作用域</a:t>
            </a:r>
            <a:r>
              <a:rPr lang="en-US" altLang="zh-CN" sz="2000" b="1" dirty="0" smtClean="0"/>
              <a:t>.</a:t>
            </a:r>
            <a:endParaRPr lang="en-US" altLang="zh-CN" sz="2000" b="1" dirty="0" smtClean="0"/>
          </a:p>
          <a:p>
            <a:pPr lvl="1" eaLnBrk="1" hangingPunct="1">
              <a:lnSpc>
                <a:spcPct val="90000"/>
              </a:lnSpc>
            </a:pPr>
            <a:r>
              <a:rPr lang="zh-CN" altLang="en-US" sz="2400" b="1" dirty="0" smtClean="0">
                <a:solidFill>
                  <a:srgbClr val="FF0000"/>
                </a:solidFill>
              </a:rPr>
              <a:t>函数作用域</a:t>
            </a:r>
            <a:endParaRPr lang="zh-CN" altLang="en-US" sz="2400" b="1" dirty="0" smtClean="0">
              <a:solidFill>
                <a:srgbClr val="FF0000"/>
              </a:solidFill>
            </a:endParaRPr>
          </a:p>
          <a:p>
            <a:pPr lvl="2" eaLnBrk="1" hangingPunct="1">
              <a:lnSpc>
                <a:spcPct val="90000"/>
              </a:lnSpc>
            </a:pPr>
            <a:r>
              <a:rPr lang="zh-CN" altLang="en-US" sz="2000" b="1" dirty="0" smtClean="0"/>
              <a:t>语句标号具有函数作用域</a:t>
            </a:r>
            <a:endParaRPr lang="en-US" altLang="zh-CN" sz="2000" b="1" dirty="0" smtClean="0"/>
          </a:p>
          <a:p>
            <a:pPr lvl="1" eaLnBrk="1" hangingPunct="1">
              <a:lnSpc>
                <a:spcPct val="90000"/>
              </a:lnSpc>
            </a:pPr>
            <a:r>
              <a:rPr lang="zh-CN" altLang="en-US" sz="2400" b="1" dirty="0" smtClean="0">
                <a:solidFill>
                  <a:srgbClr val="FF0000"/>
                </a:solidFill>
              </a:rPr>
              <a:t>函数原型作用域</a:t>
            </a:r>
            <a:endParaRPr lang="zh-CN" altLang="en-US" sz="2400" b="1" dirty="0" smtClean="0">
              <a:solidFill>
                <a:srgbClr val="FF0000"/>
              </a:solidFill>
            </a:endParaRPr>
          </a:p>
          <a:p>
            <a:pPr lvl="2" eaLnBrk="1" hangingPunct="1">
              <a:lnSpc>
                <a:spcPct val="90000"/>
              </a:lnSpc>
            </a:pPr>
            <a:r>
              <a:rPr lang="zh-CN" altLang="en-US" sz="2000" b="1" dirty="0" smtClean="0">
                <a:solidFill>
                  <a:srgbClr val="0000CC"/>
                </a:solidFill>
              </a:rPr>
              <a:t>函数原型中的形参的作用域</a:t>
            </a:r>
            <a:endParaRPr lang="en-US" altLang="zh-CN" sz="2000" b="1" dirty="0" smtClean="0">
              <a:solidFill>
                <a:srgbClr val="0000CC"/>
              </a:solidFill>
            </a:endParaRPr>
          </a:p>
          <a:p>
            <a:pPr lvl="1" eaLnBrk="1" hangingPunct="1">
              <a:lnSpc>
                <a:spcPct val="90000"/>
              </a:lnSpc>
            </a:pPr>
            <a:r>
              <a:rPr lang="zh-CN" altLang="en-US" sz="2400" b="1" dirty="0" smtClean="0">
                <a:solidFill>
                  <a:srgbClr val="FF0000"/>
                </a:solidFill>
              </a:rPr>
              <a:t>文件作用域</a:t>
            </a:r>
            <a:r>
              <a:rPr lang="en-US" altLang="zh-CN" sz="2400" b="1" dirty="0" smtClean="0">
                <a:solidFill>
                  <a:srgbClr val="FF0000"/>
                </a:solidFill>
              </a:rPr>
              <a:t>(</a:t>
            </a:r>
            <a:r>
              <a:rPr lang="zh-CN" altLang="en-US" sz="2400" b="1" dirty="0" smtClean="0">
                <a:solidFill>
                  <a:srgbClr val="FF0000"/>
                </a:solidFill>
              </a:rPr>
              <a:t>近于全局域</a:t>
            </a:r>
            <a:r>
              <a:rPr lang="en-US" altLang="zh-CN" sz="2400" b="1" dirty="0" smtClean="0">
                <a:solidFill>
                  <a:srgbClr val="FF0000"/>
                </a:solidFill>
              </a:rPr>
              <a:t>)</a:t>
            </a:r>
            <a:endParaRPr lang="en-US" altLang="zh-CN" sz="2400" b="1" dirty="0" smtClean="0">
              <a:solidFill>
                <a:srgbClr val="FF0000"/>
              </a:solidFill>
            </a:endParaRPr>
          </a:p>
          <a:p>
            <a:pPr algn="just" eaLnBrk="1" hangingPunct="1">
              <a:lnSpc>
                <a:spcPct val="90000"/>
              </a:lnSpc>
              <a:buFontTx/>
              <a:buNone/>
            </a:pPr>
            <a:r>
              <a:rPr lang="en-US" altLang="zh-CN" sz="2800" b="1" dirty="0" smtClean="0">
                <a:solidFill>
                  <a:srgbClr val="0000CC"/>
                </a:solidFill>
              </a:rPr>
              <a:t>3</a:t>
            </a:r>
            <a:r>
              <a:rPr lang="zh-CN" altLang="en-US" sz="2800" b="1" dirty="0" smtClean="0">
                <a:solidFill>
                  <a:srgbClr val="0000CC"/>
                </a:solidFill>
              </a:rPr>
              <a:t>、作用域限定符</a:t>
            </a:r>
            <a:r>
              <a:rPr lang="en-US" altLang="zh-CN" sz="2800" b="1" dirty="0" smtClean="0">
                <a:solidFill>
                  <a:srgbClr val="0000CC"/>
                </a:solidFill>
              </a:rPr>
              <a:t>::</a:t>
            </a:r>
            <a:r>
              <a:rPr lang="zh-CN" altLang="en-US" sz="2800" b="1" dirty="0" smtClean="0">
                <a:solidFill>
                  <a:srgbClr val="0000CC"/>
                </a:solidFill>
              </a:rPr>
              <a:t>，</a:t>
            </a:r>
            <a:r>
              <a:rPr lang="zh-CN" altLang="en-US" sz="2400" b="1" dirty="0" smtClean="0"/>
              <a:t>局部变量与全局变量同名，局部变量优先，那么这时可以用</a:t>
            </a:r>
            <a:r>
              <a:rPr lang="en-US" altLang="zh-CN" sz="2400" b="1" dirty="0" smtClean="0"/>
              <a:t>::</a:t>
            </a:r>
            <a:r>
              <a:rPr lang="zh-CN" altLang="en-US" sz="2400" b="1" dirty="0" smtClean="0"/>
              <a:t>存取全局变量的值。</a:t>
            </a:r>
            <a:endParaRPr lang="en-US" altLang="zh-CN" sz="24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 calcmode="lin" valueType="num">
                                      <p:cBhvr additive="base">
                                        <p:cTn id="7"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3">
                                            <p:txEl>
                                              <p:pRg st="3" end="3"/>
                                            </p:txEl>
                                          </p:spTgt>
                                        </p:tgtEl>
                                        <p:attrNameLst>
                                          <p:attrName>style.visibility</p:attrName>
                                        </p:attrNameLst>
                                      </p:cBhvr>
                                      <p:to>
                                        <p:strVal val="visible"/>
                                      </p:to>
                                    </p:set>
                                    <p:anim calcmode="lin" valueType="num">
                                      <p:cBhvr additive="base">
                                        <p:cTn id="13"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03">
                                            <p:txEl>
                                              <p:pRg st="4" end="4"/>
                                            </p:txEl>
                                          </p:spTgt>
                                        </p:tgtEl>
                                        <p:attrNameLst>
                                          <p:attrName>style.visibility</p:attrName>
                                        </p:attrNameLst>
                                      </p:cBhvr>
                                      <p:to>
                                        <p:strVal val="visible"/>
                                      </p:to>
                                    </p:set>
                                    <p:anim calcmode="lin" valueType="num">
                                      <p:cBhvr additive="base">
                                        <p:cTn id="17"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53603">
                                            <p:txEl>
                                              <p:pRg st="5" end="5"/>
                                            </p:txEl>
                                          </p:spTgt>
                                        </p:tgtEl>
                                        <p:attrNameLst>
                                          <p:attrName>style.visibility</p:attrName>
                                        </p:attrNameLst>
                                      </p:cBhvr>
                                      <p:to>
                                        <p:strVal val="visible"/>
                                      </p:to>
                                    </p:set>
                                    <p:animEffect transition="in" filter="fade">
                                      <p:cBhvr>
                                        <p:cTn id="23" dur="1000"/>
                                        <p:tgtEl>
                                          <p:spTgt spid="153603">
                                            <p:txEl>
                                              <p:pRg st="5" end="5"/>
                                            </p:txEl>
                                          </p:spTgt>
                                        </p:tgtEl>
                                      </p:cBhvr>
                                    </p:animEffect>
                                    <p:anim calcmode="lin" valueType="num">
                                      <p:cBhvr>
                                        <p:cTn id="24" dur="10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153603">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3603">
                                            <p:txEl>
                                              <p:pRg st="6" end="6"/>
                                            </p:txEl>
                                          </p:spTgt>
                                        </p:tgtEl>
                                        <p:attrNameLst>
                                          <p:attrName>style.visibility</p:attrName>
                                        </p:attrNameLst>
                                      </p:cBhvr>
                                      <p:to>
                                        <p:strVal val="visible"/>
                                      </p:to>
                                    </p:set>
                                    <p:animEffect transition="in" filter="fade">
                                      <p:cBhvr>
                                        <p:cTn id="28" dur="1000"/>
                                        <p:tgtEl>
                                          <p:spTgt spid="153603">
                                            <p:txEl>
                                              <p:pRg st="6" end="6"/>
                                            </p:txEl>
                                          </p:spTgt>
                                        </p:tgtEl>
                                      </p:cBhvr>
                                    </p:animEffect>
                                    <p:anim calcmode="lin" valueType="num">
                                      <p:cBhvr>
                                        <p:cTn id="29" dur="1000" fill="hold"/>
                                        <p:tgtEl>
                                          <p:spTgt spid="15360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536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3603">
                                            <p:txEl>
                                              <p:pRg st="7" end="7"/>
                                            </p:txEl>
                                          </p:spTgt>
                                        </p:tgtEl>
                                        <p:attrNameLst>
                                          <p:attrName>style.visibility</p:attrName>
                                        </p:attrNameLst>
                                      </p:cBhvr>
                                      <p:to>
                                        <p:strVal val="visible"/>
                                      </p:to>
                                    </p:set>
                                    <p:animEffect transition="in" filter="fade">
                                      <p:cBhvr>
                                        <p:cTn id="35" dur="1000"/>
                                        <p:tgtEl>
                                          <p:spTgt spid="153603">
                                            <p:txEl>
                                              <p:pRg st="7" end="7"/>
                                            </p:txEl>
                                          </p:spTgt>
                                        </p:tgtEl>
                                      </p:cBhvr>
                                    </p:animEffect>
                                    <p:anim calcmode="lin" valueType="num">
                                      <p:cBhvr>
                                        <p:cTn id="36" dur="1000" fill="hold"/>
                                        <p:tgtEl>
                                          <p:spTgt spid="15360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53603">
                                            <p:txEl>
                                              <p:pRg st="7" end="7"/>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3603">
                                            <p:txEl>
                                              <p:pRg st="8" end="8"/>
                                            </p:txEl>
                                          </p:spTgt>
                                        </p:tgtEl>
                                        <p:attrNameLst>
                                          <p:attrName>style.visibility</p:attrName>
                                        </p:attrNameLst>
                                      </p:cBhvr>
                                      <p:to>
                                        <p:strVal val="visible"/>
                                      </p:to>
                                    </p:set>
                                    <p:animEffect transition="in" filter="fade">
                                      <p:cBhvr>
                                        <p:cTn id="40" dur="1000"/>
                                        <p:tgtEl>
                                          <p:spTgt spid="153603">
                                            <p:txEl>
                                              <p:pRg st="8" end="8"/>
                                            </p:txEl>
                                          </p:spTgt>
                                        </p:tgtEl>
                                      </p:cBhvr>
                                    </p:animEffect>
                                    <p:anim calcmode="lin" valueType="num">
                                      <p:cBhvr>
                                        <p:cTn id="41" dur="1000" fill="hold"/>
                                        <p:tgtEl>
                                          <p:spTgt spid="15360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15360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3603">
                                            <p:txEl>
                                              <p:pRg st="9" end="9"/>
                                            </p:txEl>
                                          </p:spTgt>
                                        </p:tgtEl>
                                        <p:attrNameLst>
                                          <p:attrName>style.visibility</p:attrName>
                                        </p:attrNameLst>
                                      </p:cBhvr>
                                      <p:to>
                                        <p:strVal val="visible"/>
                                      </p:to>
                                    </p:set>
                                    <p:animEffect transition="in" filter="fade">
                                      <p:cBhvr>
                                        <p:cTn id="47" dur="1000"/>
                                        <p:tgtEl>
                                          <p:spTgt spid="153603">
                                            <p:txEl>
                                              <p:pRg st="9" end="9"/>
                                            </p:txEl>
                                          </p:spTgt>
                                        </p:tgtEl>
                                      </p:cBhvr>
                                    </p:animEffect>
                                    <p:anim calcmode="lin" valueType="num">
                                      <p:cBhvr>
                                        <p:cTn id="48" dur="1000" fill="hold"/>
                                        <p:tgtEl>
                                          <p:spTgt spid="15360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15360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3603">
                                            <p:txEl>
                                              <p:pRg st="10" end="10"/>
                                            </p:txEl>
                                          </p:spTgt>
                                        </p:tgtEl>
                                        <p:attrNameLst>
                                          <p:attrName>style.visibility</p:attrName>
                                        </p:attrNameLst>
                                      </p:cBhvr>
                                      <p:to>
                                        <p:strVal val="visible"/>
                                      </p:to>
                                    </p:set>
                                    <p:animEffect transition="in" filter="fade">
                                      <p:cBhvr>
                                        <p:cTn id="52" dur="1000"/>
                                        <p:tgtEl>
                                          <p:spTgt spid="153603">
                                            <p:txEl>
                                              <p:pRg st="10" end="10"/>
                                            </p:txEl>
                                          </p:spTgt>
                                        </p:tgtEl>
                                      </p:cBhvr>
                                    </p:animEffect>
                                    <p:anim calcmode="lin" valueType="num">
                                      <p:cBhvr>
                                        <p:cTn id="53" dur="1000" fill="hold"/>
                                        <p:tgtEl>
                                          <p:spTgt spid="15360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15360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53603">
                                            <p:txEl>
                                              <p:pRg st="11" end="11"/>
                                            </p:txEl>
                                          </p:spTgt>
                                        </p:tgtEl>
                                        <p:attrNameLst>
                                          <p:attrName>style.visibility</p:attrName>
                                        </p:attrNameLst>
                                      </p:cBhvr>
                                      <p:to>
                                        <p:strVal val="visible"/>
                                      </p:to>
                                    </p:set>
                                    <p:animEffect transition="in" filter="fade">
                                      <p:cBhvr>
                                        <p:cTn id="59" dur="1000"/>
                                        <p:tgtEl>
                                          <p:spTgt spid="153603">
                                            <p:txEl>
                                              <p:pRg st="11" end="11"/>
                                            </p:txEl>
                                          </p:spTgt>
                                        </p:tgtEl>
                                      </p:cBhvr>
                                    </p:animEffect>
                                    <p:anim calcmode="lin" valueType="num">
                                      <p:cBhvr>
                                        <p:cTn id="60" dur="1000" fill="hold"/>
                                        <p:tgtEl>
                                          <p:spTgt spid="15360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536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内容占位符 2"/>
          <p:cNvSpPr>
            <a:spLocks noGrp="1"/>
          </p:cNvSpPr>
          <p:nvPr>
            <p:ph idx="1"/>
          </p:nvPr>
        </p:nvSpPr>
        <p:spPr>
          <a:xfrm>
            <a:off x="250825" y="1052513"/>
            <a:ext cx="8623300" cy="5168900"/>
          </a:xfrm>
        </p:spPr>
        <p:txBody>
          <a:bodyPr/>
          <a:lstStyle/>
          <a:p>
            <a:pPr marL="0" indent="0">
              <a:buFontTx/>
              <a:buNone/>
            </a:pPr>
            <a:r>
              <a:rPr lang="zh-CN" altLang="en-US" sz="2000" b="1" dirty="0" smtClean="0"/>
              <a:t>[</a:t>
            </a:r>
            <a:r>
              <a:rPr lang="zh-CN" altLang="zh-CN" sz="2000" b="1" dirty="0" smtClean="0"/>
              <a:t>例</a:t>
            </a:r>
            <a:r>
              <a:rPr lang="en-US" altLang="zh-CN" sz="2000" b="1" dirty="0" smtClean="0"/>
              <a:t>2-3</a:t>
            </a:r>
            <a:r>
              <a:rPr lang="zh-CN" altLang="en-US" sz="2000" b="1" dirty="0" smtClean="0"/>
              <a:t>]</a:t>
            </a:r>
            <a:r>
              <a:rPr lang="en-US" altLang="zh-CN" sz="2000" b="1" dirty="0" smtClean="0"/>
              <a:t> void*</a:t>
            </a:r>
            <a:r>
              <a:rPr lang="zh-CN" altLang="zh-CN" sz="2000" b="1" dirty="0" smtClean="0"/>
              <a:t>指针的应用。</a:t>
            </a:r>
            <a:endParaRPr lang="zh-CN" altLang="zh-CN" sz="2000" b="1" dirty="0" smtClean="0"/>
          </a:p>
          <a:p>
            <a:pPr marL="0" indent="0">
              <a:buFontTx/>
              <a:buNone/>
            </a:pPr>
            <a:r>
              <a:rPr lang="en-US" altLang="zh-CN" sz="2000" b="1" dirty="0" smtClean="0"/>
              <a:t> #include&lt;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void  main(){</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=4,*pi=&amp;</a:t>
            </a:r>
            <a:r>
              <a:rPr lang="en-US" altLang="zh-CN" sz="2000" b="1" dirty="0" err="1" smtClean="0"/>
              <a:t>i</a:t>
            </a:r>
            <a:r>
              <a:rPr lang="en-US" altLang="zh-CN" sz="2000" b="1" dirty="0" smtClean="0"/>
              <a:t>;</a:t>
            </a:r>
            <a:endParaRPr lang="zh-CN" altLang="zh-CN" sz="2000" b="1" dirty="0" smtClean="0"/>
          </a:p>
          <a:p>
            <a:pPr marL="0" indent="0">
              <a:buFontTx/>
              <a:buNone/>
            </a:pPr>
            <a:r>
              <a:rPr lang="en-US" altLang="zh-CN" sz="2000" b="1" dirty="0" smtClean="0"/>
              <a:t>	</a:t>
            </a:r>
            <a:r>
              <a:rPr lang="fr-FR" altLang="zh-CN" sz="2000" b="1" dirty="0" smtClean="0"/>
              <a:t>void* pv;</a:t>
            </a:r>
            <a:endParaRPr lang="zh-CN" altLang="zh-CN" sz="2000" b="1" dirty="0" smtClean="0"/>
          </a:p>
          <a:p>
            <a:pPr marL="0" indent="0">
              <a:buFontTx/>
              <a:buNone/>
            </a:pPr>
            <a:r>
              <a:rPr lang="fr-FR" altLang="zh-CN" sz="2000" b="1" dirty="0" smtClean="0"/>
              <a:t>	double d=9,*pd=&amp;d;</a:t>
            </a:r>
            <a:endParaRPr lang="zh-CN" altLang="zh-CN" sz="2000" b="1" dirty="0" smtClean="0"/>
          </a:p>
          <a:p>
            <a:pPr marL="0" indent="0">
              <a:buFontTx/>
              <a:buNone/>
            </a:pPr>
            <a:r>
              <a:rPr lang="fr-FR" altLang="zh-CN" sz="2000" b="1" dirty="0" smtClean="0"/>
              <a:t>	</a:t>
            </a:r>
            <a:r>
              <a:rPr lang="en-US" altLang="zh-CN" sz="2000" b="1" dirty="0" err="1" smtClean="0">
                <a:solidFill>
                  <a:srgbClr val="FF0000"/>
                </a:solidFill>
              </a:rPr>
              <a:t>pv</a:t>
            </a:r>
            <a:r>
              <a:rPr lang="en-US" altLang="zh-CN" sz="2000" b="1" dirty="0" smtClean="0">
                <a:solidFill>
                  <a:srgbClr val="FF0000"/>
                </a:solidFill>
              </a:rPr>
              <a:t>=&amp;</a:t>
            </a:r>
            <a:r>
              <a:rPr lang="en-US" altLang="zh-CN" sz="2000" b="1" dirty="0" err="1" smtClean="0">
                <a:solidFill>
                  <a:srgbClr val="FF0000"/>
                </a:solidFill>
              </a:rPr>
              <a:t>i</a:t>
            </a:r>
            <a:r>
              <a:rPr lang="en-US" altLang="zh-CN" sz="2000" b="1" dirty="0" smtClean="0">
                <a:solidFill>
                  <a:srgbClr val="FF0000"/>
                </a:solidFill>
              </a:rPr>
              <a:t>;      </a:t>
            </a:r>
            <a:r>
              <a:rPr lang="en-US" altLang="zh-CN" sz="2000" b="1" dirty="0" smtClean="0"/>
              <a:t>			//L1</a:t>
            </a:r>
            <a:r>
              <a:rPr lang="zh-CN" altLang="zh-CN" sz="2000" b="1" dirty="0" smtClean="0"/>
              <a:t>：正确</a:t>
            </a:r>
            <a:endParaRPr lang="zh-CN" altLang="zh-CN" sz="2000" b="1" dirty="0" smtClean="0"/>
          </a:p>
          <a:p>
            <a:pPr marL="0" indent="0">
              <a:buFontTx/>
              <a:buNone/>
            </a:pPr>
            <a:r>
              <a:rPr lang="en-US" altLang="zh-CN" sz="2000" b="1" dirty="0" smtClean="0"/>
              <a:t>	</a:t>
            </a:r>
            <a:r>
              <a:rPr lang="en-US" altLang="zh-CN" sz="2000" b="1" dirty="0" err="1" smtClean="0">
                <a:solidFill>
                  <a:srgbClr val="FF0000"/>
                </a:solidFill>
              </a:rPr>
              <a:t>pv</a:t>
            </a:r>
            <a:r>
              <a:rPr lang="en-US" altLang="zh-CN" sz="2000" b="1" dirty="0" smtClean="0">
                <a:solidFill>
                  <a:srgbClr val="FF0000"/>
                </a:solidFill>
              </a:rPr>
              <a:t>=pi;      </a:t>
            </a:r>
            <a:r>
              <a:rPr lang="en-US" altLang="zh-CN" sz="2000" b="1" dirty="0" smtClean="0"/>
              <a:t>			//L2</a:t>
            </a:r>
            <a:r>
              <a:rPr lang="zh-CN" altLang="zh-CN" sz="2000" b="1" dirty="0" smtClean="0"/>
              <a:t>：正确</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&lt;&lt;</a:t>
            </a:r>
            <a:r>
              <a:rPr lang="en-US" altLang="zh-CN" sz="2000" b="1" dirty="0" smtClean="0">
                <a:solidFill>
                  <a:srgbClr val="0000CC"/>
                </a:solidFill>
              </a:rPr>
              <a:t>*</a:t>
            </a:r>
            <a:r>
              <a:rPr lang="en-US" altLang="zh-CN" sz="2000" b="1" dirty="0" err="1" smtClean="0">
                <a:solidFill>
                  <a:srgbClr val="0000CC"/>
                </a:solidFill>
              </a:rPr>
              <a:t>pv</a:t>
            </a:r>
            <a:r>
              <a:rPr lang="en-US" altLang="zh-CN" sz="2000" b="1" dirty="0" smtClean="0"/>
              <a:t>&lt;&lt;</a:t>
            </a:r>
            <a:r>
              <a:rPr lang="en-US" altLang="zh-CN" sz="2000" b="1" dirty="0" err="1" smtClean="0"/>
              <a:t>endl</a:t>
            </a:r>
            <a:r>
              <a:rPr lang="en-US" altLang="zh-CN" sz="2000" b="1" dirty="0" smtClean="0"/>
              <a:t>;		//L3</a:t>
            </a:r>
            <a:r>
              <a:rPr lang="zh-CN" altLang="zh-CN" sz="2000" b="1" dirty="0" smtClean="0"/>
              <a:t>：错误</a:t>
            </a:r>
            <a:endParaRPr lang="zh-CN" altLang="zh-CN" sz="2000" b="1" dirty="0" smtClean="0"/>
          </a:p>
          <a:p>
            <a:pPr marL="0" indent="0">
              <a:buFontTx/>
              <a:buNone/>
            </a:pPr>
            <a:r>
              <a:rPr lang="en-US" altLang="zh-CN" sz="2000" b="1" dirty="0" smtClean="0"/>
              <a:t>	</a:t>
            </a:r>
            <a:r>
              <a:rPr lang="en-US" altLang="zh-CN" sz="2000" b="1" dirty="0" err="1" smtClean="0">
                <a:solidFill>
                  <a:srgbClr val="FF0000"/>
                </a:solidFill>
              </a:rPr>
              <a:t>pv</a:t>
            </a:r>
            <a:r>
              <a:rPr lang="en-US" altLang="zh-CN" sz="2000" b="1" dirty="0" smtClean="0">
                <a:solidFill>
                  <a:srgbClr val="FF0000"/>
                </a:solidFill>
              </a:rPr>
              <a:t>=</a:t>
            </a:r>
            <a:r>
              <a:rPr lang="en-US" altLang="zh-CN" sz="2000" b="1" dirty="0" err="1" smtClean="0">
                <a:solidFill>
                  <a:srgbClr val="FF0000"/>
                </a:solidFill>
              </a:rPr>
              <a:t>pd</a:t>
            </a:r>
            <a:r>
              <a:rPr lang="en-US" altLang="zh-CN" sz="2000" b="1" dirty="0" smtClean="0">
                <a:solidFill>
                  <a:srgbClr val="FF0000"/>
                </a:solidFill>
              </a:rPr>
              <a:t>;      </a:t>
            </a:r>
            <a:r>
              <a:rPr lang="en-US" altLang="zh-CN" sz="2000" b="1" dirty="0" smtClean="0"/>
              <a:t>			//L4</a:t>
            </a:r>
            <a:r>
              <a:rPr lang="zh-CN" altLang="zh-CN" sz="2000" b="1" dirty="0" smtClean="0"/>
              <a:t>：正确</a:t>
            </a:r>
            <a:endParaRPr lang="zh-CN" altLang="zh-CN" sz="2000" b="1" dirty="0" smtClean="0"/>
          </a:p>
          <a:p>
            <a:pPr marL="0" indent="0">
              <a:buFontTx/>
              <a:buNone/>
            </a:pPr>
            <a:r>
              <a:rPr lang="en-US" altLang="zh-CN" sz="2000" b="1" dirty="0" smtClean="0"/>
              <a:t>	</a:t>
            </a:r>
            <a:r>
              <a:rPr lang="fr-FR" altLang="zh-CN" sz="2000" b="1" dirty="0" smtClean="0"/>
              <a:t>cout&lt;&lt;</a:t>
            </a:r>
            <a:r>
              <a:rPr lang="fr-FR" altLang="zh-CN" sz="2000" b="1" dirty="0" smtClean="0">
                <a:solidFill>
                  <a:srgbClr val="FF0000"/>
                </a:solidFill>
              </a:rPr>
              <a:t>*(double*)pv</a:t>
            </a:r>
            <a:r>
              <a:rPr lang="fr-FR" altLang="zh-CN" sz="2000" b="1" dirty="0" smtClean="0"/>
              <a:t>;		//L5</a:t>
            </a:r>
            <a:r>
              <a:rPr lang="zh-CN" altLang="zh-CN" sz="2000" b="1" dirty="0" smtClean="0"/>
              <a:t>：正确，输出</a:t>
            </a:r>
            <a:r>
              <a:rPr lang="en-US" altLang="zh-CN" sz="2000" b="1" dirty="0" smtClean="0"/>
              <a:t>9</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endParaRPr lang="zh-CN" altLang="en-US" sz="2000" b="1" dirty="0" smtClean="0"/>
          </a:p>
        </p:txBody>
      </p:sp>
      <p:sp>
        <p:nvSpPr>
          <p:cNvPr id="26626" name="Rectangle 2"/>
          <p:cNvSpPr>
            <a:spLocks noGrp="1" noChangeArrowheads="1"/>
          </p:cNvSpPr>
          <p:nvPr>
            <p:ph type="title"/>
          </p:nvPr>
        </p:nvSpPr>
        <p:spPr>
          <a:xfrm>
            <a:off x="0" y="73025"/>
            <a:ext cx="8874125" cy="811213"/>
          </a:xfrm>
        </p:spPr>
        <p:txBody>
          <a:bodyPr/>
          <a:lstStyle/>
          <a:p>
            <a:pPr eaLnBrk="1" hangingPunct="1"/>
            <a:r>
              <a:rPr lang="en-US" altLang="zh-CN" sz="2800" b="1" smtClean="0"/>
              <a:t>2.3.2  </a:t>
            </a:r>
            <a:r>
              <a:rPr lang="zh-CN" altLang="zh-CN" sz="2800" b="1" smtClean="0">
                <a:solidFill>
                  <a:srgbClr val="FF0000"/>
                </a:solidFill>
              </a:rPr>
              <a:t>空指针，</a:t>
            </a:r>
            <a:r>
              <a:rPr lang="en-US" altLang="zh-CN" sz="2800" b="1" smtClean="0">
                <a:solidFill>
                  <a:srgbClr val="FF0000"/>
                </a:solidFill>
              </a:rPr>
              <a:t>void*</a:t>
            </a:r>
            <a:r>
              <a:rPr lang="zh-CN" altLang="zh-CN" sz="2800" b="1" smtClean="0"/>
              <a:t>，获取数组首、</a:t>
            </a:r>
            <a:r>
              <a:rPr lang="zh-CN" altLang="zh-CN" sz="2800" b="1" smtClean="0">
                <a:solidFill>
                  <a:srgbClr val="0000CC"/>
                </a:solidFill>
              </a:rPr>
              <a:t>尾元素位置</a:t>
            </a:r>
            <a:r>
              <a:rPr lang="zh-CN" altLang="zh-CN" sz="2800" b="1" smtClean="0"/>
              <a:t>的指针</a:t>
            </a:r>
            <a:endParaRPr lang="zh-CN" altLang="en-US" sz="2800" b="1" smtClean="0">
              <a:solidFill>
                <a:srgbClr val="FF0000"/>
              </a:solidFill>
            </a:endParaRPr>
          </a:p>
        </p:txBody>
      </p:sp>
      <p:sp>
        <p:nvSpPr>
          <p:cNvPr id="5" name="对话气泡: 矩形 4"/>
          <p:cNvSpPr/>
          <p:nvPr/>
        </p:nvSpPr>
        <p:spPr>
          <a:xfrm>
            <a:off x="5652120" y="1268760"/>
            <a:ext cx="3024336" cy="2160240"/>
          </a:xfrm>
          <a:prstGeom prst="wedgeRectCallout">
            <a:avLst>
              <a:gd name="adj1" fmla="val -157122"/>
              <a:gd name="adj2" fmla="val 32023"/>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tx1"/>
                </a:solidFill>
              </a:rPr>
              <a:t>void* </a:t>
            </a:r>
            <a:r>
              <a:rPr lang="en-US" altLang="zh-CN" sz="2400" b="1" dirty="0" err="1">
                <a:solidFill>
                  <a:schemeClr val="tx1"/>
                </a:solidFill>
              </a:rPr>
              <a:t>pv</a:t>
            </a:r>
            <a:r>
              <a:rPr lang="zh-CN" altLang="en-US" sz="2400" b="1" dirty="0">
                <a:solidFill>
                  <a:schemeClr val="tx1"/>
                </a:solidFill>
              </a:rPr>
              <a:t>分别指向了</a:t>
            </a:r>
            <a:r>
              <a:rPr lang="en-US" altLang="zh-CN" sz="2400" b="1" dirty="0" err="1">
                <a:solidFill>
                  <a:schemeClr val="tx1"/>
                </a:solidFill>
              </a:rPr>
              <a:t>int、double</a:t>
            </a:r>
            <a:r>
              <a:rPr lang="zh-CN" altLang="en-US" sz="2400" b="1" dirty="0">
                <a:solidFill>
                  <a:schemeClr val="tx1"/>
                </a:solidFill>
              </a:rPr>
              <a:t>类型的数据，</a:t>
            </a:r>
            <a:r>
              <a:rPr lang="zh-CN" altLang="en-US" sz="2400" b="1" dirty="0">
                <a:solidFill>
                  <a:srgbClr val="FF0000"/>
                </a:solidFill>
              </a:rPr>
              <a:t>但使用前必须进行类型转换</a:t>
            </a:r>
            <a:r>
              <a:rPr lang="zh-CN" altLang="en-US" sz="2400" b="1" dirty="0">
                <a:solidFill>
                  <a:schemeClr val="tx1"/>
                </a:solidFill>
              </a:rPr>
              <a:t>！</a:t>
            </a:r>
            <a:endParaRPr lang="zh-CN" altLang="en-US"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a:xfrm>
            <a:off x="-180975" y="115888"/>
            <a:ext cx="7772400" cy="595312"/>
          </a:xfrm>
        </p:spPr>
        <p:txBody>
          <a:bodyPr/>
          <a:lstStyle/>
          <a:p>
            <a:pPr algn="l" eaLnBrk="1" hangingPunct="1"/>
            <a:r>
              <a:rPr lang="en-US" altLang="zh-CN" sz="3200" b="1" dirty="0" smtClean="0">
                <a:solidFill>
                  <a:srgbClr val="0000CC"/>
                </a:solidFill>
              </a:rPr>
              <a:t>4</a:t>
            </a:r>
            <a:r>
              <a:rPr lang="zh-CN" altLang="en-US" sz="3200" b="1" dirty="0" smtClean="0">
                <a:solidFill>
                  <a:srgbClr val="0000CC"/>
                </a:solidFill>
              </a:rPr>
              <a:t>、作用域示例：</a:t>
            </a:r>
            <a:r>
              <a:rPr lang="zh-CN" altLang="en-US" sz="3200" b="1" dirty="0" smtClean="0"/>
              <a:t>分析各变量的作用域</a:t>
            </a:r>
            <a:endParaRPr lang="zh-CN" altLang="en-US" sz="3200" b="1" dirty="0" smtClean="0"/>
          </a:p>
        </p:txBody>
      </p:sp>
      <p:sp>
        <p:nvSpPr>
          <p:cNvPr id="154627" name="Rectangle 3"/>
          <p:cNvSpPr>
            <a:spLocks noGrp="1" noChangeArrowheads="1"/>
          </p:cNvSpPr>
          <p:nvPr>
            <p:ph idx="1"/>
          </p:nvPr>
        </p:nvSpPr>
        <p:spPr>
          <a:xfrm>
            <a:off x="107950" y="765175"/>
            <a:ext cx="8922385" cy="6150610"/>
          </a:xfrm>
        </p:spPr>
        <p:txBody>
          <a:bodyPr/>
          <a:lstStyle/>
          <a:p>
            <a:pPr eaLnBrk="1" hangingPunct="1">
              <a:lnSpc>
                <a:spcPct val="80000"/>
              </a:lnSpc>
              <a:buFontTx/>
              <a:buNone/>
            </a:pPr>
            <a:r>
              <a:rPr lang="en-US" altLang="zh-CN" sz="2000" b="1" dirty="0" err="1" smtClean="0"/>
              <a:t>int</a:t>
            </a:r>
            <a:r>
              <a:rPr lang="en-US" altLang="zh-CN" sz="2000" b="1" dirty="0" smtClean="0"/>
              <a:t> x;                                                 </a:t>
            </a:r>
            <a:r>
              <a:rPr lang="en-US" altLang="zh-CN" sz="2000" b="1" dirty="0" smtClean="0">
                <a:solidFill>
                  <a:schemeClr val="accent2"/>
                </a:solidFill>
              </a:rPr>
              <a:t>//</a:t>
            </a:r>
            <a:r>
              <a:rPr lang="zh-CN" altLang="en-US" sz="2000" b="1" dirty="0" smtClean="0">
                <a:solidFill>
                  <a:schemeClr val="accent2"/>
                </a:solidFill>
              </a:rPr>
              <a:t>全局变量</a:t>
            </a:r>
            <a:r>
              <a:rPr lang="en-US" altLang="zh-CN" sz="2000" b="1" dirty="0" smtClean="0">
                <a:solidFill>
                  <a:schemeClr val="accent2"/>
                </a:solidFill>
              </a:rPr>
              <a:t>,</a:t>
            </a:r>
            <a:r>
              <a:rPr lang="zh-CN" altLang="en-US" sz="2000" b="1" dirty="0" smtClean="0">
                <a:solidFill>
                  <a:schemeClr val="accent2"/>
                </a:solidFill>
              </a:rPr>
              <a:t>其值初如为</a:t>
            </a:r>
            <a:r>
              <a:rPr lang="en-US" altLang="zh-CN" sz="2000" b="1" dirty="0" smtClean="0">
                <a:solidFill>
                  <a:schemeClr val="accent2"/>
                </a:solidFill>
              </a:rPr>
              <a:t>0</a:t>
            </a:r>
            <a:endParaRPr lang="en-US" altLang="zh-CN" sz="2000" b="1" dirty="0" smtClean="0">
              <a:solidFill>
                <a:schemeClr val="accent2"/>
              </a:solidFill>
            </a:endParaRPr>
          </a:p>
          <a:p>
            <a:pPr eaLnBrk="1" hangingPunct="1">
              <a:lnSpc>
                <a:spcPct val="80000"/>
              </a:lnSpc>
              <a:buFontTx/>
              <a:buNone/>
            </a:pPr>
            <a:r>
              <a:rPr lang="en-US" altLang="zh-CN" sz="2000" b="1" dirty="0" smtClean="0"/>
              <a:t>void f1(</a:t>
            </a:r>
            <a:r>
              <a:rPr lang="en-US" altLang="zh-CN" sz="2000" b="1" dirty="0" err="1" smtClean="0"/>
              <a:t>int</a:t>
            </a:r>
            <a:r>
              <a:rPr lang="en-US" altLang="zh-CN" sz="2000" b="1" dirty="0" smtClean="0"/>
              <a:t> x1,int x2);                    </a:t>
            </a:r>
            <a:r>
              <a:rPr lang="en-US" altLang="zh-CN" sz="2000" b="1" dirty="0" smtClean="0">
                <a:solidFill>
                  <a:schemeClr val="accent2"/>
                </a:solidFill>
              </a:rPr>
              <a:t>//</a:t>
            </a:r>
            <a:r>
              <a:rPr lang="zh-CN" altLang="en-US" sz="2000" b="1" dirty="0" smtClean="0">
                <a:solidFill>
                  <a:schemeClr val="accent2"/>
                </a:solidFill>
              </a:rPr>
              <a:t>函数原型作用域</a:t>
            </a:r>
            <a:endParaRPr lang="zh-CN" altLang="en-US" sz="2000" b="1" dirty="0" smtClean="0">
              <a:solidFill>
                <a:schemeClr val="accent2"/>
              </a:solidFill>
            </a:endParaRPr>
          </a:p>
          <a:p>
            <a:pPr eaLnBrk="1" hangingPunct="1">
              <a:lnSpc>
                <a:spcPct val="80000"/>
              </a:lnSpc>
              <a:buFontTx/>
              <a:buNone/>
            </a:pPr>
            <a:r>
              <a:rPr lang="en-US" altLang="zh-CN" sz="2000" b="1" dirty="0" smtClean="0"/>
              <a:t>x1=x;                                                </a:t>
            </a:r>
            <a:r>
              <a:rPr lang="en-US" altLang="zh-CN" sz="2000" b="1" dirty="0" smtClean="0">
                <a:solidFill>
                  <a:schemeClr val="accent2"/>
                </a:solidFill>
              </a:rPr>
              <a:t>//x1</a:t>
            </a:r>
            <a:r>
              <a:rPr lang="zh-CN" altLang="en-US" sz="2000" b="1" dirty="0" smtClean="0">
                <a:solidFill>
                  <a:schemeClr val="accent2"/>
                </a:solidFill>
              </a:rPr>
              <a:t>未定义</a:t>
            </a:r>
            <a:r>
              <a:rPr lang="zh-CN" altLang="en-US" sz="2000" b="1" dirty="0" smtClean="0"/>
              <a:t>                         </a:t>
            </a:r>
            <a:endParaRPr lang="zh-CN" altLang="en-US" sz="2000" b="1" dirty="0" smtClean="0"/>
          </a:p>
          <a:p>
            <a:pPr eaLnBrk="1" hangingPunct="1">
              <a:lnSpc>
                <a:spcPct val="80000"/>
              </a:lnSpc>
              <a:buFontTx/>
              <a:buNone/>
            </a:pPr>
            <a:r>
              <a:rPr lang="en-US" altLang="zh-CN" sz="2000" b="1" dirty="0" smtClean="0"/>
              <a:t>void f2(</a:t>
            </a:r>
            <a:r>
              <a:rPr lang="en-US" altLang="zh-CN" sz="2000" b="1" dirty="0" err="1" smtClean="0"/>
              <a:t>int</a:t>
            </a:r>
            <a:r>
              <a:rPr lang="en-US" altLang="zh-CN" sz="2000" b="1" dirty="0" smtClean="0"/>
              <a:t> x3){           </a:t>
            </a:r>
            <a:r>
              <a:rPr lang="en-US" altLang="zh-CN" sz="2000" b="1" dirty="0" smtClean="0">
                <a:solidFill>
                  <a:schemeClr val="accent2"/>
                </a:solidFill>
              </a:rPr>
              <a:t>//</a:t>
            </a:r>
            <a:r>
              <a:rPr lang="zh-CN" altLang="en-US" sz="2000" b="1" dirty="0" smtClean="0">
                <a:solidFill>
                  <a:schemeClr val="accent2"/>
                </a:solidFill>
              </a:rPr>
              <a:t>函数参数被视为函数体最外层块中定义的变量</a:t>
            </a:r>
            <a:r>
              <a:rPr lang="en-US" altLang="zh-CN" sz="2000" b="1" dirty="0" smtClean="0">
                <a:solidFill>
                  <a:schemeClr val="accent2"/>
                </a:solidFill>
              </a:rPr>
              <a:t>.</a:t>
            </a:r>
            <a:endParaRPr lang="en-US" altLang="zh-CN" sz="2000" b="1" dirty="0" smtClean="0">
              <a:solidFill>
                <a:schemeClr val="accent2"/>
              </a:solidFill>
            </a:endParaRPr>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x;                        //</a:t>
            </a:r>
            <a:r>
              <a:rPr lang="zh-CN" altLang="en-US" sz="2000" b="1" dirty="0" smtClean="0"/>
              <a:t>局部变量</a:t>
            </a:r>
            <a:r>
              <a:rPr lang="en-US" altLang="zh-CN" sz="2000" b="1" dirty="0" smtClean="0"/>
              <a:t>,</a:t>
            </a:r>
            <a:r>
              <a:rPr lang="zh-CN" altLang="en-US" sz="2000" b="1" dirty="0" smtClean="0"/>
              <a:t>函数块内有效</a:t>
            </a:r>
            <a:endParaRPr lang="zh-CN" altLang="en-US" sz="2000" b="1" dirty="0" smtClean="0"/>
          </a:p>
          <a:p>
            <a:pPr eaLnBrk="1" hangingPunct="1">
              <a:lnSpc>
                <a:spcPct val="80000"/>
              </a:lnSpc>
              <a:buFontTx/>
              <a:buNone/>
            </a:pPr>
            <a:r>
              <a:rPr lang="zh-CN" altLang="en-US" sz="2000" b="1" dirty="0" smtClean="0"/>
              <a:t>	</a:t>
            </a:r>
            <a:r>
              <a:rPr lang="en-US" altLang="zh-CN" sz="2000" b="1" dirty="0" err="1" smtClean="0"/>
              <a:t>int</a:t>
            </a:r>
            <a:r>
              <a:rPr lang="en-US" altLang="zh-CN" sz="2000" b="1" dirty="0" smtClean="0"/>
              <a:t> x3;                      </a:t>
            </a:r>
            <a:r>
              <a:rPr lang="en-US" altLang="zh-CN" sz="2000" b="1" dirty="0" smtClean="0">
                <a:solidFill>
                  <a:srgbClr val="0000CC"/>
                </a:solidFill>
              </a:rPr>
              <a:t>//</a:t>
            </a:r>
            <a:r>
              <a:rPr lang="zh-CN" altLang="en-US" sz="2000" b="1" dirty="0" smtClean="0">
                <a:solidFill>
                  <a:srgbClr val="0000CC"/>
                </a:solidFill>
              </a:rPr>
              <a:t>错误</a:t>
            </a:r>
            <a:r>
              <a:rPr lang="en-US" altLang="zh-CN" sz="2000" b="1" dirty="0" smtClean="0">
                <a:solidFill>
                  <a:srgbClr val="0000CC"/>
                </a:solidFill>
              </a:rPr>
              <a:t>,</a:t>
            </a:r>
            <a:r>
              <a:rPr lang="zh-CN" altLang="en-US" sz="2000" b="1" dirty="0" smtClean="0">
                <a:solidFill>
                  <a:srgbClr val="0000CC"/>
                </a:solidFill>
              </a:rPr>
              <a:t>与本函数的参数重复定义</a:t>
            </a:r>
            <a:endParaRPr lang="zh-CN" altLang="en-US" sz="2000" b="1" dirty="0" smtClean="0">
              <a:solidFill>
                <a:srgbClr val="0000CC"/>
              </a:solidFill>
            </a:endParaRPr>
          </a:p>
          <a:p>
            <a:pPr eaLnBrk="1" hangingPunct="1">
              <a:lnSpc>
                <a:spcPct val="80000"/>
              </a:lnSpc>
              <a:buFontTx/>
              <a:buNone/>
            </a:pPr>
            <a:r>
              <a:rPr lang="zh-CN" altLang="en-US" sz="2000" b="1" dirty="0" smtClean="0"/>
              <a:t>	</a:t>
            </a:r>
            <a:r>
              <a:rPr lang="en-US" altLang="zh-CN" sz="2000" b="1" dirty="0" smtClean="0"/>
              <a:t>x=1;</a:t>
            </a:r>
            <a:endParaRPr lang="en-US" altLang="zh-CN" sz="2000" b="1" dirty="0" smtClean="0"/>
          </a:p>
          <a:p>
            <a:pPr eaLnBrk="1" hangingPunct="1">
              <a:lnSpc>
                <a:spcPct val="80000"/>
              </a:lnSpc>
              <a:buFontTx/>
              <a:buNone/>
            </a:pPr>
            <a:r>
              <a:rPr lang="en-US" altLang="zh-CN" sz="2000" b="1" dirty="0" smtClean="0"/>
              <a:t>	{</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y=x;                              //y</a:t>
            </a:r>
            <a:r>
              <a:rPr lang="zh-CN" altLang="en-US" sz="2000" b="1" dirty="0" smtClean="0"/>
              <a:t>的值为</a:t>
            </a:r>
            <a:r>
              <a:rPr lang="en-US" altLang="zh-CN" sz="2000" b="1" dirty="0" smtClean="0"/>
              <a:t>1,</a:t>
            </a:r>
            <a:r>
              <a:rPr lang="zh-CN" altLang="en-US" sz="2000" b="1" dirty="0" smtClean="0"/>
              <a:t>此</a:t>
            </a:r>
            <a:r>
              <a:rPr lang="en-US" altLang="zh-CN" sz="2000" b="1" dirty="0" smtClean="0"/>
              <a:t>x</a:t>
            </a:r>
            <a:r>
              <a:rPr lang="zh-CN" altLang="en-US" sz="2000" b="1" dirty="0" smtClean="0"/>
              <a:t>是外层</a:t>
            </a:r>
            <a:r>
              <a:rPr lang="en-US" altLang="zh-CN" sz="2000" b="1" dirty="0" smtClean="0"/>
              <a:t>x</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int</a:t>
            </a:r>
            <a:r>
              <a:rPr lang="en-US" altLang="zh-CN" sz="2000" b="1" dirty="0" smtClean="0"/>
              <a:t> x;                                   //</a:t>
            </a:r>
            <a:r>
              <a:rPr lang="zh-CN" altLang="en-US" sz="2000" b="1" dirty="0" smtClean="0"/>
              <a:t>局部变量</a:t>
            </a:r>
            <a:r>
              <a:rPr lang="en-US" altLang="zh-CN" sz="2000" b="1" dirty="0" smtClean="0"/>
              <a:t>,</a:t>
            </a:r>
            <a:r>
              <a:rPr lang="zh-CN" altLang="en-US" sz="2000" b="1" dirty="0" smtClean="0"/>
              <a:t>本</a:t>
            </a:r>
            <a:r>
              <a:rPr lang="en-US" altLang="zh-CN" sz="2000" b="1" dirty="0" smtClean="0"/>
              <a:t>{ }</a:t>
            </a:r>
            <a:r>
              <a:rPr lang="zh-CN" altLang="en-US" sz="2000" b="1" dirty="0" smtClean="0"/>
              <a:t>内有效</a:t>
            </a:r>
            <a:endParaRPr lang="zh-CN" altLang="en-US" sz="2000" b="1" dirty="0" smtClean="0"/>
          </a:p>
          <a:p>
            <a:pPr eaLnBrk="1" hangingPunct="1">
              <a:lnSpc>
                <a:spcPct val="80000"/>
              </a:lnSpc>
              <a:buFontTx/>
              <a:buNone/>
            </a:pPr>
            <a:r>
              <a:rPr lang="zh-CN" altLang="en-US" sz="2000" b="1" dirty="0" smtClean="0"/>
              <a:t>		</a:t>
            </a:r>
            <a:r>
              <a:rPr lang="en-US" altLang="zh-CN" sz="2000" b="1" dirty="0" smtClean="0"/>
              <a:t>x=2;</a:t>
            </a:r>
            <a:endParaRPr lang="en-US" altLang="zh-CN" sz="2000" b="1" dirty="0" smtClean="0"/>
          </a:p>
          <a:p>
            <a:pPr eaLnBrk="1" hangingPunct="1">
              <a:lnSpc>
                <a:spcPct val="80000"/>
              </a:lnSpc>
              <a:buFontTx/>
              <a:buNone/>
            </a:pPr>
            <a:r>
              <a:rPr lang="en-US" altLang="zh-CN" sz="2000" b="1" dirty="0" smtClean="0"/>
              <a:t>		</a:t>
            </a:r>
            <a:r>
              <a:rPr lang="en-US" altLang="zh-CN" sz="2000" b="1" dirty="0" smtClean="0">
                <a:solidFill>
                  <a:srgbClr val="0000CC"/>
                </a:solidFill>
              </a:rPr>
              <a:t>::x=5;                                  //</a:t>
            </a:r>
            <a:r>
              <a:rPr lang="zh-CN" altLang="en-US" sz="2000" b="1" dirty="0" smtClean="0">
                <a:solidFill>
                  <a:srgbClr val="0000CC"/>
                </a:solidFill>
              </a:rPr>
              <a:t>全局</a:t>
            </a:r>
            <a:r>
              <a:rPr lang="en-US" altLang="zh-CN" sz="2000" b="1" dirty="0" smtClean="0">
                <a:solidFill>
                  <a:srgbClr val="0000CC"/>
                </a:solidFill>
              </a:rPr>
              <a:t>x</a:t>
            </a:r>
            <a:r>
              <a:rPr lang="zh-CN" altLang="en-US" sz="2000" b="1" dirty="0" smtClean="0">
                <a:solidFill>
                  <a:srgbClr val="0000CC"/>
                </a:solidFill>
              </a:rPr>
              <a:t>被置为</a:t>
            </a:r>
            <a:r>
              <a:rPr lang="en-US" altLang="zh-CN" sz="2000" b="1" dirty="0" smtClean="0">
                <a:solidFill>
                  <a:srgbClr val="0000CC"/>
                </a:solidFill>
              </a:rPr>
              <a:t>5</a:t>
            </a:r>
            <a:endParaRPr lang="en-US" altLang="zh-CN" sz="2000" b="1" dirty="0" smtClean="0">
              <a:solidFill>
                <a:srgbClr val="0000CC"/>
              </a:solidFill>
            </a:endParaRPr>
          </a:p>
          <a:p>
            <a:pPr eaLnBrk="1" hangingPunct="1">
              <a:lnSpc>
                <a:spcPct val="80000"/>
              </a:lnSpc>
              <a:buFontTx/>
              <a:buNone/>
            </a:pPr>
            <a:r>
              <a:rPr lang="en-US" altLang="zh-CN" sz="2000" b="1" dirty="0" smtClean="0"/>
              <a:t>	}</a:t>
            </a:r>
            <a:endParaRPr lang="en-US" altLang="zh-CN" sz="2000" b="1" dirty="0" smtClean="0"/>
          </a:p>
          <a:p>
            <a:pPr eaLnBrk="1" hangingPunct="1">
              <a:lnSpc>
                <a:spcPct val="80000"/>
              </a:lnSpc>
              <a:buFontTx/>
              <a:buNone/>
            </a:pPr>
            <a:r>
              <a:rPr lang="en-US" altLang="zh-CN" sz="2000" b="1" dirty="0" smtClean="0"/>
              <a:t>	x=3;                                              //</a:t>
            </a:r>
            <a:r>
              <a:rPr lang="zh-CN" altLang="en-US" sz="2000" b="1" dirty="0" smtClean="0"/>
              <a:t>局部变量</a:t>
            </a:r>
            <a:r>
              <a:rPr lang="en-US" altLang="zh-CN" sz="2000" b="1" dirty="0" smtClean="0"/>
              <a:t>x</a:t>
            </a:r>
            <a:endParaRPr lang="en-US" altLang="zh-CN" sz="2000" b="1" dirty="0" smtClean="0"/>
          </a:p>
          <a:p>
            <a:pPr eaLnBrk="1" hangingPunct="1">
              <a:lnSpc>
                <a:spcPct val="80000"/>
              </a:lnSpc>
              <a:buFontTx/>
              <a:buNone/>
            </a:pPr>
            <a:r>
              <a:rPr lang="en-US" altLang="zh-CN" sz="2000" b="1" dirty="0" smtClean="0"/>
              <a:t>}</a:t>
            </a:r>
            <a:endParaRPr lang="en-US" altLang="zh-CN" sz="2000" b="1" dirty="0" smtClean="0"/>
          </a:p>
          <a:p>
            <a:pPr eaLnBrk="1" hangingPunct="1">
              <a:lnSpc>
                <a:spcPct val="80000"/>
              </a:lnSpc>
              <a:buFontTx/>
              <a:buNone/>
            </a:pPr>
            <a:r>
              <a:rPr lang="en-US" altLang="zh-CN" sz="2000" b="1" dirty="0" err="1" smtClean="0"/>
              <a:t>int</a:t>
            </a:r>
            <a:r>
              <a:rPr lang="en-US" altLang="zh-CN" sz="2000" b="1" dirty="0" smtClean="0"/>
              <a:t> *p=&amp;x;                                            //p</a:t>
            </a:r>
            <a:r>
              <a:rPr lang="zh-CN" altLang="en-US" sz="2000" b="1" dirty="0" smtClean="0"/>
              <a:t>指向全局</a:t>
            </a:r>
            <a:r>
              <a:rPr lang="en-US" altLang="zh-CN" sz="2000" b="1" dirty="0" smtClean="0"/>
              <a:t>x.</a:t>
            </a:r>
            <a:endParaRPr lang="en-US" altLang="zh-CN" sz="2000" b="1" dirty="0" smtClean="0"/>
          </a:p>
          <a:p>
            <a:pPr eaLnBrk="1" hangingPunct="1">
              <a:lnSpc>
                <a:spcPct val="80000"/>
              </a:lnSpc>
              <a:buFontTx/>
              <a:buNone/>
            </a:pPr>
            <a:r>
              <a:rPr lang="en-US" altLang="zh-CN" sz="2000" b="1" dirty="0" err="1" smtClean="0"/>
              <a:t>int</a:t>
            </a:r>
            <a:r>
              <a:rPr lang="en-US" altLang="zh-CN" sz="2000" b="1" dirty="0" smtClean="0"/>
              <a:t> _</a:t>
            </a:r>
            <a:r>
              <a:rPr lang="en-US" altLang="zh-CN" sz="2000" b="1" dirty="0" err="1" smtClean="0"/>
              <a:t>tmain</a:t>
            </a:r>
            <a:r>
              <a:rPr lang="en-US" altLang="zh-CN" sz="2000" b="1" dirty="0" smtClean="0"/>
              <a:t>(){</a:t>
            </a:r>
            <a:endParaRPr lang="en-US" altLang="zh-CN" sz="2000" b="1" dirty="0" smtClean="0"/>
          </a:p>
          <a:p>
            <a:pPr eaLnBrk="1" hangingPunct="1">
              <a:lnSpc>
                <a:spcPct val="80000"/>
              </a:lnSpc>
              <a:buFontTx/>
              <a:buNone/>
            </a:pPr>
            <a:r>
              <a:rPr lang="en-US" altLang="zh-CN" sz="2000" b="1" dirty="0" smtClean="0"/>
              <a:t>   	f2(4);</a:t>
            </a:r>
            <a:endParaRPr lang="en-US" altLang="zh-CN" sz="2000" b="1" dirty="0" smtClean="0"/>
          </a:p>
          <a:p>
            <a:pPr eaLnBrk="1" hangingPunct="1">
              <a:lnSpc>
                <a:spcPct val="80000"/>
              </a:lnSpc>
              <a:buFontTx/>
              <a:buNone/>
            </a:pPr>
            <a:r>
              <a:rPr lang="en-US" altLang="zh-CN" sz="2000" b="1" dirty="0" smtClean="0"/>
              <a:t>	</a:t>
            </a:r>
            <a:r>
              <a:rPr lang="en-US" altLang="zh-CN" sz="2000" b="1" dirty="0" err="1" smtClean="0"/>
              <a:t>cout</a:t>
            </a:r>
            <a:r>
              <a:rPr lang="en-US" altLang="zh-CN" sz="2000" b="1" dirty="0" smtClean="0"/>
              <a:t>&lt;&lt;x&lt;&lt;</a:t>
            </a:r>
            <a:r>
              <a:rPr lang="en-US" altLang="zh-CN" sz="2000" b="1" dirty="0" err="1" smtClean="0"/>
              <a:t>endl</a:t>
            </a:r>
            <a:r>
              <a:rPr lang="en-US" altLang="zh-CN" sz="2000" b="1" dirty="0" smtClean="0"/>
              <a:t>;</a:t>
            </a:r>
            <a:endParaRPr lang="en-US" altLang="zh-CN" sz="2000" b="1" dirty="0" smtClean="0"/>
          </a:p>
          <a:p>
            <a:pPr eaLnBrk="1" hangingPunct="1">
              <a:lnSpc>
                <a:spcPct val="80000"/>
              </a:lnSpc>
              <a:buFontTx/>
              <a:buNone/>
            </a:pPr>
            <a:r>
              <a:rPr lang="en-US" altLang="zh-CN" sz="2000" b="1" dirty="0" smtClean="0"/>
              <a:t>	return 0;}</a:t>
            </a:r>
            <a:endParaRPr lang="en-US" altLang="zh-CN" sz="2000" b="1" dirty="0" smtClean="0"/>
          </a:p>
        </p:txBody>
      </p:sp>
      <p:sp>
        <p:nvSpPr>
          <p:cNvPr id="201731" name="Rectangle 4"/>
          <p:cNvSpPr>
            <a:spLocks noChangeArrowheads="1"/>
          </p:cNvSpPr>
          <p:nvPr/>
        </p:nvSpPr>
        <p:spPr bwMode="auto">
          <a:xfrm>
            <a:off x="2700338" y="0"/>
            <a:ext cx="7772400" cy="765175"/>
          </a:xfrm>
          <a:prstGeom prst="rect">
            <a:avLst/>
          </a:prstGeom>
          <a:noFill/>
          <a:ln w="9525">
            <a:noFill/>
            <a:miter lim="800000"/>
          </a:ln>
        </p:spPr>
        <p:txBody>
          <a:bodyPr anchor="ctr"/>
          <a:lstStyle/>
          <a:p>
            <a:pPr algn="ctr"/>
            <a:r>
              <a:rPr lang="en-US" altLang="zh-CN" sz="4400" b="1" dirty="0" smtClean="0">
                <a:solidFill>
                  <a:schemeClr val="tx2"/>
                </a:solidFill>
                <a:latin typeface="Times New Roman" panose="02020603050405020304" pitchFamily="18" charset="0"/>
              </a:rPr>
              <a:t> 2.13.1</a:t>
            </a:r>
            <a:r>
              <a:rPr lang="zh-CN" altLang="en-US" sz="4400" b="1" dirty="0" smtClean="0">
                <a:solidFill>
                  <a:schemeClr val="tx2"/>
                </a:solidFill>
                <a:latin typeface="Times New Roman" panose="02020603050405020304" pitchFamily="18" charset="0"/>
              </a:rPr>
              <a:t> </a:t>
            </a:r>
            <a:r>
              <a:rPr lang="zh-CN" altLang="en-US" sz="4400" b="1" dirty="0">
                <a:solidFill>
                  <a:schemeClr val="tx2"/>
                </a:solidFill>
                <a:latin typeface="Times New Roman" panose="02020603050405020304" pitchFamily="18" charset="0"/>
              </a:rPr>
              <a:t>作</a:t>
            </a:r>
            <a:r>
              <a:rPr lang="zh-CN" altLang="en-US" sz="4400" b="1" dirty="0">
                <a:solidFill>
                  <a:srgbClr val="FF0000"/>
                </a:solidFill>
                <a:latin typeface="Times New Roman" panose="02020603050405020304" pitchFamily="18" charset="0"/>
              </a:rPr>
              <a:t>用域</a:t>
            </a:r>
            <a:endParaRPr lang="zh-CN" altLang="en-US" sz="4400" b="1" dirty="0">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770" decel="100000"/>
                                        <p:tgtEl>
                                          <p:spTgt spid="154627">
                                            <p:txEl>
                                              <p:pRg st="0" end="0"/>
                                            </p:txEl>
                                          </p:spTgt>
                                        </p:tgtEl>
                                      </p:cBhvr>
                                    </p:animEffect>
                                    <p:animScale>
                                      <p:cBhvr>
                                        <p:cTn id="8" dur="770" decel="100000"/>
                                        <p:tgtEl>
                                          <p:spTgt spid="154627">
                                            <p:txEl>
                                              <p:pRg st="0" end="0"/>
                                            </p:txEl>
                                          </p:spTgt>
                                        </p:tgtEl>
                                      </p:cBhvr>
                                      <p:from x="10000" y="10000"/>
                                      <p:to x="200000" y="450000"/>
                                    </p:animScale>
                                    <p:animScale>
                                      <p:cBhvr>
                                        <p:cTn id="9" dur="1230" accel="100000" fill="hold">
                                          <p:stCondLst>
                                            <p:cond delay="770"/>
                                          </p:stCondLst>
                                        </p:cTn>
                                        <p:tgtEl>
                                          <p:spTgt spid="154627">
                                            <p:txEl>
                                              <p:pRg st="0" end="0"/>
                                            </p:txEl>
                                          </p:spTgt>
                                        </p:tgtEl>
                                      </p:cBhvr>
                                      <p:from x="200000" y="450000"/>
                                      <p:to x="100000" y="100000"/>
                                    </p:animScale>
                                    <p:set>
                                      <p:cBhvr>
                                        <p:cTn id="10" dur="770" fill="hold"/>
                                        <p:tgtEl>
                                          <p:spTgt spid="154627">
                                            <p:txEl>
                                              <p:pRg st="0" end="0"/>
                                            </p:txEl>
                                          </p:spTgt>
                                        </p:tgtEl>
                                        <p:attrNameLst>
                                          <p:attrName>ppt_x</p:attrName>
                                        </p:attrNameLst>
                                      </p:cBhvr>
                                      <p:to>
                                        <p:strVal val="(0.5)"/>
                                      </p:to>
                                    </p:set>
                                    <p:anim from="(0.5)" to="(#ppt_x)" calcmode="lin" valueType="num">
                                      <p:cBhvr>
                                        <p:cTn id="11" dur="1230" accel="100000" fill="hold">
                                          <p:stCondLst>
                                            <p:cond delay="770"/>
                                          </p:stCondLst>
                                        </p:cTn>
                                        <p:tgtEl>
                                          <p:spTgt spid="154627">
                                            <p:txEl>
                                              <p:pRg st="0" end="0"/>
                                            </p:txEl>
                                          </p:spTgt>
                                        </p:tgtEl>
                                        <p:attrNameLst>
                                          <p:attrName>ppt_x</p:attrName>
                                        </p:attrNameLst>
                                      </p:cBhvr>
                                    </p:anim>
                                    <p:set>
                                      <p:cBhvr>
                                        <p:cTn id="12" dur="770" fill="hold"/>
                                        <p:tgtEl>
                                          <p:spTgt spid="154627">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4627">
                                            <p:txEl>
                                              <p:pRg st="0" end="0"/>
                                            </p:txEl>
                                          </p:spTgt>
                                        </p:tgtEl>
                                        <p:attrNameLst>
                                          <p:attrName>ppt_y</p:attrName>
                                        </p:attrNameLst>
                                      </p:cBhvr>
                                    </p:anim>
                                  </p:childTnLst>
                                  <p:subTnLst>
                                    <p:animClr clrSpc="rgb" dir="cw">
                                      <p:cBhvr override="childStyle">
                                        <p:cTn dur="1" fill="hold" display="0" masterRel="nextClick" afterEffect="1"/>
                                        <p:tgtEl>
                                          <p:spTgt spid="154627">
                                            <p:txEl>
                                              <p:pRg st="0" end="0"/>
                                            </p:txEl>
                                          </p:spTgt>
                                        </p:tgtEl>
                                        <p:attrNameLst>
                                          <p:attrName>ppt_c</p:attrName>
                                        </p:attrNameLst>
                                      </p:cBhvr>
                                      <p:to>
                                        <a:schemeClr val="accent2"/>
                                      </p:to>
                                    </p:animClr>
                                  </p:sub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4627">
                                            <p:txEl>
                                              <p:pRg st="1" end="1"/>
                                            </p:txEl>
                                          </p:spTgt>
                                        </p:tgtEl>
                                        <p:attrNameLst>
                                          <p:attrName>style.visibility</p:attrName>
                                        </p:attrNameLst>
                                      </p:cBhvr>
                                      <p:to>
                                        <p:strVal val="visible"/>
                                      </p:to>
                                    </p:set>
                                    <p:animEffect transition="in" filter="fade">
                                      <p:cBhvr>
                                        <p:cTn id="18" dur="770" decel="100000"/>
                                        <p:tgtEl>
                                          <p:spTgt spid="154627">
                                            <p:txEl>
                                              <p:pRg st="1" end="1"/>
                                            </p:txEl>
                                          </p:spTgt>
                                        </p:tgtEl>
                                      </p:cBhvr>
                                    </p:animEffect>
                                    <p:animScale>
                                      <p:cBhvr>
                                        <p:cTn id="19" dur="770" decel="100000"/>
                                        <p:tgtEl>
                                          <p:spTgt spid="154627">
                                            <p:txEl>
                                              <p:pRg st="1" end="1"/>
                                            </p:txEl>
                                          </p:spTgt>
                                        </p:tgtEl>
                                      </p:cBhvr>
                                      <p:from x="10000" y="10000"/>
                                      <p:to x="200000" y="450000"/>
                                    </p:animScale>
                                    <p:animScale>
                                      <p:cBhvr>
                                        <p:cTn id="20" dur="1230" accel="100000" fill="hold">
                                          <p:stCondLst>
                                            <p:cond delay="770"/>
                                          </p:stCondLst>
                                        </p:cTn>
                                        <p:tgtEl>
                                          <p:spTgt spid="154627">
                                            <p:txEl>
                                              <p:pRg st="1" end="1"/>
                                            </p:txEl>
                                          </p:spTgt>
                                        </p:tgtEl>
                                      </p:cBhvr>
                                      <p:from x="200000" y="450000"/>
                                      <p:to x="100000" y="100000"/>
                                    </p:animScale>
                                    <p:set>
                                      <p:cBhvr>
                                        <p:cTn id="21" dur="770" fill="hold"/>
                                        <p:tgtEl>
                                          <p:spTgt spid="154627">
                                            <p:txEl>
                                              <p:pRg st="1" end="1"/>
                                            </p:txEl>
                                          </p:spTgt>
                                        </p:tgtEl>
                                        <p:attrNameLst>
                                          <p:attrName>ppt_x</p:attrName>
                                        </p:attrNameLst>
                                      </p:cBhvr>
                                      <p:to>
                                        <p:strVal val="(0.5)"/>
                                      </p:to>
                                    </p:set>
                                    <p:anim from="(0.5)" to="(#ppt_x)" calcmode="lin" valueType="num">
                                      <p:cBhvr>
                                        <p:cTn id="22" dur="1230" accel="100000" fill="hold">
                                          <p:stCondLst>
                                            <p:cond delay="770"/>
                                          </p:stCondLst>
                                        </p:cTn>
                                        <p:tgtEl>
                                          <p:spTgt spid="154627">
                                            <p:txEl>
                                              <p:pRg st="1" end="1"/>
                                            </p:txEl>
                                          </p:spTgt>
                                        </p:tgtEl>
                                        <p:attrNameLst>
                                          <p:attrName>ppt_x</p:attrName>
                                        </p:attrNameLst>
                                      </p:cBhvr>
                                    </p:anim>
                                    <p:set>
                                      <p:cBhvr>
                                        <p:cTn id="23" dur="770" fill="hold"/>
                                        <p:tgtEl>
                                          <p:spTgt spid="154627">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54627">
                                            <p:txEl>
                                              <p:pRg st="1" end="1"/>
                                            </p:txEl>
                                          </p:spTgt>
                                        </p:tgtEl>
                                        <p:attrNameLst>
                                          <p:attrName>ppt_y</p:attrName>
                                        </p:attrNameLst>
                                      </p:cBhvr>
                                    </p:anim>
                                  </p:childTnLst>
                                  <p:subTnLst>
                                    <p:animClr clrSpc="rgb" dir="cw">
                                      <p:cBhvr override="childStyle">
                                        <p:cTn dur="1" fill="hold" display="0" masterRel="nextClick" afterEffect="1"/>
                                        <p:tgtEl>
                                          <p:spTgt spid="154627">
                                            <p:txEl>
                                              <p:pRg st="1" end="1"/>
                                            </p:txEl>
                                          </p:spTgt>
                                        </p:tgtEl>
                                        <p:attrNameLst>
                                          <p:attrName>ppt_c</p:attrName>
                                        </p:attrNameLst>
                                      </p:cBhvr>
                                      <p:to>
                                        <a:schemeClr val="accent2"/>
                                      </p:to>
                                    </p:animClr>
                                  </p:subTnLst>
                                </p:cTn>
                              </p:par>
                            </p:childTnLst>
                          </p:cTn>
                        </p:par>
                      </p:childTnLst>
                    </p:cTn>
                  </p:par>
                  <p:par>
                    <p:cTn id="25" fill="hold">
                      <p:stCondLst>
                        <p:cond delay="indefinite"/>
                      </p:stCondLst>
                      <p:childTnLst>
                        <p:par>
                          <p:cTn id="26" fill="hold">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54627">
                                            <p:txEl>
                                              <p:pRg st="2" end="2"/>
                                            </p:txEl>
                                          </p:spTgt>
                                        </p:tgtEl>
                                        <p:attrNameLst>
                                          <p:attrName>style.visibility</p:attrName>
                                        </p:attrNameLst>
                                      </p:cBhvr>
                                      <p:to>
                                        <p:strVal val="visible"/>
                                      </p:to>
                                    </p:set>
                                    <p:animEffect transition="in" filter="fade">
                                      <p:cBhvr>
                                        <p:cTn id="29" dur="770" decel="100000"/>
                                        <p:tgtEl>
                                          <p:spTgt spid="154627">
                                            <p:txEl>
                                              <p:pRg st="2" end="2"/>
                                            </p:txEl>
                                          </p:spTgt>
                                        </p:tgtEl>
                                      </p:cBhvr>
                                    </p:animEffect>
                                    <p:animScale>
                                      <p:cBhvr>
                                        <p:cTn id="30" dur="770" decel="100000"/>
                                        <p:tgtEl>
                                          <p:spTgt spid="154627">
                                            <p:txEl>
                                              <p:pRg st="2" end="2"/>
                                            </p:txEl>
                                          </p:spTgt>
                                        </p:tgtEl>
                                      </p:cBhvr>
                                      <p:from x="10000" y="10000"/>
                                      <p:to x="200000" y="450000"/>
                                    </p:animScale>
                                    <p:animScale>
                                      <p:cBhvr>
                                        <p:cTn id="31" dur="1230" accel="100000" fill="hold">
                                          <p:stCondLst>
                                            <p:cond delay="770"/>
                                          </p:stCondLst>
                                        </p:cTn>
                                        <p:tgtEl>
                                          <p:spTgt spid="154627">
                                            <p:txEl>
                                              <p:pRg st="2" end="2"/>
                                            </p:txEl>
                                          </p:spTgt>
                                        </p:tgtEl>
                                      </p:cBhvr>
                                      <p:from x="200000" y="450000"/>
                                      <p:to x="100000" y="100000"/>
                                    </p:animScale>
                                    <p:set>
                                      <p:cBhvr>
                                        <p:cTn id="32" dur="770" fill="hold"/>
                                        <p:tgtEl>
                                          <p:spTgt spid="154627">
                                            <p:txEl>
                                              <p:pRg st="2" end="2"/>
                                            </p:txEl>
                                          </p:spTgt>
                                        </p:tgtEl>
                                        <p:attrNameLst>
                                          <p:attrName>ppt_x</p:attrName>
                                        </p:attrNameLst>
                                      </p:cBhvr>
                                      <p:to>
                                        <p:strVal val="(0.5)"/>
                                      </p:to>
                                    </p:set>
                                    <p:anim from="(0.5)" to="(#ppt_x)" calcmode="lin" valueType="num">
                                      <p:cBhvr>
                                        <p:cTn id="33" dur="1230" accel="100000" fill="hold">
                                          <p:stCondLst>
                                            <p:cond delay="770"/>
                                          </p:stCondLst>
                                        </p:cTn>
                                        <p:tgtEl>
                                          <p:spTgt spid="154627">
                                            <p:txEl>
                                              <p:pRg st="2" end="2"/>
                                            </p:txEl>
                                          </p:spTgt>
                                        </p:tgtEl>
                                        <p:attrNameLst>
                                          <p:attrName>ppt_x</p:attrName>
                                        </p:attrNameLst>
                                      </p:cBhvr>
                                    </p:anim>
                                    <p:set>
                                      <p:cBhvr>
                                        <p:cTn id="34" dur="770" fill="hold"/>
                                        <p:tgtEl>
                                          <p:spTgt spid="154627">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54627">
                                            <p:txEl>
                                              <p:pRg st="2" end="2"/>
                                            </p:txEl>
                                          </p:spTgt>
                                        </p:tgtEl>
                                        <p:attrNameLst>
                                          <p:attrName>ppt_y</p:attrName>
                                        </p:attrNameLst>
                                      </p:cBhvr>
                                    </p:anim>
                                  </p:childTnLst>
                                  <p:subTnLst>
                                    <p:animClr clrSpc="rgb" dir="cw">
                                      <p:cBhvr override="childStyle">
                                        <p:cTn dur="1" fill="hold" display="0" masterRel="nextClick" afterEffect="1"/>
                                        <p:tgtEl>
                                          <p:spTgt spid="154627">
                                            <p:txEl>
                                              <p:pRg st="2" end="2"/>
                                            </p:txEl>
                                          </p:spTgt>
                                        </p:tgtEl>
                                        <p:attrNameLst>
                                          <p:attrName>ppt_c</p:attrName>
                                        </p:attrNameLst>
                                      </p:cBhvr>
                                      <p:to>
                                        <a:schemeClr val="accent2"/>
                                      </p:to>
                                    </p:animClr>
                                  </p:subTnLst>
                                </p:cTn>
                              </p:par>
                            </p:childTnLst>
                          </p:cTn>
                        </p:par>
                      </p:childTnLst>
                    </p:cTn>
                  </p:par>
                  <p:par>
                    <p:cTn id="36" fill="hold">
                      <p:stCondLst>
                        <p:cond delay="indefinite"/>
                      </p:stCondLst>
                      <p:childTnLst>
                        <p:par>
                          <p:cTn id="37" fill="hold">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154627">
                                            <p:txEl>
                                              <p:pRg st="3" end="3"/>
                                            </p:txEl>
                                          </p:spTgt>
                                        </p:tgtEl>
                                        <p:attrNameLst>
                                          <p:attrName>style.visibility</p:attrName>
                                        </p:attrNameLst>
                                      </p:cBhvr>
                                      <p:to>
                                        <p:strVal val="visible"/>
                                      </p:to>
                                    </p:set>
                                    <p:animEffect transition="in" filter="fade">
                                      <p:cBhvr>
                                        <p:cTn id="40" dur="770" decel="100000"/>
                                        <p:tgtEl>
                                          <p:spTgt spid="154627">
                                            <p:txEl>
                                              <p:pRg st="3" end="3"/>
                                            </p:txEl>
                                          </p:spTgt>
                                        </p:tgtEl>
                                      </p:cBhvr>
                                    </p:animEffect>
                                    <p:animScale>
                                      <p:cBhvr>
                                        <p:cTn id="41" dur="770" decel="100000"/>
                                        <p:tgtEl>
                                          <p:spTgt spid="154627">
                                            <p:txEl>
                                              <p:pRg st="3" end="3"/>
                                            </p:txEl>
                                          </p:spTgt>
                                        </p:tgtEl>
                                      </p:cBhvr>
                                      <p:from x="10000" y="10000"/>
                                      <p:to x="200000" y="450000"/>
                                    </p:animScale>
                                    <p:animScale>
                                      <p:cBhvr>
                                        <p:cTn id="42" dur="1230" accel="100000" fill="hold">
                                          <p:stCondLst>
                                            <p:cond delay="770"/>
                                          </p:stCondLst>
                                        </p:cTn>
                                        <p:tgtEl>
                                          <p:spTgt spid="154627">
                                            <p:txEl>
                                              <p:pRg st="3" end="3"/>
                                            </p:txEl>
                                          </p:spTgt>
                                        </p:tgtEl>
                                      </p:cBhvr>
                                      <p:from x="200000" y="450000"/>
                                      <p:to x="100000" y="100000"/>
                                    </p:animScale>
                                    <p:set>
                                      <p:cBhvr>
                                        <p:cTn id="43" dur="770" fill="hold"/>
                                        <p:tgtEl>
                                          <p:spTgt spid="154627">
                                            <p:txEl>
                                              <p:pRg st="3" end="3"/>
                                            </p:txEl>
                                          </p:spTgt>
                                        </p:tgtEl>
                                        <p:attrNameLst>
                                          <p:attrName>ppt_x</p:attrName>
                                        </p:attrNameLst>
                                      </p:cBhvr>
                                      <p:to>
                                        <p:strVal val="(0.5)"/>
                                      </p:to>
                                    </p:set>
                                    <p:anim from="(0.5)" to="(#ppt_x)" calcmode="lin" valueType="num">
                                      <p:cBhvr>
                                        <p:cTn id="44" dur="1230" accel="100000" fill="hold">
                                          <p:stCondLst>
                                            <p:cond delay="770"/>
                                          </p:stCondLst>
                                        </p:cTn>
                                        <p:tgtEl>
                                          <p:spTgt spid="154627">
                                            <p:txEl>
                                              <p:pRg st="3" end="3"/>
                                            </p:txEl>
                                          </p:spTgt>
                                        </p:tgtEl>
                                        <p:attrNameLst>
                                          <p:attrName>ppt_x</p:attrName>
                                        </p:attrNameLst>
                                      </p:cBhvr>
                                    </p:anim>
                                    <p:set>
                                      <p:cBhvr>
                                        <p:cTn id="45" dur="770" fill="hold"/>
                                        <p:tgtEl>
                                          <p:spTgt spid="154627">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54627">
                                            <p:txEl>
                                              <p:pRg st="3" end="3"/>
                                            </p:txEl>
                                          </p:spTgt>
                                        </p:tgtEl>
                                        <p:attrNameLst>
                                          <p:attrName>ppt_y</p:attrName>
                                        </p:attrNameLst>
                                      </p:cBhvr>
                                    </p:anim>
                                  </p:childTnLst>
                                  <p:subTnLst>
                                    <p:animClr clrSpc="rgb" dir="cw">
                                      <p:cBhvr override="childStyle">
                                        <p:cTn dur="1" fill="hold" display="0" masterRel="nextClick" afterEffect="1"/>
                                        <p:tgtEl>
                                          <p:spTgt spid="154627">
                                            <p:txEl>
                                              <p:pRg st="3" end="3"/>
                                            </p:txEl>
                                          </p:spTgt>
                                        </p:tgtEl>
                                        <p:attrNameLst>
                                          <p:attrName>ppt_c</p:attrName>
                                        </p:attrNameLst>
                                      </p:cBhvr>
                                      <p:to>
                                        <a:schemeClr val="accent2"/>
                                      </p:to>
                                    </p:animClr>
                                  </p:subTnLst>
                                </p:cTn>
                              </p:par>
                            </p:childTnLst>
                          </p:cTn>
                        </p:par>
                      </p:childTnLst>
                    </p:cTn>
                  </p:par>
                  <p:par>
                    <p:cTn id="47" fill="hold">
                      <p:stCondLst>
                        <p:cond delay="indefinite"/>
                      </p:stCondLst>
                      <p:childTnLst>
                        <p:par>
                          <p:cTn id="48" fill="hold">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154627">
                                            <p:txEl>
                                              <p:pRg st="4" end="4"/>
                                            </p:txEl>
                                          </p:spTgt>
                                        </p:tgtEl>
                                        <p:attrNameLst>
                                          <p:attrName>style.visibility</p:attrName>
                                        </p:attrNameLst>
                                      </p:cBhvr>
                                      <p:to>
                                        <p:strVal val="visible"/>
                                      </p:to>
                                    </p:set>
                                    <p:animEffect transition="in" filter="fade">
                                      <p:cBhvr>
                                        <p:cTn id="51" dur="770" decel="100000"/>
                                        <p:tgtEl>
                                          <p:spTgt spid="154627">
                                            <p:txEl>
                                              <p:pRg st="4" end="4"/>
                                            </p:txEl>
                                          </p:spTgt>
                                        </p:tgtEl>
                                      </p:cBhvr>
                                    </p:animEffect>
                                    <p:animScale>
                                      <p:cBhvr>
                                        <p:cTn id="52" dur="770" decel="100000"/>
                                        <p:tgtEl>
                                          <p:spTgt spid="154627">
                                            <p:txEl>
                                              <p:pRg st="4" end="4"/>
                                            </p:txEl>
                                          </p:spTgt>
                                        </p:tgtEl>
                                      </p:cBhvr>
                                      <p:from x="10000" y="10000"/>
                                      <p:to x="200000" y="450000"/>
                                    </p:animScale>
                                    <p:animScale>
                                      <p:cBhvr>
                                        <p:cTn id="53" dur="1230" accel="100000" fill="hold">
                                          <p:stCondLst>
                                            <p:cond delay="770"/>
                                          </p:stCondLst>
                                        </p:cTn>
                                        <p:tgtEl>
                                          <p:spTgt spid="154627">
                                            <p:txEl>
                                              <p:pRg st="4" end="4"/>
                                            </p:txEl>
                                          </p:spTgt>
                                        </p:tgtEl>
                                      </p:cBhvr>
                                      <p:from x="200000" y="450000"/>
                                      <p:to x="100000" y="100000"/>
                                    </p:animScale>
                                    <p:set>
                                      <p:cBhvr>
                                        <p:cTn id="54" dur="770" fill="hold"/>
                                        <p:tgtEl>
                                          <p:spTgt spid="154627">
                                            <p:txEl>
                                              <p:pRg st="4" end="4"/>
                                            </p:txEl>
                                          </p:spTgt>
                                        </p:tgtEl>
                                        <p:attrNameLst>
                                          <p:attrName>ppt_x</p:attrName>
                                        </p:attrNameLst>
                                      </p:cBhvr>
                                      <p:to>
                                        <p:strVal val="(0.5)"/>
                                      </p:to>
                                    </p:set>
                                    <p:anim from="(0.5)" to="(#ppt_x)" calcmode="lin" valueType="num">
                                      <p:cBhvr>
                                        <p:cTn id="55" dur="1230" accel="100000" fill="hold">
                                          <p:stCondLst>
                                            <p:cond delay="770"/>
                                          </p:stCondLst>
                                        </p:cTn>
                                        <p:tgtEl>
                                          <p:spTgt spid="154627">
                                            <p:txEl>
                                              <p:pRg st="4" end="4"/>
                                            </p:txEl>
                                          </p:spTgt>
                                        </p:tgtEl>
                                        <p:attrNameLst>
                                          <p:attrName>ppt_x</p:attrName>
                                        </p:attrNameLst>
                                      </p:cBhvr>
                                    </p:anim>
                                    <p:set>
                                      <p:cBhvr>
                                        <p:cTn id="56" dur="770" fill="hold"/>
                                        <p:tgtEl>
                                          <p:spTgt spid="154627">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54627">
                                            <p:txEl>
                                              <p:pRg st="4" end="4"/>
                                            </p:txEl>
                                          </p:spTgt>
                                        </p:tgtEl>
                                        <p:attrNameLst>
                                          <p:attrName>ppt_y</p:attrName>
                                        </p:attrNameLst>
                                      </p:cBhvr>
                                    </p:anim>
                                  </p:childTnLst>
                                  <p:subTnLst>
                                    <p:animClr clrSpc="rgb" dir="cw">
                                      <p:cBhvr override="childStyle">
                                        <p:cTn dur="1" fill="hold" display="0" masterRel="nextClick" afterEffect="1"/>
                                        <p:tgtEl>
                                          <p:spTgt spid="154627">
                                            <p:txEl>
                                              <p:pRg st="4" end="4"/>
                                            </p:txEl>
                                          </p:spTgt>
                                        </p:tgtEl>
                                        <p:attrNameLst>
                                          <p:attrName>ppt_c</p:attrName>
                                        </p:attrNameLst>
                                      </p:cBhvr>
                                      <p:to>
                                        <a:schemeClr val="accent2"/>
                                      </p:to>
                                    </p:animClr>
                                  </p:subTnLst>
                                </p:cTn>
                              </p:par>
                            </p:childTnLst>
                          </p:cTn>
                        </p:par>
                      </p:childTnLst>
                    </p:cTn>
                  </p:par>
                  <p:par>
                    <p:cTn id="58" fill="hold">
                      <p:stCondLst>
                        <p:cond delay="indefinite"/>
                      </p:stCondLst>
                      <p:childTnLst>
                        <p:par>
                          <p:cTn id="59" fill="hold">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54627">
                                            <p:txEl>
                                              <p:pRg st="5" end="5"/>
                                            </p:txEl>
                                          </p:spTgt>
                                        </p:tgtEl>
                                        <p:attrNameLst>
                                          <p:attrName>style.visibility</p:attrName>
                                        </p:attrNameLst>
                                      </p:cBhvr>
                                      <p:to>
                                        <p:strVal val="visible"/>
                                      </p:to>
                                    </p:set>
                                    <p:animEffect transition="in" filter="fade">
                                      <p:cBhvr>
                                        <p:cTn id="62" dur="770" decel="100000"/>
                                        <p:tgtEl>
                                          <p:spTgt spid="154627">
                                            <p:txEl>
                                              <p:pRg st="5" end="5"/>
                                            </p:txEl>
                                          </p:spTgt>
                                        </p:tgtEl>
                                      </p:cBhvr>
                                    </p:animEffect>
                                    <p:animScale>
                                      <p:cBhvr>
                                        <p:cTn id="63" dur="770" decel="100000"/>
                                        <p:tgtEl>
                                          <p:spTgt spid="154627">
                                            <p:txEl>
                                              <p:pRg st="5" end="5"/>
                                            </p:txEl>
                                          </p:spTgt>
                                        </p:tgtEl>
                                      </p:cBhvr>
                                      <p:from x="10000" y="10000"/>
                                      <p:to x="200000" y="450000"/>
                                    </p:animScale>
                                    <p:animScale>
                                      <p:cBhvr>
                                        <p:cTn id="64" dur="1230" accel="100000" fill="hold">
                                          <p:stCondLst>
                                            <p:cond delay="770"/>
                                          </p:stCondLst>
                                        </p:cTn>
                                        <p:tgtEl>
                                          <p:spTgt spid="154627">
                                            <p:txEl>
                                              <p:pRg st="5" end="5"/>
                                            </p:txEl>
                                          </p:spTgt>
                                        </p:tgtEl>
                                      </p:cBhvr>
                                      <p:from x="200000" y="450000"/>
                                      <p:to x="100000" y="100000"/>
                                    </p:animScale>
                                    <p:set>
                                      <p:cBhvr>
                                        <p:cTn id="65" dur="770" fill="hold"/>
                                        <p:tgtEl>
                                          <p:spTgt spid="154627">
                                            <p:txEl>
                                              <p:pRg st="5" end="5"/>
                                            </p:txEl>
                                          </p:spTgt>
                                        </p:tgtEl>
                                        <p:attrNameLst>
                                          <p:attrName>ppt_x</p:attrName>
                                        </p:attrNameLst>
                                      </p:cBhvr>
                                      <p:to>
                                        <p:strVal val="(0.5)"/>
                                      </p:to>
                                    </p:set>
                                    <p:anim from="(0.5)" to="(#ppt_x)" calcmode="lin" valueType="num">
                                      <p:cBhvr>
                                        <p:cTn id="66" dur="1230" accel="100000" fill="hold">
                                          <p:stCondLst>
                                            <p:cond delay="770"/>
                                          </p:stCondLst>
                                        </p:cTn>
                                        <p:tgtEl>
                                          <p:spTgt spid="154627">
                                            <p:txEl>
                                              <p:pRg st="5" end="5"/>
                                            </p:txEl>
                                          </p:spTgt>
                                        </p:tgtEl>
                                        <p:attrNameLst>
                                          <p:attrName>ppt_x</p:attrName>
                                        </p:attrNameLst>
                                      </p:cBhvr>
                                    </p:anim>
                                    <p:set>
                                      <p:cBhvr>
                                        <p:cTn id="67" dur="770" fill="hold"/>
                                        <p:tgtEl>
                                          <p:spTgt spid="154627">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54627">
                                            <p:txEl>
                                              <p:pRg st="5" end="5"/>
                                            </p:txEl>
                                          </p:spTgt>
                                        </p:tgtEl>
                                        <p:attrNameLst>
                                          <p:attrName>ppt_y</p:attrName>
                                        </p:attrNameLst>
                                      </p:cBhvr>
                                    </p:anim>
                                  </p:childTnLst>
                                  <p:subTnLst>
                                    <p:animClr clrSpc="rgb" dir="cw">
                                      <p:cBhvr override="childStyle">
                                        <p:cTn dur="1" fill="hold" display="0" masterRel="nextClick" afterEffect="1"/>
                                        <p:tgtEl>
                                          <p:spTgt spid="154627">
                                            <p:txEl>
                                              <p:pRg st="5" end="5"/>
                                            </p:txEl>
                                          </p:spTgt>
                                        </p:tgtEl>
                                        <p:attrNameLst>
                                          <p:attrName>ppt_c</p:attrName>
                                        </p:attrNameLst>
                                      </p:cBhvr>
                                      <p:to>
                                        <a:schemeClr val="accent2"/>
                                      </p:to>
                                    </p:animClr>
                                  </p:subTnLst>
                                </p:cTn>
                              </p:par>
                            </p:childTnLst>
                          </p:cTn>
                        </p:par>
                      </p:childTnLst>
                    </p:cTn>
                  </p:par>
                  <p:par>
                    <p:cTn id="69" fill="hold">
                      <p:stCondLst>
                        <p:cond delay="indefinite"/>
                      </p:stCondLst>
                      <p:childTnLst>
                        <p:par>
                          <p:cTn id="70" fill="hold">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154627">
                                            <p:txEl>
                                              <p:pRg st="6" end="6"/>
                                            </p:txEl>
                                          </p:spTgt>
                                        </p:tgtEl>
                                        <p:attrNameLst>
                                          <p:attrName>style.visibility</p:attrName>
                                        </p:attrNameLst>
                                      </p:cBhvr>
                                      <p:to>
                                        <p:strVal val="visible"/>
                                      </p:to>
                                    </p:set>
                                    <p:animEffect transition="in" filter="fade">
                                      <p:cBhvr>
                                        <p:cTn id="73" dur="770" decel="100000"/>
                                        <p:tgtEl>
                                          <p:spTgt spid="154627">
                                            <p:txEl>
                                              <p:pRg st="6" end="6"/>
                                            </p:txEl>
                                          </p:spTgt>
                                        </p:tgtEl>
                                      </p:cBhvr>
                                    </p:animEffect>
                                    <p:animScale>
                                      <p:cBhvr>
                                        <p:cTn id="74" dur="770" decel="100000"/>
                                        <p:tgtEl>
                                          <p:spTgt spid="154627">
                                            <p:txEl>
                                              <p:pRg st="6" end="6"/>
                                            </p:txEl>
                                          </p:spTgt>
                                        </p:tgtEl>
                                      </p:cBhvr>
                                      <p:from x="10000" y="10000"/>
                                      <p:to x="200000" y="450000"/>
                                    </p:animScale>
                                    <p:animScale>
                                      <p:cBhvr>
                                        <p:cTn id="75" dur="1230" accel="100000" fill="hold">
                                          <p:stCondLst>
                                            <p:cond delay="770"/>
                                          </p:stCondLst>
                                        </p:cTn>
                                        <p:tgtEl>
                                          <p:spTgt spid="154627">
                                            <p:txEl>
                                              <p:pRg st="6" end="6"/>
                                            </p:txEl>
                                          </p:spTgt>
                                        </p:tgtEl>
                                      </p:cBhvr>
                                      <p:from x="200000" y="450000"/>
                                      <p:to x="100000" y="100000"/>
                                    </p:animScale>
                                    <p:set>
                                      <p:cBhvr>
                                        <p:cTn id="76" dur="770" fill="hold"/>
                                        <p:tgtEl>
                                          <p:spTgt spid="154627">
                                            <p:txEl>
                                              <p:pRg st="6" end="6"/>
                                            </p:txEl>
                                          </p:spTgt>
                                        </p:tgtEl>
                                        <p:attrNameLst>
                                          <p:attrName>ppt_x</p:attrName>
                                        </p:attrNameLst>
                                      </p:cBhvr>
                                      <p:to>
                                        <p:strVal val="(0.5)"/>
                                      </p:to>
                                    </p:set>
                                    <p:anim from="(0.5)" to="(#ppt_x)" calcmode="lin" valueType="num">
                                      <p:cBhvr>
                                        <p:cTn id="77" dur="1230" accel="100000" fill="hold">
                                          <p:stCondLst>
                                            <p:cond delay="770"/>
                                          </p:stCondLst>
                                        </p:cTn>
                                        <p:tgtEl>
                                          <p:spTgt spid="154627">
                                            <p:txEl>
                                              <p:pRg st="6" end="6"/>
                                            </p:txEl>
                                          </p:spTgt>
                                        </p:tgtEl>
                                        <p:attrNameLst>
                                          <p:attrName>ppt_x</p:attrName>
                                        </p:attrNameLst>
                                      </p:cBhvr>
                                    </p:anim>
                                    <p:set>
                                      <p:cBhvr>
                                        <p:cTn id="78" dur="770" fill="hold"/>
                                        <p:tgtEl>
                                          <p:spTgt spid="154627">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54627">
                                            <p:txEl>
                                              <p:pRg st="6" end="6"/>
                                            </p:txEl>
                                          </p:spTgt>
                                        </p:tgtEl>
                                        <p:attrNameLst>
                                          <p:attrName>ppt_y</p:attrName>
                                        </p:attrNameLst>
                                      </p:cBhvr>
                                    </p:anim>
                                  </p:childTnLst>
                                  <p:subTnLst>
                                    <p:animClr clrSpc="rgb" dir="cw">
                                      <p:cBhvr override="childStyle">
                                        <p:cTn dur="1" fill="hold" display="0" masterRel="nextClick" afterEffect="1"/>
                                        <p:tgtEl>
                                          <p:spTgt spid="154627">
                                            <p:txEl>
                                              <p:pRg st="6" end="6"/>
                                            </p:txEl>
                                          </p:spTgt>
                                        </p:tgtEl>
                                        <p:attrNameLst>
                                          <p:attrName>ppt_c</p:attrName>
                                        </p:attrNameLst>
                                      </p:cBhvr>
                                      <p:to>
                                        <a:schemeClr val="accent2"/>
                                      </p:to>
                                    </p:animClr>
                                  </p:subTnLst>
                                </p:cTn>
                              </p:par>
                            </p:childTnLst>
                          </p:cTn>
                        </p:par>
                      </p:childTnLst>
                    </p:cTn>
                  </p:par>
                  <p:par>
                    <p:cTn id="80" fill="hold">
                      <p:stCondLst>
                        <p:cond delay="indefinite"/>
                      </p:stCondLst>
                      <p:childTnLst>
                        <p:par>
                          <p:cTn id="81" fill="hold">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154627">
                                            <p:txEl>
                                              <p:pRg st="7" end="7"/>
                                            </p:txEl>
                                          </p:spTgt>
                                        </p:tgtEl>
                                        <p:attrNameLst>
                                          <p:attrName>style.visibility</p:attrName>
                                        </p:attrNameLst>
                                      </p:cBhvr>
                                      <p:to>
                                        <p:strVal val="visible"/>
                                      </p:to>
                                    </p:set>
                                    <p:animEffect transition="in" filter="fade">
                                      <p:cBhvr>
                                        <p:cTn id="84" dur="770" decel="100000"/>
                                        <p:tgtEl>
                                          <p:spTgt spid="154627">
                                            <p:txEl>
                                              <p:pRg st="7" end="7"/>
                                            </p:txEl>
                                          </p:spTgt>
                                        </p:tgtEl>
                                      </p:cBhvr>
                                    </p:animEffect>
                                    <p:animScale>
                                      <p:cBhvr>
                                        <p:cTn id="85" dur="770" decel="100000"/>
                                        <p:tgtEl>
                                          <p:spTgt spid="154627">
                                            <p:txEl>
                                              <p:pRg st="7" end="7"/>
                                            </p:txEl>
                                          </p:spTgt>
                                        </p:tgtEl>
                                      </p:cBhvr>
                                      <p:from x="10000" y="10000"/>
                                      <p:to x="200000" y="450000"/>
                                    </p:animScale>
                                    <p:animScale>
                                      <p:cBhvr>
                                        <p:cTn id="86" dur="1230" accel="100000" fill="hold">
                                          <p:stCondLst>
                                            <p:cond delay="770"/>
                                          </p:stCondLst>
                                        </p:cTn>
                                        <p:tgtEl>
                                          <p:spTgt spid="154627">
                                            <p:txEl>
                                              <p:pRg st="7" end="7"/>
                                            </p:txEl>
                                          </p:spTgt>
                                        </p:tgtEl>
                                      </p:cBhvr>
                                      <p:from x="200000" y="450000"/>
                                      <p:to x="100000" y="100000"/>
                                    </p:animScale>
                                    <p:set>
                                      <p:cBhvr>
                                        <p:cTn id="87" dur="770" fill="hold"/>
                                        <p:tgtEl>
                                          <p:spTgt spid="154627">
                                            <p:txEl>
                                              <p:pRg st="7" end="7"/>
                                            </p:txEl>
                                          </p:spTgt>
                                        </p:tgtEl>
                                        <p:attrNameLst>
                                          <p:attrName>ppt_x</p:attrName>
                                        </p:attrNameLst>
                                      </p:cBhvr>
                                      <p:to>
                                        <p:strVal val="(0.5)"/>
                                      </p:to>
                                    </p:set>
                                    <p:anim from="(0.5)" to="(#ppt_x)" calcmode="lin" valueType="num">
                                      <p:cBhvr>
                                        <p:cTn id="88" dur="1230" accel="100000" fill="hold">
                                          <p:stCondLst>
                                            <p:cond delay="770"/>
                                          </p:stCondLst>
                                        </p:cTn>
                                        <p:tgtEl>
                                          <p:spTgt spid="154627">
                                            <p:txEl>
                                              <p:pRg st="7" end="7"/>
                                            </p:txEl>
                                          </p:spTgt>
                                        </p:tgtEl>
                                        <p:attrNameLst>
                                          <p:attrName>ppt_x</p:attrName>
                                        </p:attrNameLst>
                                      </p:cBhvr>
                                    </p:anim>
                                    <p:set>
                                      <p:cBhvr>
                                        <p:cTn id="89" dur="770" fill="hold"/>
                                        <p:tgtEl>
                                          <p:spTgt spid="154627">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154627">
                                            <p:txEl>
                                              <p:pRg st="7" end="7"/>
                                            </p:txEl>
                                          </p:spTgt>
                                        </p:tgtEl>
                                        <p:attrNameLst>
                                          <p:attrName>ppt_y</p:attrName>
                                        </p:attrNameLst>
                                      </p:cBhvr>
                                    </p:anim>
                                  </p:childTnLst>
                                  <p:subTnLst>
                                    <p:animClr clrSpc="rgb" dir="cw">
                                      <p:cBhvr override="childStyle">
                                        <p:cTn dur="1" fill="hold" display="0" masterRel="nextClick" afterEffect="1"/>
                                        <p:tgtEl>
                                          <p:spTgt spid="154627">
                                            <p:txEl>
                                              <p:pRg st="7" end="7"/>
                                            </p:txEl>
                                          </p:spTgt>
                                        </p:tgtEl>
                                        <p:attrNameLst>
                                          <p:attrName>ppt_c</p:attrName>
                                        </p:attrNameLst>
                                      </p:cBhvr>
                                      <p:to>
                                        <a:schemeClr val="accent2"/>
                                      </p:to>
                                    </p:animClr>
                                  </p:subTnLst>
                                </p:cTn>
                              </p:par>
                            </p:childTnLst>
                          </p:cTn>
                        </p:par>
                      </p:childTnLst>
                    </p:cTn>
                  </p:par>
                  <p:par>
                    <p:cTn id="91" fill="hold">
                      <p:stCondLst>
                        <p:cond delay="indefinite"/>
                      </p:stCondLst>
                      <p:childTnLst>
                        <p:par>
                          <p:cTn id="92" fill="hold">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154627">
                                            <p:txEl>
                                              <p:pRg st="8" end="8"/>
                                            </p:txEl>
                                          </p:spTgt>
                                        </p:tgtEl>
                                        <p:attrNameLst>
                                          <p:attrName>style.visibility</p:attrName>
                                        </p:attrNameLst>
                                      </p:cBhvr>
                                      <p:to>
                                        <p:strVal val="visible"/>
                                      </p:to>
                                    </p:set>
                                    <p:animEffect transition="in" filter="fade">
                                      <p:cBhvr>
                                        <p:cTn id="95" dur="770" decel="100000"/>
                                        <p:tgtEl>
                                          <p:spTgt spid="154627">
                                            <p:txEl>
                                              <p:pRg st="8" end="8"/>
                                            </p:txEl>
                                          </p:spTgt>
                                        </p:tgtEl>
                                      </p:cBhvr>
                                    </p:animEffect>
                                    <p:animScale>
                                      <p:cBhvr>
                                        <p:cTn id="96" dur="770" decel="100000"/>
                                        <p:tgtEl>
                                          <p:spTgt spid="154627">
                                            <p:txEl>
                                              <p:pRg st="8" end="8"/>
                                            </p:txEl>
                                          </p:spTgt>
                                        </p:tgtEl>
                                      </p:cBhvr>
                                      <p:from x="10000" y="10000"/>
                                      <p:to x="200000" y="450000"/>
                                    </p:animScale>
                                    <p:animScale>
                                      <p:cBhvr>
                                        <p:cTn id="97" dur="1230" accel="100000" fill="hold">
                                          <p:stCondLst>
                                            <p:cond delay="770"/>
                                          </p:stCondLst>
                                        </p:cTn>
                                        <p:tgtEl>
                                          <p:spTgt spid="154627">
                                            <p:txEl>
                                              <p:pRg st="8" end="8"/>
                                            </p:txEl>
                                          </p:spTgt>
                                        </p:tgtEl>
                                      </p:cBhvr>
                                      <p:from x="200000" y="450000"/>
                                      <p:to x="100000" y="100000"/>
                                    </p:animScale>
                                    <p:set>
                                      <p:cBhvr>
                                        <p:cTn id="98" dur="770" fill="hold"/>
                                        <p:tgtEl>
                                          <p:spTgt spid="154627">
                                            <p:txEl>
                                              <p:pRg st="8" end="8"/>
                                            </p:txEl>
                                          </p:spTgt>
                                        </p:tgtEl>
                                        <p:attrNameLst>
                                          <p:attrName>ppt_x</p:attrName>
                                        </p:attrNameLst>
                                      </p:cBhvr>
                                      <p:to>
                                        <p:strVal val="(0.5)"/>
                                      </p:to>
                                    </p:set>
                                    <p:anim from="(0.5)" to="(#ppt_x)" calcmode="lin" valueType="num">
                                      <p:cBhvr>
                                        <p:cTn id="99" dur="1230" accel="100000" fill="hold">
                                          <p:stCondLst>
                                            <p:cond delay="770"/>
                                          </p:stCondLst>
                                        </p:cTn>
                                        <p:tgtEl>
                                          <p:spTgt spid="154627">
                                            <p:txEl>
                                              <p:pRg st="8" end="8"/>
                                            </p:txEl>
                                          </p:spTgt>
                                        </p:tgtEl>
                                        <p:attrNameLst>
                                          <p:attrName>ppt_x</p:attrName>
                                        </p:attrNameLst>
                                      </p:cBhvr>
                                    </p:anim>
                                    <p:set>
                                      <p:cBhvr>
                                        <p:cTn id="100" dur="770" fill="hold"/>
                                        <p:tgtEl>
                                          <p:spTgt spid="154627">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154627">
                                            <p:txEl>
                                              <p:pRg st="8" end="8"/>
                                            </p:txEl>
                                          </p:spTgt>
                                        </p:tgtEl>
                                        <p:attrNameLst>
                                          <p:attrName>ppt_y</p:attrName>
                                        </p:attrNameLst>
                                      </p:cBhvr>
                                    </p:anim>
                                  </p:childTnLst>
                                  <p:subTnLst>
                                    <p:animClr clrSpc="rgb" dir="cw">
                                      <p:cBhvr override="childStyle">
                                        <p:cTn dur="1" fill="hold" display="0" masterRel="nextClick" afterEffect="1"/>
                                        <p:tgtEl>
                                          <p:spTgt spid="154627">
                                            <p:txEl>
                                              <p:pRg st="8" end="8"/>
                                            </p:txEl>
                                          </p:spTgt>
                                        </p:tgtEl>
                                        <p:attrNameLst>
                                          <p:attrName>ppt_c</p:attrName>
                                        </p:attrNameLst>
                                      </p:cBhvr>
                                      <p:to>
                                        <a:schemeClr val="accent2"/>
                                      </p:to>
                                    </p:animClr>
                                  </p:subTnLst>
                                </p:cTn>
                              </p:par>
                            </p:childTnLst>
                          </p:cTn>
                        </p:par>
                      </p:childTnLst>
                    </p:cTn>
                  </p:par>
                  <p:par>
                    <p:cTn id="102" fill="hold">
                      <p:stCondLst>
                        <p:cond delay="indefinite"/>
                      </p:stCondLst>
                      <p:childTnLst>
                        <p:par>
                          <p:cTn id="103" fill="hold">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154627">
                                            <p:txEl>
                                              <p:pRg st="9" end="9"/>
                                            </p:txEl>
                                          </p:spTgt>
                                        </p:tgtEl>
                                        <p:attrNameLst>
                                          <p:attrName>style.visibility</p:attrName>
                                        </p:attrNameLst>
                                      </p:cBhvr>
                                      <p:to>
                                        <p:strVal val="visible"/>
                                      </p:to>
                                    </p:set>
                                    <p:animEffect transition="in" filter="fade">
                                      <p:cBhvr>
                                        <p:cTn id="106" dur="770" decel="100000"/>
                                        <p:tgtEl>
                                          <p:spTgt spid="154627">
                                            <p:txEl>
                                              <p:pRg st="9" end="9"/>
                                            </p:txEl>
                                          </p:spTgt>
                                        </p:tgtEl>
                                      </p:cBhvr>
                                    </p:animEffect>
                                    <p:animScale>
                                      <p:cBhvr>
                                        <p:cTn id="107" dur="770" decel="100000"/>
                                        <p:tgtEl>
                                          <p:spTgt spid="154627">
                                            <p:txEl>
                                              <p:pRg st="9" end="9"/>
                                            </p:txEl>
                                          </p:spTgt>
                                        </p:tgtEl>
                                      </p:cBhvr>
                                      <p:from x="10000" y="10000"/>
                                      <p:to x="200000" y="450000"/>
                                    </p:animScale>
                                    <p:animScale>
                                      <p:cBhvr>
                                        <p:cTn id="108" dur="1230" accel="100000" fill="hold">
                                          <p:stCondLst>
                                            <p:cond delay="770"/>
                                          </p:stCondLst>
                                        </p:cTn>
                                        <p:tgtEl>
                                          <p:spTgt spid="154627">
                                            <p:txEl>
                                              <p:pRg st="9" end="9"/>
                                            </p:txEl>
                                          </p:spTgt>
                                        </p:tgtEl>
                                      </p:cBhvr>
                                      <p:from x="200000" y="450000"/>
                                      <p:to x="100000" y="100000"/>
                                    </p:animScale>
                                    <p:set>
                                      <p:cBhvr>
                                        <p:cTn id="109" dur="770" fill="hold"/>
                                        <p:tgtEl>
                                          <p:spTgt spid="154627">
                                            <p:txEl>
                                              <p:pRg st="9" end="9"/>
                                            </p:txEl>
                                          </p:spTgt>
                                        </p:tgtEl>
                                        <p:attrNameLst>
                                          <p:attrName>ppt_x</p:attrName>
                                        </p:attrNameLst>
                                      </p:cBhvr>
                                      <p:to>
                                        <p:strVal val="(0.5)"/>
                                      </p:to>
                                    </p:set>
                                    <p:anim from="(0.5)" to="(#ppt_x)" calcmode="lin" valueType="num">
                                      <p:cBhvr>
                                        <p:cTn id="110" dur="1230" accel="100000" fill="hold">
                                          <p:stCondLst>
                                            <p:cond delay="770"/>
                                          </p:stCondLst>
                                        </p:cTn>
                                        <p:tgtEl>
                                          <p:spTgt spid="154627">
                                            <p:txEl>
                                              <p:pRg st="9" end="9"/>
                                            </p:txEl>
                                          </p:spTgt>
                                        </p:tgtEl>
                                        <p:attrNameLst>
                                          <p:attrName>ppt_x</p:attrName>
                                        </p:attrNameLst>
                                      </p:cBhvr>
                                    </p:anim>
                                    <p:set>
                                      <p:cBhvr>
                                        <p:cTn id="111" dur="770" fill="hold"/>
                                        <p:tgtEl>
                                          <p:spTgt spid="154627">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154627">
                                            <p:txEl>
                                              <p:pRg st="9" end="9"/>
                                            </p:txEl>
                                          </p:spTgt>
                                        </p:tgtEl>
                                        <p:attrNameLst>
                                          <p:attrName>ppt_y</p:attrName>
                                        </p:attrNameLst>
                                      </p:cBhvr>
                                    </p:anim>
                                  </p:childTnLst>
                                  <p:subTnLst>
                                    <p:animClr clrSpc="rgb" dir="cw">
                                      <p:cBhvr override="childStyle">
                                        <p:cTn dur="1" fill="hold" display="0" masterRel="nextClick" afterEffect="1"/>
                                        <p:tgtEl>
                                          <p:spTgt spid="154627">
                                            <p:txEl>
                                              <p:pRg st="9" end="9"/>
                                            </p:txEl>
                                          </p:spTgt>
                                        </p:tgtEl>
                                        <p:attrNameLst>
                                          <p:attrName>ppt_c</p:attrName>
                                        </p:attrNameLst>
                                      </p:cBhvr>
                                      <p:to>
                                        <a:schemeClr val="accent2"/>
                                      </p:to>
                                    </p:animClr>
                                  </p:subTnLst>
                                </p:cTn>
                              </p:par>
                            </p:childTnLst>
                          </p:cTn>
                        </p:par>
                      </p:childTnLst>
                    </p:cTn>
                  </p:par>
                  <p:par>
                    <p:cTn id="113" fill="hold">
                      <p:stCondLst>
                        <p:cond delay="indefinite"/>
                      </p:stCondLst>
                      <p:childTnLst>
                        <p:par>
                          <p:cTn id="114" fill="hold">
                            <p:stCondLst>
                              <p:cond delay="0"/>
                            </p:stCondLst>
                            <p:childTnLst>
                              <p:par>
                                <p:cTn id="115" presetID="51" presetClass="entr" presetSubtype="0" fill="hold" grpId="0" nodeType="clickEffect">
                                  <p:stCondLst>
                                    <p:cond delay="0"/>
                                  </p:stCondLst>
                                  <p:childTnLst>
                                    <p:set>
                                      <p:cBhvr>
                                        <p:cTn id="116" dur="1" fill="hold">
                                          <p:stCondLst>
                                            <p:cond delay="0"/>
                                          </p:stCondLst>
                                        </p:cTn>
                                        <p:tgtEl>
                                          <p:spTgt spid="154627">
                                            <p:txEl>
                                              <p:pRg st="10" end="10"/>
                                            </p:txEl>
                                          </p:spTgt>
                                        </p:tgtEl>
                                        <p:attrNameLst>
                                          <p:attrName>style.visibility</p:attrName>
                                        </p:attrNameLst>
                                      </p:cBhvr>
                                      <p:to>
                                        <p:strVal val="visible"/>
                                      </p:to>
                                    </p:set>
                                    <p:animEffect transition="in" filter="fade">
                                      <p:cBhvr>
                                        <p:cTn id="117" dur="770" decel="100000"/>
                                        <p:tgtEl>
                                          <p:spTgt spid="154627">
                                            <p:txEl>
                                              <p:pRg st="10" end="10"/>
                                            </p:txEl>
                                          </p:spTgt>
                                        </p:tgtEl>
                                      </p:cBhvr>
                                    </p:animEffect>
                                    <p:animScale>
                                      <p:cBhvr>
                                        <p:cTn id="118" dur="770" decel="100000"/>
                                        <p:tgtEl>
                                          <p:spTgt spid="154627">
                                            <p:txEl>
                                              <p:pRg st="10" end="10"/>
                                            </p:txEl>
                                          </p:spTgt>
                                        </p:tgtEl>
                                      </p:cBhvr>
                                      <p:from x="10000" y="10000"/>
                                      <p:to x="200000" y="450000"/>
                                    </p:animScale>
                                    <p:animScale>
                                      <p:cBhvr>
                                        <p:cTn id="119" dur="1230" accel="100000" fill="hold">
                                          <p:stCondLst>
                                            <p:cond delay="770"/>
                                          </p:stCondLst>
                                        </p:cTn>
                                        <p:tgtEl>
                                          <p:spTgt spid="154627">
                                            <p:txEl>
                                              <p:pRg st="10" end="10"/>
                                            </p:txEl>
                                          </p:spTgt>
                                        </p:tgtEl>
                                      </p:cBhvr>
                                      <p:from x="200000" y="450000"/>
                                      <p:to x="100000" y="100000"/>
                                    </p:animScale>
                                    <p:set>
                                      <p:cBhvr>
                                        <p:cTn id="120" dur="770" fill="hold"/>
                                        <p:tgtEl>
                                          <p:spTgt spid="154627">
                                            <p:txEl>
                                              <p:pRg st="10" end="10"/>
                                            </p:txEl>
                                          </p:spTgt>
                                        </p:tgtEl>
                                        <p:attrNameLst>
                                          <p:attrName>ppt_x</p:attrName>
                                        </p:attrNameLst>
                                      </p:cBhvr>
                                      <p:to>
                                        <p:strVal val="(0.5)"/>
                                      </p:to>
                                    </p:set>
                                    <p:anim from="(0.5)" to="(#ppt_x)" calcmode="lin" valueType="num">
                                      <p:cBhvr>
                                        <p:cTn id="121" dur="1230" accel="100000" fill="hold">
                                          <p:stCondLst>
                                            <p:cond delay="770"/>
                                          </p:stCondLst>
                                        </p:cTn>
                                        <p:tgtEl>
                                          <p:spTgt spid="154627">
                                            <p:txEl>
                                              <p:pRg st="10" end="10"/>
                                            </p:txEl>
                                          </p:spTgt>
                                        </p:tgtEl>
                                        <p:attrNameLst>
                                          <p:attrName>ppt_x</p:attrName>
                                        </p:attrNameLst>
                                      </p:cBhvr>
                                    </p:anim>
                                    <p:set>
                                      <p:cBhvr>
                                        <p:cTn id="122" dur="770" fill="hold"/>
                                        <p:tgtEl>
                                          <p:spTgt spid="154627">
                                            <p:txEl>
                                              <p:pRg st="10" end="10"/>
                                            </p:txEl>
                                          </p:spTgt>
                                        </p:tgtEl>
                                        <p:attrNameLst>
                                          <p:attrName>ppt_y</p:attrName>
                                        </p:attrNameLst>
                                      </p:cBhvr>
                                      <p:to>
                                        <p:strVal val="(#ppt_y+0.4)"/>
                                      </p:to>
                                    </p:set>
                                    <p:anim from="(#ppt_y+0.4)" to="(#ppt_y)" calcmode="lin" valueType="num">
                                      <p:cBhvr>
                                        <p:cTn id="123" dur="1230" accel="100000" fill="hold">
                                          <p:stCondLst>
                                            <p:cond delay="770"/>
                                          </p:stCondLst>
                                        </p:cTn>
                                        <p:tgtEl>
                                          <p:spTgt spid="154627">
                                            <p:txEl>
                                              <p:pRg st="10" end="10"/>
                                            </p:txEl>
                                          </p:spTgt>
                                        </p:tgtEl>
                                        <p:attrNameLst>
                                          <p:attrName>ppt_y</p:attrName>
                                        </p:attrNameLst>
                                      </p:cBhvr>
                                    </p:anim>
                                  </p:childTnLst>
                                  <p:subTnLst>
                                    <p:animClr clrSpc="rgb" dir="cw">
                                      <p:cBhvr override="childStyle">
                                        <p:cTn dur="1" fill="hold" display="0" masterRel="nextClick" afterEffect="1"/>
                                        <p:tgtEl>
                                          <p:spTgt spid="154627">
                                            <p:txEl>
                                              <p:pRg st="10" end="10"/>
                                            </p:txEl>
                                          </p:spTgt>
                                        </p:tgtEl>
                                        <p:attrNameLst>
                                          <p:attrName>ppt_c</p:attrName>
                                        </p:attrNameLst>
                                      </p:cBhvr>
                                      <p:to>
                                        <a:schemeClr val="accent2"/>
                                      </p:to>
                                    </p:animClr>
                                  </p:subTnLst>
                                </p:cTn>
                              </p:par>
                            </p:childTnLst>
                          </p:cTn>
                        </p:par>
                      </p:childTnLst>
                    </p:cTn>
                  </p:par>
                  <p:par>
                    <p:cTn id="124" fill="hold">
                      <p:stCondLst>
                        <p:cond delay="indefinite"/>
                      </p:stCondLst>
                      <p:childTnLst>
                        <p:par>
                          <p:cTn id="125" fill="hold">
                            <p:stCondLst>
                              <p:cond delay="0"/>
                            </p:stCondLst>
                            <p:childTnLst>
                              <p:par>
                                <p:cTn id="126" presetID="51" presetClass="entr" presetSubtype="0" fill="hold" grpId="0" nodeType="clickEffect">
                                  <p:stCondLst>
                                    <p:cond delay="0"/>
                                  </p:stCondLst>
                                  <p:childTnLst>
                                    <p:set>
                                      <p:cBhvr>
                                        <p:cTn id="127" dur="1" fill="hold">
                                          <p:stCondLst>
                                            <p:cond delay="0"/>
                                          </p:stCondLst>
                                        </p:cTn>
                                        <p:tgtEl>
                                          <p:spTgt spid="154627">
                                            <p:txEl>
                                              <p:pRg st="11" end="11"/>
                                            </p:txEl>
                                          </p:spTgt>
                                        </p:tgtEl>
                                        <p:attrNameLst>
                                          <p:attrName>style.visibility</p:attrName>
                                        </p:attrNameLst>
                                      </p:cBhvr>
                                      <p:to>
                                        <p:strVal val="visible"/>
                                      </p:to>
                                    </p:set>
                                    <p:animEffect transition="in" filter="fade">
                                      <p:cBhvr>
                                        <p:cTn id="128" dur="770" decel="100000"/>
                                        <p:tgtEl>
                                          <p:spTgt spid="154627">
                                            <p:txEl>
                                              <p:pRg st="11" end="11"/>
                                            </p:txEl>
                                          </p:spTgt>
                                        </p:tgtEl>
                                      </p:cBhvr>
                                    </p:animEffect>
                                    <p:animScale>
                                      <p:cBhvr>
                                        <p:cTn id="129" dur="770" decel="100000"/>
                                        <p:tgtEl>
                                          <p:spTgt spid="154627">
                                            <p:txEl>
                                              <p:pRg st="11" end="11"/>
                                            </p:txEl>
                                          </p:spTgt>
                                        </p:tgtEl>
                                      </p:cBhvr>
                                      <p:from x="10000" y="10000"/>
                                      <p:to x="200000" y="450000"/>
                                    </p:animScale>
                                    <p:animScale>
                                      <p:cBhvr>
                                        <p:cTn id="130" dur="1230" accel="100000" fill="hold">
                                          <p:stCondLst>
                                            <p:cond delay="770"/>
                                          </p:stCondLst>
                                        </p:cTn>
                                        <p:tgtEl>
                                          <p:spTgt spid="154627">
                                            <p:txEl>
                                              <p:pRg st="11" end="11"/>
                                            </p:txEl>
                                          </p:spTgt>
                                        </p:tgtEl>
                                      </p:cBhvr>
                                      <p:from x="200000" y="450000"/>
                                      <p:to x="100000" y="100000"/>
                                    </p:animScale>
                                    <p:set>
                                      <p:cBhvr>
                                        <p:cTn id="131" dur="770" fill="hold"/>
                                        <p:tgtEl>
                                          <p:spTgt spid="154627">
                                            <p:txEl>
                                              <p:pRg st="11" end="11"/>
                                            </p:txEl>
                                          </p:spTgt>
                                        </p:tgtEl>
                                        <p:attrNameLst>
                                          <p:attrName>ppt_x</p:attrName>
                                        </p:attrNameLst>
                                      </p:cBhvr>
                                      <p:to>
                                        <p:strVal val="(0.5)"/>
                                      </p:to>
                                    </p:set>
                                    <p:anim from="(0.5)" to="(#ppt_x)" calcmode="lin" valueType="num">
                                      <p:cBhvr>
                                        <p:cTn id="132" dur="1230" accel="100000" fill="hold">
                                          <p:stCondLst>
                                            <p:cond delay="770"/>
                                          </p:stCondLst>
                                        </p:cTn>
                                        <p:tgtEl>
                                          <p:spTgt spid="154627">
                                            <p:txEl>
                                              <p:pRg st="11" end="11"/>
                                            </p:txEl>
                                          </p:spTgt>
                                        </p:tgtEl>
                                        <p:attrNameLst>
                                          <p:attrName>ppt_x</p:attrName>
                                        </p:attrNameLst>
                                      </p:cBhvr>
                                    </p:anim>
                                    <p:set>
                                      <p:cBhvr>
                                        <p:cTn id="133" dur="770" fill="hold"/>
                                        <p:tgtEl>
                                          <p:spTgt spid="154627">
                                            <p:txEl>
                                              <p:pRg st="11" end="11"/>
                                            </p:txEl>
                                          </p:spTgt>
                                        </p:tgtEl>
                                        <p:attrNameLst>
                                          <p:attrName>ppt_y</p:attrName>
                                        </p:attrNameLst>
                                      </p:cBhvr>
                                      <p:to>
                                        <p:strVal val="(#ppt_y+0.4)"/>
                                      </p:to>
                                    </p:set>
                                    <p:anim from="(#ppt_y+0.4)" to="(#ppt_y)" calcmode="lin" valueType="num">
                                      <p:cBhvr>
                                        <p:cTn id="134" dur="1230" accel="100000" fill="hold">
                                          <p:stCondLst>
                                            <p:cond delay="770"/>
                                          </p:stCondLst>
                                        </p:cTn>
                                        <p:tgtEl>
                                          <p:spTgt spid="154627">
                                            <p:txEl>
                                              <p:pRg st="11" end="11"/>
                                            </p:txEl>
                                          </p:spTgt>
                                        </p:tgtEl>
                                        <p:attrNameLst>
                                          <p:attrName>ppt_y</p:attrName>
                                        </p:attrNameLst>
                                      </p:cBhvr>
                                    </p:anim>
                                  </p:childTnLst>
                                  <p:subTnLst>
                                    <p:animClr clrSpc="rgb" dir="cw">
                                      <p:cBhvr override="childStyle">
                                        <p:cTn dur="1" fill="hold" display="0" masterRel="nextClick" afterEffect="1"/>
                                        <p:tgtEl>
                                          <p:spTgt spid="154627">
                                            <p:txEl>
                                              <p:pRg st="11" end="11"/>
                                            </p:txEl>
                                          </p:spTgt>
                                        </p:tgtEl>
                                        <p:attrNameLst>
                                          <p:attrName>ppt_c</p:attrName>
                                        </p:attrNameLst>
                                      </p:cBhvr>
                                      <p:to>
                                        <a:schemeClr val="accent2"/>
                                      </p:to>
                                    </p:animClr>
                                  </p:subTnLst>
                                </p:cTn>
                              </p:par>
                            </p:childTnLst>
                          </p:cTn>
                        </p:par>
                      </p:childTnLst>
                    </p:cTn>
                  </p:par>
                  <p:par>
                    <p:cTn id="135" fill="hold">
                      <p:stCondLst>
                        <p:cond delay="indefinite"/>
                      </p:stCondLst>
                      <p:childTnLst>
                        <p:par>
                          <p:cTn id="136" fill="hold">
                            <p:stCondLst>
                              <p:cond delay="0"/>
                            </p:stCondLst>
                            <p:childTnLst>
                              <p:par>
                                <p:cTn id="137" presetID="51" presetClass="entr" presetSubtype="0" fill="hold" grpId="0" nodeType="clickEffect">
                                  <p:stCondLst>
                                    <p:cond delay="0"/>
                                  </p:stCondLst>
                                  <p:childTnLst>
                                    <p:set>
                                      <p:cBhvr>
                                        <p:cTn id="138" dur="1" fill="hold">
                                          <p:stCondLst>
                                            <p:cond delay="0"/>
                                          </p:stCondLst>
                                        </p:cTn>
                                        <p:tgtEl>
                                          <p:spTgt spid="154627">
                                            <p:txEl>
                                              <p:pRg st="12" end="12"/>
                                            </p:txEl>
                                          </p:spTgt>
                                        </p:tgtEl>
                                        <p:attrNameLst>
                                          <p:attrName>style.visibility</p:attrName>
                                        </p:attrNameLst>
                                      </p:cBhvr>
                                      <p:to>
                                        <p:strVal val="visible"/>
                                      </p:to>
                                    </p:set>
                                    <p:animEffect transition="in" filter="fade">
                                      <p:cBhvr>
                                        <p:cTn id="139" dur="770" decel="100000"/>
                                        <p:tgtEl>
                                          <p:spTgt spid="154627">
                                            <p:txEl>
                                              <p:pRg st="12" end="12"/>
                                            </p:txEl>
                                          </p:spTgt>
                                        </p:tgtEl>
                                      </p:cBhvr>
                                    </p:animEffect>
                                    <p:animScale>
                                      <p:cBhvr>
                                        <p:cTn id="140" dur="770" decel="100000"/>
                                        <p:tgtEl>
                                          <p:spTgt spid="154627">
                                            <p:txEl>
                                              <p:pRg st="12" end="12"/>
                                            </p:txEl>
                                          </p:spTgt>
                                        </p:tgtEl>
                                      </p:cBhvr>
                                      <p:from x="10000" y="10000"/>
                                      <p:to x="200000" y="450000"/>
                                    </p:animScale>
                                    <p:animScale>
                                      <p:cBhvr>
                                        <p:cTn id="141" dur="1230" accel="100000" fill="hold">
                                          <p:stCondLst>
                                            <p:cond delay="770"/>
                                          </p:stCondLst>
                                        </p:cTn>
                                        <p:tgtEl>
                                          <p:spTgt spid="154627">
                                            <p:txEl>
                                              <p:pRg st="12" end="12"/>
                                            </p:txEl>
                                          </p:spTgt>
                                        </p:tgtEl>
                                      </p:cBhvr>
                                      <p:from x="200000" y="450000"/>
                                      <p:to x="100000" y="100000"/>
                                    </p:animScale>
                                    <p:set>
                                      <p:cBhvr>
                                        <p:cTn id="142" dur="770" fill="hold"/>
                                        <p:tgtEl>
                                          <p:spTgt spid="154627">
                                            <p:txEl>
                                              <p:pRg st="12" end="12"/>
                                            </p:txEl>
                                          </p:spTgt>
                                        </p:tgtEl>
                                        <p:attrNameLst>
                                          <p:attrName>ppt_x</p:attrName>
                                        </p:attrNameLst>
                                      </p:cBhvr>
                                      <p:to>
                                        <p:strVal val="(0.5)"/>
                                      </p:to>
                                    </p:set>
                                    <p:anim from="(0.5)" to="(#ppt_x)" calcmode="lin" valueType="num">
                                      <p:cBhvr>
                                        <p:cTn id="143" dur="1230" accel="100000" fill="hold">
                                          <p:stCondLst>
                                            <p:cond delay="770"/>
                                          </p:stCondLst>
                                        </p:cTn>
                                        <p:tgtEl>
                                          <p:spTgt spid="154627">
                                            <p:txEl>
                                              <p:pRg st="12" end="12"/>
                                            </p:txEl>
                                          </p:spTgt>
                                        </p:tgtEl>
                                        <p:attrNameLst>
                                          <p:attrName>ppt_x</p:attrName>
                                        </p:attrNameLst>
                                      </p:cBhvr>
                                    </p:anim>
                                    <p:set>
                                      <p:cBhvr>
                                        <p:cTn id="144" dur="770" fill="hold"/>
                                        <p:tgtEl>
                                          <p:spTgt spid="154627">
                                            <p:txEl>
                                              <p:pRg st="12" end="12"/>
                                            </p:txEl>
                                          </p:spTgt>
                                        </p:tgtEl>
                                        <p:attrNameLst>
                                          <p:attrName>ppt_y</p:attrName>
                                        </p:attrNameLst>
                                      </p:cBhvr>
                                      <p:to>
                                        <p:strVal val="(#ppt_y+0.4)"/>
                                      </p:to>
                                    </p:set>
                                    <p:anim from="(#ppt_y+0.4)" to="(#ppt_y)" calcmode="lin" valueType="num">
                                      <p:cBhvr>
                                        <p:cTn id="145" dur="1230" accel="100000" fill="hold">
                                          <p:stCondLst>
                                            <p:cond delay="770"/>
                                          </p:stCondLst>
                                        </p:cTn>
                                        <p:tgtEl>
                                          <p:spTgt spid="154627">
                                            <p:txEl>
                                              <p:pRg st="12" end="12"/>
                                            </p:txEl>
                                          </p:spTgt>
                                        </p:tgtEl>
                                        <p:attrNameLst>
                                          <p:attrName>ppt_y</p:attrName>
                                        </p:attrNameLst>
                                      </p:cBhvr>
                                    </p:anim>
                                  </p:childTnLst>
                                  <p:subTnLst>
                                    <p:animClr clrSpc="rgb" dir="cw">
                                      <p:cBhvr override="childStyle">
                                        <p:cTn dur="1" fill="hold" display="0" masterRel="nextClick" afterEffect="1"/>
                                        <p:tgtEl>
                                          <p:spTgt spid="154627">
                                            <p:txEl>
                                              <p:pRg st="12" end="12"/>
                                            </p:txEl>
                                          </p:spTgt>
                                        </p:tgtEl>
                                        <p:attrNameLst>
                                          <p:attrName>ppt_c</p:attrName>
                                        </p:attrNameLst>
                                      </p:cBhvr>
                                      <p:to>
                                        <a:schemeClr val="accent2"/>
                                      </p:to>
                                    </p:animClr>
                                  </p:subTnLst>
                                </p:cTn>
                              </p:par>
                            </p:childTnLst>
                          </p:cTn>
                        </p:par>
                      </p:childTnLst>
                    </p:cTn>
                  </p:par>
                  <p:par>
                    <p:cTn id="146" fill="hold">
                      <p:stCondLst>
                        <p:cond delay="indefinite"/>
                      </p:stCondLst>
                      <p:childTnLst>
                        <p:par>
                          <p:cTn id="147" fill="hold">
                            <p:stCondLst>
                              <p:cond delay="0"/>
                            </p:stCondLst>
                            <p:childTnLst>
                              <p:par>
                                <p:cTn id="148" presetID="51" presetClass="entr" presetSubtype="0" fill="hold" grpId="0" nodeType="clickEffect">
                                  <p:stCondLst>
                                    <p:cond delay="0"/>
                                  </p:stCondLst>
                                  <p:childTnLst>
                                    <p:set>
                                      <p:cBhvr>
                                        <p:cTn id="149" dur="1" fill="hold">
                                          <p:stCondLst>
                                            <p:cond delay="0"/>
                                          </p:stCondLst>
                                        </p:cTn>
                                        <p:tgtEl>
                                          <p:spTgt spid="154627">
                                            <p:txEl>
                                              <p:pRg st="13" end="13"/>
                                            </p:txEl>
                                          </p:spTgt>
                                        </p:tgtEl>
                                        <p:attrNameLst>
                                          <p:attrName>style.visibility</p:attrName>
                                        </p:attrNameLst>
                                      </p:cBhvr>
                                      <p:to>
                                        <p:strVal val="visible"/>
                                      </p:to>
                                    </p:set>
                                    <p:animEffect transition="in" filter="fade">
                                      <p:cBhvr>
                                        <p:cTn id="150" dur="770" decel="100000"/>
                                        <p:tgtEl>
                                          <p:spTgt spid="154627">
                                            <p:txEl>
                                              <p:pRg st="13" end="13"/>
                                            </p:txEl>
                                          </p:spTgt>
                                        </p:tgtEl>
                                      </p:cBhvr>
                                    </p:animEffect>
                                    <p:animScale>
                                      <p:cBhvr>
                                        <p:cTn id="151" dur="770" decel="100000"/>
                                        <p:tgtEl>
                                          <p:spTgt spid="154627">
                                            <p:txEl>
                                              <p:pRg st="13" end="13"/>
                                            </p:txEl>
                                          </p:spTgt>
                                        </p:tgtEl>
                                      </p:cBhvr>
                                      <p:from x="10000" y="10000"/>
                                      <p:to x="200000" y="450000"/>
                                    </p:animScale>
                                    <p:animScale>
                                      <p:cBhvr>
                                        <p:cTn id="152" dur="1230" accel="100000" fill="hold">
                                          <p:stCondLst>
                                            <p:cond delay="770"/>
                                          </p:stCondLst>
                                        </p:cTn>
                                        <p:tgtEl>
                                          <p:spTgt spid="154627">
                                            <p:txEl>
                                              <p:pRg st="13" end="13"/>
                                            </p:txEl>
                                          </p:spTgt>
                                        </p:tgtEl>
                                      </p:cBhvr>
                                      <p:from x="200000" y="450000"/>
                                      <p:to x="100000" y="100000"/>
                                    </p:animScale>
                                    <p:set>
                                      <p:cBhvr>
                                        <p:cTn id="153" dur="770" fill="hold"/>
                                        <p:tgtEl>
                                          <p:spTgt spid="154627">
                                            <p:txEl>
                                              <p:pRg st="13" end="13"/>
                                            </p:txEl>
                                          </p:spTgt>
                                        </p:tgtEl>
                                        <p:attrNameLst>
                                          <p:attrName>ppt_x</p:attrName>
                                        </p:attrNameLst>
                                      </p:cBhvr>
                                      <p:to>
                                        <p:strVal val="(0.5)"/>
                                      </p:to>
                                    </p:set>
                                    <p:anim from="(0.5)" to="(#ppt_x)" calcmode="lin" valueType="num">
                                      <p:cBhvr>
                                        <p:cTn id="154" dur="1230" accel="100000" fill="hold">
                                          <p:stCondLst>
                                            <p:cond delay="770"/>
                                          </p:stCondLst>
                                        </p:cTn>
                                        <p:tgtEl>
                                          <p:spTgt spid="154627">
                                            <p:txEl>
                                              <p:pRg st="13" end="13"/>
                                            </p:txEl>
                                          </p:spTgt>
                                        </p:tgtEl>
                                        <p:attrNameLst>
                                          <p:attrName>ppt_x</p:attrName>
                                        </p:attrNameLst>
                                      </p:cBhvr>
                                    </p:anim>
                                    <p:set>
                                      <p:cBhvr>
                                        <p:cTn id="155" dur="770" fill="hold"/>
                                        <p:tgtEl>
                                          <p:spTgt spid="154627">
                                            <p:txEl>
                                              <p:pRg st="13" end="13"/>
                                            </p:txEl>
                                          </p:spTgt>
                                        </p:tgtEl>
                                        <p:attrNameLst>
                                          <p:attrName>ppt_y</p:attrName>
                                        </p:attrNameLst>
                                      </p:cBhvr>
                                      <p:to>
                                        <p:strVal val="(#ppt_y+0.4)"/>
                                      </p:to>
                                    </p:set>
                                    <p:anim from="(#ppt_y+0.4)" to="(#ppt_y)" calcmode="lin" valueType="num">
                                      <p:cBhvr>
                                        <p:cTn id="156" dur="1230" accel="100000" fill="hold">
                                          <p:stCondLst>
                                            <p:cond delay="770"/>
                                          </p:stCondLst>
                                        </p:cTn>
                                        <p:tgtEl>
                                          <p:spTgt spid="154627">
                                            <p:txEl>
                                              <p:pRg st="13" end="13"/>
                                            </p:txEl>
                                          </p:spTgt>
                                        </p:tgtEl>
                                        <p:attrNameLst>
                                          <p:attrName>ppt_y</p:attrName>
                                        </p:attrNameLst>
                                      </p:cBhvr>
                                    </p:anim>
                                  </p:childTnLst>
                                  <p:subTnLst>
                                    <p:animClr clrSpc="rgb" dir="cw">
                                      <p:cBhvr override="childStyle">
                                        <p:cTn dur="1" fill="hold" display="0" masterRel="nextClick" afterEffect="1"/>
                                        <p:tgtEl>
                                          <p:spTgt spid="154627">
                                            <p:txEl>
                                              <p:pRg st="13" end="13"/>
                                            </p:txEl>
                                          </p:spTgt>
                                        </p:tgtEl>
                                        <p:attrNameLst>
                                          <p:attrName>ppt_c</p:attrName>
                                        </p:attrNameLst>
                                      </p:cBhvr>
                                      <p:to>
                                        <a:schemeClr val="accent2"/>
                                      </p:to>
                                    </p:animClr>
                                  </p:subTnLst>
                                </p:cTn>
                              </p:par>
                            </p:childTnLst>
                          </p:cTn>
                        </p:par>
                      </p:childTnLst>
                    </p:cTn>
                  </p:par>
                  <p:par>
                    <p:cTn id="157" fill="hold">
                      <p:stCondLst>
                        <p:cond delay="indefinite"/>
                      </p:stCondLst>
                      <p:childTnLst>
                        <p:par>
                          <p:cTn id="158" fill="hold">
                            <p:stCondLst>
                              <p:cond delay="0"/>
                            </p:stCondLst>
                            <p:childTnLst>
                              <p:par>
                                <p:cTn id="159" presetID="51" presetClass="entr" presetSubtype="0" fill="hold" grpId="0" nodeType="clickEffect">
                                  <p:stCondLst>
                                    <p:cond delay="0"/>
                                  </p:stCondLst>
                                  <p:childTnLst>
                                    <p:set>
                                      <p:cBhvr>
                                        <p:cTn id="160" dur="1" fill="hold">
                                          <p:stCondLst>
                                            <p:cond delay="0"/>
                                          </p:stCondLst>
                                        </p:cTn>
                                        <p:tgtEl>
                                          <p:spTgt spid="154627">
                                            <p:txEl>
                                              <p:pRg st="14" end="14"/>
                                            </p:txEl>
                                          </p:spTgt>
                                        </p:tgtEl>
                                        <p:attrNameLst>
                                          <p:attrName>style.visibility</p:attrName>
                                        </p:attrNameLst>
                                      </p:cBhvr>
                                      <p:to>
                                        <p:strVal val="visible"/>
                                      </p:to>
                                    </p:set>
                                    <p:animEffect transition="in" filter="fade">
                                      <p:cBhvr>
                                        <p:cTn id="161" dur="770" decel="100000"/>
                                        <p:tgtEl>
                                          <p:spTgt spid="154627">
                                            <p:txEl>
                                              <p:pRg st="14" end="14"/>
                                            </p:txEl>
                                          </p:spTgt>
                                        </p:tgtEl>
                                      </p:cBhvr>
                                    </p:animEffect>
                                    <p:animScale>
                                      <p:cBhvr>
                                        <p:cTn id="162" dur="770" decel="100000"/>
                                        <p:tgtEl>
                                          <p:spTgt spid="154627">
                                            <p:txEl>
                                              <p:pRg st="14" end="14"/>
                                            </p:txEl>
                                          </p:spTgt>
                                        </p:tgtEl>
                                      </p:cBhvr>
                                      <p:from x="10000" y="10000"/>
                                      <p:to x="200000" y="450000"/>
                                    </p:animScale>
                                    <p:animScale>
                                      <p:cBhvr>
                                        <p:cTn id="163" dur="1230" accel="100000" fill="hold">
                                          <p:stCondLst>
                                            <p:cond delay="770"/>
                                          </p:stCondLst>
                                        </p:cTn>
                                        <p:tgtEl>
                                          <p:spTgt spid="154627">
                                            <p:txEl>
                                              <p:pRg st="14" end="14"/>
                                            </p:txEl>
                                          </p:spTgt>
                                        </p:tgtEl>
                                      </p:cBhvr>
                                      <p:from x="200000" y="450000"/>
                                      <p:to x="100000" y="100000"/>
                                    </p:animScale>
                                    <p:set>
                                      <p:cBhvr>
                                        <p:cTn id="164" dur="770" fill="hold"/>
                                        <p:tgtEl>
                                          <p:spTgt spid="154627">
                                            <p:txEl>
                                              <p:pRg st="14" end="14"/>
                                            </p:txEl>
                                          </p:spTgt>
                                        </p:tgtEl>
                                        <p:attrNameLst>
                                          <p:attrName>ppt_x</p:attrName>
                                        </p:attrNameLst>
                                      </p:cBhvr>
                                      <p:to>
                                        <p:strVal val="(0.5)"/>
                                      </p:to>
                                    </p:set>
                                    <p:anim from="(0.5)" to="(#ppt_x)" calcmode="lin" valueType="num">
                                      <p:cBhvr>
                                        <p:cTn id="165" dur="1230" accel="100000" fill="hold">
                                          <p:stCondLst>
                                            <p:cond delay="770"/>
                                          </p:stCondLst>
                                        </p:cTn>
                                        <p:tgtEl>
                                          <p:spTgt spid="154627">
                                            <p:txEl>
                                              <p:pRg st="14" end="14"/>
                                            </p:txEl>
                                          </p:spTgt>
                                        </p:tgtEl>
                                        <p:attrNameLst>
                                          <p:attrName>ppt_x</p:attrName>
                                        </p:attrNameLst>
                                      </p:cBhvr>
                                    </p:anim>
                                    <p:set>
                                      <p:cBhvr>
                                        <p:cTn id="166" dur="770" fill="hold"/>
                                        <p:tgtEl>
                                          <p:spTgt spid="154627">
                                            <p:txEl>
                                              <p:pRg st="14" end="14"/>
                                            </p:txEl>
                                          </p:spTgt>
                                        </p:tgtEl>
                                        <p:attrNameLst>
                                          <p:attrName>ppt_y</p:attrName>
                                        </p:attrNameLst>
                                      </p:cBhvr>
                                      <p:to>
                                        <p:strVal val="(#ppt_y+0.4)"/>
                                      </p:to>
                                    </p:set>
                                    <p:anim from="(#ppt_y+0.4)" to="(#ppt_y)" calcmode="lin" valueType="num">
                                      <p:cBhvr>
                                        <p:cTn id="167" dur="1230" accel="100000" fill="hold">
                                          <p:stCondLst>
                                            <p:cond delay="770"/>
                                          </p:stCondLst>
                                        </p:cTn>
                                        <p:tgtEl>
                                          <p:spTgt spid="154627">
                                            <p:txEl>
                                              <p:pRg st="14" end="14"/>
                                            </p:txEl>
                                          </p:spTgt>
                                        </p:tgtEl>
                                        <p:attrNameLst>
                                          <p:attrName>ppt_y</p:attrName>
                                        </p:attrNameLst>
                                      </p:cBhvr>
                                    </p:anim>
                                  </p:childTnLst>
                                  <p:subTnLst>
                                    <p:animClr clrSpc="rgb" dir="cw">
                                      <p:cBhvr override="childStyle">
                                        <p:cTn dur="1" fill="hold" display="0" masterRel="nextClick" afterEffect="1"/>
                                        <p:tgtEl>
                                          <p:spTgt spid="154627">
                                            <p:txEl>
                                              <p:pRg st="14" end="14"/>
                                            </p:txEl>
                                          </p:spTgt>
                                        </p:tgtEl>
                                        <p:attrNameLst>
                                          <p:attrName>ppt_c</p:attrName>
                                        </p:attrNameLst>
                                      </p:cBhvr>
                                      <p:to>
                                        <a:schemeClr val="accent2"/>
                                      </p:to>
                                    </p:animClr>
                                  </p:subTnLst>
                                </p:cTn>
                              </p:par>
                            </p:childTnLst>
                          </p:cTn>
                        </p:par>
                      </p:childTnLst>
                    </p:cTn>
                  </p:par>
                  <p:par>
                    <p:cTn id="168" fill="hold">
                      <p:stCondLst>
                        <p:cond delay="indefinite"/>
                      </p:stCondLst>
                      <p:childTnLst>
                        <p:par>
                          <p:cTn id="169" fill="hold">
                            <p:stCondLst>
                              <p:cond delay="0"/>
                            </p:stCondLst>
                            <p:childTnLst>
                              <p:par>
                                <p:cTn id="170" presetID="51" presetClass="entr" presetSubtype="0" fill="hold" grpId="0" nodeType="clickEffect">
                                  <p:stCondLst>
                                    <p:cond delay="0"/>
                                  </p:stCondLst>
                                  <p:childTnLst>
                                    <p:set>
                                      <p:cBhvr>
                                        <p:cTn id="171" dur="1" fill="hold">
                                          <p:stCondLst>
                                            <p:cond delay="0"/>
                                          </p:stCondLst>
                                        </p:cTn>
                                        <p:tgtEl>
                                          <p:spTgt spid="154627">
                                            <p:txEl>
                                              <p:pRg st="15" end="15"/>
                                            </p:txEl>
                                          </p:spTgt>
                                        </p:tgtEl>
                                        <p:attrNameLst>
                                          <p:attrName>style.visibility</p:attrName>
                                        </p:attrNameLst>
                                      </p:cBhvr>
                                      <p:to>
                                        <p:strVal val="visible"/>
                                      </p:to>
                                    </p:set>
                                    <p:animEffect transition="in" filter="fade">
                                      <p:cBhvr>
                                        <p:cTn id="172" dur="770" decel="100000"/>
                                        <p:tgtEl>
                                          <p:spTgt spid="154627">
                                            <p:txEl>
                                              <p:pRg st="15" end="15"/>
                                            </p:txEl>
                                          </p:spTgt>
                                        </p:tgtEl>
                                      </p:cBhvr>
                                    </p:animEffect>
                                    <p:animScale>
                                      <p:cBhvr>
                                        <p:cTn id="173" dur="770" decel="100000"/>
                                        <p:tgtEl>
                                          <p:spTgt spid="154627">
                                            <p:txEl>
                                              <p:pRg st="15" end="15"/>
                                            </p:txEl>
                                          </p:spTgt>
                                        </p:tgtEl>
                                      </p:cBhvr>
                                      <p:from x="10000" y="10000"/>
                                      <p:to x="200000" y="450000"/>
                                    </p:animScale>
                                    <p:animScale>
                                      <p:cBhvr>
                                        <p:cTn id="174" dur="1230" accel="100000" fill="hold">
                                          <p:stCondLst>
                                            <p:cond delay="770"/>
                                          </p:stCondLst>
                                        </p:cTn>
                                        <p:tgtEl>
                                          <p:spTgt spid="154627">
                                            <p:txEl>
                                              <p:pRg st="15" end="15"/>
                                            </p:txEl>
                                          </p:spTgt>
                                        </p:tgtEl>
                                      </p:cBhvr>
                                      <p:from x="200000" y="450000"/>
                                      <p:to x="100000" y="100000"/>
                                    </p:animScale>
                                    <p:set>
                                      <p:cBhvr>
                                        <p:cTn id="175" dur="770" fill="hold"/>
                                        <p:tgtEl>
                                          <p:spTgt spid="154627">
                                            <p:txEl>
                                              <p:pRg st="15" end="15"/>
                                            </p:txEl>
                                          </p:spTgt>
                                        </p:tgtEl>
                                        <p:attrNameLst>
                                          <p:attrName>ppt_x</p:attrName>
                                        </p:attrNameLst>
                                      </p:cBhvr>
                                      <p:to>
                                        <p:strVal val="(0.5)"/>
                                      </p:to>
                                    </p:set>
                                    <p:anim from="(0.5)" to="(#ppt_x)" calcmode="lin" valueType="num">
                                      <p:cBhvr>
                                        <p:cTn id="176" dur="1230" accel="100000" fill="hold">
                                          <p:stCondLst>
                                            <p:cond delay="770"/>
                                          </p:stCondLst>
                                        </p:cTn>
                                        <p:tgtEl>
                                          <p:spTgt spid="154627">
                                            <p:txEl>
                                              <p:pRg st="15" end="15"/>
                                            </p:txEl>
                                          </p:spTgt>
                                        </p:tgtEl>
                                        <p:attrNameLst>
                                          <p:attrName>ppt_x</p:attrName>
                                        </p:attrNameLst>
                                      </p:cBhvr>
                                    </p:anim>
                                    <p:set>
                                      <p:cBhvr>
                                        <p:cTn id="177" dur="770" fill="hold"/>
                                        <p:tgtEl>
                                          <p:spTgt spid="154627">
                                            <p:txEl>
                                              <p:pRg st="15" end="15"/>
                                            </p:txEl>
                                          </p:spTgt>
                                        </p:tgtEl>
                                        <p:attrNameLst>
                                          <p:attrName>ppt_y</p:attrName>
                                        </p:attrNameLst>
                                      </p:cBhvr>
                                      <p:to>
                                        <p:strVal val="(#ppt_y+0.4)"/>
                                      </p:to>
                                    </p:set>
                                    <p:anim from="(#ppt_y+0.4)" to="(#ppt_y)" calcmode="lin" valueType="num">
                                      <p:cBhvr>
                                        <p:cTn id="178" dur="1230" accel="100000" fill="hold">
                                          <p:stCondLst>
                                            <p:cond delay="770"/>
                                          </p:stCondLst>
                                        </p:cTn>
                                        <p:tgtEl>
                                          <p:spTgt spid="154627">
                                            <p:txEl>
                                              <p:pRg st="15" end="15"/>
                                            </p:txEl>
                                          </p:spTgt>
                                        </p:tgtEl>
                                        <p:attrNameLst>
                                          <p:attrName>ppt_y</p:attrName>
                                        </p:attrNameLst>
                                      </p:cBhvr>
                                    </p:anim>
                                  </p:childTnLst>
                                  <p:subTnLst>
                                    <p:animClr clrSpc="rgb" dir="cw">
                                      <p:cBhvr override="childStyle">
                                        <p:cTn dur="1" fill="hold" display="0" masterRel="nextClick" afterEffect="1"/>
                                        <p:tgtEl>
                                          <p:spTgt spid="154627">
                                            <p:txEl>
                                              <p:pRg st="15" end="15"/>
                                            </p:txEl>
                                          </p:spTgt>
                                        </p:tgtEl>
                                        <p:attrNameLst>
                                          <p:attrName>ppt_c</p:attrName>
                                        </p:attrNameLst>
                                      </p:cBhvr>
                                      <p:to>
                                        <a:schemeClr val="accent2"/>
                                      </p:to>
                                    </p:animClr>
                                  </p:subTnLst>
                                </p:cTn>
                              </p:par>
                            </p:childTnLst>
                          </p:cTn>
                        </p:par>
                      </p:childTnLst>
                    </p:cTn>
                  </p:par>
                  <p:par>
                    <p:cTn id="179" fill="hold">
                      <p:stCondLst>
                        <p:cond delay="indefinite"/>
                      </p:stCondLst>
                      <p:childTnLst>
                        <p:par>
                          <p:cTn id="180" fill="hold">
                            <p:stCondLst>
                              <p:cond delay="0"/>
                            </p:stCondLst>
                            <p:childTnLst>
                              <p:par>
                                <p:cTn id="181" presetID="51" presetClass="entr" presetSubtype="0" fill="hold" grpId="0" nodeType="clickEffect">
                                  <p:stCondLst>
                                    <p:cond delay="0"/>
                                  </p:stCondLst>
                                  <p:childTnLst>
                                    <p:set>
                                      <p:cBhvr>
                                        <p:cTn id="182" dur="1" fill="hold">
                                          <p:stCondLst>
                                            <p:cond delay="0"/>
                                          </p:stCondLst>
                                        </p:cTn>
                                        <p:tgtEl>
                                          <p:spTgt spid="154627">
                                            <p:txEl>
                                              <p:pRg st="16" end="16"/>
                                            </p:txEl>
                                          </p:spTgt>
                                        </p:tgtEl>
                                        <p:attrNameLst>
                                          <p:attrName>style.visibility</p:attrName>
                                        </p:attrNameLst>
                                      </p:cBhvr>
                                      <p:to>
                                        <p:strVal val="visible"/>
                                      </p:to>
                                    </p:set>
                                    <p:animEffect transition="in" filter="fade">
                                      <p:cBhvr>
                                        <p:cTn id="183" dur="770" decel="100000"/>
                                        <p:tgtEl>
                                          <p:spTgt spid="154627">
                                            <p:txEl>
                                              <p:pRg st="16" end="16"/>
                                            </p:txEl>
                                          </p:spTgt>
                                        </p:tgtEl>
                                      </p:cBhvr>
                                    </p:animEffect>
                                    <p:animScale>
                                      <p:cBhvr>
                                        <p:cTn id="184" dur="770" decel="100000"/>
                                        <p:tgtEl>
                                          <p:spTgt spid="154627">
                                            <p:txEl>
                                              <p:pRg st="16" end="16"/>
                                            </p:txEl>
                                          </p:spTgt>
                                        </p:tgtEl>
                                      </p:cBhvr>
                                      <p:from x="10000" y="10000"/>
                                      <p:to x="200000" y="450000"/>
                                    </p:animScale>
                                    <p:animScale>
                                      <p:cBhvr>
                                        <p:cTn id="185" dur="1230" accel="100000" fill="hold">
                                          <p:stCondLst>
                                            <p:cond delay="770"/>
                                          </p:stCondLst>
                                        </p:cTn>
                                        <p:tgtEl>
                                          <p:spTgt spid="154627">
                                            <p:txEl>
                                              <p:pRg st="16" end="16"/>
                                            </p:txEl>
                                          </p:spTgt>
                                        </p:tgtEl>
                                      </p:cBhvr>
                                      <p:from x="200000" y="450000"/>
                                      <p:to x="100000" y="100000"/>
                                    </p:animScale>
                                    <p:set>
                                      <p:cBhvr>
                                        <p:cTn id="186" dur="770" fill="hold"/>
                                        <p:tgtEl>
                                          <p:spTgt spid="154627">
                                            <p:txEl>
                                              <p:pRg st="16" end="16"/>
                                            </p:txEl>
                                          </p:spTgt>
                                        </p:tgtEl>
                                        <p:attrNameLst>
                                          <p:attrName>ppt_x</p:attrName>
                                        </p:attrNameLst>
                                      </p:cBhvr>
                                      <p:to>
                                        <p:strVal val="(0.5)"/>
                                      </p:to>
                                    </p:set>
                                    <p:anim from="(0.5)" to="(#ppt_x)" calcmode="lin" valueType="num">
                                      <p:cBhvr>
                                        <p:cTn id="187" dur="1230" accel="100000" fill="hold">
                                          <p:stCondLst>
                                            <p:cond delay="770"/>
                                          </p:stCondLst>
                                        </p:cTn>
                                        <p:tgtEl>
                                          <p:spTgt spid="154627">
                                            <p:txEl>
                                              <p:pRg st="16" end="16"/>
                                            </p:txEl>
                                          </p:spTgt>
                                        </p:tgtEl>
                                        <p:attrNameLst>
                                          <p:attrName>ppt_x</p:attrName>
                                        </p:attrNameLst>
                                      </p:cBhvr>
                                    </p:anim>
                                    <p:set>
                                      <p:cBhvr>
                                        <p:cTn id="188" dur="770" fill="hold"/>
                                        <p:tgtEl>
                                          <p:spTgt spid="154627">
                                            <p:txEl>
                                              <p:pRg st="16" end="16"/>
                                            </p:txEl>
                                          </p:spTgt>
                                        </p:tgtEl>
                                        <p:attrNameLst>
                                          <p:attrName>ppt_y</p:attrName>
                                        </p:attrNameLst>
                                      </p:cBhvr>
                                      <p:to>
                                        <p:strVal val="(#ppt_y+0.4)"/>
                                      </p:to>
                                    </p:set>
                                    <p:anim from="(#ppt_y+0.4)" to="(#ppt_y)" calcmode="lin" valueType="num">
                                      <p:cBhvr>
                                        <p:cTn id="189" dur="1230" accel="100000" fill="hold">
                                          <p:stCondLst>
                                            <p:cond delay="770"/>
                                          </p:stCondLst>
                                        </p:cTn>
                                        <p:tgtEl>
                                          <p:spTgt spid="154627">
                                            <p:txEl>
                                              <p:pRg st="16" end="16"/>
                                            </p:txEl>
                                          </p:spTgt>
                                        </p:tgtEl>
                                        <p:attrNameLst>
                                          <p:attrName>ppt_y</p:attrName>
                                        </p:attrNameLst>
                                      </p:cBhvr>
                                    </p:anim>
                                  </p:childTnLst>
                                  <p:subTnLst>
                                    <p:animClr clrSpc="rgb" dir="cw">
                                      <p:cBhvr override="childStyle">
                                        <p:cTn dur="1" fill="hold" display="0" masterRel="nextClick" afterEffect="1"/>
                                        <p:tgtEl>
                                          <p:spTgt spid="154627">
                                            <p:txEl>
                                              <p:pRg st="16" end="16"/>
                                            </p:txEl>
                                          </p:spTgt>
                                        </p:tgtEl>
                                        <p:attrNameLst>
                                          <p:attrName>ppt_c</p:attrName>
                                        </p:attrNameLst>
                                      </p:cBhvr>
                                      <p:to>
                                        <a:schemeClr val="accent2"/>
                                      </p:to>
                                    </p:animClr>
                                  </p:subTnLst>
                                </p:cTn>
                              </p:par>
                            </p:childTnLst>
                          </p:cTn>
                        </p:par>
                      </p:childTnLst>
                    </p:cTn>
                  </p:par>
                  <p:par>
                    <p:cTn id="190" fill="hold">
                      <p:stCondLst>
                        <p:cond delay="indefinite"/>
                      </p:stCondLst>
                      <p:childTnLst>
                        <p:par>
                          <p:cTn id="191" fill="hold">
                            <p:stCondLst>
                              <p:cond delay="0"/>
                            </p:stCondLst>
                            <p:childTnLst>
                              <p:par>
                                <p:cTn id="192" presetID="51" presetClass="entr" presetSubtype="0" fill="hold" grpId="0" nodeType="clickEffect">
                                  <p:stCondLst>
                                    <p:cond delay="0"/>
                                  </p:stCondLst>
                                  <p:childTnLst>
                                    <p:set>
                                      <p:cBhvr>
                                        <p:cTn id="193" dur="1" fill="hold">
                                          <p:stCondLst>
                                            <p:cond delay="0"/>
                                          </p:stCondLst>
                                        </p:cTn>
                                        <p:tgtEl>
                                          <p:spTgt spid="154627">
                                            <p:txEl>
                                              <p:pRg st="17" end="17"/>
                                            </p:txEl>
                                          </p:spTgt>
                                        </p:tgtEl>
                                        <p:attrNameLst>
                                          <p:attrName>style.visibility</p:attrName>
                                        </p:attrNameLst>
                                      </p:cBhvr>
                                      <p:to>
                                        <p:strVal val="visible"/>
                                      </p:to>
                                    </p:set>
                                    <p:animEffect transition="in" filter="fade">
                                      <p:cBhvr>
                                        <p:cTn id="194" dur="770" decel="100000"/>
                                        <p:tgtEl>
                                          <p:spTgt spid="154627">
                                            <p:txEl>
                                              <p:pRg st="17" end="17"/>
                                            </p:txEl>
                                          </p:spTgt>
                                        </p:tgtEl>
                                      </p:cBhvr>
                                    </p:animEffect>
                                    <p:animScale>
                                      <p:cBhvr>
                                        <p:cTn id="195" dur="770" decel="100000"/>
                                        <p:tgtEl>
                                          <p:spTgt spid="154627">
                                            <p:txEl>
                                              <p:pRg st="17" end="17"/>
                                            </p:txEl>
                                          </p:spTgt>
                                        </p:tgtEl>
                                      </p:cBhvr>
                                      <p:from x="10000" y="10000"/>
                                      <p:to x="200000" y="450000"/>
                                    </p:animScale>
                                    <p:animScale>
                                      <p:cBhvr>
                                        <p:cTn id="196" dur="1230" accel="100000" fill="hold">
                                          <p:stCondLst>
                                            <p:cond delay="770"/>
                                          </p:stCondLst>
                                        </p:cTn>
                                        <p:tgtEl>
                                          <p:spTgt spid="154627">
                                            <p:txEl>
                                              <p:pRg st="17" end="17"/>
                                            </p:txEl>
                                          </p:spTgt>
                                        </p:tgtEl>
                                      </p:cBhvr>
                                      <p:from x="200000" y="450000"/>
                                      <p:to x="100000" y="100000"/>
                                    </p:animScale>
                                    <p:set>
                                      <p:cBhvr>
                                        <p:cTn id="197" dur="770" fill="hold"/>
                                        <p:tgtEl>
                                          <p:spTgt spid="154627">
                                            <p:txEl>
                                              <p:pRg st="17" end="17"/>
                                            </p:txEl>
                                          </p:spTgt>
                                        </p:tgtEl>
                                        <p:attrNameLst>
                                          <p:attrName>ppt_x</p:attrName>
                                        </p:attrNameLst>
                                      </p:cBhvr>
                                      <p:to>
                                        <p:strVal val="(0.5)"/>
                                      </p:to>
                                    </p:set>
                                    <p:anim from="(0.5)" to="(#ppt_x)" calcmode="lin" valueType="num">
                                      <p:cBhvr>
                                        <p:cTn id="198" dur="1230" accel="100000" fill="hold">
                                          <p:stCondLst>
                                            <p:cond delay="770"/>
                                          </p:stCondLst>
                                        </p:cTn>
                                        <p:tgtEl>
                                          <p:spTgt spid="154627">
                                            <p:txEl>
                                              <p:pRg st="17" end="17"/>
                                            </p:txEl>
                                          </p:spTgt>
                                        </p:tgtEl>
                                        <p:attrNameLst>
                                          <p:attrName>ppt_x</p:attrName>
                                        </p:attrNameLst>
                                      </p:cBhvr>
                                    </p:anim>
                                    <p:set>
                                      <p:cBhvr>
                                        <p:cTn id="199" dur="770" fill="hold"/>
                                        <p:tgtEl>
                                          <p:spTgt spid="154627">
                                            <p:txEl>
                                              <p:pRg st="17" end="17"/>
                                            </p:txEl>
                                          </p:spTgt>
                                        </p:tgtEl>
                                        <p:attrNameLst>
                                          <p:attrName>ppt_y</p:attrName>
                                        </p:attrNameLst>
                                      </p:cBhvr>
                                      <p:to>
                                        <p:strVal val="(#ppt_y+0.4)"/>
                                      </p:to>
                                    </p:set>
                                    <p:anim from="(#ppt_y+0.4)" to="(#ppt_y)" calcmode="lin" valueType="num">
                                      <p:cBhvr>
                                        <p:cTn id="200" dur="1230" accel="100000" fill="hold">
                                          <p:stCondLst>
                                            <p:cond delay="770"/>
                                          </p:stCondLst>
                                        </p:cTn>
                                        <p:tgtEl>
                                          <p:spTgt spid="154627">
                                            <p:txEl>
                                              <p:pRg st="17" end="17"/>
                                            </p:txEl>
                                          </p:spTgt>
                                        </p:tgtEl>
                                        <p:attrNameLst>
                                          <p:attrName>ppt_y</p:attrName>
                                        </p:attrNameLst>
                                      </p:cBhvr>
                                    </p:anim>
                                  </p:childTnLst>
                                  <p:subTnLst>
                                    <p:animClr clrSpc="rgb" dir="cw">
                                      <p:cBhvr override="childStyle">
                                        <p:cTn dur="1" fill="hold" display="0" masterRel="nextClick" afterEffect="1"/>
                                        <p:tgtEl>
                                          <p:spTgt spid="154627">
                                            <p:txEl>
                                              <p:pRg st="17" end="17"/>
                                            </p:txEl>
                                          </p:spTgt>
                                        </p:tgtEl>
                                        <p:attrNameLst>
                                          <p:attrName>ppt_c</p:attrName>
                                        </p:attrNameLst>
                                      </p:cBhvr>
                                      <p:to>
                                        <a:schemeClr val="accent2"/>
                                      </p:to>
                                    </p:animClr>
                                  </p:subTnLst>
                                </p:cTn>
                              </p:par>
                            </p:childTnLst>
                          </p:cTn>
                        </p:par>
                      </p:childTnLst>
                    </p:cTn>
                  </p:par>
                  <p:par>
                    <p:cTn id="201" fill="hold">
                      <p:stCondLst>
                        <p:cond delay="indefinite"/>
                      </p:stCondLst>
                      <p:childTnLst>
                        <p:par>
                          <p:cTn id="202" fill="hold">
                            <p:stCondLst>
                              <p:cond delay="0"/>
                            </p:stCondLst>
                            <p:childTnLst>
                              <p:par>
                                <p:cTn id="203" presetID="51" presetClass="entr" presetSubtype="0" fill="hold" grpId="0" nodeType="clickEffect">
                                  <p:stCondLst>
                                    <p:cond delay="0"/>
                                  </p:stCondLst>
                                  <p:childTnLst>
                                    <p:set>
                                      <p:cBhvr>
                                        <p:cTn id="204" dur="1" fill="hold">
                                          <p:stCondLst>
                                            <p:cond delay="0"/>
                                          </p:stCondLst>
                                        </p:cTn>
                                        <p:tgtEl>
                                          <p:spTgt spid="154627">
                                            <p:txEl>
                                              <p:pRg st="18" end="18"/>
                                            </p:txEl>
                                          </p:spTgt>
                                        </p:tgtEl>
                                        <p:attrNameLst>
                                          <p:attrName>style.visibility</p:attrName>
                                        </p:attrNameLst>
                                      </p:cBhvr>
                                      <p:to>
                                        <p:strVal val="visible"/>
                                      </p:to>
                                    </p:set>
                                    <p:animEffect transition="in" filter="fade">
                                      <p:cBhvr>
                                        <p:cTn id="205" dur="770" decel="100000"/>
                                        <p:tgtEl>
                                          <p:spTgt spid="154627">
                                            <p:txEl>
                                              <p:pRg st="18" end="18"/>
                                            </p:txEl>
                                          </p:spTgt>
                                        </p:tgtEl>
                                      </p:cBhvr>
                                    </p:animEffect>
                                    <p:animScale>
                                      <p:cBhvr>
                                        <p:cTn id="206" dur="770" decel="100000"/>
                                        <p:tgtEl>
                                          <p:spTgt spid="154627">
                                            <p:txEl>
                                              <p:pRg st="18" end="18"/>
                                            </p:txEl>
                                          </p:spTgt>
                                        </p:tgtEl>
                                      </p:cBhvr>
                                      <p:from x="10000" y="10000"/>
                                      <p:to x="200000" y="450000"/>
                                    </p:animScale>
                                    <p:animScale>
                                      <p:cBhvr>
                                        <p:cTn id="207" dur="1230" accel="100000" fill="hold">
                                          <p:stCondLst>
                                            <p:cond delay="770"/>
                                          </p:stCondLst>
                                        </p:cTn>
                                        <p:tgtEl>
                                          <p:spTgt spid="154627">
                                            <p:txEl>
                                              <p:pRg st="18" end="18"/>
                                            </p:txEl>
                                          </p:spTgt>
                                        </p:tgtEl>
                                      </p:cBhvr>
                                      <p:from x="200000" y="450000"/>
                                      <p:to x="100000" y="100000"/>
                                    </p:animScale>
                                    <p:set>
                                      <p:cBhvr>
                                        <p:cTn id="208" dur="770" fill="hold"/>
                                        <p:tgtEl>
                                          <p:spTgt spid="154627">
                                            <p:txEl>
                                              <p:pRg st="18" end="18"/>
                                            </p:txEl>
                                          </p:spTgt>
                                        </p:tgtEl>
                                        <p:attrNameLst>
                                          <p:attrName>ppt_x</p:attrName>
                                        </p:attrNameLst>
                                      </p:cBhvr>
                                      <p:to>
                                        <p:strVal val="(0.5)"/>
                                      </p:to>
                                    </p:set>
                                    <p:anim from="(0.5)" to="(#ppt_x)" calcmode="lin" valueType="num">
                                      <p:cBhvr>
                                        <p:cTn id="209" dur="1230" accel="100000" fill="hold">
                                          <p:stCondLst>
                                            <p:cond delay="770"/>
                                          </p:stCondLst>
                                        </p:cTn>
                                        <p:tgtEl>
                                          <p:spTgt spid="154627">
                                            <p:txEl>
                                              <p:pRg st="18" end="18"/>
                                            </p:txEl>
                                          </p:spTgt>
                                        </p:tgtEl>
                                        <p:attrNameLst>
                                          <p:attrName>ppt_x</p:attrName>
                                        </p:attrNameLst>
                                      </p:cBhvr>
                                    </p:anim>
                                    <p:set>
                                      <p:cBhvr>
                                        <p:cTn id="210" dur="770" fill="hold"/>
                                        <p:tgtEl>
                                          <p:spTgt spid="154627">
                                            <p:txEl>
                                              <p:pRg st="18" end="18"/>
                                            </p:txEl>
                                          </p:spTgt>
                                        </p:tgtEl>
                                        <p:attrNameLst>
                                          <p:attrName>ppt_y</p:attrName>
                                        </p:attrNameLst>
                                      </p:cBhvr>
                                      <p:to>
                                        <p:strVal val="(#ppt_y+0.4)"/>
                                      </p:to>
                                    </p:set>
                                    <p:anim from="(#ppt_y+0.4)" to="(#ppt_y)" calcmode="lin" valueType="num">
                                      <p:cBhvr>
                                        <p:cTn id="211" dur="1230" accel="100000" fill="hold">
                                          <p:stCondLst>
                                            <p:cond delay="770"/>
                                          </p:stCondLst>
                                        </p:cTn>
                                        <p:tgtEl>
                                          <p:spTgt spid="154627">
                                            <p:txEl>
                                              <p:pRg st="18" end="18"/>
                                            </p:txEl>
                                          </p:spTgt>
                                        </p:tgtEl>
                                        <p:attrNameLst>
                                          <p:attrName>ppt_y</p:attrName>
                                        </p:attrNameLst>
                                      </p:cBhvr>
                                    </p:anim>
                                  </p:childTnLst>
                                  <p:subTnLst>
                                    <p:animClr clrSpc="rgb" dir="cw">
                                      <p:cBhvr override="childStyle">
                                        <p:cTn dur="1" fill="hold" display="0" masterRel="nextClick" afterEffect="1"/>
                                        <p:tgtEl>
                                          <p:spTgt spid="154627">
                                            <p:txEl>
                                              <p:pRg st="18" end="18"/>
                                            </p:txEl>
                                          </p:spTgt>
                                        </p:tgtEl>
                                        <p:attrNameLst>
                                          <p:attrName>ppt_c</p:attrName>
                                        </p:attrNameLst>
                                      </p:cBhvr>
                                      <p:to>
                                        <a:schemeClr val="accent2"/>
                                      </p:to>
                                    </p:animClr>
                                  </p:subTnLst>
                                </p:cTn>
                              </p:par>
                            </p:childTnLst>
                          </p:cTn>
                        </p:par>
                      </p:childTnLst>
                    </p:cTn>
                  </p:par>
                  <p:par>
                    <p:cTn id="212" fill="hold">
                      <p:stCondLst>
                        <p:cond delay="indefinite"/>
                      </p:stCondLst>
                      <p:childTnLst>
                        <p:par>
                          <p:cTn id="213" fill="hold">
                            <p:stCondLst>
                              <p:cond delay="0"/>
                            </p:stCondLst>
                            <p:childTnLst>
                              <p:par>
                                <p:cTn id="214" presetID="51" presetClass="entr" presetSubtype="0" fill="hold" grpId="0" nodeType="clickEffect">
                                  <p:stCondLst>
                                    <p:cond delay="0"/>
                                  </p:stCondLst>
                                  <p:childTnLst>
                                    <p:set>
                                      <p:cBhvr>
                                        <p:cTn id="215" dur="1" fill="hold">
                                          <p:stCondLst>
                                            <p:cond delay="0"/>
                                          </p:stCondLst>
                                        </p:cTn>
                                        <p:tgtEl>
                                          <p:spTgt spid="154627">
                                            <p:txEl>
                                              <p:pRg st="19" end="19"/>
                                            </p:txEl>
                                          </p:spTgt>
                                        </p:tgtEl>
                                        <p:attrNameLst>
                                          <p:attrName>style.visibility</p:attrName>
                                        </p:attrNameLst>
                                      </p:cBhvr>
                                      <p:to>
                                        <p:strVal val="visible"/>
                                      </p:to>
                                    </p:set>
                                    <p:animEffect transition="in" filter="fade">
                                      <p:cBhvr>
                                        <p:cTn id="216" dur="770" decel="100000"/>
                                        <p:tgtEl>
                                          <p:spTgt spid="154627">
                                            <p:txEl>
                                              <p:pRg st="19" end="19"/>
                                            </p:txEl>
                                          </p:spTgt>
                                        </p:tgtEl>
                                      </p:cBhvr>
                                    </p:animEffect>
                                    <p:animScale>
                                      <p:cBhvr>
                                        <p:cTn id="217" dur="770" decel="100000"/>
                                        <p:tgtEl>
                                          <p:spTgt spid="154627">
                                            <p:txEl>
                                              <p:pRg st="19" end="19"/>
                                            </p:txEl>
                                          </p:spTgt>
                                        </p:tgtEl>
                                      </p:cBhvr>
                                      <p:from x="10000" y="10000"/>
                                      <p:to x="200000" y="450000"/>
                                    </p:animScale>
                                    <p:animScale>
                                      <p:cBhvr>
                                        <p:cTn id="218" dur="1230" accel="100000" fill="hold">
                                          <p:stCondLst>
                                            <p:cond delay="770"/>
                                          </p:stCondLst>
                                        </p:cTn>
                                        <p:tgtEl>
                                          <p:spTgt spid="154627">
                                            <p:txEl>
                                              <p:pRg st="19" end="19"/>
                                            </p:txEl>
                                          </p:spTgt>
                                        </p:tgtEl>
                                      </p:cBhvr>
                                      <p:from x="200000" y="450000"/>
                                      <p:to x="100000" y="100000"/>
                                    </p:animScale>
                                    <p:set>
                                      <p:cBhvr>
                                        <p:cTn id="219" dur="770" fill="hold"/>
                                        <p:tgtEl>
                                          <p:spTgt spid="154627">
                                            <p:txEl>
                                              <p:pRg st="19" end="19"/>
                                            </p:txEl>
                                          </p:spTgt>
                                        </p:tgtEl>
                                        <p:attrNameLst>
                                          <p:attrName>ppt_x</p:attrName>
                                        </p:attrNameLst>
                                      </p:cBhvr>
                                      <p:to>
                                        <p:strVal val="(0.5)"/>
                                      </p:to>
                                    </p:set>
                                    <p:anim from="(0.5)" to="(#ppt_x)" calcmode="lin" valueType="num">
                                      <p:cBhvr>
                                        <p:cTn id="220" dur="1230" accel="100000" fill="hold">
                                          <p:stCondLst>
                                            <p:cond delay="770"/>
                                          </p:stCondLst>
                                        </p:cTn>
                                        <p:tgtEl>
                                          <p:spTgt spid="154627">
                                            <p:txEl>
                                              <p:pRg st="19" end="19"/>
                                            </p:txEl>
                                          </p:spTgt>
                                        </p:tgtEl>
                                        <p:attrNameLst>
                                          <p:attrName>ppt_x</p:attrName>
                                        </p:attrNameLst>
                                      </p:cBhvr>
                                    </p:anim>
                                    <p:set>
                                      <p:cBhvr>
                                        <p:cTn id="221" dur="770" fill="hold"/>
                                        <p:tgtEl>
                                          <p:spTgt spid="154627">
                                            <p:txEl>
                                              <p:pRg st="19" end="19"/>
                                            </p:txEl>
                                          </p:spTgt>
                                        </p:tgtEl>
                                        <p:attrNameLst>
                                          <p:attrName>ppt_y</p:attrName>
                                        </p:attrNameLst>
                                      </p:cBhvr>
                                      <p:to>
                                        <p:strVal val="(#ppt_y+0.4)"/>
                                      </p:to>
                                    </p:set>
                                    <p:anim from="(#ppt_y+0.4)" to="(#ppt_y)" calcmode="lin" valueType="num">
                                      <p:cBhvr>
                                        <p:cTn id="222" dur="1230" accel="100000" fill="hold">
                                          <p:stCondLst>
                                            <p:cond delay="770"/>
                                          </p:stCondLst>
                                        </p:cTn>
                                        <p:tgtEl>
                                          <p:spTgt spid="154627">
                                            <p:txEl>
                                              <p:pRg st="19" end="19"/>
                                            </p:txEl>
                                          </p:spTgt>
                                        </p:tgtEl>
                                        <p:attrNameLst>
                                          <p:attrName>ppt_y</p:attrName>
                                        </p:attrNameLst>
                                      </p:cBhvr>
                                    </p:anim>
                                  </p:childTnLst>
                                  <p:subTnLst>
                                    <p:animClr clrSpc="rgb" dir="cw">
                                      <p:cBhvr override="childStyle">
                                        <p:cTn dur="1" fill="hold" display="0" masterRel="nextClick" afterEffect="1"/>
                                        <p:tgtEl>
                                          <p:spTgt spid="154627">
                                            <p:txEl>
                                              <p:pRg st="19" end="1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468313" y="1196975"/>
            <a:ext cx="8135937" cy="4895850"/>
          </a:xfrm>
        </p:spPr>
        <p:txBody>
          <a:bodyPr/>
          <a:lstStyle/>
          <a:p>
            <a:pPr eaLnBrk="1" hangingPunct="1">
              <a:lnSpc>
                <a:spcPct val="80000"/>
              </a:lnSpc>
              <a:buFontTx/>
              <a:buNone/>
            </a:pPr>
            <a:r>
              <a:rPr lang="en-US" altLang="zh-CN" sz="2800" b="1" dirty="0" smtClean="0">
                <a:solidFill>
                  <a:srgbClr val="0000CC"/>
                </a:solidFill>
              </a:rPr>
              <a:t>5</a:t>
            </a:r>
            <a:r>
              <a:rPr lang="zh-CN" altLang="en-US" sz="2800" b="1" dirty="0" smtClean="0">
                <a:solidFill>
                  <a:srgbClr val="0000CC"/>
                </a:solidFill>
              </a:rPr>
              <a:t>、复合语句作用域</a:t>
            </a:r>
            <a:endParaRPr lang="en-US" altLang="zh-CN" sz="2800" b="1" dirty="0" smtClean="0">
              <a:solidFill>
                <a:srgbClr val="0000CC"/>
              </a:solidFill>
            </a:endParaRPr>
          </a:p>
          <a:p>
            <a:pPr lvl="1" eaLnBrk="1" hangingPunct="1">
              <a:lnSpc>
                <a:spcPct val="80000"/>
              </a:lnSpc>
            </a:pPr>
            <a:r>
              <a:rPr lang="en-US" altLang="zh-CN" sz="2400" b="1" dirty="0" smtClean="0"/>
              <a:t>if</a:t>
            </a:r>
            <a:r>
              <a:rPr lang="zh-CN" altLang="en-US" sz="2400" b="1" dirty="0" smtClean="0"/>
              <a:t>、</a:t>
            </a:r>
            <a:r>
              <a:rPr lang="en-US" altLang="zh-CN" sz="2400" b="1" dirty="0" smtClean="0"/>
              <a:t>switch</a:t>
            </a:r>
            <a:r>
              <a:rPr lang="zh-CN" altLang="en-US" sz="2400" b="1" dirty="0" smtClean="0"/>
              <a:t>、</a:t>
            </a:r>
            <a:r>
              <a:rPr lang="en-US" altLang="zh-CN" sz="2400" b="1" dirty="0" smtClean="0"/>
              <a:t>for</a:t>
            </a:r>
            <a:r>
              <a:rPr lang="zh-CN" altLang="en-US" sz="2400" b="1" dirty="0" smtClean="0"/>
              <a:t>以及</a:t>
            </a:r>
            <a:r>
              <a:rPr lang="en-US" altLang="zh-CN" sz="2400" b="1" dirty="0" smtClean="0"/>
              <a:t>while</a:t>
            </a:r>
            <a:r>
              <a:rPr lang="zh-CN" altLang="en-US" sz="2400" b="1" dirty="0" smtClean="0"/>
              <a:t>之类的复合语句也是一种块语句，在其中（包括在其条件测试语句中）定义的名字具有块作用域，其有效范围是该语句本身。</a:t>
            </a:r>
            <a:endParaRPr lang="zh-CN" altLang="en-US" sz="2400" b="1" dirty="0" smtClean="0"/>
          </a:p>
          <a:p>
            <a:pPr eaLnBrk="1" hangingPunct="1">
              <a:lnSpc>
                <a:spcPct val="80000"/>
              </a:lnSpc>
              <a:buFontTx/>
              <a:buNone/>
            </a:pPr>
            <a:r>
              <a:rPr lang="en-US" altLang="zh-CN" sz="2400" b="1" dirty="0" smtClean="0"/>
              <a:t>【</a:t>
            </a:r>
            <a:r>
              <a:rPr lang="zh-CN" altLang="en-US" sz="2400" b="1" dirty="0" smtClean="0"/>
              <a:t>例**</a:t>
            </a:r>
            <a:r>
              <a:rPr lang="en-US" altLang="zh-CN" sz="2400" b="1" dirty="0" smtClean="0"/>
              <a:t>】  </a:t>
            </a:r>
            <a:r>
              <a:rPr lang="zh-CN" altLang="en-US" sz="2400" b="1" dirty="0" smtClean="0"/>
              <a:t>下面的程序说明在</a:t>
            </a:r>
            <a:r>
              <a:rPr lang="en-US" altLang="zh-CN" sz="2400" b="1" dirty="0" smtClean="0"/>
              <a:t>if</a:t>
            </a:r>
            <a:r>
              <a:rPr lang="zh-CN" altLang="en-US" sz="2400" b="1" dirty="0" smtClean="0"/>
              <a:t>语句中定义的变量的作用域。假设在</a:t>
            </a:r>
            <a:r>
              <a:rPr lang="en-US" altLang="zh-CN" sz="2400" b="1" dirty="0" smtClean="0"/>
              <a:t>if</a:t>
            </a:r>
            <a:r>
              <a:rPr lang="zh-CN" altLang="en-US" sz="2400" b="1" dirty="0" smtClean="0"/>
              <a:t>之前没有</a:t>
            </a:r>
            <a:r>
              <a:rPr lang="en-US" altLang="zh-CN" sz="2400" b="1" dirty="0" err="1" smtClean="0"/>
              <a:t>i</a:t>
            </a:r>
            <a:r>
              <a:rPr lang="zh-CN" altLang="en-US" sz="2400" b="1" dirty="0" smtClean="0"/>
              <a:t>和</a:t>
            </a:r>
            <a:r>
              <a:rPr lang="en-US" altLang="zh-CN" sz="2400" b="1" dirty="0" smtClean="0"/>
              <a:t>p</a:t>
            </a:r>
            <a:r>
              <a:rPr lang="zh-CN" altLang="en-US" sz="2400" b="1" dirty="0" smtClean="0"/>
              <a:t>的任何说明与定义。</a:t>
            </a:r>
            <a:endParaRPr lang="zh-CN" altLang="en-US" sz="2400" b="1" dirty="0" smtClean="0"/>
          </a:p>
          <a:p>
            <a:pPr lvl="1" eaLnBrk="1" hangingPunct="1">
              <a:lnSpc>
                <a:spcPct val="80000"/>
              </a:lnSpc>
              <a:buFontTx/>
              <a:buNone/>
            </a:pPr>
            <a:r>
              <a:rPr lang="en-US" altLang="zh-CN" sz="2000" b="1" dirty="0" smtClean="0">
                <a:solidFill>
                  <a:srgbClr val="0000CC"/>
                </a:solidFill>
              </a:rPr>
              <a:t>if(</a:t>
            </a:r>
            <a:r>
              <a:rPr lang="en-US" altLang="zh-CN" sz="2000" b="1" dirty="0" err="1" smtClean="0">
                <a:solidFill>
                  <a:srgbClr val="0000CC"/>
                </a:solidFill>
              </a:rPr>
              <a:t>int</a:t>
            </a:r>
            <a:r>
              <a:rPr lang="en-US" altLang="zh-CN" sz="2000" b="1" dirty="0" smtClean="0">
                <a:solidFill>
                  <a:srgbClr val="0000CC"/>
                </a:solidFill>
              </a:rPr>
              <a:t> </a:t>
            </a:r>
            <a:r>
              <a:rPr lang="en-US" altLang="zh-CN" sz="2000" b="1" dirty="0" err="1" smtClean="0">
                <a:solidFill>
                  <a:srgbClr val="0000CC"/>
                </a:solidFill>
              </a:rPr>
              <a:t>i</a:t>
            </a:r>
            <a:r>
              <a:rPr lang="en-US" altLang="zh-CN" sz="2000" b="1" dirty="0" smtClean="0">
                <a:solidFill>
                  <a:srgbClr val="0000CC"/>
                </a:solidFill>
              </a:rPr>
              <a:t>=5) {                	//</a:t>
            </a:r>
            <a:r>
              <a:rPr lang="en-US" altLang="zh-CN" sz="2000" b="1" dirty="0" err="1" smtClean="0">
                <a:solidFill>
                  <a:srgbClr val="0000CC"/>
                </a:solidFill>
              </a:rPr>
              <a:t>i</a:t>
            </a:r>
            <a:r>
              <a:rPr lang="zh-CN" altLang="en-US" sz="2000" b="1" dirty="0" smtClean="0">
                <a:solidFill>
                  <a:srgbClr val="0000CC"/>
                </a:solidFill>
              </a:rPr>
              <a:t>作用域自此开始</a:t>
            </a:r>
            <a:endParaRPr lang="zh-CN" altLang="en-US" sz="2000" b="1" dirty="0" smtClean="0">
              <a:solidFill>
                <a:srgbClr val="0000CC"/>
              </a:solidFill>
            </a:endParaRPr>
          </a:p>
          <a:p>
            <a:pPr lvl="1" eaLnBrk="1" hangingPunct="1">
              <a:lnSpc>
                <a:spcPct val="80000"/>
              </a:lnSpc>
              <a:buFontTx/>
              <a:buNone/>
            </a:pPr>
            <a:r>
              <a:rPr lang="zh-CN" altLang="en-US" sz="2000" b="1" dirty="0" smtClean="0">
                <a:solidFill>
                  <a:srgbClr val="0000CC"/>
                </a:solidFill>
              </a:rPr>
              <a:t>	</a:t>
            </a:r>
            <a:r>
              <a:rPr lang="en-US" altLang="zh-CN" sz="2000" b="1" dirty="0" err="1" smtClean="0">
                <a:solidFill>
                  <a:srgbClr val="0000CC"/>
                </a:solidFill>
              </a:rPr>
              <a:t>int</a:t>
            </a:r>
            <a:r>
              <a:rPr lang="en-US" altLang="zh-CN" sz="2000" b="1" dirty="0" smtClean="0">
                <a:solidFill>
                  <a:srgbClr val="0000CC"/>
                </a:solidFill>
              </a:rPr>
              <a:t> p=0;             	//p</a:t>
            </a:r>
            <a:r>
              <a:rPr lang="zh-CN" altLang="en-US" sz="2000" b="1" dirty="0" smtClean="0">
                <a:solidFill>
                  <a:srgbClr val="0000CC"/>
                </a:solidFill>
              </a:rPr>
              <a:t>的作用域自此开始</a:t>
            </a:r>
            <a:endParaRPr lang="zh-CN" altLang="en-US" sz="2000" b="1" dirty="0" smtClean="0">
              <a:solidFill>
                <a:srgbClr val="0000CC"/>
              </a:solidFill>
            </a:endParaRPr>
          </a:p>
          <a:p>
            <a:pPr lvl="1" eaLnBrk="1" hangingPunct="1">
              <a:lnSpc>
                <a:spcPct val="80000"/>
              </a:lnSpc>
              <a:buFontTx/>
              <a:buNone/>
            </a:pPr>
            <a:r>
              <a:rPr lang="en-US" altLang="zh-CN" sz="2000" b="1" dirty="0" smtClean="0">
                <a:solidFill>
                  <a:srgbClr val="0000CC"/>
                </a:solidFill>
              </a:rPr>
              <a:t>}                      	//p</a:t>
            </a:r>
            <a:r>
              <a:rPr lang="zh-CN" altLang="en-US" sz="2000" b="1" dirty="0" smtClean="0">
                <a:solidFill>
                  <a:srgbClr val="0000CC"/>
                </a:solidFill>
              </a:rPr>
              <a:t>的作用域到此结束</a:t>
            </a:r>
            <a:endParaRPr lang="zh-CN" altLang="en-US" sz="2000" b="1" dirty="0" smtClean="0">
              <a:solidFill>
                <a:srgbClr val="0000CC"/>
              </a:solidFill>
            </a:endParaRPr>
          </a:p>
          <a:p>
            <a:pPr lvl="1" eaLnBrk="1" hangingPunct="1">
              <a:lnSpc>
                <a:spcPct val="80000"/>
              </a:lnSpc>
              <a:buFontTx/>
              <a:buNone/>
            </a:pPr>
            <a:r>
              <a:rPr lang="en-US" altLang="zh-CN" sz="2000" b="1" dirty="0" smtClean="0">
                <a:solidFill>
                  <a:srgbClr val="0000CC"/>
                </a:solidFill>
              </a:rPr>
              <a:t>else {</a:t>
            </a:r>
            <a:endParaRPr lang="en-US" altLang="zh-CN" sz="2000" b="1" dirty="0" smtClean="0">
              <a:solidFill>
                <a:srgbClr val="0000CC"/>
              </a:solidFill>
            </a:endParaRPr>
          </a:p>
          <a:p>
            <a:pPr lvl="1" eaLnBrk="1" hangingPunct="1">
              <a:lnSpc>
                <a:spcPct val="80000"/>
              </a:lnSpc>
              <a:buFontTx/>
              <a:buNone/>
            </a:pPr>
            <a:r>
              <a:rPr lang="en-US" altLang="zh-CN" sz="2000" b="1" dirty="0" smtClean="0">
                <a:solidFill>
                  <a:srgbClr val="0000CC"/>
                </a:solidFill>
              </a:rPr>
              <a:t>	</a:t>
            </a:r>
            <a:r>
              <a:rPr lang="en-US" altLang="zh-CN" sz="2000" b="1" dirty="0" err="1" smtClean="0">
                <a:solidFill>
                  <a:srgbClr val="0000CC"/>
                </a:solidFill>
              </a:rPr>
              <a:t>i</a:t>
            </a:r>
            <a:r>
              <a:rPr lang="en-US" altLang="zh-CN" sz="2000" b="1" dirty="0" smtClean="0">
                <a:solidFill>
                  <a:srgbClr val="0000CC"/>
                </a:solidFill>
              </a:rPr>
              <a:t>=1;</a:t>
            </a:r>
            <a:endParaRPr lang="en-US" altLang="zh-CN" sz="2000" b="1" dirty="0" smtClean="0">
              <a:solidFill>
                <a:srgbClr val="0000CC"/>
              </a:solidFill>
            </a:endParaRPr>
          </a:p>
          <a:p>
            <a:pPr lvl="1" eaLnBrk="1" hangingPunct="1">
              <a:lnSpc>
                <a:spcPct val="80000"/>
              </a:lnSpc>
              <a:buFontTx/>
              <a:buNone/>
            </a:pPr>
            <a:r>
              <a:rPr lang="en-US" altLang="zh-CN" sz="2000" b="1" dirty="0" smtClean="0">
                <a:solidFill>
                  <a:srgbClr val="0000CC"/>
                </a:solidFill>
              </a:rPr>
              <a:t>	p=2;                	//</a:t>
            </a:r>
            <a:r>
              <a:rPr lang="zh-CN" altLang="en-US" sz="2000" b="1" dirty="0" smtClean="0">
                <a:solidFill>
                  <a:srgbClr val="0000CC"/>
                </a:solidFill>
              </a:rPr>
              <a:t>错误，</a:t>
            </a:r>
            <a:r>
              <a:rPr lang="en-US" altLang="zh-CN" sz="2000" b="1" dirty="0" smtClean="0">
                <a:solidFill>
                  <a:srgbClr val="0000CC"/>
                </a:solidFill>
              </a:rPr>
              <a:t>p</a:t>
            </a:r>
            <a:r>
              <a:rPr lang="zh-CN" altLang="en-US" sz="2000" b="1" dirty="0" smtClean="0">
                <a:solidFill>
                  <a:srgbClr val="0000CC"/>
                </a:solidFill>
              </a:rPr>
              <a:t>无定义</a:t>
            </a:r>
            <a:endParaRPr lang="zh-CN" altLang="en-US" sz="2000" b="1" dirty="0" smtClean="0">
              <a:solidFill>
                <a:srgbClr val="0000CC"/>
              </a:solidFill>
            </a:endParaRPr>
          </a:p>
          <a:p>
            <a:pPr lvl="1" eaLnBrk="1" hangingPunct="1">
              <a:lnSpc>
                <a:spcPct val="80000"/>
              </a:lnSpc>
              <a:buFontTx/>
              <a:buNone/>
            </a:pPr>
            <a:r>
              <a:rPr lang="en-US" altLang="zh-CN" sz="2000" b="1" dirty="0" smtClean="0">
                <a:solidFill>
                  <a:srgbClr val="0000CC"/>
                </a:solidFill>
              </a:rPr>
              <a:t>}</a:t>
            </a:r>
            <a:r>
              <a:rPr lang="en-US" altLang="zh-CN" sz="2000" dirty="0" smtClean="0">
                <a:solidFill>
                  <a:srgbClr val="0000CC"/>
                </a:solidFill>
              </a:rPr>
              <a:t>                              </a:t>
            </a:r>
            <a:r>
              <a:rPr lang="en-US" altLang="zh-CN" sz="2000" b="1" dirty="0" smtClean="0">
                <a:solidFill>
                  <a:srgbClr val="0000CC"/>
                </a:solidFill>
              </a:rPr>
              <a:t>//</a:t>
            </a:r>
            <a:r>
              <a:rPr lang="en-US" altLang="zh-CN" sz="2000" b="1" dirty="0" err="1" smtClean="0">
                <a:solidFill>
                  <a:srgbClr val="0000CC"/>
                </a:solidFill>
              </a:rPr>
              <a:t>i</a:t>
            </a:r>
            <a:r>
              <a:rPr lang="zh-CN" altLang="en-US" sz="2000" b="1" dirty="0" smtClean="0">
                <a:solidFill>
                  <a:srgbClr val="0000CC"/>
                </a:solidFill>
              </a:rPr>
              <a:t>的作用域到此结束</a:t>
            </a:r>
            <a:endParaRPr lang="zh-CN" altLang="en-US" sz="2000" b="1" dirty="0" smtClean="0">
              <a:solidFill>
                <a:srgbClr val="0000CC"/>
              </a:solidFill>
            </a:endParaRPr>
          </a:p>
          <a:p>
            <a:pPr lvl="1" eaLnBrk="1" hangingPunct="1">
              <a:lnSpc>
                <a:spcPct val="80000"/>
              </a:lnSpc>
              <a:buFontTx/>
              <a:buNone/>
            </a:pPr>
            <a:endParaRPr lang="en-US" altLang="zh-CN" sz="2000" dirty="0" smtClean="0">
              <a:solidFill>
                <a:srgbClr val="0000CC"/>
              </a:solidFill>
            </a:endParaRPr>
          </a:p>
        </p:txBody>
      </p:sp>
      <p:sp>
        <p:nvSpPr>
          <p:cNvPr id="202754" name="Rectangle 4"/>
          <p:cNvSpPr>
            <a:spLocks noChangeArrowheads="1"/>
          </p:cNvSpPr>
          <p:nvPr/>
        </p:nvSpPr>
        <p:spPr bwMode="auto">
          <a:xfrm>
            <a:off x="684213" y="188913"/>
            <a:ext cx="7772400" cy="719137"/>
          </a:xfrm>
          <a:prstGeom prst="rect">
            <a:avLst/>
          </a:prstGeom>
          <a:noFill/>
          <a:ln w="9525">
            <a:noFill/>
            <a:miter lim="800000"/>
          </a:ln>
        </p:spPr>
        <p:txBody>
          <a:bodyPr anchor="ctr"/>
          <a:lstStyle/>
          <a:p>
            <a:pPr algn="ctr"/>
            <a:r>
              <a:rPr lang="en-US" altLang="zh-CN" sz="4400" b="1">
                <a:solidFill>
                  <a:schemeClr val="tx2"/>
                </a:solidFill>
                <a:latin typeface="Times New Roman" panose="02020603050405020304" pitchFamily="18" charset="0"/>
              </a:rPr>
              <a:t>2.13.1</a:t>
            </a:r>
            <a:r>
              <a:rPr lang="zh-CN" altLang="en-US" sz="4400" b="1">
                <a:solidFill>
                  <a:schemeClr val="tx2"/>
                </a:solidFill>
                <a:latin typeface="Times New Roman" panose="02020603050405020304" pitchFamily="18" charset="0"/>
              </a:rPr>
              <a:t> 作</a:t>
            </a:r>
            <a:r>
              <a:rPr lang="zh-CN" altLang="en-US" sz="4400" b="1">
                <a:solidFill>
                  <a:srgbClr val="FF0000"/>
                </a:solidFill>
                <a:latin typeface="Times New Roman" panose="02020603050405020304" pitchFamily="18" charset="0"/>
              </a:rPr>
              <a:t>用域</a:t>
            </a:r>
            <a:endParaRPr lang="zh-CN" altLang="en-US" sz="44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fade">
                                      <p:cBhvr>
                                        <p:cTn id="7" dur="770" decel="100000"/>
                                        <p:tgtEl>
                                          <p:spTgt spid="158723">
                                            <p:txEl>
                                              <p:pRg st="0" end="0"/>
                                            </p:txEl>
                                          </p:spTgt>
                                        </p:tgtEl>
                                      </p:cBhvr>
                                    </p:animEffect>
                                    <p:animScale>
                                      <p:cBhvr>
                                        <p:cTn id="8" dur="770" decel="100000"/>
                                        <p:tgtEl>
                                          <p:spTgt spid="158723">
                                            <p:txEl>
                                              <p:pRg st="0" end="0"/>
                                            </p:txEl>
                                          </p:spTgt>
                                        </p:tgtEl>
                                      </p:cBhvr>
                                      <p:from x="10000" y="10000"/>
                                      <p:to x="200000" y="450000"/>
                                    </p:animScale>
                                    <p:animScale>
                                      <p:cBhvr>
                                        <p:cTn id="9" dur="1230" accel="100000" fill="hold">
                                          <p:stCondLst>
                                            <p:cond delay="770"/>
                                          </p:stCondLst>
                                        </p:cTn>
                                        <p:tgtEl>
                                          <p:spTgt spid="158723">
                                            <p:txEl>
                                              <p:pRg st="0" end="0"/>
                                            </p:txEl>
                                          </p:spTgt>
                                        </p:tgtEl>
                                      </p:cBhvr>
                                      <p:from x="200000" y="450000"/>
                                      <p:to x="100000" y="100000"/>
                                    </p:animScale>
                                    <p:set>
                                      <p:cBhvr>
                                        <p:cTn id="10" dur="770" fill="hold"/>
                                        <p:tgtEl>
                                          <p:spTgt spid="158723">
                                            <p:txEl>
                                              <p:pRg st="0" end="0"/>
                                            </p:txEl>
                                          </p:spTgt>
                                        </p:tgtEl>
                                        <p:attrNameLst>
                                          <p:attrName>ppt_x</p:attrName>
                                        </p:attrNameLst>
                                      </p:cBhvr>
                                      <p:to>
                                        <p:strVal val="(0.5)"/>
                                      </p:to>
                                    </p:set>
                                    <p:anim from="(0.5)" to="(#ppt_x)" calcmode="lin" valueType="num">
                                      <p:cBhvr>
                                        <p:cTn id="11" dur="1230" accel="100000" fill="hold">
                                          <p:stCondLst>
                                            <p:cond delay="770"/>
                                          </p:stCondLst>
                                        </p:cTn>
                                        <p:tgtEl>
                                          <p:spTgt spid="158723">
                                            <p:txEl>
                                              <p:pRg st="0" end="0"/>
                                            </p:txEl>
                                          </p:spTgt>
                                        </p:tgtEl>
                                        <p:attrNameLst>
                                          <p:attrName>ppt_x</p:attrName>
                                        </p:attrNameLst>
                                      </p:cBhvr>
                                    </p:anim>
                                    <p:set>
                                      <p:cBhvr>
                                        <p:cTn id="12" dur="770" fill="hold"/>
                                        <p:tgtEl>
                                          <p:spTgt spid="158723">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8723">
                                            <p:txEl>
                                              <p:pRg st="0" end="0"/>
                                            </p:txEl>
                                          </p:spTgt>
                                        </p:tgtEl>
                                        <p:attrNameLst>
                                          <p:attrName>ppt_y</p:attrName>
                                        </p:attrNameLst>
                                      </p:cBhvr>
                                    </p:anim>
                                  </p:childTnLst>
                                  <p:subTnLst>
                                    <p:animClr clrSpc="rgb" dir="cw">
                                      <p:cBhvr override="childStyle">
                                        <p:cTn dur="1" fill="hold" display="0" masterRel="nextClick" afterEffect="1"/>
                                        <p:tgtEl>
                                          <p:spTgt spid="158723">
                                            <p:txEl>
                                              <p:pRg st="0" end="0"/>
                                            </p:txEl>
                                          </p:spTgt>
                                        </p:tgtEl>
                                        <p:attrNameLst>
                                          <p:attrName>ppt_c</p:attrName>
                                        </p:attrNameLst>
                                      </p:cBhvr>
                                      <p:to>
                                        <a:schemeClr val="accent2"/>
                                      </p:to>
                                    </p:animClr>
                                  </p:subTnLst>
                                </p:cTn>
                              </p:par>
                              <p:par>
                                <p:cTn id="14" presetID="51" presetClass="entr" presetSubtype="0" fill="hold" grpId="0" nodeType="withEffect">
                                  <p:stCondLst>
                                    <p:cond delay="0"/>
                                  </p:stCondLst>
                                  <p:childTnLst>
                                    <p:set>
                                      <p:cBhvr>
                                        <p:cTn id="15" dur="1" fill="hold">
                                          <p:stCondLst>
                                            <p:cond delay="0"/>
                                          </p:stCondLst>
                                        </p:cTn>
                                        <p:tgtEl>
                                          <p:spTgt spid="158723">
                                            <p:txEl>
                                              <p:pRg st="1" end="1"/>
                                            </p:txEl>
                                          </p:spTgt>
                                        </p:tgtEl>
                                        <p:attrNameLst>
                                          <p:attrName>style.visibility</p:attrName>
                                        </p:attrNameLst>
                                      </p:cBhvr>
                                      <p:to>
                                        <p:strVal val="visible"/>
                                      </p:to>
                                    </p:set>
                                    <p:animEffect transition="in" filter="fade">
                                      <p:cBhvr>
                                        <p:cTn id="16" dur="770" decel="100000"/>
                                        <p:tgtEl>
                                          <p:spTgt spid="158723">
                                            <p:txEl>
                                              <p:pRg st="1" end="1"/>
                                            </p:txEl>
                                          </p:spTgt>
                                        </p:tgtEl>
                                      </p:cBhvr>
                                    </p:animEffect>
                                    <p:animScale>
                                      <p:cBhvr>
                                        <p:cTn id="17" dur="770" decel="100000"/>
                                        <p:tgtEl>
                                          <p:spTgt spid="158723">
                                            <p:txEl>
                                              <p:pRg st="1" end="1"/>
                                            </p:txEl>
                                          </p:spTgt>
                                        </p:tgtEl>
                                      </p:cBhvr>
                                      <p:from x="10000" y="10000"/>
                                      <p:to x="200000" y="450000"/>
                                    </p:animScale>
                                    <p:animScale>
                                      <p:cBhvr>
                                        <p:cTn id="18" dur="1230" accel="100000" fill="hold">
                                          <p:stCondLst>
                                            <p:cond delay="770"/>
                                          </p:stCondLst>
                                        </p:cTn>
                                        <p:tgtEl>
                                          <p:spTgt spid="158723">
                                            <p:txEl>
                                              <p:pRg st="1" end="1"/>
                                            </p:txEl>
                                          </p:spTgt>
                                        </p:tgtEl>
                                      </p:cBhvr>
                                      <p:from x="200000" y="450000"/>
                                      <p:to x="100000" y="100000"/>
                                    </p:animScale>
                                    <p:set>
                                      <p:cBhvr>
                                        <p:cTn id="19" dur="770" fill="hold"/>
                                        <p:tgtEl>
                                          <p:spTgt spid="158723">
                                            <p:txEl>
                                              <p:pRg st="1" end="1"/>
                                            </p:txEl>
                                          </p:spTgt>
                                        </p:tgtEl>
                                        <p:attrNameLst>
                                          <p:attrName>ppt_x</p:attrName>
                                        </p:attrNameLst>
                                      </p:cBhvr>
                                      <p:to>
                                        <p:strVal val="(0.5)"/>
                                      </p:to>
                                    </p:set>
                                    <p:anim from="(0.5)" to="(#ppt_x)" calcmode="lin" valueType="num">
                                      <p:cBhvr>
                                        <p:cTn id="20" dur="1230" accel="100000" fill="hold">
                                          <p:stCondLst>
                                            <p:cond delay="770"/>
                                          </p:stCondLst>
                                        </p:cTn>
                                        <p:tgtEl>
                                          <p:spTgt spid="158723">
                                            <p:txEl>
                                              <p:pRg st="1" end="1"/>
                                            </p:txEl>
                                          </p:spTgt>
                                        </p:tgtEl>
                                        <p:attrNameLst>
                                          <p:attrName>ppt_x</p:attrName>
                                        </p:attrNameLst>
                                      </p:cBhvr>
                                    </p:anim>
                                    <p:set>
                                      <p:cBhvr>
                                        <p:cTn id="21" dur="770" fill="hold"/>
                                        <p:tgtEl>
                                          <p:spTgt spid="158723">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58723">
                                            <p:txEl>
                                              <p:pRg st="1" end="1"/>
                                            </p:txEl>
                                          </p:spTgt>
                                        </p:tgtEl>
                                        <p:attrNameLst>
                                          <p:attrName>ppt_y</p:attrName>
                                        </p:attrNameLst>
                                      </p:cBhvr>
                                    </p:anim>
                                  </p:childTnLst>
                                  <p:subTnLst>
                                    <p:animClr clrSpc="rgb" dir="cw">
                                      <p:cBhvr override="childStyle">
                                        <p:cTn dur="1" fill="hold" display="0" masterRel="nextClick" afterEffect="1"/>
                                        <p:tgtEl>
                                          <p:spTgt spid="158723">
                                            <p:txEl>
                                              <p:pRg st="1" end="1"/>
                                            </p:txEl>
                                          </p:spTgt>
                                        </p:tgtEl>
                                        <p:attrNameLst>
                                          <p:attrName>ppt_c</p:attrName>
                                        </p:attrNameLst>
                                      </p:cBhvr>
                                      <p:to>
                                        <a:schemeClr val="accent2"/>
                                      </p:to>
                                    </p:animClr>
                                  </p:sub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158723">
                                            <p:txEl>
                                              <p:pRg st="2" end="2"/>
                                            </p:txEl>
                                          </p:spTgt>
                                        </p:tgtEl>
                                        <p:attrNameLst>
                                          <p:attrName>style.visibility</p:attrName>
                                        </p:attrNameLst>
                                      </p:cBhvr>
                                      <p:to>
                                        <p:strVal val="visible"/>
                                      </p:to>
                                    </p:set>
                                    <p:animEffect transition="in" filter="fade">
                                      <p:cBhvr>
                                        <p:cTn id="27" dur="770" decel="100000"/>
                                        <p:tgtEl>
                                          <p:spTgt spid="158723">
                                            <p:txEl>
                                              <p:pRg st="2" end="2"/>
                                            </p:txEl>
                                          </p:spTgt>
                                        </p:tgtEl>
                                      </p:cBhvr>
                                    </p:animEffect>
                                    <p:animScale>
                                      <p:cBhvr>
                                        <p:cTn id="28" dur="770" decel="100000"/>
                                        <p:tgtEl>
                                          <p:spTgt spid="158723">
                                            <p:txEl>
                                              <p:pRg st="2" end="2"/>
                                            </p:txEl>
                                          </p:spTgt>
                                        </p:tgtEl>
                                      </p:cBhvr>
                                      <p:from x="10000" y="10000"/>
                                      <p:to x="200000" y="450000"/>
                                    </p:animScale>
                                    <p:animScale>
                                      <p:cBhvr>
                                        <p:cTn id="29" dur="1230" accel="100000" fill="hold">
                                          <p:stCondLst>
                                            <p:cond delay="770"/>
                                          </p:stCondLst>
                                        </p:cTn>
                                        <p:tgtEl>
                                          <p:spTgt spid="158723">
                                            <p:txEl>
                                              <p:pRg st="2" end="2"/>
                                            </p:txEl>
                                          </p:spTgt>
                                        </p:tgtEl>
                                      </p:cBhvr>
                                      <p:from x="200000" y="450000"/>
                                      <p:to x="100000" y="100000"/>
                                    </p:animScale>
                                    <p:set>
                                      <p:cBhvr>
                                        <p:cTn id="30" dur="770" fill="hold"/>
                                        <p:tgtEl>
                                          <p:spTgt spid="158723">
                                            <p:txEl>
                                              <p:pRg st="2" end="2"/>
                                            </p:txEl>
                                          </p:spTgt>
                                        </p:tgtEl>
                                        <p:attrNameLst>
                                          <p:attrName>ppt_x</p:attrName>
                                        </p:attrNameLst>
                                      </p:cBhvr>
                                      <p:to>
                                        <p:strVal val="(0.5)"/>
                                      </p:to>
                                    </p:set>
                                    <p:anim from="(0.5)" to="(#ppt_x)" calcmode="lin" valueType="num">
                                      <p:cBhvr>
                                        <p:cTn id="31" dur="1230" accel="100000" fill="hold">
                                          <p:stCondLst>
                                            <p:cond delay="770"/>
                                          </p:stCondLst>
                                        </p:cTn>
                                        <p:tgtEl>
                                          <p:spTgt spid="158723">
                                            <p:txEl>
                                              <p:pRg st="2" end="2"/>
                                            </p:txEl>
                                          </p:spTgt>
                                        </p:tgtEl>
                                        <p:attrNameLst>
                                          <p:attrName>ppt_x</p:attrName>
                                        </p:attrNameLst>
                                      </p:cBhvr>
                                    </p:anim>
                                    <p:set>
                                      <p:cBhvr>
                                        <p:cTn id="32" dur="770" fill="hold"/>
                                        <p:tgtEl>
                                          <p:spTgt spid="158723">
                                            <p:txEl>
                                              <p:pRg st="2" end="2"/>
                                            </p:txEl>
                                          </p:spTgt>
                                        </p:tgtEl>
                                        <p:attrNameLst>
                                          <p:attrName>ppt_y</p:attrName>
                                        </p:attrNameLst>
                                      </p:cBhvr>
                                      <p:to>
                                        <p:strVal val="(#ppt_y+0.4)"/>
                                      </p:to>
                                    </p:set>
                                    <p:anim from="(#ppt_y+0.4)" to="(#ppt_y)" calcmode="lin" valueType="num">
                                      <p:cBhvr>
                                        <p:cTn id="33" dur="1230" accel="100000" fill="hold">
                                          <p:stCondLst>
                                            <p:cond delay="770"/>
                                          </p:stCondLst>
                                        </p:cTn>
                                        <p:tgtEl>
                                          <p:spTgt spid="158723">
                                            <p:txEl>
                                              <p:pRg st="2" end="2"/>
                                            </p:txEl>
                                          </p:spTgt>
                                        </p:tgtEl>
                                        <p:attrNameLst>
                                          <p:attrName>ppt_y</p:attrName>
                                        </p:attrNameLst>
                                      </p:cBhvr>
                                    </p:anim>
                                  </p:childTnLst>
                                  <p:subTnLst>
                                    <p:animClr clrSpc="rgb" dir="cw">
                                      <p:cBhvr override="childStyle">
                                        <p:cTn dur="1" fill="hold" display="0" masterRel="nextClick" afterEffect="1"/>
                                        <p:tgtEl>
                                          <p:spTgt spid="158723">
                                            <p:txEl>
                                              <p:pRg st="2" end="2"/>
                                            </p:txEl>
                                          </p:spTgt>
                                        </p:tgtEl>
                                        <p:attrNameLst>
                                          <p:attrName>ppt_c</p:attrName>
                                        </p:attrNameLst>
                                      </p:cBhvr>
                                      <p:to>
                                        <a:schemeClr val="accent2"/>
                                      </p:to>
                                    </p:animClr>
                                  </p:subTnLst>
                                </p:cTn>
                              </p:par>
                              <p:par>
                                <p:cTn id="34" presetID="51" presetClass="entr" presetSubtype="0" fill="hold" grpId="0" nodeType="withEffect">
                                  <p:stCondLst>
                                    <p:cond delay="0"/>
                                  </p:stCondLst>
                                  <p:childTnLst>
                                    <p:set>
                                      <p:cBhvr>
                                        <p:cTn id="35" dur="1" fill="hold">
                                          <p:stCondLst>
                                            <p:cond delay="0"/>
                                          </p:stCondLst>
                                        </p:cTn>
                                        <p:tgtEl>
                                          <p:spTgt spid="158723">
                                            <p:txEl>
                                              <p:pRg st="3" end="3"/>
                                            </p:txEl>
                                          </p:spTgt>
                                        </p:tgtEl>
                                        <p:attrNameLst>
                                          <p:attrName>style.visibility</p:attrName>
                                        </p:attrNameLst>
                                      </p:cBhvr>
                                      <p:to>
                                        <p:strVal val="visible"/>
                                      </p:to>
                                    </p:set>
                                    <p:animEffect transition="in" filter="fade">
                                      <p:cBhvr>
                                        <p:cTn id="36" dur="770" decel="100000"/>
                                        <p:tgtEl>
                                          <p:spTgt spid="158723">
                                            <p:txEl>
                                              <p:pRg st="3" end="3"/>
                                            </p:txEl>
                                          </p:spTgt>
                                        </p:tgtEl>
                                      </p:cBhvr>
                                    </p:animEffect>
                                    <p:animScale>
                                      <p:cBhvr>
                                        <p:cTn id="37" dur="770" decel="100000"/>
                                        <p:tgtEl>
                                          <p:spTgt spid="158723">
                                            <p:txEl>
                                              <p:pRg st="3" end="3"/>
                                            </p:txEl>
                                          </p:spTgt>
                                        </p:tgtEl>
                                      </p:cBhvr>
                                      <p:from x="10000" y="10000"/>
                                      <p:to x="200000" y="450000"/>
                                    </p:animScale>
                                    <p:animScale>
                                      <p:cBhvr>
                                        <p:cTn id="38" dur="1230" accel="100000" fill="hold">
                                          <p:stCondLst>
                                            <p:cond delay="770"/>
                                          </p:stCondLst>
                                        </p:cTn>
                                        <p:tgtEl>
                                          <p:spTgt spid="158723">
                                            <p:txEl>
                                              <p:pRg st="3" end="3"/>
                                            </p:txEl>
                                          </p:spTgt>
                                        </p:tgtEl>
                                      </p:cBhvr>
                                      <p:from x="200000" y="450000"/>
                                      <p:to x="100000" y="100000"/>
                                    </p:animScale>
                                    <p:set>
                                      <p:cBhvr>
                                        <p:cTn id="39" dur="770" fill="hold"/>
                                        <p:tgtEl>
                                          <p:spTgt spid="158723">
                                            <p:txEl>
                                              <p:pRg st="3" end="3"/>
                                            </p:txEl>
                                          </p:spTgt>
                                        </p:tgtEl>
                                        <p:attrNameLst>
                                          <p:attrName>ppt_x</p:attrName>
                                        </p:attrNameLst>
                                      </p:cBhvr>
                                      <p:to>
                                        <p:strVal val="(0.5)"/>
                                      </p:to>
                                    </p:set>
                                    <p:anim from="(0.5)" to="(#ppt_x)" calcmode="lin" valueType="num">
                                      <p:cBhvr>
                                        <p:cTn id="40" dur="1230" accel="100000" fill="hold">
                                          <p:stCondLst>
                                            <p:cond delay="770"/>
                                          </p:stCondLst>
                                        </p:cTn>
                                        <p:tgtEl>
                                          <p:spTgt spid="158723">
                                            <p:txEl>
                                              <p:pRg st="3" end="3"/>
                                            </p:txEl>
                                          </p:spTgt>
                                        </p:tgtEl>
                                        <p:attrNameLst>
                                          <p:attrName>ppt_x</p:attrName>
                                        </p:attrNameLst>
                                      </p:cBhvr>
                                    </p:anim>
                                    <p:set>
                                      <p:cBhvr>
                                        <p:cTn id="41" dur="770" fill="hold"/>
                                        <p:tgtEl>
                                          <p:spTgt spid="158723">
                                            <p:txEl>
                                              <p:pRg st="3" end="3"/>
                                            </p:txEl>
                                          </p:spTgt>
                                        </p:tgtEl>
                                        <p:attrNameLst>
                                          <p:attrName>ppt_y</p:attrName>
                                        </p:attrNameLst>
                                      </p:cBhvr>
                                      <p:to>
                                        <p:strVal val="(#ppt_y+0.4)"/>
                                      </p:to>
                                    </p:set>
                                    <p:anim from="(#ppt_y+0.4)" to="(#ppt_y)" calcmode="lin" valueType="num">
                                      <p:cBhvr>
                                        <p:cTn id="42" dur="1230" accel="100000" fill="hold">
                                          <p:stCondLst>
                                            <p:cond delay="770"/>
                                          </p:stCondLst>
                                        </p:cTn>
                                        <p:tgtEl>
                                          <p:spTgt spid="158723">
                                            <p:txEl>
                                              <p:pRg st="3" end="3"/>
                                            </p:txEl>
                                          </p:spTgt>
                                        </p:tgtEl>
                                        <p:attrNameLst>
                                          <p:attrName>ppt_y</p:attrName>
                                        </p:attrNameLst>
                                      </p:cBhvr>
                                    </p:anim>
                                  </p:childTnLst>
                                  <p:subTnLst>
                                    <p:animClr clrSpc="rgb" dir="cw">
                                      <p:cBhvr override="childStyle">
                                        <p:cTn dur="1" fill="hold" display="0" masterRel="nextClick" afterEffect="1"/>
                                        <p:tgtEl>
                                          <p:spTgt spid="158723">
                                            <p:txEl>
                                              <p:pRg st="3" end="3"/>
                                            </p:txEl>
                                          </p:spTgt>
                                        </p:tgtEl>
                                        <p:attrNameLst>
                                          <p:attrName>ppt_c</p:attrName>
                                        </p:attrNameLst>
                                      </p:cBhvr>
                                      <p:to>
                                        <a:schemeClr val="accent2"/>
                                      </p:to>
                                    </p:animClr>
                                  </p:subTnLst>
                                </p:cTn>
                              </p:par>
                              <p:par>
                                <p:cTn id="43" presetID="51" presetClass="entr" presetSubtype="0" fill="hold" grpId="0" nodeType="withEffect">
                                  <p:stCondLst>
                                    <p:cond delay="0"/>
                                  </p:stCondLst>
                                  <p:childTnLst>
                                    <p:set>
                                      <p:cBhvr>
                                        <p:cTn id="44" dur="1" fill="hold">
                                          <p:stCondLst>
                                            <p:cond delay="0"/>
                                          </p:stCondLst>
                                        </p:cTn>
                                        <p:tgtEl>
                                          <p:spTgt spid="158723">
                                            <p:txEl>
                                              <p:pRg st="4" end="4"/>
                                            </p:txEl>
                                          </p:spTgt>
                                        </p:tgtEl>
                                        <p:attrNameLst>
                                          <p:attrName>style.visibility</p:attrName>
                                        </p:attrNameLst>
                                      </p:cBhvr>
                                      <p:to>
                                        <p:strVal val="visible"/>
                                      </p:to>
                                    </p:set>
                                    <p:animEffect transition="in" filter="fade">
                                      <p:cBhvr>
                                        <p:cTn id="45" dur="770" decel="100000"/>
                                        <p:tgtEl>
                                          <p:spTgt spid="158723">
                                            <p:txEl>
                                              <p:pRg st="4" end="4"/>
                                            </p:txEl>
                                          </p:spTgt>
                                        </p:tgtEl>
                                      </p:cBhvr>
                                    </p:animEffect>
                                    <p:animScale>
                                      <p:cBhvr>
                                        <p:cTn id="46" dur="770" decel="100000"/>
                                        <p:tgtEl>
                                          <p:spTgt spid="158723">
                                            <p:txEl>
                                              <p:pRg st="4" end="4"/>
                                            </p:txEl>
                                          </p:spTgt>
                                        </p:tgtEl>
                                      </p:cBhvr>
                                      <p:from x="10000" y="10000"/>
                                      <p:to x="200000" y="450000"/>
                                    </p:animScale>
                                    <p:animScale>
                                      <p:cBhvr>
                                        <p:cTn id="47" dur="1230" accel="100000" fill="hold">
                                          <p:stCondLst>
                                            <p:cond delay="770"/>
                                          </p:stCondLst>
                                        </p:cTn>
                                        <p:tgtEl>
                                          <p:spTgt spid="158723">
                                            <p:txEl>
                                              <p:pRg st="4" end="4"/>
                                            </p:txEl>
                                          </p:spTgt>
                                        </p:tgtEl>
                                      </p:cBhvr>
                                      <p:from x="200000" y="450000"/>
                                      <p:to x="100000" y="100000"/>
                                    </p:animScale>
                                    <p:set>
                                      <p:cBhvr>
                                        <p:cTn id="48" dur="770" fill="hold"/>
                                        <p:tgtEl>
                                          <p:spTgt spid="158723">
                                            <p:txEl>
                                              <p:pRg st="4" end="4"/>
                                            </p:txEl>
                                          </p:spTgt>
                                        </p:tgtEl>
                                        <p:attrNameLst>
                                          <p:attrName>ppt_x</p:attrName>
                                        </p:attrNameLst>
                                      </p:cBhvr>
                                      <p:to>
                                        <p:strVal val="(0.5)"/>
                                      </p:to>
                                    </p:set>
                                    <p:anim from="(0.5)" to="(#ppt_x)" calcmode="lin" valueType="num">
                                      <p:cBhvr>
                                        <p:cTn id="49" dur="1230" accel="100000" fill="hold">
                                          <p:stCondLst>
                                            <p:cond delay="770"/>
                                          </p:stCondLst>
                                        </p:cTn>
                                        <p:tgtEl>
                                          <p:spTgt spid="158723">
                                            <p:txEl>
                                              <p:pRg st="4" end="4"/>
                                            </p:txEl>
                                          </p:spTgt>
                                        </p:tgtEl>
                                        <p:attrNameLst>
                                          <p:attrName>ppt_x</p:attrName>
                                        </p:attrNameLst>
                                      </p:cBhvr>
                                    </p:anim>
                                    <p:set>
                                      <p:cBhvr>
                                        <p:cTn id="50" dur="770" fill="hold"/>
                                        <p:tgtEl>
                                          <p:spTgt spid="158723">
                                            <p:txEl>
                                              <p:pRg st="4" end="4"/>
                                            </p:txEl>
                                          </p:spTgt>
                                        </p:tgtEl>
                                        <p:attrNameLst>
                                          <p:attrName>ppt_y</p:attrName>
                                        </p:attrNameLst>
                                      </p:cBhvr>
                                      <p:to>
                                        <p:strVal val="(#ppt_y+0.4)"/>
                                      </p:to>
                                    </p:set>
                                    <p:anim from="(#ppt_y+0.4)" to="(#ppt_y)" calcmode="lin" valueType="num">
                                      <p:cBhvr>
                                        <p:cTn id="51" dur="1230" accel="100000" fill="hold">
                                          <p:stCondLst>
                                            <p:cond delay="770"/>
                                          </p:stCondLst>
                                        </p:cTn>
                                        <p:tgtEl>
                                          <p:spTgt spid="158723">
                                            <p:txEl>
                                              <p:pRg st="4" end="4"/>
                                            </p:txEl>
                                          </p:spTgt>
                                        </p:tgtEl>
                                        <p:attrNameLst>
                                          <p:attrName>ppt_y</p:attrName>
                                        </p:attrNameLst>
                                      </p:cBhvr>
                                    </p:anim>
                                  </p:childTnLst>
                                  <p:subTnLst>
                                    <p:animClr clrSpc="rgb" dir="cw">
                                      <p:cBhvr override="childStyle">
                                        <p:cTn dur="1" fill="hold" display="0" masterRel="nextClick" afterEffect="1"/>
                                        <p:tgtEl>
                                          <p:spTgt spid="158723">
                                            <p:txEl>
                                              <p:pRg st="4" end="4"/>
                                            </p:txEl>
                                          </p:spTgt>
                                        </p:tgtEl>
                                        <p:attrNameLst>
                                          <p:attrName>ppt_c</p:attrName>
                                        </p:attrNameLst>
                                      </p:cBhvr>
                                      <p:to>
                                        <a:schemeClr val="accent2"/>
                                      </p:to>
                                    </p:animClr>
                                  </p:subTnLst>
                                </p:cTn>
                              </p:par>
                              <p:par>
                                <p:cTn id="52" presetID="51" presetClass="entr" presetSubtype="0" fill="hold" grpId="0" nodeType="withEffect">
                                  <p:stCondLst>
                                    <p:cond delay="0"/>
                                  </p:stCondLst>
                                  <p:childTnLst>
                                    <p:set>
                                      <p:cBhvr>
                                        <p:cTn id="53" dur="1" fill="hold">
                                          <p:stCondLst>
                                            <p:cond delay="0"/>
                                          </p:stCondLst>
                                        </p:cTn>
                                        <p:tgtEl>
                                          <p:spTgt spid="158723">
                                            <p:txEl>
                                              <p:pRg st="5" end="5"/>
                                            </p:txEl>
                                          </p:spTgt>
                                        </p:tgtEl>
                                        <p:attrNameLst>
                                          <p:attrName>style.visibility</p:attrName>
                                        </p:attrNameLst>
                                      </p:cBhvr>
                                      <p:to>
                                        <p:strVal val="visible"/>
                                      </p:to>
                                    </p:set>
                                    <p:animEffect transition="in" filter="fade">
                                      <p:cBhvr>
                                        <p:cTn id="54" dur="770" decel="100000"/>
                                        <p:tgtEl>
                                          <p:spTgt spid="158723">
                                            <p:txEl>
                                              <p:pRg st="5" end="5"/>
                                            </p:txEl>
                                          </p:spTgt>
                                        </p:tgtEl>
                                      </p:cBhvr>
                                    </p:animEffect>
                                    <p:animScale>
                                      <p:cBhvr>
                                        <p:cTn id="55" dur="770" decel="100000"/>
                                        <p:tgtEl>
                                          <p:spTgt spid="158723">
                                            <p:txEl>
                                              <p:pRg st="5" end="5"/>
                                            </p:txEl>
                                          </p:spTgt>
                                        </p:tgtEl>
                                      </p:cBhvr>
                                      <p:from x="10000" y="10000"/>
                                      <p:to x="200000" y="450000"/>
                                    </p:animScale>
                                    <p:animScale>
                                      <p:cBhvr>
                                        <p:cTn id="56" dur="1230" accel="100000" fill="hold">
                                          <p:stCondLst>
                                            <p:cond delay="770"/>
                                          </p:stCondLst>
                                        </p:cTn>
                                        <p:tgtEl>
                                          <p:spTgt spid="158723">
                                            <p:txEl>
                                              <p:pRg st="5" end="5"/>
                                            </p:txEl>
                                          </p:spTgt>
                                        </p:tgtEl>
                                      </p:cBhvr>
                                      <p:from x="200000" y="450000"/>
                                      <p:to x="100000" y="100000"/>
                                    </p:animScale>
                                    <p:set>
                                      <p:cBhvr>
                                        <p:cTn id="57" dur="770" fill="hold"/>
                                        <p:tgtEl>
                                          <p:spTgt spid="158723">
                                            <p:txEl>
                                              <p:pRg st="5" end="5"/>
                                            </p:txEl>
                                          </p:spTgt>
                                        </p:tgtEl>
                                        <p:attrNameLst>
                                          <p:attrName>ppt_x</p:attrName>
                                        </p:attrNameLst>
                                      </p:cBhvr>
                                      <p:to>
                                        <p:strVal val="(0.5)"/>
                                      </p:to>
                                    </p:set>
                                    <p:anim from="(0.5)" to="(#ppt_x)" calcmode="lin" valueType="num">
                                      <p:cBhvr>
                                        <p:cTn id="58" dur="1230" accel="100000" fill="hold">
                                          <p:stCondLst>
                                            <p:cond delay="770"/>
                                          </p:stCondLst>
                                        </p:cTn>
                                        <p:tgtEl>
                                          <p:spTgt spid="158723">
                                            <p:txEl>
                                              <p:pRg st="5" end="5"/>
                                            </p:txEl>
                                          </p:spTgt>
                                        </p:tgtEl>
                                        <p:attrNameLst>
                                          <p:attrName>ppt_x</p:attrName>
                                        </p:attrNameLst>
                                      </p:cBhvr>
                                    </p:anim>
                                    <p:set>
                                      <p:cBhvr>
                                        <p:cTn id="59" dur="770" fill="hold"/>
                                        <p:tgtEl>
                                          <p:spTgt spid="158723">
                                            <p:txEl>
                                              <p:pRg st="5" end="5"/>
                                            </p:txEl>
                                          </p:spTgt>
                                        </p:tgtEl>
                                        <p:attrNameLst>
                                          <p:attrName>ppt_y</p:attrName>
                                        </p:attrNameLst>
                                      </p:cBhvr>
                                      <p:to>
                                        <p:strVal val="(#ppt_y+0.4)"/>
                                      </p:to>
                                    </p:set>
                                    <p:anim from="(#ppt_y+0.4)" to="(#ppt_y)" calcmode="lin" valueType="num">
                                      <p:cBhvr>
                                        <p:cTn id="60" dur="1230" accel="100000" fill="hold">
                                          <p:stCondLst>
                                            <p:cond delay="770"/>
                                          </p:stCondLst>
                                        </p:cTn>
                                        <p:tgtEl>
                                          <p:spTgt spid="158723">
                                            <p:txEl>
                                              <p:pRg st="5" end="5"/>
                                            </p:txEl>
                                          </p:spTgt>
                                        </p:tgtEl>
                                        <p:attrNameLst>
                                          <p:attrName>ppt_y</p:attrName>
                                        </p:attrNameLst>
                                      </p:cBhvr>
                                    </p:anim>
                                  </p:childTnLst>
                                  <p:subTnLst>
                                    <p:animClr clrSpc="rgb" dir="cw">
                                      <p:cBhvr override="childStyle">
                                        <p:cTn dur="1" fill="hold" display="0" masterRel="nextClick" afterEffect="1"/>
                                        <p:tgtEl>
                                          <p:spTgt spid="158723">
                                            <p:txEl>
                                              <p:pRg st="5" end="5"/>
                                            </p:txEl>
                                          </p:spTgt>
                                        </p:tgtEl>
                                        <p:attrNameLst>
                                          <p:attrName>ppt_c</p:attrName>
                                        </p:attrNameLst>
                                      </p:cBhvr>
                                      <p:to>
                                        <a:schemeClr val="accent2"/>
                                      </p:to>
                                    </p:animClr>
                                  </p:subTnLst>
                                </p:cTn>
                              </p:par>
                              <p:par>
                                <p:cTn id="61" presetID="51" presetClass="entr" presetSubtype="0" fill="hold" grpId="0" nodeType="withEffect">
                                  <p:stCondLst>
                                    <p:cond delay="0"/>
                                  </p:stCondLst>
                                  <p:childTnLst>
                                    <p:set>
                                      <p:cBhvr>
                                        <p:cTn id="62" dur="1" fill="hold">
                                          <p:stCondLst>
                                            <p:cond delay="0"/>
                                          </p:stCondLst>
                                        </p:cTn>
                                        <p:tgtEl>
                                          <p:spTgt spid="158723">
                                            <p:txEl>
                                              <p:pRg st="6" end="6"/>
                                            </p:txEl>
                                          </p:spTgt>
                                        </p:tgtEl>
                                        <p:attrNameLst>
                                          <p:attrName>style.visibility</p:attrName>
                                        </p:attrNameLst>
                                      </p:cBhvr>
                                      <p:to>
                                        <p:strVal val="visible"/>
                                      </p:to>
                                    </p:set>
                                    <p:animEffect transition="in" filter="fade">
                                      <p:cBhvr>
                                        <p:cTn id="63" dur="770" decel="100000"/>
                                        <p:tgtEl>
                                          <p:spTgt spid="158723">
                                            <p:txEl>
                                              <p:pRg st="6" end="6"/>
                                            </p:txEl>
                                          </p:spTgt>
                                        </p:tgtEl>
                                      </p:cBhvr>
                                    </p:animEffect>
                                    <p:animScale>
                                      <p:cBhvr>
                                        <p:cTn id="64" dur="770" decel="100000"/>
                                        <p:tgtEl>
                                          <p:spTgt spid="158723">
                                            <p:txEl>
                                              <p:pRg st="6" end="6"/>
                                            </p:txEl>
                                          </p:spTgt>
                                        </p:tgtEl>
                                      </p:cBhvr>
                                      <p:from x="10000" y="10000"/>
                                      <p:to x="200000" y="450000"/>
                                    </p:animScale>
                                    <p:animScale>
                                      <p:cBhvr>
                                        <p:cTn id="65" dur="1230" accel="100000" fill="hold">
                                          <p:stCondLst>
                                            <p:cond delay="770"/>
                                          </p:stCondLst>
                                        </p:cTn>
                                        <p:tgtEl>
                                          <p:spTgt spid="158723">
                                            <p:txEl>
                                              <p:pRg st="6" end="6"/>
                                            </p:txEl>
                                          </p:spTgt>
                                        </p:tgtEl>
                                      </p:cBhvr>
                                      <p:from x="200000" y="450000"/>
                                      <p:to x="100000" y="100000"/>
                                    </p:animScale>
                                    <p:set>
                                      <p:cBhvr>
                                        <p:cTn id="66" dur="770" fill="hold"/>
                                        <p:tgtEl>
                                          <p:spTgt spid="158723">
                                            <p:txEl>
                                              <p:pRg st="6" end="6"/>
                                            </p:txEl>
                                          </p:spTgt>
                                        </p:tgtEl>
                                        <p:attrNameLst>
                                          <p:attrName>ppt_x</p:attrName>
                                        </p:attrNameLst>
                                      </p:cBhvr>
                                      <p:to>
                                        <p:strVal val="(0.5)"/>
                                      </p:to>
                                    </p:set>
                                    <p:anim from="(0.5)" to="(#ppt_x)" calcmode="lin" valueType="num">
                                      <p:cBhvr>
                                        <p:cTn id="67" dur="1230" accel="100000" fill="hold">
                                          <p:stCondLst>
                                            <p:cond delay="770"/>
                                          </p:stCondLst>
                                        </p:cTn>
                                        <p:tgtEl>
                                          <p:spTgt spid="158723">
                                            <p:txEl>
                                              <p:pRg st="6" end="6"/>
                                            </p:txEl>
                                          </p:spTgt>
                                        </p:tgtEl>
                                        <p:attrNameLst>
                                          <p:attrName>ppt_x</p:attrName>
                                        </p:attrNameLst>
                                      </p:cBhvr>
                                    </p:anim>
                                    <p:set>
                                      <p:cBhvr>
                                        <p:cTn id="68" dur="770" fill="hold"/>
                                        <p:tgtEl>
                                          <p:spTgt spid="158723">
                                            <p:txEl>
                                              <p:pRg st="6" end="6"/>
                                            </p:txEl>
                                          </p:spTgt>
                                        </p:tgtEl>
                                        <p:attrNameLst>
                                          <p:attrName>ppt_y</p:attrName>
                                        </p:attrNameLst>
                                      </p:cBhvr>
                                      <p:to>
                                        <p:strVal val="(#ppt_y+0.4)"/>
                                      </p:to>
                                    </p:set>
                                    <p:anim from="(#ppt_y+0.4)" to="(#ppt_y)" calcmode="lin" valueType="num">
                                      <p:cBhvr>
                                        <p:cTn id="69" dur="1230" accel="100000" fill="hold">
                                          <p:stCondLst>
                                            <p:cond delay="770"/>
                                          </p:stCondLst>
                                        </p:cTn>
                                        <p:tgtEl>
                                          <p:spTgt spid="158723">
                                            <p:txEl>
                                              <p:pRg st="6" end="6"/>
                                            </p:txEl>
                                          </p:spTgt>
                                        </p:tgtEl>
                                        <p:attrNameLst>
                                          <p:attrName>ppt_y</p:attrName>
                                        </p:attrNameLst>
                                      </p:cBhvr>
                                    </p:anim>
                                  </p:childTnLst>
                                  <p:subTnLst>
                                    <p:animClr clrSpc="rgb" dir="cw">
                                      <p:cBhvr override="childStyle">
                                        <p:cTn dur="1" fill="hold" display="0" masterRel="nextClick" afterEffect="1"/>
                                        <p:tgtEl>
                                          <p:spTgt spid="158723">
                                            <p:txEl>
                                              <p:pRg st="6" end="6"/>
                                            </p:txEl>
                                          </p:spTgt>
                                        </p:tgtEl>
                                        <p:attrNameLst>
                                          <p:attrName>ppt_c</p:attrName>
                                        </p:attrNameLst>
                                      </p:cBhvr>
                                      <p:to>
                                        <a:schemeClr val="accent2"/>
                                      </p:to>
                                    </p:animClr>
                                  </p:subTnLst>
                                </p:cTn>
                              </p:par>
                              <p:par>
                                <p:cTn id="70" presetID="51" presetClass="entr" presetSubtype="0" fill="hold" grpId="0" nodeType="withEffect">
                                  <p:stCondLst>
                                    <p:cond delay="0"/>
                                  </p:stCondLst>
                                  <p:childTnLst>
                                    <p:set>
                                      <p:cBhvr>
                                        <p:cTn id="71" dur="1" fill="hold">
                                          <p:stCondLst>
                                            <p:cond delay="0"/>
                                          </p:stCondLst>
                                        </p:cTn>
                                        <p:tgtEl>
                                          <p:spTgt spid="158723">
                                            <p:txEl>
                                              <p:pRg st="7" end="7"/>
                                            </p:txEl>
                                          </p:spTgt>
                                        </p:tgtEl>
                                        <p:attrNameLst>
                                          <p:attrName>style.visibility</p:attrName>
                                        </p:attrNameLst>
                                      </p:cBhvr>
                                      <p:to>
                                        <p:strVal val="visible"/>
                                      </p:to>
                                    </p:set>
                                    <p:animEffect transition="in" filter="fade">
                                      <p:cBhvr>
                                        <p:cTn id="72" dur="770" decel="100000"/>
                                        <p:tgtEl>
                                          <p:spTgt spid="158723">
                                            <p:txEl>
                                              <p:pRg st="7" end="7"/>
                                            </p:txEl>
                                          </p:spTgt>
                                        </p:tgtEl>
                                      </p:cBhvr>
                                    </p:animEffect>
                                    <p:animScale>
                                      <p:cBhvr>
                                        <p:cTn id="73" dur="770" decel="100000"/>
                                        <p:tgtEl>
                                          <p:spTgt spid="158723">
                                            <p:txEl>
                                              <p:pRg st="7" end="7"/>
                                            </p:txEl>
                                          </p:spTgt>
                                        </p:tgtEl>
                                      </p:cBhvr>
                                      <p:from x="10000" y="10000"/>
                                      <p:to x="200000" y="450000"/>
                                    </p:animScale>
                                    <p:animScale>
                                      <p:cBhvr>
                                        <p:cTn id="74" dur="1230" accel="100000" fill="hold">
                                          <p:stCondLst>
                                            <p:cond delay="770"/>
                                          </p:stCondLst>
                                        </p:cTn>
                                        <p:tgtEl>
                                          <p:spTgt spid="158723">
                                            <p:txEl>
                                              <p:pRg st="7" end="7"/>
                                            </p:txEl>
                                          </p:spTgt>
                                        </p:tgtEl>
                                      </p:cBhvr>
                                      <p:from x="200000" y="450000"/>
                                      <p:to x="100000" y="100000"/>
                                    </p:animScale>
                                    <p:set>
                                      <p:cBhvr>
                                        <p:cTn id="75" dur="770" fill="hold"/>
                                        <p:tgtEl>
                                          <p:spTgt spid="158723">
                                            <p:txEl>
                                              <p:pRg st="7" end="7"/>
                                            </p:txEl>
                                          </p:spTgt>
                                        </p:tgtEl>
                                        <p:attrNameLst>
                                          <p:attrName>ppt_x</p:attrName>
                                        </p:attrNameLst>
                                      </p:cBhvr>
                                      <p:to>
                                        <p:strVal val="(0.5)"/>
                                      </p:to>
                                    </p:set>
                                    <p:anim from="(0.5)" to="(#ppt_x)" calcmode="lin" valueType="num">
                                      <p:cBhvr>
                                        <p:cTn id="76" dur="1230" accel="100000" fill="hold">
                                          <p:stCondLst>
                                            <p:cond delay="770"/>
                                          </p:stCondLst>
                                        </p:cTn>
                                        <p:tgtEl>
                                          <p:spTgt spid="158723">
                                            <p:txEl>
                                              <p:pRg st="7" end="7"/>
                                            </p:txEl>
                                          </p:spTgt>
                                        </p:tgtEl>
                                        <p:attrNameLst>
                                          <p:attrName>ppt_x</p:attrName>
                                        </p:attrNameLst>
                                      </p:cBhvr>
                                    </p:anim>
                                    <p:set>
                                      <p:cBhvr>
                                        <p:cTn id="77" dur="770" fill="hold"/>
                                        <p:tgtEl>
                                          <p:spTgt spid="158723">
                                            <p:txEl>
                                              <p:pRg st="7" end="7"/>
                                            </p:txEl>
                                          </p:spTgt>
                                        </p:tgtEl>
                                        <p:attrNameLst>
                                          <p:attrName>ppt_y</p:attrName>
                                        </p:attrNameLst>
                                      </p:cBhvr>
                                      <p:to>
                                        <p:strVal val="(#ppt_y+0.4)"/>
                                      </p:to>
                                    </p:set>
                                    <p:anim from="(#ppt_y+0.4)" to="(#ppt_y)" calcmode="lin" valueType="num">
                                      <p:cBhvr>
                                        <p:cTn id="78" dur="1230" accel="100000" fill="hold">
                                          <p:stCondLst>
                                            <p:cond delay="770"/>
                                          </p:stCondLst>
                                        </p:cTn>
                                        <p:tgtEl>
                                          <p:spTgt spid="158723">
                                            <p:txEl>
                                              <p:pRg st="7" end="7"/>
                                            </p:txEl>
                                          </p:spTgt>
                                        </p:tgtEl>
                                        <p:attrNameLst>
                                          <p:attrName>ppt_y</p:attrName>
                                        </p:attrNameLst>
                                      </p:cBhvr>
                                    </p:anim>
                                  </p:childTnLst>
                                  <p:subTnLst>
                                    <p:animClr clrSpc="rgb" dir="cw">
                                      <p:cBhvr override="childStyle">
                                        <p:cTn dur="1" fill="hold" display="0" masterRel="nextClick" afterEffect="1"/>
                                        <p:tgtEl>
                                          <p:spTgt spid="158723">
                                            <p:txEl>
                                              <p:pRg st="7" end="7"/>
                                            </p:txEl>
                                          </p:spTgt>
                                        </p:tgtEl>
                                        <p:attrNameLst>
                                          <p:attrName>ppt_c</p:attrName>
                                        </p:attrNameLst>
                                      </p:cBhvr>
                                      <p:to>
                                        <a:schemeClr val="accent2"/>
                                      </p:to>
                                    </p:animClr>
                                  </p:subTnLst>
                                </p:cTn>
                              </p:par>
                              <p:par>
                                <p:cTn id="79" presetID="51" presetClass="entr" presetSubtype="0" fill="hold" grpId="0" nodeType="withEffect">
                                  <p:stCondLst>
                                    <p:cond delay="0"/>
                                  </p:stCondLst>
                                  <p:childTnLst>
                                    <p:set>
                                      <p:cBhvr>
                                        <p:cTn id="80" dur="1" fill="hold">
                                          <p:stCondLst>
                                            <p:cond delay="0"/>
                                          </p:stCondLst>
                                        </p:cTn>
                                        <p:tgtEl>
                                          <p:spTgt spid="158723">
                                            <p:txEl>
                                              <p:pRg st="8" end="8"/>
                                            </p:txEl>
                                          </p:spTgt>
                                        </p:tgtEl>
                                        <p:attrNameLst>
                                          <p:attrName>style.visibility</p:attrName>
                                        </p:attrNameLst>
                                      </p:cBhvr>
                                      <p:to>
                                        <p:strVal val="visible"/>
                                      </p:to>
                                    </p:set>
                                    <p:animEffect transition="in" filter="fade">
                                      <p:cBhvr>
                                        <p:cTn id="81" dur="770" decel="100000"/>
                                        <p:tgtEl>
                                          <p:spTgt spid="158723">
                                            <p:txEl>
                                              <p:pRg st="8" end="8"/>
                                            </p:txEl>
                                          </p:spTgt>
                                        </p:tgtEl>
                                      </p:cBhvr>
                                    </p:animEffect>
                                    <p:animScale>
                                      <p:cBhvr>
                                        <p:cTn id="82" dur="770" decel="100000"/>
                                        <p:tgtEl>
                                          <p:spTgt spid="158723">
                                            <p:txEl>
                                              <p:pRg st="8" end="8"/>
                                            </p:txEl>
                                          </p:spTgt>
                                        </p:tgtEl>
                                      </p:cBhvr>
                                      <p:from x="10000" y="10000"/>
                                      <p:to x="200000" y="450000"/>
                                    </p:animScale>
                                    <p:animScale>
                                      <p:cBhvr>
                                        <p:cTn id="83" dur="1230" accel="100000" fill="hold">
                                          <p:stCondLst>
                                            <p:cond delay="770"/>
                                          </p:stCondLst>
                                        </p:cTn>
                                        <p:tgtEl>
                                          <p:spTgt spid="158723">
                                            <p:txEl>
                                              <p:pRg st="8" end="8"/>
                                            </p:txEl>
                                          </p:spTgt>
                                        </p:tgtEl>
                                      </p:cBhvr>
                                      <p:from x="200000" y="450000"/>
                                      <p:to x="100000" y="100000"/>
                                    </p:animScale>
                                    <p:set>
                                      <p:cBhvr>
                                        <p:cTn id="84" dur="770" fill="hold"/>
                                        <p:tgtEl>
                                          <p:spTgt spid="158723">
                                            <p:txEl>
                                              <p:pRg st="8" end="8"/>
                                            </p:txEl>
                                          </p:spTgt>
                                        </p:tgtEl>
                                        <p:attrNameLst>
                                          <p:attrName>ppt_x</p:attrName>
                                        </p:attrNameLst>
                                      </p:cBhvr>
                                      <p:to>
                                        <p:strVal val="(0.5)"/>
                                      </p:to>
                                    </p:set>
                                    <p:anim from="(0.5)" to="(#ppt_x)" calcmode="lin" valueType="num">
                                      <p:cBhvr>
                                        <p:cTn id="85" dur="1230" accel="100000" fill="hold">
                                          <p:stCondLst>
                                            <p:cond delay="770"/>
                                          </p:stCondLst>
                                        </p:cTn>
                                        <p:tgtEl>
                                          <p:spTgt spid="158723">
                                            <p:txEl>
                                              <p:pRg st="8" end="8"/>
                                            </p:txEl>
                                          </p:spTgt>
                                        </p:tgtEl>
                                        <p:attrNameLst>
                                          <p:attrName>ppt_x</p:attrName>
                                        </p:attrNameLst>
                                      </p:cBhvr>
                                    </p:anim>
                                    <p:set>
                                      <p:cBhvr>
                                        <p:cTn id="86" dur="770" fill="hold"/>
                                        <p:tgtEl>
                                          <p:spTgt spid="158723">
                                            <p:txEl>
                                              <p:pRg st="8" end="8"/>
                                            </p:txEl>
                                          </p:spTgt>
                                        </p:tgtEl>
                                        <p:attrNameLst>
                                          <p:attrName>ppt_y</p:attrName>
                                        </p:attrNameLst>
                                      </p:cBhvr>
                                      <p:to>
                                        <p:strVal val="(#ppt_y+0.4)"/>
                                      </p:to>
                                    </p:set>
                                    <p:anim from="(#ppt_y+0.4)" to="(#ppt_y)" calcmode="lin" valueType="num">
                                      <p:cBhvr>
                                        <p:cTn id="87" dur="1230" accel="100000" fill="hold">
                                          <p:stCondLst>
                                            <p:cond delay="770"/>
                                          </p:stCondLst>
                                        </p:cTn>
                                        <p:tgtEl>
                                          <p:spTgt spid="158723">
                                            <p:txEl>
                                              <p:pRg st="8" end="8"/>
                                            </p:txEl>
                                          </p:spTgt>
                                        </p:tgtEl>
                                        <p:attrNameLst>
                                          <p:attrName>ppt_y</p:attrName>
                                        </p:attrNameLst>
                                      </p:cBhvr>
                                    </p:anim>
                                  </p:childTnLst>
                                  <p:subTnLst>
                                    <p:animClr clrSpc="rgb" dir="cw">
                                      <p:cBhvr override="childStyle">
                                        <p:cTn dur="1" fill="hold" display="0" masterRel="nextClick" afterEffect="1"/>
                                        <p:tgtEl>
                                          <p:spTgt spid="158723">
                                            <p:txEl>
                                              <p:pRg st="8" end="8"/>
                                            </p:txEl>
                                          </p:spTgt>
                                        </p:tgtEl>
                                        <p:attrNameLst>
                                          <p:attrName>ppt_c</p:attrName>
                                        </p:attrNameLst>
                                      </p:cBhvr>
                                      <p:to>
                                        <a:schemeClr val="accent2"/>
                                      </p:to>
                                    </p:animClr>
                                  </p:subTnLst>
                                </p:cTn>
                              </p:par>
                              <p:par>
                                <p:cTn id="88" presetID="51" presetClass="entr" presetSubtype="0" fill="hold" grpId="0" nodeType="withEffect">
                                  <p:stCondLst>
                                    <p:cond delay="0"/>
                                  </p:stCondLst>
                                  <p:childTnLst>
                                    <p:set>
                                      <p:cBhvr>
                                        <p:cTn id="89" dur="1" fill="hold">
                                          <p:stCondLst>
                                            <p:cond delay="0"/>
                                          </p:stCondLst>
                                        </p:cTn>
                                        <p:tgtEl>
                                          <p:spTgt spid="158723">
                                            <p:txEl>
                                              <p:pRg st="9" end="9"/>
                                            </p:txEl>
                                          </p:spTgt>
                                        </p:tgtEl>
                                        <p:attrNameLst>
                                          <p:attrName>style.visibility</p:attrName>
                                        </p:attrNameLst>
                                      </p:cBhvr>
                                      <p:to>
                                        <p:strVal val="visible"/>
                                      </p:to>
                                    </p:set>
                                    <p:animEffect transition="in" filter="fade">
                                      <p:cBhvr>
                                        <p:cTn id="90" dur="770" decel="100000"/>
                                        <p:tgtEl>
                                          <p:spTgt spid="158723">
                                            <p:txEl>
                                              <p:pRg st="9" end="9"/>
                                            </p:txEl>
                                          </p:spTgt>
                                        </p:tgtEl>
                                      </p:cBhvr>
                                    </p:animEffect>
                                    <p:animScale>
                                      <p:cBhvr>
                                        <p:cTn id="91" dur="770" decel="100000"/>
                                        <p:tgtEl>
                                          <p:spTgt spid="158723">
                                            <p:txEl>
                                              <p:pRg st="9" end="9"/>
                                            </p:txEl>
                                          </p:spTgt>
                                        </p:tgtEl>
                                      </p:cBhvr>
                                      <p:from x="10000" y="10000"/>
                                      <p:to x="200000" y="450000"/>
                                    </p:animScale>
                                    <p:animScale>
                                      <p:cBhvr>
                                        <p:cTn id="92" dur="1230" accel="100000" fill="hold">
                                          <p:stCondLst>
                                            <p:cond delay="770"/>
                                          </p:stCondLst>
                                        </p:cTn>
                                        <p:tgtEl>
                                          <p:spTgt spid="158723">
                                            <p:txEl>
                                              <p:pRg st="9" end="9"/>
                                            </p:txEl>
                                          </p:spTgt>
                                        </p:tgtEl>
                                      </p:cBhvr>
                                      <p:from x="200000" y="450000"/>
                                      <p:to x="100000" y="100000"/>
                                    </p:animScale>
                                    <p:set>
                                      <p:cBhvr>
                                        <p:cTn id="93" dur="770" fill="hold"/>
                                        <p:tgtEl>
                                          <p:spTgt spid="158723">
                                            <p:txEl>
                                              <p:pRg st="9" end="9"/>
                                            </p:txEl>
                                          </p:spTgt>
                                        </p:tgtEl>
                                        <p:attrNameLst>
                                          <p:attrName>ppt_x</p:attrName>
                                        </p:attrNameLst>
                                      </p:cBhvr>
                                      <p:to>
                                        <p:strVal val="(0.5)"/>
                                      </p:to>
                                    </p:set>
                                    <p:anim from="(0.5)" to="(#ppt_x)" calcmode="lin" valueType="num">
                                      <p:cBhvr>
                                        <p:cTn id="94" dur="1230" accel="100000" fill="hold">
                                          <p:stCondLst>
                                            <p:cond delay="770"/>
                                          </p:stCondLst>
                                        </p:cTn>
                                        <p:tgtEl>
                                          <p:spTgt spid="158723">
                                            <p:txEl>
                                              <p:pRg st="9" end="9"/>
                                            </p:txEl>
                                          </p:spTgt>
                                        </p:tgtEl>
                                        <p:attrNameLst>
                                          <p:attrName>ppt_x</p:attrName>
                                        </p:attrNameLst>
                                      </p:cBhvr>
                                    </p:anim>
                                    <p:set>
                                      <p:cBhvr>
                                        <p:cTn id="95" dur="770" fill="hold"/>
                                        <p:tgtEl>
                                          <p:spTgt spid="158723">
                                            <p:txEl>
                                              <p:pRg st="9" end="9"/>
                                            </p:txEl>
                                          </p:spTgt>
                                        </p:tgtEl>
                                        <p:attrNameLst>
                                          <p:attrName>ppt_y</p:attrName>
                                        </p:attrNameLst>
                                      </p:cBhvr>
                                      <p:to>
                                        <p:strVal val="(#ppt_y+0.4)"/>
                                      </p:to>
                                    </p:set>
                                    <p:anim from="(#ppt_y+0.4)" to="(#ppt_y)" calcmode="lin" valueType="num">
                                      <p:cBhvr>
                                        <p:cTn id="96" dur="1230" accel="100000" fill="hold">
                                          <p:stCondLst>
                                            <p:cond delay="770"/>
                                          </p:stCondLst>
                                        </p:cTn>
                                        <p:tgtEl>
                                          <p:spTgt spid="158723">
                                            <p:txEl>
                                              <p:pRg st="9" end="9"/>
                                            </p:txEl>
                                          </p:spTgt>
                                        </p:tgtEl>
                                        <p:attrNameLst>
                                          <p:attrName>ppt_y</p:attrName>
                                        </p:attrNameLst>
                                      </p:cBhvr>
                                    </p:anim>
                                  </p:childTnLst>
                                  <p:subTnLst>
                                    <p:animClr clrSpc="rgb" dir="cw">
                                      <p:cBhvr override="childStyle">
                                        <p:cTn dur="1" fill="hold" display="0" masterRel="nextClick" afterEffect="1"/>
                                        <p:tgtEl>
                                          <p:spTgt spid="158723">
                                            <p:txEl>
                                              <p:pRg st="9" end="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a:xfrm>
            <a:off x="684213" y="115888"/>
            <a:ext cx="7772400" cy="720725"/>
          </a:xfrm>
        </p:spPr>
        <p:txBody>
          <a:bodyPr/>
          <a:lstStyle/>
          <a:p>
            <a:pPr eaLnBrk="1" hangingPunct="1"/>
            <a:r>
              <a:rPr lang="en-US" altLang="zh-CN" smtClean="0"/>
              <a:t>2.13.2 </a:t>
            </a:r>
            <a:r>
              <a:rPr lang="zh-CN" altLang="en-US" smtClean="0"/>
              <a:t>变量类型</a:t>
            </a:r>
            <a:r>
              <a:rPr lang="zh-CN" altLang="en-US" b="1" smtClean="0">
                <a:solidFill>
                  <a:srgbClr val="FF0000"/>
                </a:solidFill>
              </a:rPr>
              <a:t>及生存期</a:t>
            </a:r>
            <a:endParaRPr lang="zh-CN" altLang="en-US" b="1" smtClean="0">
              <a:solidFill>
                <a:srgbClr val="FF0000"/>
              </a:solidFill>
            </a:endParaRPr>
          </a:p>
        </p:txBody>
      </p:sp>
      <p:sp>
        <p:nvSpPr>
          <p:cNvPr id="203778" name="Rectangle 3"/>
          <p:cNvSpPr>
            <a:spLocks noGrp="1" noChangeArrowheads="1"/>
          </p:cNvSpPr>
          <p:nvPr>
            <p:ph idx="1"/>
          </p:nvPr>
        </p:nvSpPr>
        <p:spPr>
          <a:xfrm>
            <a:off x="395288" y="1230313"/>
            <a:ext cx="8353425" cy="4862512"/>
          </a:xfrm>
        </p:spPr>
        <p:txBody>
          <a:bodyPr/>
          <a:lstStyle/>
          <a:p>
            <a:pPr eaLnBrk="1" hangingPunct="1">
              <a:lnSpc>
                <a:spcPct val="90000"/>
              </a:lnSpc>
              <a:buFontTx/>
              <a:buNone/>
            </a:pPr>
            <a:r>
              <a:rPr lang="en-US" altLang="zh-CN" b="1" dirty="0" smtClean="0">
                <a:solidFill>
                  <a:srgbClr val="0000CC"/>
                </a:solidFill>
              </a:rPr>
              <a:t>1</a:t>
            </a:r>
            <a:r>
              <a:rPr lang="zh-CN" altLang="en-US" b="1" dirty="0" smtClean="0">
                <a:solidFill>
                  <a:srgbClr val="0000CC"/>
                </a:solidFill>
              </a:rPr>
              <a:t>、内存的类型</a:t>
            </a:r>
            <a:endParaRPr lang="zh-CN" altLang="en-US" b="1" dirty="0" smtClean="0">
              <a:solidFill>
                <a:srgbClr val="0000CC"/>
              </a:solidFill>
            </a:endParaRPr>
          </a:p>
          <a:p>
            <a:pPr lvl="1" eaLnBrk="1" hangingPunct="1">
              <a:lnSpc>
                <a:spcPct val="90000"/>
              </a:lnSpc>
              <a:buFontTx/>
              <a:buNone/>
            </a:pPr>
            <a:r>
              <a:rPr lang="zh-CN" altLang="en-US" b="1" dirty="0" smtClean="0"/>
              <a:t>一个程序在其运行期间，它的程序代码和数据会被分别存储在</a:t>
            </a:r>
            <a:r>
              <a:rPr lang="en-US" altLang="zh-CN" b="1" dirty="0" smtClean="0"/>
              <a:t>4</a:t>
            </a:r>
            <a:r>
              <a:rPr lang="zh-CN" altLang="en-US" b="1" dirty="0" smtClean="0"/>
              <a:t>个不同的内存区域，如图所示 。</a:t>
            </a:r>
            <a:endParaRPr lang="zh-CN" altLang="en-US" sz="2400" b="1" dirty="0" smtClean="0"/>
          </a:p>
          <a:p>
            <a:pPr lvl="1" eaLnBrk="1" hangingPunct="1">
              <a:lnSpc>
                <a:spcPct val="90000"/>
              </a:lnSpc>
            </a:pPr>
            <a:endParaRPr lang="zh-CN" altLang="en-US" sz="2400" b="1" dirty="0" smtClean="0"/>
          </a:p>
        </p:txBody>
      </p:sp>
      <p:sp>
        <p:nvSpPr>
          <p:cNvPr id="203779" name="Text Box 4"/>
          <p:cNvSpPr txBox="1">
            <a:spLocks noChangeArrowheads="1"/>
          </p:cNvSpPr>
          <p:nvPr/>
        </p:nvSpPr>
        <p:spPr bwMode="auto">
          <a:xfrm>
            <a:off x="6443663" y="3429000"/>
            <a:ext cx="1063625" cy="1874838"/>
          </a:xfrm>
          <a:prstGeom prst="rect">
            <a:avLst/>
          </a:prstGeom>
          <a:noFill/>
          <a:ln w="9525">
            <a:noFill/>
            <a:miter lim="800000"/>
          </a:ln>
        </p:spPr>
        <p:txBody>
          <a:bodyPr/>
          <a:lstStyle/>
          <a:p>
            <a:pPr algn="ctr">
              <a:spcBef>
                <a:spcPts val="600"/>
              </a:spcBef>
            </a:pPr>
            <a:endParaRPr lang="zh-CN" altLang="en-US" sz="900">
              <a:latin typeface="Times New Roman" panose="02020603050405020304" pitchFamily="18" charset="0"/>
            </a:endParaRPr>
          </a:p>
          <a:p>
            <a:pPr algn="ctr">
              <a:lnSpc>
                <a:spcPct val="96000"/>
              </a:lnSpc>
              <a:spcBef>
                <a:spcPts val="600"/>
              </a:spcBef>
              <a:spcAft>
                <a:spcPts val="600"/>
              </a:spcAft>
            </a:pPr>
            <a:r>
              <a:rPr lang="zh-CN" altLang="en-US" sz="900">
                <a:latin typeface="Times New Roman" panose="02020603050405020304" pitchFamily="18" charset="0"/>
              </a:rPr>
              <a:t>图</a:t>
            </a:r>
            <a:r>
              <a:rPr lang="en-US" altLang="zh-CN" sz="900">
                <a:latin typeface="Times New Roman" panose="02020603050405020304" pitchFamily="18" charset="0"/>
              </a:rPr>
              <a:t>2-2  </a:t>
            </a:r>
            <a:r>
              <a:rPr lang="zh-CN" altLang="en-US" sz="900">
                <a:latin typeface="Times New Roman" panose="02020603050405020304" pitchFamily="18" charset="0"/>
              </a:rPr>
              <a:t>内存区域</a:t>
            </a:r>
            <a:endParaRPr lang="zh-CN" altLang="en-US" sz="900">
              <a:latin typeface="Times New Roman" panose="02020603050405020304" pitchFamily="18" charset="0"/>
            </a:endParaRPr>
          </a:p>
          <a:p>
            <a:endParaRPr lang="zh-CN" altLang="en-US" sz="2400">
              <a:latin typeface="Times New Roman" panose="02020603050405020304" pitchFamily="18" charset="0"/>
            </a:endParaRPr>
          </a:p>
        </p:txBody>
      </p:sp>
      <p:pic>
        <p:nvPicPr>
          <p:cNvPr id="203780" name="Picture 6"/>
          <p:cNvPicPr>
            <a:picLocks noChangeAspect="1" noChangeArrowheads="1"/>
          </p:cNvPicPr>
          <p:nvPr/>
        </p:nvPicPr>
        <p:blipFill>
          <a:blip r:embed="rId1"/>
          <a:srcRect/>
          <a:stretch>
            <a:fillRect/>
          </a:stretch>
        </p:blipFill>
        <p:spPr bwMode="auto">
          <a:xfrm>
            <a:off x="3635375" y="3068638"/>
            <a:ext cx="4103688"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107950" y="1125538"/>
            <a:ext cx="8712200" cy="5256212"/>
          </a:xfrm>
        </p:spPr>
        <p:txBody>
          <a:bodyPr/>
          <a:lstStyle/>
          <a:p>
            <a:pPr eaLnBrk="1" hangingPunct="1">
              <a:lnSpc>
                <a:spcPct val="90000"/>
              </a:lnSpc>
              <a:buFontTx/>
              <a:buNone/>
              <a:defRPr/>
            </a:pPr>
            <a:r>
              <a:rPr lang="en-US" altLang="zh-CN" sz="2800" b="1" dirty="0">
                <a:solidFill>
                  <a:srgbClr val="0000CC"/>
                </a:solidFill>
              </a:rPr>
              <a:t>2</a:t>
            </a:r>
            <a:r>
              <a:rPr lang="zh-CN" altLang="en-US" sz="2800" b="1" dirty="0">
                <a:solidFill>
                  <a:srgbClr val="0000CC"/>
                </a:solidFill>
              </a:rPr>
              <a:t>、内存类型与变量的关系   </a:t>
            </a:r>
            <a:r>
              <a:rPr lang="en-US" altLang="zh-CN" sz="2800" b="1" dirty="0">
                <a:solidFill>
                  <a:srgbClr val="0000CC"/>
                </a:solidFill>
              </a:rPr>
              <a:t>P70-71</a:t>
            </a:r>
            <a:endParaRPr lang="zh-CN" altLang="en-US" sz="2800" b="1" dirty="0">
              <a:solidFill>
                <a:srgbClr val="0000CC"/>
              </a:solidFill>
            </a:endParaRPr>
          </a:p>
          <a:p>
            <a:pPr lvl="1" eaLnBrk="1" hangingPunct="1">
              <a:defRPr/>
            </a:pPr>
            <a:r>
              <a:rPr lang="zh-CN" altLang="en-US" b="1" dirty="0"/>
              <a:t>全局数据区中的数据</a:t>
            </a:r>
            <a:r>
              <a:rPr lang="en-US" altLang="zh-CN" b="1" dirty="0"/>
              <a:t>(</a:t>
            </a:r>
            <a:r>
              <a:rPr lang="zh-CN" altLang="en-US" b="1" dirty="0">
                <a:solidFill>
                  <a:srgbClr val="0000CC"/>
                </a:solidFill>
              </a:rPr>
              <a:t>全局变量、静态变量</a:t>
            </a:r>
            <a:r>
              <a:rPr lang="en-US" altLang="zh-CN" b="1" dirty="0"/>
              <a:t>)</a:t>
            </a:r>
            <a:r>
              <a:rPr lang="zh-CN" altLang="en-US" b="1" dirty="0"/>
              <a:t>由</a:t>
            </a:r>
            <a:r>
              <a:rPr lang="en-US" altLang="zh-CN" b="1" dirty="0"/>
              <a:t>C++</a:t>
            </a:r>
            <a:r>
              <a:rPr lang="zh-CN" altLang="en-US" b="1" dirty="0"/>
              <a:t>编译器建立，对于定义时没有初始化的变量，系统会自动将其初始化为</a:t>
            </a:r>
            <a:r>
              <a:rPr lang="en-US" altLang="zh-CN" b="1" dirty="0"/>
              <a:t>0</a:t>
            </a:r>
            <a:r>
              <a:rPr lang="zh-CN" altLang="en-US" b="1" dirty="0"/>
              <a:t>。这个区域中的数据一直保存，直到程序结束时才由系统负责回收。</a:t>
            </a:r>
            <a:endParaRPr lang="zh-CN" altLang="en-US" b="1" dirty="0"/>
          </a:p>
          <a:p>
            <a:pPr marL="457200" lvl="1" indent="0" eaLnBrk="1" hangingPunct="1">
              <a:buFontTx/>
              <a:buNone/>
              <a:defRPr/>
            </a:pPr>
            <a:endParaRPr lang="zh-CN" altLang="en-US" b="1" dirty="0"/>
          </a:p>
          <a:p>
            <a:pPr lvl="1" eaLnBrk="1" hangingPunct="1">
              <a:defRPr/>
            </a:pPr>
            <a:r>
              <a:rPr lang="zh-CN" altLang="en-US" b="1" dirty="0"/>
              <a:t>堆区的数据由程序员管理，程序员可用</a:t>
            </a:r>
            <a:r>
              <a:rPr lang="en-US" altLang="zh-CN" b="1" dirty="0">
                <a:solidFill>
                  <a:srgbClr val="0000CC"/>
                </a:solidFill>
              </a:rPr>
              <a:t>new</a:t>
            </a:r>
            <a:r>
              <a:rPr lang="zh-CN" altLang="en-US" b="1" dirty="0">
                <a:solidFill>
                  <a:srgbClr val="0000CC"/>
                </a:solidFill>
              </a:rPr>
              <a:t>或</a:t>
            </a:r>
            <a:r>
              <a:rPr lang="en-US" altLang="zh-CN" b="1" dirty="0">
                <a:solidFill>
                  <a:srgbClr val="0000CC"/>
                </a:solidFill>
              </a:rPr>
              <a:t>malloc</a:t>
            </a:r>
            <a:r>
              <a:rPr lang="zh-CN" altLang="en-US" b="1" dirty="0"/>
              <a:t>分配其中的存储单元给指针变量，用完之后，由程序员用</a:t>
            </a:r>
            <a:r>
              <a:rPr lang="en-US" altLang="zh-CN" b="1" dirty="0">
                <a:solidFill>
                  <a:srgbClr val="0000CC"/>
                </a:solidFill>
              </a:rPr>
              <a:t>delete</a:t>
            </a:r>
            <a:r>
              <a:rPr lang="zh-CN" altLang="en-US" b="1" dirty="0">
                <a:solidFill>
                  <a:srgbClr val="0000CC"/>
                </a:solidFill>
              </a:rPr>
              <a:t>或</a:t>
            </a:r>
            <a:r>
              <a:rPr lang="en-US" altLang="zh-CN" b="1" dirty="0">
                <a:solidFill>
                  <a:srgbClr val="0000CC"/>
                </a:solidFill>
              </a:rPr>
              <a:t>free</a:t>
            </a:r>
            <a:r>
              <a:rPr lang="zh-CN" altLang="en-US" b="1" dirty="0"/>
              <a:t>将其归还系统，以便其他程序使用。</a:t>
            </a:r>
            <a:endParaRPr lang="zh-CN" altLang="en-US" sz="2400" b="1" dirty="0"/>
          </a:p>
          <a:p>
            <a:pPr lvl="1" eaLnBrk="1" hangingPunct="1">
              <a:lnSpc>
                <a:spcPct val="90000"/>
              </a:lnSpc>
              <a:defRPr/>
            </a:pPr>
            <a:endParaRPr lang="zh-CN" altLang="en-US" sz="2400" b="1" dirty="0"/>
          </a:p>
        </p:txBody>
      </p:sp>
      <p:sp>
        <p:nvSpPr>
          <p:cNvPr id="204802" name="Rectangle 2"/>
          <p:cNvSpPr>
            <a:spLocks noGrp="1" noChangeArrowheads="1"/>
          </p:cNvSpPr>
          <p:nvPr>
            <p:ph type="title"/>
          </p:nvPr>
        </p:nvSpPr>
        <p:spPr>
          <a:xfrm>
            <a:off x="457200" y="73025"/>
            <a:ext cx="8229600" cy="811213"/>
          </a:xfrm>
        </p:spPr>
        <p:txBody>
          <a:bodyPr/>
          <a:lstStyle/>
          <a:p>
            <a:pPr eaLnBrk="1" hangingPunct="1"/>
            <a:r>
              <a:rPr lang="en-US" altLang="zh-CN" smtClean="0"/>
              <a:t>2.13.2 </a:t>
            </a:r>
            <a:r>
              <a:rPr lang="zh-CN" altLang="en-US" smtClean="0"/>
              <a:t>变量类型</a:t>
            </a:r>
            <a:r>
              <a:rPr lang="zh-CN" altLang="en-US" b="1" smtClean="0">
                <a:solidFill>
                  <a:srgbClr val="FF0000"/>
                </a:solidFill>
              </a:rPr>
              <a:t>及生存期</a:t>
            </a:r>
            <a:endParaRPr lang="zh-CN" altLang="en-US" b="1"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 calcmode="lin" valueType="num">
                                      <p:cBhvr additive="base">
                                        <p:cTn id="13" dur="5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3"/>
          <p:cNvSpPr>
            <a:spLocks noGrp="1" noChangeArrowheads="1"/>
          </p:cNvSpPr>
          <p:nvPr>
            <p:ph idx="1"/>
          </p:nvPr>
        </p:nvSpPr>
        <p:spPr>
          <a:xfrm>
            <a:off x="590550" y="1268413"/>
            <a:ext cx="8229600" cy="4608512"/>
          </a:xfrm>
        </p:spPr>
        <p:txBody>
          <a:bodyPr/>
          <a:lstStyle/>
          <a:p>
            <a:pPr eaLnBrk="1" hangingPunct="1">
              <a:buFontTx/>
              <a:buNone/>
            </a:pPr>
            <a:r>
              <a:rPr lang="en-US" altLang="zh-CN" b="1" dirty="0" smtClean="0">
                <a:solidFill>
                  <a:srgbClr val="0000CC"/>
                </a:solidFill>
              </a:rPr>
              <a:t>3</a:t>
            </a:r>
            <a:r>
              <a:rPr lang="zh-CN" altLang="en-US" b="1" dirty="0" smtClean="0">
                <a:solidFill>
                  <a:srgbClr val="0000CC"/>
                </a:solidFill>
              </a:rPr>
              <a:t>、变量类型</a:t>
            </a:r>
            <a:endParaRPr lang="zh-CN" altLang="en-US" b="1" dirty="0" smtClean="0">
              <a:solidFill>
                <a:srgbClr val="0000CC"/>
              </a:solidFill>
            </a:endParaRPr>
          </a:p>
          <a:p>
            <a:pPr eaLnBrk="1" hangingPunct="1"/>
            <a:r>
              <a:rPr lang="zh-CN" altLang="en-US" b="1" dirty="0" smtClean="0"/>
              <a:t>全局变量</a:t>
            </a:r>
            <a:endParaRPr lang="zh-CN" altLang="en-US" b="1" dirty="0" smtClean="0"/>
          </a:p>
          <a:p>
            <a:pPr lvl="1" eaLnBrk="1" hangingPunct="1"/>
            <a:r>
              <a:rPr lang="zh-CN" altLang="en-US" b="1" dirty="0" smtClean="0"/>
              <a:t>在程序文件的所有函数之外定义的变量，它存放在内存的</a:t>
            </a:r>
            <a:r>
              <a:rPr lang="zh-CN" altLang="en-US" b="1" dirty="0" smtClean="0">
                <a:solidFill>
                  <a:srgbClr val="0000CC"/>
                </a:solidFill>
              </a:rPr>
              <a:t>全局数据</a:t>
            </a:r>
            <a:r>
              <a:rPr lang="zh-CN" altLang="en-US" b="1" dirty="0" smtClean="0"/>
              <a:t>区，可被程序中的所有函数所使用。</a:t>
            </a:r>
            <a:endParaRPr lang="zh-CN" altLang="en-US" b="1" dirty="0" smtClean="0"/>
          </a:p>
          <a:p>
            <a:pPr eaLnBrk="1" hangingPunct="1"/>
            <a:r>
              <a:rPr lang="zh-CN" altLang="en-US" b="1" dirty="0" smtClean="0"/>
              <a:t>局部变量</a:t>
            </a:r>
            <a:endParaRPr lang="zh-CN" altLang="en-US" b="1" dirty="0" smtClean="0"/>
          </a:p>
          <a:p>
            <a:pPr lvl="1" eaLnBrk="1" hangingPunct="1"/>
            <a:r>
              <a:rPr lang="zh-CN" altLang="en-US" b="1" dirty="0" smtClean="0"/>
              <a:t>在局部使用域和函数作用域内定义的变量，有效范围在定义它的语句块或函数范围内，在</a:t>
            </a:r>
            <a:r>
              <a:rPr lang="zh-CN" altLang="en-US" b="1" dirty="0" smtClean="0">
                <a:solidFill>
                  <a:srgbClr val="0000CC"/>
                </a:solidFill>
              </a:rPr>
              <a:t>栈区</a:t>
            </a:r>
            <a:r>
              <a:rPr lang="zh-CN" altLang="en-US" b="1" dirty="0" smtClean="0"/>
              <a:t>存储。</a:t>
            </a:r>
            <a:endParaRPr lang="zh-CN" altLang="en-US" b="1" dirty="0" smtClean="0"/>
          </a:p>
        </p:txBody>
      </p:sp>
      <p:sp>
        <p:nvSpPr>
          <p:cNvPr id="205826" name="Rectangle 2"/>
          <p:cNvSpPr>
            <a:spLocks noGrp="1" noChangeArrowheads="1"/>
          </p:cNvSpPr>
          <p:nvPr>
            <p:ph type="title"/>
          </p:nvPr>
        </p:nvSpPr>
        <p:spPr>
          <a:xfrm>
            <a:off x="457200" y="73025"/>
            <a:ext cx="8229600" cy="811213"/>
          </a:xfrm>
        </p:spPr>
        <p:txBody>
          <a:bodyPr/>
          <a:lstStyle/>
          <a:p>
            <a:pPr eaLnBrk="1" hangingPunct="1"/>
            <a:r>
              <a:rPr lang="en-US" altLang="zh-CN" smtClean="0"/>
              <a:t>2.13.2 </a:t>
            </a:r>
            <a:r>
              <a:rPr lang="zh-CN" altLang="en-US" smtClean="0"/>
              <a:t>变量类型</a:t>
            </a:r>
            <a:r>
              <a:rPr lang="zh-CN" altLang="en-US" b="1" smtClean="0">
                <a:solidFill>
                  <a:srgbClr val="FF0000"/>
                </a:solidFill>
              </a:rPr>
              <a:t>及生存期</a:t>
            </a:r>
            <a:endParaRPr lang="zh-CN" altLang="en-US" b="1" smtClean="0">
              <a:solidFill>
                <a:srgbClr val="FF0000"/>
              </a:solidFill>
            </a:endParaRPr>
          </a:p>
        </p:txBody>
      </p:sp>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a:xfrm>
            <a:off x="214313" y="1196975"/>
            <a:ext cx="8715375" cy="5040313"/>
          </a:xfrm>
        </p:spPr>
        <p:txBody>
          <a:bodyPr/>
          <a:lstStyle/>
          <a:p>
            <a:pPr eaLnBrk="1" hangingPunct="1">
              <a:lnSpc>
                <a:spcPct val="90000"/>
              </a:lnSpc>
              <a:buFontTx/>
              <a:buNone/>
            </a:pPr>
            <a:r>
              <a:rPr lang="en-US" altLang="zh-CN" b="1" dirty="0" smtClean="0">
                <a:solidFill>
                  <a:srgbClr val="0000CC"/>
                </a:solidFill>
              </a:rPr>
              <a:t>4</a:t>
            </a:r>
            <a:r>
              <a:rPr lang="zh-CN" altLang="en-US" b="1" dirty="0" smtClean="0">
                <a:solidFill>
                  <a:srgbClr val="0000CC"/>
                </a:solidFill>
              </a:rPr>
              <a:t>、生存期</a:t>
            </a:r>
            <a:endParaRPr lang="zh-CN" altLang="en-US" b="1" dirty="0" smtClean="0">
              <a:solidFill>
                <a:srgbClr val="0000CC"/>
              </a:solidFill>
            </a:endParaRPr>
          </a:p>
          <a:p>
            <a:pPr eaLnBrk="1" hangingPunct="1">
              <a:lnSpc>
                <a:spcPct val="90000"/>
              </a:lnSpc>
            </a:pPr>
            <a:r>
              <a:rPr lang="zh-CN" altLang="en-US" sz="2800" b="1" dirty="0" smtClean="0">
                <a:solidFill>
                  <a:srgbClr val="FF0000"/>
                </a:solidFill>
              </a:rPr>
              <a:t>静态生存期</a:t>
            </a:r>
            <a:endParaRPr lang="zh-CN" altLang="en-US" sz="2800" b="1" dirty="0" smtClean="0">
              <a:solidFill>
                <a:srgbClr val="FF0000"/>
              </a:solidFill>
            </a:endParaRPr>
          </a:p>
          <a:p>
            <a:pPr lvl="1" eaLnBrk="1" hangingPunct="1">
              <a:lnSpc>
                <a:spcPct val="90000"/>
              </a:lnSpc>
            </a:pPr>
            <a:r>
              <a:rPr lang="zh-CN" altLang="en-US" sz="2400" b="1" dirty="0" smtClean="0"/>
              <a:t>从程序开始直到程序结束</a:t>
            </a:r>
            <a:r>
              <a:rPr lang="en-US" altLang="zh-CN" sz="2400" b="1" dirty="0" smtClean="0"/>
              <a:t>.</a:t>
            </a:r>
            <a:endParaRPr lang="en-US" altLang="zh-CN" sz="2400" b="1" dirty="0" smtClean="0"/>
          </a:p>
          <a:p>
            <a:pPr lvl="2" eaLnBrk="1" hangingPunct="1">
              <a:lnSpc>
                <a:spcPct val="90000"/>
              </a:lnSpc>
            </a:pPr>
            <a:r>
              <a:rPr lang="zh-CN" altLang="en-US" sz="2000" b="1" dirty="0" smtClean="0">
                <a:solidFill>
                  <a:schemeClr val="accent2"/>
                </a:solidFill>
              </a:rPr>
              <a:t>全局变量、静态全局变量、静态局部变量</a:t>
            </a:r>
            <a:endParaRPr lang="zh-CN" altLang="en-US" sz="2000" b="1" dirty="0" smtClean="0">
              <a:solidFill>
                <a:schemeClr val="accent2"/>
              </a:solidFill>
            </a:endParaRPr>
          </a:p>
          <a:p>
            <a:pPr eaLnBrk="1" hangingPunct="1">
              <a:lnSpc>
                <a:spcPct val="90000"/>
              </a:lnSpc>
            </a:pPr>
            <a:r>
              <a:rPr lang="zh-CN" altLang="en-US" sz="2800" b="1" dirty="0" smtClean="0">
                <a:solidFill>
                  <a:srgbClr val="FF0000"/>
                </a:solidFill>
              </a:rPr>
              <a:t>局部生存期</a:t>
            </a:r>
            <a:endParaRPr lang="zh-CN" altLang="en-US" sz="2800" b="1" dirty="0" smtClean="0">
              <a:solidFill>
                <a:srgbClr val="FF0000"/>
              </a:solidFill>
            </a:endParaRPr>
          </a:p>
          <a:p>
            <a:pPr lvl="1" eaLnBrk="1" hangingPunct="1">
              <a:lnSpc>
                <a:spcPct val="90000"/>
              </a:lnSpc>
            </a:pPr>
            <a:r>
              <a:rPr lang="zh-CN" altLang="en-US" sz="2400" b="1" dirty="0" smtClean="0"/>
              <a:t>局部变量，生存期从其声明点始，至声明它的块结束。</a:t>
            </a:r>
            <a:endParaRPr lang="zh-CN" altLang="en-US" sz="2400" b="1" dirty="0" smtClean="0"/>
          </a:p>
          <a:p>
            <a:pPr lvl="1" eaLnBrk="1" hangingPunct="1">
              <a:lnSpc>
                <a:spcPct val="90000"/>
              </a:lnSpc>
            </a:pPr>
            <a:r>
              <a:rPr lang="zh-CN" altLang="en-US" sz="2400" b="1" dirty="0" smtClean="0"/>
              <a:t>系统不会自动初始化此类变量，其初值不定。</a:t>
            </a:r>
            <a:endParaRPr lang="zh-CN" altLang="en-US" sz="2400" b="1" dirty="0" smtClean="0"/>
          </a:p>
          <a:p>
            <a:pPr eaLnBrk="1" hangingPunct="1">
              <a:lnSpc>
                <a:spcPct val="90000"/>
              </a:lnSpc>
            </a:pPr>
            <a:r>
              <a:rPr lang="zh-CN" altLang="en-US" sz="2800" b="1" dirty="0" smtClean="0">
                <a:solidFill>
                  <a:srgbClr val="FF0000"/>
                </a:solidFill>
              </a:rPr>
              <a:t>动态生存期</a:t>
            </a:r>
            <a:endParaRPr lang="zh-CN" altLang="en-US" sz="2800" b="1" dirty="0" smtClean="0">
              <a:solidFill>
                <a:srgbClr val="FF0000"/>
              </a:solidFill>
            </a:endParaRPr>
          </a:p>
          <a:p>
            <a:pPr lvl="1" eaLnBrk="1" hangingPunct="1">
              <a:lnSpc>
                <a:spcPct val="90000"/>
              </a:lnSpc>
            </a:pPr>
            <a:r>
              <a:rPr lang="en-US" altLang="zh-CN" sz="2400" b="1" dirty="0" err="1" smtClean="0"/>
              <a:t>malloc</a:t>
            </a:r>
            <a:r>
              <a:rPr lang="zh-CN" altLang="en-US" sz="2400" b="1" dirty="0" smtClean="0"/>
              <a:t>，</a:t>
            </a:r>
            <a:r>
              <a:rPr lang="en-US" altLang="zh-CN" sz="2400" b="1" dirty="0" smtClean="0"/>
              <a:t>new</a:t>
            </a:r>
            <a:r>
              <a:rPr lang="zh-CN" altLang="en-US" sz="2400" b="1" dirty="0" smtClean="0"/>
              <a:t>创建的变量，结束于</a:t>
            </a:r>
            <a:r>
              <a:rPr lang="en-US" altLang="zh-CN" sz="2400" b="1" dirty="0" smtClean="0"/>
              <a:t>free</a:t>
            </a:r>
            <a:r>
              <a:rPr lang="zh-CN" altLang="en-US" sz="2400" b="1" dirty="0" smtClean="0"/>
              <a:t>、</a:t>
            </a:r>
            <a:r>
              <a:rPr lang="en-US" altLang="zh-CN" sz="2400" b="1" dirty="0" smtClean="0"/>
              <a:t>delete</a:t>
            </a:r>
            <a:r>
              <a:rPr lang="zh-CN" altLang="en-US" sz="2400" b="1" dirty="0" smtClean="0"/>
              <a:t>操作。</a:t>
            </a:r>
            <a:endParaRPr lang="zh-CN" altLang="en-US" sz="2400" b="1" dirty="0" smtClean="0"/>
          </a:p>
          <a:p>
            <a:pPr lvl="1" eaLnBrk="1" hangingPunct="1">
              <a:lnSpc>
                <a:spcPct val="90000"/>
              </a:lnSpc>
            </a:pPr>
            <a:endParaRPr lang="zh-CN" altLang="en-US" sz="2400" b="1" dirty="0" smtClean="0"/>
          </a:p>
        </p:txBody>
      </p:sp>
      <p:sp>
        <p:nvSpPr>
          <p:cNvPr id="206850" name="Rectangle 2"/>
          <p:cNvSpPr>
            <a:spLocks noGrp="1" noChangeArrowheads="1"/>
          </p:cNvSpPr>
          <p:nvPr>
            <p:ph type="title"/>
          </p:nvPr>
        </p:nvSpPr>
        <p:spPr>
          <a:xfrm>
            <a:off x="457200" y="73025"/>
            <a:ext cx="8229600" cy="811213"/>
          </a:xfrm>
        </p:spPr>
        <p:txBody>
          <a:bodyPr/>
          <a:lstStyle/>
          <a:p>
            <a:pPr eaLnBrk="1" hangingPunct="1"/>
            <a:r>
              <a:rPr lang="en-US" altLang="zh-CN" smtClean="0"/>
              <a:t>2.13.2 </a:t>
            </a:r>
            <a:r>
              <a:rPr lang="zh-CN" altLang="en-US" smtClean="0"/>
              <a:t>变量类型</a:t>
            </a:r>
            <a:r>
              <a:rPr lang="zh-CN" altLang="en-US" b="1" smtClean="0">
                <a:solidFill>
                  <a:srgbClr val="FF0000"/>
                </a:solidFill>
              </a:rPr>
              <a:t>及生存期</a:t>
            </a:r>
            <a:endParaRPr lang="zh-CN" altLang="en-US" b="1"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 calcmode="lin" valueType="num">
                                      <p:cBhvr additive="base">
                                        <p:cTn id="17"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 calcmode="lin" valueType="num">
                                      <p:cBhvr additive="base">
                                        <p:cTn id="21"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0771">
                                            <p:txEl>
                                              <p:pRg st="4" end="4"/>
                                            </p:txEl>
                                          </p:spTgt>
                                        </p:tgtEl>
                                        <p:attrNameLst>
                                          <p:attrName>style.visibility</p:attrName>
                                        </p:attrNameLst>
                                      </p:cBhvr>
                                      <p:to>
                                        <p:strVal val="visible"/>
                                      </p:to>
                                    </p:set>
                                    <p:anim calcmode="lin" valueType="num">
                                      <p:cBhvr additive="base">
                                        <p:cTn id="27"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0771">
                                            <p:txEl>
                                              <p:pRg st="5" end="5"/>
                                            </p:txEl>
                                          </p:spTgt>
                                        </p:tgtEl>
                                        <p:attrNameLst>
                                          <p:attrName>style.visibility</p:attrName>
                                        </p:attrNameLst>
                                      </p:cBhvr>
                                      <p:to>
                                        <p:strVal val="visible"/>
                                      </p:to>
                                    </p:set>
                                    <p:anim calcmode="lin" valueType="num">
                                      <p:cBhvr additive="base">
                                        <p:cTn id="31"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 calcmode="lin" valueType="num">
                                      <p:cBhvr additive="base">
                                        <p:cTn id="35"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0771">
                                            <p:txEl>
                                              <p:pRg st="7" end="7"/>
                                            </p:txEl>
                                          </p:spTgt>
                                        </p:tgtEl>
                                        <p:attrNameLst>
                                          <p:attrName>style.visibility</p:attrName>
                                        </p:attrNameLst>
                                      </p:cBhvr>
                                      <p:to>
                                        <p:strVal val="visible"/>
                                      </p:to>
                                    </p:set>
                                    <p:anim calcmode="lin" valueType="num">
                                      <p:cBhvr additive="base">
                                        <p:cTn id="41"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0771">
                                            <p:txEl>
                                              <p:pRg st="8" end="8"/>
                                            </p:txEl>
                                          </p:spTgt>
                                        </p:tgtEl>
                                        <p:attrNameLst>
                                          <p:attrName>style.visibility</p:attrName>
                                        </p:attrNameLst>
                                      </p:cBhvr>
                                      <p:to>
                                        <p:strVal val="visible"/>
                                      </p:to>
                                    </p:set>
                                    <p:anim calcmode="lin" valueType="num">
                                      <p:cBhvr additive="base">
                                        <p:cTn id="45" dur="500" fill="hold"/>
                                        <p:tgtEl>
                                          <p:spTgt spid="1607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457200" y="1052513"/>
            <a:ext cx="8651875" cy="5616575"/>
          </a:xfrm>
        </p:spPr>
        <p:txBody>
          <a:bodyPr/>
          <a:lstStyle/>
          <a:p>
            <a:pPr eaLnBrk="1" hangingPunct="1">
              <a:lnSpc>
                <a:spcPct val="80000"/>
              </a:lnSpc>
              <a:buFontTx/>
              <a:buNone/>
            </a:pPr>
            <a:r>
              <a:rPr lang="en-US" altLang="zh-CN" sz="1800" b="1" smtClean="0">
                <a:solidFill>
                  <a:srgbClr val="0000CC"/>
                </a:solidFill>
              </a:rPr>
              <a:t>【</a:t>
            </a:r>
            <a:r>
              <a:rPr lang="zh-CN" altLang="en-US" sz="1800" b="1" smtClean="0">
                <a:solidFill>
                  <a:srgbClr val="0000CC"/>
                </a:solidFill>
              </a:rPr>
              <a:t>例</a:t>
            </a:r>
            <a:r>
              <a:rPr lang="en-US" altLang="zh-CN" sz="1800" b="1" smtClean="0">
                <a:solidFill>
                  <a:srgbClr val="0000CC"/>
                </a:solidFill>
              </a:rPr>
              <a:t>2-35】  </a:t>
            </a:r>
            <a:r>
              <a:rPr lang="zh-CN" altLang="en-US" sz="1800" b="1" smtClean="0">
                <a:solidFill>
                  <a:srgbClr val="0000CC"/>
                </a:solidFill>
              </a:rPr>
              <a:t>静态变量的生存期长于其作用域的例子。</a:t>
            </a:r>
            <a:endParaRPr lang="zh-CN" altLang="en-US" sz="1800" b="1" smtClean="0">
              <a:solidFill>
                <a:srgbClr val="0000CC"/>
              </a:solidFill>
            </a:endParaRPr>
          </a:p>
          <a:p>
            <a:pPr eaLnBrk="1" hangingPunct="1">
              <a:lnSpc>
                <a:spcPct val="80000"/>
              </a:lnSpc>
              <a:buFontTx/>
              <a:buNone/>
            </a:pPr>
            <a:r>
              <a:rPr lang="en-US" altLang="zh-CN" sz="1800" b="1" smtClean="0"/>
              <a:t>// Eg2-35.cpp</a:t>
            </a:r>
            <a:endParaRPr lang="en-US" altLang="zh-CN" sz="1800" b="1" smtClean="0"/>
          </a:p>
          <a:p>
            <a:pPr eaLnBrk="1" hangingPunct="1">
              <a:lnSpc>
                <a:spcPct val="80000"/>
              </a:lnSpc>
              <a:buFontTx/>
              <a:buNone/>
            </a:pPr>
            <a:r>
              <a:rPr lang="en-US" altLang="zh-CN" sz="1800" b="1" smtClean="0"/>
              <a:t>#include &lt;iostream&gt;</a:t>
            </a:r>
            <a:endParaRPr lang="en-US" altLang="zh-CN" sz="1800" b="1" smtClean="0"/>
          </a:p>
          <a:p>
            <a:pPr eaLnBrk="1" hangingPunct="1">
              <a:lnSpc>
                <a:spcPct val="80000"/>
              </a:lnSpc>
              <a:buFontTx/>
              <a:buNone/>
            </a:pPr>
            <a:r>
              <a:rPr lang="en-US" altLang="zh-CN" sz="1800" b="1" smtClean="0"/>
              <a:t>using namespace std;</a:t>
            </a:r>
            <a:endParaRPr lang="en-US" altLang="zh-CN" sz="1800" b="1" smtClean="0"/>
          </a:p>
          <a:p>
            <a:pPr eaLnBrk="1" hangingPunct="1">
              <a:lnSpc>
                <a:spcPct val="80000"/>
              </a:lnSpc>
              <a:buFontTx/>
              <a:buNone/>
            </a:pPr>
            <a:r>
              <a:rPr lang="en-US" altLang="zh-CN" sz="1800" b="1" smtClean="0"/>
              <a:t>static int n;			//n</a:t>
            </a:r>
            <a:r>
              <a:rPr lang="zh-CN" altLang="en-US" sz="1800" b="1" smtClean="0"/>
              <a:t>被初始化为</a:t>
            </a:r>
            <a:r>
              <a:rPr lang="en-US" altLang="zh-CN" sz="1800" b="1" smtClean="0"/>
              <a:t>0</a:t>
            </a:r>
            <a:endParaRPr lang="en-US" altLang="zh-CN" sz="1800" b="1" smtClean="0"/>
          </a:p>
          <a:p>
            <a:pPr eaLnBrk="1" hangingPunct="1">
              <a:lnSpc>
                <a:spcPct val="80000"/>
              </a:lnSpc>
              <a:buFontTx/>
              <a:buNone/>
            </a:pPr>
            <a:r>
              <a:rPr lang="en-US" altLang="zh-CN" sz="1800" b="1" smtClean="0"/>
              <a:t>void  f(){</a:t>
            </a:r>
            <a:endParaRPr lang="en-US" altLang="zh-CN" sz="1800" b="1" smtClean="0"/>
          </a:p>
          <a:p>
            <a:pPr eaLnBrk="1" hangingPunct="1">
              <a:lnSpc>
                <a:spcPct val="80000"/>
              </a:lnSpc>
              <a:buFontTx/>
              <a:buNone/>
            </a:pPr>
            <a:r>
              <a:rPr lang="en-US" altLang="zh-CN" sz="1800" b="1" smtClean="0"/>
              <a:t>	static int i;			//i</a:t>
            </a:r>
            <a:r>
              <a:rPr lang="zh-CN" altLang="en-US" sz="1800" b="1" smtClean="0"/>
              <a:t>被初始化为</a:t>
            </a:r>
            <a:r>
              <a:rPr lang="en-US" altLang="zh-CN" sz="1800" b="1" smtClean="0"/>
              <a:t>0</a:t>
            </a:r>
            <a:endParaRPr lang="en-US" altLang="zh-CN" sz="1800" b="1" smtClean="0"/>
          </a:p>
          <a:p>
            <a:pPr eaLnBrk="1" hangingPunct="1">
              <a:lnSpc>
                <a:spcPct val="80000"/>
              </a:lnSpc>
              <a:buFontTx/>
              <a:buNone/>
            </a:pPr>
            <a:r>
              <a:rPr lang="en-US" altLang="zh-CN" sz="1800" b="1" smtClean="0"/>
              <a:t>	int j=0;</a:t>
            </a:r>
            <a:endParaRPr lang="en-US" altLang="zh-CN" sz="1800" b="1" smtClean="0"/>
          </a:p>
          <a:p>
            <a:pPr eaLnBrk="1" hangingPunct="1">
              <a:lnSpc>
                <a:spcPct val="80000"/>
              </a:lnSpc>
              <a:buFontTx/>
              <a:buNone/>
            </a:pPr>
            <a:r>
              <a:rPr lang="en-US" altLang="zh-CN" sz="1800" b="1" smtClean="0"/>
              <a:t>	i+=2;</a:t>
            </a:r>
            <a:endParaRPr lang="en-US" altLang="zh-CN" sz="1800" b="1" smtClean="0"/>
          </a:p>
          <a:p>
            <a:pPr eaLnBrk="1" hangingPunct="1">
              <a:lnSpc>
                <a:spcPct val="80000"/>
              </a:lnSpc>
              <a:buFontTx/>
              <a:buNone/>
            </a:pPr>
            <a:r>
              <a:rPr lang="en-US" altLang="zh-CN" sz="1800" b="1" smtClean="0"/>
              <a:t>	j+=2;</a:t>
            </a:r>
            <a:endParaRPr lang="en-US" altLang="zh-CN" sz="1800" b="1" smtClean="0"/>
          </a:p>
          <a:p>
            <a:pPr eaLnBrk="1" hangingPunct="1">
              <a:lnSpc>
                <a:spcPct val="80000"/>
              </a:lnSpc>
              <a:buFontTx/>
              <a:buNone/>
            </a:pPr>
            <a:r>
              <a:rPr lang="en-US" altLang="zh-CN" sz="1800" b="1" smtClean="0"/>
              <a:t>	cout&lt;&lt;"i="&lt;&lt;i&lt;&lt;", ";</a:t>
            </a:r>
            <a:endParaRPr lang="en-US" altLang="zh-CN" sz="1800" b="1" smtClean="0"/>
          </a:p>
          <a:p>
            <a:pPr eaLnBrk="1" hangingPunct="1">
              <a:lnSpc>
                <a:spcPct val="80000"/>
              </a:lnSpc>
              <a:buFontTx/>
              <a:buNone/>
            </a:pPr>
            <a:r>
              <a:rPr lang="en-US" altLang="zh-CN" sz="1800" b="1" smtClean="0"/>
              <a:t>	cout&lt;&lt;"j="&lt;&lt;j&lt;&lt;endl;</a:t>
            </a:r>
            <a:endParaRPr lang="en-US" altLang="zh-CN" sz="1800" b="1" smtClean="0"/>
          </a:p>
          <a:p>
            <a:pPr eaLnBrk="1" hangingPunct="1">
              <a:lnSpc>
                <a:spcPct val="80000"/>
              </a:lnSpc>
              <a:buFontTx/>
              <a:buNone/>
            </a:pPr>
            <a:r>
              <a:rPr lang="en-US" altLang="zh-CN" sz="1800" b="1" smtClean="0"/>
              <a:t>}</a:t>
            </a:r>
            <a:endParaRPr lang="en-US" altLang="zh-CN" sz="1800" b="1" smtClean="0"/>
          </a:p>
          <a:p>
            <a:pPr eaLnBrk="1" hangingPunct="1">
              <a:lnSpc>
                <a:spcPct val="80000"/>
              </a:lnSpc>
              <a:buFontTx/>
              <a:buNone/>
            </a:pPr>
            <a:r>
              <a:rPr lang="en-US" altLang="zh-CN" sz="1800" b="1" smtClean="0"/>
              <a:t>int main(){</a:t>
            </a:r>
            <a:endParaRPr lang="en-US" altLang="zh-CN" sz="1800" b="1" smtClean="0"/>
          </a:p>
          <a:p>
            <a:pPr eaLnBrk="1" hangingPunct="1">
              <a:lnSpc>
                <a:spcPct val="80000"/>
              </a:lnSpc>
              <a:buFontTx/>
              <a:buNone/>
            </a:pPr>
            <a:r>
              <a:rPr lang="en-US" altLang="zh-CN" sz="1800" b="1" smtClean="0"/>
              <a:t>	n+=5;</a:t>
            </a:r>
            <a:endParaRPr lang="en-US" altLang="zh-CN" sz="1800" b="1" smtClean="0"/>
          </a:p>
          <a:p>
            <a:pPr eaLnBrk="1" hangingPunct="1">
              <a:lnSpc>
                <a:spcPct val="80000"/>
              </a:lnSpc>
              <a:buFontTx/>
              <a:buNone/>
            </a:pPr>
            <a:r>
              <a:rPr lang="en-US" altLang="zh-CN" sz="1800" b="1" smtClean="0"/>
              <a:t>	f();                     //</a:t>
            </a:r>
            <a:r>
              <a:rPr lang="zh-CN" altLang="en-US" sz="1800" b="1" smtClean="0"/>
              <a:t>输出</a:t>
            </a:r>
            <a:r>
              <a:rPr lang="en-US" altLang="zh-CN" sz="1800" b="1" smtClean="0"/>
              <a:t>i=2</a:t>
            </a:r>
            <a:r>
              <a:rPr lang="zh-CN" altLang="en-US" sz="1800" b="1" smtClean="0"/>
              <a:t>，</a:t>
            </a:r>
            <a:r>
              <a:rPr lang="en-US" altLang="zh-CN" sz="1800" b="1" smtClean="0"/>
              <a:t>j=2;</a:t>
            </a:r>
            <a:endParaRPr lang="en-US" altLang="zh-CN" sz="1800" b="1" smtClean="0"/>
          </a:p>
          <a:p>
            <a:pPr eaLnBrk="1" hangingPunct="1">
              <a:lnSpc>
                <a:spcPct val="80000"/>
              </a:lnSpc>
              <a:buFontTx/>
              <a:buNone/>
            </a:pPr>
            <a:r>
              <a:rPr lang="en-US" altLang="zh-CN" sz="1800" b="1" smtClean="0"/>
              <a:t>	i=2;                    //</a:t>
            </a:r>
            <a:r>
              <a:rPr lang="zh-CN" altLang="en-US" sz="1800" b="1" smtClean="0"/>
              <a:t>错误，</a:t>
            </a:r>
            <a:r>
              <a:rPr lang="en-US" altLang="zh-CN" sz="1800" b="1" smtClean="0"/>
              <a:t>i</a:t>
            </a:r>
            <a:r>
              <a:rPr lang="zh-CN" altLang="en-US" sz="1800" b="1" smtClean="0"/>
              <a:t>虽然为</a:t>
            </a:r>
            <a:r>
              <a:rPr lang="en-US" altLang="zh-CN" sz="1800" b="1" smtClean="0"/>
              <a:t>static</a:t>
            </a:r>
            <a:r>
              <a:rPr lang="zh-CN" altLang="en-US" sz="1800" b="1" smtClean="0"/>
              <a:t>，但其作用域为函数</a:t>
            </a:r>
            <a:r>
              <a:rPr lang="en-US" altLang="zh-CN" sz="1800" b="1" smtClean="0"/>
              <a:t>f()</a:t>
            </a:r>
            <a:r>
              <a:rPr lang="zh-CN" altLang="en-US" sz="1800" b="1" smtClean="0"/>
              <a:t>内部</a:t>
            </a:r>
            <a:endParaRPr lang="zh-CN" altLang="en-US" sz="1800" b="1" smtClean="0"/>
          </a:p>
          <a:p>
            <a:pPr eaLnBrk="1" hangingPunct="1">
              <a:lnSpc>
                <a:spcPct val="80000"/>
              </a:lnSpc>
              <a:buFontTx/>
              <a:buNone/>
            </a:pPr>
            <a:r>
              <a:rPr lang="zh-CN" altLang="en-US" sz="1800" b="1" smtClean="0"/>
              <a:t>	</a:t>
            </a:r>
            <a:r>
              <a:rPr lang="en-US" altLang="zh-CN" sz="1800" b="1" smtClean="0"/>
              <a:t>f();                	//</a:t>
            </a:r>
            <a:r>
              <a:rPr lang="zh-CN" altLang="en-US" sz="1800" b="1" smtClean="0"/>
              <a:t>输出</a:t>
            </a:r>
            <a:r>
              <a:rPr lang="en-US" altLang="zh-CN" sz="1800" b="1" smtClean="0"/>
              <a:t>i=4</a:t>
            </a:r>
            <a:r>
              <a:rPr lang="zh-CN" altLang="en-US" sz="1800" b="1" smtClean="0"/>
              <a:t>，</a:t>
            </a:r>
            <a:r>
              <a:rPr lang="en-US" altLang="zh-CN" sz="1800" b="1" smtClean="0"/>
              <a:t>j=2;</a:t>
            </a:r>
            <a:endParaRPr lang="en-US" altLang="zh-CN" sz="1800" b="1" smtClean="0"/>
          </a:p>
          <a:p>
            <a:pPr eaLnBrk="1" hangingPunct="1">
              <a:lnSpc>
                <a:spcPct val="80000"/>
              </a:lnSpc>
              <a:buFontTx/>
              <a:buNone/>
            </a:pPr>
            <a:r>
              <a:rPr lang="en-US" altLang="zh-CN" sz="1800" b="1" smtClean="0"/>
              <a:t>      return 0;</a:t>
            </a:r>
            <a:endParaRPr lang="en-US" altLang="zh-CN" sz="1800" b="1" smtClean="0"/>
          </a:p>
          <a:p>
            <a:pPr eaLnBrk="1" hangingPunct="1">
              <a:lnSpc>
                <a:spcPct val="80000"/>
              </a:lnSpc>
              <a:buFontTx/>
              <a:buNone/>
            </a:pPr>
            <a:r>
              <a:rPr lang="en-US" altLang="zh-CN" sz="1800" b="1" smtClean="0"/>
              <a:t>}                           	//i</a:t>
            </a:r>
            <a:r>
              <a:rPr lang="zh-CN" altLang="en-US" sz="1800" b="1" smtClean="0"/>
              <a:t>，</a:t>
            </a:r>
            <a:r>
              <a:rPr lang="en-US" altLang="zh-CN" sz="1800" b="1" smtClean="0"/>
              <a:t>n</a:t>
            </a:r>
            <a:r>
              <a:rPr lang="zh-CN" altLang="en-US" sz="1800" b="1" smtClean="0"/>
              <a:t>的生命期到此才结束</a:t>
            </a:r>
            <a:endParaRPr lang="en-US" altLang="zh-CN" sz="1800" b="1" smtClean="0"/>
          </a:p>
        </p:txBody>
      </p:sp>
      <p:sp>
        <p:nvSpPr>
          <p:cNvPr id="207874" name="Rectangle 2"/>
          <p:cNvSpPr>
            <a:spLocks noGrp="1" noChangeArrowheads="1"/>
          </p:cNvSpPr>
          <p:nvPr>
            <p:ph type="title"/>
          </p:nvPr>
        </p:nvSpPr>
        <p:spPr>
          <a:xfrm>
            <a:off x="457200" y="73025"/>
            <a:ext cx="8229600" cy="811213"/>
          </a:xfrm>
        </p:spPr>
        <p:txBody>
          <a:bodyPr/>
          <a:lstStyle/>
          <a:p>
            <a:pPr eaLnBrk="1" hangingPunct="1"/>
            <a:r>
              <a:rPr lang="en-US" altLang="zh-CN" smtClean="0"/>
              <a:t>2.13.2 </a:t>
            </a:r>
            <a:r>
              <a:rPr lang="zh-CN" altLang="en-US" smtClean="0"/>
              <a:t>变量类型</a:t>
            </a:r>
            <a:r>
              <a:rPr lang="zh-CN" altLang="en-US" b="1" smtClean="0">
                <a:solidFill>
                  <a:srgbClr val="FF0000"/>
                </a:solidFill>
              </a:rPr>
              <a:t>及生存期</a:t>
            </a:r>
            <a:endParaRPr lang="zh-CN" altLang="en-US" b="1"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770" decel="100000"/>
                                        <p:tgtEl>
                                          <p:spTgt spid="157699">
                                            <p:txEl>
                                              <p:pRg st="0" end="0"/>
                                            </p:txEl>
                                          </p:spTgt>
                                        </p:tgtEl>
                                      </p:cBhvr>
                                    </p:animEffect>
                                    <p:animScale>
                                      <p:cBhvr>
                                        <p:cTn id="8" dur="770" decel="100000"/>
                                        <p:tgtEl>
                                          <p:spTgt spid="157699">
                                            <p:txEl>
                                              <p:pRg st="0" end="0"/>
                                            </p:txEl>
                                          </p:spTgt>
                                        </p:tgtEl>
                                      </p:cBhvr>
                                      <p:from x="10000" y="10000"/>
                                      <p:to x="200000" y="450000"/>
                                    </p:animScale>
                                    <p:animScale>
                                      <p:cBhvr>
                                        <p:cTn id="9" dur="1230" accel="100000" fill="hold">
                                          <p:stCondLst>
                                            <p:cond delay="770"/>
                                          </p:stCondLst>
                                        </p:cTn>
                                        <p:tgtEl>
                                          <p:spTgt spid="157699">
                                            <p:txEl>
                                              <p:pRg st="0" end="0"/>
                                            </p:txEl>
                                          </p:spTgt>
                                        </p:tgtEl>
                                      </p:cBhvr>
                                      <p:from x="200000" y="450000"/>
                                      <p:to x="100000" y="100000"/>
                                    </p:animScale>
                                    <p:set>
                                      <p:cBhvr>
                                        <p:cTn id="10" dur="770" fill="hold"/>
                                        <p:tgtEl>
                                          <p:spTgt spid="157699">
                                            <p:txEl>
                                              <p:pRg st="0" end="0"/>
                                            </p:txEl>
                                          </p:spTgt>
                                        </p:tgtEl>
                                        <p:attrNameLst>
                                          <p:attrName>ppt_x</p:attrName>
                                        </p:attrNameLst>
                                      </p:cBhvr>
                                      <p:to>
                                        <p:strVal val="(0.5)"/>
                                      </p:to>
                                    </p:set>
                                    <p:anim from="(0.5)" to="(#ppt_x)" calcmode="lin" valueType="num">
                                      <p:cBhvr>
                                        <p:cTn id="11" dur="1230" accel="100000" fill="hold">
                                          <p:stCondLst>
                                            <p:cond delay="770"/>
                                          </p:stCondLst>
                                        </p:cTn>
                                        <p:tgtEl>
                                          <p:spTgt spid="157699">
                                            <p:txEl>
                                              <p:pRg st="0" end="0"/>
                                            </p:txEl>
                                          </p:spTgt>
                                        </p:tgtEl>
                                        <p:attrNameLst>
                                          <p:attrName>ppt_x</p:attrName>
                                        </p:attrNameLst>
                                      </p:cBhvr>
                                    </p:anim>
                                    <p:set>
                                      <p:cBhvr>
                                        <p:cTn id="12" dur="770" fill="hold"/>
                                        <p:tgtEl>
                                          <p:spTgt spid="157699">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7699">
                                            <p:txEl>
                                              <p:pRg st="0" end="0"/>
                                            </p:txEl>
                                          </p:spTgt>
                                        </p:tgtEl>
                                        <p:attrNameLst>
                                          <p:attrName>ppt_y</p:attrName>
                                        </p:attrNameLst>
                                      </p:cBhvr>
                                    </p:anim>
                                  </p:childTnLst>
                                  <p:subTnLst>
                                    <p:animClr clrSpc="rgb" dir="cw">
                                      <p:cBhvr override="childStyle">
                                        <p:cTn dur="1" fill="hold" display="0" masterRel="nextClick" afterEffect="1"/>
                                        <p:tgtEl>
                                          <p:spTgt spid="157699">
                                            <p:txEl>
                                              <p:pRg st="0" end="0"/>
                                            </p:txEl>
                                          </p:spTgt>
                                        </p:tgtEl>
                                        <p:attrNameLst>
                                          <p:attrName>ppt_c</p:attrName>
                                        </p:attrNameLst>
                                      </p:cBhvr>
                                      <p:to>
                                        <a:schemeClr val="accent2"/>
                                      </p:to>
                                    </p:animClr>
                                  </p:sub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7699">
                                            <p:txEl>
                                              <p:pRg st="1" end="1"/>
                                            </p:txEl>
                                          </p:spTgt>
                                        </p:tgtEl>
                                        <p:attrNameLst>
                                          <p:attrName>style.visibility</p:attrName>
                                        </p:attrNameLst>
                                      </p:cBhvr>
                                      <p:to>
                                        <p:strVal val="visible"/>
                                      </p:to>
                                    </p:set>
                                    <p:animEffect transition="in" filter="fade">
                                      <p:cBhvr>
                                        <p:cTn id="18" dur="770" decel="100000"/>
                                        <p:tgtEl>
                                          <p:spTgt spid="157699">
                                            <p:txEl>
                                              <p:pRg st="1" end="1"/>
                                            </p:txEl>
                                          </p:spTgt>
                                        </p:tgtEl>
                                      </p:cBhvr>
                                    </p:animEffect>
                                    <p:animScale>
                                      <p:cBhvr>
                                        <p:cTn id="19" dur="770" decel="100000"/>
                                        <p:tgtEl>
                                          <p:spTgt spid="157699">
                                            <p:txEl>
                                              <p:pRg st="1" end="1"/>
                                            </p:txEl>
                                          </p:spTgt>
                                        </p:tgtEl>
                                      </p:cBhvr>
                                      <p:from x="10000" y="10000"/>
                                      <p:to x="200000" y="450000"/>
                                    </p:animScale>
                                    <p:animScale>
                                      <p:cBhvr>
                                        <p:cTn id="20" dur="1230" accel="100000" fill="hold">
                                          <p:stCondLst>
                                            <p:cond delay="770"/>
                                          </p:stCondLst>
                                        </p:cTn>
                                        <p:tgtEl>
                                          <p:spTgt spid="157699">
                                            <p:txEl>
                                              <p:pRg st="1" end="1"/>
                                            </p:txEl>
                                          </p:spTgt>
                                        </p:tgtEl>
                                      </p:cBhvr>
                                      <p:from x="200000" y="450000"/>
                                      <p:to x="100000" y="100000"/>
                                    </p:animScale>
                                    <p:set>
                                      <p:cBhvr>
                                        <p:cTn id="21" dur="770" fill="hold"/>
                                        <p:tgtEl>
                                          <p:spTgt spid="157699">
                                            <p:txEl>
                                              <p:pRg st="1" end="1"/>
                                            </p:txEl>
                                          </p:spTgt>
                                        </p:tgtEl>
                                        <p:attrNameLst>
                                          <p:attrName>ppt_x</p:attrName>
                                        </p:attrNameLst>
                                      </p:cBhvr>
                                      <p:to>
                                        <p:strVal val="(0.5)"/>
                                      </p:to>
                                    </p:set>
                                    <p:anim from="(0.5)" to="(#ppt_x)" calcmode="lin" valueType="num">
                                      <p:cBhvr>
                                        <p:cTn id="22" dur="1230" accel="100000" fill="hold">
                                          <p:stCondLst>
                                            <p:cond delay="770"/>
                                          </p:stCondLst>
                                        </p:cTn>
                                        <p:tgtEl>
                                          <p:spTgt spid="157699">
                                            <p:txEl>
                                              <p:pRg st="1" end="1"/>
                                            </p:txEl>
                                          </p:spTgt>
                                        </p:tgtEl>
                                        <p:attrNameLst>
                                          <p:attrName>ppt_x</p:attrName>
                                        </p:attrNameLst>
                                      </p:cBhvr>
                                    </p:anim>
                                    <p:set>
                                      <p:cBhvr>
                                        <p:cTn id="23" dur="770" fill="hold"/>
                                        <p:tgtEl>
                                          <p:spTgt spid="157699">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57699">
                                            <p:txEl>
                                              <p:pRg st="1" end="1"/>
                                            </p:txEl>
                                          </p:spTgt>
                                        </p:tgtEl>
                                        <p:attrNameLst>
                                          <p:attrName>ppt_y</p:attrName>
                                        </p:attrNameLst>
                                      </p:cBhvr>
                                    </p:anim>
                                  </p:childTnLst>
                                  <p:subTnLst>
                                    <p:animClr clrSpc="rgb" dir="cw">
                                      <p:cBhvr override="childStyle">
                                        <p:cTn dur="1" fill="hold" display="0" masterRel="nextClick" afterEffect="1"/>
                                        <p:tgtEl>
                                          <p:spTgt spid="157699">
                                            <p:txEl>
                                              <p:pRg st="1" end="1"/>
                                            </p:txEl>
                                          </p:spTgt>
                                        </p:tgtEl>
                                        <p:attrNameLst>
                                          <p:attrName>ppt_c</p:attrName>
                                        </p:attrNameLst>
                                      </p:cBhvr>
                                      <p:to>
                                        <a:schemeClr val="accent2"/>
                                      </p:to>
                                    </p:animClr>
                                  </p:subTnLst>
                                </p:cTn>
                              </p:par>
                            </p:childTnLst>
                          </p:cTn>
                        </p:par>
                      </p:childTnLst>
                    </p:cTn>
                  </p:par>
                  <p:par>
                    <p:cTn id="25" fill="hold">
                      <p:stCondLst>
                        <p:cond delay="indefinite"/>
                      </p:stCondLst>
                      <p:childTnLst>
                        <p:par>
                          <p:cTn id="26" fill="hold">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57699">
                                            <p:txEl>
                                              <p:pRg st="2" end="2"/>
                                            </p:txEl>
                                          </p:spTgt>
                                        </p:tgtEl>
                                        <p:attrNameLst>
                                          <p:attrName>style.visibility</p:attrName>
                                        </p:attrNameLst>
                                      </p:cBhvr>
                                      <p:to>
                                        <p:strVal val="visible"/>
                                      </p:to>
                                    </p:set>
                                    <p:animEffect transition="in" filter="fade">
                                      <p:cBhvr>
                                        <p:cTn id="29" dur="770" decel="100000"/>
                                        <p:tgtEl>
                                          <p:spTgt spid="157699">
                                            <p:txEl>
                                              <p:pRg st="2" end="2"/>
                                            </p:txEl>
                                          </p:spTgt>
                                        </p:tgtEl>
                                      </p:cBhvr>
                                    </p:animEffect>
                                    <p:animScale>
                                      <p:cBhvr>
                                        <p:cTn id="30" dur="770" decel="100000"/>
                                        <p:tgtEl>
                                          <p:spTgt spid="157699">
                                            <p:txEl>
                                              <p:pRg st="2" end="2"/>
                                            </p:txEl>
                                          </p:spTgt>
                                        </p:tgtEl>
                                      </p:cBhvr>
                                      <p:from x="10000" y="10000"/>
                                      <p:to x="200000" y="450000"/>
                                    </p:animScale>
                                    <p:animScale>
                                      <p:cBhvr>
                                        <p:cTn id="31" dur="1230" accel="100000" fill="hold">
                                          <p:stCondLst>
                                            <p:cond delay="770"/>
                                          </p:stCondLst>
                                        </p:cTn>
                                        <p:tgtEl>
                                          <p:spTgt spid="157699">
                                            <p:txEl>
                                              <p:pRg st="2" end="2"/>
                                            </p:txEl>
                                          </p:spTgt>
                                        </p:tgtEl>
                                      </p:cBhvr>
                                      <p:from x="200000" y="450000"/>
                                      <p:to x="100000" y="100000"/>
                                    </p:animScale>
                                    <p:set>
                                      <p:cBhvr>
                                        <p:cTn id="32" dur="770" fill="hold"/>
                                        <p:tgtEl>
                                          <p:spTgt spid="157699">
                                            <p:txEl>
                                              <p:pRg st="2" end="2"/>
                                            </p:txEl>
                                          </p:spTgt>
                                        </p:tgtEl>
                                        <p:attrNameLst>
                                          <p:attrName>ppt_x</p:attrName>
                                        </p:attrNameLst>
                                      </p:cBhvr>
                                      <p:to>
                                        <p:strVal val="(0.5)"/>
                                      </p:to>
                                    </p:set>
                                    <p:anim from="(0.5)" to="(#ppt_x)" calcmode="lin" valueType="num">
                                      <p:cBhvr>
                                        <p:cTn id="33" dur="1230" accel="100000" fill="hold">
                                          <p:stCondLst>
                                            <p:cond delay="770"/>
                                          </p:stCondLst>
                                        </p:cTn>
                                        <p:tgtEl>
                                          <p:spTgt spid="157699">
                                            <p:txEl>
                                              <p:pRg st="2" end="2"/>
                                            </p:txEl>
                                          </p:spTgt>
                                        </p:tgtEl>
                                        <p:attrNameLst>
                                          <p:attrName>ppt_x</p:attrName>
                                        </p:attrNameLst>
                                      </p:cBhvr>
                                    </p:anim>
                                    <p:set>
                                      <p:cBhvr>
                                        <p:cTn id="34" dur="770" fill="hold"/>
                                        <p:tgtEl>
                                          <p:spTgt spid="157699">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57699">
                                            <p:txEl>
                                              <p:pRg st="2" end="2"/>
                                            </p:txEl>
                                          </p:spTgt>
                                        </p:tgtEl>
                                        <p:attrNameLst>
                                          <p:attrName>ppt_y</p:attrName>
                                        </p:attrNameLst>
                                      </p:cBhvr>
                                    </p:anim>
                                  </p:childTnLst>
                                  <p:subTnLst>
                                    <p:animClr clrSpc="rgb" dir="cw">
                                      <p:cBhvr override="childStyle">
                                        <p:cTn dur="1" fill="hold" display="0" masterRel="nextClick" afterEffect="1"/>
                                        <p:tgtEl>
                                          <p:spTgt spid="157699">
                                            <p:txEl>
                                              <p:pRg st="2" end="2"/>
                                            </p:txEl>
                                          </p:spTgt>
                                        </p:tgtEl>
                                        <p:attrNameLst>
                                          <p:attrName>ppt_c</p:attrName>
                                        </p:attrNameLst>
                                      </p:cBhvr>
                                      <p:to>
                                        <a:schemeClr val="accent2"/>
                                      </p:to>
                                    </p:animClr>
                                  </p:subTnLst>
                                </p:cTn>
                              </p:par>
                            </p:childTnLst>
                          </p:cTn>
                        </p:par>
                      </p:childTnLst>
                    </p:cTn>
                  </p:par>
                  <p:par>
                    <p:cTn id="36" fill="hold">
                      <p:stCondLst>
                        <p:cond delay="indefinite"/>
                      </p:stCondLst>
                      <p:childTnLst>
                        <p:par>
                          <p:cTn id="37" fill="hold">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157699">
                                            <p:txEl>
                                              <p:pRg st="3" end="3"/>
                                            </p:txEl>
                                          </p:spTgt>
                                        </p:tgtEl>
                                        <p:attrNameLst>
                                          <p:attrName>style.visibility</p:attrName>
                                        </p:attrNameLst>
                                      </p:cBhvr>
                                      <p:to>
                                        <p:strVal val="visible"/>
                                      </p:to>
                                    </p:set>
                                    <p:animEffect transition="in" filter="fade">
                                      <p:cBhvr>
                                        <p:cTn id="40" dur="770" decel="100000"/>
                                        <p:tgtEl>
                                          <p:spTgt spid="157699">
                                            <p:txEl>
                                              <p:pRg st="3" end="3"/>
                                            </p:txEl>
                                          </p:spTgt>
                                        </p:tgtEl>
                                      </p:cBhvr>
                                    </p:animEffect>
                                    <p:animScale>
                                      <p:cBhvr>
                                        <p:cTn id="41" dur="770" decel="100000"/>
                                        <p:tgtEl>
                                          <p:spTgt spid="157699">
                                            <p:txEl>
                                              <p:pRg st="3" end="3"/>
                                            </p:txEl>
                                          </p:spTgt>
                                        </p:tgtEl>
                                      </p:cBhvr>
                                      <p:from x="10000" y="10000"/>
                                      <p:to x="200000" y="450000"/>
                                    </p:animScale>
                                    <p:animScale>
                                      <p:cBhvr>
                                        <p:cTn id="42" dur="1230" accel="100000" fill="hold">
                                          <p:stCondLst>
                                            <p:cond delay="770"/>
                                          </p:stCondLst>
                                        </p:cTn>
                                        <p:tgtEl>
                                          <p:spTgt spid="157699">
                                            <p:txEl>
                                              <p:pRg st="3" end="3"/>
                                            </p:txEl>
                                          </p:spTgt>
                                        </p:tgtEl>
                                      </p:cBhvr>
                                      <p:from x="200000" y="450000"/>
                                      <p:to x="100000" y="100000"/>
                                    </p:animScale>
                                    <p:set>
                                      <p:cBhvr>
                                        <p:cTn id="43" dur="770" fill="hold"/>
                                        <p:tgtEl>
                                          <p:spTgt spid="157699">
                                            <p:txEl>
                                              <p:pRg st="3" end="3"/>
                                            </p:txEl>
                                          </p:spTgt>
                                        </p:tgtEl>
                                        <p:attrNameLst>
                                          <p:attrName>ppt_x</p:attrName>
                                        </p:attrNameLst>
                                      </p:cBhvr>
                                      <p:to>
                                        <p:strVal val="(0.5)"/>
                                      </p:to>
                                    </p:set>
                                    <p:anim from="(0.5)" to="(#ppt_x)" calcmode="lin" valueType="num">
                                      <p:cBhvr>
                                        <p:cTn id="44" dur="1230" accel="100000" fill="hold">
                                          <p:stCondLst>
                                            <p:cond delay="770"/>
                                          </p:stCondLst>
                                        </p:cTn>
                                        <p:tgtEl>
                                          <p:spTgt spid="157699">
                                            <p:txEl>
                                              <p:pRg st="3" end="3"/>
                                            </p:txEl>
                                          </p:spTgt>
                                        </p:tgtEl>
                                        <p:attrNameLst>
                                          <p:attrName>ppt_x</p:attrName>
                                        </p:attrNameLst>
                                      </p:cBhvr>
                                    </p:anim>
                                    <p:set>
                                      <p:cBhvr>
                                        <p:cTn id="45" dur="770" fill="hold"/>
                                        <p:tgtEl>
                                          <p:spTgt spid="157699">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57699">
                                            <p:txEl>
                                              <p:pRg st="3" end="3"/>
                                            </p:txEl>
                                          </p:spTgt>
                                        </p:tgtEl>
                                        <p:attrNameLst>
                                          <p:attrName>ppt_y</p:attrName>
                                        </p:attrNameLst>
                                      </p:cBhvr>
                                    </p:anim>
                                  </p:childTnLst>
                                  <p:subTnLst>
                                    <p:animClr clrSpc="rgb" dir="cw">
                                      <p:cBhvr override="childStyle">
                                        <p:cTn dur="1" fill="hold" display="0" masterRel="nextClick" afterEffect="1"/>
                                        <p:tgtEl>
                                          <p:spTgt spid="157699">
                                            <p:txEl>
                                              <p:pRg st="3" end="3"/>
                                            </p:txEl>
                                          </p:spTgt>
                                        </p:tgtEl>
                                        <p:attrNameLst>
                                          <p:attrName>ppt_c</p:attrName>
                                        </p:attrNameLst>
                                      </p:cBhvr>
                                      <p:to>
                                        <a:schemeClr val="accent2"/>
                                      </p:to>
                                    </p:animClr>
                                  </p:subTnLst>
                                </p:cTn>
                              </p:par>
                            </p:childTnLst>
                          </p:cTn>
                        </p:par>
                      </p:childTnLst>
                    </p:cTn>
                  </p:par>
                  <p:par>
                    <p:cTn id="47" fill="hold">
                      <p:stCondLst>
                        <p:cond delay="indefinite"/>
                      </p:stCondLst>
                      <p:childTnLst>
                        <p:par>
                          <p:cTn id="48" fill="hold">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157699">
                                            <p:txEl>
                                              <p:pRg st="4" end="4"/>
                                            </p:txEl>
                                          </p:spTgt>
                                        </p:tgtEl>
                                        <p:attrNameLst>
                                          <p:attrName>style.visibility</p:attrName>
                                        </p:attrNameLst>
                                      </p:cBhvr>
                                      <p:to>
                                        <p:strVal val="visible"/>
                                      </p:to>
                                    </p:set>
                                    <p:animEffect transition="in" filter="fade">
                                      <p:cBhvr>
                                        <p:cTn id="51" dur="770" decel="100000"/>
                                        <p:tgtEl>
                                          <p:spTgt spid="157699">
                                            <p:txEl>
                                              <p:pRg st="4" end="4"/>
                                            </p:txEl>
                                          </p:spTgt>
                                        </p:tgtEl>
                                      </p:cBhvr>
                                    </p:animEffect>
                                    <p:animScale>
                                      <p:cBhvr>
                                        <p:cTn id="52" dur="770" decel="100000"/>
                                        <p:tgtEl>
                                          <p:spTgt spid="157699">
                                            <p:txEl>
                                              <p:pRg st="4" end="4"/>
                                            </p:txEl>
                                          </p:spTgt>
                                        </p:tgtEl>
                                      </p:cBhvr>
                                      <p:from x="10000" y="10000"/>
                                      <p:to x="200000" y="450000"/>
                                    </p:animScale>
                                    <p:animScale>
                                      <p:cBhvr>
                                        <p:cTn id="53" dur="1230" accel="100000" fill="hold">
                                          <p:stCondLst>
                                            <p:cond delay="770"/>
                                          </p:stCondLst>
                                        </p:cTn>
                                        <p:tgtEl>
                                          <p:spTgt spid="157699">
                                            <p:txEl>
                                              <p:pRg st="4" end="4"/>
                                            </p:txEl>
                                          </p:spTgt>
                                        </p:tgtEl>
                                      </p:cBhvr>
                                      <p:from x="200000" y="450000"/>
                                      <p:to x="100000" y="100000"/>
                                    </p:animScale>
                                    <p:set>
                                      <p:cBhvr>
                                        <p:cTn id="54" dur="770" fill="hold"/>
                                        <p:tgtEl>
                                          <p:spTgt spid="157699">
                                            <p:txEl>
                                              <p:pRg st="4" end="4"/>
                                            </p:txEl>
                                          </p:spTgt>
                                        </p:tgtEl>
                                        <p:attrNameLst>
                                          <p:attrName>ppt_x</p:attrName>
                                        </p:attrNameLst>
                                      </p:cBhvr>
                                      <p:to>
                                        <p:strVal val="(0.5)"/>
                                      </p:to>
                                    </p:set>
                                    <p:anim from="(0.5)" to="(#ppt_x)" calcmode="lin" valueType="num">
                                      <p:cBhvr>
                                        <p:cTn id="55" dur="1230" accel="100000" fill="hold">
                                          <p:stCondLst>
                                            <p:cond delay="770"/>
                                          </p:stCondLst>
                                        </p:cTn>
                                        <p:tgtEl>
                                          <p:spTgt spid="157699">
                                            <p:txEl>
                                              <p:pRg st="4" end="4"/>
                                            </p:txEl>
                                          </p:spTgt>
                                        </p:tgtEl>
                                        <p:attrNameLst>
                                          <p:attrName>ppt_x</p:attrName>
                                        </p:attrNameLst>
                                      </p:cBhvr>
                                    </p:anim>
                                    <p:set>
                                      <p:cBhvr>
                                        <p:cTn id="56" dur="770" fill="hold"/>
                                        <p:tgtEl>
                                          <p:spTgt spid="157699">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57699">
                                            <p:txEl>
                                              <p:pRg st="4" end="4"/>
                                            </p:txEl>
                                          </p:spTgt>
                                        </p:tgtEl>
                                        <p:attrNameLst>
                                          <p:attrName>ppt_y</p:attrName>
                                        </p:attrNameLst>
                                      </p:cBhvr>
                                    </p:anim>
                                  </p:childTnLst>
                                  <p:subTnLst>
                                    <p:animClr clrSpc="rgb" dir="cw">
                                      <p:cBhvr override="childStyle">
                                        <p:cTn dur="1" fill="hold" display="0" masterRel="nextClick" afterEffect="1"/>
                                        <p:tgtEl>
                                          <p:spTgt spid="157699">
                                            <p:txEl>
                                              <p:pRg st="4" end="4"/>
                                            </p:txEl>
                                          </p:spTgt>
                                        </p:tgtEl>
                                        <p:attrNameLst>
                                          <p:attrName>ppt_c</p:attrName>
                                        </p:attrNameLst>
                                      </p:cBhvr>
                                      <p:to>
                                        <a:schemeClr val="accent2"/>
                                      </p:to>
                                    </p:animClr>
                                  </p:subTnLst>
                                </p:cTn>
                              </p:par>
                            </p:childTnLst>
                          </p:cTn>
                        </p:par>
                      </p:childTnLst>
                    </p:cTn>
                  </p:par>
                  <p:par>
                    <p:cTn id="58" fill="hold">
                      <p:stCondLst>
                        <p:cond delay="indefinite"/>
                      </p:stCondLst>
                      <p:childTnLst>
                        <p:par>
                          <p:cTn id="59" fill="hold">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57699">
                                            <p:txEl>
                                              <p:pRg st="5" end="5"/>
                                            </p:txEl>
                                          </p:spTgt>
                                        </p:tgtEl>
                                        <p:attrNameLst>
                                          <p:attrName>style.visibility</p:attrName>
                                        </p:attrNameLst>
                                      </p:cBhvr>
                                      <p:to>
                                        <p:strVal val="visible"/>
                                      </p:to>
                                    </p:set>
                                    <p:animEffect transition="in" filter="fade">
                                      <p:cBhvr>
                                        <p:cTn id="62" dur="770" decel="100000"/>
                                        <p:tgtEl>
                                          <p:spTgt spid="157699">
                                            <p:txEl>
                                              <p:pRg st="5" end="5"/>
                                            </p:txEl>
                                          </p:spTgt>
                                        </p:tgtEl>
                                      </p:cBhvr>
                                    </p:animEffect>
                                    <p:animScale>
                                      <p:cBhvr>
                                        <p:cTn id="63" dur="770" decel="100000"/>
                                        <p:tgtEl>
                                          <p:spTgt spid="157699">
                                            <p:txEl>
                                              <p:pRg st="5" end="5"/>
                                            </p:txEl>
                                          </p:spTgt>
                                        </p:tgtEl>
                                      </p:cBhvr>
                                      <p:from x="10000" y="10000"/>
                                      <p:to x="200000" y="450000"/>
                                    </p:animScale>
                                    <p:animScale>
                                      <p:cBhvr>
                                        <p:cTn id="64" dur="1230" accel="100000" fill="hold">
                                          <p:stCondLst>
                                            <p:cond delay="770"/>
                                          </p:stCondLst>
                                        </p:cTn>
                                        <p:tgtEl>
                                          <p:spTgt spid="157699">
                                            <p:txEl>
                                              <p:pRg st="5" end="5"/>
                                            </p:txEl>
                                          </p:spTgt>
                                        </p:tgtEl>
                                      </p:cBhvr>
                                      <p:from x="200000" y="450000"/>
                                      <p:to x="100000" y="100000"/>
                                    </p:animScale>
                                    <p:set>
                                      <p:cBhvr>
                                        <p:cTn id="65" dur="770" fill="hold"/>
                                        <p:tgtEl>
                                          <p:spTgt spid="157699">
                                            <p:txEl>
                                              <p:pRg st="5" end="5"/>
                                            </p:txEl>
                                          </p:spTgt>
                                        </p:tgtEl>
                                        <p:attrNameLst>
                                          <p:attrName>ppt_x</p:attrName>
                                        </p:attrNameLst>
                                      </p:cBhvr>
                                      <p:to>
                                        <p:strVal val="(0.5)"/>
                                      </p:to>
                                    </p:set>
                                    <p:anim from="(0.5)" to="(#ppt_x)" calcmode="lin" valueType="num">
                                      <p:cBhvr>
                                        <p:cTn id="66" dur="1230" accel="100000" fill="hold">
                                          <p:stCondLst>
                                            <p:cond delay="770"/>
                                          </p:stCondLst>
                                        </p:cTn>
                                        <p:tgtEl>
                                          <p:spTgt spid="157699">
                                            <p:txEl>
                                              <p:pRg st="5" end="5"/>
                                            </p:txEl>
                                          </p:spTgt>
                                        </p:tgtEl>
                                        <p:attrNameLst>
                                          <p:attrName>ppt_x</p:attrName>
                                        </p:attrNameLst>
                                      </p:cBhvr>
                                    </p:anim>
                                    <p:set>
                                      <p:cBhvr>
                                        <p:cTn id="67" dur="770" fill="hold"/>
                                        <p:tgtEl>
                                          <p:spTgt spid="157699">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57699">
                                            <p:txEl>
                                              <p:pRg st="5" end="5"/>
                                            </p:txEl>
                                          </p:spTgt>
                                        </p:tgtEl>
                                        <p:attrNameLst>
                                          <p:attrName>ppt_y</p:attrName>
                                        </p:attrNameLst>
                                      </p:cBhvr>
                                    </p:anim>
                                  </p:childTnLst>
                                  <p:subTnLst>
                                    <p:animClr clrSpc="rgb" dir="cw">
                                      <p:cBhvr override="childStyle">
                                        <p:cTn dur="1" fill="hold" display="0" masterRel="nextClick" afterEffect="1"/>
                                        <p:tgtEl>
                                          <p:spTgt spid="157699">
                                            <p:txEl>
                                              <p:pRg st="5" end="5"/>
                                            </p:txEl>
                                          </p:spTgt>
                                        </p:tgtEl>
                                        <p:attrNameLst>
                                          <p:attrName>ppt_c</p:attrName>
                                        </p:attrNameLst>
                                      </p:cBhvr>
                                      <p:to>
                                        <a:schemeClr val="accent2"/>
                                      </p:to>
                                    </p:animClr>
                                  </p:subTnLst>
                                </p:cTn>
                              </p:par>
                            </p:childTnLst>
                          </p:cTn>
                        </p:par>
                      </p:childTnLst>
                    </p:cTn>
                  </p:par>
                  <p:par>
                    <p:cTn id="69" fill="hold">
                      <p:stCondLst>
                        <p:cond delay="indefinite"/>
                      </p:stCondLst>
                      <p:childTnLst>
                        <p:par>
                          <p:cTn id="70" fill="hold">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157699">
                                            <p:txEl>
                                              <p:pRg st="6" end="6"/>
                                            </p:txEl>
                                          </p:spTgt>
                                        </p:tgtEl>
                                        <p:attrNameLst>
                                          <p:attrName>style.visibility</p:attrName>
                                        </p:attrNameLst>
                                      </p:cBhvr>
                                      <p:to>
                                        <p:strVal val="visible"/>
                                      </p:to>
                                    </p:set>
                                    <p:animEffect transition="in" filter="fade">
                                      <p:cBhvr>
                                        <p:cTn id="73" dur="770" decel="100000"/>
                                        <p:tgtEl>
                                          <p:spTgt spid="157699">
                                            <p:txEl>
                                              <p:pRg st="6" end="6"/>
                                            </p:txEl>
                                          </p:spTgt>
                                        </p:tgtEl>
                                      </p:cBhvr>
                                    </p:animEffect>
                                    <p:animScale>
                                      <p:cBhvr>
                                        <p:cTn id="74" dur="770" decel="100000"/>
                                        <p:tgtEl>
                                          <p:spTgt spid="157699">
                                            <p:txEl>
                                              <p:pRg st="6" end="6"/>
                                            </p:txEl>
                                          </p:spTgt>
                                        </p:tgtEl>
                                      </p:cBhvr>
                                      <p:from x="10000" y="10000"/>
                                      <p:to x="200000" y="450000"/>
                                    </p:animScale>
                                    <p:animScale>
                                      <p:cBhvr>
                                        <p:cTn id="75" dur="1230" accel="100000" fill="hold">
                                          <p:stCondLst>
                                            <p:cond delay="770"/>
                                          </p:stCondLst>
                                        </p:cTn>
                                        <p:tgtEl>
                                          <p:spTgt spid="157699">
                                            <p:txEl>
                                              <p:pRg st="6" end="6"/>
                                            </p:txEl>
                                          </p:spTgt>
                                        </p:tgtEl>
                                      </p:cBhvr>
                                      <p:from x="200000" y="450000"/>
                                      <p:to x="100000" y="100000"/>
                                    </p:animScale>
                                    <p:set>
                                      <p:cBhvr>
                                        <p:cTn id="76" dur="770" fill="hold"/>
                                        <p:tgtEl>
                                          <p:spTgt spid="157699">
                                            <p:txEl>
                                              <p:pRg st="6" end="6"/>
                                            </p:txEl>
                                          </p:spTgt>
                                        </p:tgtEl>
                                        <p:attrNameLst>
                                          <p:attrName>ppt_x</p:attrName>
                                        </p:attrNameLst>
                                      </p:cBhvr>
                                      <p:to>
                                        <p:strVal val="(0.5)"/>
                                      </p:to>
                                    </p:set>
                                    <p:anim from="(0.5)" to="(#ppt_x)" calcmode="lin" valueType="num">
                                      <p:cBhvr>
                                        <p:cTn id="77" dur="1230" accel="100000" fill="hold">
                                          <p:stCondLst>
                                            <p:cond delay="770"/>
                                          </p:stCondLst>
                                        </p:cTn>
                                        <p:tgtEl>
                                          <p:spTgt spid="157699">
                                            <p:txEl>
                                              <p:pRg st="6" end="6"/>
                                            </p:txEl>
                                          </p:spTgt>
                                        </p:tgtEl>
                                        <p:attrNameLst>
                                          <p:attrName>ppt_x</p:attrName>
                                        </p:attrNameLst>
                                      </p:cBhvr>
                                    </p:anim>
                                    <p:set>
                                      <p:cBhvr>
                                        <p:cTn id="78" dur="770" fill="hold"/>
                                        <p:tgtEl>
                                          <p:spTgt spid="157699">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57699">
                                            <p:txEl>
                                              <p:pRg st="6" end="6"/>
                                            </p:txEl>
                                          </p:spTgt>
                                        </p:tgtEl>
                                        <p:attrNameLst>
                                          <p:attrName>ppt_y</p:attrName>
                                        </p:attrNameLst>
                                      </p:cBhvr>
                                    </p:anim>
                                  </p:childTnLst>
                                  <p:subTnLst>
                                    <p:animClr clrSpc="rgb" dir="cw">
                                      <p:cBhvr override="childStyle">
                                        <p:cTn dur="1" fill="hold" display="0" masterRel="nextClick" afterEffect="1"/>
                                        <p:tgtEl>
                                          <p:spTgt spid="157699">
                                            <p:txEl>
                                              <p:pRg st="6" end="6"/>
                                            </p:txEl>
                                          </p:spTgt>
                                        </p:tgtEl>
                                        <p:attrNameLst>
                                          <p:attrName>ppt_c</p:attrName>
                                        </p:attrNameLst>
                                      </p:cBhvr>
                                      <p:to>
                                        <a:schemeClr val="accent2"/>
                                      </p:to>
                                    </p:animClr>
                                  </p:subTnLst>
                                </p:cTn>
                              </p:par>
                            </p:childTnLst>
                          </p:cTn>
                        </p:par>
                      </p:childTnLst>
                    </p:cTn>
                  </p:par>
                  <p:par>
                    <p:cTn id="80" fill="hold">
                      <p:stCondLst>
                        <p:cond delay="indefinite"/>
                      </p:stCondLst>
                      <p:childTnLst>
                        <p:par>
                          <p:cTn id="81" fill="hold">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157699">
                                            <p:txEl>
                                              <p:pRg st="7" end="7"/>
                                            </p:txEl>
                                          </p:spTgt>
                                        </p:tgtEl>
                                        <p:attrNameLst>
                                          <p:attrName>style.visibility</p:attrName>
                                        </p:attrNameLst>
                                      </p:cBhvr>
                                      <p:to>
                                        <p:strVal val="visible"/>
                                      </p:to>
                                    </p:set>
                                    <p:animEffect transition="in" filter="fade">
                                      <p:cBhvr>
                                        <p:cTn id="84" dur="770" decel="100000"/>
                                        <p:tgtEl>
                                          <p:spTgt spid="157699">
                                            <p:txEl>
                                              <p:pRg st="7" end="7"/>
                                            </p:txEl>
                                          </p:spTgt>
                                        </p:tgtEl>
                                      </p:cBhvr>
                                    </p:animEffect>
                                    <p:animScale>
                                      <p:cBhvr>
                                        <p:cTn id="85" dur="770" decel="100000"/>
                                        <p:tgtEl>
                                          <p:spTgt spid="157699">
                                            <p:txEl>
                                              <p:pRg st="7" end="7"/>
                                            </p:txEl>
                                          </p:spTgt>
                                        </p:tgtEl>
                                      </p:cBhvr>
                                      <p:from x="10000" y="10000"/>
                                      <p:to x="200000" y="450000"/>
                                    </p:animScale>
                                    <p:animScale>
                                      <p:cBhvr>
                                        <p:cTn id="86" dur="1230" accel="100000" fill="hold">
                                          <p:stCondLst>
                                            <p:cond delay="770"/>
                                          </p:stCondLst>
                                        </p:cTn>
                                        <p:tgtEl>
                                          <p:spTgt spid="157699">
                                            <p:txEl>
                                              <p:pRg st="7" end="7"/>
                                            </p:txEl>
                                          </p:spTgt>
                                        </p:tgtEl>
                                      </p:cBhvr>
                                      <p:from x="200000" y="450000"/>
                                      <p:to x="100000" y="100000"/>
                                    </p:animScale>
                                    <p:set>
                                      <p:cBhvr>
                                        <p:cTn id="87" dur="770" fill="hold"/>
                                        <p:tgtEl>
                                          <p:spTgt spid="157699">
                                            <p:txEl>
                                              <p:pRg st="7" end="7"/>
                                            </p:txEl>
                                          </p:spTgt>
                                        </p:tgtEl>
                                        <p:attrNameLst>
                                          <p:attrName>ppt_x</p:attrName>
                                        </p:attrNameLst>
                                      </p:cBhvr>
                                      <p:to>
                                        <p:strVal val="(0.5)"/>
                                      </p:to>
                                    </p:set>
                                    <p:anim from="(0.5)" to="(#ppt_x)" calcmode="lin" valueType="num">
                                      <p:cBhvr>
                                        <p:cTn id="88" dur="1230" accel="100000" fill="hold">
                                          <p:stCondLst>
                                            <p:cond delay="770"/>
                                          </p:stCondLst>
                                        </p:cTn>
                                        <p:tgtEl>
                                          <p:spTgt spid="157699">
                                            <p:txEl>
                                              <p:pRg st="7" end="7"/>
                                            </p:txEl>
                                          </p:spTgt>
                                        </p:tgtEl>
                                        <p:attrNameLst>
                                          <p:attrName>ppt_x</p:attrName>
                                        </p:attrNameLst>
                                      </p:cBhvr>
                                    </p:anim>
                                    <p:set>
                                      <p:cBhvr>
                                        <p:cTn id="89" dur="770" fill="hold"/>
                                        <p:tgtEl>
                                          <p:spTgt spid="157699">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157699">
                                            <p:txEl>
                                              <p:pRg st="7" end="7"/>
                                            </p:txEl>
                                          </p:spTgt>
                                        </p:tgtEl>
                                        <p:attrNameLst>
                                          <p:attrName>ppt_y</p:attrName>
                                        </p:attrNameLst>
                                      </p:cBhvr>
                                    </p:anim>
                                  </p:childTnLst>
                                  <p:subTnLst>
                                    <p:animClr clrSpc="rgb" dir="cw">
                                      <p:cBhvr override="childStyle">
                                        <p:cTn dur="1" fill="hold" display="0" masterRel="nextClick" afterEffect="1"/>
                                        <p:tgtEl>
                                          <p:spTgt spid="157699">
                                            <p:txEl>
                                              <p:pRg st="7" end="7"/>
                                            </p:txEl>
                                          </p:spTgt>
                                        </p:tgtEl>
                                        <p:attrNameLst>
                                          <p:attrName>ppt_c</p:attrName>
                                        </p:attrNameLst>
                                      </p:cBhvr>
                                      <p:to>
                                        <a:schemeClr val="accent2"/>
                                      </p:to>
                                    </p:animClr>
                                  </p:subTnLst>
                                </p:cTn>
                              </p:par>
                            </p:childTnLst>
                          </p:cTn>
                        </p:par>
                      </p:childTnLst>
                    </p:cTn>
                  </p:par>
                  <p:par>
                    <p:cTn id="91" fill="hold">
                      <p:stCondLst>
                        <p:cond delay="indefinite"/>
                      </p:stCondLst>
                      <p:childTnLst>
                        <p:par>
                          <p:cTn id="92" fill="hold">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157699">
                                            <p:txEl>
                                              <p:pRg st="8" end="8"/>
                                            </p:txEl>
                                          </p:spTgt>
                                        </p:tgtEl>
                                        <p:attrNameLst>
                                          <p:attrName>style.visibility</p:attrName>
                                        </p:attrNameLst>
                                      </p:cBhvr>
                                      <p:to>
                                        <p:strVal val="visible"/>
                                      </p:to>
                                    </p:set>
                                    <p:animEffect transition="in" filter="fade">
                                      <p:cBhvr>
                                        <p:cTn id="95" dur="770" decel="100000"/>
                                        <p:tgtEl>
                                          <p:spTgt spid="157699">
                                            <p:txEl>
                                              <p:pRg st="8" end="8"/>
                                            </p:txEl>
                                          </p:spTgt>
                                        </p:tgtEl>
                                      </p:cBhvr>
                                    </p:animEffect>
                                    <p:animScale>
                                      <p:cBhvr>
                                        <p:cTn id="96" dur="770" decel="100000"/>
                                        <p:tgtEl>
                                          <p:spTgt spid="157699">
                                            <p:txEl>
                                              <p:pRg st="8" end="8"/>
                                            </p:txEl>
                                          </p:spTgt>
                                        </p:tgtEl>
                                      </p:cBhvr>
                                      <p:from x="10000" y="10000"/>
                                      <p:to x="200000" y="450000"/>
                                    </p:animScale>
                                    <p:animScale>
                                      <p:cBhvr>
                                        <p:cTn id="97" dur="1230" accel="100000" fill="hold">
                                          <p:stCondLst>
                                            <p:cond delay="770"/>
                                          </p:stCondLst>
                                        </p:cTn>
                                        <p:tgtEl>
                                          <p:spTgt spid="157699">
                                            <p:txEl>
                                              <p:pRg st="8" end="8"/>
                                            </p:txEl>
                                          </p:spTgt>
                                        </p:tgtEl>
                                      </p:cBhvr>
                                      <p:from x="200000" y="450000"/>
                                      <p:to x="100000" y="100000"/>
                                    </p:animScale>
                                    <p:set>
                                      <p:cBhvr>
                                        <p:cTn id="98" dur="770" fill="hold"/>
                                        <p:tgtEl>
                                          <p:spTgt spid="157699">
                                            <p:txEl>
                                              <p:pRg st="8" end="8"/>
                                            </p:txEl>
                                          </p:spTgt>
                                        </p:tgtEl>
                                        <p:attrNameLst>
                                          <p:attrName>ppt_x</p:attrName>
                                        </p:attrNameLst>
                                      </p:cBhvr>
                                      <p:to>
                                        <p:strVal val="(0.5)"/>
                                      </p:to>
                                    </p:set>
                                    <p:anim from="(0.5)" to="(#ppt_x)" calcmode="lin" valueType="num">
                                      <p:cBhvr>
                                        <p:cTn id="99" dur="1230" accel="100000" fill="hold">
                                          <p:stCondLst>
                                            <p:cond delay="770"/>
                                          </p:stCondLst>
                                        </p:cTn>
                                        <p:tgtEl>
                                          <p:spTgt spid="157699">
                                            <p:txEl>
                                              <p:pRg st="8" end="8"/>
                                            </p:txEl>
                                          </p:spTgt>
                                        </p:tgtEl>
                                        <p:attrNameLst>
                                          <p:attrName>ppt_x</p:attrName>
                                        </p:attrNameLst>
                                      </p:cBhvr>
                                    </p:anim>
                                    <p:set>
                                      <p:cBhvr>
                                        <p:cTn id="100" dur="770" fill="hold"/>
                                        <p:tgtEl>
                                          <p:spTgt spid="157699">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157699">
                                            <p:txEl>
                                              <p:pRg st="8" end="8"/>
                                            </p:txEl>
                                          </p:spTgt>
                                        </p:tgtEl>
                                        <p:attrNameLst>
                                          <p:attrName>ppt_y</p:attrName>
                                        </p:attrNameLst>
                                      </p:cBhvr>
                                    </p:anim>
                                  </p:childTnLst>
                                  <p:subTnLst>
                                    <p:animClr clrSpc="rgb" dir="cw">
                                      <p:cBhvr override="childStyle">
                                        <p:cTn dur="1" fill="hold" display="0" masterRel="nextClick" afterEffect="1"/>
                                        <p:tgtEl>
                                          <p:spTgt spid="157699">
                                            <p:txEl>
                                              <p:pRg st="8" end="8"/>
                                            </p:txEl>
                                          </p:spTgt>
                                        </p:tgtEl>
                                        <p:attrNameLst>
                                          <p:attrName>ppt_c</p:attrName>
                                        </p:attrNameLst>
                                      </p:cBhvr>
                                      <p:to>
                                        <a:schemeClr val="accent2"/>
                                      </p:to>
                                    </p:animClr>
                                  </p:subTnLst>
                                </p:cTn>
                              </p:par>
                            </p:childTnLst>
                          </p:cTn>
                        </p:par>
                      </p:childTnLst>
                    </p:cTn>
                  </p:par>
                  <p:par>
                    <p:cTn id="102" fill="hold">
                      <p:stCondLst>
                        <p:cond delay="indefinite"/>
                      </p:stCondLst>
                      <p:childTnLst>
                        <p:par>
                          <p:cTn id="103" fill="hold">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157699">
                                            <p:txEl>
                                              <p:pRg st="9" end="9"/>
                                            </p:txEl>
                                          </p:spTgt>
                                        </p:tgtEl>
                                        <p:attrNameLst>
                                          <p:attrName>style.visibility</p:attrName>
                                        </p:attrNameLst>
                                      </p:cBhvr>
                                      <p:to>
                                        <p:strVal val="visible"/>
                                      </p:to>
                                    </p:set>
                                    <p:animEffect transition="in" filter="fade">
                                      <p:cBhvr>
                                        <p:cTn id="106" dur="770" decel="100000"/>
                                        <p:tgtEl>
                                          <p:spTgt spid="157699">
                                            <p:txEl>
                                              <p:pRg st="9" end="9"/>
                                            </p:txEl>
                                          </p:spTgt>
                                        </p:tgtEl>
                                      </p:cBhvr>
                                    </p:animEffect>
                                    <p:animScale>
                                      <p:cBhvr>
                                        <p:cTn id="107" dur="770" decel="100000"/>
                                        <p:tgtEl>
                                          <p:spTgt spid="157699">
                                            <p:txEl>
                                              <p:pRg st="9" end="9"/>
                                            </p:txEl>
                                          </p:spTgt>
                                        </p:tgtEl>
                                      </p:cBhvr>
                                      <p:from x="10000" y="10000"/>
                                      <p:to x="200000" y="450000"/>
                                    </p:animScale>
                                    <p:animScale>
                                      <p:cBhvr>
                                        <p:cTn id="108" dur="1230" accel="100000" fill="hold">
                                          <p:stCondLst>
                                            <p:cond delay="770"/>
                                          </p:stCondLst>
                                        </p:cTn>
                                        <p:tgtEl>
                                          <p:spTgt spid="157699">
                                            <p:txEl>
                                              <p:pRg st="9" end="9"/>
                                            </p:txEl>
                                          </p:spTgt>
                                        </p:tgtEl>
                                      </p:cBhvr>
                                      <p:from x="200000" y="450000"/>
                                      <p:to x="100000" y="100000"/>
                                    </p:animScale>
                                    <p:set>
                                      <p:cBhvr>
                                        <p:cTn id="109" dur="770" fill="hold"/>
                                        <p:tgtEl>
                                          <p:spTgt spid="157699">
                                            <p:txEl>
                                              <p:pRg st="9" end="9"/>
                                            </p:txEl>
                                          </p:spTgt>
                                        </p:tgtEl>
                                        <p:attrNameLst>
                                          <p:attrName>ppt_x</p:attrName>
                                        </p:attrNameLst>
                                      </p:cBhvr>
                                      <p:to>
                                        <p:strVal val="(0.5)"/>
                                      </p:to>
                                    </p:set>
                                    <p:anim from="(0.5)" to="(#ppt_x)" calcmode="lin" valueType="num">
                                      <p:cBhvr>
                                        <p:cTn id="110" dur="1230" accel="100000" fill="hold">
                                          <p:stCondLst>
                                            <p:cond delay="770"/>
                                          </p:stCondLst>
                                        </p:cTn>
                                        <p:tgtEl>
                                          <p:spTgt spid="157699">
                                            <p:txEl>
                                              <p:pRg st="9" end="9"/>
                                            </p:txEl>
                                          </p:spTgt>
                                        </p:tgtEl>
                                        <p:attrNameLst>
                                          <p:attrName>ppt_x</p:attrName>
                                        </p:attrNameLst>
                                      </p:cBhvr>
                                    </p:anim>
                                    <p:set>
                                      <p:cBhvr>
                                        <p:cTn id="111" dur="770" fill="hold"/>
                                        <p:tgtEl>
                                          <p:spTgt spid="157699">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157699">
                                            <p:txEl>
                                              <p:pRg st="9" end="9"/>
                                            </p:txEl>
                                          </p:spTgt>
                                        </p:tgtEl>
                                        <p:attrNameLst>
                                          <p:attrName>ppt_y</p:attrName>
                                        </p:attrNameLst>
                                      </p:cBhvr>
                                    </p:anim>
                                  </p:childTnLst>
                                  <p:subTnLst>
                                    <p:animClr clrSpc="rgb" dir="cw">
                                      <p:cBhvr override="childStyle">
                                        <p:cTn dur="1" fill="hold" display="0" masterRel="nextClick" afterEffect="1"/>
                                        <p:tgtEl>
                                          <p:spTgt spid="157699">
                                            <p:txEl>
                                              <p:pRg st="9" end="9"/>
                                            </p:txEl>
                                          </p:spTgt>
                                        </p:tgtEl>
                                        <p:attrNameLst>
                                          <p:attrName>ppt_c</p:attrName>
                                        </p:attrNameLst>
                                      </p:cBhvr>
                                      <p:to>
                                        <a:schemeClr val="accent2"/>
                                      </p:to>
                                    </p:animClr>
                                  </p:subTnLst>
                                </p:cTn>
                              </p:par>
                            </p:childTnLst>
                          </p:cTn>
                        </p:par>
                      </p:childTnLst>
                    </p:cTn>
                  </p:par>
                  <p:par>
                    <p:cTn id="113" fill="hold">
                      <p:stCondLst>
                        <p:cond delay="indefinite"/>
                      </p:stCondLst>
                      <p:childTnLst>
                        <p:par>
                          <p:cTn id="114" fill="hold">
                            <p:stCondLst>
                              <p:cond delay="0"/>
                            </p:stCondLst>
                            <p:childTnLst>
                              <p:par>
                                <p:cTn id="115" presetID="51" presetClass="entr" presetSubtype="0" fill="hold" grpId="0" nodeType="clickEffect">
                                  <p:stCondLst>
                                    <p:cond delay="0"/>
                                  </p:stCondLst>
                                  <p:childTnLst>
                                    <p:set>
                                      <p:cBhvr>
                                        <p:cTn id="116" dur="1" fill="hold">
                                          <p:stCondLst>
                                            <p:cond delay="0"/>
                                          </p:stCondLst>
                                        </p:cTn>
                                        <p:tgtEl>
                                          <p:spTgt spid="157699">
                                            <p:txEl>
                                              <p:pRg st="10" end="10"/>
                                            </p:txEl>
                                          </p:spTgt>
                                        </p:tgtEl>
                                        <p:attrNameLst>
                                          <p:attrName>style.visibility</p:attrName>
                                        </p:attrNameLst>
                                      </p:cBhvr>
                                      <p:to>
                                        <p:strVal val="visible"/>
                                      </p:to>
                                    </p:set>
                                    <p:animEffect transition="in" filter="fade">
                                      <p:cBhvr>
                                        <p:cTn id="117" dur="770" decel="100000"/>
                                        <p:tgtEl>
                                          <p:spTgt spid="157699">
                                            <p:txEl>
                                              <p:pRg st="10" end="10"/>
                                            </p:txEl>
                                          </p:spTgt>
                                        </p:tgtEl>
                                      </p:cBhvr>
                                    </p:animEffect>
                                    <p:animScale>
                                      <p:cBhvr>
                                        <p:cTn id="118" dur="770" decel="100000"/>
                                        <p:tgtEl>
                                          <p:spTgt spid="157699">
                                            <p:txEl>
                                              <p:pRg st="10" end="10"/>
                                            </p:txEl>
                                          </p:spTgt>
                                        </p:tgtEl>
                                      </p:cBhvr>
                                      <p:from x="10000" y="10000"/>
                                      <p:to x="200000" y="450000"/>
                                    </p:animScale>
                                    <p:animScale>
                                      <p:cBhvr>
                                        <p:cTn id="119" dur="1230" accel="100000" fill="hold">
                                          <p:stCondLst>
                                            <p:cond delay="770"/>
                                          </p:stCondLst>
                                        </p:cTn>
                                        <p:tgtEl>
                                          <p:spTgt spid="157699">
                                            <p:txEl>
                                              <p:pRg st="10" end="10"/>
                                            </p:txEl>
                                          </p:spTgt>
                                        </p:tgtEl>
                                      </p:cBhvr>
                                      <p:from x="200000" y="450000"/>
                                      <p:to x="100000" y="100000"/>
                                    </p:animScale>
                                    <p:set>
                                      <p:cBhvr>
                                        <p:cTn id="120" dur="770" fill="hold"/>
                                        <p:tgtEl>
                                          <p:spTgt spid="157699">
                                            <p:txEl>
                                              <p:pRg st="10" end="10"/>
                                            </p:txEl>
                                          </p:spTgt>
                                        </p:tgtEl>
                                        <p:attrNameLst>
                                          <p:attrName>ppt_x</p:attrName>
                                        </p:attrNameLst>
                                      </p:cBhvr>
                                      <p:to>
                                        <p:strVal val="(0.5)"/>
                                      </p:to>
                                    </p:set>
                                    <p:anim from="(0.5)" to="(#ppt_x)" calcmode="lin" valueType="num">
                                      <p:cBhvr>
                                        <p:cTn id="121" dur="1230" accel="100000" fill="hold">
                                          <p:stCondLst>
                                            <p:cond delay="770"/>
                                          </p:stCondLst>
                                        </p:cTn>
                                        <p:tgtEl>
                                          <p:spTgt spid="157699">
                                            <p:txEl>
                                              <p:pRg st="10" end="10"/>
                                            </p:txEl>
                                          </p:spTgt>
                                        </p:tgtEl>
                                        <p:attrNameLst>
                                          <p:attrName>ppt_x</p:attrName>
                                        </p:attrNameLst>
                                      </p:cBhvr>
                                    </p:anim>
                                    <p:set>
                                      <p:cBhvr>
                                        <p:cTn id="122" dur="770" fill="hold"/>
                                        <p:tgtEl>
                                          <p:spTgt spid="157699">
                                            <p:txEl>
                                              <p:pRg st="10" end="10"/>
                                            </p:txEl>
                                          </p:spTgt>
                                        </p:tgtEl>
                                        <p:attrNameLst>
                                          <p:attrName>ppt_y</p:attrName>
                                        </p:attrNameLst>
                                      </p:cBhvr>
                                      <p:to>
                                        <p:strVal val="(#ppt_y+0.4)"/>
                                      </p:to>
                                    </p:set>
                                    <p:anim from="(#ppt_y+0.4)" to="(#ppt_y)" calcmode="lin" valueType="num">
                                      <p:cBhvr>
                                        <p:cTn id="123" dur="1230" accel="100000" fill="hold">
                                          <p:stCondLst>
                                            <p:cond delay="770"/>
                                          </p:stCondLst>
                                        </p:cTn>
                                        <p:tgtEl>
                                          <p:spTgt spid="157699">
                                            <p:txEl>
                                              <p:pRg st="10" end="10"/>
                                            </p:txEl>
                                          </p:spTgt>
                                        </p:tgtEl>
                                        <p:attrNameLst>
                                          <p:attrName>ppt_y</p:attrName>
                                        </p:attrNameLst>
                                      </p:cBhvr>
                                    </p:anim>
                                  </p:childTnLst>
                                  <p:subTnLst>
                                    <p:animClr clrSpc="rgb" dir="cw">
                                      <p:cBhvr override="childStyle">
                                        <p:cTn dur="1" fill="hold" display="0" masterRel="nextClick" afterEffect="1"/>
                                        <p:tgtEl>
                                          <p:spTgt spid="157699">
                                            <p:txEl>
                                              <p:pRg st="10" end="10"/>
                                            </p:txEl>
                                          </p:spTgt>
                                        </p:tgtEl>
                                        <p:attrNameLst>
                                          <p:attrName>ppt_c</p:attrName>
                                        </p:attrNameLst>
                                      </p:cBhvr>
                                      <p:to>
                                        <a:schemeClr val="accent2"/>
                                      </p:to>
                                    </p:animClr>
                                  </p:subTnLst>
                                </p:cTn>
                              </p:par>
                            </p:childTnLst>
                          </p:cTn>
                        </p:par>
                      </p:childTnLst>
                    </p:cTn>
                  </p:par>
                  <p:par>
                    <p:cTn id="124" fill="hold">
                      <p:stCondLst>
                        <p:cond delay="indefinite"/>
                      </p:stCondLst>
                      <p:childTnLst>
                        <p:par>
                          <p:cTn id="125" fill="hold">
                            <p:stCondLst>
                              <p:cond delay="0"/>
                            </p:stCondLst>
                            <p:childTnLst>
                              <p:par>
                                <p:cTn id="126" presetID="51" presetClass="entr" presetSubtype="0" fill="hold" grpId="0" nodeType="clickEffect">
                                  <p:stCondLst>
                                    <p:cond delay="0"/>
                                  </p:stCondLst>
                                  <p:childTnLst>
                                    <p:set>
                                      <p:cBhvr>
                                        <p:cTn id="127" dur="1" fill="hold">
                                          <p:stCondLst>
                                            <p:cond delay="0"/>
                                          </p:stCondLst>
                                        </p:cTn>
                                        <p:tgtEl>
                                          <p:spTgt spid="157699">
                                            <p:txEl>
                                              <p:pRg st="11" end="11"/>
                                            </p:txEl>
                                          </p:spTgt>
                                        </p:tgtEl>
                                        <p:attrNameLst>
                                          <p:attrName>style.visibility</p:attrName>
                                        </p:attrNameLst>
                                      </p:cBhvr>
                                      <p:to>
                                        <p:strVal val="visible"/>
                                      </p:to>
                                    </p:set>
                                    <p:animEffect transition="in" filter="fade">
                                      <p:cBhvr>
                                        <p:cTn id="128" dur="770" decel="100000"/>
                                        <p:tgtEl>
                                          <p:spTgt spid="157699">
                                            <p:txEl>
                                              <p:pRg st="11" end="11"/>
                                            </p:txEl>
                                          </p:spTgt>
                                        </p:tgtEl>
                                      </p:cBhvr>
                                    </p:animEffect>
                                    <p:animScale>
                                      <p:cBhvr>
                                        <p:cTn id="129" dur="770" decel="100000"/>
                                        <p:tgtEl>
                                          <p:spTgt spid="157699">
                                            <p:txEl>
                                              <p:pRg st="11" end="11"/>
                                            </p:txEl>
                                          </p:spTgt>
                                        </p:tgtEl>
                                      </p:cBhvr>
                                      <p:from x="10000" y="10000"/>
                                      <p:to x="200000" y="450000"/>
                                    </p:animScale>
                                    <p:animScale>
                                      <p:cBhvr>
                                        <p:cTn id="130" dur="1230" accel="100000" fill="hold">
                                          <p:stCondLst>
                                            <p:cond delay="770"/>
                                          </p:stCondLst>
                                        </p:cTn>
                                        <p:tgtEl>
                                          <p:spTgt spid="157699">
                                            <p:txEl>
                                              <p:pRg st="11" end="11"/>
                                            </p:txEl>
                                          </p:spTgt>
                                        </p:tgtEl>
                                      </p:cBhvr>
                                      <p:from x="200000" y="450000"/>
                                      <p:to x="100000" y="100000"/>
                                    </p:animScale>
                                    <p:set>
                                      <p:cBhvr>
                                        <p:cTn id="131" dur="770" fill="hold"/>
                                        <p:tgtEl>
                                          <p:spTgt spid="157699">
                                            <p:txEl>
                                              <p:pRg st="11" end="11"/>
                                            </p:txEl>
                                          </p:spTgt>
                                        </p:tgtEl>
                                        <p:attrNameLst>
                                          <p:attrName>ppt_x</p:attrName>
                                        </p:attrNameLst>
                                      </p:cBhvr>
                                      <p:to>
                                        <p:strVal val="(0.5)"/>
                                      </p:to>
                                    </p:set>
                                    <p:anim from="(0.5)" to="(#ppt_x)" calcmode="lin" valueType="num">
                                      <p:cBhvr>
                                        <p:cTn id="132" dur="1230" accel="100000" fill="hold">
                                          <p:stCondLst>
                                            <p:cond delay="770"/>
                                          </p:stCondLst>
                                        </p:cTn>
                                        <p:tgtEl>
                                          <p:spTgt spid="157699">
                                            <p:txEl>
                                              <p:pRg st="11" end="11"/>
                                            </p:txEl>
                                          </p:spTgt>
                                        </p:tgtEl>
                                        <p:attrNameLst>
                                          <p:attrName>ppt_x</p:attrName>
                                        </p:attrNameLst>
                                      </p:cBhvr>
                                    </p:anim>
                                    <p:set>
                                      <p:cBhvr>
                                        <p:cTn id="133" dur="770" fill="hold"/>
                                        <p:tgtEl>
                                          <p:spTgt spid="157699">
                                            <p:txEl>
                                              <p:pRg st="11" end="11"/>
                                            </p:txEl>
                                          </p:spTgt>
                                        </p:tgtEl>
                                        <p:attrNameLst>
                                          <p:attrName>ppt_y</p:attrName>
                                        </p:attrNameLst>
                                      </p:cBhvr>
                                      <p:to>
                                        <p:strVal val="(#ppt_y+0.4)"/>
                                      </p:to>
                                    </p:set>
                                    <p:anim from="(#ppt_y+0.4)" to="(#ppt_y)" calcmode="lin" valueType="num">
                                      <p:cBhvr>
                                        <p:cTn id="134" dur="1230" accel="100000" fill="hold">
                                          <p:stCondLst>
                                            <p:cond delay="770"/>
                                          </p:stCondLst>
                                        </p:cTn>
                                        <p:tgtEl>
                                          <p:spTgt spid="157699">
                                            <p:txEl>
                                              <p:pRg st="11" end="11"/>
                                            </p:txEl>
                                          </p:spTgt>
                                        </p:tgtEl>
                                        <p:attrNameLst>
                                          <p:attrName>ppt_y</p:attrName>
                                        </p:attrNameLst>
                                      </p:cBhvr>
                                    </p:anim>
                                  </p:childTnLst>
                                  <p:subTnLst>
                                    <p:animClr clrSpc="rgb" dir="cw">
                                      <p:cBhvr override="childStyle">
                                        <p:cTn dur="1" fill="hold" display="0" masterRel="nextClick" afterEffect="1"/>
                                        <p:tgtEl>
                                          <p:spTgt spid="157699">
                                            <p:txEl>
                                              <p:pRg st="11" end="11"/>
                                            </p:txEl>
                                          </p:spTgt>
                                        </p:tgtEl>
                                        <p:attrNameLst>
                                          <p:attrName>ppt_c</p:attrName>
                                        </p:attrNameLst>
                                      </p:cBhvr>
                                      <p:to>
                                        <a:schemeClr val="accent2"/>
                                      </p:to>
                                    </p:animClr>
                                  </p:subTnLst>
                                </p:cTn>
                              </p:par>
                            </p:childTnLst>
                          </p:cTn>
                        </p:par>
                      </p:childTnLst>
                    </p:cTn>
                  </p:par>
                  <p:par>
                    <p:cTn id="135" fill="hold">
                      <p:stCondLst>
                        <p:cond delay="indefinite"/>
                      </p:stCondLst>
                      <p:childTnLst>
                        <p:par>
                          <p:cTn id="136" fill="hold">
                            <p:stCondLst>
                              <p:cond delay="0"/>
                            </p:stCondLst>
                            <p:childTnLst>
                              <p:par>
                                <p:cTn id="137" presetID="51" presetClass="entr" presetSubtype="0" fill="hold" grpId="0" nodeType="clickEffect">
                                  <p:stCondLst>
                                    <p:cond delay="0"/>
                                  </p:stCondLst>
                                  <p:childTnLst>
                                    <p:set>
                                      <p:cBhvr>
                                        <p:cTn id="138" dur="1" fill="hold">
                                          <p:stCondLst>
                                            <p:cond delay="0"/>
                                          </p:stCondLst>
                                        </p:cTn>
                                        <p:tgtEl>
                                          <p:spTgt spid="157699">
                                            <p:txEl>
                                              <p:pRg st="12" end="12"/>
                                            </p:txEl>
                                          </p:spTgt>
                                        </p:tgtEl>
                                        <p:attrNameLst>
                                          <p:attrName>style.visibility</p:attrName>
                                        </p:attrNameLst>
                                      </p:cBhvr>
                                      <p:to>
                                        <p:strVal val="visible"/>
                                      </p:to>
                                    </p:set>
                                    <p:animEffect transition="in" filter="fade">
                                      <p:cBhvr>
                                        <p:cTn id="139" dur="770" decel="100000"/>
                                        <p:tgtEl>
                                          <p:spTgt spid="157699">
                                            <p:txEl>
                                              <p:pRg st="12" end="12"/>
                                            </p:txEl>
                                          </p:spTgt>
                                        </p:tgtEl>
                                      </p:cBhvr>
                                    </p:animEffect>
                                    <p:animScale>
                                      <p:cBhvr>
                                        <p:cTn id="140" dur="770" decel="100000"/>
                                        <p:tgtEl>
                                          <p:spTgt spid="157699">
                                            <p:txEl>
                                              <p:pRg st="12" end="12"/>
                                            </p:txEl>
                                          </p:spTgt>
                                        </p:tgtEl>
                                      </p:cBhvr>
                                      <p:from x="10000" y="10000"/>
                                      <p:to x="200000" y="450000"/>
                                    </p:animScale>
                                    <p:animScale>
                                      <p:cBhvr>
                                        <p:cTn id="141" dur="1230" accel="100000" fill="hold">
                                          <p:stCondLst>
                                            <p:cond delay="770"/>
                                          </p:stCondLst>
                                        </p:cTn>
                                        <p:tgtEl>
                                          <p:spTgt spid="157699">
                                            <p:txEl>
                                              <p:pRg st="12" end="12"/>
                                            </p:txEl>
                                          </p:spTgt>
                                        </p:tgtEl>
                                      </p:cBhvr>
                                      <p:from x="200000" y="450000"/>
                                      <p:to x="100000" y="100000"/>
                                    </p:animScale>
                                    <p:set>
                                      <p:cBhvr>
                                        <p:cTn id="142" dur="770" fill="hold"/>
                                        <p:tgtEl>
                                          <p:spTgt spid="157699">
                                            <p:txEl>
                                              <p:pRg st="12" end="12"/>
                                            </p:txEl>
                                          </p:spTgt>
                                        </p:tgtEl>
                                        <p:attrNameLst>
                                          <p:attrName>ppt_x</p:attrName>
                                        </p:attrNameLst>
                                      </p:cBhvr>
                                      <p:to>
                                        <p:strVal val="(0.5)"/>
                                      </p:to>
                                    </p:set>
                                    <p:anim from="(0.5)" to="(#ppt_x)" calcmode="lin" valueType="num">
                                      <p:cBhvr>
                                        <p:cTn id="143" dur="1230" accel="100000" fill="hold">
                                          <p:stCondLst>
                                            <p:cond delay="770"/>
                                          </p:stCondLst>
                                        </p:cTn>
                                        <p:tgtEl>
                                          <p:spTgt spid="157699">
                                            <p:txEl>
                                              <p:pRg st="12" end="12"/>
                                            </p:txEl>
                                          </p:spTgt>
                                        </p:tgtEl>
                                        <p:attrNameLst>
                                          <p:attrName>ppt_x</p:attrName>
                                        </p:attrNameLst>
                                      </p:cBhvr>
                                    </p:anim>
                                    <p:set>
                                      <p:cBhvr>
                                        <p:cTn id="144" dur="770" fill="hold"/>
                                        <p:tgtEl>
                                          <p:spTgt spid="157699">
                                            <p:txEl>
                                              <p:pRg st="12" end="12"/>
                                            </p:txEl>
                                          </p:spTgt>
                                        </p:tgtEl>
                                        <p:attrNameLst>
                                          <p:attrName>ppt_y</p:attrName>
                                        </p:attrNameLst>
                                      </p:cBhvr>
                                      <p:to>
                                        <p:strVal val="(#ppt_y+0.4)"/>
                                      </p:to>
                                    </p:set>
                                    <p:anim from="(#ppt_y+0.4)" to="(#ppt_y)" calcmode="lin" valueType="num">
                                      <p:cBhvr>
                                        <p:cTn id="145" dur="1230" accel="100000" fill="hold">
                                          <p:stCondLst>
                                            <p:cond delay="770"/>
                                          </p:stCondLst>
                                        </p:cTn>
                                        <p:tgtEl>
                                          <p:spTgt spid="157699">
                                            <p:txEl>
                                              <p:pRg st="12" end="12"/>
                                            </p:txEl>
                                          </p:spTgt>
                                        </p:tgtEl>
                                        <p:attrNameLst>
                                          <p:attrName>ppt_y</p:attrName>
                                        </p:attrNameLst>
                                      </p:cBhvr>
                                    </p:anim>
                                  </p:childTnLst>
                                  <p:subTnLst>
                                    <p:animClr clrSpc="rgb" dir="cw">
                                      <p:cBhvr override="childStyle">
                                        <p:cTn dur="1" fill="hold" display="0" masterRel="nextClick" afterEffect="1"/>
                                        <p:tgtEl>
                                          <p:spTgt spid="157699">
                                            <p:txEl>
                                              <p:pRg st="12" end="12"/>
                                            </p:txEl>
                                          </p:spTgt>
                                        </p:tgtEl>
                                        <p:attrNameLst>
                                          <p:attrName>ppt_c</p:attrName>
                                        </p:attrNameLst>
                                      </p:cBhvr>
                                      <p:to>
                                        <a:schemeClr val="accent2"/>
                                      </p:to>
                                    </p:animClr>
                                  </p:subTnLst>
                                </p:cTn>
                              </p:par>
                            </p:childTnLst>
                          </p:cTn>
                        </p:par>
                      </p:childTnLst>
                    </p:cTn>
                  </p:par>
                  <p:par>
                    <p:cTn id="146" fill="hold">
                      <p:stCondLst>
                        <p:cond delay="indefinite"/>
                      </p:stCondLst>
                      <p:childTnLst>
                        <p:par>
                          <p:cTn id="147" fill="hold">
                            <p:stCondLst>
                              <p:cond delay="0"/>
                            </p:stCondLst>
                            <p:childTnLst>
                              <p:par>
                                <p:cTn id="148" presetID="51" presetClass="entr" presetSubtype="0" fill="hold" grpId="0" nodeType="clickEffect">
                                  <p:stCondLst>
                                    <p:cond delay="0"/>
                                  </p:stCondLst>
                                  <p:childTnLst>
                                    <p:set>
                                      <p:cBhvr>
                                        <p:cTn id="149" dur="1" fill="hold">
                                          <p:stCondLst>
                                            <p:cond delay="0"/>
                                          </p:stCondLst>
                                        </p:cTn>
                                        <p:tgtEl>
                                          <p:spTgt spid="157699">
                                            <p:txEl>
                                              <p:pRg st="13" end="13"/>
                                            </p:txEl>
                                          </p:spTgt>
                                        </p:tgtEl>
                                        <p:attrNameLst>
                                          <p:attrName>style.visibility</p:attrName>
                                        </p:attrNameLst>
                                      </p:cBhvr>
                                      <p:to>
                                        <p:strVal val="visible"/>
                                      </p:to>
                                    </p:set>
                                    <p:animEffect transition="in" filter="fade">
                                      <p:cBhvr>
                                        <p:cTn id="150" dur="770" decel="100000"/>
                                        <p:tgtEl>
                                          <p:spTgt spid="157699">
                                            <p:txEl>
                                              <p:pRg st="13" end="13"/>
                                            </p:txEl>
                                          </p:spTgt>
                                        </p:tgtEl>
                                      </p:cBhvr>
                                    </p:animEffect>
                                    <p:animScale>
                                      <p:cBhvr>
                                        <p:cTn id="151" dur="770" decel="100000"/>
                                        <p:tgtEl>
                                          <p:spTgt spid="157699">
                                            <p:txEl>
                                              <p:pRg st="13" end="13"/>
                                            </p:txEl>
                                          </p:spTgt>
                                        </p:tgtEl>
                                      </p:cBhvr>
                                      <p:from x="10000" y="10000"/>
                                      <p:to x="200000" y="450000"/>
                                    </p:animScale>
                                    <p:animScale>
                                      <p:cBhvr>
                                        <p:cTn id="152" dur="1230" accel="100000" fill="hold">
                                          <p:stCondLst>
                                            <p:cond delay="770"/>
                                          </p:stCondLst>
                                        </p:cTn>
                                        <p:tgtEl>
                                          <p:spTgt spid="157699">
                                            <p:txEl>
                                              <p:pRg st="13" end="13"/>
                                            </p:txEl>
                                          </p:spTgt>
                                        </p:tgtEl>
                                      </p:cBhvr>
                                      <p:from x="200000" y="450000"/>
                                      <p:to x="100000" y="100000"/>
                                    </p:animScale>
                                    <p:set>
                                      <p:cBhvr>
                                        <p:cTn id="153" dur="770" fill="hold"/>
                                        <p:tgtEl>
                                          <p:spTgt spid="157699">
                                            <p:txEl>
                                              <p:pRg st="13" end="13"/>
                                            </p:txEl>
                                          </p:spTgt>
                                        </p:tgtEl>
                                        <p:attrNameLst>
                                          <p:attrName>ppt_x</p:attrName>
                                        </p:attrNameLst>
                                      </p:cBhvr>
                                      <p:to>
                                        <p:strVal val="(0.5)"/>
                                      </p:to>
                                    </p:set>
                                    <p:anim from="(0.5)" to="(#ppt_x)" calcmode="lin" valueType="num">
                                      <p:cBhvr>
                                        <p:cTn id="154" dur="1230" accel="100000" fill="hold">
                                          <p:stCondLst>
                                            <p:cond delay="770"/>
                                          </p:stCondLst>
                                        </p:cTn>
                                        <p:tgtEl>
                                          <p:spTgt spid="157699">
                                            <p:txEl>
                                              <p:pRg st="13" end="13"/>
                                            </p:txEl>
                                          </p:spTgt>
                                        </p:tgtEl>
                                        <p:attrNameLst>
                                          <p:attrName>ppt_x</p:attrName>
                                        </p:attrNameLst>
                                      </p:cBhvr>
                                    </p:anim>
                                    <p:set>
                                      <p:cBhvr>
                                        <p:cTn id="155" dur="770" fill="hold"/>
                                        <p:tgtEl>
                                          <p:spTgt spid="157699">
                                            <p:txEl>
                                              <p:pRg st="13" end="13"/>
                                            </p:txEl>
                                          </p:spTgt>
                                        </p:tgtEl>
                                        <p:attrNameLst>
                                          <p:attrName>ppt_y</p:attrName>
                                        </p:attrNameLst>
                                      </p:cBhvr>
                                      <p:to>
                                        <p:strVal val="(#ppt_y+0.4)"/>
                                      </p:to>
                                    </p:set>
                                    <p:anim from="(#ppt_y+0.4)" to="(#ppt_y)" calcmode="lin" valueType="num">
                                      <p:cBhvr>
                                        <p:cTn id="156" dur="1230" accel="100000" fill="hold">
                                          <p:stCondLst>
                                            <p:cond delay="770"/>
                                          </p:stCondLst>
                                        </p:cTn>
                                        <p:tgtEl>
                                          <p:spTgt spid="157699">
                                            <p:txEl>
                                              <p:pRg st="13" end="13"/>
                                            </p:txEl>
                                          </p:spTgt>
                                        </p:tgtEl>
                                        <p:attrNameLst>
                                          <p:attrName>ppt_y</p:attrName>
                                        </p:attrNameLst>
                                      </p:cBhvr>
                                    </p:anim>
                                  </p:childTnLst>
                                  <p:subTnLst>
                                    <p:animClr clrSpc="rgb" dir="cw">
                                      <p:cBhvr override="childStyle">
                                        <p:cTn dur="1" fill="hold" display="0" masterRel="nextClick" afterEffect="1"/>
                                        <p:tgtEl>
                                          <p:spTgt spid="157699">
                                            <p:txEl>
                                              <p:pRg st="13" end="13"/>
                                            </p:txEl>
                                          </p:spTgt>
                                        </p:tgtEl>
                                        <p:attrNameLst>
                                          <p:attrName>ppt_c</p:attrName>
                                        </p:attrNameLst>
                                      </p:cBhvr>
                                      <p:to>
                                        <a:schemeClr val="accent2"/>
                                      </p:to>
                                    </p:animClr>
                                  </p:subTnLst>
                                </p:cTn>
                              </p:par>
                            </p:childTnLst>
                          </p:cTn>
                        </p:par>
                      </p:childTnLst>
                    </p:cTn>
                  </p:par>
                  <p:par>
                    <p:cTn id="157" fill="hold">
                      <p:stCondLst>
                        <p:cond delay="indefinite"/>
                      </p:stCondLst>
                      <p:childTnLst>
                        <p:par>
                          <p:cTn id="158" fill="hold">
                            <p:stCondLst>
                              <p:cond delay="0"/>
                            </p:stCondLst>
                            <p:childTnLst>
                              <p:par>
                                <p:cTn id="159" presetID="51" presetClass="entr" presetSubtype="0" fill="hold" grpId="0" nodeType="clickEffect">
                                  <p:stCondLst>
                                    <p:cond delay="0"/>
                                  </p:stCondLst>
                                  <p:childTnLst>
                                    <p:set>
                                      <p:cBhvr>
                                        <p:cTn id="160" dur="1" fill="hold">
                                          <p:stCondLst>
                                            <p:cond delay="0"/>
                                          </p:stCondLst>
                                        </p:cTn>
                                        <p:tgtEl>
                                          <p:spTgt spid="157699">
                                            <p:txEl>
                                              <p:pRg st="14" end="14"/>
                                            </p:txEl>
                                          </p:spTgt>
                                        </p:tgtEl>
                                        <p:attrNameLst>
                                          <p:attrName>style.visibility</p:attrName>
                                        </p:attrNameLst>
                                      </p:cBhvr>
                                      <p:to>
                                        <p:strVal val="visible"/>
                                      </p:to>
                                    </p:set>
                                    <p:animEffect transition="in" filter="fade">
                                      <p:cBhvr>
                                        <p:cTn id="161" dur="770" decel="100000"/>
                                        <p:tgtEl>
                                          <p:spTgt spid="157699">
                                            <p:txEl>
                                              <p:pRg st="14" end="14"/>
                                            </p:txEl>
                                          </p:spTgt>
                                        </p:tgtEl>
                                      </p:cBhvr>
                                    </p:animEffect>
                                    <p:animScale>
                                      <p:cBhvr>
                                        <p:cTn id="162" dur="770" decel="100000"/>
                                        <p:tgtEl>
                                          <p:spTgt spid="157699">
                                            <p:txEl>
                                              <p:pRg st="14" end="14"/>
                                            </p:txEl>
                                          </p:spTgt>
                                        </p:tgtEl>
                                      </p:cBhvr>
                                      <p:from x="10000" y="10000"/>
                                      <p:to x="200000" y="450000"/>
                                    </p:animScale>
                                    <p:animScale>
                                      <p:cBhvr>
                                        <p:cTn id="163" dur="1230" accel="100000" fill="hold">
                                          <p:stCondLst>
                                            <p:cond delay="770"/>
                                          </p:stCondLst>
                                        </p:cTn>
                                        <p:tgtEl>
                                          <p:spTgt spid="157699">
                                            <p:txEl>
                                              <p:pRg st="14" end="14"/>
                                            </p:txEl>
                                          </p:spTgt>
                                        </p:tgtEl>
                                      </p:cBhvr>
                                      <p:from x="200000" y="450000"/>
                                      <p:to x="100000" y="100000"/>
                                    </p:animScale>
                                    <p:set>
                                      <p:cBhvr>
                                        <p:cTn id="164" dur="770" fill="hold"/>
                                        <p:tgtEl>
                                          <p:spTgt spid="157699">
                                            <p:txEl>
                                              <p:pRg st="14" end="14"/>
                                            </p:txEl>
                                          </p:spTgt>
                                        </p:tgtEl>
                                        <p:attrNameLst>
                                          <p:attrName>ppt_x</p:attrName>
                                        </p:attrNameLst>
                                      </p:cBhvr>
                                      <p:to>
                                        <p:strVal val="(0.5)"/>
                                      </p:to>
                                    </p:set>
                                    <p:anim from="(0.5)" to="(#ppt_x)" calcmode="lin" valueType="num">
                                      <p:cBhvr>
                                        <p:cTn id="165" dur="1230" accel="100000" fill="hold">
                                          <p:stCondLst>
                                            <p:cond delay="770"/>
                                          </p:stCondLst>
                                        </p:cTn>
                                        <p:tgtEl>
                                          <p:spTgt spid="157699">
                                            <p:txEl>
                                              <p:pRg st="14" end="14"/>
                                            </p:txEl>
                                          </p:spTgt>
                                        </p:tgtEl>
                                        <p:attrNameLst>
                                          <p:attrName>ppt_x</p:attrName>
                                        </p:attrNameLst>
                                      </p:cBhvr>
                                    </p:anim>
                                    <p:set>
                                      <p:cBhvr>
                                        <p:cTn id="166" dur="770" fill="hold"/>
                                        <p:tgtEl>
                                          <p:spTgt spid="157699">
                                            <p:txEl>
                                              <p:pRg st="14" end="14"/>
                                            </p:txEl>
                                          </p:spTgt>
                                        </p:tgtEl>
                                        <p:attrNameLst>
                                          <p:attrName>ppt_y</p:attrName>
                                        </p:attrNameLst>
                                      </p:cBhvr>
                                      <p:to>
                                        <p:strVal val="(#ppt_y+0.4)"/>
                                      </p:to>
                                    </p:set>
                                    <p:anim from="(#ppt_y+0.4)" to="(#ppt_y)" calcmode="lin" valueType="num">
                                      <p:cBhvr>
                                        <p:cTn id="167" dur="1230" accel="100000" fill="hold">
                                          <p:stCondLst>
                                            <p:cond delay="770"/>
                                          </p:stCondLst>
                                        </p:cTn>
                                        <p:tgtEl>
                                          <p:spTgt spid="157699">
                                            <p:txEl>
                                              <p:pRg st="14" end="14"/>
                                            </p:txEl>
                                          </p:spTgt>
                                        </p:tgtEl>
                                        <p:attrNameLst>
                                          <p:attrName>ppt_y</p:attrName>
                                        </p:attrNameLst>
                                      </p:cBhvr>
                                    </p:anim>
                                  </p:childTnLst>
                                  <p:subTnLst>
                                    <p:animClr clrSpc="rgb" dir="cw">
                                      <p:cBhvr override="childStyle">
                                        <p:cTn dur="1" fill="hold" display="0" masterRel="nextClick" afterEffect="1"/>
                                        <p:tgtEl>
                                          <p:spTgt spid="157699">
                                            <p:txEl>
                                              <p:pRg st="14" end="14"/>
                                            </p:txEl>
                                          </p:spTgt>
                                        </p:tgtEl>
                                        <p:attrNameLst>
                                          <p:attrName>ppt_c</p:attrName>
                                        </p:attrNameLst>
                                      </p:cBhvr>
                                      <p:to>
                                        <a:schemeClr val="accent2"/>
                                      </p:to>
                                    </p:animClr>
                                  </p:subTnLst>
                                </p:cTn>
                              </p:par>
                            </p:childTnLst>
                          </p:cTn>
                        </p:par>
                      </p:childTnLst>
                    </p:cTn>
                  </p:par>
                  <p:par>
                    <p:cTn id="168" fill="hold">
                      <p:stCondLst>
                        <p:cond delay="indefinite"/>
                      </p:stCondLst>
                      <p:childTnLst>
                        <p:par>
                          <p:cTn id="169" fill="hold">
                            <p:stCondLst>
                              <p:cond delay="0"/>
                            </p:stCondLst>
                            <p:childTnLst>
                              <p:par>
                                <p:cTn id="170" presetID="51" presetClass="entr" presetSubtype="0" fill="hold" grpId="0" nodeType="clickEffect">
                                  <p:stCondLst>
                                    <p:cond delay="0"/>
                                  </p:stCondLst>
                                  <p:childTnLst>
                                    <p:set>
                                      <p:cBhvr>
                                        <p:cTn id="171" dur="1" fill="hold">
                                          <p:stCondLst>
                                            <p:cond delay="0"/>
                                          </p:stCondLst>
                                        </p:cTn>
                                        <p:tgtEl>
                                          <p:spTgt spid="157699">
                                            <p:txEl>
                                              <p:pRg st="15" end="15"/>
                                            </p:txEl>
                                          </p:spTgt>
                                        </p:tgtEl>
                                        <p:attrNameLst>
                                          <p:attrName>style.visibility</p:attrName>
                                        </p:attrNameLst>
                                      </p:cBhvr>
                                      <p:to>
                                        <p:strVal val="visible"/>
                                      </p:to>
                                    </p:set>
                                    <p:animEffect transition="in" filter="fade">
                                      <p:cBhvr>
                                        <p:cTn id="172" dur="770" decel="100000"/>
                                        <p:tgtEl>
                                          <p:spTgt spid="157699">
                                            <p:txEl>
                                              <p:pRg st="15" end="15"/>
                                            </p:txEl>
                                          </p:spTgt>
                                        </p:tgtEl>
                                      </p:cBhvr>
                                    </p:animEffect>
                                    <p:animScale>
                                      <p:cBhvr>
                                        <p:cTn id="173" dur="770" decel="100000"/>
                                        <p:tgtEl>
                                          <p:spTgt spid="157699">
                                            <p:txEl>
                                              <p:pRg st="15" end="15"/>
                                            </p:txEl>
                                          </p:spTgt>
                                        </p:tgtEl>
                                      </p:cBhvr>
                                      <p:from x="10000" y="10000"/>
                                      <p:to x="200000" y="450000"/>
                                    </p:animScale>
                                    <p:animScale>
                                      <p:cBhvr>
                                        <p:cTn id="174" dur="1230" accel="100000" fill="hold">
                                          <p:stCondLst>
                                            <p:cond delay="770"/>
                                          </p:stCondLst>
                                        </p:cTn>
                                        <p:tgtEl>
                                          <p:spTgt spid="157699">
                                            <p:txEl>
                                              <p:pRg st="15" end="15"/>
                                            </p:txEl>
                                          </p:spTgt>
                                        </p:tgtEl>
                                      </p:cBhvr>
                                      <p:from x="200000" y="450000"/>
                                      <p:to x="100000" y="100000"/>
                                    </p:animScale>
                                    <p:set>
                                      <p:cBhvr>
                                        <p:cTn id="175" dur="770" fill="hold"/>
                                        <p:tgtEl>
                                          <p:spTgt spid="157699">
                                            <p:txEl>
                                              <p:pRg st="15" end="15"/>
                                            </p:txEl>
                                          </p:spTgt>
                                        </p:tgtEl>
                                        <p:attrNameLst>
                                          <p:attrName>ppt_x</p:attrName>
                                        </p:attrNameLst>
                                      </p:cBhvr>
                                      <p:to>
                                        <p:strVal val="(0.5)"/>
                                      </p:to>
                                    </p:set>
                                    <p:anim from="(0.5)" to="(#ppt_x)" calcmode="lin" valueType="num">
                                      <p:cBhvr>
                                        <p:cTn id="176" dur="1230" accel="100000" fill="hold">
                                          <p:stCondLst>
                                            <p:cond delay="770"/>
                                          </p:stCondLst>
                                        </p:cTn>
                                        <p:tgtEl>
                                          <p:spTgt spid="157699">
                                            <p:txEl>
                                              <p:pRg st="15" end="15"/>
                                            </p:txEl>
                                          </p:spTgt>
                                        </p:tgtEl>
                                        <p:attrNameLst>
                                          <p:attrName>ppt_x</p:attrName>
                                        </p:attrNameLst>
                                      </p:cBhvr>
                                    </p:anim>
                                    <p:set>
                                      <p:cBhvr>
                                        <p:cTn id="177" dur="770" fill="hold"/>
                                        <p:tgtEl>
                                          <p:spTgt spid="157699">
                                            <p:txEl>
                                              <p:pRg st="15" end="15"/>
                                            </p:txEl>
                                          </p:spTgt>
                                        </p:tgtEl>
                                        <p:attrNameLst>
                                          <p:attrName>ppt_y</p:attrName>
                                        </p:attrNameLst>
                                      </p:cBhvr>
                                      <p:to>
                                        <p:strVal val="(#ppt_y+0.4)"/>
                                      </p:to>
                                    </p:set>
                                    <p:anim from="(#ppt_y+0.4)" to="(#ppt_y)" calcmode="lin" valueType="num">
                                      <p:cBhvr>
                                        <p:cTn id="178" dur="1230" accel="100000" fill="hold">
                                          <p:stCondLst>
                                            <p:cond delay="770"/>
                                          </p:stCondLst>
                                        </p:cTn>
                                        <p:tgtEl>
                                          <p:spTgt spid="157699">
                                            <p:txEl>
                                              <p:pRg st="15" end="15"/>
                                            </p:txEl>
                                          </p:spTgt>
                                        </p:tgtEl>
                                        <p:attrNameLst>
                                          <p:attrName>ppt_y</p:attrName>
                                        </p:attrNameLst>
                                      </p:cBhvr>
                                    </p:anim>
                                  </p:childTnLst>
                                  <p:subTnLst>
                                    <p:animClr clrSpc="rgb" dir="cw">
                                      <p:cBhvr override="childStyle">
                                        <p:cTn dur="1" fill="hold" display="0" masterRel="nextClick" afterEffect="1"/>
                                        <p:tgtEl>
                                          <p:spTgt spid="157699">
                                            <p:txEl>
                                              <p:pRg st="15" end="15"/>
                                            </p:txEl>
                                          </p:spTgt>
                                        </p:tgtEl>
                                        <p:attrNameLst>
                                          <p:attrName>ppt_c</p:attrName>
                                        </p:attrNameLst>
                                      </p:cBhvr>
                                      <p:to>
                                        <a:schemeClr val="accent2"/>
                                      </p:to>
                                    </p:animClr>
                                  </p:subTnLst>
                                </p:cTn>
                              </p:par>
                            </p:childTnLst>
                          </p:cTn>
                        </p:par>
                      </p:childTnLst>
                    </p:cTn>
                  </p:par>
                  <p:par>
                    <p:cTn id="179" fill="hold">
                      <p:stCondLst>
                        <p:cond delay="indefinite"/>
                      </p:stCondLst>
                      <p:childTnLst>
                        <p:par>
                          <p:cTn id="180" fill="hold">
                            <p:stCondLst>
                              <p:cond delay="0"/>
                            </p:stCondLst>
                            <p:childTnLst>
                              <p:par>
                                <p:cTn id="181" presetID="51" presetClass="entr" presetSubtype="0" fill="hold" grpId="0" nodeType="clickEffect">
                                  <p:stCondLst>
                                    <p:cond delay="0"/>
                                  </p:stCondLst>
                                  <p:childTnLst>
                                    <p:set>
                                      <p:cBhvr>
                                        <p:cTn id="182" dur="1" fill="hold">
                                          <p:stCondLst>
                                            <p:cond delay="0"/>
                                          </p:stCondLst>
                                        </p:cTn>
                                        <p:tgtEl>
                                          <p:spTgt spid="157699">
                                            <p:txEl>
                                              <p:pRg st="16" end="16"/>
                                            </p:txEl>
                                          </p:spTgt>
                                        </p:tgtEl>
                                        <p:attrNameLst>
                                          <p:attrName>style.visibility</p:attrName>
                                        </p:attrNameLst>
                                      </p:cBhvr>
                                      <p:to>
                                        <p:strVal val="visible"/>
                                      </p:to>
                                    </p:set>
                                    <p:animEffect transition="in" filter="fade">
                                      <p:cBhvr>
                                        <p:cTn id="183" dur="770" decel="100000"/>
                                        <p:tgtEl>
                                          <p:spTgt spid="157699">
                                            <p:txEl>
                                              <p:pRg st="16" end="16"/>
                                            </p:txEl>
                                          </p:spTgt>
                                        </p:tgtEl>
                                      </p:cBhvr>
                                    </p:animEffect>
                                    <p:animScale>
                                      <p:cBhvr>
                                        <p:cTn id="184" dur="770" decel="100000"/>
                                        <p:tgtEl>
                                          <p:spTgt spid="157699">
                                            <p:txEl>
                                              <p:pRg st="16" end="16"/>
                                            </p:txEl>
                                          </p:spTgt>
                                        </p:tgtEl>
                                      </p:cBhvr>
                                      <p:from x="10000" y="10000"/>
                                      <p:to x="200000" y="450000"/>
                                    </p:animScale>
                                    <p:animScale>
                                      <p:cBhvr>
                                        <p:cTn id="185" dur="1230" accel="100000" fill="hold">
                                          <p:stCondLst>
                                            <p:cond delay="770"/>
                                          </p:stCondLst>
                                        </p:cTn>
                                        <p:tgtEl>
                                          <p:spTgt spid="157699">
                                            <p:txEl>
                                              <p:pRg st="16" end="16"/>
                                            </p:txEl>
                                          </p:spTgt>
                                        </p:tgtEl>
                                      </p:cBhvr>
                                      <p:from x="200000" y="450000"/>
                                      <p:to x="100000" y="100000"/>
                                    </p:animScale>
                                    <p:set>
                                      <p:cBhvr>
                                        <p:cTn id="186" dur="770" fill="hold"/>
                                        <p:tgtEl>
                                          <p:spTgt spid="157699">
                                            <p:txEl>
                                              <p:pRg st="16" end="16"/>
                                            </p:txEl>
                                          </p:spTgt>
                                        </p:tgtEl>
                                        <p:attrNameLst>
                                          <p:attrName>ppt_x</p:attrName>
                                        </p:attrNameLst>
                                      </p:cBhvr>
                                      <p:to>
                                        <p:strVal val="(0.5)"/>
                                      </p:to>
                                    </p:set>
                                    <p:anim from="(0.5)" to="(#ppt_x)" calcmode="lin" valueType="num">
                                      <p:cBhvr>
                                        <p:cTn id="187" dur="1230" accel="100000" fill="hold">
                                          <p:stCondLst>
                                            <p:cond delay="770"/>
                                          </p:stCondLst>
                                        </p:cTn>
                                        <p:tgtEl>
                                          <p:spTgt spid="157699">
                                            <p:txEl>
                                              <p:pRg st="16" end="16"/>
                                            </p:txEl>
                                          </p:spTgt>
                                        </p:tgtEl>
                                        <p:attrNameLst>
                                          <p:attrName>ppt_x</p:attrName>
                                        </p:attrNameLst>
                                      </p:cBhvr>
                                    </p:anim>
                                    <p:set>
                                      <p:cBhvr>
                                        <p:cTn id="188" dur="770" fill="hold"/>
                                        <p:tgtEl>
                                          <p:spTgt spid="157699">
                                            <p:txEl>
                                              <p:pRg st="16" end="16"/>
                                            </p:txEl>
                                          </p:spTgt>
                                        </p:tgtEl>
                                        <p:attrNameLst>
                                          <p:attrName>ppt_y</p:attrName>
                                        </p:attrNameLst>
                                      </p:cBhvr>
                                      <p:to>
                                        <p:strVal val="(#ppt_y+0.4)"/>
                                      </p:to>
                                    </p:set>
                                    <p:anim from="(#ppt_y+0.4)" to="(#ppt_y)" calcmode="lin" valueType="num">
                                      <p:cBhvr>
                                        <p:cTn id="189" dur="1230" accel="100000" fill="hold">
                                          <p:stCondLst>
                                            <p:cond delay="770"/>
                                          </p:stCondLst>
                                        </p:cTn>
                                        <p:tgtEl>
                                          <p:spTgt spid="157699">
                                            <p:txEl>
                                              <p:pRg st="16" end="16"/>
                                            </p:txEl>
                                          </p:spTgt>
                                        </p:tgtEl>
                                        <p:attrNameLst>
                                          <p:attrName>ppt_y</p:attrName>
                                        </p:attrNameLst>
                                      </p:cBhvr>
                                    </p:anim>
                                  </p:childTnLst>
                                  <p:subTnLst>
                                    <p:animClr clrSpc="rgb" dir="cw">
                                      <p:cBhvr override="childStyle">
                                        <p:cTn dur="1" fill="hold" display="0" masterRel="nextClick" afterEffect="1"/>
                                        <p:tgtEl>
                                          <p:spTgt spid="157699">
                                            <p:txEl>
                                              <p:pRg st="16" end="16"/>
                                            </p:txEl>
                                          </p:spTgt>
                                        </p:tgtEl>
                                        <p:attrNameLst>
                                          <p:attrName>ppt_c</p:attrName>
                                        </p:attrNameLst>
                                      </p:cBhvr>
                                      <p:to>
                                        <a:schemeClr val="accent2"/>
                                      </p:to>
                                    </p:animClr>
                                  </p:subTnLst>
                                </p:cTn>
                              </p:par>
                            </p:childTnLst>
                          </p:cTn>
                        </p:par>
                      </p:childTnLst>
                    </p:cTn>
                  </p:par>
                  <p:par>
                    <p:cTn id="190" fill="hold">
                      <p:stCondLst>
                        <p:cond delay="indefinite"/>
                      </p:stCondLst>
                      <p:childTnLst>
                        <p:par>
                          <p:cTn id="191" fill="hold">
                            <p:stCondLst>
                              <p:cond delay="0"/>
                            </p:stCondLst>
                            <p:childTnLst>
                              <p:par>
                                <p:cTn id="192" presetID="51" presetClass="entr" presetSubtype="0" fill="hold" grpId="0" nodeType="clickEffect">
                                  <p:stCondLst>
                                    <p:cond delay="0"/>
                                  </p:stCondLst>
                                  <p:childTnLst>
                                    <p:set>
                                      <p:cBhvr>
                                        <p:cTn id="193" dur="1" fill="hold">
                                          <p:stCondLst>
                                            <p:cond delay="0"/>
                                          </p:stCondLst>
                                        </p:cTn>
                                        <p:tgtEl>
                                          <p:spTgt spid="157699">
                                            <p:txEl>
                                              <p:pRg st="17" end="17"/>
                                            </p:txEl>
                                          </p:spTgt>
                                        </p:tgtEl>
                                        <p:attrNameLst>
                                          <p:attrName>style.visibility</p:attrName>
                                        </p:attrNameLst>
                                      </p:cBhvr>
                                      <p:to>
                                        <p:strVal val="visible"/>
                                      </p:to>
                                    </p:set>
                                    <p:animEffect transition="in" filter="fade">
                                      <p:cBhvr>
                                        <p:cTn id="194" dur="770" decel="100000"/>
                                        <p:tgtEl>
                                          <p:spTgt spid="157699">
                                            <p:txEl>
                                              <p:pRg st="17" end="17"/>
                                            </p:txEl>
                                          </p:spTgt>
                                        </p:tgtEl>
                                      </p:cBhvr>
                                    </p:animEffect>
                                    <p:animScale>
                                      <p:cBhvr>
                                        <p:cTn id="195" dur="770" decel="100000"/>
                                        <p:tgtEl>
                                          <p:spTgt spid="157699">
                                            <p:txEl>
                                              <p:pRg st="17" end="17"/>
                                            </p:txEl>
                                          </p:spTgt>
                                        </p:tgtEl>
                                      </p:cBhvr>
                                      <p:from x="10000" y="10000"/>
                                      <p:to x="200000" y="450000"/>
                                    </p:animScale>
                                    <p:animScale>
                                      <p:cBhvr>
                                        <p:cTn id="196" dur="1230" accel="100000" fill="hold">
                                          <p:stCondLst>
                                            <p:cond delay="770"/>
                                          </p:stCondLst>
                                        </p:cTn>
                                        <p:tgtEl>
                                          <p:spTgt spid="157699">
                                            <p:txEl>
                                              <p:pRg st="17" end="17"/>
                                            </p:txEl>
                                          </p:spTgt>
                                        </p:tgtEl>
                                      </p:cBhvr>
                                      <p:from x="200000" y="450000"/>
                                      <p:to x="100000" y="100000"/>
                                    </p:animScale>
                                    <p:set>
                                      <p:cBhvr>
                                        <p:cTn id="197" dur="770" fill="hold"/>
                                        <p:tgtEl>
                                          <p:spTgt spid="157699">
                                            <p:txEl>
                                              <p:pRg st="17" end="17"/>
                                            </p:txEl>
                                          </p:spTgt>
                                        </p:tgtEl>
                                        <p:attrNameLst>
                                          <p:attrName>ppt_x</p:attrName>
                                        </p:attrNameLst>
                                      </p:cBhvr>
                                      <p:to>
                                        <p:strVal val="(0.5)"/>
                                      </p:to>
                                    </p:set>
                                    <p:anim from="(0.5)" to="(#ppt_x)" calcmode="lin" valueType="num">
                                      <p:cBhvr>
                                        <p:cTn id="198" dur="1230" accel="100000" fill="hold">
                                          <p:stCondLst>
                                            <p:cond delay="770"/>
                                          </p:stCondLst>
                                        </p:cTn>
                                        <p:tgtEl>
                                          <p:spTgt spid="157699">
                                            <p:txEl>
                                              <p:pRg st="17" end="17"/>
                                            </p:txEl>
                                          </p:spTgt>
                                        </p:tgtEl>
                                        <p:attrNameLst>
                                          <p:attrName>ppt_x</p:attrName>
                                        </p:attrNameLst>
                                      </p:cBhvr>
                                    </p:anim>
                                    <p:set>
                                      <p:cBhvr>
                                        <p:cTn id="199" dur="770" fill="hold"/>
                                        <p:tgtEl>
                                          <p:spTgt spid="157699">
                                            <p:txEl>
                                              <p:pRg st="17" end="17"/>
                                            </p:txEl>
                                          </p:spTgt>
                                        </p:tgtEl>
                                        <p:attrNameLst>
                                          <p:attrName>ppt_y</p:attrName>
                                        </p:attrNameLst>
                                      </p:cBhvr>
                                      <p:to>
                                        <p:strVal val="(#ppt_y+0.4)"/>
                                      </p:to>
                                    </p:set>
                                    <p:anim from="(#ppt_y+0.4)" to="(#ppt_y)" calcmode="lin" valueType="num">
                                      <p:cBhvr>
                                        <p:cTn id="200" dur="1230" accel="100000" fill="hold">
                                          <p:stCondLst>
                                            <p:cond delay="770"/>
                                          </p:stCondLst>
                                        </p:cTn>
                                        <p:tgtEl>
                                          <p:spTgt spid="157699">
                                            <p:txEl>
                                              <p:pRg st="17" end="17"/>
                                            </p:txEl>
                                          </p:spTgt>
                                        </p:tgtEl>
                                        <p:attrNameLst>
                                          <p:attrName>ppt_y</p:attrName>
                                        </p:attrNameLst>
                                      </p:cBhvr>
                                    </p:anim>
                                  </p:childTnLst>
                                  <p:subTnLst>
                                    <p:animClr clrSpc="rgb" dir="cw">
                                      <p:cBhvr override="childStyle">
                                        <p:cTn dur="1" fill="hold" display="0" masterRel="nextClick" afterEffect="1"/>
                                        <p:tgtEl>
                                          <p:spTgt spid="157699">
                                            <p:txEl>
                                              <p:pRg st="17" end="17"/>
                                            </p:txEl>
                                          </p:spTgt>
                                        </p:tgtEl>
                                        <p:attrNameLst>
                                          <p:attrName>ppt_c</p:attrName>
                                        </p:attrNameLst>
                                      </p:cBhvr>
                                      <p:to>
                                        <a:schemeClr val="accent2"/>
                                      </p:to>
                                    </p:animClr>
                                  </p:subTnLst>
                                </p:cTn>
                              </p:par>
                            </p:childTnLst>
                          </p:cTn>
                        </p:par>
                      </p:childTnLst>
                    </p:cTn>
                  </p:par>
                  <p:par>
                    <p:cTn id="201" fill="hold">
                      <p:stCondLst>
                        <p:cond delay="indefinite"/>
                      </p:stCondLst>
                      <p:childTnLst>
                        <p:par>
                          <p:cTn id="202" fill="hold">
                            <p:stCondLst>
                              <p:cond delay="0"/>
                            </p:stCondLst>
                            <p:childTnLst>
                              <p:par>
                                <p:cTn id="203" presetID="51" presetClass="entr" presetSubtype="0" fill="hold" grpId="0" nodeType="clickEffect">
                                  <p:stCondLst>
                                    <p:cond delay="0"/>
                                  </p:stCondLst>
                                  <p:childTnLst>
                                    <p:set>
                                      <p:cBhvr>
                                        <p:cTn id="204" dur="1" fill="hold">
                                          <p:stCondLst>
                                            <p:cond delay="0"/>
                                          </p:stCondLst>
                                        </p:cTn>
                                        <p:tgtEl>
                                          <p:spTgt spid="157699">
                                            <p:txEl>
                                              <p:pRg st="18" end="18"/>
                                            </p:txEl>
                                          </p:spTgt>
                                        </p:tgtEl>
                                        <p:attrNameLst>
                                          <p:attrName>style.visibility</p:attrName>
                                        </p:attrNameLst>
                                      </p:cBhvr>
                                      <p:to>
                                        <p:strVal val="visible"/>
                                      </p:to>
                                    </p:set>
                                    <p:animEffect transition="in" filter="fade">
                                      <p:cBhvr>
                                        <p:cTn id="205" dur="770" decel="100000"/>
                                        <p:tgtEl>
                                          <p:spTgt spid="157699">
                                            <p:txEl>
                                              <p:pRg st="18" end="18"/>
                                            </p:txEl>
                                          </p:spTgt>
                                        </p:tgtEl>
                                      </p:cBhvr>
                                    </p:animEffect>
                                    <p:animScale>
                                      <p:cBhvr>
                                        <p:cTn id="206" dur="770" decel="100000"/>
                                        <p:tgtEl>
                                          <p:spTgt spid="157699">
                                            <p:txEl>
                                              <p:pRg st="18" end="18"/>
                                            </p:txEl>
                                          </p:spTgt>
                                        </p:tgtEl>
                                      </p:cBhvr>
                                      <p:from x="10000" y="10000"/>
                                      <p:to x="200000" y="450000"/>
                                    </p:animScale>
                                    <p:animScale>
                                      <p:cBhvr>
                                        <p:cTn id="207" dur="1230" accel="100000" fill="hold">
                                          <p:stCondLst>
                                            <p:cond delay="770"/>
                                          </p:stCondLst>
                                        </p:cTn>
                                        <p:tgtEl>
                                          <p:spTgt spid="157699">
                                            <p:txEl>
                                              <p:pRg st="18" end="18"/>
                                            </p:txEl>
                                          </p:spTgt>
                                        </p:tgtEl>
                                      </p:cBhvr>
                                      <p:from x="200000" y="450000"/>
                                      <p:to x="100000" y="100000"/>
                                    </p:animScale>
                                    <p:set>
                                      <p:cBhvr>
                                        <p:cTn id="208" dur="770" fill="hold"/>
                                        <p:tgtEl>
                                          <p:spTgt spid="157699">
                                            <p:txEl>
                                              <p:pRg st="18" end="18"/>
                                            </p:txEl>
                                          </p:spTgt>
                                        </p:tgtEl>
                                        <p:attrNameLst>
                                          <p:attrName>ppt_x</p:attrName>
                                        </p:attrNameLst>
                                      </p:cBhvr>
                                      <p:to>
                                        <p:strVal val="(0.5)"/>
                                      </p:to>
                                    </p:set>
                                    <p:anim from="(0.5)" to="(#ppt_x)" calcmode="lin" valueType="num">
                                      <p:cBhvr>
                                        <p:cTn id="209" dur="1230" accel="100000" fill="hold">
                                          <p:stCondLst>
                                            <p:cond delay="770"/>
                                          </p:stCondLst>
                                        </p:cTn>
                                        <p:tgtEl>
                                          <p:spTgt spid="157699">
                                            <p:txEl>
                                              <p:pRg st="18" end="18"/>
                                            </p:txEl>
                                          </p:spTgt>
                                        </p:tgtEl>
                                        <p:attrNameLst>
                                          <p:attrName>ppt_x</p:attrName>
                                        </p:attrNameLst>
                                      </p:cBhvr>
                                    </p:anim>
                                    <p:set>
                                      <p:cBhvr>
                                        <p:cTn id="210" dur="770" fill="hold"/>
                                        <p:tgtEl>
                                          <p:spTgt spid="157699">
                                            <p:txEl>
                                              <p:pRg st="18" end="18"/>
                                            </p:txEl>
                                          </p:spTgt>
                                        </p:tgtEl>
                                        <p:attrNameLst>
                                          <p:attrName>ppt_y</p:attrName>
                                        </p:attrNameLst>
                                      </p:cBhvr>
                                      <p:to>
                                        <p:strVal val="(#ppt_y+0.4)"/>
                                      </p:to>
                                    </p:set>
                                    <p:anim from="(#ppt_y+0.4)" to="(#ppt_y)" calcmode="lin" valueType="num">
                                      <p:cBhvr>
                                        <p:cTn id="211" dur="1230" accel="100000" fill="hold">
                                          <p:stCondLst>
                                            <p:cond delay="770"/>
                                          </p:stCondLst>
                                        </p:cTn>
                                        <p:tgtEl>
                                          <p:spTgt spid="157699">
                                            <p:txEl>
                                              <p:pRg st="18" end="18"/>
                                            </p:txEl>
                                          </p:spTgt>
                                        </p:tgtEl>
                                        <p:attrNameLst>
                                          <p:attrName>ppt_y</p:attrName>
                                        </p:attrNameLst>
                                      </p:cBhvr>
                                    </p:anim>
                                  </p:childTnLst>
                                  <p:subTnLst>
                                    <p:animClr clrSpc="rgb" dir="cw">
                                      <p:cBhvr override="childStyle">
                                        <p:cTn dur="1" fill="hold" display="0" masterRel="nextClick" afterEffect="1"/>
                                        <p:tgtEl>
                                          <p:spTgt spid="157699">
                                            <p:txEl>
                                              <p:pRg st="18" end="18"/>
                                            </p:txEl>
                                          </p:spTgt>
                                        </p:tgtEl>
                                        <p:attrNameLst>
                                          <p:attrName>ppt_c</p:attrName>
                                        </p:attrNameLst>
                                      </p:cBhvr>
                                      <p:to>
                                        <a:schemeClr val="accent2"/>
                                      </p:to>
                                    </p:animClr>
                                  </p:subTnLst>
                                </p:cTn>
                              </p:par>
                            </p:childTnLst>
                          </p:cTn>
                        </p:par>
                      </p:childTnLst>
                    </p:cTn>
                  </p:par>
                  <p:par>
                    <p:cTn id="212" fill="hold">
                      <p:stCondLst>
                        <p:cond delay="indefinite"/>
                      </p:stCondLst>
                      <p:childTnLst>
                        <p:par>
                          <p:cTn id="213" fill="hold">
                            <p:stCondLst>
                              <p:cond delay="0"/>
                            </p:stCondLst>
                            <p:childTnLst>
                              <p:par>
                                <p:cTn id="214" presetID="51" presetClass="entr" presetSubtype="0" fill="hold" grpId="0" nodeType="clickEffect">
                                  <p:stCondLst>
                                    <p:cond delay="0"/>
                                  </p:stCondLst>
                                  <p:childTnLst>
                                    <p:set>
                                      <p:cBhvr>
                                        <p:cTn id="215" dur="1" fill="hold">
                                          <p:stCondLst>
                                            <p:cond delay="0"/>
                                          </p:stCondLst>
                                        </p:cTn>
                                        <p:tgtEl>
                                          <p:spTgt spid="157699">
                                            <p:txEl>
                                              <p:pRg st="19" end="19"/>
                                            </p:txEl>
                                          </p:spTgt>
                                        </p:tgtEl>
                                        <p:attrNameLst>
                                          <p:attrName>style.visibility</p:attrName>
                                        </p:attrNameLst>
                                      </p:cBhvr>
                                      <p:to>
                                        <p:strVal val="visible"/>
                                      </p:to>
                                    </p:set>
                                    <p:animEffect transition="in" filter="fade">
                                      <p:cBhvr>
                                        <p:cTn id="216" dur="770" decel="100000"/>
                                        <p:tgtEl>
                                          <p:spTgt spid="157699">
                                            <p:txEl>
                                              <p:pRg st="19" end="19"/>
                                            </p:txEl>
                                          </p:spTgt>
                                        </p:tgtEl>
                                      </p:cBhvr>
                                    </p:animEffect>
                                    <p:animScale>
                                      <p:cBhvr>
                                        <p:cTn id="217" dur="770" decel="100000"/>
                                        <p:tgtEl>
                                          <p:spTgt spid="157699">
                                            <p:txEl>
                                              <p:pRg st="19" end="19"/>
                                            </p:txEl>
                                          </p:spTgt>
                                        </p:tgtEl>
                                      </p:cBhvr>
                                      <p:from x="10000" y="10000"/>
                                      <p:to x="200000" y="450000"/>
                                    </p:animScale>
                                    <p:animScale>
                                      <p:cBhvr>
                                        <p:cTn id="218" dur="1230" accel="100000" fill="hold">
                                          <p:stCondLst>
                                            <p:cond delay="770"/>
                                          </p:stCondLst>
                                        </p:cTn>
                                        <p:tgtEl>
                                          <p:spTgt spid="157699">
                                            <p:txEl>
                                              <p:pRg st="19" end="19"/>
                                            </p:txEl>
                                          </p:spTgt>
                                        </p:tgtEl>
                                      </p:cBhvr>
                                      <p:from x="200000" y="450000"/>
                                      <p:to x="100000" y="100000"/>
                                    </p:animScale>
                                    <p:set>
                                      <p:cBhvr>
                                        <p:cTn id="219" dur="770" fill="hold"/>
                                        <p:tgtEl>
                                          <p:spTgt spid="157699">
                                            <p:txEl>
                                              <p:pRg st="19" end="19"/>
                                            </p:txEl>
                                          </p:spTgt>
                                        </p:tgtEl>
                                        <p:attrNameLst>
                                          <p:attrName>ppt_x</p:attrName>
                                        </p:attrNameLst>
                                      </p:cBhvr>
                                      <p:to>
                                        <p:strVal val="(0.5)"/>
                                      </p:to>
                                    </p:set>
                                    <p:anim from="(0.5)" to="(#ppt_x)" calcmode="lin" valueType="num">
                                      <p:cBhvr>
                                        <p:cTn id="220" dur="1230" accel="100000" fill="hold">
                                          <p:stCondLst>
                                            <p:cond delay="770"/>
                                          </p:stCondLst>
                                        </p:cTn>
                                        <p:tgtEl>
                                          <p:spTgt spid="157699">
                                            <p:txEl>
                                              <p:pRg st="19" end="19"/>
                                            </p:txEl>
                                          </p:spTgt>
                                        </p:tgtEl>
                                        <p:attrNameLst>
                                          <p:attrName>ppt_x</p:attrName>
                                        </p:attrNameLst>
                                      </p:cBhvr>
                                    </p:anim>
                                    <p:set>
                                      <p:cBhvr>
                                        <p:cTn id="221" dur="770" fill="hold"/>
                                        <p:tgtEl>
                                          <p:spTgt spid="157699">
                                            <p:txEl>
                                              <p:pRg st="19" end="19"/>
                                            </p:txEl>
                                          </p:spTgt>
                                        </p:tgtEl>
                                        <p:attrNameLst>
                                          <p:attrName>ppt_y</p:attrName>
                                        </p:attrNameLst>
                                      </p:cBhvr>
                                      <p:to>
                                        <p:strVal val="(#ppt_y+0.4)"/>
                                      </p:to>
                                    </p:set>
                                    <p:anim from="(#ppt_y+0.4)" to="(#ppt_y)" calcmode="lin" valueType="num">
                                      <p:cBhvr>
                                        <p:cTn id="222" dur="1230" accel="100000" fill="hold">
                                          <p:stCondLst>
                                            <p:cond delay="770"/>
                                          </p:stCondLst>
                                        </p:cTn>
                                        <p:tgtEl>
                                          <p:spTgt spid="157699">
                                            <p:txEl>
                                              <p:pRg st="19" end="19"/>
                                            </p:txEl>
                                          </p:spTgt>
                                        </p:tgtEl>
                                        <p:attrNameLst>
                                          <p:attrName>ppt_y</p:attrName>
                                        </p:attrNameLst>
                                      </p:cBhvr>
                                    </p:anim>
                                  </p:childTnLst>
                                  <p:subTnLst>
                                    <p:animClr clrSpc="rgb" dir="cw">
                                      <p:cBhvr override="childStyle">
                                        <p:cTn dur="1" fill="hold" display="0" masterRel="nextClick" afterEffect="1"/>
                                        <p:tgtEl>
                                          <p:spTgt spid="157699">
                                            <p:txEl>
                                              <p:pRg st="19" end="1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a:xfrm>
            <a:off x="395288" y="115888"/>
            <a:ext cx="8353425" cy="792162"/>
          </a:xfrm>
        </p:spPr>
        <p:txBody>
          <a:bodyPr/>
          <a:lstStyle/>
          <a:p>
            <a:r>
              <a:rPr lang="en-US" altLang="zh-CN" sz="3600" b="1" smtClean="0"/>
              <a:t>2.13.3  </a:t>
            </a:r>
            <a:r>
              <a:rPr lang="zh-CN" altLang="zh-CN" sz="3600" b="1" smtClean="0">
                <a:solidFill>
                  <a:srgbClr val="FF0000"/>
                </a:solidFill>
              </a:rPr>
              <a:t>初始化列表</a:t>
            </a:r>
            <a:r>
              <a:rPr lang="zh-CN" altLang="zh-CN" sz="3600" b="1" smtClean="0"/>
              <a:t>、变量初始化与</a:t>
            </a:r>
            <a:r>
              <a:rPr lang="zh-CN" altLang="zh-CN" sz="3600" b="1" smtClean="0">
                <a:solidFill>
                  <a:srgbClr val="FF0000"/>
                </a:solidFill>
              </a:rPr>
              <a:t>赋值</a:t>
            </a:r>
            <a:endParaRPr lang="zh-CN" altLang="zh-CN" sz="3600" b="1" smtClean="0">
              <a:solidFill>
                <a:srgbClr val="FF0000"/>
              </a:solidFill>
            </a:endParaRPr>
          </a:p>
        </p:txBody>
      </p:sp>
      <p:sp>
        <p:nvSpPr>
          <p:cNvPr id="163843" name="Rectangle 3"/>
          <p:cNvSpPr>
            <a:spLocks noGrp="1" noChangeArrowheads="1"/>
          </p:cNvSpPr>
          <p:nvPr>
            <p:ph idx="1"/>
          </p:nvPr>
        </p:nvSpPr>
        <p:spPr>
          <a:xfrm>
            <a:off x="684213" y="1268413"/>
            <a:ext cx="7920037" cy="5183187"/>
          </a:xfrm>
        </p:spPr>
        <p:txBody>
          <a:bodyPr/>
          <a:lstStyle/>
          <a:p>
            <a:pPr marL="0" indent="0" eaLnBrk="1" hangingPunct="1">
              <a:buFontTx/>
              <a:buNone/>
            </a:pPr>
            <a:r>
              <a:rPr lang="en-US" altLang="zh-CN" b="1" dirty="0" smtClean="0">
                <a:solidFill>
                  <a:srgbClr val="0000CC"/>
                </a:solidFill>
              </a:rPr>
              <a:t>1</a:t>
            </a:r>
            <a:r>
              <a:rPr lang="zh-CN" altLang="en-US" b="1" dirty="0" smtClean="0">
                <a:solidFill>
                  <a:srgbClr val="0000CC"/>
                </a:solidFill>
              </a:rPr>
              <a:t>．</a:t>
            </a:r>
            <a:r>
              <a:rPr lang="en-US" altLang="zh-CN" b="1" dirty="0" smtClean="0">
                <a:solidFill>
                  <a:srgbClr val="0000CC"/>
                </a:solidFill>
              </a:rPr>
              <a:t>C++</a:t>
            </a:r>
            <a:r>
              <a:rPr lang="zh-CN" altLang="en-US" b="1" dirty="0" smtClean="0">
                <a:solidFill>
                  <a:srgbClr val="0000CC"/>
                </a:solidFill>
              </a:rPr>
              <a:t>变量初始化概述</a:t>
            </a:r>
            <a:endParaRPr lang="en-US" altLang="zh-CN" b="1" dirty="0" smtClean="0">
              <a:solidFill>
                <a:srgbClr val="0000CC"/>
              </a:solidFill>
            </a:endParaRPr>
          </a:p>
          <a:p>
            <a:pPr marL="914400" lvl="1" indent="-457200" eaLnBrk="1" hangingPunct="1">
              <a:buFont typeface="宋体" pitchFamily="2" charset="-122"/>
              <a:buAutoNum type="circleNumDbPlain"/>
            </a:pPr>
            <a:r>
              <a:rPr lang="zh-CN" altLang="en-US" b="1" dirty="0" smtClean="0"/>
              <a:t>未初始化变量的值不确定，是导致许多程序错误的根源。</a:t>
            </a:r>
            <a:endParaRPr lang="zh-CN" altLang="en-US" b="1" dirty="0" smtClean="0"/>
          </a:p>
          <a:p>
            <a:pPr marL="914400" lvl="1" indent="-457200" eaLnBrk="1" hangingPunct="1">
              <a:buFont typeface="宋体" pitchFamily="2" charset="-122"/>
              <a:buAutoNum type="circleNumDbPlain"/>
            </a:pPr>
            <a:r>
              <a:rPr lang="en-US" altLang="zh-CN" b="1" dirty="0" smtClean="0"/>
              <a:t>C++</a:t>
            </a:r>
            <a:r>
              <a:rPr lang="zh-CN" altLang="en-US" b="1" dirty="0" smtClean="0"/>
              <a:t>强调：</a:t>
            </a:r>
            <a:r>
              <a:rPr lang="zh-CN" altLang="en-US" b="1" dirty="0" smtClean="0">
                <a:solidFill>
                  <a:srgbClr val="0000CC"/>
                </a:solidFill>
              </a:rPr>
              <a:t>常量、引用、类对象必须初始化。</a:t>
            </a:r>
            <a:endParaRPr lang="zh-CN" altLang="en-US" b="1" dirty="0" smtClean="0">
              <a:solidFill>
                <a:srgbClr val="0000CC"/>
              </a:solidFill>
            </a:endParaRPr>
          </a:p>
          <a:p>
            <a:pPr marL="914400" lvl="1" indent="-457200" eaLnBrk="1" hangingPunct="1">
              <a:buFont typeface="宋体" pitchFamily="2" charset="-122"/>
              <a:buAutoNum type="circleNumDbPlain"/>
            </a:pPr>
            <a:r>
              <a:rPr lang="en-US" altLang="zh-CN" b="1" dirty="0" smtClean="0"/>
              <a:t>C++</a:t>
            </a:r>
            <a:r>
              <a:rPr lang="zh-CN" altLang="en-US" b="1" dirty="0" smtClean="0"/>
              <a:t>的全局变量初始化时可以使用任意表达式，不再局限于</a:t>
            </a:r>
            <a:r>
              <a:rPr lang="en-US" altLang="zh-CN" b="1" dirty="0" smtClean="0"/>
              <a:t>C</a:t>
            </a:r>
            <a:r>
              <a:rPr lang="zh-CN" altLang="en-US" b="1" dirty="0" smtClean="0"/>
              <a:t>的常量表达式。</a:t>
            </a:r>
            <a:endParaRPr lang="zh-CN" altLang="en-US" b="1" dirty="0" smtClean="0"/>
          </a:p>
          <a:p>
            <a:pPr marL="914400" lvl="1" indent="-457200" eaLnBrk="1" hangingPunct="1">
              <a:buFont typeface="宋体" pitchFamily="2" charset="-122"/>
              <a:buAutoNum type="circleNumDbPlain"/>
            </a:pPr>
            <a:r>
              <a:rPr lang="en-US" altLang="zh-CN" b="1" dirty="0" smtClean="0"/>
              <a:t>C++</a:t>
            </a:r>
            <a:r>
              <a:rPr lang="zh-CN" altLang="en-US" b="1" dirty="0" smtClean="0"/>
              <a:t>提供一种函数风格的初始化方式，</a:t>
            </a:r>
            <a:r>
              <a:rPr lang="zh-CN" altLang="en-US" b="1" dirty="0" smtClean="0">
                <a:solidFill>
                  <a:srgbClr val="0000CC"/>
                </a:solidFill>
              </a:rPr>
              <a:t>便于对象初始化，因为对象初始化参数可以不止一个</a:t>
            </a:r>
            <a:r>
              <a:rPr lang="en-US" altLang="zh-CN" b="1" dirty="0" smtClean="0">
                <a:solidFill>
                  <a:srgbClr val="FF0000"/>
                </a:solidFill>
              </a:rPr>
              <a:t>(</a:t>
            </a:r>
            <a:r>
              <a:rPr lang="zh-CN" altLang="en-US" b="1" dirty="0" smtClean="0">
                <a:solidFill>
                  <a:srgbClr val="FF0000"/>
                </a:solidFill>
              </a:rPr>
              <a:t>初始化列表</a:t>
            </a:r>
            <a:r>
              <a:rPr lang="en-US" altLang="zh-CN" b="1" dirty="0" smtClean="0">
                <a:solidFill>
                  <a:srgbClr val="FF0000"/>
                </a:solidFill>
              </a:rPr>
              <a:t>)</a:t>
            </a:r>
            <a:r>
              <a:rPr lang="zh-CN" altLang="en-US" b="1" dirty="0" smtClean="0"/>
              <a:t>。</a:t>
            </a:r>
            <a:endParaRPr lang="zh-CN" altLang="en-US" b="1"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down)">
                                      <p:cBhvr>
                                        <p:cTn id="7" dur="500"/>
                                        <p:tgtEl>
                                          <p:spTgt spid="163843">
                                            <p:txEl>
                                              <p:pRg st="0" end="0"/>
                                            </p:txEl>
                                          </p:spTgt>
                                        </p:tgtEl>
                                      </p:cBhvr>
                                    </p:animEffect>
                                  </p:childTnLst>
                                  <p:subTnLst>
                                    <p:animClr clrSpc="rgb" dir="cw">
                                      <p:cBhvr override="childStyle">
                                        <p:cTn dur="1" fill="hold" display="0" masterRel="nextClick" afterEffect="1"/>
                                        <p:tgtEl>
                                          <p:spTgt spid="163843">
                                            <p:txEl>
                                              <p:pRg st="0" end="0"/>
                                            </p:txEl>
                                          </p:spTgt>
                                        </p:tgtEl>
                                        <p:attrNameLst>
                                          <p:attrName>ppt_c</p:attrName>
                                        </p:attrNameLst>
                                      </p:cBhvr>
                                      <p:to>
                                        <a:schemeClr val="hlink"/>
                                      </p:to>
                                    </p:animClr>
                                  </p:subTnLst>
                                </p:cTn>
                              </p:par>
                              <p:par>
                                <p:cTn id="8" presetID="22" presetClass="entr" presetSubtype="4"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wipe(down)">
                                      <p:cBhvr>
                                        <p:cTn id="10" dur="500"/>
                                        <p:tgtEl>
                                          <p:spTgt spid="163843">
                                            <p:txEl>
                                              <p:pRg st="1" end="1"/>
                                            </p:txEl>
                                          </p:spTgt>
                                        </p:tgtEl>
                                      </p:cBhvr>
                                    </p:animEffect>
                                  </p:childTnLst>
                                  <p:subTnLst>
                                    <p:animClr clrSpc="rgb" dir="cw">
                                      <p:cBhvr override="childStyle">
                                        <p:cTn dur="1" fill="hold" display="0" masterRel="nextClick" afterEffect="1"/>
                                        <p:tgtEl>
                                          <p:spTgt spid="163843">
                                            <p:txEl>
                                              <p:pRg st="1" end="1"/>
                                            </p:txEl>
                                          </p:spTgt>
                                        </p:tgtEl>
                                        <p:attrNameLst>
                                          <p:attrName>ppt_c</p:attrName>
                                        </p:attrNameLst>
                                      </p:cBhvr>
                                      <p:to>
                                        <a:schemeClr val="hlink"/>
                                      </p:to>
                                    </p:animClr>
                                  </p:subTnLst>
                                </p:cTn>
                              </p:par>
                              <p:par>
                                <p:cTn id="11" presetID="22" presetClass="entr" presetSubtype="4"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wipe(down)">
                                      <p:cBhvr>
                                        <p:cTn id="13" dur="500"/>
                                        <p:tgtEl>
                                          <p:spTgt spid="163843">
                                            <p:txEl>
                                              <p:pRg st="2" end="2"/>
                                            </p:txEl>
                                          </p:spTgt>
                                        </p:tgtEl>
                                      </p:cBhvr>
                                    </p:animEffect>
                                  </p:childTnLst>
                                  <p:subTnLst>
                                    <p:animClr clrSpc="rgb" dir="cw">
                                      <p:cBhvr override="childStyle">
                                        <p:cTn dur="1" fill="hold" display="0" masterRel="nextClick" afterEffect="1"/>
                                        <p:tgtEl>
                                          <p:spTgt spid="163843">
                                            <p:txEl>
                                              <p:pRg st="2" end="2"/>
                                            </p:txEl>
                                          </p:spTgt>
                                        </p:tgtEl>
                                        <p:attrNameLst>
                                          <p:attrName>ppt_c</p:attrName>
                                        </p:attrNameLst>
                                      </p:cBhvr>
                                      <p:to>
                                        <a:schemeClr val="hlink"/>
                                      </p:to>
                                    </p:animClr>
                                  </p:subTnLst>
                                </p:cTn>
                              </p:par>
                              <p:par>
                                <p:cTn id="14" presetID="22" presetClass="entr" presetSubtype="4" fill="hold" grpId="0" nodeType="withEffect">
                                  <p:stCondLst>
                                    <p:cond delay="0"/>
                                  </p:stCondLst>
                                  <p:childTnLst>
                                    <p:set>
                                      <p:cBhvr>
                                        <p:cTn id="15" dur="1" fill="hold">
                                          <p:stCondLst>
                                            <p:cond delay="0"/>
                                          </p:stCondLst>
                                        </p:cTn>
                                        <p:tgtEl>
                                          <p:spTgt spid="163843">
                                            <p:txEl>
                                              <p:pRg st="3" end="3"/>
                                            </p:txEl>
                                          </p:spTgt>
                                        </p:tgtEl>
                                        <p:attrNameLst>
                                          <p:attrName>style.visibility</p:attrName>
                                        </p:attrNameLst>
                                      </p:cBhvr>
                                      <p:to>
                                        <p:strVal val="visible"/>
                                      </p:to>
                                    </p:set>
                                    <p:animEffect transition="in" filter="wipe(down)">
                                      <p:cBhvr>
                                        <p:cTn id="16" dur="500"/>
                                        <p:tgtEl>
                                          <p:spTgt spid="163843">
                                            <p:txEl>
                                              <p:pRg st="3" end="3"/>
                                            </p:txEl>
                                          </p:spTgt>
                                        </p:tgtEl>
                                      </p:cBhvr>
                                    </p:animEffect>
                                  </p:childTnLst>
                                  <p:subTnLst>
                                    <p:animClr clrSpc="rgb" dir="cw">
                                      <p:cBhvr override="childStyle">
                                        <p:cTn dur="1" fill="hold" display="0" masterRel="nextClick" afterEffect="1"/>
                                        <p:tgtEl>
                                          <p:spTgt spid="163843">
                                            <p:txEl>
                                              <p:pRg st="3" end="3"/>
                                            </p:txEl>
                                          </p:spTgt>
                                        </p:tgtEl>
                                        <p:attrNameLst>
                                          <p:attrName>ppt_c</p:attrName>
                                        </p:attrNameLst>
                                      </p:cBhvr>
                                      <p:to>
                                        <a:schemeClr val="hlink"/>
                                      </p:to>
                                    </p:animClr>
                                  </p:subTnLst>
                                </p:cTn>
                              </p:par>
                              <p:par>
                                <p:cTn id="17" presetID="22" presetClass="entr" presetSubtype="4" fill="hold" grpId="0" nodeType="with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animEffect transition="in" filter="wipe(down)">
                                      <p:cBhvr>
                                        <p:cTn id="19" dur="500"/>
                                        <p:tgtEl>
                                          <p:spTgt spid="163843">
                                            <p:txEl>
                                              <p:pRg st="4" end="4"/>
                                            </p:txEl>
                                          </p:spTgt>
                                        </p:tgtEl>
                                      </p:cBhvr>
                                    </p:animEffect>
                                  </p:childTnLst>
                                  <p:subTnLst>
                                    <p:animClr clrSpc="rgb" dir="cw">
                                      <p:cBhvr override="childStyle">
                                        <p:cTn dur="1" fill="hold" display="0" masterRel="nextClick" afterEffect="1"/>
                                        <p:tgtEl>
                                          <p:spTgt spid="16384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dirty="0">
                <a:solidFill>
                  <a:srgbClr val="0000CC"/>
                </a:solidFill>
              </a:rPr>
              <a:t>2．</a:t>
            </a:r>
            <a:r>
              <a:rPr lang="zh-CN" altLang="zh-CN" dirty="0">
                <a:solidFill>
                  <a:srgbClr val="0000CC"/>
                </a:solidFill>
              </a:rPr>
              <a:t>初始化的方式</a:t>
            </a:r>
            <a:endParaRPr lang="zh-CN" altLang="zh-CN" dirty="0">
              <a:solidFill>
                <a:srgbClr val="0000CC"/>
              </a:solidFill>
            </a:endParaRPr>
          </a:p>
          <a:p>
            <a:pPr marL="971550" lvl="1" indent="-514350">
              <a:buFont typeface="+mj-ea"/>
              <a:buAutoNum type="circleNumDbPlain"/>
              <a:defRPr/>
            </a:pPr>
            <a:r>
              <a:rPr lang="en-US" altLang="zh-CN" b="1" dirty="0" err="1"/>
              <a:t>int</a:t>
            </a:r>
            <a:r>
              <a:rPr lang="en-US" altLang="zh-CN" b="1" dirty="0"/>
              <a:t>  x=0;</a:t>
            </a:r>
            <a:endParaRPr lang="zh-CN" altLang="zh-CN" b="1" dirty="0"/>
          </a:p>
          <a:p>
            <a:pPr marL="971550" lvl="1" indent="-514350">
              <a:buFont typeface="+mj-ea"/>
              <a:buAutoNum type="circleNumDbPlain"/>
              <a:defRPr/>
            </a:pPr>
            <a:r>
              <a:rPr lang="en-US" altLang="zh-CN" b="1" dirty="0" err="1"/>
              <a:t>int</a:t>
            </a:r>
            <a:r>
              <a:rPr lang="en-US" altLang="zh-CN" b="1" dirty="0"/>
              <a:t>  x(0);</a:t>
            </a:r>
            <a:endParaRPr lang="zh-CN" altLang="zh-CN" b="1" dirty="0"/>
          </a:p>
          <a:p>
            <a:pPr marL="971550" lvl="1" indent="-514350">
              <a:buFont typeface="+mj-ea"/>
              <a:buAutoNum type="circleNumDbPlain"/>
              <a:defRPr/>
            </a:pPr>
            <a:r>
              <a:rPr lang="en-US" altLang="zh-CN" b="1" dirty="0" err="1"/>
              <a:t>int</a:t>
            </a:r>
            <a:r>
              <a:rPr lang="en-US" altLang="zh-CN" b="1" dirty="0"/>
              <a:t>  x={0};                                          11C</a:t>
            </a:r>
            <a:r>
              <a:rPr lang="en-US" altLang="zh-CN" b="1" baseline="-25000" dirty="0"/>
              <a:t>++</a:t>
            </a:r>
            <a:endParaRPr lang="zh-CN" altLang="zh-CN" b="1" dirty="0"/>
          </a:p>
          <a:p>
            <a:pPr marL="971550" lvl="1" indent="-514350">
              <a:buFont typeface="+mj-ea"/>
              <a:buAutoNum type="circleNumDbPlain"/>
              <a:defRPr/>
            </a:pPr>
            <a:r>
              <a:rPr lang="en-US" altLang="zh-CN" b="1" dirty="0" err="1"/>
              <a:t>int</a:t>
            </a:r>
            <a:r>
              <a:rPr lang="en-US" altLang="zh-CN" b="1" dirty="0"/>
              <a:t>  x{0} ;                                           11C</a:t>
            </a:r>
            <a:r>
              <a:rPr lang="en-US" altLang="zh-CN" b="1" baseline="-25000" dirty="0"/>
              <a:t>++</a:t>
            </a:r>
            <a:endParaRPr lang="en-US" altLang="zh-CN" b="1" baseline="-25000" dirty="0"/>
          </a:p>
          <a:p>
            <a:pPr lvl="1">
              <a:defRPr/>
            </a:pPr>
            <a:r>
              <a:rPr lang="zh-CN" altLang="en-US" b="1" dirty="0"/>
              <a:t>第</a:t>
            </a:r>
            <a:r>
              <a:rPr lang="en-US" altLang="zh-CN" b="1" dirty="0"/>
              <a:t>3、4</a:t>
            </a:r>
            <a:r>
              <a:rPr lang="zh-CN" altLang="en-US" b="1" dirty="0"/>
              <a:t>种是</a:t>
            </a:r>
            <a:r>
              <a:rPr lang="en-US" altLang="zh-CN" b="1" dirty="0"/>
              <a:t>C++11</a:t>
            </a:r>
            <a:r>
              <a:rPr lang="zh-CN" altLang="en-US" b="1" dirty="0"/>
              <a:t>规范中新设的变量初始化方式，称为</a:t>
            </a:r>
            <a:r>
              <a:rPr lang="zh-CN" altLang="en-US" b="1" dirty="0">
                <a:solidFill>
                  <a:srgbClr val="0000CC"/>
                </a:solidFill>
              </a:rPr>
              <a:t>初始化列表</a:t>
            </a:r>
            <a:r>
              <a:rPr lang="zh-CN" altLang="en-US" b="1" dirty="0"/>
              <a:t>。</a:t>
            </a:r>
            <a:r>
              <a:rPr lang="zh-CN" altLang="zh-CN" b="1" dirty="0"/>
              <a:t>花括号除了用于变量初始化，还可用于赋值。而在此前的</a:t>
            </a:r>
            <a:r>
              <a:rPr lang="en-US" altLang="zh-CN" b="1" dirty="0"/>
              <a:t>C++</a:t>
            </a:r>
            <a:r>
              <a:rPr lang="zh-CN" altLang="zh-CN" b="1" dirty="0"/>
              <a:t>标准中，仅部分场合才允许使用这种初始化方式，如</a:t>
            </a:r>
            <a:r>
              <a:rPr lang="zh-CN" altLang="zh-CN" b="1" dirty="0">
                <a:solidFill>
                  <a:srgbClr val="FF0000"/>
                </a:solidFill>
              </a:rPr>
              <a:t>数组初始化</a:t>
            </a:r>
            <a:r>
              <a:rPr lang="en-US" altLang="zh-CN" b="1" dirty="0">
                <a:solidFill>
                  <a:srgbClr val="FF0000"/>
                </a:solidFill>
              </a:rPr>
              <a:t>,</a:t>
            </a:r>
            <a:r>
              <a:rPr lang="zh-CN" altLang="en-US" b="1" dirty="0">
                <a:solidFill>
                  <a:srgbClr val="FF0000"/>
                </a:solidFill>
              </a:rPr>
              <a:t>对象初始化</a:t>
            </a:r>
            <a:r>
              <a:rPr lang="zh-CN" altLang="zh-CN" b="1" dirty="0"/>
              <a:t>。</a:t>
            </a:r>
            <a:endParaRPr lang="zh-CN" altLang="en-US" b="1" dirty="0"/>
          </a:p>
        </p:txBody>
      </p:sp>
      <p:sp>
        <p:nvSpPr>
          <p:cNvPr id="210946" name="Rectangle 2"/>
          <p:cNvSpPr>
            <a:spLocks noGrp="1" noChangeArrowheads="1"/>
          </p:cNvSpPr>
          <p:nvPr>
            <p:ph type="title"/>
          </p:nvPr>
        </p:nvSpPr>
        <p:spPr>
          <a:xfrm>
            <a:off x="457200" y="73025"/>
            <a:ext cx="8229600" cy="811213"/>
          </a:xfrm>
        </p:spPr>
        <p:txBody>
          <a:bodyPr/>
          <a:lstStyle/>
          <a:p>
            <a:r>
              <a:rPr lang="en-US" altLang="zh-CN" sz="3600" b="1" smtClean="0"/>
              <a:t>2.13.3  </a:t>
            </a:r>
            <a:r>
              <a:rPr lang="zh-CN" altLang="zh-CN" sz="3600" b="1" smtClean="0">
                <a:solidFill>
                  <a:srgbClr val="FF0000"/>
                </a:solidFill>
              </a:rPr>
              <a:t>初始化列表</a:t>
            </a:r>
            <a:r>
              <a:rPr lang="zh-CN" altLang="zh-CN" sz="3600" b="1" smtClean="0"/>
              <a:t>、变量初始化与</a:t>
            </a:r>
            <a:r>
              <a:rPr lang="zh-CN" altLang="zh-CN" sz="3600" b="1" smtClean="0">
                <a:solidFill>
                  <a:srgbClr val="FF0000"/>
                </a:solidFill>
              </a:rPr>
              <a:t>赋值</a:t>
            </a:r>
            <a:endParaRPr lang="zh-CN" altLang="zh-CN" sz="3600" b="1" smtClean="0">
              <a:solidFill>
                <a:srgbClr val="FF0000"/>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dirty="0" smtClean="0">
                <a:solidFill>
                  <a:srgbClr val="0000CC"/>
                </a:solidFill>
              </a:rPr>
              <a:t>3．</a:t>
            </a:r>
            <a:r>
              <a:rPr lang="zh-CN" altLang="en-US" b="1" dirty="0" smtClean="0">
                <a:solidFill>
                  <a:srgbClr val="0000CC"/>
                </a:solidFill>
              </a:rPr>
              <a:t>使用列表初始化或赋值的注意事项</a:t>
            </a:r>
            <a:endParaRPr lang="en-US" altLang="zh-CN" b="1" dirty="0" smtClean="0">
              <a:solidFill>
                <a:srgbClr val="0000CC"/>
              </a:solidFill>
            </a:endParaRPr>
          </a:p>
          <a:p>
            <a:pPr lvl="1" indent="-342900"/>
            <a:r>
              <a:rPr lang="en-US" altLang="zh-CN" sz="2400" b="1" dirty="0" smtClean="0"/>
              <a:t>C++11</a:t>
            </a:r>
            <a:r>
              <a:rPr lang="zh-CN" altLang="en-US" sz="2400" b="1" dirty="0" smtClean="0"/>
              <a:t>中，可以用</a:t>
            </a:r>
            <a:r>
              <a:rPr lang="en-US" altLang="zh-CN" sz="2400" b="1" dirty="0" smtClean="0"/>
              <a:t>{ }</a:t>
            </a:r>
            <a:r>
              <a:rPr lang="zh-CN" altLang="en-US" sz="2400" b="1" dirty="0" smtClean="0"/>
              <a:t>对变量进行列表初始化或赋值。</a:t>
            </a:r>
            <a:endParaRPr lang="en-US" altLang="zh-CN" sz="2400" b="1" dirty="0" smtClean="0"/>
          </a:p>
          <a:p>
            <a:pPr lvl="1" indent="-342900"/>
            <a:r>
              <a:rPr lang="zh-CN" altLang="zh-CN" sz="2400" b="1" dirty="0" smtClean="0"/>
              <a:t>如果</a:t>
            </a:r>
            <a:r>
              <a:rPr lang="en-US" altLang="zh-CN" sz="2400" b="1" dirty="0" smtClean="0"/>
              <a:t>{ }</a:t>
            </a:r>
            <a:r>
              <a:rPr lang="zh-CN" altLang="zh-CN" sz="2400" b="1" dirty="0" smtClean="0"/>
              <a:t>中的初始值</a:t>
            </a:r>
            <a:r>
              <a:rPr lang="zh-CN" altLang="zh-CN" sz="2400" b="1" dirty="0" smtClean="0">
                <a:solidFill>
                  <a:srgbClr val="FF0000"/>
                </a:solidFill>
              </a:rPr>
              <a:t>存在丢失信息的风险</a:t>
            </a:r>
            <a:r>
              <a:rPr lang="zh-CN" altLang="zh-CN" sz="2400" b="1" dirty="0" smtClean="0"/>
              <a:t>，将出现编译错误</a:t>
            </a:r>
            <a:r>
              <a:rPr lang="zh-CN" altLang="en-US" sz="2400" b="1" dirty="0" smtClean="0"/>
              <a:t>；</a:t>
            </a:r>
            <a:r>
              <a:rPr lang="zh-CN" altLang="zh-CN" sz="2400" b="1" dirty="0" smtClean="0"/>
              <a:t>而</a:t>
            </a:r>
            <a:r>
              <a:rPr lang="zh-CN" altLang="en-US" sz="2400" b="1" dirty="0" smtClean="0"/>
              <a:t>只用</a:t>
            </a:r>
            <a:r>
              <a:rPr lang="zh-CN" altLang="zh-CN" sz="2400" b="1" dirty="0" smtClean="0"/>
              <a:t>花括号中的值只会出现编译警告。</a:t>
            </a:r>
            <a:r>
              <a:rPr lang="zh-CN" altLang="en-US" sz="2400" b="1" dirty="0" smtClean="0"/>
              <a:t>例如</a:t>
            </a:r>
            <a:endParaRPr lang="en-US" altLang="zh-CN" sz="2400" b="1" dirty="0" smtClean="0"/>
          </a:p>
          <a:p>
            <a:pPr marL="800100" lvl="2" indent="0">
              <a:buFontTx/>
              <a:buNone/>
            </a:pPr>
            <a:r>
              <a:rPr lang="en-US" altLang="zh-CN" b="1" dirty="0" smtClean="0"/>
              <a:t>double d = 92.221, d1{ 92.221 }, d3{ d }; </a:t>
            </a:r>
            <a:endParaRPr lang="en-US" altLang="zh-CN" b="1" dirty="0" smtClean="0"/>
          </a:p>
          <a:p>
            <a:pPr marL="800100" lvl="2" indent="0">
              <a:buFontTx/>
              <a:buNone/>
            </a:pPr>
            <a:r>
              <a:rPr lang="en-US" altLang="zh-CN" b="1" dirty="0" err="1" smtClean="0"/>
              <a:t>int</a:t>
            </a:r>
            <a:r>
              <a:rPr lang="en-US" altLang="zh-CN" b="1" dirty="0" smtClean="0"/>
              <a:t> x = d;                                          </a:t>
            </a:r>
            <a:endParaRPr lang="zh-CN" altLang="zh-CN" b="1" dirty="0" smtClean="0"/>
          </a:p>
          <a:p>
            <a:pPr marL="800100" lvl="2" indent="0">
              <a:buFontTx/>
              <a:buNone/>
            </a:pPr>
            <a:r>
              <a:rPr lang="en-US" altLang="zh-CN" b="1" dirty="0" smtClean="0"/>
              <a:t>x = { 32 };                                                      </a:t>
            </a:r>
            <a:r>
              <a:rPr lang="en-US" altLang="zh-CN" b="1" dirty="0" smtClean="0"/>
              <a:t>//</a:t>
            </a:r>
            <a:r>
              <a:rPr lang="en-US" altLang="zh-CN" b="1" dirty="0" smtClean="0"/>
              <a:t>11C</a:t>
            </a:r>
            <a:r>
              <a:rPr lang="en-US" altLang="zh-CN" b="1" baseline="-25000" dirty="0" smtClean="0"/>
              <a:t>++</a:t>
            </a:r>
            <a:r>
              <a:rPr lang="en-US" altLang="zh-CN" b="1" dirty="0" smtClean="0"/>
              <a:t> </a:t>
            </a:r>
            <a:endParaRPr lang="zh-CN" altLang="zh-CN" b="1" dirty="0" smtClean="0"/>
          </a:p>
          <a:p>
            <a:pPr marL="800100" lvl="2" indent="0">
              <a:buFontTx/>
              <a:buNone/>
            </a:pPr>
            <a:r>
              <a:rPr lang="en-US" altLang="zh-CN" b="1" dirty="0" smtClean="0"/>
              <a:t>d = { 32 };                                                      </a:t>
            </a:r>
            <a:r>
              <a:rPr lang="en-US" altLang="zh-CN" b="1" dirty="0" smtClean="0"/>
              <a:t>//11C</a:t>
            </a:r>
            <a:r>
              <a:rPr lang="en-US" altLang="zh-CN" b="1" baseline="-25000" dirty="0" smtClean="0"/>
              <a:t>++</a:t>
            </a:r>
            <a:endParaRPr lang="zh-CN" altLang="zh-CN" b="1" dirty="0" smtClean="0"/>
          </a:p>
          <a:p>
            <a:pPr marL="800100" lvl="2" indent="0">
              <a:buFontTx/>
              <a:buNone/>
            </a:pPr>
            <a:r>
              <a:rPr lang="en-US" altLang="zh-CN" b="1" dirty="0" smtClean="0"/>
              <a:t>d = x;</a:t>
            </a:r>
            <a:endParaRPr lang="zh-CN" altLang="zh-CN" b="1" dirty="0" smtClean="0"/>
          </a:p>
          <a:p>
            <a:pPr marL="800100" lvl="2" indent="0">
              <a:buFontTx/>
              <a:buNone/>
            </a:pPr>
            <a:r>
              <a:rPr lang="en-US" altLang="zh-CN" b="1" dirty="0" smtClean="0">
                <a:solidFill>
                  <a:srgbClr val="FF0000"/>
                </a:solidFill>
              </a:rPr>
              <a:t>d = { x };                           </a:t>
            </a:r>
            <a:r>
              <a:rPr lang="en-US" altLang="zh-CN" b="1" dirty="0" smtClean="0">
                <a:solidFill>
                  <a:srgbClr val="FF0000"/>
                </a:solidFill>
              </a:rPr>
              <a:t>     </a:t>
            </a:r>
            <a:r>
              <a:rPr lang="en-US" altLang="zh-CN" b="1" dirty="0" smtClean="0">
                <a:solidFill>
                  <a:srgbClr val="FF0000"/>
                </a:solidFill>
              </a:rPr>
              <a:t>//</a:t>
            </a:r>
            <a:r>
              <a:rPr lang="zh-CN" altLang="zh-CN" b="1" dirty="0" smtClean="0">
                <a:solidFill>
                  <a:srgbClr val="FF0000"/>
                </a:solidFill>
              </a:rPr>
              <a:t>错误</a:t>
            </a:r>
            <a:r>
              <a:rPr lang="en-US" altLang="zh-CN" b="1" dirty="0" smtClean="0">
                <a:solidFill>
                  <a:srgbClr val="FF0000"/>
                </a:solidFill>
              </a:rPr>
              <a:t>   11C</a:t>
            </a:r>
            <a:r>
              <a:rPr lang="en-US" altLang="zh-CN" b="1" baseline="-25000" dirty="0" smtClean="0">
                <a:solidFill>
                  <a:srgbClr val="FF0000"/>
                </a:solidFill>
              </a:rPr>
              <a:t>++</a:t>
            </a:r>
            <a:endParaRPr lang="zh-CN" altLang="zh-CN" b="1" dirty="0" smtClean="0">
              <a:solidFill>
                <a:srgbClr val="FF0000"/>
              </a:solidFill>
            </a:endParaRPr>
          </a:p>
          <a:p>
            <a:pPr marL="800100" lvl="2" indent="0">
              <a:buFontTx/>
              <a:buNone/>
            </a:pPr>
            <a:r>
              <a:rPr lang="en-US" altLang="zh-CN" b="1" dirty="0" err="1" smtClean="0">
                <a:solidFill>
                  <a:srgbClr val="FF0000"/>
                </a:solidFill>
              </a:rPr>
              <a:t>int</a:t>
            </a:r>
            <a:r>
              <a:rPr lang="en-US" altLang="zh-CN" b="1" dirty="0" smtClean="0">
                <a:solidFill>
                  <a:srgbClr val="FF0000"/>
                </a:solidFill>
              </a:rPr>
              <a:t> y = { d };                           </a:t>
            </a:r>
            <a:r>
              <a:rPr lang="en-US" altLang="zh-CN" b="1" dirty="0" smtClean="0">
                <a:solidFill>
                  <a:srgbClr val="FF0000"/>
                </a:solidFill>
              </a:rPr>
              <a:t>//</a:t>
            </a:r>
            <a:r>
              <a:rPr lang="zh-CN" altLang="zh-CN" b="1" dirty="0" smtClean="0">
                <a:solidFill>
                  <a:srgbClr val="FF0000"/>
                </a:solidFill>
              </a:rPr>
              <a:t>错误</a:t>
            </a:r>
            <a:r>
              <a:rPr lang="en-US" altLang="zh-CN" b="1" dirty="0" smtClean="0">
                <a:solidFill>
                  <a:srgbClr val="FF0000"/>
                </a:solidFill>
              </a:rPr>
              <a:t>         11C</a:t>
            </a:r>
            <a:r>
              <a:rPr lang="en-US" altLang="zh-CN" b="1" baseline="-25000" dirty="0" smtClean="0">
                <a:solidFill>
                  <a:srgbClr val="FF0000"/>
                </a:solidFill>
              </a:rPr>
              <a:t>++</a:t>
            </a:r>
            <a:endParaRPr lang="zh-CN" altLang="zh-CN" b="1" dirty="0" smtClean="0">
              <a:solidFill>
                <a:srgbClr val="FF0000"/>
              </a:solidFill>
            </a:endParaRPr>
          </a:p>
          <a:p>
            <a:pPr marL="0" indent="0">
              <a:buFontTx/>
              <a:buNone/>
            </a:pPr>
            <a:endParaRPr lang="zh-CN" altLang="en-US" sz="2400" dirty="0" smtClean="0"/>
          </a:p>
        </p:txBody>
      </p:sp>
      <p:sp>
        <p:nvSpPr>
          <p:cNvPr id="211970" name="Rectangle 2"/>
          <p:cNvSpPr>
            <a:spLocks noGrp="1" noChangeArrowheads="1"/>
          </p:cNvSpPr>
          <p:nvPr>
            <p:ph type="title"/>
          </p:nvPr>
        </p:nvSpPr>
        <p:spPr>
          <a:xfrm>
            <a:off x="457200" y="73025"/>
            <a:ext cx="8229600" cy="811213"/>
          </a:xfrm>
        </p:spPr>
        <p:txBody>
          <a:bodyPr/>
          <a:lstStyle/>
          <a:p>
            <a:r>
              <a:rPr lang="en-US" altLang="zh-CN" sz="3600" b="1" smtClean="0"/>
              <a:t>2.13.3  </a:t>
            </a:r>
            <a:r>
              <a:rPr lang="zh-CN" altLang="zh-CN" sz="3600" b="1" smtClean="0">
                <a:solidFill>
                  <a:srgbClr val="FF0000"/>
                </a:solidFill>
              </a:rPr>
              <a:t>初始化列表</a:t>
            </a:r>
            <a:r>
              <a:rPr lang="zh-CN" altLang="zh-CN" sz="3600" b="1" smtClean="0"/>
              <a:t>、变量初始化与</a:t>
            </a:r>
            <a:r>
              <a:rPr lang="zh-CN" altLang="zh-CN" sz="3600" b="1" smtClean="0">
                <a:solidFill>
                  <a:srgbClr val="FF0000"/>
                </a:solidFill>
              </a:rPr>
              <a:t>赋值</a:t>
            </a:r>
            <a:endParaRPr lang="zh-CN" altLang="zh-CN" sz="3600"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dirty="0" smtClean="0">
                <a:solidFill>
                  <a:srgbClr val="0000CC"/>
                </a:solidFill>
              </a:rPr>
              <a:t>3．begin</a:t>
            </a:r>
            <a:r>
              <a:rPr lang="zh-CN" altLang="zh-CN" dirty="0" smtClean="0">
                <a:solidFill>
                  <a:srgbClr val="0000CC"/>
                </a:solidFill>
              </a:rPr>
              <a:t>和</a:t>
            </a:r>
            <a:r>
              <a:rPr lang="en-US" altLang="zh-CN" dirty="0" smtClean="0">
                <a:solidFill>
                  <a:srgbClr val="0000CC"/>
                </a:solidFill>
              </a:rPr>
              <a:t>end                        C++11</a:t>
            </a:r>
            <a:endParaRPr lang="en-US" altLang="zh-CN" dirty="0" smtClean="0">
              <a:solidFill>
                <a:srgbClr val="0000CC"/>
              </a:solidFill>
            </a:endParaRPr>
          </a:p>
          <a:p>
            <a:pPr marL="400050" lvl="1" indent="0">
              <a:buFontTx/>
              <a:buNone/>
            </a:pPr>
            <a:r>
              <a:rPr lang="en-US" altLang="zh-CN" b="1" dirty="0" smtClean="0"/>
              <a:t>&lt;iterator&gt;</a:t>
            </a:r>
            <a:r>
              <a:rPr lang="zh-CN" altLang="zh-CN" b="1" dirty="0" smtClean="0"/>
              <a:t>头文件</a:t>
            </a:r>
            <a:r>
              <a:rPr lang="zh-CN" altLang="en-US" b="1" dirty="0" smtClean="0"/>
              <a:t>的</a:t>
            </a:r>
            <a:r>
              <a:rPr lang="zh-CN" altLang="zh-CN" b="1" dirty="0" smtClean="0"/>
              <a:t>两个函数，用于确定指向数组首元素</a:t>
            </a:r>
            <a:r>
              <a:rPr lang="zh-CN" altLang="en-US" b="1" dirty="0" smtClean="0"/>
              <a:t>和尾</a:t>
            </a:r>
            <a:r>
              <a:rPr lang="zh-CN" altLang="zh-CN" b="1" dirty="0" smtClean="0"/>
              <a:t>元素</a:t>
            </a:r>
            <a:r>
              <a:rPr lang="zh-CN" altLang="zh-CN" b="1" dirty="0" smtClean="0">
                <a:solidFill>
                  <a:srgbClr val="FF0000"/>
                </a:solidFill>
              </a:rPr>
              <a:t>后一位置</a:t>
            </a:r>
            <a:r>
              <a:rPr lang="zh-CN" altLang="zh-CN" b="1" dirty="0" smtClean="0"/>
              <a:t>的指针，</a:t>
            </a:r>
            <a:r>
              <a:rPr lang="zh-CN" altLang="en-US" b="1" dirty="0" smtClean="0"/>
              <a:t>方便</a:t>
            </a:r>
            <a:r>
              <a:rPr lang="zh-CN" altLang="zh-CN" b="1" dirty="0" smtClean="0"/>
              <a:t>遍历数组</a:t>
            </a:r>
            <a:r>
              <a:rPr lang="zh-CN" altLang="en-US" b="1" dirty="0" smtClean="0"/>
              <a:t>。</a:t>
            </a:r>
            <a:endParaRPr lang="en-US" altLang="zh-CN" b="1" dirty="0" smtClean="0"/>
          </a:p>
          <a:p>
            <a:pPr marL="400050" lvl="1" indent="0">
              <a:buFontTx/>
              <a:buNone/>
            </a:pPr>
            <a:endParaRPr lang="en-US" altLang="zh-CN" b="1" dirty="0" smtClean="0"/>
          </a:p>
          <a:p>
            <a:pPr marL="400050" lvl="1" indent="0">
              <a:buFontTx/>
              <a:buNone/>
            </a:pPr>
            <a:r>
              <a:rPr lang="en-US" altLang="zh-CN" b="1" dirty="0" err="1" smtClean="0"/>
              <a:t>int</a:t>
            </a:r>
            <a:r>
              <a:rPr lang="en-US" altLang="zh-CN" b="1" dirty="0" smtClean="0"/>
              <a:t> a[] = { 1,2,3,4,5,6,7,8,9,10 };</a:t>
            </a:r>
            <a:endParaRPr lang="zh-CN" altLang="zh-CN" sz="3600" b="1" dirty="0" smtClean="0"/>
          </a:p>
          <a:p>
            <a:pPr marL="400050" lvl="1" indent="0">
              <a:buFontTx/>
              <a:buNone/>
            </a:pPr>
            <a:r>
              <a:rPr lang="en-US" altLang="zh-CN" b="1" dirty="0" smtClean="0"/>
              <a:t>for (</a:t>
            </a:r>
            <a:r>
              <a:rPr lang="en-US" altLang="zh-CN" b="1" dirty="0" err="1" smtClean="0"/>
              <a:t>int</a:t>
            </a:r>
            <a:r>
              <a:rPr lang="en-US" altLang="zh-CN" b="1" dirty="0" smtClean="0"/>
              <a:t> *p = begin(a); p != end(a); p++)</a:t>
            </a:r>
            <a:endParaRPr lang="zh-CN" altLang="zh-CN" sz="3600" b="1" dirty="0" smtClean="0"/>
          </a:p>
          <a:p>
            <a:pPr marL="400050" lvl="1" indent="0">
              <a:buFontTx/>
              <a:buNone/>
            </a:pPr>
            <a:r>
              <a:rPr lang="en-US" altLang="zh-CN" b="1" dirty="0" smtClean="0"/>
              <a:t>     </a:t>
            </a:r>
            <a:r>
              <a:rPr lang="en-US" altLang="zh-CN" b="1" dirty="0" err="1" smtClean="0"/>
              <a:t>cout</a:t>
            </a:r>
            <a:r>
              <a:rPr lang="en-US" altLang="zh-CN" b="1" dirty="0" smtClean="0"/>
              <a:t> &lt;&lt; *p &lt;&lt; ",";</a:t>
            </a:r>
            <a:endParaRPr lang="zh-CN" altLang="zh-CN" sz="3600" b="1" dirty="0" smtClean="0"/>
          </a:p>
          <a:p>
            <a:pPr marL="400050" lvl="1" indent="0">
              <a:buFontTx/>
              <a:buNone/>
            </a:pPr>
            <a:r>
              <a:rPr lang="en-US" altLang="zh-CN" b="1" dirty="0" err="1" smtClean="0"/>
              <a:t>cout</a:t>
            </a:r>
            <a:r>
              <a:rPr lang="en-US" altLang="zh-CN" b="1" dirty="0" smtClean="0"/>
              <a:t> &lt;&lt; </a:t>
            </a:r>
            <a:r>
              <a:rPr lang="en-US" altLang="zh-CN" b="1" dirty="0" err="1" smtClean="0"/>
              <a:t>endl</a:t>
            </a:r>
            <a:r>
              <a:rPr lang="en-US" altLang="zh-CN" b="1" dirty="0" smtClean="0"/>
              <a:t>;</a:t>
            </a:r>
            <a:endParaRPr lang="zh-CN" altLang="zh-CN" sz="3600" b="1" dirty="0" smtClean="0"/>
          </a:p>
          <a:p>
            <a:pPr marL="400050" lvl="1" indent="0">
              <a:buFontTx/>
              <a:buNone/>
            </a:pPr>
            <a:endParaRPr lang="en-US" altLang="zh-CN" b="1" dirty="0" smtClean="0">
              <a:solidFill>
                <a:srgbClr val="0000CC"/>
              </a:solidFill>
            </a:endParaRPr>
          </a:p>
          <a:p>
            <a:pPr marL="400050" lvl="1" indent="0">
              <a:buFontTx/>
              <a:buNone/>
            </a:pPr>
            <a:r>
              <a:rPr lang="en-US" altLang="zh-CN" b="1" dirty="0" smtClean="0">
                <a:solidFill>
                  <a:srgbClr val="0000CC"/>
                </a:solidFill>
              </a:rPr>
              <a:t>for </a:t>
            </a:r>
            <a:r>
              <a:rPr lang="zh-CN" altLang="en-US" b="1" dirty="0" smtClean="0">
                <a:solidFill>
                  <a:srgbClr val="0000CC"/>
                </a:solidFill>
              </a:rPr>
              <a:t>循环依次输出数据组</a:t>
            </a:r>
            <a:r>
              <a:rPr lang="en-US" altLang="zh-CN" b="1" dirty="0" smtClean="0">
                <a:solidFill>
                  <a:srgbClr val="0000CC"/>
                </a:solidFill>
              </a:rPr>
              <a:t>a</a:t>
            </a:r>
            <a:r>
              <a:rPr lang="zh-CN" altLang="en-US" b="1" dirty="0" smtClean="0">
                <a:solidFill>
                  <a:srgbClr val="0000CC"/>
                </a:solidFill>
              </a:rPr>
              <a:t>的元素值！</a:t>
            </a:r>
            <a:endParaRPr lang="zh-CN" altLang="en-US" b="1" dirty="0" smtClean="0">
              <a:solidFill>
                <a:srgbClr val="0000CC"/>
              </a:solidFill>
            </a:endParaRPr>
          </a:p>
        </p:txBody>
      </p:sp>
      <p:sp>
        <p:nvSpPr>
          <p:cNvPr id="27650" name="Rectangle 2"/>
          <p:cNvSpPr>
            <a:spLocks noGrp="1" noChangeArrowheads="1"/>
          </p:cNvSpPr>
          <p:nvPr>
            <p:ph type="title"/>
          </p:nvPr>
        </p:nvSpPr>
        <p:spPr>
          <a:xfrm>
            <a:off x="0" y="73025"/>
            <a:ext cx="8874125" cy="811213"/>
          </a:xfrm>
        </p:spPr>
        <p:txBody>
          <a:bodyPr/>
          <a:lstStyle/>
          <a:p>
            <a:pPr eaLnBrk="1" hangingPunct="1"/>
            <a:r>
              <a:rPr lang="en-US" altLang="zh-CN" sz="2800" b="1" smtClean="0"/>
              <a:t>2.3.2  </a:t>
            </a:r>
            <a:r>
              <a:rPr lang="zh-CN" altLang="zh-CN" sz="2800" b="1" smtClean="0">
                <a:solidFill>
                  <a:srgbClr val="FF0000"/>
                </a:solidFill>
              </a:rPr>
              <a:t>空指针，</a:t>
            </a:r>
            <a:r>
              <a:rPr lang="en-US" altLang="zh-CN" sz="2800" b="1" smtClean="0">
                <a:solidFill>
                  <a:srgbClr val="FF0000"/>
                </a:solidFill>
              </a:rPr>
              <a:t>void*</a:t>
            </a:r>
            <a:r>
              <a:rPr lang="zh-CN" altLang="zh-CN" sz="2800" b="1" smtClean="0"/>
              <a:t>，获取数组首、</a:t>
            </a:r>
            <a:r>
              <a:rPr lang="zh-CN" altLang="zh-CN" sz="2800" b="1" smtClean="0">
                <a:solidFill>
                  <a:srgbClr val="0000CC"/>
                </a:solidFill>
              </a:rPr>
              <a:t>尾元素位置</a:t>
            </a:r>
            <a:r>
              <a:rPr lang="zh-CN" altLang="zh-CN" sz="2800" b="1" smtClean="0"/>
              <a:t>的指针</a:t>
            </a:r>
            <a:endParaRPr lang="zh-CN" altLang="en-US" sz="2800"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42350" cy="5521325"/>
          </a:xfrm>
        </p:spPr>
        <p:txBody>
          <a:bodyPr/>
          <a:lstStyle/>
          <a:p>
            <a:pPr marL="0" indent="0">
              <a:buFontTx/>
              <a:buNone/>
            </a:pPr>
            <a:r>
              <a:rPr lang="en-US" altLang="zh-CN" b="1" dirty="0" smtClean="0">
                <a:solidFill>
                  <a:srgbClr val="0000CC"/>
                </a:solidFill>
              </a:rPr>
              <a:t>4．</a:t>
            </a:r>
            <a:r>
              <a:rPr lang="zh-CN" altLang="zh-CN" b="1" dirty="0" smtClean="0">
                <a:solidFill>
                  <a:srgbClr val="0000CC"/>
                </a:solidFill>
              </a:rPr>
              <a:t>变量初始化的默认规则</a:t>
            </a:r>
            <a:endParaRPr lang="en-US" altLang="zh-CN" b="1" dirty="0" smtClean="0">
              <a:solidFill>
                <a:srgbClr val="0000CC"/>
              </a:solidFill>
            </a:endParaRPr>
          </a:p>
          <a:p>
            <a:pPr marL="857250" lvl="1" indent="-457200">
              <a:buFont typeface="宋体" pitchFamily="2" charset="-122"/>
              <a:buAutoNum type="circleNumDbPlain"/>
            </a:pPr>
            <a:r>
              <a:rPr lang="zh-CN" altLang="zh-CN" sz="2400" b="1" dirty="0" smtClean="0"/>
              <a:t>如果</a:t>
            </a:r>
            <a:r>
              <a:rPr lang="zh-CN" altLang="zh-CN" sz="2400" b="1" dirty="0" smtClean="0">
                <a:solidFill>
                  <a:srgbClr val="FF0000"/>
                </a:solidFill>
              </a:rPr>
              <a:t>定义变量时提供了初始值表达式</a:t>
            </a:r>
            <a:r>
              <a:rPr lang="zh-CN" altLang="zh-CN" sz="2400" b="1" dirty="0" smtClean="0"/>
              <a:t>，系统就用这个表达式的值作为变量的初值；</a:t>
            </a:r>
            <a:endParaRPr lang="en-US" altLang="zh-CN" sz="2400" b="1" dirty="0" smtClean="0"/>
          </a:p>
          <a:p>
            <a:pPr marL="857250" lvl="1" indent="-457200">
              <a:buFont typeface="宋体" pitchFamily="2" charset="-122"/>
              <a:buAutoNum type="circleNumDbPlain"/>
            </a:pPr>
            <a:r>
              <a:rPr lang="zh-CN" altLang="zh-CN" sz="2400" b="1" dirty="0" smtClean="0"/>
              <a:t>如果</a:t>
            </a:r>
            <a:r>
              <a:rPr lang="zh-CN" altLang="zh-CN" sz="2400" b="1" dirty="0" smtClean="0">
                <a:solidFill>
                  <a:srgbClr val="FF0000"/>
                </a:solidFill>
              </a:rPr>
              <a:t>定义变量时没有为它提供初值</a:t>
            </a:r>
            <a:r>
              <a:rPr lang="zh-CN" altLang="zh-CN" sz="2400" b="1" dirty="0" smtClean="0"/>
              <a:t>，则全局数据区中的变量将被系统自动初始化为</a:t>
            </a:r>
            <a:r>
              <a:rPr lang="en-US" altLang="zh-CN" sz="2400" b="1" dirty="0" smtClean="0"/>
              <a:t>0</a:t>
            </a:r>
            <a:r>
              <a:rPr lang="zh-CN" altLang="zh-CN" sz="2400" b="1" dirty="0" smtClean="0"/>
              <a:t>，栈和堆中的变量不被初始化。</a:t>
            </a:r>
            <a:endParaRPr lang="en-US" altLang="zh-CN" sz="2400" b="1" dirty="0" smtClean="0"/>
          </a:p>
          <a:p>
            <a:pPr marL="857250" lvl="1" indent="-457200">
              <a:buFont typeface="宋体" pitchFamily="2" charset="-122"/>
              <a:buAutoNum type="circleNumDbPlain"/>
            </a:pPr>
            <a:r>
              <a:rPr lang="zh-CN" altLang="zh-CN" sz="2400" b="1" dirty="0" smtClean="0"/>
              <a:t>全局变量、命名空间的变量、静态变量会被保存在全局数据区中，所以它们会</a:t>
            </a:r>
            <a:r>
              <a:rPr lang="zh-CN" altLang="zh-CN" sz="2400" b="1" dirty="0" smtClean="0">
                <a:solidFill>
                  <a:srgbClr val="FF0000"/>
                </a:solidFill>
              </a:rPr>
              <a:t>被系统自动初始化为</a:t>
            </a:r>
            <a:r>
              <a:rPr lang="en-US" altLang="zh-CN" sz="2400" b="1" dirty="0" smtClean="0">
                <a:solidFill>
                  <a:srgbClr val="FF0000"/>
                </a:solidFill>
              </a:rPr>
              <a:t>0</a:t>
            </a:r>
            <a:r>
              <a:rPr lang="zh-CN" altLang="zh-CN" sz="2400" b="1" dirty="0" smtClean="0"/>
              <a:t>；</a:t>
            </a:r>
            <a:endParaRPr lang="en-US" altLang="zh-CN" sz="2400" b="1" dirty="0" smtClean="0"/>
          </a:p>
          <a:p>
            <a:pPr marL="857250" lvl="1" indent="-457200">
              <a:buFont typeface="宋体" pitchFamily="2" charset="-122"/>
              <a:buAutoNum type="circleNumDbPlain"/>
            </a:pPr>
            <a:r>
              <a:rPr lang="zh-CN" altLang="zh-CN" sz="2400" b="1" dirty="0" smtClean="0"/>
              <a:t>局部变量（也叫自动变量）被存储在栈区中，动态分配的变量（用</a:t>
            </a:r>
            <a:r>
              <a:rPr lang="en-US" altLang="zh-CN" sz="2400" b="1" dirty="0" err="1" smtClean="0"/>
              <a:t>malloc</a:t>
            </a:r>
            <a:r>
              <a:rPr lang="zh-CN" altLang="zh-CN" sz="2400" b="1" dirty="0" smtClean="0"/>
              <a:t>和</a:t>
            </a:r>
            <a:r>
              <a:rPr lang="en-US" altLang="zh-CN" sz="2400" b="1" dirty="0" smtClean="0"/>
              <a:t>new</a:t>
            </a:r>
            <a:r>
              <a:rPr lang="zh-CN" altLang="zh-CN" sz="2400" b="1" dirty="0" smtClean="0"/>
              <a:t>建立）被存储在堆区中，它们都</a:t>
            </a:r>
            <a:r>
              <a:rPr lang="zh-CN" altLang="zh-CN" sz="2400" b="1" dirty="0" smtClean="0">
                <a:solidFill>
                  <a:srgbClr val="FF0000"/>
                </a:solidFill>
              </a:rPr>
              <a:t>不会被系统用默认值初始化</a:t>
            </a:r>
            <a:r>
              <a:rPr lang="zh-CN" altLang="zh-CN" sz="2400" b="1" dirty="0" smtClean="0"/>
              <a:t>。</a:t>
            </a:r>
            <a:endParaRPr lang="zh-CN" altLang="zh-CN" sz="2400" b="1" dirty="0" smtClean="0"/>
          </a:p>
          <a:p>
            <a:pPr marL="0" indent="0">
              <a:buFontTx/>
              <a:buNone/>
            </a:pPr>
            <a:endParaRPr lang="zh-CN" altLang="en-US" dirty="0" smtClean="0"/>
          </a:p>
        </p:txBody>
      </p:sp>
      <p:sp>
        <p:nvSpPr>
          <p:cNvPr id="212994" name="Rectangle 2"/>
          <p:cNvSpPr>
            <a:spLocks noGrp="1" noChangeArrowheads="1"/>
          </p:cNvSpPr>
          <p:nvPr>
            <p:ph type="title"/>
          </p:nvPr>
        </p:nvSpPr>
        <p:spPr>
          <a:xfrm>
            <a:off x="457200" y="73025"/>
            <a:ext cx="8229600" cy="811213"/>
          </a:xfrm>
        </p:spPr>
        <p:txBody>
          <a:bodyPr/>
          <a:lstStyle/>
          <a:p>
            <a:r>
              <a:rPr lang="en-US" altLang="zh-CN" sz="3600" b="1" smtClean="0"/>
              <a:t>2.13.3  </a:t>
            </a:r>
            <a:r>
              <a:rPr lang="zh-CN" altLang="zh-CN" sz="3600" b="1" smtClean="0">
                <a:solidFill>
                  <a:srgbClr val="FF0000"/>
                </a:solidFill>
              </a:rPr>
              <a:t>初始化列表</a:t>
            </a:r>
            <a:r>
              <a:rPr lang="zh-CN" altLang="zh-CN" sz="3600" b="1" smtClean="0"/>
              <a:t>、变量初始化与</a:t>
            </a:r>
            <a:r>
              <a:rPr lang="zh-CN" altLang="zh-CN" sz="3600" b="1" smtClean="0">
                <a:solidFill>
                  <a:srgbClr val="FF0000"/>
                </a:solidFill>
              </a:rPr>
              <a:t>赋值</a:t>
            </a:r>
            <a:endParaRPr lang="zh-CN" altLang="zh-CN" sz="3600" b="1"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179388" y="836613"/>
            <a:ext cx="8964612" cy="5803900"/>
          </a:xfrm>
        </p:spPr>
        <p:txBody>
          <a:bodyPr/>
          <a:lstStyle/>
          <a:p>
            <a:pPr marL="0" indent="0">
              <a:buFontTx/>
              <a:buNone/>
              <a:defRPr/>
            </a:pPr>
            <a:r>
              <a:rPr lang="zh-CN" altLang="zh-CN" sz="2400" b="1" dirty="0">
                <a:solidFill>
                  <a:srgbClr val="0000CC"/>
                </a:solidFill>
              </a:rPr>
              <a:t>【例</a:t>
            </a:r>
            <a:r>
              <a:rPr lang="en-US" altLang="zh-CN" sz="2400" b="1" dirty="0">
                <a:solidFill>
                  <a:srgbClr val="0000CC"/>
                </a:solidFill>
              </a:rPr>
              <a:t>2-36</a:t>
            </a:r>
            <a:r>
              <a:rPr lang="zh-CN" altLang="zh-CN" sz="2400" b="1" dirty="0">
                <a:solidFill>
                  <a:srgbClr val="0000CC"/>
                </a:solidFill>
              </a:rPr>
              <a:t>】 全局变量、静态变量、局部变量的初始化。</a:t>
            </a:r>
            <a:endParaRPr lang="zh-CN" altLang="zh-CN" sz="2400" b="1" dirty="0">
              <a:solidFill>
                <a:srgbClr val="0000CC"/>
              </a:solidFill>
            </a:endParaRPr>
          </a:p>
          <a:p>
            <a:pPr eaLnBrk="1" hangingPunct="1">
              <a:lnSpc>
                <a:spcPct val="80000"/>
              </a:lnSpc>
              <a:buFontTx/>
              <a:buNone/>
              <a:defRPr/>
            </a:pPr>
            <a:r>
              <a:rPr lang="en-US" altLang="zh-CN" sz="1800" b="1" dirty="0"/>
              <a:t>//2-36.cpp</a:t>
            </a:r>
            <a:endParaRPr lang="en-US" altLang="zh-CN" sz="1800" b="1" dirty="0"/>
          </a:p>
          <a:p>
            <a:pPr eaLnBrk="1" hangingPunct="1">
              <a:lnSpc>
                <a:spcPct val="80000"/>
              </a:lnSpc>
              <a:buFontTx/>
              <a:buNone/>
              <a:defRPr/>
            </a:pPr>
            <a:r>
              <a:rPr lang="en-US" altLang="zh-CN" sz="1800" b="1" dirty="0"/>
              <a:t>#include &lt;iostream&gt;</a:t>
            </a:r>
            <a:endParaRPr lang="en-US" altLang="zh-CN" sz="1800" b="1" dirty="0"/>
          </a:p>
          <a:p>
            <a:pPr eaLnBrk="1" hangingPunct="1">
              <a:lnSpc>
                <a:spcPct val="80000"/>
              </a:lnSpc>
              <a:buFontTx/>
              <a:buNone/>
              <a:defRPr/>
            </a:pPr>
            <a:r>
              <a:rPr lang="en-US" altLang="zh-CN" sz="1800" b="1" dirty="0"/>
              <a:t>using namespace </a:t>
            </a:r>
            <a:r>
              <a:rPr lang="en-US" altLang="zh-CN" sz="1800" b="1" dirty="0" err="1"/>
              <a:t>std</a:t>
            </a:r>
            <a:r>
              <a:rPr lang="en-US" altLang="zh-CN" sz="1800" b="1" dirty="0"/>
              <a:t>;</a:t>
            </a:r>
            <a:endParaRPr lang="en-US" altLang="zh-CN" sz="1800" b="1" dirty="0"/>
          </a:p>
          <a:p>
            <a:pPr eaLnBrk="1" hangingPunct="1">
              <a:lnSpc>
                <a:spcPct val="80000"/>
              </a:lnSpc>
              <a:buFontTx/>
              <a:buNone/>
              <a:defRPr/>
            </a:pPr>
            <a:r>
              <a:rPr lang="en-US" altLang="zh-CN" sz="1800" b="1" dirty="0" err="1"/>
              <a:t>int</a:t>
            </a:r>
            <a:r>
              <a:rPr lang="en-US" altLang="zh-CN" sz="1800" b="1" dirty="0"/>
              <a:t> n;                               		//</a:t>
            </a:r>
            <a:r>
              <a:rPr lang="zh-CN" altLang="en-US" sz="1800" b="1" dirty="0"/>
              <a:t>初始化为</a:t>
            </a:r>
            <a:r>
              <a:rPr lang="en-US" altLang="zh-CN" sz="1800" b="1" dirty="0"/>
              <a:t>0</a:t>
            </a:r>
            <a:endParaRPr lang="en-US" altLang="zh-CN" sz="1800" b="1" dirty="0"/>
          </a:p>
          <a:p>
            <a:pPr eaLnBrk="1" hangingPunct="1">
              <a:lnSpc>
                <a:spcPct val="80000"/>
              </a:lnSpc>
              <a:buFontTx/>
              <a:buNone/>
              <a:defRPr/>
            </a:pPr>
            <a:r>
              <a:rPr lang="en-US" altLang="zh-CN" sz="1800" b="1" dirty="0"/>
              <a:t>void  f(){</a:t>
            </a:r>
            <a:endParaRPr lang="en-US" altLang="zh-CN" sz="1800" b="1" dirty="0"/>
          </a:p>
          <a:p>
            <a:pPr eaLnBrk="1" hangingPunct="1">
              <a:lnSpc>
                <a:spcPct val="80000"/>
              </a:lnSpc>
              <a:buFontTx/>
              <a:buNone/>
              <a:defRPr/>
            </a:pPr>
            <a:r>
              <a:rPr lang="en-US" altLang="zh-CN" sz="1800" b="1" dirty="0"/>
              <a:t>	static </a:t>
            </a:r>
            <a:r>
              <a:rPr lang="en-US" altLang="zh-CN" sz="1800" b="1" dirty="0" err="1"/>
              <a:t>int</a:t>
            </a:r>
            <a:r>
              <a:rPr lang="en-US" altLang="zh-CN" sz="1800" b="1" dirty="0"/>
              <a:t> </a:t>
            </a:r>
            <a:r>
              <a:rPr lang="en-US" altLang="zh-CN" sz="1800" b="1" dirty="0" err="1"/>
              <a:t>i</a:t>
            </a:r>
            <a:r>
              <a:rPr lang="en-US" altLang="zh-CN" sz="1800" b="1" dirty="0"/>
              <a:t>;		//</a:t>
            </a:r>
            <a:r>
              <a:rPr lang="zh-CN" altLang="en-US" sz="1800" b="1" dirty="0"/>
              <a:t>初始化为</a:t>
            </a:r>
            <a:r>
              <a:rPr lang="en-US" altLang="zh-CN" sz="1800" b="1" dirty="0"/>
              <a:t>0</a:t>
            </a:r>
            <a:endParaRPr lang="en-US" altLang="zh-CN" sz="1800" b="1" dirty="0"/>
          </a:p>
          <a:p>
            <a:pPr eaLnBrk="1" hangingPunct="1">
              <a:lnSpc>
                <a:spcPct val="80000"/>
              </a:lnSpc>
              <a:buFontTx/>
              <a:buNone/>
              <a:defRPr/>
            </a:pPr>
            <a:r>
              <a:rPr lang="en-US" altLang="zh-CN" sz="1800" b="1" dirty="0"/>
              <a:t>	</a:t>
            </a:r>
            <a:r>
              <a:rPr lang="en-US" altLang="zh-CN" sz="1800" b="1" dirty="0" err="1"/>
              <a:t>int</a:t>
            </a:r>
            <a:r>
              <a:rPr lang="en-US" altLang="zh-CN" sz="1800" b="1" dirty="0"/>
              <a:t> j;			//</a:t>
            </a:r>
            <a:r>
              <a:rPr lang="zh-CN" altLang="en-US" sz="1800" b="1" dirty="0"/>
              <a:t>不被初始化，</a:t>
            </a:r>
            <a:r>
              <a:rPr lang="en-US" altLang="zh-CN" sz="1800" b="1" dirty="0"/>
              <a:t>j</a:t>
            </a:r>
            <a:r>
              <a:rPr lang="zh-CN" altLang="en-US" sz="1800" b="1" dirty="0"/>
              <a:t>值未知</a:t>
            </a:r>
            <a:endParaRPr lang="zh-CN" altLang="en-US" sz="1800" b="1" dirty="0"/>
          </a:p>
          <a:p>
            <a:pPr eaLnBrk="1" hangingPunct="1">
              <a:lnSpc>
                <a:spcPct val="80000"/>
              </a:lnSpc>
              <a:buFontTx/>
              <a:buNone/>
              <a:defRPr/>
            </a:pPr>
            <a:r>
              <a:rPr lang="zh-CN" altLang="en-US" sz="1800" b="1" dirty="0"/>
              <a:t>	</a:t>
            </a:r>
            <a:r>
              <a:rPr lang="en-US" altLang="zh-CN" sz="1800" b="1" dirty="0" err="1"/>
              <a:t>cout</a:t>
            </a:r>
            <a:r>
              <a:rPr lang="en-US" altLang="zh-CN" sz="1800" b="1" dirty="0"/>
              <a:t>&lt;&lt;"</a:t>
            </a:r>
            <a:r>
              <a:rPr lang="en-US" altLang="zh-CN" sz="1800" b="1" dirty="0" err="1"/>
              <a:t>i</a:t>
            </a:r>
            <a:r>
              <a:rPr lang="en-US" altLang="zh-CN" sz="1800" b="1" dirty="0"/>
              <a:t>="&lt;&lt;</a:t>
            </a:r>
            <a:r>
              <a:rPr lang="en-US" altLang="zh-CN" sz="1800" b="1" dirty="0" err="1"/>
              <a:t>i</a:t>
            </a:r>
            <a:r>
              <a:rPr lang="en-US" altLang="zh-CN" sz="1800" b="1" dirty="0"/>
              <a:t>&lt;&lt;", ";</a:t>
            </a:r>
            <a:endParaRPr lang="en-US" altLang="zh-CN" sz="1800" b="1" dirty="0"/>
          </a:p>
          <a:p>
            <a:pPr eaLnBrk="1" hangingPunct="1">
              <a:lnSpc>
                <a:spcPct val="80000"/>
              </a:lnSpc>
              <a:buFontTx/>
              <a:buNone/>
              <a:defRPr/>
            </a:pPr>
            <a:r>
              <a:rPr lang="en-US" altLang="zh-CN" sz="1800" b="1" dirty="0"/>
              <a:t>	</a:t>
            </a:r>
            <a:r>
              <a:rPr lang="en-US" altLang="zh-CN" sz="1800" b="1" dirty="0" err="1"/>
              <a:t>cout</a:t>
            </a:r>
            <a:r>
              <a:rPr lang="en-US" altLang="zh-CN" sz="1800" b="1" dirty="0"/>
              <a:t>&lt;&lt;"j="&lt;&lt;j&lt;&lt;</a:t>
            </a:r>
            <a:r>
              <a:rPr lang="en-US" altLang="zh-CN" sz="1800" b="1" dirty="0" err="1"/>
              <a:t>endl</a:t>
            </a:r>
            <a:r>
              <a:rPr lang="en-US" altLang="zh-CN" sz="1800" b="1" dirty="0"/>
              <a:t>;</a:t>
            </a:r>
            <a:endParaRPr lang="en-US" altLang="zh-CN" sz="1800" b="1" dirty="0"/>
          </a:p>
          <a:p>
            <a:pPr eaLnBrk="1" hangingPunct="1">
              <a:lnSpc>
                <a:spcPct val="80000"/>
              </a:lnSpc>
              <a:buFontTx/>
              <a:buNone/>
              <a:defRPr/>
            </a:pPr>
            <a:r>
              <a:rPr lang="en-US" altLang="zh-CN" sz="1800" b="1" dirty="0"/>
              <a:t>}</a:t>
            </a:r>
            <a:endParaRPr lang="en-US" altLang="zh-CN" sz="1800" b="1" dirty="0"/>
          </a:p>
          <a:p>
            <a:pPr eaLnBrk="1" hangingPunct="1">
              <a:lnSpc>
                <a:spcPct val="80000"/>
              </a:lnSpc>
              <a:buFontTx/>
              <a:buNone/>
              <a:defRPr/>
            </a:pPr>
            <a:r>
              <a:rPr lang="en-US" altLang="zh-CN" sz="1800" b="1" dirty="0" err="1"/>
              <a:t>int</a:t>
            </a:r>
            <a:r>
              <a:rPr lang="en-US" altLang="zh-CN" sz="1800" b="1" dirty="0"/>
              <a:t> *p1;                            		//p1</a:t>
            </a:r>
            <a:r>
              <a:rPr lang="zh-CN" altLang="en-US" sz="1800" b="1" dirty="0"/>
              <a:t>被初始为</a:t>
            </a:r>
            <a:r>
              <a:rPr lang="en-US" altLang="zh-CN" sz="1800" b="1" dirty="0"/>
              <a:t>0</a:t>
            </a:r>
            <a:endParaRPr lang="en-US" altLang="zh-CN" sz="1800" b="1" dirty="0"/>
          </a:p>
          <a:p>
            <a:pPr eaLnBrk="1" hangingPunct="1">
              <a:lnSpc>
                <a:spcPct val="80000"/>
              </a:lnSpc>
              <a:buFontTx/>
              <a:buNone/>
              <a:defRPr/>
            </a:pPr>
            <a:r>
              <a:rPr lang="en-US" altLang="zh-CN" sz="1800" b="1" dirty="0"/>
              <a:t>void main(){</a:t>
            </a:r>
            <a:endParaRPr lang="en-US" altLang="zh-CN" sz="1800" b="1" dirty="0"/>
          </a:p>
          <a:p>
            <a:pPr eaLnBrk="1" hangingPunct="1">
              <a:lnSpc>
                <a:spcPct val="80000"/>
              </a:lnSpc>
              <a:buFontTx/>
              <a:buNone/>
              <a:defRPr/>
            </a:pPr>
            <a:r>
              <a:rPr lang="en-US" altLang="zh-CN" sz="1800" b="1" dirty="0"/>
              <a:t>	</a:t>
            </a:r>
            <a:r>
              <a:rPr lang="en-US" altLang="zh-CN" sz="1800" b="1" dirty="0" err="1"/>
              <a:t>int</a:t>
            </a:r>
            <a:r>
              <a:rPr lang="en-US" altLang="zh-CN" sz="1800" b="1" dirty="0"/>
              <a:t> *p2;                          		//p2</a:t>
            </a:r>
            <a:r>
              <a:rPr lang="zh-CN" altLang="en-US" sz="1800" b="1" dirty="0"/>
              <a:t>不被初始化，值未知</a:t>
            </a:r>
            <a:endParaRPr lang="zh-CN" altLang="en-US" sz="1800" b="1" dirty="0"/>
          </a:p>
          <a:p>
            <a:pPr eaLnBrk="1" hangingPunct="1">
              <a:lnSpc>
                <a:spcPct val="80000"/>
              </a:lnSpc>
              <a:buFontTx/>
              <a:buNone/>
              <a:defRPr/>
            </a:pPr>
            <a:r>
              <a:rPr lang="zh-CN" altLang="en-US" sz="1800" b="1" dirty="0"/>
              <a:t>	</a:t>
            </a:r>
            <a:r>
              <a:rPr lang="en-US" altLang="zh-CN" sz="1800" b="1" dirty="0" err="1"/>
              <a:t>int</a:t>
            </a:r>
            <a:r>
              <a:rPr lang="en-US" altLang="zh-CN" sz="1800" b="1" dirty="0"/>
              <a:t> m;                            		//m</a:t>
            </a:r>
            <a:r>
              <a:rPr lang="zh-CN" altLang="en-US" sz="1800" b="1" dirty="0"/>
              <a:t>不被初始化，值未知</a:t>
            </a:r>
            <a:endParaRPr lang="zh-CN" altLang="en-US" sz="1800" b="1" dirty="0"/>
          </a:p>
          <a:p>
            <a:pPr eaLnBrk="1" hangingPunct="1">
              <a:lnSpc>
                <a:spcPct val="80000"/>
              </a:lnSpc>
              <a:buFontTx/>
              <a:buNone/>
              <a:defRPr/>
            </a:pPr>
            <a:r>
              <a:rPr lang="zh-CN" altLang="en-US" sz="1800" b="1" dirty="0"/>
              <a:t>	</a:t>
            </a:r>
            <a:r>
              <a:rPr lang="en-US" altLang="zh-CN" sz="1800" b="1" dirty="0"/>
              <a:t>f();                              		//</a:t>
            </a:r>
            <a:r>
              <a:rPr lang="zh-CN" altLang="en-US" sz="1800" b="1" dirty="0"/>
              <a:t>输出</a:t>
            </a:r>
            <a:r>
              <a:rPr lang="en-US" altLang="zh-CN" sz="1800" b="1" dirty="0" err="1"/>
              <a:t>i</a:t>
            </a:r>
            <a:r>
              <a:rPr lang="en-US" altLang="zh-CN" sz="1800" b="1" dirty="0"/>
              <a:t>=0</a:t>
            </a:r>
            <a:r>
              <a:rPr lang="zh-CN" altLang="en-US" sz="1800" b="1" dirty="0"/>
              <a:t>，</a:t>
            </a:r>
            <a:r>
              <a:rPr lang="en-US" altLang="zh-CN" sz="1800" b="1" dirty="0"/>
              <a:t>j=?</a:t>
            </a:r>
            <a:r>
              <a:rPr lang="zh-CN" altLang="en-US" sz="1800" b="1" dirty="0"/>
              <a:t>，</a:t>
            </a:r>
            <a:r>
              <a:rPr lang="en-US" altLang="zh-CN" sz="1800" b="1" dirty="0"/>
              <a:t>?</a:t>
            </a:r>
            <a:r>
              <a:rPr lang="zh-CN" altLang="en-US" sz="1800" b="1" dirty="0"/>
              <a:t>表示不确定值</a:t>
            </a:r>
            <a:endParaRPr lang="zh-CN" altLang="en-US" sz="1800" b="1" dirty="0"/>
          </a:p>
          <a:p>
            <a:pPr eaLnBrk="1" hangingPunct="1">
              <a:lnSpc>
                <a:spcPct val="80000"/>
              </a:lnSpc>
              <a:buFontTx/>
              <a:buNone/>
              <a:defRPr/>
            </a:pPr>
            <a:r>
              <a:rPr lang="zh-CN" altLang="en-US" sz="1800" b="1" dirty="0"/>
              <a:t>	</a:t>
            </a:r>
            <a:r>
              <a:rPr lang="en-US" altLang="zh-CN" sz="1800" b="1" dirty="0" err="1"/>
              <a:t>cout</a:t>
            </a:r>
            <a:r>
              <a:rPr lang="en-US" altLang="zh-CN" sz="1800" b="1" dirty="0"/>
              <a:t>&lt;&lt;"n="&lt;&lt;n&lt;&lt;</a:t>
            </a:r>
            <a:r>
              <a:rPr lang="en-US" altLang="zh-CN" sz="1800" b="1" dirty="0" err="1"/>
              <a:t>endl</a:t>
            </a:r>
            <a:r>
              <a:rPr lang="en-US" altLang="zh-CN" sz="1800" b="1" dirty="0"/>
              <a:t>;          	//</a:t>
            </a:r>
            <a:r>
              <a:rPr lang="zh-CN" altLang="en-US" sz="1800" b="1" dirty="0"/>
              <a:t>输出</a:t>
            </a:r>
            <a:r>
              <a:rPr lang="en-US" altLang="zh-CN" sz="1800" b="1" dirty="0"/>
              <a:t>n=0</a:t>
            </a:r>
            <a:endParaRPr lang="en-US" altLang="zh-CN" sz="1800" b="1" dirty="0"/>
          </a:p>
          <a:p>
            <a:pPr eaLnBrk="1" hangingPunct="1">
              <a:lnSpc>
                <a:spcPct val="80000"/>
              </a:lnSpc>
              <a:buFontTx/>
              <a:buNone/>
              <a:defRPr/>
            </a:pPr>
            <a:r>
              <a:rPr lang="en-US" altLang="zh-CN" sz="1800" b="1" dirty="0"/>
              <a:t>	</a:t>
            </a:r>
            <a:r>
              <a:rPr lang="en-US" altLang="zh-CN" sz="1800" b="1" dirty="0" err="1"/>
              <a:t>cout</a:t>
            </a:r>
            <a:r>
              <a:rPr lang="en-US" altLang="zh-CN" sz="1800" b="1" dirty="0"/>
              <a:t>&lt;&lt;"m="&lt;&lt;m&lt;&lt;</a:t>
            </a:r>
            <a:r>
              <a:rPr lang="en-US" altLang="zh-CN" sz="1800" b="1" dirty="0" err="1"/>
              <a:t>endl</a:t>
            </a:r>
            <a:r>
              <a:rPr lang="en-US" altLang="zh-CN" sz="1800" b="1" dirty="0"/>
              <a:t>;    	//</a:t>
            </a:r>
            <a:r>
              <a:rPr lang="zh-CN" altLang="en-US" sz="1800" b="1" dirty="0"/>
              <a:t>输出</a:t>
            </a:r>
            <a:r>
              <a:rPr lang="en-US" altLang="zh-CN" sz="1800" b="1" dirty="0"/>
              <a:t>m=?</a:t>
            </a:r>
            <a:r>
              <a:rPr lang="zh-CN" altLang="en-US" sz="1800" b="1" dirty="0"/>
              <a:t>，</a:t>
            </a:r>
            <a:r>
              <a:rPr lang="en-US" altLang="zh-CN" sz="1800" b="1" dirty="0"/>
              <a:t>?</a:t>
            </a:r>
            <a:r>
              <a:rPr lang="zh-CN" altLang="en-US" sz="1800" b="1" dirty="0"/>
              <a:t>表示不确定值</a:t>
            </a:r>
            <a:endParaRPr lang="zh-CN" altLang="en-US" sz="1800" b="1" dirty="0"/>
          </a:p>
          <a:p>
            <a:pPr eaLnBrk="1" hangingPunct="1">
              <a:lnSpc>
                <a:spcPct val="80000"/>
              </a:lnSpc>
              <a:buFontTx/>
              <a:buNone/>
              <a:defRPr/>
            </a:pPr>
            <a:r>
              <a:rPr lang="zh-CN" altLang="en-US" sz="1800" b="1" dirty="0"/>
              <a:t>	</a:t>
            </a:r>
            <a:r>
              <a:rPr lang="en-US" altLang="zh-CN" sz="1800" b="1" dirty="0"/>
              <a:t>if(p1)  </a:t>
            </a:r>
            <a:r>
              <a:rPr lang="en-US" altLang="zh-CN" sz="1800" b="1" dirty="0" err="1"/>
              <a:t>cout</a:t>
            </a:r>
            <a:r>
              <a:rPr lang="en-US" altLang="zh-CN" sz="1800" b="1" dirty="0"/>
              <a:t>&lt;&lt;"p1="&lt;&lt;p1&lt;&lt;</a:t>
            </a:r>
            <a:r>
              <a:rPr lang="en-US" altLang="zh-CN" sz="1800" b="1" dirty="0" err="1"/>
              <a:t>endl</a:t>
            </a:r>
            <a:r>
              <a:rPr lang="en-US" altLang="zh-CN" sz="1800" b="1" dirty="0"/>
              <a:t>;	//p1=0</a:t>
            </a:r>
            <a:r>
              <a:rPr lang="zh-CN" altLang="en-US" sz="1800" b="1" dirty="0"/>
              <a:t>，无输出</a:t>
            </a:r>
            <a:endParaRPr lang="zh-CN" altLang="en-US" sz="1800" b="1" dirty="0"/>
          </a:p>
          <a:p>
            <a:pPr eaLnBrk="1" hangingPunct="1">
              <a:lnSpc>
                <a:spcPct val="80000"/>
              </a:lnSpc>
              <a:buFontTx/>
              <a:buNone/>
              <a:defRPr/>
            </a:pPr>
            <a:r>
              <a:rPr lang="zh-CN" altLang="en-US" sz="1800" b="1" dirty="0"/>
              <a:t>	</a:t>
            </a:r>
            <a:r>
              <a:rPr lang="en-US" altLang="zh-CN" sz="1800" b="1" dirty="0"/>
              <a:t>if(p2)  </a:t>
            </a:r>
            <a:r>
              <a:rPr lang="en-US" altLang="zh-CN" sz="1800" b="1" dirty="0" err="1"/>
              <a:t>cout</a:t>
            </a:r>
            <a:r>
              <a:rPr lang="en-US" altLang="zh-CN" sz="1800" b="1" dirty="0"/>
              <a:t>&lt;&lt;"p2="&lt;&lt;p2&lt;&lt;</a:t>
            </a:r>
            <a:r>
              <a:rPr lang="en-US" altLang="zh-CN" sz="1800" b="1" dirty="0" err="1"/>
              <a:t>endl</a:t>
            </a:r>
            <a:r>
              <a:rPr lang="en-US" altLang="zh-CN" sz="1800" b="1" dirty="0"/>
              <a:t>;	//</a:t>
            </a:r>
            <a:r>
              <a:rPr lang="zh-CN" altLang="en-US" sz="1800" b="1" dirty="0"/>
              <a:t>输出</a:t>
            </a:r>
            <a:r>
              <a:rPr lang="en-US" altLang="zh-CN" sz="1800" b="1" dirty="0"/>
              <a:t>p2=?</a:t>
            </a:r>
            <a:r>
              <a:rPr lang="zh-CN" altLang="en-US" sz="1800" b="1" dirty="0"/>
              <a:t>，</a:t>
            </a:r>
            <a:r>
              <a:rPr lang="en-US" altLang="zh-CN" sz="1800" b="1" dirty="0"/>
              <a:t>?</a:t>
            </a:r>
            <a:r>
              <a:rPr lang="zh-CN" altLang="en-US" sz="1800" b="1" dirty="0"/>
              <a:t>表示不确定地址</a:t>
            </a:r>
            <a:endParaRPr lang="zh-CN" altLang="en-US" sz="1800" b="1" dirty="0"/>
          </a:p>
          <a:p>
            <a:pPr eaLnBrk="1" hangingPunct="1">
              <a:lnSpc>
                <a:spcPct val="80000"/>
              </a:lnSpc>
              <a:buFontTx/>
              <a:buNone/>
              <a:defRPr/>
            </a:pPr>
            <a:r>
              <a:rPr lang="en-US" altLang="zh-CN" sz="1800" b="1" dirty="0"/>
              <a:t>}</a:t>
            </a:r>
            <a:endParaRPr lang="en-US" altLang="zh-CN" sz="1800" b="1" dirty="0"/>
          </a:p>
        </p:txBody>
      </p:sp>
      <p:sp>
        <p:nvSpPr>
          <p:cNvPr id="214018" name="标题 1"/>
          <p:cNvSpPr>
            <a:spLocks noGrp="1"/>
          </p:cNvSpPr>
          <p:nvPr>
            <p:ph type="title"/>
          </p:nvPr>
        </p:nvSpPr>
        <p:spPr>
          <a:xfrm>
            <a:off x="457200" y="73025"/>
            <a:ext cx="8229600" cy="811213"/>
          </a:xfrm>
        </p:spPr>
        <p:txBody>
          <a:bodyPr/>
          <a:lstStyle/>
          <a:p>
            <a:r>
              <a:rPr lang="en-US" altLang="zh-CN" sz="3600" b="1" smtClean="0"/>
              <a:t>2.13.3  </a:t>
            </a:r>
            <a:r>
              <a:rPr lang="zh-CN" altLang="zh-CN" sz="3600" b="1" smtClean="0">
                <a:solidFill>
                  <a:srgbClr val="FF0000"/>
                </a:solidFill>
              </a:rPr>
              <a:t>初始化列表</a:t>
            </a:r>
            <a:r>
              <a:rPr lang="zh-CN" altLang="zh-CN" sz="3600" b="1" smtClean="0"/>
              <a:t>、变量初始化与</a:t>
            </a:r>
            <a:r>
              <a:rPr lang="zh-CN" altLang="zh-CN" sz="3600" b="1" smtClean="0">
                <a:solidFill>
                  <a:srgbClr val="FF0000"/>
                </a:solidFill>
              </a:rPr>
              <a:t>赋值</a:t>
            </a:r>
            <a:endParaRPr lang="zh-CN" altLang="en-US" sz="36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p:nvPr>
        </p:nvSpPr>
        <p:spPr>
          <a:xfrm>
            <a:off x="684213" y="0"/>
            <a:ext cx="7772400" cy="587375"/>
          </a:xfrm>
        </p:spPr>
        <p:txBody>
          <a:bodyPr/>
          <a:lstStyle/>
          <a:p>
            <a:pPr eaLnBrk="1" hangingPunct="1"/>
            <a:r>
              <a:rPr lang="zh-CN" altLang="en-US" sz="4000" smtClean="0"/>
              <a:t>练习：</a:t>
            </a:r>
            <a:r>
              <a:rPr lang="zh-CN" altLang="en-US" sz="4000" smtClean="0">
                <a:solidFill>
                  <a:srgbClr val="FF0000"/>
                </a:solidFill>
              </a:rPr>
              <a:t>分析下面程序的输出</a:t>
            </a:r>
            <a:endParaRPr lang="zh-CN" altLang="en-US" sz="4000" smtClean="0">
              <a:solidFill>
                <a:srgbClr val="FF0000"/>
              </a:solidFill>
            </a:endParaRPr>
          </a:p>
        </p:txBody>
      </p:sp>
      <p:sp>
        <p:nvSpPr>
          <p:cNvPr id="215042" name="Rectangle 3"/>
          <p:cNvSpPr>
            <a:spLocks noGrp="1" noChangeArrowheads="1"/>
          </p:cNvSpPr>
          <p:nvPr>
            <p:ph idx="1"/>
          </p:nvPr>
        </p:nvSpPr>
        <p:spPr>
          <a:xfrm>
            <a:off x="250825" y="476250"/>
            <a:ext cx="4465638" cy="6235700"/>
          </a:xfrm>
        </p:spPr>
        <p:txBody>
          <a:bodyPr/>
          <a:lstStyle/>
          <a:p>
            <a:pPr eaLnBrk="1" hangingPunct="1">
              <a:lnSpc>
                <a:spcPct val="80000"/>
              </a:lnSpc>
              <a:buFontTx/>
              <a:buNone/>
            </a:pPr>
            <a:r>
              <a:rPr lang="en-US" altLang="zh-CN" sz="1600" b="1" dirty="0" smtClean="0"/>
              <a:t>//ex.cpp</a:t>
            </a:r>
            <a:endParaRPr lang="en-US" altLang="zh-CN" sz="1600" b="1" dirty="0" smtClean="0"/>
          </a:p>
          <a:p>
            <a:pPr eaLnBrk="1" hangingPunct="1">
              <a:lnSpc>
                <a:spcPct val="80000"/>
              </a:lnSpc>
              <a:buFontTx/>
              <a:buNone/>
            </a:pPr>
            <a:r>
              <a:rPr lang="en-US" altLang="zh-CN" sz="1600" b="1" dirty="0" smtClean="0"/>
              <a:t>#include&lt;</a:t>
            </a:r>
            <a:r>
              <a:rPr lang="en-US" altLang="zh-CN" sz="1600" b="1" dirty="0" err="1" smtClean="0"/>
              <a:t>iostream</a:t>
            </a:r>
            <a:r>
              <a:rPr lang="en-US" altLang="zh-CN" sz="1600" b="1" dirty="0" smtClean="0"/>
              <a:t>&gt;</a:t>
            </a:r>
            <a:endParaRPr lang="en-US" altLang="zh-CN" sz="1600" b="1" dirty="0" smtClean="0"/>
          </a:p>
          <a:p>
            <a:pPr eaLnBrk="1" hangingPunct="1">
              <a:lnSpc>
                <a:spcPct val="80000"/>
              </a:lnSpc>
              <a:buFontTx/>
              <a:buNone/>
            </a:pPr>
            <a:r>
              <a:rPr lang="en-US" altLang="zh-CN" sz="1600" b="1" dirty="0" smtClean="0"/>
              <a:t>using namespace </a:t>
            </a:r>
            <a:r>
              <a:rPr lang="en-US" altLang="zh-CN" sz="1600" b="1" dirty="0" err="1" smtClean="0"/>
              <a:t>std</a:t>
            </a:r>
            <a:r>
              <a:rPr lang="en-US" altLang="zh-CN" sz="1600" b="1" dirty="0" smtClean="0"/>
              <a:t>;</a:t>
            </a:r>
            <a:endParaRPr lang="en-US" altLang="zh-CN" sz="1600" b="1" dirty="0" smtClean="0"/>
          </a:p>
          <a:p>
            <a:pPr eaLnBrk="1" hangingPunct="1">
              <a:lnSpc>
                <a:spcPct val="80000"/>
              </a:lnSpc>
              <a:buFontTx/>
              <a:buNone/>
            </a:pPr>
            <a:r>
              <a:rPr lang="en-US" altLang="zh-CN" sz="1600" b="1" dirty="0" err="1" smtClean="0"/>
              <a:t>int</a:t>
            </a:r>
            <a:r>
              <a:rPr lang="en-US" altLang="zh-CN" sz="1600" b="1" dirty="0" smtClean="0"/>
              <a:t> x;</a:t>
            </a:r>
            <a:endParaRPr lang="en-US" altLang="zh-CN" sz="1600" b="1" dirty="0" smtClean="0"/>
          </a:p>
          <a:p>
            <a:pPr eaLnBrk="1" hangingPunct="1">
              <a:lnSpc>
                <a:spcPct val="80000"/>
              </a:lnSpc>
              <a:buFontTx/>
              <a:buNone/>
            </a:pPr>
            <a:r>
              <a:rPr lang="en-US" altLang="zh-CN" sz="1600" b="1" dirty="0" smtClean="0"/>
              <a:t>char y;</a:t>
            </a:r>
            <a:endParaRPr lang="en-US" altLang="zh-CN" sz="1600" b="1" dirty="0" smtClean="0"/>
          </a:p>
          <a:p>
            <a:pPr eaLnBrk="1" hangingPunct="1">
              <a:lnSpc>
                <a:spcPct val="80000"/>
              </a:lnSpc>
              <a:buFontTx/>
              <a:buNone/>
            </a:pPr>
            <a:r>
              <a:rPr lang="en-US" altLang="zh-CN" sz="1600" b="1" dirty="0" smtClean="0"/>
              <a:t>double d;</a:t>
            </a:r>
            <a:endParaRPr lang="en-US" altLang="zh-CN" sz="1600" b="1" dirty="0" smtClean="0"/>
          </a:p>
          <a:p>
            <a:pPr eaLnBrk="1" hangingPunct="1">
              <a:lnSpc>
                <a:spcPct val="80000"/>
              </a:lnSpc>
              <a:buFontTx/>
              <a:buNone/>
            </a:pPr>
            <a:r>
              <a:rPr lang="en-US" altLang="zh-CN" sz="1600" b="1" dirty="0" smtClean="0"/>
              <a:t>string s;</a:t>
            </a:r>
            <a:endParaRPr lang="en-US" altLang="zh-CN" sz="1600" b="1" dirty="0" smtClean="0"/>
          </a:p>
          <a:p>
            <a:pPr eaLnBrk="1" hangingPunct="1">
              <a:lnSpc>
                <a:spcPct val="80000"/>
              </a:lnSpc>
              <a:buFontTx/>
              <a:buNone/>
            </a:pPr>
            <a:r>
              <a:rPr lang="en-US" altLang="zh-CN" sz="1600" b="1" dirty="0" smtClean="0"/>
              <a:t>static </a:t>
            </a:r>
            <a:r>
              <a:rPr lang="en-US" altLang="zh-CN" sz="1600" b="1" dirty="0" err="1" smtClean="0"/>
              <a:t>int</a:t>
            </a:r>
            <a:r>
              <a:rPr lang="en-US" altLang="zh-CN" sz="1600" b="1" dirty="0" smtClean="0"/>
              <a:t> mx;</a:t>
            </a:r>
            <a:endParaRPr lang="en-US" altLang="zh-CN" sz="1600" b="1" dirty="0" smtClean="0"/>
          </a:p>
          <a:p>
            <a:pPr eaLnBrk="1" hangingPunct="1">
              <a:lnSpc>
                <a:spcPct val="80000"/>
              </a:lnSpc>
              <a:buFontTx/>
              <a:buNone/>
            </a:pPr>
            <a:endParaRPr lang="en-US" altLang="zh-CN" sz="1600" b="1" dirty="0" smtClean="0"/>
          </a:p>
          <a:p>
            <a:pPr eaLnBrk="1" hangingPunct="1">
              <a:lnSpc>
                <a:spcPct val="80000"/>
              </a:lnSpc>
              <a:buFontTx/>
              <a:buNone/>
            </a:pPr>
            <a:r>
              <a:rPr lang="en-US" altLang="zh-CN" sz="1600" b="1" dirty="0" err="1" smtClean="0"/>
              <a:t>int</a:t>
            </a:r>
            <a:r>
              <a:rPr lang="en-US" altLang="zh-CN" sz="1600" b="1" dirty="0" smtClean="0"/>
              <a:t> f2(</a:t>
            </a:r>
            <a:r>
              <a:rPr lang="en-US" altLang="zh-CN" sz="1600" b="1" dirty="0" err="1" smtClean="0"/>
              <a:t>int</a:t>
            </a:r>
            <a:r>
              <a:rPr lang="en-US" altLang="zh-CN" sz="1600" b="1" dirty="0" smtClean="0"/>
              <a:t> x3){</a:t>
            </a:r>
            <a:endParaRPr lang="en-US" altLang="zh-CN" sz="1600" b="1" dirty="0" smtClean="0"/>
          </a:p>
          <a:p>
            <a:pPr eaLnBrk="1" hangingPunct="1">
              <a:lnSpc>
                <a:spcPct val="80000"/>
              </a:lnSpc>
              <a:buFontTx/>
              <a:buNone/>
            </a:pPr>
            <a:r>
              <a:rPr lang="en-US" altLang="zh-CN" sz="1600" b="1" dirty="0" smtClean="0"/>
              <a:t>	static </a:t>
            </a:r>
            <a:r>
              <a:rPr lang="en-US" altLang="zh-CN" sz="1600" b="1" dirty="0" err="1" smtClean="0"/>
              <a:t>int</a:t>
            </a:r>
            <a:r>
              <a:rPr lang="en-US" altLang="zh-CN" sz="1600" b="1" dirty="0" smtClean="0"/>
              <a:t> y1=0;</a:t>
            </a:r>
            <a:endParaRPr lang="en-US" altLang="zh-CN" sz="1600" b="1" dirty="0" smtClean="0"/>
          </a:p>
          <a:p>
            <a:pPr eaLnBrk="1" hangingPunct="1">
              <a:lnSpc>
                <a:spcPct val="80000"/>
              </a:lnSpc>
              <a:buFontTx/>
              <a:buNone/>
            </a:pPr>
            <a:r>
              <a:rPr lang="en-US" altLang="zh-CN" sz="1600" b="1" dirty="0" smtClean="0"/>
              <a:t>	static </a:t>
            </a:r>
            <a:r>
              <a:rPr lang="en-US" altLang="zh-CN" sz="1600" b="1" dirty="0" err="1" smtClean="0"/>
              <a:t>int</a:t>
            </a:r>
            <a:r>
              <a:rPr lang="en-US" altLang="zh-CN" sz="1600" b="1" dirty="0" smtClean="0"/>
              <a:t> y2;</a:t>
            </a:r>
            <a:endParaRPr lang="en-US" altLang="zh-CN" sz="1600" b="1" dirty="0" smtClean="0"/>
          </a:p>
          <a:p>
            <a:pPr eaLnBrk="1" hangingPunct="1">
              <a:lnSpc>
                <a:spcPct val="80000"/>
              </a:lnSpc>
              <a:buFontTx/>
              <a:buNone/>
            </a:pPr>
            <a:r>
              <a:rPr lang="en-US" altLang="zh-CN" sz="1600" b="1" dirty="0" smtClean="0"/>
              <a:t>	static char c;</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&lt;&lt;"y1="&lt;&lt;y1&lt;&lt;</a:t>
            </a:r>
            <a:r>
              <a:rPr lang="en-US" altLang="zh-CN" sz="1600" b="1" dirty="0" err="1" smtClean="0"/>
              <a:t>endl</a:t>
            </a:r>
            <a:r>
              <a:rPr lang="en-US" altLang="zh-CN" sz="1600" b="1" dirty="0" smtClean="0"/>
              <a:t>&lt;&lt;"y2=“</a:t>
            </a:r>
            <a:endParaRPr lang="en-US" altLang="zh-CN" sz="1600" b="1" dirty="0" smtClean="0"/>
          </a:p>
          <a:p>
            <a:pPr eaLnBrk="1" hangingPunct="1">
              <a:lnSpc>
                <a:spcPct val="80000"/>
              </a:lnSpc>
              <a:buFontTx/>
              <a:buNone/>
            </a:pPr>
            <a:r>
              <a:rPr lang="en-US" altLang="zh-CN" sz="1600" b="1" dirty="0" smtClean="0"/>
              <a:t>            &lt;&lt;y2&lt;&lt;</a:t>
            </a:r>
            <a:r>
              <a:rPr lang="en-US" altLang="zh-CN" sz="1600" b="1" dirty="0" err="1" smtClean="0"/>
              <a:t>endl</a:t>
            </a:r>
            <a:r>
              <a:rPr lang="en-US" altLang="zh-CN" sz="1600" b="1" dirty="0" smtClean="0"/>
              <a:t>&lt;&lt;"c="&lt;&lt;c&lt;&lt;</a:t>
            </a:r>
            <a:r>
              <a:rPr lang="en-US" altLang="zh-CN" sz="1600" b="1" dirty="0" err="1" smtClean="0"/>
              <a:t>endl</a:t>
            </a:r>
            <a:r>
              <a:rPr lang="en-US" altLang="zh-CN" sz="1600" b="1" dirty="0" smtClean="0"/>
              <a:t>;</a:t>
            </a:r>
            <a:endParaRPr lang="en-US" altLang="zh-CN" sz="1600" b="1" dirty="0" smtClean="0"/>
          </a:p>
          <a:p>
            <a:pPr eaLnBrk="1" hangingPunct="1">
              <a:lnSpc>
                <a:spcPct val="80000"/>
              </a:lnSpc>
              <a:buFontTx/>
              <a:buNone/>
            </a:pPr>
            <a:r>
              <a:rPr lang="en-US" altLang="zh-CN" sz="1600" b="1" dirty="0" smtClean="0"/>
              <a:t>	x=1;</a:t>
            </a:r>
            <a:endParaRPr lang="en-US" altLang="zh-CN" sz="1600" b="1" dirty="0" smtClean="0"/>
          </a:p>
          <a:p>
            <a:pPr eaLnBrk="1" hangingPunct="1">
              <a:lnSpc>
                <a:spcPct val="80000"/>
              </a:lnSpc>
              <a:buFontTx/>
              <a:buNone/>
            </a:pPr>
            <a:r>
              <a:rPr lang="en-US" altLang="zh-CN" sz="1600" b="1" dirty="0" smtClean="0"/>
              <a:t>	{	static </a:t>
            </a:r>
            <a:r>
              <a:rPr lang="en-US" altLang="zh-CN" sz="1600" b="1" dirty="0" err="1" smtClean="0"/>
              <a:t>int</a:t>
            </a:r>
            <a:r>
              <a:rPr lang="en-US" altLang="zh-CN" sz="1600" b="1" dirty="0" smtClean="0"/>
              <a:t> depth2;</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int</a:t>
            </a:r>
            <a:r>
              <a:rPr lang="en-US" altLang="zh-CN" sz="1600" b="1" dirty="0" smtClean="0"/>
              <a:t> x=2;	</a:t>
            </a:r>
            <a:endParaRPr lang="en-US" altLang="zh-CN" sz="1600" b="1" dirty="0" smtClean="0"/>
          </a:p>
          <a:p>
            <a:pPr eaLnBrk="1" hangingPunct="1">
              <a:lnSpc>
                <a:spcPct val="80000"/>
              </a:lnSpc>
              <a:buFontTx/>
              <a:buNone/>
            </a:pPr>
            <a:r>
              <a:rPr lang="en-US" altLang="zh-CN" sz="1600" b="1" dirty="0" smtClean="0"/>
              <a:t>               ::x=5;</a:t>
            </a:r>
            <a:endParaRPr lang="en-US" altLang="zh-CN" sz="1600" b="1" dirty="0" smtClean="0"/>
          </a:p>
          <a:p>
            <a:pPr eaLnBrk="1" hangingPunct="1">
              <a:lnSpc>
                <a:spcPct val="80000"/>
              </a:lnSpc>
              <a:buFontTx/>
              <a:buNone/>
            </a:pPr>
            <a:r>
              <a:rPr lang="en-US" altLang="zh-CN" sz="1600" b="1" dirty="0" smtClean="0"/>
              <a:t>		y1++;	</a:t>
            </a:r>
            <a:endParaRPr lang="en-US" altLang="zh-CN" sz="1600" b="1" dirty="0" smtClean="0"/>
          </a:p>
          <a:p>
            <a:pPr eaLnBrk="1" hangingPunct="1">
              <a:lnSpc>
                <a:spcPct val="80000"/>
              </a:lnSpc>
              <a:buFontTx/>
              <a:buNone/>
            </a:pPr>
            <a:r>
              <a:rPr lang="en-US" altLang="zh-CN" sz="1600" b="1" dirty="0" smtClean="0"/>
              <a:t>                y2++;</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a:t>
            </a:r>
            <a:r>
              <a:rPr lang="en-US" altLang="zh-CN" sz="1600" b="1" dirty="0" smtClean="0"/>
              <a:t>;</a:t>
            </a:r>
            <a:endParaRPr lang="en-US" altLang="zh-CN" sz="1600" b="1" dirty="0" smtClean="0"/>
          </a:p>
          <a:p>
            <a:pPr eaLnBrk="1" hangingPunct="1">
              <a:lnSpc>
                <a:spcPct val="80000"/>
              </a:lnSpc>
              <a:buFontTx/>
              <a:buNone/>
            </a:pPr>
            <a:r>
              <a:rPr lang="en-US" altLang="zh-CN" sz="1600" b="1" dirty="0" smtClean="0"/>
              <a:t>	}</a:t>
            </a:r>
            <a:endParaRPr lang="en-US" altLang="zh-CN" sz="1600" b="1" dirty="0" smtClean="0"/>
          </a:p>
          <a:p>
            <a:pPr eaLnBrk="1" hangingPunct="1">
              <a:lnSpc>
                <a:spcPct val="80000"/>
              </a:lnSpc>
              <a:buFontTx/>
              <a:buNone/>
            </a:pPr>
            <a:r>
              <a:rPr lang="en-US" altLang="zh-CN" sz="1600" b="1" dirty="0" smtClean="0"/>
              <a:t>	x=3;</a:t>
            </a:r>
            <a:endParaRPr lang="en-US" altLang="zh-CN" sz="1600" b="1" dirty="0" smtClean="0"/>
          </a:p>
          <a:p>
            <a:pPr eaLnBrk="1" hangingPunct="1">
              <a:lnSpc>
                <a:spcPct val="80000"/>
              </a:lnSpc>
              <a:buFontTx/>
              <a:buNone/>
            </a:pPr>
            <a:r>
              <a:rPr lang="en-US" altLang="zh-CN" sz="1600" b="1" dirty="0" smtClean="0"/>
              <a:t>	return 0;</a:t>
            </a:r>
            <a:endParaRPr lang="en-US" altLang="zh-CN" sz="1600" b="1" dirty="0" smtClean="0"/>
          </a:p>
          <a:p>
            <a:pPr eaLnBrk="1" hangingPunct="1">
              <a:lnSpc>
                <a:spcPct val="80000"/>
              </a:lnSpc>
              <a:buFontTx/>
              <a:buNone/>
            </a:pPr>
            <a:r>
              <a:rPr lang="en-US" altLang="zh-CN" sz="1600" b="1" dirty="0" smtClean="0"/>
              <a:t>}</a:t>
            </a:r>
            <a:endParaRPr lang="en-US" altLang="zh-CN" sz="1600" b="1" dirty="0" smtClean="0"/>
          </a:p>
        </p:txBody>
      </p:sp>
      <p:sp>
        <p:nvSpPr>
          <p:cNvPr id="165892" name="Text Box 4"/>
          <p:cNvSpPr txBox="1">
            <a:spLocks noChangeArrowheads="1"/>
          </p:cNvSpPr>
          <p:nvPr/>
        </p:nvSpPr>
        <p:spPr bwMode="auto">
          <a:xfrm>
            <a:off x="5219700" y="795338"/>
            <a:ext cx="3671888" cy="5310187"/>
          </a:xfrm>
          <a:prstGeom prst="rect">
            <a:avLst/>
          </a:prstGeom>
          <a:solidFill>
            <a:schemeClr val="bg1"/>
          </a:solidFill>
          <a:ln w="9525">
            <a:noFill/>
            <a:miter lim="800000"/>
          </a:ln>
        </p:spPr>
        <p:txBody>
          <a:bodyPr lIns="92075" tIns="46038" rIns="92075" bIns="46038">
            <a:spAutoFit/>
          </a:bodyPr>
          <a:lstStyle/>
          <a:p>
            <a:r>
              <a:rPr kumimoji="1" lang="en-US" altLang="zh-CN" b="1" dirty="0" err="1">
                <a:latin typeface="Lucida Sans Unicode" panose="020B0602030504020204" pitchFamily="34" charset="0"/>
              </a:rPr>
              <a:t>int</a:t>
            </a:r>
            <a:r>
              <a:rPr kumimoji="1" lang="en-US" altLang="zh-CN" b="1" dirty="0">
                <a:latin typeface="Lucida Sans Unicode" panose="020B0602030504020204" pitchFamily="34" charset="0"/>
              </a:rPr>
              <a:t> *p=&amp;x;</a:t>
            </a:r>
            <a:endParaRPr kumimoji="1" lang="en-US" altLang="zh-CN" b="1" dirty="0">
              <a:latin typeface="Lucida Sans Unicode" panose="020B0602030504020204" pitchFamily="34" charset="0"/>
            </a:endParaRPr>
          </a:p>
          <a:p>
            <a:r>
              <a:rPr kumimoji="1" lang="en-US" altLang="zh-CN" b="1" dirty="0" err="1">
                <a:latin typeface="Lucida Sans Unicode" panose="020B0602030504020204" pitchFamily="34" charset="0"/>
              </a:rPr>
              <a:t>int</a:t>
            </a:r>
            <a:r>
              <a:rPr kumimoji="1" lang="en-US" altLang="zh-CN" b="1" dirty="0">
                <a:latin typeface="Lucida Sans Unicode" panose="020B0602030504020204" pitchFamily="34" charset="0"/>
              </a:rPr>
              <a:t> main()</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f2(6);</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static char </a:t>
            </a:r>
            <a:r>
              <a:rPr kumimoji="1" lang="en-US" altLang="zh-CN" b="1" dirty="0" err="1">
                <a:latin typeface="Lucida Sans Unicode" panose="020B0602030504020204" pitchFamily="34" charset="0"/>
              </a:rPr>
              <a:t>mnf</a:t>
            </a:r>
            <a:r>
              <a:rPr kumimoji="1" lang="en-US" altLang="zh-CN" b="1" dirty="0">
                <a:latin typeface="Lucida Sans Unicode" panose="020B0602030504020204" pitchFamily="34" charset="0"/>
              </a:rPr>
              <a:t>;</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a:t>
            </a:r>
            <a:r>
              <a:rPr kumimoji="1" lang="en-US" altLang="zh-CN" b="1" dirty="0" err="1">
                <a:latin typeface="Lucida Sans Unicode" panose="020B0602030504020204" pitchFamily="34" charset="0"/>
              </a:rPr>
              <a:t>cout</a:t>
            </a:r>
            <a:r>
              <a:rPr kumimoji="1" lang="en-US" altLang="zh-CN" b="1" dirty="0">
                <a:latin typeface="Lucida Sans Unicode" panose="020B0602030504020204" pitchFamily="34" charset="0"/>
              </a:rPr>
              <a:t>&lt;&lt;“x="&lt;&lt;x&lt;&lt;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&lt;&lt;“y="&lt;&lt;y&lt;&lt;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&lt;&lt;"d="&lt;&lt;d&lt;&lt;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&lt;&lt;"mx="&lt;&lt;mx&lt;&lt;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&lt;&lt;"</a:t>
            </a:r>
            <a:r>
              <a:rPr kumimoji="1" lang="en-US" altLang="zh-CN" b="1" dirty="0" err="1">
                <a:latin typeface="Lucida Sans Unicode" panose="020B0602030504020204" pitchFamily="34" charset="0"/>
              </a:rPr>
              <a:t>mnf</a:t>
            </a:r>
            <a:r>
              <a:rPr kumimoji="1" lang="en-US" altLang="zh-CN" b="1" dirty="0">
                <a:latin typeface="Lucida Sans Unicode" panose="020B0602030504020204" pitchFamily="34" charset="0"/>
              </a:rPr>
              <a:t>="&lt;&lt;</a:t>
            </a:r>
            <a:r>
              <a:rPr kumimoji="1" lang="en-US" altLang="zh-CN" b="1" dirty="0" err="1">
                <a:latin typeface="Lucida Sans Unicode" panose="020B0602030504020204" pitchFamily="34" charset="0"/>
              </a:rPr>
              <a:t>mnf</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&lt;&lt;"p="&lt;&lt;p&lt;&lt;</a:t>
            </a:r>
            <a:r>
              <a:rPr kumimoji="1" lang="en-US" altLang="zh-CN" b="1" dirty="0" err="1">
                <a:latin typeface="Lucida Sans Unicode" panose="020B0602030504020204" pitchFamily="34" charset="0"/>
              </a:rPr>
              <a:t>endl</a:t>
            </a:r>
            <a:r>
              <a:rPr kumimoji="1" lang="en-US" altLang="zh-CN" b="1" dirty="0">
                <a:latin typeface="Lucida Sans Unicode" panose="020B0602030504020204" pitchFamily="34" charset="0"/>
              </a:rPr>
              <a:t>;</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a:t>
            </a:r>
            <a:r>
              <a:rPr kumimoji="1" lang="en-US" altLang="zh-CN" b="1" dirty="0" err="1">
                <a:latin typeface="Lucida Sans Unicode" panose="020B0602030504020204" pitchFamily="34" charset="0"/>
              </a:rPr>
              <a:t>cout</a:t>
            </a:r>
            <a:r>
              <a:rPr kumimoji="1" lang="en-US" altLang="zh-CN" b="1" dirty="0">
                <a:latin typeface="Lucida Sans Unicode" panose="020B0602030504020204" pitchFamily="34" charset="0"/>
              </a:rPr>
              <a:t>&lt;&lt;"y1="&lt;&lt;y1&lt;&lt;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    &lt;&lt;"y2="&lt;&lt;y2&lt;&lt;</a:t>
            </a:r>
            <a:r>
              <a:rPr kumimoji="1" lang="en-US" altLang="zh-CN" b="1" dirty="0" err="1">
                <a:latin typeface="Lucida Sans Unicode" panose="020B0602030504020204" pitchFamily="34" charset="0"/>
              </a:rPr>
              <a:t>endl</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    &lt;&lt;"c="&lt;&lt;c&lt;&lt;</a:t>
            </a:r>
            <a:r>
              <a:rPr kumimoji="1" lang="en-US" altLang="zh-CN" b="1" dirty="0" err="1">
                <a:latin typeface="Lucida Sans Unicode" panose="020B0602030504020204" pitchFamily="34" charset="0"/>
              </a:rPr>
              <a:t>endl</a:t>
            </a:r>
            <a:r>
              <a:rPr kumimoji="1" lang="en-US" altLang="zh-CN" b="1" dirty="0">
                <a:latin typeface="Lucida Sans Unicode" panose="020B0602030504020204" pitchFamily="34" charset="0"/>
              </a:rPr>
              <a:t>;</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f2(1);</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f2(3);</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f2(4);</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	return 0;</a:t>
            </a:r>
            <a:endParaRPr kumimoji="1" lang="en-US" altLang="zh-CN" b="1" dirty="0">
              <a:latin typeface="Lucida Sans Unicode" panose="020B0602030504020204" pitchFamily="34" charset="0"/>
            </a:endParaRPr>
          </a:p>
          <a:p>
            <a:r>
              <a:rPr kumimoji="1" lang="en-US" altLang="zh-CN" b="1" dirty="0">
                <a:latin typeface="Lucida Sans Unicode" panose="020B0602030504020204" pitchFamily="34" charset="0"/>
              </a:rPr>
              <a:t>}</a:t>
            </a:r>
            <a:endParaRPr kumimoji="1" lang="en-US" altLang="zh-CN" b="1" dirty="0">
              <a:latin typeface="Lucida Sans Unicode" panose="020B0602030504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fade">
                                      <p:cBhvr>
                                        <p:cTn id="7" dur="770" decel="100000"/>
                                        <p:tgtEl>
                                          <p:spTgt spid="165892"/>
                                        </p:tgtEl>
                                      </p:cBhvr>
                                    </p:animEffect>
                                    <p:animScale>
                                      <p:cBhvr>
                                        <p:cTn id="8" dur="770" decel="100000"/>
                                        <p:tgtEl>
                                          <p:spTgt spid="165892"/>
                                        </p:tgtEl>
                                      </p:cBhvr>
                                      <p:from x="10000" y="10000"/>
                                      <p:to x="200000" y="450000"/>
                                    </p:animScale>
                                    <p:animScale>
                                      <p:cBhvr>
                                        <p:cTn id="9" dur="1230" accel="100000" fill="hold">
                                          <p:stCondLst>
                                            <p:cond delay="770"/>
                                          </p:stCondLst>
                                        </p:cTn>
                                        <p:tgtEl>
                                          <p:spTgt spid="165892"/>
                                        </p:tgtEl>
                                      </p:cBhvr>
                                      <p:from x="200000" y="450000"/>
                                      <p:to x="100000" y="100000"/>
                                    </p:animScale>
                                    <p:set>
                                      <p:cBhvr>
                                        <p:cTn id="10" dur="770" fill="hold"/>
                                        <p:tgtEl>
                                          <p:spTgt spid="165892"/>
                                        </p:tgtEl>
                                        <p:attrNameLst>
                                          <p:attrName>ppt_x</p:attrName>
                                        </p:attrNameLst>
                                      </p:cBhvr>
                                      <p:to>
                                        <p:strVal val="(0.5)"/>
                                      </p:to>
                                    </p:set>
                                    <p:anim from="(0.5)" to="(#ppt_x)" calcmode="lin" valueType="num">
                                      <p:cBhvr>
                                        <p:cTn id="11" dur="1230" accel="100000" fill="hold">
                                          <p:stCondLst>
                                            <p:cond delay="770"/>
                                          </p:stCondLst>
                                        </p:cTn>
                                        <p:tgtEl>
                                          <p:spTgt spid="165892"/>
                                        </p:tgtEl>
                                        <p:attrNameLst>
                                          <p:attrName>ppt_x</p:attrName>
                                        </p:attrNameLst>
                                      </p:cBhvr>
                                    </p:anim>
                                    <p:set>
                                      <p:cBhvr>
                                        <p:cTn id="12" dur="770" fill="hold"/>
                                        <p:tgtEl>
                                          <p:spTgt spid="165892"/>
                                        </p:tgtEl>
                                        <p:attrNameLst>
                                          <p:attrName>ppt_y</p:attrName>
                                        </p:attrNameLst>
                                      </p:cBhvr>
                                      <p:to>
                                        <p:strVal val="(#ppt_y+0.4)"/>
                                      </p:to>
                                    </p:set>
                                    <p:anim from="(#ppt_y+0.4)" to="(#ppt_y)" calcmode="lin" valueType="num">
                                      <p:cBhvr>
                                        <p:cTn id="13" dur="1230" accel="100000" fill="hold">
                                          <p:stCondLst>
                                            <p:cond delay="770"/>
                                          </p:stCondLst>
                                        </p:cTn>
                                        <p:tgtEl>
                                          <p:spTgt spid="16589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p:nvPr>
        </p:nvSpPr>
        <p:spPr>
          <a:xfrm>
            <a:off x="0" y="60325"/>
            <a:ext cx="8748713" cy="847725"/>
          </a:xfrm>
        </p:spPr>
        <p:txBody>
          <a:bodyPr/>
          <a:lstStyle/>
          <a:p>
            <a:r>
              <a:rPr lang="en-US" altLang="zh-CN" b="1" smtClean="0"/>
              <a:t>2.13.4  </a:t>
            </a:r>
            <a:r>
              <a:rPr lang="zh-CN" altLang="zh-CN" b="1" smtClean="0">
                <a:solidFill>
                  <a:srgbClr val="FF0000"/>
                </a:solidFill>
              </a:rPr>
              <a:t>局部变量</a:t>
            </a:r>
            <a:r>
              <a:rPr lang="zh-CN" altLang="zh-CN" b="1" smtClean="0"/>
              <a:t>与函数返回地址</a:t>
            </a:r>
            <a:endParaRPr lang="zh-CN" altLang="zh-CN" b="1" smtClean="0"/>
          </a:p>
        </p:txBody>
      </p:sp>
      <p:sp>
        <p:nvSpPr>
          <p:cNvPr id="217090" name="Rectangle 3"/>
          <p:cNvSpPr>
            <a:spLocks noGrp="1" noChangeArrowheads="1"/>
          </p:cNvSpPr>
          <p:nvPr>
            <p:ph idx="1"/>
          </p:nvPr>
        </p:nvSpPr>
        <p:spPr>
          <a:xfrm>
            <a:off x="395288" y="1052513"/>
            <a:ext cx="8353425" cy="5689600"/>
          </a:xfrm>
        </p:spPr>
        <p:txBody>
          <a:bodyPr/>
          <a:lstStyle/>
          <a:p>
            <a:pPr marL="0" indent="0">
              <a:buFontTx/>
              <a:buNone/>
            </a:pPr>
            <a:r>
              <a:rPr lang="zh-CN" altLang="zh-CN" sz="2400" b="1" dirty="0" smtClean="0">
                <a:solidFill>
                  <a:srgbClr val="0000CC"/>
                </a:solidFill>
              </a:rPr>
              <a:t>【例</a:t>
            </a:r>
            <a:r>
              <a:rPr lang="en-US" altLang="zh-CN" sz="2400" b="1" dirty="0" smtClean="0">
                <a:solidFill>
                  <a:srgbClr val="0000CC"/>
                </a:solidFill>
              </a:rPr>
              <a:t>2-37</a:t>
            </a:r>
            <a:r>
              <a:rPr lang="zh-CN" altLang="zh-CN" sz="2400" b="1" dirty="0" smtClean="0">
                <a:solidFill>
                  <a:srgbClr val="0000CC"/>
                </a:solidFill>
              </a:rPr>
              <a:t>】 函数</a:t>
            </a:r>
            <a:r>
              <a:rPr lang="en-US" altLang="zh-CN" sz="2400" b="1" dirty="0" smtClean="0">
                <a:solidFill>
                  <a:srgbClr val="0000CC"/>
                </a:solidFill>
              </a:rPr>
              <a:t>f1</a:t>
            </a:r>
            <a:r>
              <a:rPr lang="zh-CN" altLang="zh-CN" sz="2400" b="1" dirty="0" smtClean="0">
                <a:solidFill>
                  <a:srgbClr val="0000CC"/>
                </a:solidFill>
              </a:rPr>
              <a:t>返回局部对象的引用，会产生不可预知的错误运行值。</a:t>
            </a:r>
            <a:endParaRPr lang="en-US" altLang="zh-CN" sz="2400" b="1" dirty="0" smtClean="0">
              <a:solidFill>
                <a:srgbClr val="0000CC"/>
              </a:solidFill>
            </a:endParaRPr>
          </a:p>
          <a:p>
            <a:pPr marL="0" indent="0">
              <a:buFontTx/>
              <a:buNone/>
            </a:pPr>
            <a:r>
              <a:rPr lang="en-US" altLang="zh-CN" sz="2000" b="1" dirty="0" smtClean="0"/>
              <a:t> //Eg2-37.cpp</a:t>
            </a:r>
            <a:endParaRPr lang="zh-CN" altLang="zh-CN" sz="2000" b="1" dirty="0" smtClean="0"/>
          </a:p>
          <a:p>
            <a:pPr marL="0" indent="0">
              <a:buFontTx/>
              <a:buNone/>
            </a:pPr>
            <a:r>
              <a:rPr lang="en-US" altLang="zh-CN" sz="2000" b="1" dirty="0" smtClean="0"/>
              <a:t>#include&lt;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err="1" smtClean="0"/>
              <a:t>int</a:t>
            </a:r>
            <a:r>
              <a:rPr lang="en-US" altLang="zh-CN" sz="2000" b="1" dirty="0" smtClean="0"/>
              <a:t> &amp;f1(</a:t>
            </a:r>
            <a:r>
              <a:rPr lang="en-US" altLang="zh-CN" sz="2000" b="1" dirty="0" err="1" smtClean="0"/>
              <a:t>int</a:t>
            </a:r>
            <a:r>
              <a:rPr lang="en-US" altLang="zh-CN" sz="2000" b="1" dirty="0" smtClean="0"/>
              <a:t> x){</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temp=x;</a:t>
            </a:r>
            <a:endParaRPr lang="zh-CN" altLang="zh-CN" sz="2000" b="1" dirty="0" smtClean="0"/>
          </a:p>
          <a:p>
            <a:pPr marL="0" indent="0">
              <a:buFontTx/>
              <a:buNone/>
            </a:pPr>
            <a:r>
              <a:rPr lang="en-US" altLang="zh-CN" sz="2000" b="1" dirty="0" smtClean="0"/>
              <a:t>   return temp;</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r>
              <a:rPr lang="en-US" altLang="zh-CN" sz="2000" b="1" dirty="0" smtClean="0"/>
              <a:t>void main(){</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&amp;i=f1(3);</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&lt;&lt;i&lt;&lt;</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&lt;&lt;i&lt;&lt;</a:t>
            </a:r>
            <a:r>
              <a:rPr lang="en-US" altLang="zh-CN" sz="2000" b="1" dirty="0" err="1" smtClean="0"/>
              <a:t>endl</a:t>
            </a:r>
            <a:r>
              <a:rPr lang="en-US" altLang="zh-CN" sz="2000" b="1" dirty="0" smtClean="0"/>
              <a:t>;</a:t>
            </a:r>
            <a:endParaRPr lang="zh-CN" altLang="zh-CN" sz="2000" b="1" dirty="0" smtClean="0"/>
          </a:p>
          <a:p>
            <a:pPr marL="0" indent="0">
              <a:buFontTx/>
              <a:buNone/>
            </a:pPr>
            <a:r>
              <a:rPr lang="en-US" altLang="zh-CN" sz="2000" b="1" dirty="0" smtClean="0"/>
              <a:t>}</a:t>
            </a:r>
            <a:endParaRPr lang="en-US" altLang="zh-CN" sz="2000" b="1" dirty="0" smtClean="0"/>
          </a:p>
          <a:p>
            <a:pPr marL="0" indent="0">
              <a:buFontTx/>
              <a:buNone/>
            </a:pPr>
            <a:r>
              <a:rPr lang="zh-CN" altLang="en-US" sz="2800" b="1" dirty="0" smtClean="0">
                <a:solidFill>
                  <a:srgbClr val="FF0000"/>
                </a:solidFill>
              </a:rPr>
              <a:t>所以一定不要返回局部变量的指针或引用！</a:t>
            </a:r>
            <a:endParaRPr lang="zh-CN" altLang="zh-CN" sz="2800" b="1" dirty="0" smtClean="0">
              <a:solidFill>
                <a:srgbClr val="FF0000"/>
              </a:solidFill>
            </a:endParaRPr>
          </a:p>
        </p:txBody>
      </p:sp>
      <p:sp>
        <p:nvSpPr>
          <p:cNvPr id="2" name="对话气泡: 矩形 1"/>
          <p:cNvSpPr/>
          <p:nvPr/>
        </p:nvSpPr>
        <p:spPr>
          <a:xfrm>
            <a:off x="4211638" y="2060575"/>
            <a:ext cx="3852862" cy="2592388"/>
          </a:xfrm>
          <a:prstGeom prst="wedgeRectCallout">
            <a:avLst>
              <a:gd name="adj1" fmla="val -100191"/>
              <a:gd name="adj2" fmla="val 24851"/>
            </a:avLst>
          </a:prstGeom>
          <a:gradFill>
            <a:gsLst>
              <a:gs pos="0">
                <a:schemeClr val="accent1">
                  <a:lumMod val="5000"/>
                  <a:lumOff val="9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dirty="0">
                <a:solidFill>
                  <a:schemeClr val="tx1"/>
                </a:solidFill>
              </a:rPr>
              <a:t>VC6.0</a:t>
            </a:r>
            <a:r>
              <a:rPr lang="zh-CN" altLang="en-US" dirty="0">
                <a:solidFill>
                  <a:schemeClr val="tx1"/>
                </a:solidFill>
              </a:rPr>
              <a:t>程序运行结果</a:t>
            </a:r>
            <a:endParaRPr lang="en-US" altLang="zh-CN" dirty="0">
              <a:solidFill>
                <a:schemeClr val="tx1"/>
              </a:solidFill>
            </a:endParaRPr>
          </a:p>
          <a:p>
            <a:pPr eaLnBrk="0" hangingPunct="0">
              <a:defRPr/>
            </a:pPr>
            <a:r>
              <a:rPr lang="en-US" altLang="zh-CN" dirty="0">
                <a:solidFill>
                  <a:schemeClr val="tx1"/>
                </a:solidFill>
              </a:rPr>
              <a:t>3        4200045                 </a:t>
            </a:r>
            <a:endParaRPr lang="en-US" altLang="zh-CN" dirty="0">
              <a:solidFill>
                <a:schemeClr val="tx1"/>
              </a:solidFill>
            </a:endParaRPr>
          </a:p>
          <a:p>
            <a:pPr eaLnBrk="0" hangingPunct="0">
              <a:defRPr/>
            </a:pPr>
            <a:r>
              <a:rPr lang="en-US" altLang="zh-CN" dirty="0">
                <a:solidFill>
                  <a:schemeClr val="tx1"/>
                </a:solidFill>
              </a:rPr>
              <a:t> </a:t>
            </a:r>
            <a:endParaRPr lang="en-US" altLang="zh-CN" dirty="0">
              <a:solidFill>
                <a:schemeClr val="tx1"/>
              </a:solidFill>
            </a:endParaRPr>
          </a:p>
          <a:p>
            <a:pPr eaLnBrk="0" hangingPunct="0">
              <a:defRPr/>
            </a:pPr>
            <a:r>
              <a:rPr lang="en-US" altLang="zh-CN" dirty="0">
                <a:solidFill>
                  <a:schemeClr val="tx1"/>
                </a:solidFill>
              </a:rPr>
              <a:t> vs2015</a:t>
            </a:r>
            <a:r>
              <a:rPr lang="zh-CN" altLang="zh-CN" dirty="0">
                <a:solidFill>
                  <a:schemeClr val="tx1"/>
                </a:solidFill>
              </a:rPr>
              <a:t>中的结果：</a:t>
            </a:r>
            <a:r>
              <a:rPr lang="en-US" altLang="zh-CN" dirty="0">
                <a:solidFill>
                  <a:schemeClr val="tx1"/>
                </a:solidFill>
              </a:rPr>
              <a:t>  </a:t>
            </a:r>
            <a:endParaRPr lang="en-US" altLang="zh-CN" dirty="0">
              <a:solidFill>
                <a:schemeClr val="tx1"/>
              </a:solidFill>
            </a:endParaRPr>
          </a:p>
          <a:p>
            <a:pPr eaLnBrk="0" hangingPunct="0">
              <a:defRPr/>
            </a:pPr>
            <a:r>
              <a:rPr lang="en-US" altLang="zh-CN" dirty="0">
                <a:solidFill>
                  <a:schemeClr val="tx1"/>
                </a:solidFill>
              </a:rPr>
              <a:t>3      1581570872</a:t>
            </a:r>
            <a:endParaRPr lang="zh-CN" altLang="zh-CN" dirty="0">
              <a:solidFill>
                <a:schemeClr val="tx1"/>
              </a:solidFill>
            </a:endParaRPr>
          </a:p>
          <a:p>
            <a:pPr algn="ctr" eaLnBrk="0" hangingPunct="0">
              <a:defRPr/>
            </a:pPr>
            <a:endParaRPr lang="en-US" altLang="zh-CN" sz="2000" b="1" dirty="0">
              <a:solidFill>
                <a:srgbClr val="0000CC"/>
              </a:solidFill>
            </a:endParaRPr>
          </a:p>
          <a:p>
            <a:pPr algn="ctr" eaLnBrk="0" hangingPunct="0">
              <a:defRPr/>
            </a:pPr>
            <a:r>
              <a:rPr lang="zh-CN" altLang="en-US" sz="2000" b="1" dirty="0">
                <a:solidFill>
                  <a:srgbClr val="0000CC"/>
                </a:solidFill>
              </a:rPr>
              <a:t>原因是函数返回的临时变量的生存期短于函数调用本身的生存期！</a:t>
            </a:r>
            <a:endParaRPr lang="zh-CN" altLang="en-US" sz="2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p:nvPr>
        </p:nvSpPr>
        <p:spPr>
          <a:xfrm>
            <a:off x="796925" y="128588"/>
            <a:ext cx="7519988" cy="779462"/>
          </a:xfrm>
        </p:spPr>
        <p:txBody>
          <a:bodyPr/>
          <a:lstStyle/>
          <a:p>
            <a:r>
              <a:rPr lang="en-US" altLang="zh-CN" b="1" smtClean="0"/>
              <a:t>2.14  </a:t>
            </a:r>
            <a:r>
              <a:rPr lang="zh-CN" altLang="zh-CN" b="1" smtClean="0">
                <a:solidFill>
                  <a:srgbClr val="FF0000"/>
                </a:solidFill>
              </a:rPr>
              <a:t>文件输入</a:t>
            </a:r>
            <a:r>
              <a:rPr lang="zh-CN" altLang="zh-CN" b="1" smtClean="0"/>
              <a:t>和输出</a:t>
            </a:r>
            <a:endParaRPr lang="zh-CN" altLang="zh-CN" b="1" smtClean="0"/>
          </a:p>
        </p:txBody>
      </p:sp>
      <p:sp>
        <p:nvSpPr>
          <p:cNvPr id="218114" name="Rectangle 3"/>
          <p:cNvSpPr>
            <a:spLocks noGrp="1" noChangeArrowheads="1"/>
          </p:cNvSpPr>
          <p:nvPr>
            <p:ph type="body" idx="1"/>
          </p:nvPr>
        </p:nvSpPr>
        <p:spPr>
          <a:xfrm>
            <a:off x="179705" y="1028700"/>
            <a:ext cx="8581390" cy="1824355"/>
          </a:xfrm>
        </p:spPr>
        <p:txBody>
          <a:bodyPr/>
          <a:lstStyle/>
          <a:p>
            <a:pPr eaLnBrk="1" hangingPunct="1">
              <a:lnSpc>
                <a:spcPct val="80000"/>
              </a:lnSpc>
              <a:buFontTx/>
              <a:buNone/>
            </a:pPr>
            <a:r>
              <a:rPr lang="en-US" altLang="zh-CN" b="1" dirty="0" smtClean="0">
                <a:solidFill>
                  <a:srgbClr val="0000CC"/>
                </a:solidFill>
              </a:rPr>
              <a:t>1.</a:t>
            </a:r>
            <a:r>
              <a:rPr lang="zh-CN" altLang="en-US" b="1" dirty="0" smtClean="0">
                <a:solidFill>
                  <a:srgbClr val="0000CC"/>
                </a:solidFill>
              </a:rPr>
              <a:t>文件数据读取基理</a:t>
            </a:r>
            <a:endParaRPr lang="zh-CN" altLang="en-US" b="1" dirty="0" smtClean="0">
              <a:solidFill>
                <a:srgbClr val="0000CC"/>
              </a:solidFill>
            </a:endParaRPr>
          </a:p>
          <a:p>
            <a:pPr lvl="1" eaLnBrk="1" hangingPunct="1">
              <a:lnSpc>
                <a:spcPct val="80000"/>
              </a:lnSpc>
            </a:pPr>
            <a:r>
              <a:rPr lang="zh-CN" altLang="en-US" sz="2400" b="1" dirty="0" smtClean="0"/>
              <a:t>程序与文件的数据交换方法同它与标准输入</a:t>
            </a:r>
            <a:r>
              <a:rPr lang="en-US" altLang="zh-CN" sz="2400" b="1" dirty="0" smtClean="0"/>
              <a:t>/</a:t>
            </a:r>
            <a:r>
              <a:rPr lang="zh-CN" altLang="en-US" sz="2400" b="1" dirty="0" smtClean="0"/>
              <a:t>输出设备的数据交换方法相同，从文件读取数据与从键盘输入数据的方法相似，将数据写入文件与将数据输出到显示器的方法相似。</a:t>
            </a:r>
            <a:endParaRPr lang="zh-CN" altLang="en-US" sz="2400" dirty="0" smtClean="0"/>
          </a:p>
        </p:txBody>
      </p:sp>
      <p:sp>
        <p:nvSpPr>
          <p:cNvPr id="31748" name="Rectangle 5"/>
          <p:cNvSpPr>
            <a:spLocks noChangeArrowheads="1"/>
          </p:cNvSpPr>
          <p:nvPr/>
        </p:nvSpPr>
        <p:spPr bwMode="auto">
          <a:xfrm>
            <a:off x="3203575" y="3141663"/>
            <a:ext cx="2089150" cy="1152525"/>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ln>
        </p:spPr>
        <p:txBody>
          <a:bodyPr wrap="none" anchor="ctr"/>
          <a:lstStyle/>
          <a:p>
            <a:pPr algn="ctr">
              <a:defRPr/>
            </a:pPr>
            <a:r>
              <a:rPr lang="zh-CN" altLang="en-US" b="1"/>
              <a:t>内存变量</a:t>
            </a:r>
            <a:endParaRPr lang="zh-CN" altLang="en-US" b="1"/>
          </a:p>
        </p:txBody>
      </p:sp>
      <p:sp>
        <p:nvSpPr>
          <p:cNvPr id="31749" name="Rectangle 6"/>
          <p:cNvSpPr>
            <a:spLocks noChangeArrowheads="1"/>
          </p:cNvSpPr>
          <p:nvPr/>
        </p:nvSpPr>
        <p:spPr bwMode="auto">
          <a:xfrm>
            <a:off x="2268538" y="5013325"/>
            <a:ext cx="1582737" cy="936625"/>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ln>
        </p:spPr>
        <p:txBody>
          <a:bodyPr wrap="none" anchor="ctr"/>
          <a:lstStyle/>
          <a:p>
            <a:pPr algn="ctr">
              <a:defRPr/>
            </a:pPr>
            <a:r>
              <a:rPr lang="zh-CN" altLang="en-US" b="1"/>
              <a:t>显示器</a:t>
            </a:r>
            <a:endParaRPr lang="zh-CN" altLang="en-US" b="1"/>
          </a:p>
        </p:txBody>
      </p:sp>
      <p:sp>
        <p:nvSpPr>
          <p:cNvPr id="31750" name="Oval 8"/>
          <p:cNvSpPr>
            <a:spLocks noChangeArrowheads="1"/>
          </p:cNvSpPr>
          <p:nvPr/>
        </p:nvSpPr>
        <p:spPr bwMode="auto">
          <a:xfrm>
            <a:off x="5867400" y="4221163"/>
            <a:ext cx="2017713" cy="1655762"/>
          </a:xfrm>
          <a:prstGeom prst="ellipse">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round/>
          </a:ln>
        </p:spPr>
        <p:txBody>
          <a:bodyPr wrap="none" anchor="ctr"/>
          <a:lstStyle/>
          <a:p>
            <a:pPr algn="ctr">
              <a:defRPr/>
            </a:pPr>
            <a:r>
              <a:rPr lang="zh-CN" altLang="en-US" b="1"/>
              <a:t>磁盘文件</a:t>
            </a:r>
            <a:endParaRPr lang="zh-CN" altLang="en-US" b="1"/>
          </a:p>
        </p:txBody>
      </p:sp>
      <p:sp>
        <p:nvSpPr>
          <p:cNvPr id="31751" name="Rectangle 9"/>
          <p:cNvSpPr>
            <a:spLocks noChangeArrowheads="1"/>
          </p:cNvSpPr>
          <p:nvPr/>
        </p:nvSpPr>
        <p:spPr bwMode="auto">
          <a:xfrm>
            <a:off x="468313" y="3573463"/>
            <a:ext cx="1441450" cy="576262"/>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ln>
        </p:spPr>
        <p:txBody>
          <a:bodyPr wrap="none" anchor="ctr"/>
          <a:lstStyle/>
          <a:p>
            <a:pPr algn="ctr">
              <a:defRPr/>
            </a:pPr>
            <a:r>
              <a:rPr lang="zh-CN" altLang="en-US" b="1"/>
              <a:t>键盘</a:t>
            </a:r>
            <a:endParaRPr lang="zh-CN" altLang="en-US" b="1"/>
          </a:p>
        </p:txBody>
      </p:sp>
      <p:sp>
        <p:nvSpPr>
          <p:cNvPr id="218119" name="Line 10"/>
          <p:cNvSpPr>
            <a:spLocks noChangeShapeType="1"/>
          </p:cNvSpPr>
          <p:nvPr/>
        </p:nvSpPr>
        <p:spPr bwMode="auto">
          <a:xfrm>
            <a:off x="1908175" y="3829050"/>
            <a:ext cx="1295400" cy="0"/>
          </a:xfrm>
          <a:prstGeom prst="line">
            <a:avLst/>
          </a:prstGeom>
          <a:noFill/>
          <a:ln w="9525">
            <a:solidFill>
              <a:schemeClr val="tx1"/>
            </a:solidFill>
            <a:round/>
            <a:tailEnd type="triangle" w="med" len="med"/>
          </a:ln>
        </p:spPr>
        <p:txBody>
          <a:bodyPr/>
          <a:lstStyle/>
          <a:p>
            <a:endParaRPr lang="zh-CN" altLang="en-US"/>
          </a:p>
        </p:txBody>
      </p:sp>
      <p:sp>
        <p:nvSpPr>
          <p:cNvPr id="218120" name="Line 11"/>
          <p:cNvSpPr>
            <a:spLocks noChangeShapeType="1"/>
          </p:cNvSpPr>
          <p:nvPr/>
        </p:nvSpPr>
        <p:spPr bwMode="auto">
          <a:xfrm flipH="1">
            <a:off x="3059113" y="4292600"/>
            <a:ext cx="792162" cy="792163"/>
          </a:xfrm>
          <a:prstGeom prst="line">
            <a:avLst/>
          </a:prstGeom>
          <a:noFill/>
          <a:ln w="9525">
            <a:solidFill>
              <a:schemeClr val="tx1"/>
            </a:solidFill>
            <a:round/>
            <a:tailEnd type="triangle" w="med" len="med"/>
          </a:ln>
        </p:spPr>
        <p:txBody>
          <a:bodyPr/>
          <a:lstStyle/>
          <a:p>
            <a:endParaRPr lang="zh-CN" altLang="en-US"/>
          </a:p>
        </p:txBody>
      </p:sp>
      <p:sp>
        <p:nvSpPr>
          <p:cNvPr id="218121" name="Line 12"/>
          <p:cNvSpPr>
            <a:spLocks noChangeShapeType="1"/>
          </p:cNvSpPr>
          <p:nvPr/>
        </p:nvSpPr>
        <p:spPr bwMode="auto">
          <a:xfrm flipH="1" flipV="1">
            <a:off x="5364163" y="3789363"/>
            <a:ext cx="1008062" cy="576262"/>
          </a:xfrm>
          <a:prstGeom prst="line">
            <a:avLst/>
          </a:prstGeom>
          <a:noFill/>
          <a:ln w="9525">
            <a:solidFill>
              <a:schemeClr val="tx1"/>
            </a:solidFill>
            <a:round/>
            <a:tailEnd type="triangle" w="med" len="med"/>
          </a:ln>
        </p:spPr>
        <p:txBody>
          <a:bodyPr/>
          <a:lstStyle/>
          <a:p>
            <a:endParaRPr lang="zh-CN" altLang="en-US"/>
          </a:p>
        </p:txBody>
      </p:sp>
      <p:sp>
        <p:nvSpPr>
          <p:cNvPr id="218122" name="Line 13"/>
          <p:cNvSpPr>
            <a:spLocks noChangeShapeType="1"/>
          </p:cNvSpPr>
          <p:nvPr/>
        </p:nvSpPr>
        <p:spPr bwMode="auto">
          <a:xfrm>
            <a:off x="5076825" y="4221163"/>
            <a:ext cx="863600" cy="647700"/>
          </a:xfrm>
          <a:prstGeom prst="line">
            <a:avLst/>
          </a:prstGeom>
          <a:noFill/>
          <a:ln w="9525">
            <a:solidFill>
              <a:schemeClr val="tx1"/>
            </a:solidFill>
            <a:round/>
            <a:tailEnd type="triangle" w="med" len="med"/>
          </a:ln>
        </p:spPr>
        <p:txBody>
          <a:bodyPr/>
          <a:lstStyle/>
          <a:p>
            <a:endParaRPr lang="zh-CN" altLang="en-US"/>
          </a:p>
        </p:txBody>
      </p:sp>
      <p:sp>
        <p:nvSpPr>
          <p:cNvPr id="218123" name="Text Box 14"/>
          <p:cNvSpPr txBox="1">
            <a:spLocks noChangeArrowheads="1"/>
          </p:cNvSpPr>
          <p:nvPr/>
        </p:nvSpPr>
        <p:spPr bwMode="auto">
          <a:xfrm>
            <a:off x="1908175" y="3462338"/>
            <a:ext cx="1223963" cy="366712"/>
          </a:xfrm>
          <a:prstGeom prst="rect">
            <a:avLst/>
          </a:prstGeom>
          <a:noFill/>
          <a:ln w="9525">
            <a:noFill/>
            <a:miter lim="800000"/>
          </a:ln>
        </p:spPr>
        <p:txBody>
          <a:bodyPr>
            <a:spAutoFit/>
          </a:bodyPr>
          <a:lstStyle/>
          <a:p>
            <a:pPr>
              <a:spcBef>
                <a:spcPct val="50000"/>
              </a:spcBef>
            </a:pPr>
            <a:r>
              <a:rPr lang="en-US" altLang="zh-CN" b="1" i="1"/>
              <a:t>istream</a:t>
            </a:r>
            <a:endParaRPr lang="en-US" altLang="zh-CN" b="1" i="1"/>
          </a:p>
        </p:txBody>
      </p:sp>
      <p:sp>
        <p:nvSpPr>
          <p:cNvPr id="218124" name="Text Box 15"/>
          <p:cNvSpPr txBox="1">
            <a:spLocks noChangeArrowheads="1"/>
          </p:cNvSpPr>
          <p:nvPr/>
        </p:nvSpPr>
        <p:spPr bwMode="auto">
          <a:xfrm>
            <a:off x="2484438" y="4365625"/>
            <a:ext cx="1079500" cy="366713"/>
          </a:xfrm>
          <a:prstGeom prst="rect">
            <a:avLst/>
          </a:prstGeom>
          <a:noFill/>
          <a:ln w="9525">
            <a:noFill/>
            <a:miter lim="800000"/>
          </a:ln>
        </p:spPr>
        <p:txBody>
          <a:bodyPr>
            <a:spAutoFit/>
          </a:bodyPr>
          <a:lstStyle/>
          <a:p>
            <a:pPr>
              <a:spcBef>
                <a:spcPct val="50000"/>
              </a:spcBef>
            </a:pPr>
            <a:r>
              <a:rPr lang="en-US" altLang="zh-CN" b="1" i="1"/>
              <a:t>ostream</a:t>
            </a:r>
            <a:endParaRPr lang="en-US" altLang="zh-CN" b="1" i="1"/>
          </a:p>
        </p:txBody>
      </p:sp>
      <p:sp>
        <p:nvSpPr>
          <p:cNvPr id="218125" name="Text Box 16"/>
          <p:cNvSpPr txBox="1">
            <a:spLocks noChangeArrowheads="1"/>
          </p:cNvSpPr>
          <p:nvPr/>
        </p:nvSpPr>
        <p:spPr bwMode="auto">
          <a:xfrm>
            <a:off x="5724525" y="3717925"/>
            <a:ext cx="1223963" cy="366713"/>
          </a:xfrm>
          <a:prstGeom prst="rect">
            <a:avLst/>
          </a:prstGeom>
          <a:noFill/>
          <a:ln w="9525">
            <a:noFill/>
            <a:miter lim="800000"/>
          </a:ln>
        </p:spPr>
        <p:txBody>
          <a:bodyPr>
            <a:spAutoFit/>
          </a:bodyPr>
          <a:lstStyle/>
          <a:p>
            <a:pPr>
              <a:spcBef>
                <a:spcPct val="50000"/>
              </a:spcBef>
            </a:pPr>
            <a:r>
              <a:rPr lang="en-US" altLang="zh-CN" b="1" i="1"/>
              <a:t>ifstream</a:t>
            </a:r>
            <a:endParaRPr lang="en-US" altLang="zh-CN" b="1" i="1"/>
          </a:p>
        </p:txBody>
      </p:sp>
      <p:sp>
        <p:nvSpPr>
          <p:cNvPr id="218126" name="Text Box 17"/>
          <p:cNvSpPr txBox="1">
            <a:spLocks noChangeArrowheads="1"/>
          </p:cNvSpPr>
          <p:nvPr/>
        </p:nvSpPr>
        <p:spPr bwMode="auto">
          <a:xfrm>
            <a:off x="4427538" y="4437063"/>
            <a:ext cx="1223962" cy="366712"/>
          </a:xfrm>
          <a:prstGeom prst="rect">
            <a:avLst/>
          </a:prstGeom>
          <a:noFill/>
          <a:ln w="9525">
            <a:noFill/>
            <a:miter lim="800000"/>
          </a:ln>
        </p:spPr>
        <p:txBody>
          <a:bodyPr>
            <a:spAutoFit/>
          </a:bodyPr>
          <a:lstStyle/>
          <a:p>
            <a:pPr>
              <a:spcBef>
                <a:spcPct val="50000"/>
              </a:spcBef>
            </a:pPr>
            <a:r>
              <a:rPr lang="en-US" altLang="zh-CN" b="1" i="1"/>
              <a:t>ofstream</a:t>
            </a:r>
            <a:endParaRPr lang="en-US" altLang="zh-CN" b="1" i="1"/>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34925" y="692150"/>
            <a:ext cx="9047163" cy="5834063"/>
          </a:xfrm>
        </p:spPr>
        <p:txBody>
          <a:bodyPr/>
          <a:lstStyle/>
          <a:p>
            <a:pPr marL="0" indent="0">
              <a:buFontTx/>
              <a:buNone/>
            </a:pPr>
            <a:r>
              <a:rPr lang="en-US" altLang="zh-CN" b="1" dirty="0" smtClean="0">
                <a:solidFill>
                  <a:srgbClr val="0000CC"/>
                </a:solidFill>
              </a:rPr>
              <a:t>2．</a:t>
            </a:r>
            <a:r>
              <a:rPr lang="zh-CN" altLang="en-US" b="1" dirty="0" smtClean="0">
                <a:solidFill>
                  <a:srgbClr val="0000CC"/>
                </a:solidFill>
              </a:rPr>
              <a:t>输出重定向</a:t>
            </a:r>
            <a:endParaRPr lang="en-US" altLang="zh-CN" b="1" dirty="0" smtClean="0">
              <a:solidFill>
                <a:srgbClr val="0000CC"/>
              </a:solidFill>
            </a:endParaRPr>
          </a:p>
          <a:p>
            <a:pPr lvl="1"/>
            <a:r>
              <a:rPr lang="zh-CN" altLang="en-US" sz="2400" b="1" dirty="0" smtClean="0"/>
              <a:t>数据输出到文件和输出到显示器、打印机的原理和操作方法完全相同。下面的例子将输出到显示器的</a:t>
            </a:r>
            <a:r>
              <a:rPr lang="en-US" altLang="zh-CN" sz="2400" b="1" dirty="0" err="1" smtClean="0"/>
              <a:t>cout</a:t>
            </a:r>
            <a:r>
              <a:rPr lang="zh-CN" altLang="en-US" sz="2400" b="1" dirty="0" smtClean="0"/>
              <a:t>重定向</a:t>
            </a:r>
            <a:r>
              <a:rPr lang="zh-CN" altLang="en-US" sz="2400" b="1" dirty="0" smtClean="0"/>
              <a:t>对</a:t>
            </a:r>
            <a:r>
              <a:rPr lang="en-US" altLang="zh-CN" sz="2400" b="1" dirty="0" smtClean="0"/>
              <a:t>D</a:t>
            </a:r>
            <a:r>
              <a:rPr lang="zh-CN" altLang="en-US" sz="2400" b="1" dirty="0" smtClean="0"/>
              <a:t>盘根</a:t>
            </a:r>
            <a:r>
              <a:rPr lang="zh-CN" altLang="en-US" sz="2400" b="1" dirty="0" smtClean="0"/>
              <a:t>目录下的指定文件</a:t>
            </a:r>
            <a:r>
              <a:rPr lang="en-US" altLang="zh-CN" sz="2400" b="1" dirty="0" smtClean="0"/>
              <a:t>a.txt</a:t>
            </a:r>
            <a:r>
              <a:rPr lang="zh-CN" altLang="en-US" sz="2400" b="1" dirty="0" smtClean="0"/>
              <a:t>就是一个例证。</a:t>
            </a:r>
            <a:endParaRPr lang="en-US" altLang="zh-CN" sz="2400" b="1" dirty="0" smtClean="0"/>
          </a:p>
          <a:p>
            <a:pPr marL="0" indent="0">
              <a:buFontTx/>
              <a:buNone/>
            </a:pPr>
            <a:r>
              <a:rPr lang="en-US" altLang="zh-CN" sz="2000" b="1" dirty="0" smtClean="0">
                <a:solidFill>
                  <a:srgbClr val="FF0000"/>
                </a:solidFill>
              </a:rPr>
              <a:t>#include&lt;</a:t>
            </a:r>
            <a:r>
              <a:rPr lang="en-US" altLang="zh-CN" sz="2000" b="1" dirty="0" err="1" smtClean="0">
                <a:solidFill>
                  <a:srgbClr val="FF0000"/>
                </a:solidFill>
              </a:rPr>
              <a:t>fstream</a:t>
            </a:r>
            <a:r>
              <a:rPr lang="en-US" altLang="zh-CN" sz="2000" b="1" dirty="0" smtClean="0">
                <a:solidFill>
                  <a:srgbClr val="FF0000"/>
                </a:solidFill>
              </a:rPr>
              <a:t>&gt;    </a:t>
            </a:r>
            <a:endParaRPr lang="en-US" altLang="zh-CN" sz="2000" b="1" dirty="0" smtClean="0">
              <a:solidFill>
                <a:srgbClr val="FF0000"/>
              </a:solidFill>
            </a:endParaRPr>
          </a:p>
          <a:p>
            <a:pPr marL="0" indent="0">
              <a:buFontTx/>
              <a:buNone/>
            </a:pPr>
            <a:r>
              <a:rPr lang="en-US" altLang="zh-CN" sz="2000" b="1" dirty="0" smtClean="0"/>
              <a:t>#include&lt;</a:t>
            </a:r>
            <a:r>
              <a:rPr lang="en-US" altLang="zh-CN" sz="2000" b="1" dirty="0" err="1" smtClean="0"/>
              <a:t>iomanip</a:t>
            </a:r>
            <a:r>
              <a:rPr lang="en-US" altLang="zh-CN" sz="2000" b="1" dirty="0" smtClean="0"/>
              <a:t>&gt;</a:t>
            </a:r>
            <a:endParaRPr lang="en-US" altLang="zh-CN" sz="2000" b="1" dirty="0" smtClean="0"/>
          </a:p>
          <a:p>
            <a:pPr marL="0" indent="0">
              <a:buFontTx/>
              <a:buNone/>
            </a:pPr>
            <a:r>
              <a:rPr lang="en-US" altLang="zh-CN" sz="2000" b="1" dirty="0" smtClean="0">
                <a:solidFill>
                  <a:srgbClr val="FF0000"/>
                </a:solidFill>
              </a:rPr>
              <a:t>using namespace </a:t>
            </a:r>
            <a:r>
              <a:rPr lang="en-US" altLang="zh-CN" sz="2000" b="1" dirty="0" err="1" smtClean="0">
                <a:solidFill>
                  <a:srgbClr val="FF0000"/>
                </a:solidFill>
              </a:rPr>
              <a:t>std</a:t>
            </a:r>
            <a:r>
              <a:rPr lang="en-US" altLang="zh-CN" sz="2000" b="1" dirty="0" smtClean="0">
                <a:solidFill>
                  <a:srgbClr val="FF0000"/>
                </a:solidFill>
              </a:rPr>
              <a:t>;</a:t>
            </a:r>
            <a:endParaRPr lang="en-US" altLang="zh-CN" sz="2000" b="1" dirty="0" smtClean="0">
              <a:solidFill>
                <a:srgbClr val="FF0000"/>
              </a:solidFill>
            </a:endParaRPr>
          </a:p>
          <a:p>
            <a:pPr marL="0" indent="0">
              <a:buFontTx/>
              <a:buNone/>
            </a:pPr>
            <a:r>
              <a:rPr lang="en-US" altLang="zh-CN" sz="2000" b="1" dirty="0" err="1" smtClean="0"/>
              <a:t>int</a:t>
            </a:r>
            <a:r>
              <a:rPr lang="en-US" altLang="zh-CN" sz="2000" b="1" dirty="0" smtClean="0"/>
              <a:t> main(){</a:t>
            </a:r>
            <a:endParaRPr lang="en-US" altLang="zh-CN" sz="2000" b="1" dirty="0" smtClean="0"/>
          </a:p>
          <a:p>
            <a:pPr lvl="1">
              <a:buFontTx/>
              <a:buNone/>
            </a:pPr>
            <a:r>
              <a:rPr lang="en-US" altLang="zh-CN" sz="1600" b="1" dirty="0" err="1" smtClean="0"/>
              <a:t>ofstream</a:t>
            </a:r>
            <a:r>
              <a:rPr lang="en-US" altLang="zh-CN" sz="1600" b="1" dirty="0" smtClean="0"/>
              <a:t> </a:t>
            </a:r>
            <a:r>
              <a:rPr lang="en-US" altLang="zh-CN" sz="1600" b="1" dirty="0" err="1" smtClean="0"/>
              <a:t>cout</a:t>
            </a:r>
            <a:r>
              <a:rPr lang="en-US" altLang="zh-CN" sz="1600" b="1" dirty="0" smtClean="0"/>
              <a:t>(“D:\\</a:t>
            </a:r>
            <a:r>
              <a:rPr lang="en-US" altLang="zh-CN" sz="1600" b="1" dirty="0" smtClean="0"/>
              <a:t>a.txt");</a:t>
            </a:r>
            <a:endParaRPr lang="en-US" altLang="zh-CN" sz="1600" b="1" dirty="0" smtClean="0"/>
          </a:p>
          <a:p>
            <a:pPr lvl="1">
              <a:buFontTx/>
              <a:buNone/>
            </a:pPr>
            <a:r>
              <a:rPr lang="en-US" altLang="zh-CN" sz="1600" b="1" dirty="0" err="1" smtClean="0"/>
              <a:t>cout</a:t>
            </a:r>
            <a:r>
              <a:rPr lang="en-US" altLang="zh-CN" sz="1600" b="1" dirty="0" smtClean="0"/>
              <a:t>&lt;&lt;"123456781234567812345678"&lt;&lt;</a:t>
            </a:r>
            <a:r>
              <a:rPr lang="en-US" altLang="zh-CN" sz="1600" b="1" dirty="0" err="1" smtClean="0"/>
              <a:t>endl</a:t>
            </a:r>
            <a:r>
              <a:rPr lang="en-US" altLang="zh-CN" sz="1600" b="1" dirty="0" smtClean="0"/>
              <a:t>;    </a:t>
            </a:r>
            <a:endParaRPr lang="en-US" altLang="zh-CN" sz="1600" b="1" dirty="0" smtClean="0"/>
          </a:p>
          <a:p>
            <a:pPr lvl="1">
              <a:buFontTx/>
              <a:buNone/>
            </a:pPr>
            <a:r>
              <a:rPr lang="en-US" altLang="zh-CN" sz="1600" b="1" dirty="0" err="1" smtClean="0"/>
              <a:t>cout</a:t>
            </a:r>
            <a:r>
              <a:rPr lang="en-US" altLang="zh-CN" sz="1600" b="1" dirty="0" smtClean="0"/>
              <a:t>&lt;&lt;</a:t>
            </a:r>
            <a:r>
              <a:rPr lang="en-US" altLang="zh-CN" sz="1600" b="1" dirty="0" err="1" smtClean="0"/>
              <a:t>setw</a:t>
            </a:r>
            <a:r>
              <a:rPr lang="en-US" altLang="zh-CN" sz="1600" b="1" dirty="0" smtClean="0"/>
              <a:t>(8)&lt;&lt;123&lt;&lt;</a:t>
            </a:r>
            <a:r>
              <a:rPr lang="en-US" altLang="zh-CN" sz="1600" b="1" dirty="0" err="1" smtClean="0"/>
              <a:t>setw</a:t>
            </a:r>
            <a:r>
              <a:rPr lang="en-US" altLang="zh-CN" sz="1600" b="1" dirty="0" smtClean="0"/>
              <a:t>(8)&lt;&lt;456&lt;&lt;</a:t>
            </a:r>
            <a:r>
              <a:rPr lang="en-US" altLang="zh-CN" sz="1600" b="1" dirty="0" err="1" smtClean="0"/>
              <a:t>setw</a:t>
            </a:r>
            <a:r>
              <a:rPr lang="en-US" altLang="zh-CN" sz="1600" b="1" dirty="0" smtClean="0"/>
              <a:t>(8)&lt;&lt;789&lt;&lt;</a:t>
            </a:r>
            <a:r>
              <a:rPr lang="en-US" altLang="zh-CN" sz="1600" b="1" dirty="0" err="1" smtClean="0"/>
              <a:t>endl</a:t>
            </a:r>
            <a:r>
              <a:rPr lang="en-US" altLang="zh-CN" sz="1600" b="1" dirty="0" smtClean="0"/>
              <a:t>; </a:t>
            </a:r>
            <a:endParaRPr lang="en-US" altLang="zh-CN" sz="1600" b="1" dirty="0" smtClean="0"/>
          </a:p>
          <a:p>
            <a:pPr lvl="1">
              <a:buFontTx/>
              <a:buNone/>
            </a:pPr>
            <a:r>
              <a:rPr lang="en-US" altLang="zh-CN" sz="1600" b="1" dirty="0" err="1" smtClean="0"/>
              <a:t>cout.fill</a:t>
            </a:r>
            <a:r>
              <a:rPr lang="en-US" altLang="zh-CN" sz="1600" b="1" dirty="0" smtClean="0"/>
              <a:t>('@');                                                           </a:t>
            </a:r>
            <a:endParaRPr lang="en-US" altLang="zh-CN" sz="1600" b="1" dirty="0" smtClean="0"/>
          </a:p>
          <a:p>
            <a:pPr lvl="1">
              <a:buFontTx/>
              <a:buNone/>
            </a:pPr>
            <a:r>
              <a:rPr lang="en-US" altLang="zh-CN" sz="1600" b="1" dirty="0" err="1" smtClean="0"/>
              <a:t>cout</a:t>
            </a:r>
            <a:r>
              <a:rPr lang="en-US" altLang="zh-CN" sz="1600" b="1" dirty="0" smtClean="0"/>
              <a:t>&lt;&lt;</a:t>
            </a:r>
            <a:r>
              <a:rPr lang="en-US" altLang="zh-CN" sz="1600" b="1" dirty="0" err="1" smtClean="0"/>
              <a:t>setw</a:t>
            </a:r>
            <a:r>
              <a:rPr lang="en-US" altLang="zh-CN" sz="1600" b="1" dirty="0" smtClean="0"/>
              <a:t>(8)&lt;&lt;123&lt;&lt;</a:t>
            </a:r>
            <a:r>
              <a:rPr lang="en-US" altLang="zh-CN" sz="1600" b="1" dirty="0" err="1" smtClean="0"/>
              <a:t>setw</a:t>
            </a:r>
            <a:r>
              <a:rPr lang="en-US" altLang="zh-CN" sz="1600" b="1" dirty="0" smtClean="0"/>
              <a:t>(8)&lt;&lt;456&lt;&lt;</a:t>
            </a:r>
            <a:r>
              <a:rPr lang="en-US" altLang="zh-CN" sz="1600" b="1" dirty="0" err="1" smtClean="0"/>
              <a:t>setw</a:t>
            </a:r>
            <a:r>
              <a:rPr lang="en-US" altLang="zh-CN" sz="1600" b="1" dirty="0" smtClean="0"/>
              <a:t>(8)&lt;&lt;789&lt;&lt;</a:t>
            </a:r>
            <a:r>
              <a:rPr lang="en-US" altLang="zh-CN" sz="1600" b="1" dirty="0" err="1" smtClean="0"/>
              <a:t>endl</a:t>
            </a:r>
            <a:r>
              <a:rPr lang="en-US" altLang="zh-CN" sz="1600" b="1" dirty="0" smtClean="0"/>
              <a:t>;</a:t>
            </a:r>
            <a:endParaRPr lang="en-US" altLang="zh-CN" sz="1600" b="1" dirty="0" smtClean="0"/>
          </a:p>
          <a:p>
            <a:pPr lvl="1">
              <a:buFontTx/>
              <a:buNone/>
            </a:pPr>
            <a:r>
              <a:rPr lang="en-US" altLang="zh-CN" sz="1600" b="1" dirty="0" err="1" smtClean="0"/>
              <a:t>cout</a:t>
            </a:r>
            <a:r>
              <a:rPr lang="en-US" altLang="zh-CN" sz="1600" b="1" dirty="0" smtClean="0"/>
              <a:t>&lt;&lt;</a:t>
            </a:r>
            <a:r>
              <a:rPr lang="en-US" altLang="zh-CN" sz="1600" b="1" dirty="0" err="1" smtClean="0"/>
              <a:t>setfill</a:t>
            </a:r>
            <a:r>
              <a:rPr lang="en-US" altLang="zh-CN" sz="1600" b="1" dirty="0" smtClean="0"/>
              <a:t>('^');                                                  </a:t>
            </a:r>
            <a:endParaRPr lang="en-US" altLang="zh-CN" sz="1600" b="1" dirty="0" smtClean="0"/>
          </a:p>
          <a:p>
            <a:pPr lvl="1">
              <a:buFontTx/>
              <a:buNone/>
            </a:pPr>
            <a:r>
              <a:rPr lang="en-US" altLang="zh-CN" sz="1600" b="1" dirty="0" err="1" smtClean="0"/>
              <a:t>cout</a:t>
            </a:r>
            <a:r>
              <a:rPr lang="en-US" altLang="zh-CN" sz="1600" b="1" dirty="0" smtClean="0"/>
              <a:t>&lt;&lt;</a:t>
            </a:r>
            <a:r>
              <a:rPr lang="en-US" altLang="zh-CN" sz="1600" b="1" dirty="0" err="1" smtClean="0"/>
              <a:t>setw</a:t>
            </a:r>
            <a:r>
              <a:rPr lang="en-US" altLang="zh-CN" sz="1600" b="1" dirty="0" smtClean="0"/>
              <a:t>(8)&lt;&lt;123&lt;&lt;</a:t>
            </a:r>
            <a:r>
              <a:rPr lang="en-US" altLang="zh-CN" sz="1600" b="1" dirty="0" err="1" smtClean="0"/>
              <a:t>setw</a:t>
            </a:r>
            <a:r>
              <a:rPr lang="en-US" altLang="zh-CN" sz="1600" b="1" dirty="0" smtClean="0"/>
              <a:t>(8)&lt;&lt;456&lt;&lt;</a:t>
            </a:r>
            <a:r>
              <a:rPr lang="en-US" altLang="zh-CN" sz="1600" b="1" dirty="0" err="1" smtClean="0"/>
              <a:t>setw</a:t>
            </a:r>
            <a:r>
              <a:rPr lang="en-US" altLang="zh-CN" sz="1600" b="1" dirty="0" smtClean="0"/>
              <a:t>(8)&lt;&lt;789&lt;&lt;</a:t>
            </a:r>
            <a:r>
              <a:rPr lang="en-US" altLang="zh-CN" sz="1600" b="1" dirty="0" err="1" smtClean="0"/>
              <a:t>endl</a:t>
            </a:r>
            <a:r>
              <a:rPr lang="en-US" altLang="zh-CN" sz="1600" b="1" dirty="0" smtClean="0"/>
              <a:t>; </a:t>
            </a:r>
            <a:endParaRPr lang="en-US" altLang="zh-CN" sz="1600" b="1" dirty="0" smtClean="0"/>
          </a:p>
          <a:p>
            <a:pPr lvl="1">
              <a:buFontTx/>
              <a:buNone/>
            </a:pPr>
            <a:r>
              <a:rPr lang="en-US" altLang="zh-CN" sz="1600" b="1" dirty="0" err="1" smtClean="0"/>
              <a:t>cout.close</a:t>
            </a:r>
            <a:r>
              <a:rPr lang="en-US" altLang="zh-CN" sz="1600" b="1" dirty="0" smtClean="0"/>
              <a:t>();</a:t>
            </a:r>
            <a:endParaRPr lang="en-US" altLang="zh-CN" sz="1600" b="1" dirty="0" smtClean="0"/>
          </a:p>
          <a:p>
            <a:pPr lvl="1">
              <a:buFontTx/>
              <a:buNone/>
            </a:pPr>
            <a:r>
              <a:rPr lang="en-US" altLang="zh-CN" sz="1600" b="1" dirty="0" smtClean="0"/>
              <a:t>return 0;</a:t>
            </a:r>
            <a:endParaRPr lang="en-US" altLang="zh-CN" sz="1600" b="1" dirty="0" smtClean="0"/>
          </a:p>
          <a:p>
            <a:pPr marL="0" indent="0">
              <a:buFontTx/>
              <a:buNone/>
            </a:pPr>
            <a:r>
              <a:rPr lang="en-US" altLang="zh-CN" sz="2000" b="1" dirty="0" smtClean="0"/>
              <a:t>}</a:t>
            </a:r>
            <a:endParaRPr lang="zh-CN" altLang="en-US" sz="2000" dirty="0" smtClean="0"/>
          </a:p>
        </p:txBody>
      </p:sp>
      <p:sp>
        <p:nvSpPr>
          <p:cNvPr id="219138" name="Rectangle 2"/>
          <p:cNvSpPr>
            <a:spLocks noGrp="1" noChangeArrowheads="1"/>
          </p:cNvSpPr>
          <p:nvPr>
            <p:ph type="title"/>
          </p:nvPr>
        </p:nvSpPr>
        <p:spPr>
          <a:xfrm>
            <a:off x="468313" y="0"/>
            <a:ext cx="8229600" cy="811213"/>
          </a:xfrm>
        </p:spPr>
        <p:txBody>
          <a:bodyPr/>
          <a:lstStyle/>
          <a:p>
            <a:r>
              <a:rPr lang="en-US" altLang="zh-CN" b="1" smtClean="0"/>
              <a:t>2.14  </a:t>
            </a:r>
            <a:r>
              <a:rPr lang="zh-CN" altLang="zh-CN" b="1" smtClean="0">
                <a:solidFill>
                  <a:srgbClr val="FF0000"/>
                </a:solidFill>
              </a:rPr>
              <a:t>文件输入</a:t>
            </a:r>
            <a:r>
              <a:rPr lang="zh-CN" altLang="zh-CN" b="1" smtClean="0"/>
              <a:t>和输出</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 calcmode="lin" valueType="num">
                                      <p:cBhvr additive="base">
                                        <p:cTn id="1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 calcmode="lin" valueType="num">
                                      <p:cBhvr additive="base">
                                        <p:cTn id="1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anim calcmode="lin" valueType="num">
                                      <p:cBhvr additive="base">
                                        <p:cTn id="2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 calcmode="lin" valueType="num">
                                      <p:cBhvr additive="base">
                                        <p:cTn id="27"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1">
                                            <p:txEl>
                                              <p:pRg st="8" end="8"/>
                                            </p:txEl>
                                          </p:spTgt>
                                        </p:tgtEl>
                                        <p:attrNameLst>
                                          <p:attrName>style.visibility</p:attrName>
                                        </p:attrNameLst>
                                      </p:cBhvr>
                                      <p:to>
                                        <p:strVal val="visible"/>
                                      </p:to>
                                    </p:set>
                                    <p:anim calcmode="lin" valueType="num">
                                      <p:cBhvr additive="base">
                                        <p:cTn id="31"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1">
                                            <p:txEl>
                                              <p:pRg st="9" end="9"/>
                                            </p:txEl>
                                          </p:spTgt>
                                        </p:tgtEl>
                                        <p:attrNameLst>
                                          <p:attrName>style.visibility</p:attrName>
                                        </p:attrNameLst>
                                      </p:cBhvr>
                                      <p:to>
                                        <p:strVal val="visible"/>
                                      </p:to>
                                    </p:set>
                                    <p:anim calcmode="lin" valueType="num">
                                      <p:cBhvr additive="base">
                                        <p:cTn id="35"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771">
                                            <p:txEl>
                                              <p:pRg st="10" end="10"/>
                                            </p:txEl>
                                          </p:spTgt>
                                        </p:tgtEl>
                                        <p:attrNameLst>
                                          <p:attrName>style.visibility</p:attrName>
                                        </p:attrNameLst>
                                      </p:cBhvr>
                                      <p:to>
                                        <p:strVal val="visible"/>
                                      </p:to>
                                    </p:set>
                                    <p:anim calcmode="lin" valueType="num">
                                      <p:cBhvr additive="base">
                                        <p:cTn id="39" dur="500" fill="hold"/>
                                        <p:tgtEl>
                                          <p:spTgt spid="3277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77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2771">
                                            <p:txEl>
                                              <p:pRg st="11" end="11"/>
                                            </p:txEl>
                                          </p:spTgt>
                                        </p:tgtEl>
                                        <p:attrNameLst>
                                          <p:attrName>style.visibility</p:attrName>
                                        </p:attrNameLst>
                                      </p:cBhvr>
                                      <p:to>
                                        <p:strVal val="visible"/>
                                      </p:to>
                                    </p:set>
                                    <p:anim calcmode="lin" valueType="num">
                                      <p:cBhvr additive="base">
                                        <p:cTn id="43" dur="500" fill="hold"/>
                                        <p:tgtEl>
                                          <p:spTgt spid="3277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2771">
                                            <p:txEl>
                                              <p:pRg st="12" end="12"/>
                                            </p:txEl>
                                          </p:spTgt>
                                        </p:tgtEl>
                                        <p:attrNameLst>
                                          <p:attrName>style.visibility</p:attrName>
                                        </p:attrNameLst>
                                      </p:cBhvr>
                                      <p:to>
                                        <p:strVal val="visible"/>
                                      </p:to>
                                    </p:set>
                                    <p:anim calcmode="lin" valueType="num">
                                      <p:cBhvr additive="base">
                                        <p:cTn id="47" dur="500" fill="hold"/>
                                        <p:tgtEl>
                                          <p:spTgt spid="32771">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2771">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2771">
                                            <p:txEl>
                                              <p:pRg st="13" end="13"/>
                                            </p:txEl>
                                          </p:spTgt>
                                        </p:tgtEl>
                                        <p:attrNameLst>
                                          <p:attrName>style.visibility</p:attrName>
                                        </p:attrNameLst>
                                      </p:cBhvr>
                                      <p:to>
                                        <p:strVal val="visible"/>
                                      </p:to>
                                    </p:set>
                                    <p:anim calcmode="lin" valueType="num">
                                      <p:cBhvr additive="base">
                                        <p:cTn id="51" dur="500" fill="hold"/>
                                        <p:tgtEl>
                                          <p:spTgt spid="32771">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2771">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2771">
                                            <p:txEl>
                                              <p:pRg st="14" end="14"/>
                                            </p:txEl>
                                          </p:spTgt>
                                        </p:tgtEl>
                                        <p:attrNameLst>
                                          <p:attrName>style.visibility</p:attrName>
                                        </p:attrNameLst>
                                      </p:cBhvr>
                                      <p:to>
                                        <p:strVal val="visible"/>
                                      </p:to>
                                    </p:set>
                                    <p:anim calcmode="lin" valueType="num">
                                      <p:cBhvr additive="base">
                                        <p:cTn id="55" dur="500" fill="hold"/>
                                        <p:tgtEl>
                                          <p:spTgt spid="32771">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2771">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2771">
                                            <p:txEl>
                                              <p:pRg st="15" end="15"/>
                                            </p:txEl>
                                          </p:spTgt>
                                        </p:tgtEl>
                                        <p:attrNameLst>
                                          <p:attrName>style.visibility</p:attrName>
                                        </p:attrNameLst>
                                      </p:cBhvr>
                                      <p:to>
                                        <p:strVal val="visible"/>
                                      </p:to>
                                    </p:set>
                                    <p:anim calcmode="lin" valueType="num">
                                      <p:cBhvr additive="base">
                                        <p:cTn id="59" dur="500" fill="hold"/>
                                        <p:tgtEl>
                                          <p:spTgt spid="32771">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277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4213" y="1268413"/>
            <a:ext cx="7772400" cy="4754562"/>
          </a:xfrm>
        </p:spPr>
        <p:txBody>
          <a:bodyPr/>
          <a:lstStyle/>
          <a:p>
            <a:pPr eaLnBrk="1" hangingPunct="1">
              <a:lnSpc>
                <a:spcPct val="80000"/>
              </a:lnSpc>
              <a:buFontTx/>
              <a:buNone/>
            </a:pPr>
            <a:r>
              <a:rPr lang="en-US" altLang="zh-CN" b="1" dirty="0" smtClean="0">
                <a:solidFill>
                  <a:srgbClr val="0000CC"/>
                </a:solidFill>
              </a:rPr>
              <a:t>３</a:t>
            </a:r>
            <a:r>
              <a:rPr lang="zh-CN" altLang="en-US" b="1" dirty="0" smtClean="0">
                <a:solidFill>
                  <a:srgbClr val="0000CC"/>
                </a:solidFill>
              </a:rPr>
              <a:t>、文件操作方法</a:t>
            </a:r>
            <a:endParaRPr lang="zh-CN" altLang="en-US" b="1" dirty="0" smtClean="0">
              <a:solidFill>
                <a:srgbClr val="0000CC"/>
              </a:solidFill>
            </a:endParaRPr>
          </a:p>
          <a:p>
            <a:pPr>
              <a:lnSpc>
                <a:spcPct val="80000"/>
              </a:lnSpc>
              <a:buFontTx/>
              <a:buNone/>
            </a:pPr>
            <a:r>
              <a:rPr lang="zh-CN" altLang="en-US" sz="2400" b="1" dirty="0" smtClean="0"/>
              <a:t>（</a:t>
            </a:r>
            <a:r>
              <a:rPr lang="en-US" altLang="zh-CN" sz="2400" b="1" dirty="0" smtClean="0"/>
              <a:t>1</a:t>
            </a:r>
            <a:r>
              <a:rPr lang="zh-CN" altLang="en-US" sz="2400" b="1" dirty="0" smtClean="0"/>
              <a:t>）在程序中包含头文件</a:t>
            </a:r>
            <a:r>
              <a:rPr lang="en-US" altLang="zh-CN" sz="2400" b="1" dirty="0" err="1" smtClean="0"/>
              <a:t>fstream</a:t>
            </a:r>
            <a:endParaRPr lang="en-US" altLang="zh-CN" sz="2400" b="1" dirty="0" smtClean="0"/>
          </a:p>
          <a:p>
            <a:pPr lvl="2">
              <a:lnSpc>
                <a:spcPct val="80000"/>
              </a:lnSpc>
              <a:buFontTx/>
              <a:buNone/>
            </a:pPr>
            <a:r>
              <a:rPr lang="en-US" altLang="zh-CN" sz="2000" b="1" dirty="0" smtClean="0">
                <a:solidFill>
                  <a:srgbClr val="FF0000"/>
                </a:solidFill>
              </a:rPr>
              <a:t>#include &lt;</a:t>
            </a:r>
            <a:r>
              <a:rPr lang="en-US" altLang="zh-CN" sz="2000" b="1" dirty="0" err="1" smtClean="0">
                <a:solidFill>
                  <a:srgbClr val="FF0000"/>
                </a:solidFill>
              </a:rPr>
              <a:t>fstream</a:t>
            </a:r>
            <a:r>
              <a:rPr lang="en-US" altLang="zh-CN" sz="2000" b="1" dirty="0" smtClean="0">
                <a:solidFill>
                  <a:srgbClr val="FF0000"/>
                </a:solidFill>
              </a:rPr>
              <a:t>&gt;;</a:t>
            </a:r>
            <a:endParaRPr lang="en-US" altLang="zh-CN" sz="2000" b="1" dirty="0" smtClean="0">
              <a:solidFill>
                <a:srgbClr val="FF0000"/>
              </a:solidFill>
            </a:endParaRPr>
          </a:p>
          <a:p>
            <a:pPr>
              <a:lnSpc>
                <a:spcPct val="80000"/>
              </a:lnSpc>
              <a:buFontTx/>
              <a:buNone/>
            </a:pPr>
            <a:r>
              <a:rPr lang="zh-CN" altLang="en-US" sz="2400" b="1" dirty="0" smtClean="0"/>
              <a:t>（</a:t>
            </a:r>
            <a:r>
              <a:rPr lang="en-US" altLang="zh-CN" sz="2400" b="1" dirty="0" smtClean="0"/>
              <a:t>2</a:t>
            </a:r>
            <a:r>
              <a:rPr lang="zh-CN" altLang="en-US" sz="2400" b="1" dirty="0" smtClean="0"/>
              <a:t>）定义文件流变量</a:t>
            </a:r>
            <a:endParaRPr lang="zh-CN" altLang="en-US" sz="2400" b="1" dirty="0" smtClean="0"/>
          </a:p>
          <a:p>
            <a:pPr lvl="2">
              <a:lnSpc>
                <a:spcPct val="80000"/>
              </a:lnSpc>
              <a:buFontTx/>
              <a:buNone/>
            </a:pPr>
            <a:r>
              <a:rPr lang="en-US" altLang="zh-CN" sz="2000" b="1" dirty="0" err="1" smtClean="0">
                <a:solidFill>
                  <a:srgbClr val="FF0000"/>
                </a:solidFill>
              </a:rPr>
              <a:t>ifstream</a:t>
            </a:r>
            <a:r>
              <a:rPr lang="en-US" altLang="zh-CN" sz="2000" b="1" dirty="0" smtClean="0">
                <a:solidFill>
                  <a:srgbClr val="FF0000"/>
                </a:solidFill>
              </a:rPr>
              <a:t> </a:t>
            </a:r>
            <a:r>
              <a:rPr lang="en-US" altLang="zh-CN" sz="2000" b="1" dirty="0" err="1" smtClean="0">
                <a:solidFill>
                  <a:srgbClr val="FF0000"/>
                </a:solidFill>
              </a:rPr>
              <a:t>inData</a:t>
            </a:r>
            <a:r>
              <a:rPr lang="en-US" altLang="zh-CN" sz="2000" b="1" dirty="0" smtClean="0">
                <a:solidFill>
                  <a:srgbClr val="FF0000"/>
                </a:solidFill>
              </a:rPr>
              <a:t>;</a:t>
            </a:r>
            <a:r>
              <a:rPr lang="en-US" altLang="zh-CN" sz="2000" b="1" dirty="0" smtClean="0"/>
              <a:t>		//</a:t>
            </a:r>
            <a:r>
              <a:rPr lang="zh-CN" altLang="en-US" sz="2000" b="1" dirty="0" smtClean="0"/>
              <a:t>定义输入文件流变量</a:t>
            </a:r>
            <a:endParaRPr lang="zh-CN" altLang="en-US" sz="2000" b="1" dirty="0" smtClean="0"/>
          </a:p>
          <a:p>
            <a:pPr lvl="2">
              <a:lnSpc>
                <a:spcPct val="80000"/>
              </a:lnSpc>
              <a:buFontTx/>
              <a:buNone/>
            </a:pPr>
            <a:r>
              <a:rPr lang="en-US" altLang="zh-CN" sz="2000" b="1" dirty="0" err="1" smtClean="0">
                <a:solidFill>
                  <a:srgbClr val="FF0000"/>
                </a:solidFill>
              </a:rPr>
              <a:t>ofstream</a:t>
            </a:r>
            <a:r>
              <a:rPr lang="en-US" altLang="zh-CN" sz="2000" b="1" dirty="0" smtClean="0">
                <a:solidFill>
                  <a:srgbClr val="FF0000"/>
                </a:solidFill>
              </a:rPr>
              <a:t> </a:t>
            </a:r>
            <a:r>
              <a:rPr lang="en-US" altLang="zh-CN" sz="2000" b="1" dirty="0" err="1" smtClean="0">
                <a:solidFill>
                  <a:srgbClr val="FF0000"/>
                </a:solidFill>
              </a:rPr>
              <a:t>outData</a:t>
            </a:r>
            <a:r>
              <a:rPr lang="en-US" altLang="zh-CN" sz="2000" b="1" dirty="0" smtClean="0">
                <a:solidFill>
                  <a:srgbClr val="FF0000"/>
                </a:solidFill>
              </a:rPr>
              <a:t>;</a:t>
            </a:r>
            <a:r>
              <a:rPr lang="en-US" altLang="zh-CN" sz="2000" b="1" dirty="0" smtClean="0"/>
              <a:t>	　　　　//</a:t>
            </a:r>
            <a:r>
              <a:rPr lang="zh-CN" altLang="en-US" sz="2000" b="1" dirty="0" smtClean="0"/>
              <a:t>定义输出文件流变量</a:t>
            </a:r>
            <a:endParaRPr lang="zh-CN" altLang="en-US" sz="2000" b="1" dirty="0" smtClean="0"/>
          </a:p>
          <a:p>
            <a:pPr>
              <a:lnSpc>
                <a:spcPct val="80000"/>
              </a:lnSpc>
              <a:buFontTx/>
              <a:buNone/>
            </a:pPr>
            <a:r>
              <a:rPr lang="zh-CN" altLang="en-US" sz="2400" b="1" dirty="0" smtClean="0"/>
              <a:t>（</a:t>
            </a:r>
            <a:r>
              <a:rPr lang="en-US" altLang="zh-CN" sz="2400" b="1" dirty="0" smtClean="0"/>
              <a:t>3</a:t>
            </a:r>
            <a:r>
              <a:rPr lang="zh-CN" altLang="en-US" sz="2400" b="1" dirty="0" smtClean="0"/>
              <a:t>）将文件流变量与磁盘文件关联起来</a:t>
            </a:r>
            <a:r>
              <a:rPr lang="en-US" altLang="zh-CN" sz="2400" b="1" dirty="0" smtClean="0"/>
              <a:t>,mode</a:t>
            </a:r>
            <a:r>
              <a:rPr lang="zh-CN" altLang="en-US" sz="2400" b="1" dirty="0" smtClean="0"/>
              <a:t>在</a:t>
            </a:r>
            <a:r>
              <a:rPr lang="en-US" altLang="zh-CN" sz="2400" b="1" dirty="0" smtClean="0"/>
              <a:t>P74</a:t>
            </a:r>
            <a:endParaRPr lang="en-US" altLang="zh-CN" sz="2400" b="1" dirty="0" smtClean="0"/>
          </a:p>
          <a:p>
            <a:pPr lvl="2">
              <a:lnSpc>
                <a:spcPct val="80000"/>
              </a:lnSpc>
              <a:buFontTx/>
              <a:buNone/>
            </a:pPr>
            <a:r>
              <a:rPr lang="en-US" altLang="zh-CN" sz="2000" b="1" dirty="0" err="1" smtClean="0">
                <a:solidFill>
                  <a:srgbClr val="FF0000"/>
                </a:solidFill>
              </a:rPr>
              <a:t>inData.open</a:t>
            </a:r>
            <a:r>
              <a:rPr lang="en-US" altLang="zh-CN" sz="2000" b="1" dirty="0" smtClean="0">
                <a:solidFill>
                  <a:srgbClr val="FF0000"/>
                </a:solidFill>
              </a:rPr>
              <a:t>(filename</a:t>
            </a:r>
            <a:r>
              <a:rPr lang="zh-CN" altLang="en-US" sz="2000" b="1" dirty="0" smtClean="0">
                <a:solidFill>
                  <a:srgbClr val="FF0000"/>
                </a:solidFill>
              </a:rPr>
              <a:t>，</a:t>
            </a:r>
            <a:r>
              <a:rPr lang="en-US" altLang="zh-CN" sz="2000" b="1" dirty="0" smtClean="0">
                <a:solidFill>
                  <a:srgbClr val="FF0000"/>
                </a:solidFill>
              </a:rPr>
              <a:t>mode)</a:t>
            </a:r>
            <a:endParaRPr lang="en-US" altLang="zh-CN" sz="2000" b="1" dirty="0" smtClean="0">
              <a:solidFill>
                <a:srgbClr val="FF0000"/>
              </a:solidFill>
            </a:endParaRPr>
          </a:p>
          <a:p>
            <a:pPr lvl="2">
              <a:lnSpc>
                <a:spcPct val="80000"/>
              </a:lnSpc>
              <a:buFontTx/>
              <a:buNone/>
            </a:pPr>
            <a:r>
              <a:rPr lang="en-US" altLang="zh-CN" sz="2000" b="1" dirty="0" err="1" smtClean="0">
                <a:solidFill>
                  <a:srgbClr val="FF0000"/>
                </a:solidFill>
              </a:rPr>
              <a:t>outData.open</a:t>
            </a:r>
            <a:r>
              <a:rPr lang="en-US" altLang="zh-CN" sz="2000" b="1" dirty="0" smtClean="0">
                <a:solidFill>
                  <a:srgbClr val="FF0000"/>
                </a:solidFill>
              </a:rPr>
              <a:t>(filename</a:t>
            </a:r>
            <a:r>
              <a:rPr lang="zh-CN" altLang="en-US" sz="2000" b="1" dirty="0" smtClean="0">
                <a:solidFill>
                  <a:srgbClr val="FF0000"/>
                </a:solidFill>
              </a:rPr>
              <a:t>，</a:t>
            </a:r>
            <a:r>
              <a:rPr lang="en-US" altLang="zh-CN" sz="2000" b="1" dirty="0" smtClean="0">
                <a:solidFill>
                  <a:srgbClr val="FF0000"/>
                </a:solidFill>
              </a:rPr>
              <a:t>mode)</a:t>
            </a:r>
            <a:endParaRPr lang="en-US" altLang="zh-CN" sz="2000" b="1" dirty="0" smtClean="0">
              <a:solidFill>
                <a:srgbClr val="FF0000"/>
              </a:solidFill>
            </a:endParaRPr>
          </a:p>
          <a:p>
            <a:pPr>
              <a:lnSpc>
                <a:spcPct val="80000"/>
              </a:lnSpc>
              <a:buFontTx/>
              <a:buNone/>
            </a:pPr>
            <a:r>
              <a:rPr lang="zh-CN" altLang="en-US" sz="2400" b="1" dirty="0" smtClean="0"/>
              <a:t>（</a:t>
            </a:r>
            <a:r>
              <a:rPr lang="en-US" altLang="zh-CN" sz="2400" b="1" dirty="0" smtClean="0"/>
              <a:t>4</a:t>
            </a:r>
            <a:r>
              <a:rPr lang="zh-CN" altLang="en-US" sz="2400" b="1" dirty="0" smtClean="0"/>
              <a:t>）用文件流（</a:t>
            </a:r>
            <a:r>
              <a:rPr lang="en-US" altLang="zh-CN" sz="2400" b="1" dirty="0" smtClean="0"/>
              <a:t>&lt;&lt;</a:t>
            </a:r>
            <a:r>
              <a:rPr lang="zh-CN" altLang="en-US" sz="2400" b="1" dirty="0" smtClean="0"/>
              <a:t>或</a:t>
            </a:r>
            <a:r>
              <a:rPr lang="en-US" altLang="zh-CN" sz="2400" b="1" dirty="0" smtClean="0"/>
              <a:t>&gt;&gt;</a:t>
            </a:r>
            <a:r>
              <a:rPr lang="zh-CN" altLang="en-US" sz="2400" b="1" dirty="0" smtClean="0"/>
              <a:t>）读</a:t>
            </a:r>
            <a:r>
              <a:rPr lang="en-US" altLang="zh-CN" sz="2400" b="1" dirty="0" smtClean="0"/>
              <a:t>/</a:t>
            </a:r>
            <a:r>
              <a:rPr lang="zh-CN" altLang="en-US" sz="2400" b="1" dirty="0" smtClean="0"/>
              <a:t>写文件数据</a:t>
            </a:r>
            <a:endParaRPr lang="zh-CN" altLang="en-US" sz="2400" b="1" dirty="0" smtClean="0"/>
          </a:p>
          <a:p>
            <a:pPr lvl="2">
              <a:lnSpc>
                <a:spcPct val="80000"/>
              </a:lnSpc>
              <a:buFontTx/>
              <a:buNone/>
            </a:pPr>
            <a:r>
              <a:rPr lang="en-US" altLang="zh-CN" sz="2000" b="1" dirty="0" err="1" smtClean="0">
                <a:solidFill>
                  <a:srgbClr val="FF0000"/>
                </a:solidFill>
              </a:rPr>
              <a:t>inData</a:t>
            </a:r>
            <a:r>
              <a:rPr lang="en-US" altLang="zh-CN" sz="2000" b="1" dirty="0" smtClean="0">
                <a:solidFill>
                  <a:srgbClr val="FF0000"/>
                </a:solidFill>
              </a:rPr>
              <a:t>&gt;&gt;x&gt;&gt;y;</a:t>
            </a:r>
            <a:endParaRPr lang="en-US" altLang="zh-CN" sz="2000" b="1" dirty="0" smtClean="0">
              <a:solidFill>
                <a:srgbClr val="FF0000"/>
              </a:solidFill>
            </a:endParaRPr>
          </a:p>
          <a:p>
            <a:pPr lvl="2">
              <a:lnSpc>
                <a:spcPct val="80000"/>
              </a:lnSpc>
              <a:buFontTx/>
              <a:buNone/>
            </a:pPr>
            <a:r>
              <a:rPr lang="en-US" altLang="zh-CN" sz="2000" b="1" dirty="0" err="1" smtClean="0">
                <a:solidFill>
                  <a:srgbClr val="FF0000"/>
                </a:solidFill>
              </a:rPr>
              <a:t>outData</a:t>
            </a:r>
            <a:r>
              <a:rPr lang="en-US" altLang="zh-CN" sz="2000" b="1" dirty="0" smtClean="0">
                <a:solidFill>
                  <a:srgbClr val="FF0000"/>
                </a:solidFill>
              </a:rPr>
              <a:t>&lt;&lt;x&lt;&lt;y;</a:t>
            </a:r>
            <a:endParaRPr lang="en-US" altLang="zh-CN" sz="2000" b="1" dirty="0" smtClean="0">
              <a:solidFill>
                <a:srgbClr val="FF0000"/>
              </a:solidFill>
            </a:endParaRPr>
          </a:p>
          <a:p>
            <a:pPr>
              <a:lnSpc>
                <a:spcPct val="80000"/>
              </a:lnSpc>
              <a:buFontTx/>
              <a:buNone/>
            </a:pPr>
            <a:r>
              <a:rPr lang="zh-CN" altLang="en-US" sz="2400" b="1" dirty="0" smtClean="0"/>
              <a:t>（</a:t>
            </a:r>
            <a:r>
              <a:rPr lang="en-US" altLang="zh-CN" sz="2400" b="1" dirty="0" smtClean="0"/>
              <a:t>5</a:t>
            </a:r>
            <a:r>
              <a:rPr lang="zh-CN" altLang="en-US" sz="2400" b="1" dirty="0" smtClean="0"/>
              <a:t>）关闭文件</a:t>
            </a:r>
            <a:endParaRPr lang="zh-CN" altLang="en-US" sz="2400" b="1" dirty="0" smtClean="0"/>
          </a:p>
          <a:p>
            <a:pPr eaLnBrk="1" hangingPunct="1">
              <a:lnSpc>
                <a:spcPct val="80000"/>
              </a:lnSpc>
              <a:buFontTx/>
              <a:buNone/>
            </a:pPr>
            <a:endParaRPr lang="en-US" altLang="zh-CN" sz="2800" b="1" dirty="0" smtClean="0"/>
          </a:p>
        </p:txBody>
      </p:sp>
      <p:sp>
        <p:nvSpPr>
          <p:cNvPr id="220162" name="Rectangle 2"/>
          <p:cNvSpPr>
            <a:spLocks noGrp="1" noChangeArrowheads="1"/>
          </p:cNvSpPr>
          <p:nvPr>
            <p:ph type="title"/>
          </p:nvPr>
        </p:nvSpPr>
        <p:spPr>
          <a:xfrm>
            <a:off x="457200" y="73025"/>
            <a:ext cx="8229600" cy="811213"/>
          </a:xfrm>
        </p:spPr>
        <p:txBody>
          <a:bodyPr/>
          <a:lstStyle/>
          <a:p>
            <a:r>
              <a:rPr lang="en-US" altLang="zh-CN" b="1" smtClean="0"/>
              <a:t>2.14  </a:t>
            </a:r>
            <a:r>
              <a:rPr lang="zh-CN" altLang="zh-CN" b="1" smtClean="0">
                <a:solidFill>
                  <a:srgbClr val="FF0000"/>
                </a:solidFill>
              </a:rPr>
              <a:t>文件输入</a:t>
            </a:r>
            <a:r>
              <a:rPr lang="zh-CN" altLang="zh-CN" b="1" smtClean="0"/>
              <a:t>和输出</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内容占位符 2"/>
          <p:cNvSpPr>
            <a:spLocks noGrp="1"/>
          </p:cNvSpPr>
          <p:nvPr>
            <p:ph idx="1"/>
          </p:nvPr>
        </p:nvSpPr>
        <p:spPr>
          <a:xfrm>
            <a:off x="179388" y="981075"/>
            <a:ext cx="8623300" cy="5168900"/>
          </a:xfrm>
        </p:spPr>
        <p:txBody>
          <a:bodyPr/>
          <a:lstStyle/>
          <a:p>
            <a:pPr marL="0" indent="0">
              <a:buFontTx/>
              <a:buNone/>
            </a:pPr>
            <a:r>
              <a:rPr lang="zh-CN" altLang="en-US" b="1" dirty="0" smtClean="0">
                <a:solidFill>
                  <a:srgbClr val="0000CC"/>
                </a:solidFill>
              </a:rPr>
              <a:t>４</a:t>
            </a:r>
            <a:r>
              <a:rPr lang="zh-CN" altLang="en-US" dirty="0" smtClean="0">
                <a:solidFill>
                  <a:srgbClr val="0000CC"/>
                </a:solidFill>
              </a:rPr>
              <a:t>．</a:t>
            </a:r>
            <a:r>
              <a:rPr lang="zh-CN" altLang="en-US" b="1" dirty="0" smtClean="0">
                <a:solidFill>
                  <a:srgbClr val="0000CC"/>
                </a:solidFill>
              </a:rPr>
              <a:t>文件操作实例</a:t>
            </a:r>
            <a:endParaRPr lang="en-US" altLang="zh-CN" b="1" dirty="0" smtClean="0">
              <a:solidFill>
                <a:srgbClr val="0000CC"/>
              </a:solidFill>
            </a:endParaRPr>
          </a:p>
          <a:p>
            <a:pPr marL="0" indent="0">
              <a:buFontTx/>
              <a:buNone/>
            </a:pPr>
            <a:r>
              <a:rPr lang="zh-CN" altLang="zh-CN" sz="2400" b="1" dirty="0" smtClean="0"/>
              <a:t>【例</a:t>
            </a:r>
            <a:r>
              <a:rPr lang="en-US" altLang="zh-CN" sz="2400" b="1" dirty="0" smtClean="0"/>
              <a:t>2-38</a:t>
            </a:r>
            <a:r>
              <a:rPr lang="zh-CN" altLang="zh-CN" sz="2400" b="1" dirty="0" smtClean="0"/>
              <a:t>】 建立一磁盘文件</a:t>
            </a:r>
            <a:r>
              <a:rPr lang="en-US" altLang="zh-CN" sz="2400" b="1" dirty="0" smtClean="0"/>
              <a:t>D:\data.txt</a:t>
            </a:r>
            <a:r>
              <a:rPr lang="zh-CN" altLang="zh-CN" sz="2400" b="1" dirty="0" smtClean="0"/>
              <a:t>，从键盘输入数据：</a:t>
            </a:r>
            <a:r>
              <a:rPr lang="en-US" altLang="zh-CN" sz="2400" b="1" dirty="0" smtClean="0"/>
              <a:t>23</a:t>
            </a:r>
            <a:r>
              <a:rPr lang="zh-CN" altLang="zh-CN" sz="2400" b="1" dirty="0" smtClean="0"/>
              <a:t>，</a:t>
            </a:r>
            <a:r>
              <a:rPr lang="en-US" altLang="zh-CN" sz="2400" b="1" dirty="0" smtClean="0"/>
              <a:t>34</a:t>
            </a:r>
            <a:r>
              <a:rPr lang="zh-CN" altLang="zh-CN" sz="2400" b="1" dirty="0" smtClean="0"/>
              <a:t>，</a:t>
            </a:r>
            <a:r>
              <a:rPr lang="en-US" altLang="zh-CN" sz="2400" b="1" dirty="0" smtClean="0"/>
              <a:t>56</a:t>
            </a:r>
            <a:r>
              <a:rPr lang="zh-CN" altLang="zh-CN" sz="2400" b="1" dirty="0" smtClean="0"/>
              <a:t>，</a:t>
            </a:r>
            <a:r>
              <a:rPr lang="en-US" altLang="zh-CN" sz="2400" b="1" dirty="0" smtClean="0"/>
              <a:t>78</a:t>
            </a:r>
            <a:r>
              <a:rPr lang="zh-CN" altLang="zh-CN" sz="2400" b="1" dirty="0" smtClean="0"/>
              <a:t>，</a:t>
            </a:r>
            <a:r>
              <a:rPr lang="en-US" altLang="zh-CN" sz="2400" b="1" dirty="0" smtClean="0"/>
              <a:t>98</a:t>
            </a:r>
            <a:r>
              <a:rPr lang="zh-CN" altLang="zh-CN" sz="2400" b="1" dirty="0" smtClean="0"/>
              <a:t>，</a:t>
            </a:r>
            <a:r>
              <a:rPr lang="en-US" altLang="zh-CN" sz="2400" b="1" dirty="0" smtClean="0"/>
              <a:t>23</a:t>
            </a:r>
            <a:r>
              <a:rPr lang="zh-CN" altLang="zh-CN" sz="2400" b="1" dirty="0" smtClean="0"/>
              <a:t>，</a:t>
            </a:r>
            <a:r>
              <a:rPr lang="en-US" altLang="zh-CN" sz="2400" b="1" dirty="0" smtClean="0"/>
              <a:t>32</a:t>
            </a:r>
            <a:r>
              <a:rPr lang="zh-CN" altLang="zh-CN" sz="2400" b="1" dirty="0" smtClean="0"/>
              <a:t>，</a:t>
            </a:r>
            <a:r>
              <a:rPr lang="en-US" altLang="zh-CN" sz="2400" b="1" dirty="0" smtClean="0"/>
              <a:t>89</a:t>
            </a:r>
            <a:r>
              <a:rPr lang="zh-CN" altLang="zh-CN" sz="2400" b="1" dirty="0" smtClean="0"/>
              <a:t>，</a:t>
            </a:r>
            <a:r>
              <a:rPr lang="en-US" altLang="zh-CN" sz="2400" b="1" dirty="0" smtClean="0"/>
              <a:t>12</a:t>
            </a:r>
            <a:r>
              <a:rPr lang="zh-CN" altLang="zh-CN" sz="2400" b="1" dirty="0" smtClean="0"/>
              <a:t>到文件中，然后从该磁盘文件中将这些数据读出到数组</a:t>
            </a:r>
            <a:r>
              <a:rPr lang="en-US" altLang="zh-CN" sz="2400" b="1" dirty="0" smtClean="0"/>
              <a:t>a</a:t>
            </a:r>
            <a:r>
              <a:rPr lang="zh-CN" altLang="zh-CN" sz="2400" b="1" dirty="0" smtClean="0"/>
              <a:t>中，并计算其总和。</a:t>
            </a:r>
            <a:endParaRPr lang="zh-CN" altLang="zh-CN" sz="2400" b="1" dirty="0" smtClean="0"/>
          </a:p>
          <a:p>
            <a:pPr marL="0" indent="0">
              <a:buFontTx/>
              <a:buNone/>
            </a:pPr>
            <a:r>
              <a:rPr lang="en-US" altLang="zh-CN" sz="1800" b="1" dirty="0" smtClean="0"/>
              <a:t>#include&lt;</a:t>
            </a:r>
            <a:r>
              <a:rPr lang="en-US" altLang="zh-CN" sz="1800" b="1" dirty="0" err="1" smtClean="0"/>
              <a:t>iostream</a:t>
            </a:r>
            <a:r>
              <a:rPr lang="en-US" altLang="zh-CN" sz="1800" b="1" dirty="0" smtClean="0"/>
              <a:t>&gt;</a:t>
            </a:r>
            <a:endParaRPr lang="zh-CN" altLang="zh-CN" sz="1800" b="1" dirty="0" smtClean="0"/>
          </a:p>
          <a:p>
            <a:pPr marL="0" indent="0">
              <a:buFontTx/>
              <a:buNone/>
            </a:pPr>
            <a:r>
              <a:rPr lang="en-US" altLang="zh-CN" sz="1800" b="1" dirty="0" smtClean="0"/>
              <a:t>#include&lt;</a:t>
            </a:r>
            <a:r>
              <a:rPr lang="en-US" altLang="zh-CN" sz="1800" b="1" dirty="0" err="1" smtClean="0"/>
              <a:t>fstream</a:t>
            </a:r>
            <a:r>
              <a:rPr lang="en-US" altLang="zh-CN" sz="1800" b="1" dirty="0" smtClean="0"/>
              <a:t>&gt;</a:t>
            </a:r>
            <a:endParaRPr lang="zh-CN" altLang="zh-CN" sz="1800" b="1" dirty="0" smtClean="0"/>
          </a:p>
          <a:p>
            <a:pPr marL="0" indent="0">
              <a:buFontTx/>
              <a:buNone/>
            </a:pPr>
            <a:r>
              <a:rPr lang="en-US" altLang="zh-CN" sz="1800" b="1" dirty="0" smtClean="0"/>
              <a:t>using namespace </a:t>
            </a:r>
            <a:r>
              <a:rPr lang="en-US" altLang="zh-CN" sz="1800" b="1" dirty="0" err="1" smtClean="0"/>
              <a:t>std</a:t>
            </a:r>
            <a:r>
              <a:rPr lang="en-US" altLang="zh-CN" sz="1800" b="1" dirty="0" smtClean="0"/>
              <a:t>;</a:t>
            </a:r>
            <a:endParaRPr lang="zh-CN" altLang="zh-CN" sz="1800" b="1" dirty="0" smtClean="0"/>
          </a:p>
          <a:p>
            <a:pPr marL="0" indent="0">
              <a:buFontTx/>
              <a:buNone/>
            </a:pPr>
            <a:r>
              <a:rPr lang="en-US" altLang="zh-CN" sz="1800" b="1" dirty="0" smtClean="0"/>
              <a:t>void main(){</a:t>
            </a:r>
            <a:endParaRPr lang="zh-CN" altLang="zh-CN" sz="1800" b="1" dirty="0" smtClean="0"/>
          </a:p>
          <a:p>
            <a:pPr marL="0" indent="0">
              <a:buFontTx/>
              <a:buNone/>
            </a:pPr>
            <a:r>
              <a:rPr lang="en-US" altLang="zh-CN" sz="1800" b="1" dirty="0" smtClean="0">
                <a:solidFill>
                  <a:srgbClr val="FF0000"/>
                </a:solidFill>
              </a:rPr>
              <a:t>   </a:t>
            </a:r>
            <a:r>
              <a:rPr lang="en-US" altLang="zh-CN" sz="1800" b="1" dirty="0" err="1" smtClean="0">
                <a:solidFill>
                  <a:srgbClr val="FF0000"/>
                </a:solidFill>
              </a:rPr>
              <a:t>ofstream</a:t>
            </a:r>
            <a:r>
              <a:rPr lang="en-US" altLang="zh-CN" sz="1800" b="1" dirty="0" smtClean="0">
                <a:solidFill>
                  <a:srgbClr val="FF0000"/>
                </a:solidFill>
              </a:rPr>
              <a:t> </a:t>
            </a:r>
            <a:r>
              <a:rPr lang="en-US" altLang="zh-CN" sz="1800" b="1" dirty="0" err="1" smtClean="0">
                <a:solidFill>
                  <a:srgbClr val="FF0000"/>
                </a:solidFill>
              </a:rPr>
              <a:t>outData</a:t>
            </a:r>
            <a:r>
              <a:rPr lang="en-US" altLang="zh-CN" sz="1800" b="1" dirty="0" smtClean="0">
                <a:solidFill>
                  <a:srgbClr val="FF0000"/>
                </a:solidFill>
              </a:rPr>
              <a:t>("d:\\data.txt");</a:t>
            </a:r>
            <a:r>
              <a:rPr lang="en-US" altLang="zh-CN" sz="1800" b="1" dirty="0" smtClean="0"/>
              <a:t>	 //</a:t>
            </a:r>
            <a:r>
              <a:rPr lang="zh-CN" altLang="zh-CN" sz="1800" b="1" dirty="0" smtClean="0"/>
              <a:t>在</a:t>
            </a:r>
            <a:r>
              <a:rPr lang="en-US" altLang="zh-CN" sz="1800" b="1" dirty="0" smtClean="0"/>
              <a:t>d</a:t>
            </a:r>
            <a:r>
              <a:rPr lang="zh-CN" altLang="zh-CN" sz="1800" b="1" dirty="0" smtClean="0"/>
              <a:t>盘根目录下建立文件</a:t>
            </a:r>
            <a:r>
              <a:rPr lang="en-US" altLang="zh-CN" sz="1800" b="1" dirty="0" smtClean="0"/>
              <a:t>data.txt </a:t>
            </a:r>
            <a:endParaRPr lang="zh-CN" altLang="zh-CN" sz="1800" b="1" dirty="0" smtClean="0"/>
          </a:p>
          <a:p>
            <a:pPr marL="0" indent="0">
              <a:buFontTx/>
              <a:buNone/>
            </a:pPr>
            <a:r>
              <a:rPr lang="en-US" altLang="zh-CN" sz="1800" b="1" dirty="0" smtClean="0">
                <a:solidFill>
                  <a:srgbClr val="FF0000"/>
                </a:solidFill>
              </a:rPr>
              <a:t>   </a:t>
            </a:r>
            <a:r>
              <a:rPr lang="en-US" altLang="zh-CN" sz="1800" b="1" dirty="0" err="1" smtClean="0">
                <a:solidFill>
                  <a:srgbClr val="FF0000"/>
                </a:solidFill>
              </a:rPr>
              <a:t>ifstream</a:t>
            </a:r>
            <a:r>
              <a:rPr lang="en-US" altLang="zh-CN" sz="1800" b="1" dirty="0" smtClean="0">
                <a:solidFill>
                  <a:srgbClr val="FF0000"/>
                </a:solidFill>
              </a:rPr>
              <a:t> </a:t>
            </a:r>
            <a:r>
              <a:rPr lang="en-US" altLang="zh-CN" sz="1800" b="1" dirty="0" err="1" smtClean="0">
                <a:solidFill>
                  <a:srgbClr val="FF0000"/>
                </a:solidFill>
              </a:rPr>
              <a:t>inData</a:t>
            </a:r>
            <a:r>
              <a:rPr lang="en-US" altLang="zh-CN" sz="1800" b="1" dirty="0" smtClean="0">
                <a:solidFill>
                  <a:srgbClr val="FF0000"/>
                </a:solidFill>
              </a:rPr>
              <a:t>;</a:t>
            </a:r>
            <a:r>
              <a:rPr lang="en-US" altLang="zh-CN" sz="1800" b="1" dirty="0" smtClean="0"/>
              <a:t>		</a:t>
            </a:r>
            <a:r>
              <a:rPr lang="zh-CN" altLang="en-US" sz="1800" b="1" dirty="0" smtClean="0"/>
              <a:t>　　</a:t>
            </a:r>
            <a:r>
              <a:rPr lang="en-US" altLang="zh-CN" sz="1800" b="1" dirty="0" smtClean="0"/>
              <a:t>//</a:t>
            </a:r>
            <a:r>
              <a:rPr lang="zh-CN" altLang="zh-CN" sz="1800" b="1" dirty="0" smtClean="0"/>
              <a:t>定义</a:t>
            </a:r>
            <a:r>
              <a:rPr lang="en-US" altLang="zh-CN" sz="1800" b="1" dirty="0" err="1" smtClean="0"/>
              <a:t>inData</a:t>
            </a:r>
            <a:r>
              <a:rPr lang="zh-CN" altLang="zh-CN" sz="1800" b="1" dirty="0" smtClean="0"/>
              <a:t>为输入数据的文件</a:t>
            </a:r>
            <a:endParaRPr lang="zh-CN"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a:t>
            </a:r>
            <a:r>
              <a:rPr lang="en-US" altLang="zh-CN" sz="1800" b="1" dirty="0" err="1" smtClean="0"/>
              <a:t>x,a</a:t>
            </a:r>
            <a:r>
              <a:rPr lang="en-US" altLang="zh-CN" sz="1800" b="1" dirty="0" smtClean="0"/>
              <a:t>[10];</a:t>
            </a:r>
            <a:endParaRPr lang="zh-CN" altLang="zh-CN" sz="1800" b="1" dirty="0" smtClean="0"/>
          </a:p>
          <a:p>
            <a:pPr marL="0" indent="0">
              <a:buFontTx/>
              <a:buNone/>
            </a:pPr>
            <a:r>
              <a:rPr lang="en-US" altLang="zh-CN" sz="1800" b="1" dirty="0" smtClean="0"/>
              <a:t>   for (</a:t>
            </a:r>
            <a:r>
              <a:rPr lang="en-US" altLang="zh-CN" sz="1800" b="1" dirty="0" err="1" smtClean="0"/>
              <a:t>int</a:t>
            </a:r>
            <a:r>
              <a:rPr lang="en-US" altLang="zh-CN" sz="1800" b="1" dirty="0" smtClean="0"/>
              <a:t> </a:t>
            </a:r>
            <a:r>
              <a:rPr lang="en-US" altLang="zh-CN" sz="1800" b="1" dirty="0" err="1" smtClean="0"/>
              <a:t>i</a:t>
            </a:r>
            <a:r>
              <a:rPr lang="en-US" altLang="zh-CN" sz="1800" b="1" dirty="0" smtClean="0"/>
              <a:t>=0;i&lt;10;i++){</a:t>
            </a:r>
            <a:endParaRPr lang="zh-CN" altLang="zh-CN" sz="1800" b="1" dirty="0" smtClean="0"/>
          </a:p>
          <a:p>
            <a:pPr marL="0" indent="0">
              <a:buFontTx/>
              <a:buNone/>
            </a:pPr>
            <a:r>
              <a:rPr lang="en-US" altLang="zh-CN" sz="1800" b="1" dirty="0" smtClean="0"/>
              <a:t>      </a:t>
            </a:r>
            <a:r>
              <a:rPr lang="en-US" altLang="zh-CN" sz="1800" b="1" dirty="0" err="1" smtClean="0"/>
              <a:t>cin</a:t>
            </a:r>
            <a:r>
              <a:rPr lang="en-US" altLang="zh-CN" sz="1800" b="1" dirty="0" smtClean="0"/>
              <a:t>&gt;&gt;x;</a:t>
            </a:r>
            <a:endParaRPr lang="zh-CN" altLang="zh-CN" sz="1800" b="1" dirty="0" smtClean="0"/>
          </a:p>
          <a:p>
            <a:pPr marL="0" indent="0">
              <a:buFontTx/>
              <a:buNone/>
            </a:pPr>
            <a:r>
              <a:rPr lang="en-US" altLang="zh-CN" sz="1800" b="1" dirty="0" smtClean="0">
                <a:solidFill>
                  <a:srgbClr val="FF0000"/>
                </a:solidFill>
              </a:rPr>
              <a:t>      </a:t>
            </a:r>
            <a:r>
              <a:rPr lang="en-US" altLang="zh-CN" sz="1800" b="1" dirty="0" err="1" smtClean="0">
                <a:solidFill>
                  <a:srgbClr val="FF0000"/>
                </a:solidFill>
              </a:rPr>
              <a:t>outData</a:t>
            </a:r>
            <a:r>
              <a:rPr lang="en-US" altLang="zh-CN" sz="1800" b="1" dirty="0" smtClean="0">
                <a:solidFill>
                  <a:srgbClr val="FF0000"/>
                </a:solidFill>
              </a:rPr>
              <a:t>&lt;&lt;x&lt;&lt;"  ";</a:t>
            </a:r>
            <a:r>
              <a:rPr lang="en-US" altLang="zh-CN" sz="1800" b="1" dirty="0" smtClean="0"/>
              <a:t>	//</a:t>
            </a:r>
            <a:r>
              <a:rPr lang="en-US" altLang="zh-CN" sz="1800" b="1" dirty="0" err="1" smtClean="0"/>
              <a:t>outData</a:t>
            </a:r>
            <a:r>
              <a:rPr lang="zh-CN" altLang="zh-CN" sz="1800" b="1" dirty="0" smtClean="0"/>
              <a:t>将</a:t>
            </a:r>
            <a:r>
              <a:rPr lang="en-US" altLang="zh-CN" sz="1800" b="1" dirty="0" smtClean="0"/>
              <a:t>x</a:t>
            </a:r>
            <a:r>
              <a:rPr lang="zh-CN" altLang="zh-CN" sz="1800" b="1" dirty="0" smtClean="0"/>
              <a:t>写入文件</a:t>
            </a:r>
            <a:r>
              <a:rPr lang="en-US" altLang="zh-CN" sz="1800" b="1" dirty="0" smtClean="0"/>
              <a:t>data.txt</a:t>
            </a:r>
            <a:r>
              <a:rPr lang="zh-CN" altLang="zh-CN" sz="1800" b="1" dirty="0" smtClean="0"/>
              <a:t>，数据间用空白间隔</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r>
              <a:rPr lang="en-US" altLang="zh-CN" sz="1800" b="1" dirty="0" err="1" smtClean="0">
                <a:solidFill>
                  <a:srgbClr val="FF0000"/>
                </a:solidFill>
              </a:rPr>
              <a:t>outData.close</a:t>
            </a:r>
            <a:r>
              <a:rPr lang="en-US" altLang="zh-CN" sz="1800" b="1" dirty="0" smtClean="0">
                <a:solidFill>
                  <a:srgbClr val="FF0000"/>
                </a:solidFill>
              </a:rPr>
              <a:t>();	</a:t>
            </a:r>
            <a:endParaRPr lang="zh-CN" altLang="en-US" sz="1800" b="1" dirty="0" smtClean="0">
              <a:solidFill>
                <a:srgbClr val="FF0000"/>
              </a:solidFill>
            </a:endParaRPr>
          </a:p>
        </p:txBody>
      </p:sp>
      <p:sp>
        <p:nvSpPr>
          <p:cNvPr id="221186" name="Rectangle 2"/>
          <p:cNvSpPr>
            <a:spLocks noGrp="1" noChangeArrowheads="1"/>
          </p:cNvSpPr>
          <p:nvPr>
            <p:ph type="title"/>
          </p:nvPr>
        </p:nvSpPr>
        <p:spPr>
          <a:xfrm>
            <a:off x="468313" y="0"/>
            <a:ext cx="8229600" cy="811213"/>
          </a:xfrm>
        </p:spPr>
        <p:txBody>
          <a:bodyPr/>
          <a:lstStyle/>
          <a:p>
            <a:r>
              <a:rPr lang="en-US" altLang="zh-CN" b="1" smtClean="0"/>
              <a:t>2.14  </a:t>
            </a:r>
            <a:r>
              <a:rPr lang="zh-CN" altLang="zh-CN" b="1" smtClean="0">
                <a:solidFill>
                  <a:srgbClr val="FF0000"/>
                </a:solidFill>
              </a:rPr>
              <a:t>文件输入</a:t>
            </a:r>
            <a:r>
              <a:rPr lang="zh-CN" altLang="zh-CN" b="1" smtClean="0"/>
              <a:t>和输出</a:t>
            </a:r>
            <a:endParaRPr lang="zh-CN" altLang="zh-CN" b="1"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1"/>
          <p:cNvSpPr>
            <a:spLocks noGrp="1"/>
          </p:cNvSpPr>
          <p:nvPr>
            <p:ph type="title"/>
          </p:nvPr>
        </p:nvSpPr>
        <p:spPr>
          <a:xfrm>
            <a:off x="457200" y="73025"/>
            <a:ext cx="8229600" cy="811213"/>
          </a:xfrm>
        </p:spPr>
        <p:txBody>
          <a:bodyPr/>
          <a:lstStyle/>
          <a:p>
            <a:r>
              <a:rPr lang="en-US" altLang="zh-CN" b="1" smtClean="0"/>
              <a:t>2.14  </a:t>
            </a:r>
            <a:r>
              <a:rPr lang="zh-CN" altLang="zh-CN" b="1" smtClean="0">
                <a:solidFill>
                  <a:srgbClr val="FF0000"/>
                </a:solidFill>
              </a:rPr>
              <a:t>文件输入</a:t>
            </a:r>
            <a:r>
              <a:rPr lang="zh-CN" altLang="zh-CN" b="1" smtClean="0"/>
              <a:t>和输出</a:t>
            </a:r>
            <a:endParaRPr lang="zh-CN" altLang="en-US" smtClean="0"/>
          </a:p>
        </p:txBody>
      </p:sp>
      <p:sp>
        <p:nvSpPr>
          <p:cNvPr id="222210" name="内容占位符 2"/>
          <p:cNvSpPr>
            <a:spLocks noGrp="1"/>
          </p:cNvSpPr>
          <p:nvPr>
            <p:ph idx="1"/>
          </p:nvPr>
        </p:nvSpPr>
        <p:spPr>
          <a:xfrm>
            <a:off x="250825" y="1076325"/>
            <a:ext cx="8623300" cy="5168900"/>
          </a:xfrm>
        </p:spPr>
        <p:txBody>
          <a:bodyPr/>
          <a:lstStyle/>
          <a:p>
            <a:pPr marL="0" indent="0">
              <a:buFontTx/>
              <a:buNone/>
            </a:pPr>
            <a:r>
              <a:rPr lang="en-US" altLang="zh-CN" sz="2000" b="1" smtClean="0">
                <a:solidFill>
                  <a:srgbClr val="FF0000"/>
                </a:solidFill>
              </a:rPr>
              <a:t>inData.open(“d:\\data.txt”);</a:t>
            </a:r>
            <a:r>
              <a:rPr lang="en-US" altLang="zh-CN" sz="2000" b="1" smtClean="0"/>
              <a:t>　//</a:t>
            </a:r>
            <a:r>
              <a:rPr lang="zh-CN" altLang="zh-CN" sz="2000" b="1" smtClean="0"/>
              <a:t>以</a:t>
            </a:r>
            <a:r>
              <a:rPr lang="zh-CN" altLang="en-US" sz="2000" b="1" smtClean="0"/>
              <a:t>读</a:t>
            </a:r>
            <a:r>
              <a:rPr lang="zh-CN" altLang="zh-CN" sz="2000" b="1" smtClean="0"/>
              <a:t>方式打开</a:t>
            </a:r>
            <a:r>
              <a:rPr lang="en-US" altLang="zh-CN" sz="2000" b="1" smtClean="0"/>
              <a:t>C:\data.txt</a:t>
            </a:r>
            <a:r>
              <a:rPr lang="zh-CN" altLang="zh-CN" sz="2000" b="1" smtClean="0"/>
              <a:t>文件</a:t>
            </a:r>
            <a:endParaRPr lang="zh-CN" altLang="zh-CN" sz="2000" b="1" smtClean="0"/>
          </a:p>
          <a:p>
            <a:pPr marL="0" indent="0">
              <a:buFontTx/>
              <a:buNone/>
            </a:pPr>
            <a:r>
              <a:rPr lang="en-US" altLang="zh-CN" sz="2000" b="1" smtClean="0"/>
              <a:t>   int j=0;</a:t>
            </a:r>
            <a:endParaRPr lang="zh-CN" altLang="zh-CN" sz="2000" b="1" smtClean="0"/>
          </a:p>
          <a:p>
            <a:pPr marL="0" indent="0">
              <a:buFontTx/>
              <a:buNone/>
            </a:pPr>
            <a:r>
              <a:rPr lang="en-US" altLang="zh-CN" sz="2000" b="1" smtClean="0"/>
              <a:t>   </a:t>
            </a:r>
            <a:r>
              <a:rPr lang="en-US" altLang="zh-CN" sz="2000" b="1" smtClean="0">
                <a:solidFill>
                  <a:srgbClr val="FF0000"/>
                </a:solidFill>
              </a:rPr>
              <a:t>while (!inData.eof())</a:t>
            </a:r>
            <a:r>
              <a:rPr lang="en-US" altLang="zh-CN" sz="2000" b="1" smtClean="0"/>
              <a:t>	</a:t>
            </a:r>
            <a:r>
              <a:rPr lang="zh-CN" altLang="en-US" sz="2000" b="1" smtClean="0"/>
              <a:t>　</a:t>
            </a:r>
            <a:r>
              <a:rPr lang="en-US" altLang="zh-CN" sz="2000" b="1" smtClean="0"/>
              <a:t>//</a:t>
            </a:r>
            <a:r>
              <a:rPr lang="zh-CN" altLang="zh-CN" sz="2000" b="1" smtClean="0"/>
              <a:t>从文件中读数据，直到遇到文件结束符</a:t>
            </a:r>
            <a:endParaRPr lang="zh-CN" altLang="zh-CN" sz="2000" b="1" smtClean="0"/>
          </a:p>
          <a:p>
            <a:pPr marL="0" indent="0">
              <a:buFontTx/>
              <a:buNone/>
            </a:pPr>
            <a:r>
              <a:rPr lang="en-US" altLang="zh-CN" sz="2000" b="1" smtClean="0"/>
              <a:t>      </a:t>
            </a:r>
            <a:r>
              <a:rPr lang="en-US" altLang="zh-CN" sz="2000" b="1" smtClean="0">
                <a:solidFill>
                  <a:srgbClr val="FF0000"/>
                </a:solidFill>
              </a:rPr>
              <a:t>inData&gt;&gt;a[j++];</a:t>
            </a:r>
            <a:r>
              <a:rPr lang="en-US" altLang="zh-CN" sz="2000" b="1" smtClean="0"/>
              <a:t>	</a:t>
            </a:r>
            <a:r>
              <a:rPr lang="zh-CN" altLang="en-US" sz="2000" b="1" smtClean="0"/>
              <a:t>　</a:t>
            </a:r>
            <a:r>
              <a:rPr lang="en-US" altLang="zh-CN" sz="2000" b="1" smtClean="0"/>
              <a:t>//</a:t>
            </a:r>
            <a:r>
              <a:rPr lang="zh-CN" altLang="zh-CN" sz="2000" b="1" smtClean="0"/>
              <a:t>从文件中将数据读入到数组</a:t>
            </a:r>
            <a:r>
              <a:rPr lang="en-US" altLang="zh-CN" sz="2000" b="1" smtClean="0"/>
              <a:t>a</a:t>
            </a:r>
            <a:r>
              <a:rPr lang="zh-CN" altLang="zh-CN" sz="2000" b="1" smtClean="0"/>
              <a:t>中</a:t>
            </a:r>
            <a:endParaRPr lang="zh-CN" altLang="zh-CN" sz="2000" b="1" smtClean="0"/>
          </a:p>
          <a:p>
            <a:pPr marL="0" indent="0">
              <a:buFontTx/>
              <a:buNone/>
            </a:pPr>
            <a:r>
              <a:rPr lang="en-US" altLang="zh-CN" sz="2000" b="1" smtClean="0"/>
              <a:t>   </a:t>
            </a:r>
            <a:r>
              <a:rPr lang="en-US" altLang="zh-CN" sz="2000" b="1" smtClean="0">
                <a:solidFill>
                  <a:srgbClr val="FF0000"/>
                </a:solidFill>
              </a:rPr>
              <a:t>inData.close();</a:t>
            </a:r>
            <a:r>
              <a:rPr lang="en-US" altLang="zh-CN" sz="2000" b="1" smtClean="0"/>
              <a:t>	</a:t>
            </a:r>
            <a:r>
              <a:rPr lang="zh-CN" altLang="en-US" sz="2000" b="1" smtClean="0"/>
              <a:t>　</a:t>
            </a:r>
            <a:r>
              <a:rPr lang="en-US" altLang="zh-CN" sz="2000" b="1" smtClean="0"/>
              <a:t>//</a:t>
            </a:r>
            <a:r>
              <a:rPr lang="zh-CN" altLang="zh-CN" sz="2000" b="1" smtClean="0"/>
              <a:t>关闭文件</a:t>
            </a:r>
            <a:endParaRPr lang="zh-CN" altLang="zh-CN" sz="2000" b="1" smtClean="0"/>
          </a:p>
          <a:p>
            <a:pPr marL="0" indent="0">
              <a:buFontTx/>
              <a:buNone/>
            </a:pPr>
            <a:r>
              <a:rPr lang="en-US" altLang="zh-CN" sz="2000" b="1" smtClean="0"/>
              <a:t>   int s=0;</a:t>
            </a:r>
            <a:endParaRPr lang="zh-CN" altLang="zh-CN" sz="2000" b="1" smtClean="0"/>
          </a:p>
          <a:p>
            <a:pPr marL="0" indent="0">
              <a:buFontTx/>
              <a:buNone/>
            </a:pPr>
            <a:r>
              <a:rPr lang="en-US" altLang="zh-CN" sz="2000" b="1" smtClean="0"/>
              <a:t>   for(int i=0;i&lt;10;i++){</a:t>
            </a:r>
            <a:endParaRPr lang="zh-CN" altLang="zh-CN" sz="2000" b="1" smtClean="0"/>
          </a:p>
          <a:p>
            <a:pPr marL="0" indent="0">
              <a:buFontTx/>
              <a:buNone/>
            </a:pPr>
            <a:r>
              <a:rPr lang="en-US" altLang="zh-CN" sz="2000" b="1" smtClean="0"/>
              <a:t>      s+=a[i];</a:t>
            </a:r>
            <a:endParaRPr lang="zh-CN" altLang="zh-CN" sz="2000" b="1" smtClean="0"/>
          </a:p>
          <a:p>
            <a:pPr marL="0" indent="0">
              <a:buFontTx/>
              <a:buNone/>
            </a:pPr>
            <a:r>
              <a:rPr lang="en-US" altLang="zh-CN" sz="2000" b="1" smtClean="0"/>
              <a:t>      cout&lt;&lt;a[i]&lt;&lt;“  ”; 	</a:t>
            </a:r>
            <a:r>
              <a:rPr lang="zh-CN" altLang="en-US" sz="2000" b="1" smtClean="0"/>
              <a:t>　</a:t>
            </a:r>
            <a:r>
              <a:rPr lang="en-US" altLang="zh-CN" sz="2000" b="1" smtClean="0"/>
              <a:t>//</a:t>
            </a:r>
            <a:r>
              <a:rPr lang="zh-CN" altLang="zh-CN" sz="2000" b="1" smtClean="0"/>
              <a:t>输出数组</a:t>
            </a:r>
            <a:r>
              <a:rPr lang="en-US" altLang="zh-CN" sz="2000" b="1" smtClean="0"/>
              <a:t>a</a:t>
            </a:r>
            <a:r>
              <a:rPr lang="zh-CN" altLang="zh-CN" sz="2000" b="1" smtClean="0"/>
              <a:t>，该数组中的数据来源于文件</a:t>
            </a:r>
            <a:endParaRPr lang="zh-CN" altLang="zh-CN" sz="2000" b="1" smtClean="0"/>
          </a:p>
          <a:p>
            <a:pPr marL="0" indent="0">
              <a:buFontTx/>
              <a:buNone/>
            </a:pPr>
            <a:r>
              <a:rPr lang="en-US" altLang="zh-CN" sz="2000" b="1" smtClean="0"/>
              <a:t>   }</a:t>
            </a:r>
            <a:endParaRPr lang="zh-CN" altLang="zh-CN" sz="2000" b="1" smtClean="0"/>
          </a:p>
          <a:p>
            <a:pPr marL="0" indent="0">
              <a:buFontTx/>
              <a:buNone/>
            </a:pPr>
            <a:r>
              <a:rPr lang="en-US" altLang="zh-CN" sz="2000" b="1" smtClean="0"/>
              <a:t>   cout&lt;&lt;endl;</a:t>
            </a:r>
            <a:endParaRPr lang="zh-CN" altLang="zh-CN" sz="2000" b="1" smtClean="0"/>
          </a:p>
          <a:p>
            <a:pPr marL="0" indent="0">
              <a:buFontTx/>
              <a:buNone/>
            </a:pPr>
            <a:r>
              <a:rPr lang="en-US" altLang="zh-CN" sz="2000" b="1" smtClean="0"/>
              <a:t>   cout&lt;&lt;"the sum is: "&lt;&lt;s&lt;&lt;endl;</a:t>
            </a:r>
            <a:endParaRPr lang="zh-CN" altLang="zh-CN" sz="2000" b="1" smtClean="0"/>
          </a:p>
          <a:p>
            <a:pPr marL="0" indent="0">
              <a:buFontTx/>
              <a:buNone/>
            </a:pPr>
            <a:r>
              <a:rPr lang="en-US" altLang="zh-CN" sz="2000" b="1" smtClean="0"/>
              <a:t>}</a:t>
            </a:r>
            <a:endParaRPr lang="zh-CN" altLang="zh-CN" sz="2000" b="1" smtClean="0"/>
          </a:p>
          <a:p>
            <a:pPr marL="0" indent="0">
              <a:buFontTx/>
              <a:buNone/>
            </a:pPr>
            <a:endParaRPr lang="zh-CN" altLang="en-US" sz="2000" b="1"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196975"/>
            <a:ext cx="8435975" cy="4538663"/>
          </a:xfrm>
        </p:spPr>
        <p:txBody>
          <a:bodyPr/>
          <a:lstStyle/>
          <a:p>
            <a:pPr marL="0" indent="0">
              <a:buFontTx/>
              <a:buNone/>
            </a:pPr>
            <a:r>
              <a:rPr lang="zh-CN" altLang="zh-CN" sz="2400" b="1" dirty="0" smtClean="0"/>
              <a:t>【例</a:t>
            </a:r>
            <a:r>
              <a:rPr lang="en-US" altLang="zh-CN" sz="2400" b="1" dirty="0" smtClean="0"/>
              <a:t>2-39</a:t>
            </a:r>
            <a:r>
              <a:rPr lang="zh-CN" altLang="zh-CN" sz="2400" b="1" dirty="0" smtClean="0"/>
              <a:t>】有三名学生的姓名，学号，数学，英语，计算机成绩如下：</a:t>
            </a:r>
            <a:endParaRPr lang="zh-CN" altLang="zh-CN" sz="2400" b="1" dirty="0" smtClean="0"/>
          </a:p>
          <a:p>
            <a:pPr marL="1257300" lvl="3" indent="0">
              <a:buFontTx/>
              <a:buNone/>
            </a:pPr>
            <a:r>
              <a:rPr lang="zh-CN" altLang="zh-CN" b="1" dirty="0" smtClean="0"/>
              <a:t>李大海，</a:t>
            </a:r>
            <a:r>
              <a:rPr lang="en-US" altLang="zh-CN" b="1" dirty="0" smtClean="0"/>
              <a:t>s1601,87,56,97</a:t>
            </a:r>
            <a:endParaRPr lang="zh-CN" altLang="zh-CN" b="1" dirty="0" smtClean="0"/>
          </a:p>
          <a:p>
            <a:pPr marL="1257300" lvl="3" indent="0">
              <a:buFontTx/>
              <a:buNone/>
            </a:pPr>
            <a:r>
              <a:rPr lang="zh-CN" altLang="zh-CN" b="1" dirty="0" smtClean="0"/>
              <a:t>王明志，</a:t>
            </a:r>
            <a:r>
              <a:rPr lang="en-US" altLang="zh-CN" b="1" dirty="0" smtClean="0"/>
              <a:t>s1602,87,89,78</a:t>
            </a:r>
            <a:endParaRPr lang="zh-CN" altLang="zh-CN" b="1" dirty="0" smtClean="0"/>
          </a:p>
          <a:p>
            <a:pPr marL="1257300" lvl="3" indent="0">
              <a:buFontTx/>
              <a:buNone/>
            </a:pPr>
            <a:r>
              <a:rPr lang="zh-CN" altLang="zh-CN" b="1" dirty="0" smtClean="0"/>
              <a:t>张致新，</a:t>
            </a:r>
            <a:r>
              <a:rPr lang="en-US" altLang="zh-CN" b="1" dirty="0" smtClean="0"/>
              <a:t>s1603,98,76,88</a:t>
            </a:r>
            <a:endParaRPr lang="zh-CN" altLang="zh-CN" b="1" dirty="0" smtClean="0"/>
          </a:p>
          <a:p>
            <a:pPr marL="0" indent="0">
              <a:buFontTx/>
              <a:buNone/>
            </a:pPr>
            <a:r>
              <a:rPr lang="zh-CN" altLang="en-US" sz="2400" b="1" dirty="0" smtClean="0"/>
              <a:t>　　</a:t>
            </a:r>
            <a:r>
              <a:rPr lang="zh-CN" altLang="zh-CN" sz="2400" b="1" dirty="0" smtClean="0"/>
              <a:t>编程序将学生成绩保存到磁盘文件，然后从磁盘上读出学生成绩并计算每位同学的总分。</a:t>
            </a:r>
            <a:endParaRPr lang="zh-CN" altLang="zh-CN" sz="2400" b="1" dirty="0" smtClean="0"/>
          </a:p>
          <a:p>
            <a:pPr marL="0" indent="0">
              <a:buFontTx/>
              <a:buNone/>
            </a:pPr>
            <a:r>
              <a:rPr lang="zh-CN" altLang="zh-CN" sz="2400" b="1" dirty="0" smtClean="0">
                <a:solidFill>
                  <a:srgbClr val="FF0000"/>
                </a:solidFill>
              </a:rPr>
              <a:t>程序设计思路：</a:t>
            </a:r>
            <a:endParaRPr lang="zh-CN" altLang="zh-CN" sz="2400" b="1" dirty="0" smtClean="0">
              <a:solidFill>
                <a:srgbClr val="FF0000"/>
              </a:solidFill>
            </a:endParaRPr>
          </a:p>
          <a:p>
            <a:pPr marL="0" indent="0">
              <a:buFontTx/>
              <a:buNone/>
            </a:pPr>
            <a:r>
              <a:rPr lang="zh-CN" altLang="en-US" sz="2400" b="1" dirty="0" smtClean="0"/>
              <a:t>　　</a:t>
            </a:r>
            <a:r>
              <a:rPr lang="zh-CN" altLang="zh-CN" sz="2400" b="1" dirty="0" smtClean="0"/>
              <a:t>分两步进行</a:t>
            </a:r>
            <a:r>
              <a:rPr lang="zh-CN" altLang="en-US" sz="2400" b="1" dirty="0" smtClean="0"/>
              <a:t>：</a:t>
            </a:r>
            <a:r>
              <a:rPr lang="zh-CN" altLang="zh-CN" sz="2400" b="1" dirty="0" smtClean="0"/>
              <a:t>（</a:t>
            </a:r>
            <a:r>
              <a:rPr lang="en-US" altLang="zh-CN" sz="2400" b="1" dirty="0" smtClean="0"/>
              <a:t>1</a:t>
            </a:r>
            <a:r>
              <a:rPr lang="zh-CN" altLang="zh-CN" sz="2400" b="1" dirty="0" smtClean="0"/>
              <a:t>）在</a:t>
            </a:r>
            <a:r>
              <a:rPr lang="en-US" altLang="zh-CN" sz="2400" b="1" dirty="0" smtClean="0"/>
              <a:t>D</a:t>
            </a:r>
            <a:r>
              <a:rPr lang="zh-CN" altLang="zh-CN" sz="2400" b="1" dirty="0" smtClean="0"/>
              <a:t>盘建立输出数据文件</a:t>
            </a:r>
            <a:r>
              <a:rPr lang="en-US" altLang="zh-CN" sz="2400" b="1" dirty="0" smtClean="0"/>
              <a:t>student.dat</a:t>
            </a:r>
            <a:r>
              <a:rPr lang="zh-CN" altLang="zh-CN" sz="2400" b="1" dirty="0" smtClean="0"/>
              <a:t>，然后通过循环从键盘输入学生数据；</a:t>
            </a:r>
            <a:endParaRPr lang="en-US" altLang="zh-CN" sz="2400" b="1" dirty="0" smtClean="0"/>
          </a:p>
          <a:p>
            <a:pPr marL="0" indent="0">
              <a:buFontTx/>
              <a:buNone/>
            </a:pPr>
            <a:r>
              <a:rPr lang="zh-CN" altLang="en-US" sz="2400" b="1" dirty="0" smtClean="0"/>
              <a:t>　</a:t>
            </a:r>
            <a:r>
              <a:rPr lang="zh-CN" altLang="zh-CN" sz="2400" b="1" dirty="0" smtClean="0"/>
              <a:t>（</a:t>
            </a:r>
            <a:r>
              <a:rPr lang="en-US" altLang="zh-CN" sz="2400" b="1" dirty="0" smtClean="0"/>
              <a:t>2</a:t>
            </a:r>
            <a:r>
              <a:rPr lang="zh-CN" altLang="zh-CN" sz="2400" b="1" dirty="0" smtClean="0"/>
              <a:t>）建立输入文件，从</a:t>
            </a:r>
            <a:r>
              <a:rPr lang="en-US" altLang="zh-CN" sz="2400" b="1" dirty="0" smtClean="0"/>
              <a:t>student.dat</a:t>
            </a:r>
            <a:r>
              <a:rPr lang="zh-CN" altLang="zh-CN" sz="2400" b="1" dirty="0" smtClean="0"/>
              <a:t>文件中读取每位同学的数据，每次读一位同学的数据并计算总分，同时输出。</a:t>
            </a:r>
            <a:endParaRPr lang="zh-CN" altLang="zh-CN" sz="2400" b="1" dirty="0" smtClean="0"/>
          </a:p>
        </p:txBody>
      </p:sp>
      <p:sp>
        <p:nvSpPr>
          <p:cNvPr id="223234" name="Rectangle 2"/>
          <p:cNvSpPr>
            <a:spLocks noGrp="1" noChangeArrowheads="1"/>
          </p:cNvSpPr>
          <p:nvPr>
            <p:ph type="title"/>
          </p:nvPr>
        </p:nvSpPr>
        <p:spPr>
          <a:xfrm>
            <a:off x="457200" y="73025"/>
            <a:ext cx="8229600" cy="811213"/>
          </a:xfrm>
        </p:spPr>
        <p:txBody>
          <a:bodyPr/>
          <a:lstStyle/>
          <a:p>
            <a:r>
              <a:rPr lang="en-US" altLang="zh-CN" b="1" smtClean="0"/>
              <a:t>2.15  </a:t>
            </a:r>
            <a:r>
              <a:rPr lang="zh-CN" altLang="zh-CN" b="1" smtClean="0">
                <a:solidFill>
                  <a:srgbClr val="FF0000"/>
                </a:solidFill>
              </a:rPr>
              <a:t>编程</a:t>
            </a:r>
            <a:r>
              <a:rPr lang="zh-CN" altLang="zh-CN" b="1" smtClean="0"/>
              <a:t>实作</a:t>
            </a:r>
            <a:endParaRPr lang="zh-CN"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 calcmode="lin" valueType="num">
                                      <p:cBhvr additive="base">
                                        <p:cTn id="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anim calcmode="lin" valueType="num">
                                      <p:cBhvr additive="base">
                                        <p:cTn id="13"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anim calcmode="lin" valueType="num">
                                      <p:cBhvr additive="base">
                                        <p:cTn id="1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anim calcmode="lin" valueType="num">
                                      <p:cBhvr additive="base">
                                        <p:cTn id="25"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5"/>
          <p:cNvSpPr>
            <a:spLocks noGrp="1" noChangeArrowheads="1"/>
          </p:cNvSpPr>
          <p:nvPr>
            <p:ph type="title"/>
          </p:nvPr>
        </p:nvSpPr>
        <p:spPr>
          <a:xfrm>
            <a:off x="539552" y="16808"/>
            <a:ext cx="7772400" cy="647700"/>
          </a:xfrm>
        </p:spPr>
        <p:txBody>
          <a:bodyPr/>
          <a:lstStyle/>
          <a:p>
            <a:pPr eaLnBrk="1" hangingPunct="1"/>
            <a:r>
              <a:rPr lang="en-US" altLang="zh-CN" b="1" dirty="0" smtClean="0"/>
              <a:t>2.3.3 new </a:t>
            </a:r>
            <a:r>
              <a:rPr lang="zh-CN" altLang="en-US" b="1" dirty="0" smtClean="0">
                <a:solidFill>
                  <a:srgbClr val="FF0000"/>
                </a:solidFill>
              </a:rPr>
              <a:t>和</a:t>
            </a:r>
            <a:r>
              <a:rPr lang="en-US" altLang="zh-CN" b="1" dirty="0" smtClean="0">
                <a:solidFill>
                  <a:srgbClr val="FF0000"/>
                </a:solidFill>
              </a:rPr>
              <a:t>delete</a:t>
            </a:r>
            <a:endParaRPr lang="en-US" altLang="zh-CN" b="1" dirty="0" smtClean="0">
              <a:solidFill>
                <a:srgbClr val="FF0000"/>
              </a:solidFill>
            </a:endParaRPr>
          </a:p>
        </p:txBody>
      </p:sp>
      <p:sp>
        <p:nvSpPr>
          <p:cNvPr id="41987" name="Rectangle 3"/>
          <p:cNvSpPr>
            <a:spLocks noGrp="1" noChangeArrowheads="1"/>
          </p:cNvSpPr>
          <p:nvPr>
            <p:ph idx="1"/>
          </p:nvPr>
        </p:nvSpPr>
        <p:spPr>
          <a:xfrm>
            <a:off x="458788" y="1125538"/>
            <a:ext cx="8361362" cy="5732462"/>
          </a:xfrm>
        </p:spPr>
        <p:txBody>
          <a:bodyPr/>
          <a:lstStyle/>
          <a:p>
            <a:pPr eaLnBrk="1" hangingPunct="1">
              <a:lnSpc>
                <a:spcPct val="90000"/>
              </a:lnSpc>
              <a:buFontTx/>
              <a:buNone/>
            </a:pPr>
            <a:r>
              <a:rPr lang="en-US" altLang="zh-CN" sz="2800" b="1" dirty="0" smtClean="0">
                <a:solidFill>
                  <a:srgbClr val="0000CC"/>
                </a:solidFill>
              </a:rPr>
              <a:t>1</a:t>
            </a:r>
            <a:r>
              <a:rPr lang="zh-CN" altLang="en-US" sz="2800" b="1" dirty="0" smtClean="0">
                <a:solidFill>
                  <a:srgbClr val="0000CC"/>
                </a:solidFill>
              </a:rPr>
              <a:t>、动态存储管理的概念</a:t>
            </a:r>
            <a:endParaRPr lang="zh-CN" altLang="en-US" sz="2800" b="1" dirty="0" smtClean="0">
              <a:solidFill>
                <a:srgbClr val="0000CC"/>
              </a:solidFill>
            </a:endParaRPr>
          </a:p>
          <a:p>
            <a:pPr eaLnBrk="1" hangingPunct="1">
              <a:lnSpc>
                <a:spcPct val="90000"/>
              </a:lnSpc>
              <a:buFontTx/>
              <a:buNone/>
            </a:pPr>
            <a:r>
              <a:rPr lang="zh-CN" altLang="en-US" sz="2800" b="1" dirty="0" smtClean="0"/>
              <a:t>	    </a:t>
            </a:r>
            <a:r>
              <a:rPr lang="zh-CN" altLang="en-US" sz="2400" b="1" dirty="0" smtClean="0"/>
              <a:t>系统为每个程序提供了一个在程序执行时可用的内存空间，这个内存空间被称为</a:t>
            </a:r>
            <a:r>
              <a:rPr lang="zh-CN" altLang="en-US" sz="2400" b="1" dirty="0" smtClean="0">
                <a:solidFill>
                  <a:srgbClr val="FF0000"/>
                </a:solidFill>
              </a:rPr>
              <a:t>空闲存储区</a:t>
            </a:r>
            <a:r>
              <a:rPr lang="zh-CN" altLang="en-US" sz="2400" b="1" dirty="0" smtClean="0"/>
              <a:t>或</a:t>
            </a:r>
            <a:r>
              <a:rPr lang="zh-CN" altLang="en-US" sz="2400" b="1" dirty="0" smtClean="0">
                <a:solidFill>
                  <a:srgbClr val="FF0000"/>
                </a:solidFill>
              </a:rPr>
              <a:t>堆</a:t>
            </a:r>
            <a:r>
              <a:rPr lang="zh-CN" altLang="en-US" sz="2400" b="1" dirty="0" smtClean="0"/>
              <a:t>（</a:t>
            </a:r>
            <a:r>
              <a:rPr lang="en-US" altLang="zh-CN" sz="2400" b="1" dirty="0" smtClean="0"/>
              <a:t>heap</a:t>
            </a:r>
            <a:r>
              <a:rPr lang="zh-CN" altLang="en-US" sz="2400" b="1" dirty="0" smtClean="0"/>
              <a:t>），运行时刻的内存分配就称为</a:t>
            </a:r>
            <a:r>
              <a:rPr lang="zh-CN" altLang="en-US" sz="2400" b="1" dirty="0" smtClean="0">
                <a:solidFill>
                  <a:srgbClr val="FF0000"/>
                </a:solidFill>
              </a:rPr>
              <a:t>动态内存分配</a:t>
            </a:r>
            <a:r>
              <a:rPr lang="zh-CN" altLang="en-US" sz="2400" b="1" dirty="0" smtClean="0"/>
              <a:t>。</a:t>
            </a:r>
            <a:endParaRPr lang="zh-CN" altLang="en-US" sz="2400" b="1" dirty="0" smtClean="0"/>
          </a:p>
          <a:p>
            <a:pPr eaLnBrk="1" hangingPunct="1">
              <a:lnSpc>
                <a:spcPct val="90000"/>
              </a:lnSpc>
              <a:buFontTx/>
              <a:buNone/>
            </a:pPr>
            <a:r>
              <a:rPr lang="en-US" altLang="zh-CN" sz="2800" b="1" dirty="0" smtClean="0">
                <a:solidFill>
                  <a:srgbClr val="0000CC"/>
                </a:solidFill>
              </a:rPr>
              <a:t>2</a:t>
            </a:r>
            <a:r>
              <a:rPr lang="zh-CN" altLang="en-US" sz="2800" b="1" dirty="0" smtClean="0">
                <a:solidFill>
                  <a:srgbClr val="0000CC"/>
                </a:solidFill>
              </a:rPr>
              <a:t>、</a:t>
            </a:r>
            <a:r>
              <a:rPr lang="en-US" altLang="zh-CN" sz="2800" b="1" dirty="0" smtClean="0">
                <a:solidFill>
                  <a:srgbClr val="0000CC"/>
                </a:solidFill>
              </a:rPr>
              <a:t>C</a:t>
            </a:r>
            <a:r>
              <a:rPr lang="zh-CN" altLang="en-US" sz="2800" b="1" dirty="0" smtClean="0">
                <a:solidFill>
                  <a:srgbClr val="0000CC"/>
                </a:solidFill>
              </a:rPr>
              <a:t>用</a:t>
            </a:r>
            <a:r>
              <a:rPr lang="en-US" altLang="zh-CN" sz="2800" b="1" dirty="0" err="1" smtClean="0">
                <a:solidFill>
                  <a:srgbClr val="0000CC"/>
                </a:solidFill>
              </a:rPr>
              <a:t>malloc</a:t>
            </a:r>
            <a:r>
              <a:rPr lang="zh-CN" altLang="en-US" sz="2800" b="1" dirty="0" smtClean="0">
                <a:solidFill>
                  <a:srgbClr val="0000CC"/>
                </a:solidFill>
              </a:rPr>
              <a:t>和</a:t>
            </a:r>
            <a:r>
              <a:rPr lang="en-US" altLang="zh-CN" sz="2800" b="1" dirty="0" smtClean="0">
                <a:solidFill>
                  <a:srgbClr val="0000CC"/>
                </a:solidFill>
              </a:rPr>
              <a:t>free</a:t>
            </a:r>
            <a:r>
              <a:rPr lang="zh-CN" altLang="en-US" sz="2800" b="1" dirty="0" smtClean="0">
                <a:solidFill>
                  <a:srgbClr val="0000CC"/>
                </a:solidFill>
              </a:rPr>
              <a:t>进行动态内存分配，操作麻烦</a:t>
            </a:r>
            <a:endParaRPr lang="zh-CN" altLang="en-US" sz="2800" b="1" dirty="0" smtClean="0">
              <a:solidFill>
                <a:srgbClr val="0000CC"/>
              </a:solidFill>
            </a:endParaRPr>
          </a:p>
          <a:p>
            <a:pPr>
              <a:buFontTx/>
              <a:buNone/>
            </a:pPr>
            <a:r>
              <a:rPr lang="en-US" altLang="zh-CN" sz="2400" b="1" dirty="0" smtClean="0"/>
              <a:t>#include&lt;</a:t>
            </a:r>
            <a:r>
              <a:rPr lang="en-US" altLang="zh-CN" sz="2400" b="1" dirty="0" err="1" smtClean="0"/>
              <a:t>stdlib.h</a:t>
            </a:r>
            <a:r>
              <a:rPr lang="en-US" altLang="zh-CN" sz="2400" b="1" dirty="0" smtClean="0"/>
              <a:t>&gt;           //</a:t>
            </a:r>
            <a:r>
              <a:rPr lang="en-US" altLang="zh-CN" sz="2400" b="1" dirty="0" err="1" smtClean="0"/>
              <a:t>malloc</a:t>
            </a:r>
            <a:r>
              <a:rPr lang="zh-CN" altLang="zh-CN" sz="2400" b="1" dirty="0" smtClean="0"/>
              <a:t>和</a:t>
            </a:r>
            <a:r>
              <a:rPr lang="en-US" altLang="zh-CN" sz="2400" b="1" dirty="0" smtClean="0"/>
              <a:t>free</a:t>
            </a:r>
            <a:r>
              <a:rPr lang="zh-CN" altLang="zh-CN" sz="2400" b="1" dirty="0" smtClean="0"/>
              <a:t>定义于此头文件中</a:t>
            </a:r>
            <a:endParaRPr lang="zh-CN" altLang="zh-CN" sz="2400" b="1" dirty="0" smtClean="0"/>
          </a:p>
          <a:p>
            <a:pPr>
              <a:buFontTx/>
              <a:buNone/>
            </a:pPr>
            <a:r>
              <a:rPr lang="en-US" altLang="zh-CN" sz="2400" b="1" dirty="0" smtClean="0"/>
              <a:t>void main(){</a:t>
            </a:r>
            <a:endParaRPr lang="zh-CN" altLang="zh-CN" sz="2400" b="1" dirty="0" smtClean="0"/>
          </a:p>
          <a:p>
            <a:pPr>
              <a:buFontTx/>
              <a:buNone/>
            </a:pPr>
            <a:r>
              <a:rPr lang="en-US" altLang="zh-CN" sz="2400" b="1" dirty="0" smtClean="0"/>
              <a:t>	</a:t>
            </a:r>
            <a:r>
              <a:rPr lang="en-US" altLang="zh-CN" sz="2400" b="1" dirty="0" err="1" smtClean="0"/>
              <a:t>int</a:t>
            </a:r>
            <a:r>
              <a:rPr lang="en-US" altLang="zh-CN" sz="2400" b="1" dirty="0" smtClean="0"/>
              <a:t> *p;	</a:t>
            </a:r>
            <a:endParaRPr lang="en-US" altLang="zh-CN" sz="2400" b="1" dirty="0" smtClean="0"/>
          </a:p>
          <a:p>
            <a:pPr>
              <a:buFontTx/>
              <a:buNone/>
            </a:pPr>
            <a:r>
              <a:rPr lang="en-US" altLang="zh-CN" sz="2400" b="1" dirty="0" smtClean="0">
                <a:solidFill>
                  <a:srgbClr val="0000CC"/>
                </a:solidFill>
              </a:rPr>
              <a:t>    //</a:t>
            </a:r>
            <a:r>
              <a:rPr lang="zh-CN" altLang="zh-CN" sz="2400" b="1" dirty="0" smtClean="0">
                <a:solidFill>
                  <a:srgbClr val="0000CC"/>
                </a:solidFill>
              </a:rPr>
              <a:t>从堆中分配</a:t>
            </a:r>
            <a:r>
              <a:rPr lang="en-US" altLang="zh-CN" sz="2400" b="1" dirty="0" smtClean="0">
                <a:solidFill>
                  <a:srgbClr val="0000CC"/>
                </a:solidFill>
              </a:rPr>
              <a:t>1</a:t>
            </a:r>
            <a:r>
              <a:rPr lang="zh-CN" altLang="zh-CN" sz="2400" b="1" dirty="0" smtClean="0">
                <a:solidFill>
                  <a:srgbClr val="0000CC"/>
                </a:solidFill>
              </a:rPr>
              <a:t>个</a:t>
            </a:r>
            <a:r>
              <a:rPr lang="en-US" altLang="zh-CN" sz="2400" b="1" dirty="0" err="1" smtClean="0">
                <a:solidFill>
                  <a:srgbClr val="0000CC"/>
                </a:solidFill>
              </a:rPr>
              <a:t>int</a:t>
            </a:r>
            <a:r>
              <a:rPr lang="zh-CN" altLang="zh-CN" sz="2400" b="1" dirty="0" smtClean="0">
                <a:solidFill>
                  <a:srgbClr val="0000CC"/>
                </a:solidFill>
              </a:rPr>
              <a:t>对象需要的内存并将转换为</a:t>
            </a:r>
            <a:r>
              <a:rPr lang="en-US" altLang="zh-CN" sz="2400" b="1" dirty="0" err="1" smtClean="0">
                <a:solidFill>
                  <a:srgbClr val="0000CC"/>
                </a:solidFill>
              </a:rPr>
              <a:t>int</a:t>
            </a:r>
            <a:r>
              <a:rPr lang="zh-CN" altLang="zh-CN" sz="2400" b="1" dirty="0" smtClean="0">
                <a:solidFill>
                  <a:srgbClr val="0000CC"/>
                </a:solidFill>
              </a:rPr>
              <a:t>类型</a:t>
            </a:r>
            <a:endParaRPr lang="zh-CN" altLang="zh-CN" sz="2400" b="1" dirty="0" smtClean="0">
              <a:solidFill>
                <a:srgbClr val="0000CC"/>
              </a:solidFill>
            </a:endParaRPr>
          </a:p>
          <a:p>
            <a:pPr>
              <a:buFontTx/>
              <a:buNone/>
            </a:pPr>
            <a:r>
              <a:rPr lang="en-US" altLang="zh-CN" sz="2400" b="1" dirty="0" smtClean="0">
                <a:solidFill>
                  <a:srgbClr val="0000CC"/>
                </a:solidFill>
              </a:rPr>
              <a:t>	p=(</a:t>
            </a:r>
            <a:r>
              <a:rPr lang="en-US" altLang="zh-CN" sz="2400" b="1" dirty="0" err="1" smtClean="0">
                <a:solidFill>
                  <a:srgbClr val="0000CC"/>
                </a:solidFill>
              </a:rPr>
              <a:t>int</a:t>
            </a:r>
            <a:r>
              <a:rPr lang="en-US" altLang="zh-CN" sz="2400" b="1" dirty="0" smtClean="0">
                <a:solidFill>
                  <a:srgbClr val="0000CC"/>
                </a:solidFill>
              </a:rPr>
              <a:t>*)</a:t>
            </a:r>
            <a:r>
              <a:rPr lang="en-US" altLang="zh-CN" sz="2400" b="1" dirty="0" err="1" smtClean="0">
                <a:solidFill>
                  <a:srgbClr val="0000CC"/>
                </a:solidFill>
              </a:rPr>
              <a:t>malloc</a:t>
            </a:r>
            <a:r>
              <a:rPr lang="en-US" altLang="zh-CN" sz="2400" b="1" dirty="0" smtClean="0">
                <a:solidFill>
                  <a:srgbClr val="0000CC"/>
                </a:solidFill>
              </a:rPr>
              <a:t>(</a:t>
            </a:r>
            <a:r>
              <a:rPr lang="en-US" altLang="zh-CN" sz="2400" b="1" dirty="0" err="1" smtClean="0">
                <a:solidFill>
                  <a:srgbClr val="0000CC"/>
                </a:solidFill>
              </a:rPr>
              <a:t>sizeof</a:t>
            </a:r>
            <a:r>
              <a:rPr lang="en-US" altLang="zh-CN" sz="2400" b="1" dirty="0" smtClean="0">
                <a:solidFill>
                  <a:srgbClr val="0000CC"/>
                </a:solidFill>
              </a:rPr>
              <a:t>(</a:t>
            </a:r>
            <a:r>
              <a:rPr lang="en-US" altLang="zh-CN" sz="2400" b="1" dirty="0" err="1" smtClean="0">
                <a:solidFill>
                  <a:srgbClr val="0000CC"/>
                </a:solidFill>
              </a:rPr>
              <a:t>int</a:t>
            </a:r>
            <a:r>
              <a:rPr lang="en-US" altLang="zh-CN" sz="2400" b="1" dirty="0" smtClean="0">
                <a:solidFill>
                  <a:srgbClr val="0000CC"/>
                </a:solidFill>
              </a:rPr>
              <a:t>));</a:t>
            </a:r>
            <a:endParaRPr lang="zh-CN" altLang="zh-CN" sz="2400" b="1" dirty="0" smtClean="0">
              <a:solidFill>
                <a:srgbClr val="0000CC"/>
              </a:solidFill>
            </a:endParaRPr>
          </a:p>
          <a:p>
            <a:pPr>
              <a:buFontTx/>
              <a:buNone/>
            </a:pPr>
            <a:r>
              <a:rPr lang="en-US" altLang="zh-CN" sz="2400" b="1" dirty="0" smtClean="0"/>
              <a:t>	*p=23;</a:t>
            </a:r>
            <a:endParaRPr lang="zh-CN" altLang="zh-CN" sz="2400" b="1" dirty="0" smtClean="0"/>
          </a:p>
          <a:p>
            <a:pPr>
              <a:buFontTx/>
              <a:buNone/>
            </a:pPr>
            <a:r>
              <a:rPr lang="en-US" altLang="zh-CN" sz="2400" b="1" dirty="0" smtClean="0"/>
              <a:t>	</a:t>
            </a:r>
            <a:r>
              <a:rPr lang="en-US" altLang="zh-CN" sz="2400" b="1" dirty="0" smtClean="0">
                <a:solidFill>
                  <a:srgbClr val="0000CC"/>
                </a:solidFill>
              </a:rPr>
              <a:t>free(p);                 </a:t>
            </a:r>
            <a:r>
              <a:rPr lang="en-US" altLang="zh-CN" sz="2400" b="1" dirty="0" smtClean="0"/>
              <a:t>			//</a:t>
            </a:r>
            <a:r>
              <a:rPr lang="zh-CN" altLang="zh-CN" sz="2400" b="1" dirty="0" smtClean="0"/>
              <a:t>释放堆内存</a:t>
            </a:r>
            <a:endParaRPr lang="zh-CN" altLang="zh-CN" sz="2400" b="1" dirty="0" smtClean="0"/>
          </a:p>
          <a:p>
            <a:pPr>
              <a:buFontTx/>
              <a:buNone/>
            </a:pPr>
            <a:r>
              <a:rPr lang="en-US" altLang="zh-CN" sz="2400" b="1" dirty="0" smtClean="0"/>
              <a:t>}</a:t>
            </a:r>
            <a:endParaRPr lang="zh-CN" altLang="zh-CN" sz="2400" b="1"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calcmode="lin" valueType="num">
                                      <p:cBhvr additive="base">
                                        <p:cTn id="19"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 calcmode="lin" valueType="num">
                                      <p:cBhvr additive="base">
                                        <p:cTn id="23"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 calcmode="lin" valueType="num">
                                      <p:cBhvr additive="base">
                                        <p:cTn id="2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anim calcmode="lin" valueType="num">
                                      <p:cBhvr additive="base">
                                        <p:cTn id="31"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anim calcmode="lin" valueType="num">
                                      <p:cBhvr additive="base">
                                        <p:cTn id="35"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ldLvl="2" autoUpdateAnimBg="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idx="1"/>
          </p:nvPr>
        </p:nvSpPr>
        <p:spPr>
          <a:xfrm>
            <a:off x="539750" y="1052513"/>
            <a:ext cx="7993063" cy="5689600"/>
          </a:xfrm>
          <a:ln>
            <a:solidFill>
              <a:schemeClr val="hlink"/>
            </a:solidFill>
          </a:ln>
        </p:spPr>
        <p:txBody>
          <a:bodyPr/>
          <a:lstStyle/>
          <a:p>
            <a:pPr marL="0" indent="0">
              <a:buFontTx/>
              <a:buNone/>
              <a:defRPr/>
            </a:pPr>
            <a:r>
              <a:rPr lang="en-US" altLang="zh-CN" sz="2000" dirty="0"/>
              <a:t>//Eg2-39-1.cpp</a:t>
            </a:r>
            <a:endParaRPr lang="zh-CN" altLang="zh-CN" sz="2000" dirty="0"/>
          </a:p>
          <a:p>
            <a:pPr>
              <a:buFontTx/>
              <a:buNone/>
              <a:defRPr/>
            </a:pPr>
            <a:r>
              <a:rPr lang="en-US" altLang="zh-CN" sz="1600" b="1" dirty="0"/>
              <a:t>#include &lt;</a:t>
            </a:r>
            <a:r>
              <a:rPr lang="en-US" altLang="zh-CN" sz="1600" b="1" dirty="0" err="1"/>
              <a:t>iostream</a:t>
            </a:r>
            <a:r>
              <a:rPr lang="en-US" altLang="zh-CN" sz="1600" b="1" dirty="0"/>
              <a:t>&gt;</a:t>
            </a:r>
            <a:endParaRPr lang="en-US" altLang="zh-CN" sz="1600" b="1" dirty="0"/>
          </a:p>
          <a:p>
            <a:pPr>
              <a:buFontTx/>
              <a:buNone/>
              <a:defRPr/>
            </a:pPr>
            <a:r>
              <a:rPr lang="en-US" altLang="zh-CN" sz="1600" b="1" dirty="0"/>
              <a:t>#include &lt;</a:t>
            </a:r>
            <a:r>
              <a:rPr lang="en-US" altLang="zh-CN" sz="1600" b="1" dirty="0" err="1"/>
              <a:t>fstream</a:t>
            </a:r>
            <a:r>
              <a:rPr lang="en-US" altLang="zh-CN" sz="1600" b="1" dirty="0"/>
              <a:t>&gt;</a:t>
            </a:r>
            <a:endParaRPr lang="en-US" altLang="zh-CN" sz="1600" b="1" dirty="0"/>
          </a:p>
          <a:p>
            <a:pPr>
              <a:buFontTx/>
              <a:buNone/>
              <a:defRPr/>
            </a:pPr>
            <a:r>
              <a:rPr lang="en-US" altLang="zh-CN" sz="1600" b="1" dirty="0"/>
              <a:t>using namespace </a:t>
            </a:r>
            <a:r>
              <a:rPr lang="en-US" altLang="zh-CN" sz="1600" b="1" dirty="0" err="1"/>
              <a:t>std</a:t>
            </a:r>
            <a:r>
              <a:rPr lang="en-US" altLang="zh-CN" sz="1600" b="1" dirty="0"/>
              <a:t>;</a:t>
            </a:r>
            <a:endParaRPr lang="en-US" altLang="zh-CN" sz="1600" b="1" dirty="0"/>
          </a:p>
          <a:p>
            <a:pPr>
              <a:buFontTx/>
              <a:buNone/>
              <a:defRPr/>
            </a:pPr>
            <a:r>
              <a:rPr lang="en-US" altLang="zh-CN" sz="1600" b="1" dirty="0"/>
              <a:t>void main(){</a:t>
            </a:r>
            <a:endParaRPr lang="en-US" altLang="zh-CN" sz="1600" b="1" dirty="0"/>
          </a:p>
          <a:p>
            <a:pPr>
              <a:buFontTx/>
              <a:buNone/>
              <a:defRPr/>
            </a:pPr>
            <a:r>
              <a:rPr lang="en-US" altLang="zh-CN" sz="1600" b="1" dirty="0"/>
              <a:t>	</a:t>
            </a:r>
            <a:r>
              <a:rPr lang="en-US" altLang="zh-CN" sz="1600" b="1" dirty="0" err="1"/>
              <a:t>ofstream</a:t>
            </a:r>
            <a:r>
              <a:rPr lang="en-US" altLang="zh-CN" sz="1600" b="1" dirty="0"/>
              <a:t> </a:t>
            </a:r>
            <a:r>
              <a:rPr lang="en-US" altLang="zh-CN" sz="1600" b="1" dirty="0" err="1"/>
              <a:t>outfile</a:t>
            </a:r>
            <a:r>
              <a:rPr lang="en-US" altLang="zh-CN" sz="1600" b="1" dirty="0"/>
              <a:t>("C:\\student.dat");</a:t>
            </a:r>
            <a:endParaRPr lang="en-US" altLang="zh-CN" sz="1600" b="1" dirty="0"/>
          </a:p>
          <a:p>
            <a:pPr>
              <a:buFontTx/>
              <a:buNone/>
              <a:defRPr/>
            </a:pPr>
            <a:r>
              <a:rPr lang="en-US" altLang="zh-CN" sz="1600" b="1" dirty="0"/>
              <a:t>	char name[8],id[8];</a:t>
            </a:r>
            <a:endParaRPr lang="en-US" altLang="zh-CN" sz="1600" b="1" dirty="0"/>
          </a:p>
          <a:p>
            <a:pPr>
              <a:buFontTx/>
              <a:buNone/>
              <a:defRPr/>
            </a:pPr>
            <a:r>
              <a:rPr lang="en-US" altLang="zh-CN" sz="1600" b="1" dirty="0"/>
              <a:t>	</a:t>
            </a:r>
            <a:r>
              <a:rPr lang="en-US" altLang="zh-CN" sz="1600" b="1" dirty="0" err="1"/>
              <a:t>int</a:t>
            </a:r>
            <a:r>
              <a:rPr lang="en-US" altLang="zh-CN" sz="1600" b="1" dirty="0"/>
              <a:t> </a:t>
            </a:r>
            <a:r>
              <a:rPr lang="en-US" altLang="zh-CN" sz="1600" b="1" dirty="0" err="1"/>
              <a:t>math,eng,computer</a:t>
            </a:r>
            <a:r>
              <a:rPr lang="en-US" altLang="zh-CN" sz="1600" b="1" dirty="0"/>
              <a:t>;</a:t>
            </a:r>
            <a:endParaRPr lang="en-US" altLang="zh-CN" sz="1600" b="1" dirty="0"/>
          </a:p>
          <a:p>
            <a:pPr>
              <a:buFontTx/>
              <a:buNone/>
              <a:defRPr/>
            </a:pPr>
            <a:r>
              <a:rPr lang="en-US" altLang="zh-CN" sz="1600" b="1" dirty="0"/>
              <a:t>	for(</a:t>
            </a:r>
            <a:r>
              <a:rPr lang="en-US" altLang="zh-CN" sz="1600" b="1" dirty="0" err="1"/>
              <a:t>int</a:t>
            </a:r>
            <a:r>
              <a:rPr lang="en-US" altLang="zh-CN" sz="1600" b="1" dirty="0"/>
              <a:t> </a:t>
            </a:r>
            <a:r>
              <a:rPr lang="en-US" altLang="zh-CN" sz="1600" b="1" dirty="0" err="1"/>
              <a:t>i</a:t>
            </a:r>
            <a:r>
              <a:rPr lang="en-US" altLang="zh-CN" sz="1600" b="1" dirty="0"/>
              <a:t>=0;i&lt;3;i++)	{</a:t>
            </a:r>
            <a:endParaRPr lang="en-US" altLang="zh-CN" sz="1600" b="1" dirty="0"/>
          </a:p>
          <a:p>
            <a:pPr>
              <a:buFontTx/>
              <a:buNone/>
              <a:defRPr/>
            </a:pPr>
            <a:r>
              <a:rPr lang="en-US" altLang="zh-CN" sz="1600" b="1" dirty="0"/>
              <a:t>		</a:t>
            </a:r>
            <a:r>
              <a:rPr lang="en-US" altLang="zh-CN" sz="1600" b="1" dirty="0" err="1"/>
              <a:t>cout</a:t>
            </a:r>
            <a:r>
              <a:rPr lang="en-US" altLang="zh-CN" sz="1600" b="1" dirty="0"/>
              <a:t>&lt;&lt;"</a:t>
            </a:r>
            <a:r>
              <a:rPr lang="zh-CN" altLang="en-US" sz="1600" b="1" dirty="0"/>
              <a:t>输入姓    名</a:t>
            </a:r>
            <a:r>
              <a:rPr lang="en-US" altLang="zh-CN" sz="1600" b="1" dirty="0"/>
              <a:t>: "; </a:t>
            </a:r>
            <a:r>
              <a:rPr lang="en-US" altLang="zh-CN" sz="1600" b="1" dirty="0" err="1"/>
              <a:t>cin</a:t>
            </a:r>
            <a:r>
              <a:rPr lang="en-US" altLang="zh-CN" sz="1600" b="1" dirty="0"/>
              <a:t>&gt;&gt;name;</a:t>
            </a:r>
            <a:endParaRPr lang="en-US" altLang="zh-CN" sz="1600" b="1" dirty="0"/>
          </a:p>
          <a:p>
            <a:pPr>
              <a:buFontTx/>
              <a:buNone/>
              <a:defRPr/>
            </a:pPr>
            <a:r>
              <a:rPr lang="en-US" altLang="zh-CN" sz="1600" b="1" dirty="0"/>
              <a:t>		</a:t>
            </a:r>
            <a:r>
              <a:rPr lang="en-US" altLang="zh-CN" sz="1600" b="1" dirty="0" err="1"/>
              <a:t>cout</a:t>
            </a:r>
            <a:r>
              <a:rPr lang="en-US" altLang="zh-CN" sz="1600" b="1" dirty="0"/>
              <a:t>&lt;&lt;"</a:t>
            </a:r>
            <a:r>
              <a:rPr lang="zh-CN" altLang="en-US" sz="1600" b="1" dirty="0"/>
              <a:t>输入身份证号</a:t>
            </a:r>
            <a:r>
              <a:rPr lang="en-US" altLang="zh-CN" sz="1600" b="1" dirty="0"/>
              <a:t>: "; </a:t>
            </a:r>
            <a:r>
              <a:rPr lang="en-US" altLang="zh-CN" sz="1600" b="1" dirty="0" err="1"/>
              <a:t>cin</a:t>
            </a:r>
            <a:r>
              <a:rPr lang="en-US" altLang="zh-CN" sz="1600" b="1" dirty="0"/>
              <a:t>&gt;&gt;id;</a:t>
            </a:r>
            <a:endParaRPr lang="en-US" altLang="zh-CN" sz="1600" b="1" dirty="0"/>
          </a:p>
          <a:p>
            <a:pPr>
              <a:buFontTx/>
              <a:buNone/>
              <a:defRPr/>
            </a:pPr>
            <a:r>
              <a:rPr lang="en-US" altLang="zh-CN" sz="1600" b="1" dirty="0"/>
              <a:t>		</a:t>
            </a:r>
            <a:r>
              <a:rPr lang="en-US" altLang="zh-CN" sz="1600" b="1" dirty="0" err="1"/>
              <a:t>cout</a:t>
            </a:r>
            <a:r>
              <a:rPr lang="en-US" altLang="zh-CN" sz="1600" b="1" dirty="0"/>
              <a:t>&lt;&lt;"</a:t>
            </a:r>
            <a:r>
              <a:rPr lang="zh-CN" altLang="en-US" sz="1600" b="1" dirty="0"/>
              <a:t>输入数学成绩</a:t>
            </a:r>
            <a:r>
              <a:rPr lang="en-US" altLang="zh-CN" sz="1600" b="1" dirty="0"/>
              <a:t>: "; </a:t>
            </a:r>
            <a:r>
              <a:rPr lang="en-US" altLang="zh-CN" sz="1600" b="1" dirty="0" err="1"/>
              <a:t>cin</a:t>
            </a:r>
            <a:r>
              <a:rPr lang="en-US" altLang="zh-CN" sz="1600" b="1" dirty="0"/>
              <a:t>&gt;&gt;math;</a:t>
            </a:r>
            <a:endParaRPr lang="en-US" altLang="zh-CN" sz="1600" b="1" dirty="0"/>
          </a:p>
          <a:p>
            <a:pPr>
              <a:buFontTx/>
              <a:buNone/>
              <a:defRPr/>
            </a:pPr>
            <a:r>
              <a:rPr lang="en-US" altLang="zh-CN" sz="1600" b="1" dirty="0"/>
              <a:t>		</a:t>
            </a:r>
            <a:r>
              <a:rPr lang="en-US" altLang="zh-CN" sz="1600" b="1" dirty="0" err="1"/>
              <a:t>cout</a:t>
            </a:r>
            <a:r>
              <a:rPr lang="en-US" altLang="zh-CN" sz="1600" b="1" dirty="0"/>
              <a:t>&lt;&lt;"</a:t>
            </a:r>
            <a:r>
              <a:rPr lang="zh-CN" altLang="en-US" sz="1600" b="1" dirty="0"/>
              <a:t>输入英语成绩</a:t>
            </a:r>
            <a:r>
              <a:rPr lang="en-US" altLang="zh-CN" sz="1600" b="1" dirty="0"/>
              <a:t>: "; </a:t>
            </a:r>
            <a:r>
              <a:rPr lang="en-US" altLang="zh-CN" sz="1600" b="1" dirty="0" err="1"/>
              <a:t>cin</a:t>
            </a:r>
            <a:r>
              <a:rPr lang="en-US" altLang="zh-CN" sz="1600" b="1" dirty="0"/>
              <a:t>&gt;&gt;</a:t>
            </a:r>
            <a:r>
              <a:rPr lang="en-US" altLang="zh-CN" sz="1600" b="1" dirty="0" err="1"/>
              <a:t>eng</a:t>
            </a:r>
            <a:r>
              <a:rPr lang="en-US" altLang="zh-CN" sz="1600" b="1" dirty="0"/>
              <a:t>;</a:t>
            </a:r>
            <a:endParaRPr lang="en-US" altLang="zh-CN" sz="1600" b="1" dirty="0"/>
          </a:p>
          <a:p>
            <a:pPr>
              <a:buFontTx/>
              <a:buNone/>
              <a:defRPr/>
            </a:pPr>
            <a:r>
              <a:rPr lang="en-US" altLang="zh-CN" sz="1600" b="1" dirty="0"/>
              <a:t>		</a:t>
            </a:r>
            <a:r>
              <a:rPr lang="en-US" altLang="zh-CN" sz="1600" b="1" dirty="0" err="1"/>
              <a:t>cout</a:t>
            </a:r>
            <a:r>
              <a:rPr lang="en-US" altLang="zh-CN" sz="1600" b="1" dirty="0"/>
              <a:t>&lt;&lt;"</a:t>
            </a:r>
            <a:r>
              <a:rPr lang="zh-CN" altLang="en-US" sz="1600" b="1" dirty="0"/>
              <a:t>输入计算机成绩</a:t>
            </a:r>
            <a:r>
              <a:rPr lang="en-US" altLang="zh-CN" sz="1600" b="1" dirty="0"/>
              <a:t>: "; </a:t>
            </a:r>
            <a:r>
              <a:rPr lang="en-US" altLang="zh-CN" sz="1600" b="1" dirty="0" err="1"/>
              <a:t>cin</a:t>
            </a:r>
            <a:r>
              <a:rPr lang="en-US" altLang="zh-CN" sz="1600" b="1" dirty="0"/>
              <a:t>&gt;&gt;computer;</a:t>
            </a:r>
            <a:endParaRPr lang="en-US" altLang="zh-CN" sz="1600" b="1" dirty="0"/>
          </a:p>
          <a:p>
            <a:pPr>
              <a:buFontTx/>
              <a:buNone/>
              <a:defRPr/>
            </a:pPr>
            <a:r>
              <a:rPr lang="en-US" altLang="zh-CN" sz="1600" b="1" dirty="0"/>
              <a:t>		</a:t>
            </a:r>
            <a:r>
              <a:rPr lang="en-US" altLang="zh-CN" sz="1600" b="1" dirty="0" err="1"/>
              <a:t>outfile</a:t>
            </a:r>
            <a:r>
              <a:rPr lang="en-US" altLang="zh-CN" sz="1600" b="1" dirty="0"/>
              <a:t>&lt;&lt;name&lt;&lt;"  "&lt;&lt;id&lt;&lt;"  "&lt;&lt;math&lt;&lt;"  "&lt;&lt;</a:t>
            </a:r>
            <a:r>
              <a:rPr lang="en-US" altLang="zh-CN" sz="1600" b="1" dirty="0" err="1"/>
              <a:t>eng</a:t>
            </a:r>
            <a:r>
              <a:rPr lang="en-US" altLang="zh-CN" sz="1600" b="1" dirty="0"/>
              <a:t>&lt;&lt;"</a:t>
            </a:r>
            <a:endParaRPr lang="en-US" altLang="zh-CN" sz="1600" b="1" dirty="0"/>
          </a:p>
          <a:p>
            <a:pPr>
              <a:buFontTx/>
              <a:buNone/>
              <a:defRPr/>
            </a:pPr>
            <a:r>
              <a:rPr lang="en-US" altLang="zh-CN" sz="1600" b="1" dirty="0"/>
              <a:t>"&lt;&lt;computer&lt;&lt;</a:t>
            </a:r>
            <a:r>
              <a:rPr lang="en-US" altLang="zh-CN" sz="1600" b="1" dirty="0" err="1"/>
              <a:t>endl</a:t>
            </a:r>
            <a:r>
              <a:rPr lang="en-US" altLang="zh-CN" sz="1600" b="1" dirty="0"/>
              <a:t>;  </a:t>
            </a:r>
            <a:endParaRPr lang="en-US" altLang="zh-CN" sz="1600" b="1" dirty="0"/>
          </a:p>
          <a:p>
            <a:pPr>
              <a:buFontTx/>
              <a:buNone/>
              <a:defRPr/>
            </a:pPr>
            <a:r>
              <a:rPr lang="en-US" altLang="zh-CN" sz="1600" b="1" dirty="0"/>
              <a:t>	}</a:t>
            </a:r>
            <a:endParaRPr lang="en-US" altLang="zh-CN" sz="1600" b="1" dirty="0"/>
          </a:p>
          <a:p>
            <a:pPr>
              <a:buFontTx/>
              <a:buNone/>
              <a:defRPr/>
            </a:pPr>
            <a:r>
              <a:rPr lang="en-US" altLang="zh-CN" sz="1600" b="1" dirty="0"/>
              <a:t>	</a:t>
            </a:r>
            <a:r>
              <a:rPr lang="en-US" altLang="zh-CN" sz="1600" b="1" dirty="0" err="1"/>
              <a:t>outfile.close</a:t>
            </a:r>
            <a:r>
              <a:rPr lang="en-US" altLang="zh-CN" sz="1600" b="1" dirty="0"/>
              <a:t>();</a:t>
            </a:r>
            <a:endParaRPr lang="en-US" altLang="zh-CN" sz="1600" b="1" dirty="0"/>
          </a:p>
          <a:p>
            <a:pPr>
              <a:buFontTx/>
              <a:buNone/>
              <a:defRPr/>
            </a:pPr>
            <a:r>
              <a:rPr lang="en-US" altLang="zh-CN" sz="1600" b="1" dirty="0"/>
              <a:t>}</a:t>
            </a:r>
            <a:endParaRPr lang="en-US" altLang="zh-CN" sz="1600" b="1" dirty="0"/>
          </a:p>
        </p:txBody>
      </p:sp>
      <p:sp>
        <p:nvSpPr>
          <p:cNvPr id="225282" name="Text Box 4"/>
          <p:cNvSpPr txBox="1">
            <a:spLocks noChangeArrowheads="1"/>
          </p:cNvSpPr>
          <p:nvPr/>
        </p:nvSpPr>
        <p:spPr bwMode="auto">
          <a:xfrm>
            <a:off x="4284663" y="1844675"/>
            <a:ext cx="1512887" cy="457200"/>
          </a:xfrm>
          <a:prstGeom prst="rect">
            <a:avLst/>
          </a:prstGeom>
          <a:noFill/>
          <a:ln w="9525">
            <a:noFill/>
            <a:miter lim="800000"/>
          </a:ln>
        </p:spPr>
        <p:txBody>
          <a:bodyPr lIns="92075" tIns="46038" rIns="92075" bIns="46038">
            <a:spAutoFit/>
          </a:bodyPr>
          <a:lstStyle/>
          <a:p>
            <a:pPr algn="ctr">
              <a:spcBef>
                <a:spcPct val="50000"/>
              </a:spcBef>
            </a:pPr>
            <a:endParaRPr kumimoji="1" lang="zh-CN" altLang="en-US">
              <a:latin typeface="Lucida Sans Unicode" panose="020B0602030504020204" pitchFamily="34" charset="0"/>
            </a:endParaRPr>
          </a:p>
        </p:txBody>
      </p:sp>
      <p:sp>
        <p:nvSpPr>
          <p:cNvPr id="166917" name="AutoShape 5"/>
          <p:cNvSpPr>
            <a:spLocks noChangeArrowheads="1"/>
          </p:cNvSpPr>
          <p:nvPr/>
        </p:nvSpPr>
        <p:spPr bwMode="auto">
          <a:xfrm>
            <a:off x="4643438" y="1196975"/>
            <a:ext cx="3384550" cy="1295400"/>
          </a:xfrm>
          <a:prstGeom prst="wedgeRoundRectCallout">
            <a:avLst>
              <a:gd name="adj1" fmla="val -75611"/>
              <a:gd name="adj2" fmla="val 69977"/>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zh-CN" altLang="en-US" sz="2000" b="1" dirty="0">
                <a:latin typeface="Lucida Sans Unicode" panose="020B0602030504020204" pitchFamily="34" charset="0"/>
              </a:rPr>
              <a:t>定义文件变量</a:t>
            </a:r>
            <a:r>
              <a:rPr kumimoji="1" lang="en-US" altLang="zh-CN" sz="2000" b="1" dirty="0">
                <a:latin typeface="Lucida Sans Unicode" panose="020B0602030504020204" pitchFamily="34" charset="0"/>
              </a:rPr>
              <a:t>,</a:t>
            </a:r>
            <a:r>
              <a:rPr kumimoji="1" lang="zh-CN" altLang="en-US" sz="2000" b="1" dirty="0">
                <a:latin typeface="Lucida Sans Unicode" panose="020B0602030504020204" pitchFamily="34" charset="0"/>
              </a:rPr>
              <a:t>对</a:t>
            </a:r>
            <a:r>
              <a:rPr kumimoji="1" lang="en-US" altLang="zh-CN" sz="2000" b="1" dirty="0" err="1">
                <a:solidFill>
                  <a:schemeClr val="accent2"/>
                </a:solidFill>
                <a:latin typeface="Lucida Sans Unicode" panose="020B0602030504020204" pitchFamily="34" charset="0"/>
              </a:rPr>
              <a:t>outfile</a:t>
            </a:r>
            <a:r>
              <a:rPr kumimoji="1" lang="zh-CN" altLang="en-US" sz="2000" b="1" dirty="0">
                <a:latin typeface="Lucida Sans Unicode" panose="020B0602030504020204" pitchFamily="34" charset="0"/>
              </a:rPr>
              <a:t>的操作实际是对盘根目录中的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磁盘文件的操作</a:t>
            </a:r>
            <a:endParaRPr kumimoji="1" lang="zh-CN" altLang="en-US" sz="2000" b="1" dirty="0">
              <a:latin typeface="Lucida Sans Unicode" panose="020B0602030504020204" pitchFamily="34" charset="0"/>
            </a:endParaRPr>
          </a:p>
        </p:txBody>
      </p:sp>
      <p:sp>
        <p:nvSpPr>
          <p:cNvPr id="166918" name="AutoShape 6"/>
          <p:cNvSpPr>
            <a:spLocks noChangeArrowheads="1"/>
          </p:cNvSpPr>
          <p:nvPr/>
        </p:nvSpPr>
        <p:spPr bwMode="auto">
          <a:xfrm>
            <a:off x="5148263" y="3068638"/>
            <a:ext cx="3384550" cy="1295400"/>
          </a:xfrm>
          <a:prstGeom prst="wedgeRoundRectCallout">
            <a:avLst>
              <a:gd name="adj1" fmla="val -54597"/>
              <a:gd name="adj2" fmla="val 122796"/>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zh-CN" altLang="en-US" sz="2000" b="1">
                <a:latin typeface="Lucida Sans Unicode" panose="020B0602030504020204" pitchFamily="34" charset="0"/>
              </a:rPr>
              <a:t>将内存变量的值写入</a:t>
            </a:r>
            <a:r>
              <a:rPr kumimoji="1" lang="en-US" altLang="zh-CN" sz="2000" b="1">
                <a:solidFill>
                  <a:schemeClr val="accent2"/>
                </a:solidFill>
                <a:latin typeface="Lucida Sans Unicode" panose="020B0602030504020204" pitchFamily="34" charset="0"/>
              </a:rPr>
              <a:t>outfile</a:t>
            </a:r>
            <a:r>
              <a:rPr kumimoji="1" lang="en-US" altLang="zh-CN" sz="2000" b="1">
                <a:latin typeface="Lucida Sans Unicode" panose="020B0602030504020204" pitchFamily="34" charset="0"/>
              </a:rPr>
              <a:t>,</a:t>
            </a:r>
            <a:r>
              <a:rPr kumimoji="1" lang="zh-CN" altLang="en-US" sz="2000" b="1">
                <a:latin typeface="Lucida Sans Unicode" panose="020B0602030504020204" pitchFamily="34" charset="0"/>
              </a:rPr>
              <a:t>实际上写出到</a:t>
            </a:r>
            <a:endParaRPr kumimoji="1" lang="zh-CN" altLang="en-US" sz="2000" b="1">
              <a:latin typeface="Lucida Sans Unicode" panose="020B0602030504020204" pitchFamily="34" charset="0"/>
            </a:endParaRPr>
          </a:p>
          <a:p>
            <a:pPr>
              <a:spcBef>
                <a:spcPct val="0"/>
              </a:spcBef>
              <a:buFontTx/>
              <a:buNone/>
              <a:defRPr/>
            </a:pPr>
            <a:r>
              <a:rPr kumimoji="1" lang="zh-CN" altLang="en-US" sz="2000" b="1">
                <a:latin typeface="Lucida Sans Unicode" panose="020B0602030504020204" pitchFamily="34" charset="0"/>
              </a:rPr>
              <a:t>磁盘文件</a:t>
            </a:r>
            <a:r>
              <a:rPr kumimoji="1" lang="en-US" altLang="zh-CN" sz="2000" b="1">
                <a:solidFill>
                  <a:srgbClr val="FF0000"/>
                </a:solidFill>
                <a:latin typeface="Lucida Sans Unicode" panose="020B0602030504020204" pitchFamily="34" charset="0"/>
              </a:rPr>
              <a:t>student.dat</a:t>
            </a:r>
            <a:r>
              <a:rPr kumimoji="1" lang="zh-CN" altLang="en-US" sz="2000" b="1">
                <a:latin typeface="Lucida Sans Unicode" panose="020B0602030504020204" pitchFamily="34" charset="0"/>
              </a:rPr>
              <a:t>中</a:t>
            </a:r>
            <a:endParaRPr kumimoji="1" lang="zh-CN" altLang="en-US" sz="2000" b="1">
              <a:latin typeface="Lucida Sans Unicode" panose="020B0602030504020204" pitchFamily="34" charset="0"/>
            </a:endParaRPr>
          </a:p>
        </p:txBody>
      </p:sp>
      <p:sp>
        <p:nvSpPr>
          <p:cNvPr id="225285" name="Rectangle 2"/>
          <p:cNvSpPr>
            <a:spLocks noGrp="1" noChangeArrowheads="1"/>
          </p:cNvSpPr>
          <p:nvPr>
            <p:ph type="title"/>
          </p:nvPr>
        </p:nvSpPr>
        <p:spPr>
          <a:xfrm>
            <a:off x="457200" y="73025"/>
            <a:ext cx="8229600" cy="811213"/>
          </a:xfrm>
        </p:spPr>
        <p:txBody>
          <a:bodyPr/>
          <a:lstStyle/>
          <a:p>
            <a:r>
              <a:rPr lang="en-US" altLang="zh-CN" b="1" smtClean="0"/>
              <a:t>2.15  </a:t>
            </a:r>
            <a:r>
              <a:rPr lang="zh-CN" altLang="zh-CN" b="1" smtClean="0">
                <a:solidFill>
                  <a:srgbClr val="FF0000"/>
                </a:solidFill>
              </a:rPr>
              <a:t>编程</a:t>
            </a:r>
            <a:r>
              <a:rPr lang="zh-CN" altLang="zh-CN" b="1" smtClean="0"/>
              <a:t>实作</a:t>
            </a:r>
            <a:endParaRPr lang="zh-CN" altLang="zh-CN"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additive="base">
                                        <p:cTn id="7" dur="500" fill="hold"/>
                                        <p:tgtEl>
                                          <p:spTgt spid="166917"/>
                                        </p:tgtEl>
                                        <p:attrNameLst>
                                          <p:attrName>ppt_x</p:attrName>
                                        </p:attrNameLst>
                                      </p:cBhvr>
                                      <p:tavLst>
                                        <p:tav tm="0">
                                          <p:val>
                                            <p:strVal val="#ppt_x"/>
                                          </p:val>
                                        </p:tav>
                                        <p:tav tm="100000">
                                          <p:val>
                                            <p:strVal val="#ppt_x"/>
                                          </p:val>
                                        </p:tav>
                                      </p:tavLst>
                                    </p:anim>
                                    <p:anim calcmode="lin" valueType="num">
                                      <p:cBhvr additive="base">
                                        <p:cTn id="8"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8"/>
                                        </p:tgtEl>
                                        <p:attrNameLst>
                                          <p:attrName>style.visibility</p:attrName>
                                        </p:attrNameLst>
                                      </p:cBhvr>
                                      <p:to>
                                        <p:strVal val="visible"/>
                                      </p:to>
                                    </p:set>
                                    <p:anim calcmode="lin" valueType="num">
                                      <p:cBhvr additive="base">
                                        <p:cTn id="13" dur="500" fill="hold"/>
                                        <p:tgtEl>
                                          <p:spTgt spid="166918"/>
                                        </p:tgtEl>
                                        <p:attrNameLst>
                                          <p:attrName>ppt_x</p:attrName>
                                        </p:attrNameLst>
                                      </p:cBhvr>
                                      <p:tavLst>
                                        <p:tav tm="0">
                                          <p:val>
                                            <p:strVal val="#ppt_x"/>
                                          </p:val>
                                        </p:tav>
                                        <p:tav tm="100000">
                                          <p:val>
                                            <p:strVal val="#ppt_x"/>
                                          </p:val>
                                        </p:tav>
                                      </p:tavLst>
                                    </p:anim>
                                    <p:anim calcmode="lin" valueType="num">
                                      <p:cBhvr additive="base">
                                        <p:cTn id="14"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3"/>
          <p:cNvSpPr>
            <a:spLocks noGrp="1" noChangeArrowheads="1"/>
          </p:cNvSpPr>
          <p:nvPr>
            <p:ph type="body" idx="4294967295"/>
          </p:nvPr>
        </p:nvSpPr>
        <p:spPr>
          <a:xfrm>
            <a:off x="685800" y="1052513"/>
            <a:ext cx="7772400" cy="4538662"/>
          </a:xfrm>
        </p:spPr>
        <p:txBody>
          <a:bodyPr/>
          <a:lstStyle/>
          <a:p>
            <a:pPr eaLnBrk="1" hangingPunct="1">
              <a:buFontTx/>
              <a:buNone/>
            </a:pPr>
            <a:r>
              <a:rPr lang="zh-CN" altLang="en-US" b="1" smtClean="0">
                <a:solidFill>
                  <a:srgbClr val="0000CC"/>
                </a:solidFill>
              </a:rPr>
              <a:t>２．编写程序读出文件数据进行处理</a:t>
            </a:r>
            <a:endParaRPr lang="en-US" altLang="zh-CN" b="1" smtClean="0">
              <a:solidFill>
                <a:srgbClr val="0000CC"/>
              </a:solidFill>
            </a:endParaRPr>
          </a:p>
          <a:p>
            <a:pPr eaLnBrk="1" hangingPunct="1">
              <a:buFontTx/>
              <a:buNone/>
            </a:pPr>
            <a:endParaRPr lang="en-US" altLang="zh-CN" b="1" smtClean="0">
              <a:solidFill>
                <a:srgbClr val="0000CC"/>
              </a:solidFill>
            </a:endParaRPr>
          </a:p>
          <a:p>
            <a:pPr eaLnBrk="1" hangingPunct="1"/>
            <a:r>
              <a:rPr lang="zh-CN" altLang="en-US" sz="2400" b="1" smtClean="0"/>
              <a:t>编写一程序将文件</a:t>
            </a:r>
            <a:r>
              <a:rPr lang="en-US" altLang="zh-CN" sz="2400" b="1" smtClean="0"/>
              <a:t>student.dat</a:t>
            </a:r>
            <a:r>
              <a:rPr lang="zh-CN" altLang="en-US" sz="2400" b="1" smtClean="0"/>
              <a:t>中的数据读出来，计算每个同学的总分，并显示在屏幕上。输出格式如下：</a:t>
            </a:r>
            <a:endParaRPr lang="en-US" altLang="zh-CN" sz="2400" b="1" smtClean="0"/>
          </a:p>
          <a:p>
            <a:pPr eaLnBrk="1" hangingPunct="1"/>
            <a:endParaRPr lang="zh-CN" altLang="en-US" sz="2400" b="1" smtClean="0"/>
          </a:p>
          <a:p>
            <a:pPr lvl="2" eaLnBrk="1" hangingPunct="1">
              <a:buFontTx/>
              <a:buNone/>
            </a:pPr>
            <a:r>
              <a:rPr lang="zh-CN" altLang="en-US" smtClean="0"/>
              <a:t> </a:t>
            </a:r>
            <a:r>
              <a:rPr lang="zh-CN" altLang="en-US" b="1" smtClean="0">
                <a:solidFill>
                  <a:srgbClr val="0000CC"/>
                </a:solidFill>
              </a:rPr>
              <a:t>语文  数学  政治  化学  英语  平均分</a:t>
            </a:r>
            <a:endParaRPr lang="zh-CN" altLang="en-US" b="1" smtClean="0">
              <a:solidFill>
                <a:srgbClr val="0000CC"/>
              </a:solidFill>
            </a:endParaRPr>
          </a:p>
          <a:p>
            <a:pPr lvl="2" eaLnBrk="1" hangingPunct="1">
              <a:buFontTx/>
              <a:buNone/>
            </a:pPr>
            <a:r>
              <a:rPr lang="zh-CN" altLang="en-US" b="1" smtClean="0">
                <a:solidFill>
                  <a:srgbClr val="0000CC"/>
                </a:solidFill>
              </a:rPr>
              <a:t>学生</a:t>
            </a:r>
            <a:r>
              <a:rPr lang="en-US" altLang="zh-CN" b="1" smtClean="0">
                <a:solidFill>
                  <a:srgbClr val="0000CC"/>
                </a:solidFill>
              </a:rPr>
              <a:t>1  67  	  76    87    89    76</a:t>
            </a:r>
            <a:endParaRPr lang="en-US" altLang="zh-CN" b="1" smtClean="0">
              <a:solidFill>
                <a:srgbClr val="0000CC"/>
              </a:solidFill>
            </a:endParaRPr>
          </a:p>
          <a:p>
            <a:pPr lvl="2" eaLnBrk="1" hangingPunct="1">
              <a:buFontTx/>
              <a:buNone/>
            </a:pPr>
            <a:r>
              <a:rPr lang="zh-CN" altLang="en-US" b="1" smtClean="0">
                <a:solidFill>
                  <a:srgbClr val="0000CC"/>
                </a:solidFill>
              </a:rPr>
              <a:t>学生</a:t>
            </a:r>
            <a:r>
              <a:rPr lang="en-US" altLang="zh-CN" b="1" smtClean="0">
                <a:solidFill>
                  <a:srgbClr val="0000CC"/>
                </a:solidFill>
              </a:rPr>
              <a:t>2  78  	  87    78    90    87</a:t>
            </a:r>
            <a:endParaRPr lang="en-US" altLang="zh-CN" b="1" smtClean="0">
              <a:solidFill>
                <a:srgbClr val="0000CC"/>
              </a:solidFill>
            </a:endParaRPr>
          </a:p>
          <a:p>
            <a:pPr lvl="2" eaLnBrk="1" hangingPunct="1">
              <a:buFontTx/>
              <a:buNone/>
            </a:pPr>
            <a:r>
              <a:rPr lang="en-US" altLang="zh-CN" b="1" smtClean="0"/>
              <a:t>……</a:t>
            </a:r>
            <a:endParaRPr lang="en-US" altLang="zh-CN" b="1" smtClean="0"/>
          </a:p>
        </p:txBody>
      </p:sp>
      <p:sp>
        <p:nvSpPr>
          <p:cNvPr id="5" name="Rectangle 2"/>
          <p:cNvSpPr txBox="1">
            <a:spLocks noChangeArrowheads="1"/>
          </p:cNvSpPr>
          <p:nvPr/>
        </p:nvSpPr>
        <p:spPr>
          <a:xfrm>
            <a:off x="457200" y="-171450"/>
            <a:ext cx="8229600" cy="6191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dirty="0"/>
              <a:t>2.15  </a:t>
            </a:r>
            <a:r>
              <a:rPr lang="zh-CN" altLang="zh-CN" b="1" kern="0" dirty="0">
                <a:solidFill>
                  <a:srgbClr val="FF0000"/>
                </a:solidFill>
              </a:rPr>
              <a:t>编程</a:t>
            </a:r>
            <a:r>
              <a:rPr lang="zh-CN" altLang="zh-CN" b="1" kern="0" dirty="0"/>
              <a:t>实作</a:t>
            </a:r>
            <a:endParaRPr lang="zh-CN" altLang="zh-CN" b="1" kern="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9388" y="1098550"/>
            <a:ext cx="8964612" cy="6048375"/>
          </a:xfrm>
        </p:spPr>
        <p:txBody>
          <a:bodyPr/>
          <a:lstStyle/>
          <a:p>
            <a:pPr marL="0" indent="0">
              <a:buFontTx/>
              <a:buNone/>
              <a:defRPr/>
            </a:pPr>
            <a:r>
              <a:rPr lang="en-US" altLang="zh-CN" dirty="0">
                <a:solidFill>
                  <a:srgbClr val="0000CC"/>
                </a:solidFill>
              </a:rPr>
              <a:t>//Eg2-39-2.cpp</a:t>
            </a:r>
            <a:endParaRPr lang="zh-CN" altLang="zh-CN" dirty="0">
              <a:solidFill>
                <a:srgbClr val="0000CC"/>
              </a:solidFill>
            </a:endParaRPr>
          </a:p>
          <a:p>
            <a:pPr>
              <a:buFontTx/>
              <a:buNone/>
              <a:defRPr/>
            </a:pPr>
            <a:r>
              <a:rPr lang="en-US" altLang="zh-CN" sz="2000" b="1" dirty="0"/>
              <a:t>#include&lt;</a:t>
            </a:r>
            <a:r>
              <a:rPr lang="en-US" altLang="zh-CN" sz="2000" b="1" dirty="0" err="1"/>
              <a:t>iostream</a:t>
            </a:r>
            <a:r>
              <a:rPr lang="en-US" altLang="zh-CN" sz="2000" b="1" dirty="0"/>
              <a:t>&gt;</a:t>
            </a:r>
            <a:endParaRPr lang="en-US" altLang="zh-CN" sz="2000" b="1" dirty="0"/>
          </a:p>
          <a:p>
            <a:pPr>
              <a:buFontTx/>
              <a:buNone/>
              <a:defRPr/>
            </a:pPr>
            <a:r>
              <a:rPr lang="en-US" altLang="zh-CN" sz="2000" b="1" dirty="0"/>
              <a:t>#include&lt;</a:t>
            </a:r>
            <a:r>
              <a:rPr lang="en-US" altLang="zh-CN" sz="2000" b="1" dirty="0" err="1"/>
              <a:t>iomanip</a:t>
            </a:r>
            <a:r>
              <a:rPr lang="en-US" altLang="zh-CN" sz="2000" b="1" dirty="0"/>
              <a:t>&gt;</a:t>
            </a:r>
            <a:endParaRPr lang="en-US" altLang="zh-CN" sz="2000" b="1" dirty="0"/>
          </a:p>
          <a:p>
            <a:pPr>
              <a:buFontTx/>
              <a:buNone/>
              <a:defRPr/>
            </a:pPr>
            <a:r>
              <a:rPr lang="en-US" altLang="zh-CN" sz="2000" b="1" dirty="0"/>
              <a:t>#include&lt;</a:t>
            </a:r>
            <a:r>
              <a:rPr lang="en-US" altLang="zh-CN" sz="2000" b="1" dirty="0" err="1"/>
              <a:t>fstream</a:t>
            </a:r>
            <a:r>
              <a:rPr lang="en-US" altLang="zh-CN" sz="2000" b="1" dirty="0"/>
              <a:t>&gt;</a:t>
            </a:r>
            <a:endParaRPr lang="en-US" altLang="zh-CN" sz="2000" b="1" dirty="0"/>
          </a:p>
          <a:p>
            <a:pPr>
              <a:buFontTx/>
              <a:buNone/>
              <a:defRPr/>
            </a:pPr>
            <a:r>
              <a:rPr lang="en-US" altLang="zh-CN" sz="2000" b="1" dirty="0"/>
              <a:t>void main(){</a:t>
            </a:r>
            <a:endParaRPr lang="en-US" altLang="zh-CN" sz="2000" b="1" dirty="0"/>
          </a:p>
          <a:p>
            <a:pPr>
              <a:buFontTx/>
              <a:buNone/>
              <a:defRPr/>
            </a:pPr>
            <a:r>
              <a:rPr lang="en-US" altLang="zh-CN" sz="2000" b="1" dirty="0"/>
              <a:t>	</a:t>
            </a:r>
            <a:r>
              <a:rPr lang="en-US" altLang="zh-CN" sz="2000" b="1" dirty="0" err="1"/>
              <a:t>std</a:t>
            </a:r>
            <a:r>
              <a:rPr lang="en-US" altLang="zh-CN" sz="2000" b="1" dirty="0"/>
              <a:t>::</a:t>
            </a:r>
            <a:r>
              <a:rPr lang="en-US" altLang="zh-CN" sz="2000" b="1" dirty="0" err="1"/>
              <a:t>ifstream</a:t>
            </a:r>
            <a:r>
              <a:rPr lang="en-US" altLang="zh-CN" sz="2000" b="1" dirty="0"/>
              <a:t> </a:t>
            </a:r>
            <a:r>
              <a:rPr lang="en-US" altLang="zh-CN" sz="2000" b="1" dirty="0" err="1"/>
              <a:t>infile</a:t>
            </a:r>
            <a:r>
              <a:rPr lang="en-US" altLang="zh-CN" sz="2000" b="1" dirty="0"/>
              <a:t>("c:\\student.dat"); </a:t>
            </a:r>
            <a:endParaRPr lang="en-US" altLang="zh-CN" sz="2000" b="1" dirty="0"/>
          </a:p>
          <a:p>
            <a:pPr>
              <a:buFontTx/>
              <a:buNone/>
              <a:defRPr/>
            </a:pPr>
            <a:r>
              <a:rPr lang="en-US" altLang="zh-CN" sz="2000" b="1" dirty="0"/>
              <a:t>	char name[8],id[8];</a:t>
            </a:r>
            <a:endParaRPr lang="en-US" altLang="zh-CN" sz="2000" b="1" dirty="0"/>
          </a:p>
          <a:p>
            <a:pPr>
              <a:buFontTx/>
              <a:buNone/>
              <a:defRPr/>
            </a:pPr>
            <a:r>
              <a:rPr lang="en-US" altLang="zh-CN" sz="2000" b="1" dirty="0"/>
              <a:t>	</a:t>
            </a:r>
            <a:r>
              <a:rPr lang="en-US" altLang="zh-CN" sz="2000" b="1" dirty="0" err="1"/>
              <a:t>int</a:t>
            </a:r>
            <a:r>
              <a:rPr lang="en-US" altLang="zh-CN" sz="2000" b="1" dirty="0"/>
              <a:t> </a:t>
            </a:r>
            <a:r>
              <a:rPr lang="en-US" altLang="zh-CN" sz="2000" b="1" dirty="0" err="1"/>
              <a:t>math,eng,computer,sum</a:t>
            </a:r>
            <a:r>
              <a:rPr lang="en-US" altLang="zh-CN" sz="2000" b="1" dirty="0"/>
              <a:t>;	</a:t>
            </a:r>
            <a:endParaRPr lang="en-US" altLang="zh-CN" sz="2000" b="1" dirty="0"/>
          </a:p>
          <a:p>
            <a:pPr>
              <a:buFontTx/>
              <a:buNone/>
              <a:defRPr/>
            </a:pPr>
            <a:r>
              <a:rPr lang="en-US" altLang="zh-CN" sz="2000" b="1" dirty="0"/>
              <a:t>	</a:t>
            </a:r>
            <a:r>
              <a:rPr lang="en-US" altLang="zh-CN" sz="2000" b="1" dirty="0" err="1"/>
              <a:t>std</a:t>
            </a:r>
            <a:r>
              <a:rPr lang="en-US" altLang="zh-CN" sz="2000" b="1" dirty="0"/>
              <a:t>::</a:t>
            </a:r>
            <a:r>
              <a:rPr lang="en-US" altLang="zh-CN" sz="2000" b="1" dirty="0" err="1"/>
              <a:t>cout</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姓名</a:t>
            </a: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身份证号</a:t>
            </a:r>
            <a:r>
              <a:rPr lang="en-US" altLang="zh-CN" sz="2000" b="1" dirty="0"/>
              <a:t>"</a:t>
            </a:r>
            <a:endParaRPr lang="en-US" altLang="zh-CN" sz="2000" b="1" dirty="0"/>
          </a:p>
          <a:p>
            <a:pPr>
              <a:buFontTx/>
              <a:buNone/>
              <a:defRPr/>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数学成绩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英语成绩</a:t>
            </a:r>
            <a:r>
              <a:rPr lang="en-US" altLang="zh-CN" sz="2000" b="1" dirty="0"/>
              <a:t>"</a:t>
            </a:r>
            <a:endParaRPr lang="en-US" altLang="zh-CN" sz="2000" b="1" dirty="0"/>
          </a:p>
          <a:p>
            <a:pPr>
              <a:buFontTx/>
              <a:buNone/>
              <a:defRPr/>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(12)&lt;&lt;"</a:t>
            </a:r>
            <a:r>
              <a:rPr lang="zh-CN" altLang="en-US" sz="2000" b="1" dirty="0"/>
              <a:t>计算机成绩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总分</a:t>
            </a:r>
            <a:r>
              <a:rPr lang="en-US" altLang="zh-CN" sz="2000" b="1" dirty="0"/>
              <a:t>"</a:t>
            </a:r>
            <a:endParaRPr lang="en-US" altLang="zh-CN" sz="2000" b="1" dirty="0"/>
          </a:p>
          <a:p>
            <a:pPr>
              <a:buFontTx/>
              <a:buNone/>
              <a:defRPr/>
            </a:pPr>
            <a:r>
              <a:rPr lang="en-US" altLang="zh-CN" sz="2000" b="1" dirty="0"/>
              <a:t>		              &lt;&lt;</a:t>
            </a:r>
            <a:r>
              <a:rPr lang="en-US" altLang="zh-CN" sz="2000" b="1" dirty="0" err="1"/>
              <a:t>std</a:t>
            </a:r>
            <a:r>
              <a:rPr lang="en-US" altLang="zh-CN" sz="2000" b="1" dirty="0"/>
              <a:t>::</a:t>
            </a:r>
            <a:r>
              <a:rPr lang="en-US" altLang="zh-CN" sz="2000" b="1" dirty="0" err="1"/>
              <a:t>endl</a:t>
            </a:r>
            <a:r>
              <a:rPr lang="en-US" altLang="zh-CN" sz="2000" b="1" dirty="0"/>
              <a:t>&lt;&lt;</a:t>
            </a:r>
            <a:r>
              <a:rPr lang="en-US" altLang="zh-CN" sz="2000" b="1" dirty="0" err="1"/>
              <a:t>std</a:t>
            </a:r>
            <a:r>
              <a:rPr lang="en-US" altLang="zh-CN" sz="2000" b="1" dirty="0"/>
              <a:t>::</a:t>
            </a:r>
            <a:r>
              <a:rPr lang="en-US" altLang="zh-CN" sz="2000" b="1" dirty="0" err="1"/>
              <a:t>endl</a:t>
            </a:r>
            <a:r>
              <a:rPr lang="en-US" altLang="zh-CN" sz="2000" b="1" dirty="0"/>
              <a:t>;</a:t>
            </a:r>
            <a:endParaRPr lang="en-US" altLang="zh-CN" sz="2000" b="1" dirty="0"/>
          </a:p>
        </p:txBody>
      </p:sp>
      <p:sp>
        <p:nvSpPr>
          <p:cNvPr id="4" name="AutoShape 4"/>
          <p:cNvSpPr>
            <a:spLocks noChangeArrowheads="1"/>
          </p:cNvSpPr>
          <p:nvPr/>
        </p:nvSpPr>
        <p:spPr bwMode="auto">
          <a:xfrm>
            <a:off x="5219700" y="1341438"/>
            <a:ext cx="3384550" cy="1295400"/>
          </a:xfrm>
          <a:prstGeom prst="wedgeRoundRectCallout">
            <a:avLst>
              <a:gd name="adj1" fmla="val -122985"/>
              <a:gd name="adj2" fmla="val 86257"/>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zh-CN" altLang="en-US" sz="2000" b="1" dirty="0">
                <a:latin typeface="Lucida Sans Unicode" panose="020B0602030504020204" pitchFamily="34" charset="0"/>
              </a:rPr>
              <a:t>定义文件变量</a:t>
            </a:r>
            <a:r>
              <a:rPr kumimoji="1" lang="en-US" altLang="zh-CN" sz="2000" b="1" dirty="0">
                <a:latin typeface="Lucida Sans Unicode" panose="020B0602030504020204" pitchFamily="34" charset="0"/>
              </a:rPr>
              <a:t>,</a:t>
            </a:r>
            <a:r>
              <a:rPr kumimoji="1" lang="zh-CN" altLang="en-US" sz="2000" b="1" dirty="0">
                <a:latin typeface="Lucida Sans Unicode" panose="020B0602030504020204" pitchFamily="34" charset="0"/>
              </a:rPr>
              <a:t>对</a:t>
            </a:r>
            <a:r>
              <a:rPr kumimoji="1" lang="en-US" altLang="zh-CN" sz="2000" b="1" dirty="0" err="1">
                <a:solidFill>
                  <a:schemeClr val="accent2"/>
                </a:solidFill>
                <a:latin typeface="Lucida Sans Unicode" panose="020B0602030504020204" pitchFamily="34" charset="0"/>
              </a:rPr>
              <a:t>intfile</a:t>
            </a:r>
            <a:r>
              <a:rPr kumimoji="1" lang="zh-CN" altLang="en-US" sz="2000" b="1" dirty="0">
                <a:latin typeface="Lucida Sans Unicode" panose="020B0602030504020204" pitchFamily="34" charset="0"/>
              </a:rPr>
              <a:t>的操作实际是对</a:t>
            </a:r>
            <a:r>
              <a:rPr kumimoji="1" lang="en-US" altLang="zh-CN" sz="2000" b="1" dirty="0">
                <a:latin typeface="Lucida Sans Unicode" panose="020B0602030504020204" pitchFamily="34" charset="0"/>
              </a:rPr>
              <a:t>C</a:t>
            </a:r>
            <a:r>
              <a:rPr kumimoji="1" lang="zh-CN" altLang="en-US" sz="2000" b="1" dirty="0">
                <a:latin typeface="Lucida Sans Unicode" panose="020B0602030504020204" pitchFamily="34" charset="0"/>
              </a:rPr>
              <a:t>盘根目录中的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磁盘文件的操作</a:t>
            </a:r>
            <a:endParaRPr kumimoji="1" lang="zh-CN" altLang="en-US" sz="2000" b="1" dirty="0">
              <a:latin typeface="Lucida Sans Unicode" panose="020B0602030504020204" pitchFamily="34" charset="0"/>
            </a:endParaRPr>
          </a:p>
        </p:txBody>
      </p:sp>
      <p:sp>
        <p:nvSpPr>
          <p:cNvPr id="5" name="Rectangle 2"/>
          <p:cNvSpPr txBox="1">
            <a:spLocks noChangeArrowheads="1"/>
          </p:cNvSpPr>
          <p:nvPr/>
        </p:nvSpPr>
        <p:spPr>
          <a:xfrm>
            <a:off x="457200" y="73025"/>
            <a:ext cx="8229600" cy="835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defRPr/>
            </a:pPr>
            <a:r>
              <a:rPr lang="en-US" altLang="zh-CN" b="1" kern="0" dirty="0"/>
              <a:t>2.15  </a:t>
            </a:r>
            <a:r>
              <a:rPr lang="zh-CN" altLang="zh-CN" b="1" kern="0" dirty="0">
                <a:solidFill>
                  <a:srgbClr val="FF0000"/>
                </a:solidFill>
              </a:rPr>
              <a:t>编程</a:t>
            </a:r>
            <a:r>
              <a:rPr lang="zh-CN" altLang="zh-CN" b="1" kern="0" dirty="0"/>
              <a:t>实作</a:t>
            </a:r>
            <a:endParaRPr lang="zh-CN" altLang="zh-CN"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body" idx="1"/>
          </p:nvPr>
        </p:nvSpPr>
        <p:spPr>
          <a:xfrm>
            <a:off x="250825" y="1052513"/>
            <a:ext cx="8280400" cy="5616575"/>
          </a:xfrm>
        </p:spPr>
        <p:txBody>
          <a:bodyPr/>
          <a:lstStyle/>
          <a:p>
            <a:pPr marL="609600" indent="-609600">
              <a:buFontTx/>
              <a:buNone/>
            </a:pPr>
            <a:r>
              <a:rPr lang="en-US" altLang="zh-CN" sz="2400" b="1" smtClean="0"/>
              <a:t>infile&gt;&gt;name;</a:t>
            </a:r>
            <a:endParaRPr lang="en-US" altLang="zh-CN" sz="2400" b="1" smtClean="0"/>
          </a:p>
          <a:p>
            <a:pPr marL="609600" indent="-609600">
              <a:buFontTx/>
              <a:buNone/>
            </a:pPr>
            <a:r>
              <a:rPr lang="en-US" altLang="zh-CN" sz="2400" b="1" smtClean="0"/>
              <a:t>	while (!infile.eof()){</a:t>
            </a:r>
            <a:endParaRPr lang="en-US" altLang="zh-CN" sz="2400" b="1" smtClean="0"/>
          </a:p>
          <a:p>
            <a:pPr marL="609600" indent="-609600">
              <a:buFontTx/>
              <a:buNone/>
            </a:pPr>
            <a:r>
              <a:rPr lang="en-US" altLang="zh-CN" sz="2400" b="1" smtClean="0"/>
              <a:t>		infile&gt;&gt;id&gt;&gt;math&gt;&gt;eng&gt;&gt;computer;</a:t>
            </a:r>
            <a:endParaRPr lang="en-US" altLang="zh-CN" sz="2400" b="1" smtClean="0"/>
          </a:p>
          <a:p>
            <a:pPr marL="609600" indent="-609600">
              <a:buFontTx/>
              <a:buNone/>
            </a:pPr>
            <a:r>
              <a:rPr lang="en-US" altLang="zh-CN" sz="2400" b="1" smtClean="0"/>
              <a:t>		sum=math + eng + computer;</a:t>
            </a:r>
            <a:endParaRPr lang="en-US" altLang="zh-CN" sz="2400" b="1" smtClean="0"/>
          </a:p>
          <a:p>
            <a:pPr marL="609600" indent="-609600">
              <a:buFontTx/>
              <a:buNone/>
            </a:pPr>
            <a:r>
              <a:rPr lang="en-US" altLang="zh-CN" sz="2400" b="1" smtClean="0"/>
              <a:t>	std::cout&lt;&lt;std::setw(10)&lt;&lt;name&lt;&lt;std::setw(10)</a:t>
            </a:r>
            <a:endParaRPr lang="en-US" altLang="zh-CN" sz="2400" b="1" smtClean="0"/>
          </a:p>
          <a:p>
            <a:pPr marL="609600" indent="-609600">
              <a:buFontTx/>
              <a:buNone/>
            </a:pPr>
            <a:r>
              <a:rPr lang="en-US" altLang="zh-CN" sz="2400" b="1" smtClean="0"/>
              <a:t>                      &lt;&lt;id&lt;&lt;std::setw(10)&lt;&lt;math</a:t>
            </a:r>
            <a:endParaRPr lang="en-US" altLang="zh-CN" sz="2400" b="1" smtClean="0"/>
          </a:p>
          <a:p>
            <a:pPr marL="609600" indent="-609600">
              <a:buFontTx/>
              <a:buNone/>
            </a:pPr>
            <a:r>
              <a:rPr lang="en-US" altLang="zh-CN" sz="2400" b="1" smtClean="0"/>
              <a:t>			&lt;&lt;std::setw(10)&lt;&lt;eng    					&lt;&lt;std::setw(12)&lt;&lt;computer</a:t>
            </a:r>
            <a:endParaRPr lang="en-US" altLang="zh-CN" sz="2400" b="1" smtClean="0"/>
          </a:p>
          <a:p>
            <a:pPr marL="609600" indent="-609600">
              <a:buFontTx/>
              <a:buNone/>
            </a:pPr>
            <a:r>
              <a:rPr lang="en-US" altLang="zh-CN" sz="2400" b="1" smtClean="0"/>
              <a:t>                       &lt;&lt;std::setw(10)&lt;&lt;sum &lt;&lt;std::endl;</a:t>
            </a:r>
            <a:endParaRPr lang="en-US" altLang="zh-CN" sz="2400" b="1" smtClean="0"/>
          </a:p>
          <a:p>
            <a:pPr marL="609600" indent="-609600">
              <a:buFontTx/>
              <a:buNone/>
            </a:pPr>
            <a:r>
              <a:rPr lang="en-US" altLang="zh-CN" sz="2400" b="1" smtClean="0"/>
              <a:t>		infile&gt;&gt;name;</a:t>
            </a:r>
            <a:endParaRPr lang="en-US" altLang="zh-CN" sz="2400" b="1" smtClean="0"/>
          </a:p>
          <a:p>
            <a:pPr marL="609600" indent="-609600">
              <a:buFontTx/>
              <a:buNone/>
            </a:pPr>
            <a:r>
              <a:rPr lang="en-US" altLang="zh-CN" sz="2400" b="1" smtClean="0"/>
              <a:t>	}</a:t>
            </a:r>
            <a:endParaRPr lang="en-US" altLang="zh-CN" sz="2400" b="1" smtClean="0"/>
          </a:p>
          <a:p>
            <a:pPr marL="609600" indent="-609600">
              <a:buFontTx/>
              <a:buNone/>
            </a:pPr>
            <a:r>
              <a:rPr lang="en-US" altLang="zh-CN" sz="2400" b="1" smtClean="0"/>
              <a:t>	infile.close();</a:t>
            </a:r>
            <a:endParaRPr lang="en-US" altLang="zh-CN" sz="2400" b="1" smtClean="0"/>
          </a:p>
          <a:p>
            <a:pPr marL="609600" indent="-609600">
              <a:buFontTx/>
              <a:buNone/>
            </a:pPr>
            <a:r>
              <a:rPr lang="en-US" altLang="zh-CN" sz="2400" b="1" smtClean="0"/>
              <a:t>}</a:t>
            </a:r>
            <a:endParaRPr lang="zh-CN" altLang="en-US" sz="2400" b="1" smtClean="0"/>
          </a:p>
        </p:txBody>
      </p:sp>
      <p:sp>
        <p:nvSpPr>
          <p:cNvPr id="3" name="AutoShape 5"/>
          <p:cNvSpPr>
            <a:spLocks noChangeArrowheads="1"/>
          </p:cNvSpPr>
          <p:nvPr/>
        </p:nvSpPr>
        <p:spPr bwMode="auto">
          <a:xfrm>
            <a:off x="5278438" y="404813"/>
            <a:ext cx="3849687" cy="1295400"/>
          </a:xfrm>
          <a:prstGeom prst="wedgeRoundRectCallout">
            <a:avLst>
              <a:gd name="adj1" fmla="val -78833"/>
              <a:gd name="adj2" fmla="val 81532"/>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itchFamily="2" charset="-122"/>
              </a:defRPr>
            </a:lvl1pPr>
            <a:lvl2pPr marL="742950" indent="-285750">
              <a:spcBef>
                <a:spcPct val="20000"/>
              </a:spcBef>
              <a:buChar char="–"/>
              <a:defRPr sz="2800">
                <a:solidFill>
                  <a:schemeClr val="tx1"/>
                </a:solidFill>
                <a:latin typeface="Arial" panose="020B0604020202020204" pitchFamily="34" charset="0"/>
                <a:ea typeface="宋体" pitchFamily="2" charset="-122"/>
              </a:defRPr>
            </a:lvl2pPr>
            <a:lvl3pPr marL="1143000" indent="-228600">
              <a:spcBef>
                <a:spcPct val="20000"/>
              </a:spcBef>
              <a:buChar char="•"/>
              <a:defRPr sz="2400">
                <a:solidFill>
                  <a:schemeClr val="tx1"/>
                </a:solidFill>
                <a:latin typeface="Arial" panose="020B0604020202020204" pitchFamily="34" charset="0"/>
                <a:ea typeface="宋体" pitchFamily="2" charset="-122"/>
              </a:defRPr>
            </a:lvl3pPr>
            <a:lvl4pPr marL="1600200" indent="-228600">
              <a:spcBef>
                <a:spcPct val="20000"/>
              </a:spcBef>
              <a:buChar char="–"/>
              <a:defRPr sz="2000">
                <a:solidFill>
                  <a:schemeClr val="tx1"/>
                </a:solidFill>
                <a:latin typeface="Arial" panose="020B0604020202020204" pitchFamily="34" charset="0"/>
                <a:ea typeface="宋体" pitchFamily="2" charset="-122"/>
              </a:defRPr>
            </a:lvl4pPr>
            <a:lvl5pPr marL="2057400" indent="-22860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spcBef>
                <a:spcPct val="0"/>
              </a:spcBef>
              <a:buFontTx/>
              <a:buNone/>
              <a:defRPr/>
            </a:pPr>
            <a:r>
              <a:rPr kumimoji="1" lang="zh-CN" altLang="en-US" sz="2000" b="1" dirty="0">
                <a:latin typeface="Lucida Sans Unicode" panose="020B0602030504020204" pitchFamily="34" charset="0"/>
              </a:rPr>
              <a:t>将文件变量中的数据读入到内存变量中，实际上是</a:t>
            </a:r>
            <a:endParaRPr kumimoji="1" lang="zh-CN" altLang="en-US" sz="2000" b="1" dirty="0">
              <a:latin typeface="Lucida Sans Unicode" panose="020B0602030504020204" pitchFamily="34" charset="0"/>
            </a:endParaRPr>
          </a:p>
          <a:p>
            <a:pPr>
              <a:spcBef>
                <a:spcPct val="0"/>
              </a:spcBef>
              <a:buFontTx/>
              <a:buNone/>
              <a:defRPr/>
            </a:pPr>
            <a:r>
              <a:rPr kumimoji="1" lang="zh-CN" altLang="en-US" sz="2000" b="1" dirty="0">
                <a:latin typeface="Lucida Sans Unicode" panose="020B0602030504020204" pitchFamily="34" charset="0"/>
              </a:rPr>
              <a:t>将磁盘文件</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中值读入到内存变量中．</a:t>
            </a:r>
            <a:endParaRPr kumimoji="1" lang="zh-CN" altLang="en-US" sz="2000" b="1" dirty="0">
              <a:latin typeface="Lucida Sans Unicode" panose="020B0602030504020204" pitchFamily="34" charset="0"/>
            </a:endParaRPr>
          </a:p>
          <a:p>
            <a:pPr>
              <a:spcBef>
                <a:spcPct val="0"/>
              </a:spcBef>
              <a:buFontTx/>
              <a:buNone/>
              <a:defRPr/>
            </a:pPr>
            <a:endParaRPr kumimoji="1" lang="zh-CN" altLang="en-US" sz="2000" b="1" dirty="0">
              <a:latin typeface="Lucida Sans Unicode" panose="020B0602030504020204" pitchFamily="34" charset="0"/>
            </a:endParaRPr>
          </a:p>
        </p:txBody>
      </p:sp>
      <p:sp>
        <p:nvSpPr>
          <p:cNvPr id="5" name="Rectangle 2"/>
          <p:cNvSpPr txBox="1">
            <a:spLocks noChangeArrowheads="1"/>
          </p:cNvSpPr>
          <p:nvPr/>
        </p:nvSpPr>
        <p:spPr>
          <a:xfrm>
            <a:off x="457200" y="73025"/>
            <a:ext cx="8229600" cy="835025"/>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algn="l">
              <a:defRPr/>
            </a:pPr>
            <a:r>
              <a:rPr lang="en-US" altLang="zh-CN" b="1" kern="0" dirty="0"/>
              <a:t>2.15  </a:t>
            </a:r>
            <a:r>
              <a:rPr lang="zh-CN" altLang="zh-CN" b="1" kern="0" dirty="0">
                <a:solidFill>
                  <a:srgbClr val="FF0000"/>
                </a:solidFill>
              </a:rPr>
              <a:t>编程</a:t>
            </a:r>
            <a:r>
              <a:rPr lang="zh-CN" altLang="zh-CN" b="1" kern="0" dirty="0"/>
              <a:t>实作</a:t>
            </a:r>
            <a:endParaRPr lang="zh-CN" altLang="zh-CN"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ChangeArrowheads="1"/>
          </p:cNvSpPr>
          <p:nvPr>
            <p:ph type="title" idx="4294967295"/>
          </p:nvPr>
        </p:nvSpPr>
        <p:spPr>
          <a:xfrm>
            <a:off x="806450" y="-171450"/>
            <a:ext cx="8229600" cy="1143000"/>
          </a:xfrm>
        </p:spPr>
        <p:txBody>
          <a:bodyPr/>
          <a:lstStyle/>
          <a:p>
            <a:r>
              <a:rPr lang="zh-CN" altLang="en-US" dirty="0" smtClean="0"/>
              <a:t>加餐作业</a:t>
            </a:r>
            <a:endParaRPr lang="zh-CN" altLang="en-US" dirty="0" smtClean="0"/>
          </a:p>
        </p:txBody>
      </p:sp>
      <p:sp>
        <p:nvSpPr>
          <p:cNvPr id="229378" name="Rectangle 3"/>
          <p:cNvSpPr>
            <a:spLocks noGrp="1" noChangeArrowheads="1"/>
          </p:cNvSpPr>
          <p:nvPr>
            <p:ph type="body" idx="4294967295"/>
          </p:nvPr>
        </p:nvSpPr>
        <p:spPr>
          <a:xfrm>
            <a:off x="179512" y="1196752"/>
            <a:ext cx="8785225" cy="5805487"/>
          </a:xfrm>
        </p:spPr>
        <p:txBody>
          <a:bodyPr/>
          <a:lstStyle/>
          <a:p>
            <a:pPr marL="609600" indent="-609600">
              <a:lnSpc>
                <a:spcPct val="80000"/>
              </a:lnSpc>
              <a:buFont typeface="Wingdings" panose="05000000000000000000" pitchFamily="2" charset="2"/>
              <a:buNone/>
            </a:pPr>
            <a:r>
              <a:rPr lang="zh-CN" altLang="en-US" sz="2400" b="1" dirty="0" smtClean="0">
                <a:solidFill>
                  <a:srgbClr val="0000CC"/>
                </a:solidFill>
              </a:rPr>
              <a:t>书本：</a:t>
            </a:r>
            <a:r>
              <a:rPr lang="en-US" altLang="zh-CN" sz="2400" b="1" dirty="0" smtClean="0">
                <a:solidFill>
                  <a:srgbClr val="0000CC"/>
                </a:solidFill>
              </a:rPr>
              <a:t>P26   6</a:t>
            </a:r>
            <a:r>
              <a:rPr lang="zh-CN" altLang="en-US" sz="2400" b="1" dirty="0" smtClean="0">
                <a:solidFill>
                  <a:srgbClr val="0000CC"/>
                </a:solidFill>
              </a:rPr>
              <a:t>、</a:t>
            </a:r>
            <a:r>
              <a:rPr lang="en-US" altLang="zh-CN" sz="2400" b="1" dirty="0" smtClean="0">
                <a:solidFill>
                  <a:srgbClr val="0000CC"/>
                </a:solidFill>
              </a:rPr>
              <a:t>7</a:t>
            </a:r>
            <a:r>
              <a:rPr lang="zh-CN" altLang="en-US" sz="2400" b="1" dirty="0" smtClean="0">
                <a:solidFill>
                  <a:srgbClr val="0000CC"/>
                </a:solidFill>
              </a:rPr>
              <a:t>、</a:t>
            </a:r>
            <a:r>
              <a:rPr lang="en-US" altLang="zh-CN" sz="2400" b="1" dirty="0" smtClean="0">
                <a:solidFill>
                  <a:srgbClr val="0000CC"/>
                </a:solidFill>
              </a:rPr>
              <a:t>8     P77  </a:t>
            </a:r>
            <a:r>
              <a:rPr lang="en-US" altLang="zh-CN" sz="2400" b="1" dirty="0" smtClean="0">
                <a:solidFill>
                  <a:srgbClr val="0000CC"/>
                </a:solidFill>
              </a:rPr>
              <a:t>9</a:t>
            </a:r>
            <a:r>
              <a:rPr lang="en-US" altLang="zh-CN" sz="2400" b="1" dirty="0" smtClean="0">
                <a:solidFill>
                  <a:srgbClr val="0000CC"/>
                </a:solidFill>
              </a:rPr>
              <a:t>(1)</a:t>
            </a:r>
            <a:r>
              <a:rPr lang="zh-CN" altLang="en-US" sz="2400" b="1" dirty="0" smtClean="0">
                <a:solidFill>
                  <a:srgbClr val="0000CC"/>
                </a:solidFill>
              </a:rPr>
              <a:t>、</a:t>
            </a:r>
            <a:r>
              <a:rPr lang="en-US" altLang="zh-CN" sz="2400" b="1" dirty="0" smtClean="0">
                <a:solidFill>
                  <a:srgbClr val="0000CC"/>
                </a:solidFill>
              </a:rPr>
              <a:t>10(1-4)</a:t>
            </a:r>
            <a:r>
              <a:rPr lang="zh-CN" altLang="en-US" sz="2400" b="1" dirty="0" smtClean="0">
                <a:solidFill>
                  <a:srgbClr val="0000CC"/>
                </a:solidFill>
              </a:rPr>
              <a:t>、</a:t>
            </a:r>
            <a:r>
              <a:rPr lang="en-US" altLang="zh-CN" sz="2400" b="1" dirty="0" smtClean="0">
                <a:solidFill>
                  <a:srgbClr val="0000CC"/>
                </a:solidFill>
              </a:rPr>
              <a:t>11</a:t>
            </a:r>
            <a:r>
              <a:rPr lang="zh-CN" altLang="en-US" sz="2400" b="1" dirty="0" smtClean="0">
                <a:solidFill>
                  <a:srgbClr val="0000CC"/>
                </a:solidFill>
              </a:rPr>
              <a:t>、</a:t>
            </a:r>
            <a:r>
              <a:rPr lang="en-US" altLang="zh-CN" sz="2400" b="1" dirty="0" smtClean="0">
                <a:solidFill>
                  <a:srgbClr val="0000CC"/>
                </a:solidFill>
              </a:rPr>
              <a:t>12</a:t>
            </a:r>
            <a:endParaRPr lang="en-US" altLang="zh-CN" sz="2400" b="1" dirty="0" smtClean="0">
              <a:solidFill>
                <a:srgbClr val="0000CC"/>
              </a:solidFill>
            </a:endParaRPr>
          </a:p>
          <a:p>
            <a:pPr marL="609600" indent="-609600">
              <a:lnSpc>
                <a:spcPct val="80000"/>
              </a:lnSpc>
              <a:buFont typeface="Wingdings" panose="05000000000000000000" pitchFamily="2" charset="2"/>
              <a:buNone/>
            </a:pPr>
            <a:r>
              <a:rPr lang="zh-CN" altLang="en-US" sz="2400" b="1" dirty="0" smtClean="0">
                <a:solidFill>
                  <a:srgbClr val="0000CC"/>
                </a:solidFill>
              </a:rPr>
              <a:t>课外</a:t>
            </a:r>
            <a:r>
              <a:rPr lang="zh-CN" altLang="en-US" sz="2400" b="1" dirty="0" smtClean="0"/>
              <a:t>：</a:t>
            </a:r>
            <a:endParaRPr lang="zh-CN" altLang="en-US" sz="2400" b="1" dirty="0" smtClean="0"/>
          </a:p>
          <a:p>
            <a:pPr marL="609600" indent="-609600">
              <a:lnSpc>
                <a:spcPct val="80000"/>
              </a:lnSpc>
              <a:buFont typeface="Wingdings" panose="05000000000000000000" pitchFamily="2" charset="2"/>
              <a:buChar char="v"/>
            </a:pPr>
            <a:r>
              <a:rPr lang="zh-CN" altLang="en-US" sz="2400" b="1" dirty="0" smtClean="0"/>
              <a:t>实现一个简单的计算器程序。计算器应该能够对两个输入数据实现基本的数学运算：加、减、乘、除和取模（余数）。程序应该提示用户输入三个参数：两个操作数和一个运算符，然后由计算器输出计算结果。</a:t>
            </a:r>
            <a:endParaRPr lang="en-US" altLang="zh-CN" sz="2400" b="1" dirty="0" smtClean="0"/>
          </a:p>
          <a:p>
            <a:pPr marL="609600" indent="-609600">
              <a:lnSpc>
                <a:spcPct val="80000"/>
              </a:lnSpc>
              <a:buFont typeface="Wingdings" panose="05000000000000000000" pitchFamily="2" charset="2"/>
              <a:buChar char="v"/>
            </a:pPr>
            <a:r>
              <a:rPr lang="zh-CN" altLang="zh-CN" sz="2400" b="1" dirty="0" smtClean="0"/>
              <a:t>基于链表结构实现一个简单的通讯录管理系统，实现通讯录的简单电子化。该系统具有增加新记录、修改原记录、删除原记录、根据姓名查找和查看所有记录等功能。</a:t>
            </a:r>
            <a:endParaRPr lang="zh-CN" altLang="en-US" sz="2400" b="1" dirty="0" smtClean="0"/>
          </a:p>
          <a:p>
            <a:pPr marL="609600" indent="-609600">
              <a:lnSpc>
                <a:spcPct val="80000"/>
              </a:lnSpc>
              <a:buFont typeface="Wingdings" panose="05000000000000000000" pitchFamily="2" charset="2"/>
              <a:buNone/>
            </a:pPr>
            <a:endParaRPr lang="zh-CN" altLang="en-US" sz="2400" b="1" dirty="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74" lon="1080000" rev="0"/>
              </a:camera>
              <a:lightRig rig="legacyHarsh2" dir="b"/>
            </a:scene3d>
            <a:sp3d extrusionH="430200" prstMaterial="legacyMatte">
              <a:extrusionClr>
                <a:srgbClr val="FF6600"/>
              </a:extrusionClr>
            </a:sp3d>
          </a:bodyPr>
          <a:lstStyle/>
          <a:p>
            <a:pPr algn="ctr"/>
            <a:r>
              <a:rPr lang="en-US" altLang="zh-CN" sz="9600" kern="10">
                <a:ln w="9525">
                  <a:round/>
                </a:ln>
                <a:gradFill rotWithShape="1">
                  <a:gsLst>
                    <a:gs pos="0">
                      <a:srgbClr val="FFE701"/>
                    </a:gs>
                    <a:gs pos="100000">
                      <a:srgbClr val="FE3E02"/>
                    </a:gs>
                  </a:gsLst>
                  <a:lin ang="5400000" scaled="1"/>
                </a:gradFill>
                <a:latin typeface="Blackadder ITC" panose="04020505051007020D02"/>
              </a:rPr>
              <a:t>The End</a:t>
            </a:r>
            <a:endParaRPr lang="zh-CN" altLang="en-US" sz="9600" kern="10">
              <a:ln w="9525">
                <a:round/>
              </a:ln>
              <a:gradFill rotWithShape="1">
                <a:gsLst>
                  <a:gs pos="0">
                    <a:srgbClr val="FFE701"/>
                  </a:gs>
                  <a:gs pos="100000">
                    <a:srgbClr val="FE3E02"/>
                  </a:gs>
                </a:gsLst>
                <a:lin ang="5400000" scaled="1"/>
              </a:gradFill>
              <a:latin typeface="Blackadder ITC" panose="04020505051007020D02"/>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rPr>
              <a:t>谢谢大家！</a:t>
            </a:r>
            <a:endPar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6"/>
          <p:cNvSpPr>
            <a:spLocks noGrp="1" noChangeArrowheads="1"/>
          </p:cNvSpPr>
          <p:nvPr>
            <p:ph type="title"/>
          </p:nvPr>
        </p:nvSpPr>
        <p:spPr>
          <a:xfrm>
            <a:off x="395536" y="-13672"/>
            <a:ext cx="7772400" cy="838200"/>
          </a:xfrm>
        </p:spPr>
        <p:txBody>
          <a:bodyPr/>
          <a:lstStyle/>
          <a:p>
            <a:pPr eaLnBrk="1" hangingPunct="1"/>
            <a:r>
              <a:rPr lang="en-US" altLang="zh-CN" b="1" dirty="0" smtClean="0"/>
              <a:t>2.3.3 new </a:t>
            </a:r>
            <a:r>
              <a:rPr lang="zh-CN" altLang="en-US" b="1" dirty="0" smtClean="0">
                <a:solidFill>
                  <a:srgbClr val="FF0000"/>
                </a:solidFill>
              </a:rPr>
              <a:t>和</a:t>
            </a:r>
            <a:r>
              <a:rPr lang="en-US" altLang="zh-CN" b="1" dirty="0" smtClean="0">
                <a:solidFill>
                  <a:srgbClr val="FF0000"/>
                </a:solidFill>
              </a:rPr>
              <a:t>delete</a:t>
            </a:r>
            <a:endParaRPr lang="en-US" altLang="zh-CN" b="1" dirty="0" smtClean="0">
              <a:solidFill>
                <a:srgbClr val="FF0000"/>
              </a:solidFill>
            </a:endParaRPr>
          </a:p>
        </p:txBody>
      </p:sp>
      <p:sp>
        <p:nvSpPr>
          <p:cNvPr id="29698" name="Rectangle 3"/>
          <p:cNvSpPr>
            <a:spLocks noGrp="1" noChangeArrowheads="1"/>
          </p:cNvSpPr>
          <p:nvPr>
            <p:ph idx="1"/>
          </p:nvPr>
        </p:nvSpPr>
        <p:spPr>
          <a:xfrm>
            <a:off x="684213" y="1268413"/>
            <a:ext cx="8062912" cy="4683125"/>
          </a:xfrm>
        </p:spPr>
        <p:txBody>
          <a:bodyPr/>
          <a:lstStyle/>
          <a:p>
            <a:pPr eaLnBrk="1" hangingPunct="1">
              <a:lnSpc>
                <a:spcPct val="80000"/>
              </a:lnSpc>
              <a:buFontTx/>
              <a:buNone/>
            </a:pPr>
            <a:r>
              <a:rPr lang="en-US" altLang="zh-CN" sz="2800" b="1" dirty="0" smtClean="0">
                <a:solidFill>
                  <a:srgbClr val="0000CC"/>
                </a:solidFill>
              </a:rPr>
              <a:t>3</a:t>
            </a:r>
            <a:r>
              <a:rPr lang="zh-CN" altLang="en-US" sz="2800" b="1" dirty="0" smtClean="0">
                <a:solidFill>
                  <a:srgbClr val="0000CC"/>
                </a:solidFill>
              </a:rPr>
              <a:t>．</a:t>
            </a:r>
            <a:r>
              <a:rPr lang="en-US" altLang="zh-CN" sz="2800" b="1" dirty="0" smtClean="0">
                <a:solidFill>
                  <a:srgbClr val="0000CC"/>
                </a:solidFill>
              </a:rPr>
              <a:t>C</a:t>
            </a:r>
            <a:r>
              <a:rPr lang="zh-CN" altLang="en-US" sz="2800" b="1" dirty="0" smtClean="0">
                <a:solidFill>
                  <a:srgbClr val="0000CC"/>
                </a:solidFill>
              </a:rPr>
              <a:t>＋＋动态内存分可由</a:t>
            </a:r>
            <a:r>
              <a:rPr lang="en-US" altLang="zh-CN" sz="2800" b="1" dirty="0" err="1" smtClean="0">
                <a:solidFill>
                  <a:srgbClr val="0000CC"/>
                </a:solidFill>
              </a:rPr>
              <a:t>new,delete</a:t>
            </a:r>
            <a:r>
              <a:rPr lang="zh-CN" altLang="en-US" sz="2800" b="1" dirty="0" smtClean="0">
                <a:solidFill>
                  <a:srgbClr val="0000CC"/>
                </a:solidFill>
              </a:rPr>
              <a:t>运算符完成</a:t>
            </a:r>
            <a:endParaRPr lang="zh-CN" altLang="en-US" sz="2800" b="1" dirty="0" smtClean="0">
              <a:solidFill>
                <a:srgbClr val="0000CC"/>
              </a:solidFill>
            </a:endParaRPr>
          </a:p>
          <a:p>
            <a:pPr eaLnBrk="1" hangingPunct="1">
              <a:lnSpc>
                <a:spcPct val="80000"/>
              </a:lnSpc>
            </a:pPr>
            <a:r>
              <a:rPr lang="en-US" altLang="zh-CN" sz="2800" b="1" dirty="0" smtClean="0">
                <a:solidFill>
                  <a:srgbClr val="FF0000"/>
                </a:solidFill>
              </a:rPr>
              <a:t>New</a:t>
            </a:r>
            <a:r>
              <a:rPr lang="zh-CN" altLang="en-US" sz="2800" b="1" dirty="0" smtClean="0">
                <a:solidFill>
                  <a:srgbClr val="FF0000"/>
                </a:solidFill>
              </a:rPr>
              <a:t>用于从内存中分配指定大小的内存</a:t>
            </a:r>
            <a:endParaRPr lang="zh-CN" altLang="en-US" sz="2800" b="1" dirty="0" smtClean="0">
              <a:solidFill>
                <a:srgbClr val="FF0000"/>
              </a:solidFill>
            </a:endParaRPr>
          </a:p>
          <a:p>
            <a:pPr lvl="1" eaLnBrk="1" hangingPunct="1"/>
            <a:r>
              <a:rPr lang="zh-CN" altLang="en-US" b="1" dirty="0" smtClean="0"/>
              <a:t>用法</a:t>
            </a:r>
            <a:r>
              <a:rPr lang="en-US" altLang="zh-CN" b="1" dirty="0" smtClean="0"/>
              <a:t>1</a:t>
            </a:r>
            <a:r>
              <a:rPr lang="zh-CN" altLang="en-US" b="1" dirty="0" smtClean="0"/>
              <a:t>：</a:t>
            </a:r>
            <a:r>
              <a:rPr lang="en-US" altLang="zh-CN" b="1" dirty="0" smtClean="0"/>
              <a:t>p=new type;</a:t>
            </a:r>
            <a:endParaRPr lang="en-US" altLang="zh-CN" b="1" dirty="0" smtClean="0"/>
          </a:p>
          <a:p>
            <a:pPr lvl="1" eaLnBrk="1" hangingPunct="1"/>
            <a:r>
              <a:rPr lang="zh-CN" altLang="en-US" b="1" dirty="0" smtClean="0"/>
              <a:t>用法</a:t>
            </a:r>
            <a:r>
              <a:rPr lang="en-US" altLang="zh-CN" b="1" dirty="0" smtClean="0"/>
              <a:t>2</a:t>
            </a:r>
            <a:r>
              <a:rPr lang="zh-CN" altLang="en-US" b="1" dirty="0" smtClean="0"/>
              <a:t>：</a:t>
            </a:r>
            <a:r>
              <a:rPr lang="en-US" altLang="zh-CN" b="1" dirty="0" smtClean="0"/>
              <a:t>p=new type(x);</a:t>
            </a:r>
            <a:endParaRPr lang="en-US" altLang="zh-CN" b="1" dirty="0" smtClean="0"/>
          </a:p>
          <a:p>
            <a:pPr lvl="1" eaLnBrk="1" hangingPunct="1"/>
            <a:r>
              <a:rPr lang="zh-CN" altLang="en-US" b="1" dirty="0" smtClean="0"/>
              <a:t>用法</a:t>
            </a:r>
            <a:r>
              <a:rPr lang="en-US" altLang="zh-CN" b="1" dirty="0" smtClean="0"/>
              <a:t>3</a:t>
            </a:r>
            <a:r>
              <a:rPr lang="zh-CN" altLang="en-US" b="1" dirty="0" smtClean="0"/>
              <a:t>：</a:t>
            </a:r>
            <a:r>
              <a:rPr lang="en-US" altLang="zh-CN" b="1" dirty="0" smtClean="0"/>
              <a:t>p=new type[n];</a:t>
            </a:r>
            <a:endParaRPr lang="en-US" altLang="zh-CN" b="1" dirty="0" smtClean="0"/>
          </a:p>
          <a:p>
            <a:pPr lvl="1" eaLnBrk="1" hangingPunct="1"/>
            <a:r>
              <a:rPr lang="zh-CN" altLang="en-US" sz="2400" b="1" dirty="0" smtClean="0">
                <a:solidFill>
                  <a:srgbClr val="0000CC"/>
                </a:solidFill>
              </a:rPr>
              <a:t>不需要</a:t>
            </a:r>
            <a:r>
              <a:rPr lang="en-US" altLang="zh-CN" sz="2400" b="1" dirty="0" err="1" smtClean="0">
                <a:solidFill>
                  <a:srgbClr val="0000CC"/>
                </a:solidFill>
              </a:rPr>
              <a:t>sizeof</a:t>
            </a:r>
            <a:r>
              <a:rPr lang="zh-CN" altLang="en-US" sz="2400" b="1" dirty="0" smtClean="0">
                <a:solidFill>
                  <a:srgbClr val="0000CC"/>
                </a:solidFill>
              </a:rPr>
              <a:t>计算内存大小</a:t>
            </a:r>
            <a:endParaRPr lang="zh-CN" altLang="en-US" sz="2400" b="1" dirty="0" smtClean="0">
              <a:solidFill>
                <a:srgbClr val="0000CC"/>
              </a:solidFill>
            </a:endParaRPr>
          </a:p>
          <a:p>
            <a:pPr eaLnBrk="1" hangingPunct="1"/>
            <a:r>
              <a:rPr lang="en-US" altLang="zh-CN" b="1" dirty="0" smtClean="0">
                <a:solidFill>
                  <a:srgbClr val="FF0000"/>
                </a:solidFill>
              </a:rPr>
              <a:t>delete</a:t>
            </a:r>
            <a:r>
              <a:rPr lang="zh-CN" altLang="en-US" b="1" dirty="0" smtClean="0">
                <a:solidFill>
                  <a:srgbClr val="FF0000"/>
                </a:solidFill>
              </a:rPr>
              <a:t>用于释放</a:t>
            </a:r>
            <a:r>
              <a:rPr lang="en-US" altLang="zh-CN" b="1" dirty="0" smtClean="0">
                <a:solidFill>
                  <a:srgbClr val="FF0000"/>
                </a:solidFill>
              </a:rPr>
              <a:t>new</a:t>
            </a:r>
            <a:r>
              <a:rPr lang="zh-CN" altLang="en-US" b="1" dirty="0" smtClean="0">
                <a:solidFill>
                  <a:srgbClr val="FF0000"/>
                </a:solidFill>
              </a:rPr>
              <a:t>分配的堆内存</a:t>
            </a:r>
            <a:endParaRPr lang="zh-CN" altLang="en-US" b="1" dirty="0" smtClean="0">
              <a:solidFill>
                <a:srgbClr val="FF0000"/>
              </a:solidFill>
            </a:endParaRPr>
          </a:p>
          <a:p>
            <a:pPr lvl="1" eaLnBrk="1" hangingPunct="1"/>
            <a:r>
              <a:rPr lang="zh-CN" altLang="en-US" b="1" dirty="0" smtClean="0"/>
              <a:t>用法</a:t>
            </a:r>
            <a:r>
              <a:rPr lang="en-US" altLang="zh-CN" b="1" dirty="0" smtClean="0"/>
              <a:t>1</a:t>
            </a:r>
            <a:r>
              <a:rPr lang="zh-CN" altLang="en-US" b="1" dirty="0" smtClean="0"/>
              <a:t>：</a:t>
            </a:r>
            <a:r>
              <a:rPr lang="en-US" altLang="zh-CN" b="1" dirty="0" smtClean="0"/>
              <a:t>delete p;</a:t>
            </a:r>
            <a:r>
              <a:rPr lang="en-US" altLang="zh-CN" b="1" dirty="0" smtClean="0">
                <a:sym typeface="+mn-ea"/>
              </a:rPr>
              <a:t>//p=nullptr</a:t>
            </a:r>
            <a:endParaRPr lang="en-US" altLang="zh-CN" b="1" dirty="0" smtClean="0"/>
          </a:p>
          <a:p>
            <a:pPr lvl="1" eaLnBrk="1" hangingPunct="1"/>
            <a:r>
              <a:rPr lang="zh-CN" altLang="en-US" b="1" dirty="0" smtClean="0"/>
              <a:t>用法</a:t>
            </a:r>
            <a:r>
              <a:rPr lang="en-US" altLang="zh-CN" b="1" dirty="0" smtClean="0"/>
              <a:t>2</a:t>
            </a:r>
            <a:r>
              <a:rPr lang="zh-CN" altLang="en-US" b="1" dirty="0" smtClean="0"/>
              <a:t>：</a:t>
            </a:r>
            <a:r>
              <a:rPr lang="en-US" altLang="zh-CN" b="1" dirty="0" smtClean="0"/>
              <a:t>delete [ ]p;//p=nullptr</a:t>
            </a:r>
            <a:endParaRPr lang="en-US" altLang="zh-CN" sz="2000" b="1" dirty="0" smtClean="0"/>
          </a:p>
          <a:p>
            <a:pPr eaLnBrk="1" hangingPunct="1">
              <a:lnSpc>
                <a:spcPct val="80000"/>
              </a:lnSpc>
            </a:pPr>
            <a:endParaRPr lang="zh-CN" altLang="en-US" sz="2400" b="1"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idx="1"/>
          </p:nvPr>
        </p:nvSpPr>
        <p:spPr>
          <a:xfrm>
            <a:off x="179388" y="0"/>
            <a:ext cx="8640762" cy="6669088"/>
          </a:xfrm>
        </p:spPr>
        <p:txBody>
          <a:bodyPr/>
          <a:lstStyle/>
          <a:p>
            <a:pPr marL="0" indent="0" eaLnBrk="1" hangingPunct="1">
              <a:lnSpc>
                <a:spcPct val="80000"/>
              </a:lnSpc>
              <a:buFontTx/>
              <a:buNone/>
            </a:pPr>
            <a:r>
              <a:rPr lang="en-US" altLang="zh-CN" sz="1800" b="1" dirty="0" smtClean="0">
                <a:solidFill>
                  <a:srgbClr val="0000CC"/>
                </a:solidFill>
              </a:rPr>
              <a:t>4</a:t>
            </a:r>
            <a:r>
              <a:rPr lang="zh-CN" altLang="en-US" sz="1800" b="1" dirty="0" smtClean="0">
                <a:solidFill>
                  <a:srgbClr val="0000CC"/>
                </a:solidFill>
              </a:rPr>
              <a:t>、</a:t>
            </a:r>
            <a:r>
              <a:rPr lang="en-US" altLang="zh-CN" sz="1800" b="1" dirty="0" smtClean="0">
                <a:solidFill>
                  <a:srgbClr val="0000CC"/>
                </a:solidFill>
              </a:rPr>
              <a:t>【</a:t>
            </a:r>
            <a:r>
              <a:rPr lang="zh-CN" altLang="en-US" sz="1800" b="1" dirty="0" smtClean="0">
                <a:solidFill>
                  <a:srgbClr val="0000CC"/>
                </a:solidFill>
              </a:rPr>
              <a:t>例</a:t>
            </a:r>
            <a:r>
              <a:rPr lang="en-US" altLang="zh-CN" sz="1800" b="1" dirty="0" smtClean="0">
                <a:solidFill>
                  <a:srgbClr val="0000CC"/>
                </a:solidFill>
              </a:rPr>
              <a:t>2-4】  </a:t>
            </a:r>
            <a:r>
              <a:rPr lang="zh-CN" altLang="en-US" sz="1800" b="1" dirty="0" smtClean="0">
                <a:solidFill>
                  <a:srgbClr val="0000CC"/>
                </a:solidFill>
              </a:rPr>
              <a:t>用</a:t>
            </a:r>
            <a:r>
              <a:rPr lang="en-US" altLang="zh-CN" sz="1800" b="1" dirty="0" smtClean="0">
                <a:solidFill>
                  <a:srgbClr val="0000CC"/>
                </a:solidFill>
              </a:rPr>
              <a:t>new</a:t>
            </a:r>
            <a:r>
              <a:rPr lang="zh-CN" altLang="en-US" sz="1800" b="1" dirty="0" smtClean="0">
                <a:solidFill>
                  <a:srgbClr val="0000CC"/>
                </a:solidFill>
              </a:rPr>
              <a:t>和</a:t>
            </a:r>
            <a:r>
              <a:rPr lang="en-US" altLang="zh-CN" sz="1800" b="1" dirty="0" smtClean="0">
                <a:solidFill>
                  <a:srgbClr val="0000CC"/>
                </a:solidFill>
              </a:rPr>
              <a:t>delete</a:t>
            </a:r>
            <a:r>
              <a:rPr lang="zh-CN" altLang="en-US" sz="1800" b="1" dirty="0" smtClean="0">
                <a:solidFill>
                  <a:srgbClr val="0000CC"/>
                </a:solidFill>
              </a:rPr>
              <a:t>分配与释放堆内存。</a:t>
            </a:r>
            <a:endParaRPr lang="zh-CN" altLang="en-US" sz="1800" b="1" dirty="0" smtClean="0">
              <a:solidFill>
                <a:srgbClr val="0000CC"/>
              </a:solidFill>
            </a:endParaRPr>
          </a:p>
          <a:p>
            <a:pPr marL="0" indent="0">
              <a:buFontTx/>
              <a:buNone/>
            </a:pPr>
            <a:r>
              <a:rPr lang="fr-FR" altLang="zh-CN" sz="1800" b="1" dirty="0" smtClean="0"/>
              <a:t>#include &lt;iostream&gt;</a:t>
            </a:r>
            <a:endParaRPr lang="zh-CN" altLang="zh-CN" sz="1800" b="1" dirty="0" smtClean="0"/>
          </a:p>
          <a:p>
            <a:pPr marL="0" indent="0">
              <a:buFontTx/>
              <a:buNone/>
            </a:pPr>
            <a:r>
              <a:rPr lang="fr-FR" altLang="zh-CN" sz="1800" b="1" dirty="0" smtClean="0"/>
              <a:t>using namespace std;</a:t>
            </a:r>
            <a:endParaRPr lang="zh-CN" altLang="zh-CN" sz="1800" b="1" dirty="0" smtClean="0"/>
          </a:p>
          <a:p>
            <a:pPr marL="0" indent="0">
              <a:buFontTx/>
              <a:buNone/>
            </a:pPr>
            <a:r>
              <a:rPr lang="fr-FR" altLang="zh-CN" sz="1800" b="1" dirty="0" smtClean="0"/>
              <a:t>void main(){</a:t>
            </a:r>
            <a:endParaRPr lang="zh-CN" altLang="zh-CN" sz="1800" b="1" dirty="0" smtClean="0"/>
          </a:p>
          <a:p>
            <a:pPr marL="0" indent="0">
              <a:buFontTx/>
              <a:buNone/>
            </a:pPr>
            <a:r>
              <a:rPr lang="fr-FR" altLang="zh-CN" sz="1800" b="1" dirty="0" smtClean="0"/>
              <a:t>	int *p1,*p2,*p3;</a:t>
            </a:r>
            <a:endParaRPr lang="zh-CN" altLang="zh-CN" sz="1800" b="1" dirty="0" smtClean="0"/>
          </a:p>
          <a:p>
            <a:pPr marL="0" indent="0">
              <a:buFontTx/>
              <a:buNone/>
            </a:pPr>
            <a:r>
              <a:rPr lang="fr-FR" altLang="zh-CN" sz="1800" b="1" dirty="0" smtClean="0"/>
              <a:t>	</a:t>
            </a:r>
            <a:r>
              <a:rPr lang="fr-FR" altLang="zh-CN" sz="1800" b="1" dirty="0" smtClean="0">
                <a:solidFill>
                  <a:srgbClr val="0000CC"/>
                </a:solidFill>
              </a:rPr>
              <a:t>p1=new int;     </a:t>
            </a:r>
            <a:r>
              <a:rPr lang="fr-FR" altLang="zh-CN" sz="1800" b="1" dirty="0" smtClean="0"/>
              <a:t>	//</a:t>
            </a:r>
            <a:r>
              <a:rPr lang="zh-CN" altLang="zh-CN" sz="1800" b="1" dirty="0" smtClean="0"/>
              <a:t>分配一个能够存放</a:t>
            </a:r>
            <a:r>
              <a:rPr lang="fr-FR" altLang="zh-CN" sz="1800" b="1" dirty="0" smtClean="0"/>
              <a:t>int</a:t>
            </a:r>
            <a:r>
              <a:rPr lang="zh-CN" altLang="zh-CN" sz="1800" b="1" dirty="0" smtClean="0"/>
              <a:t>类型数据的内存区域</a:t>
            </a:r>
            <a:endParaRPr lang="zh-CN" altLang="zh-CN" sz="1800" b="1" dirty="0" smtClean="0"/>
          </a:p>
          <a:p>
            <a:pPr marL="0" indent="0">
              <a:buFontTx/>
              <a:buNone/>
            </a:pPr>
            <a:r>
              <a:rPr lang="fr-FR" altLang="zh-CN" sz="1800" b="1" dirty="0" smtClean="0"/>
              <a:t>	</a:t>
            </a:r>
            <a:r>
              <a:rPr lang="fr-FR" altLang="zh-CN" sz="1800" b="1" dirty="0" smtClean="0">
                <a:solidFill>
                  <a:srgbClr val="0000CC"/>
                </a:solidFill>
              </a:rPr>
              <a:t>p2=new int(10);  </a:t>
            </a:r>
            <a:r>
              <a:rPr lang="fr-FR" altLang="zh-CN" sz="1800" b="1" dirty="0" smtClean="0"/>
              <a:t>	//</a:t>
            </a:r>
            <a:r>
              <a:rPr lang="zh-CN" altLang="zh-CN" sz="1800" b="1" dirty="0" smtClean="0"/>
              <a:t>分配一个</a:t>
            </a:r>
            <a:r>
              <a:rPr lang="fr-FR" altLang="zh-CN" sz="1800" b="1" dirty="0" smtClean="0"/>
              <a:t>int</a:t>
            </a:r>
            <a:r>
              <a:rPr lang="zh-CN" altLang="zh-CN" sz="1800" b="1" dirty="0" smtClean="0"/>
              <a:t>类型大小的内存区域，并将</a:t>
            </a:r>
            <a:r>
              <a:rPr lang="fr-FR" altLang="zh-CN" sz="1800" b="1" dirty="0" smtClean="0"/>
              <a:t>10</a:t>
            </a:r>
            <a:r>
              <a:rPr lang="zh-CN" altLang="zh-CN" sz="1800" b="1" dirty="0" smtClean="0"/>
              <a:t>存入其中</a:t>
            </a:r>
            <a:endParaRPr lang="zh-CN" altLang="zh-CN" sz="1800" b="1" dirty="0" smtClean="0"/>
          </a:p>
          <a:p>
            <a:pPr marL="0" indent="0">
              <a:buFontTx/>
              <a:buNone/>
            </a:pPr>
            <a:r>
              <a:rPr lang="fr-FR" altLang="zh-CN" sz="1800" b="1" dirty="0" smtClean="0"/>
              <a:t>	</a:t>
            </a:r>
            <a:r>
              <a:rPr lang="fr-FR" altLang="zh-CN" sz="1800" b="1" dirty="0" smtClean="0">
                <a:solidFill>
                  <a:srgbClr val="0000CC"/>
                </a:solidFill>
              </a:rPr>
              <a:t>p3=new int[10];  </a:t>
            </a:r>
            <a:r>
              <a:rPr lang="fr-FR" altLang="zh-CN" sz="1800" b="1" dirty="0" smtClean="0"/>
              <a:t>	//</a:t>
            </a:r>
            <a:r>
              <a:rPr lang="zh-CN" altLang="zh-CN" sz="1800" b="1" dirty="0" smtClean="0"/>
              <a:t>分配能够存放</a:t>
            </a:r>
            <a:r>
              <a:rPr lang="fr-FR" altLang="zh-CN" sz="1800" b="1" dirty="0" smtClean="0"/>
              <a:t>10</a:t>
            </a:r>
            <a:r>
              <a:rPr lang="zh-CN" altLang="zh-CN" sz="1800" b="1" dirty="0" smtClean="0"/>
              <a:t>个整数的数组区域</a:t>
            </a:r>
            <a:endParaRPr lang="zh-CN" altLang="zh-CN" sz="1800" b="1" dirty="0" smtClean="0"/>
          </a:p>
          <a:p>
            <a:pPr marL="0" indent="0">
              <a:buFontTx/>
              <a:buNone/>
            </a:pPr>
            <a:r>
              <a:rPr lang="fr-FR" altLang="zh-CN" sz="1800" b="1" dirty="0" smtClean="0"/>
              <a:t>	</a:t>
            </a:r>
            <a:r>
              <a:rPr lang="fr-FR" altLang="zh-CN" sz="1800" b="1" dirty="0" smtClean="0">
                <a:solidFill>
                  <a:srgbClr val="FF0000"/>
                </a:solidFill>
              </a:rPr>
              <a:t>if(!p3)                   //</a:t>
            </a:r>
            <a:r>
              <a:rPr lang="zh-CN" altLang="zh-CN" sz="1800" b="1" dirty="0" smtClean="0">
                <a:solidFill>
                  <a:srgbClr val="FF0000"/>
                </a:solidFill>
              </a:rPr>
              <a:t>程序中常会见到这样的判定</a:t>
            </a:r>
            <a:endParaRPr lang="zh-CN" altLang="zh-CN" sz="1800" b="1" dirty="0" smtClean="0">
              <a:solidFill>
                <a:srgbClr val="FF0000"/>
              </a:solidFill>
            </a:endParaRPr>
          </a:p>
          <a:p>
            <a:pPr marL="0" indent="0">
              <a:buFontTx/>
              <a:buNone/>
            </a:pPr>
            <a:r>
              <a:rPr lang="en-US" altLang="zh-CN" sz="1800" b="1" dirty="0" smtClean="0">
                <a:solidFill>
                  <a:srgbClr val="FF0000"/>
                </a:solidFill>
              </a:rPr>
              <a:t>		</a:t>
            </a:r>
            <a:r>
              <a:rPr lang="en-US" altLang="zh-CN" sz="1800" b="1" dirty="0" err="1" smtClean="0">
                <a:solidFill>
                  <a:srgbClr val="FF0000"/>
                </a:solidFill>
              </a:rPr>
              <a:t>cout</a:t>
            </a:r>
            <a:r>
              <a:rPr lang="en-US" altLang="zh-CN" sz="1800" b="1" dirty="0" smtClean="0">
                <a:solidFill>
                  <a:srgbClr val="FF0000"/>
                </a:solidFill>
              </a:rPr>
              <a:t>&lt;&lt;"allocation failure"&lt;&lt;</a:t>
            </a:r>
            <a:r>
              <a:rPr lang="en-US" altLang="zh-CN" sz="1800" b="1" dirty="0" err="1" smtClean="0">
                <a:solidFill>
                  <a:srgbClr val="FF0000"/>
                </a:solidFill>
              </a:rPr>
              <a:t>endl</a:t>
            </a:r>
            <a:r>
              <a:rPr lang="en-US" altLang="zh-CN" sz="1800" b="1" dirty="0" smtClean="0">
                <a:solidFill>
                  <a:srgbClr val="FF0000"/>
                </a:solidFill>
              </a:rPr>
              <a:t>;	//</a:t>
            </a:r>
            <a:r>
              <a:rPr lang="zh-CN" altLang="zh-CN" sz="1800" b="1" dirty="0" smtClean="0">
                <a:solidFill>
                  <a:srgbClr val="FF0000"/>
                </a:solidFill>
              </a:rPr>
              <a:t>分配不成功显示错误信息</a:t>
            </a:r>
            <a:endParaRPr lang="zh-CN" altLang="zh-CN" sz="1800" b="1" dirty="0" smtClean="0">
              <a:solidFill>
                <a:srgbClr val="FF0000"/>
              </a:solidFill>
            </a:endParaRPr>
          </a:p>
          <a:p>
            <a:pPr marL="0" indent="0">
              <a:buFontTx/>
              <a:buNone/>
            </a:pPr>
            <a:r>
              <a:rPr lang="en-US" altLang="zh-CN" sz="1800" b="1" dirty="0" smtClean="0"/>
              <a:t>	*p1=5;	*p3=1;</a:t>
            </a:r>
            <a:endParaRPr lang="zh-CN" altLang="zh-CN" sz="1800" b="1" dirty="0" smtClean="0"/>
          </a:p>
          <a:p>
            <a:pPr marL="0" indent="0">
              <a:buFontTx/>
              <a:buNone/>
            </a:pPr>
            <a:r>
              <a:rPr lang="en-US" altLang="zh-CN" sz="1800" b="1" dirty="0" smtClean="0"/>
              <a:t>	p3[1]=2;  p3[2]=3;  		//</a:t>
            </a:r>
            <a:r>
              <a:rPr lang="zh-CN" altLang="zh-CN" sz="1800" b="1" dirty="0" smtClean="0"/>
              <a:t>访问指向数组的数组元素</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&lt;&lt;"p1    address: "&lt;&lt;p1&lt;&lt;"  value: "&lt;&lt;*p1&lt;&lt;</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&lt;&lt;"p2    address: "&lt;&lt;p2&lt;&lt;"  value: "&lt;&lt;*p2&lt;&lt;</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&lt;&lt;"p3[0] address: "&lt;&lt;p3&lt;&lt;"  value: "&lt;&lt;*p3&lt;&lt;</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&lt;&lt;"p3[1] address: "&lt;&lt;&amp;p3[1]&lt;&lt;"  value: "&lt;&lt;p3[1]&lt;&lt;</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a:t>
            </a:r>
            <a:r>
              <a:rPr lang="en-US" altLang="zh-CN" sz="1800" b="1" dirty="0" smtClean="0">
                <a:solidFill>
                  <a:srgbClr val="0000CC"/>
                </a:solidFill>
              </a:rPr>
              <a:t>delete p1; delete p2;   </a:t>
            </a:r>
            <a:r>
              <a:rPr lang="en-US" altLang="zh-CN" sz="1800" b="1" dirty="0" smtClean="0"/>
              <a:t>				//</a:t>
            </a:r>
            <a:r>
              <a:rPr lang="zh-CN" altLang="zh-CN" sz="1800" b="1" dirty="0" smtClean="0"/>
              <a:t>释放指向的内存</a:t>
            </a:r>
            <a:endParaRPr lang="zh-CN" altLang="zh-CN" sz="1800" b="1" dirty="0" smtClean="0"/>
          </a:p>
          <a:p>
            <a:pPr marL="0" indent="0">
              <a:buFontTx/>
              <a:buNone/>
            </a:pPr>
            <a:r>
              <a:rPr lang="en-US" altLang="zh-CN" sz="1800" b="1" dirty="0" smtClean="0"/>
              <a:t>	//delete p3;        		//</a:t>
            </a:r>
            <a:r>
              <a:rPr lang="zh-CN" altLang="zh-CN" sz="1800" b="1" dirty="0" smtClean="0"/>
              <a:t>错误，只释放了</a:t>
            </a:r>
            <a:r>
              <a:rPr lang="en-US" altLang="zh-CN" sz="1800" b="1" dirty="0" smtClean="0"/>
              <a:t>p3</a:t>
            </a:r>
            <a:r>
              <a:rPr lang="zh-CN" altLang="zh-CN" sz="1800" b="1" dirty="0" smtClean="0"/>
              <a:t>指向数组的第</a:t>
            </a:r>
            <a:r>
              <a:rPr lang="en-US" altLang="zh-CN" sz="1800" b="1" dirty="0" smtClean="0"/>
              <a:t>1</a:t>
            </a:r>
            <a:r>
              <a:rPr lang="zh-CN" altLang="zh-CN" sz="1800" b="1" dirty="0" smtClean="0"/>
              <a:t>个元素</a:t>
            </a:r>
            <a:endParaRPr lang="zh-CN" altLang="zh-CN" sz="1800" b="1" dirty="0" smtClean="0"/>
          </a:p>
          <a:p>
            <a:pPr marL="0" indent="0">
              <a:buFontTx/>
              <a:buNone/>
            </a:pPr>
            <a:r>
              <a:rPr lang="en-US" altLang="zh-CN" sz="1800" b="1" dirty="0" smtClean="0"/>
              <a:t>	</a:t>
            </a:r>
            <a:r>
              <a:rPr lang="en-US" altLang="zh-CN" sz="1800" b="1" dirty="0" smtClean="0">
                <a:solidFill>
                  <a:srgbClr val="0000CC"/>
                </a:solidFill>
              </a:rPr>
              <a:t>delete []p3;        </a:t>
            </a:r>
            <a:r>
              <a:rPr lang="en-US" altLang="zh-CN" sz="1800" b="1" dirty="0" smtClean="0"/>
              <a:t>		//</a:t>
            </a:r>
            <a:r>
              <a:rPr lang="zh-CN" altLang="zh-CN" sz="1800" b="1" dirty="0" smtClean="0"/>
              <a:t>释放</a:t>
            </a:r>
            <a:r>
              <a:rPr lang="en-US" altLang="zh-CN" sz="1800" b="1" dirty="0" smtClean="0"/>
              <a:t>p3</a:t>
            </a:r>
            <a:r>
              <a:rPr lang="zh-CN" altLang="zh-CN" sz="1800" b="1" dirty="0" smtClean="0"/>
              <a:t>指向的数组</a:t>
            </a:r>
            <a:endParaRPr lang="zh-CN" altLang="zh-CN" sz="1800" b="1" dirty="0" smtClean="0"/>
          </a:p>
          <a:p>
            <a:pPr marL="0" indent="0">
              <a:buFontTx/>
              <a:buNone/>
            </a:pPr>
            <a:r>
              <a:rPr lang="en-US" altLang="zh-CN" sz="1800" b="1" dirty="0" smtClean="0"/>
              <a:t>}</a:t>
            </a:r>
            <a:endParaRPr lang="zh-CN" altLang="zh-CN" sz="18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23850" y="188913"/>
            <a:ext cx="8351838" cy="647700"/>
          </a:xfrm>
        </p:spPr>
        <p:txBody>
          <a:bodyPr/>
          <a:lstStyle/>
          <a:p>
            <a:pPr eaLnBrk="1" hangingPunct="1"/>
            <a:r>
              <a:rPr lang="en-US" altLang="zh-CN" b="1" smtClean="0"/>
              <a:t>2.3.3 </a:t>
            </a:r>
            <a:r>
              <a:rPr lang="en-US" altLang="zh-CN" b="1" smtClean="0">
                <a:solidFill>
                  <a:srgbClr val="FF0000"/>
                </a:solidFill>
              </a:rPr>
              <a:t>new </a:t>
            </a:r>
            <a:r>
              <a:rPr lang="zh-CN" altLang="en-US" b="1" smtClean="0">
                <a:solidFill>
                  <a:srgbClr val="FF0000"/>
                </a:solidFill>
              </a:rPr>
              <a:t>和</a:t>
            </a:r>
            <a:r>
              <a:rPr lang="en-US" altLang="zh-CN" b="1" smtClean="0">
                <a:solidFill>
                  <a:srgbClr val="FF0000"/>
                </a:solidFill>
              </a:rPr>
              <a:t>delete</a:t>
            </a:r>
            <a:endParaRPr lang="en-US" altLang="zh-CN" b="1" smtClean="0">
              <a:solidFill>
                <a:srgbClr val="FF0000"/>
              </a:solidFill>
            </a:endParaRPr>
          </a:p>
        </p:txBody>
      </p:sp>
      <p:sp>
        <p:nvSpPr>
          <p:cNvPr id="35843" name="Rectangle 3"/>
          <p:cNvSpPr>
            <a:spLocks noGrp="1" noChangeArrowheads="1"/>
          </p:cNvSpPr>
          <p:nvPr>
            <p:ph idx="1"/>
          </p:nvPr>
        </p:nvSpPr>
        <p:spPr>
          <a:xfrm>
            <a:off x="107950" y="1125538"/>
            <a:ext cx="8785225" cy="4752975"/>
          </a:xfrm>
        </p:spPr>
        <p:txBody>
          <a:bodyPr/>
          <a:lstStyle/>
          <a:p>
            <a:pPr eaLnBrk="1" hangingPunct="1">
              <a:lnSpc>
                <a:spcPct val="80000"/>
              </a:lnSpc>
              <a:buFontTx/>
              <a:buNone/>
            </a:pPr>
            <a:r>
              <a:rPr lang="en-US" altLang="zh-CN" sz="2800" b="1" dirty="0" smtClean="0">
                <a:solidFill>
                  <a:srgbClr val="0000CC"/>
                </a:solidFill>
              </a:rPr>
              <a:t>5</a:t>
            </a:r>
            <a:r>
              <a:rPr lang="zh-CN" altLang="en-US" sz="2800" b="1" dirty="0" smtClean="0">
                <a:solidFill>
                  <a:srgbClr val="0000CC"/>
                </a:solidFill>
              </a:rPr>
              <a:t>、</a:t>
            </a:r>
            <a:r>
              <a:rPr lang="en-US" altLang="zh-CN" sz="2800" b="1" dirty="0" smtClean="0">
                <a:solidFill>
                  <a:srgbClr val="0000CC"/>
                </a:solidFill>
              </a:rPr>
              <a:t>new</a:t>
            </a:r>
            <a:r>
              <a:rPr lang="zh-CN" altLang="en-US" sz="2800" b="1" dirty="0" smtClean="0">
                <a:solidFill>
                  <a:srgbClr val="0000CC"/>
                </a:solidFill>
              </a:rPr>
              <a:t>、</a:t>
            </a:r>
            <a:r>
              <a:rPr lang="en-US" altLang="zh-CN" sz="2800" b="1" dirty="0" smtClean="0">
                <a:solidFill>
                  <a:srgbClr val="0000CC"/>
                </a:solidFill>
              </a:rPr>
              <a:t>delete</a:t>
            </a:r>
            <a:r>
              <a:rPr lang="zh-CN" altLang="en-US" sz="2800" b="1" dirty="0" smtClean="0">
                <a:solidFill>
                  <a:srgbClr val="0000CC"/>
                </a:solidFill>
              </a:rPr>
              <a:t>和</a:t>
            </a:r>
            <a:r>
              <a:rPr lang="en-US" altLang="zh-CN" sz="2800" b="1" dirty="0" err="1" smtClean="0">
                <a:solidFill>
                  <a:srgbClr val="0000CC"/>
                </a:solidFill>
              </a:rPr>
              <a:t>malloc</a:t>
            </a:r>
            <a:r>
              <a:rPr lang="zh-CN" altLang="en-US" sz="2800" b="1" dirty="0" smtClean="0">
                <a:solidFill>
                  <a:srgbClr val="0000CC"/>
                </a:solidFill>
              </a:rPr>
              <a:t>、</a:t>
            </a:r>
            <a:r>
              <a:rPr lang="en-US" altLang="zh-CN" sz="2800" b="1" dirty="0" smtClean="0">
                <a:solidFill>
                  <a:srgbClr val="0000CC"/>
                </a:solidFill>
              </a:rPr>
              <a:t>free</a:t>
            </a:r>
            <a:r>
              <a:rPr lang="zh-CN" altLang="en-US" sz="2800" b="1" dirty="0" smtClean="0">
                <a:solidFill>
                  <a:srgbClr val="0000CC"/>
                </a:solidFill>
              </a:rPr>
              <a:t>的区别</a:t>
            </a:r>
            <a:endParaRPr lang="zh-CN" altLang="en-US" sz="2800" b="1" dirty="0" smtClean="0">
              <a:solidFill>
                <a:srgbClr val="0000CC"/>
              </a:solidFill>
            </a:endParaRPr>
          </a:p>
          <a:p>
            <a:pPr eaLnBrk="1" hangingPunct="1">
              <a:lnSpc>
                <a:spcPct val="80000"/>
              </a:lnSpc>
              <a:buFontTx/>
              <a:buNone/>
            </a:pPr>
            <a:r>
              <a:rPr lang="zh-CN" altLang="en-US" sz="2800" b="1" dirty="0" smtClean="0">
                <a:solidFill>
                  <a:schemeClr val="accent2"/>
                </a:solidFill>
              </a:rPr>
              <a:t> </a:t>
            </a:r>
            <a:endParaRPr lang="zh-CN" altLang="en-US" sz="2800" b="1" dirty="0" smtClean="0">
              <a:solidFill>
                <a:schemeClr val="accent2"/>
              </a:solidFill>
            </a:endParaRPr>
          </a:p>
          <a:p>
            <a:pPr lvl="1" eaLnBrk="1" hangingPunct="1">
              <a:lnSpc>
                <a:spcPct val="80000"/>
              </a:lnSpc>
            </a:pPr>
            <a:r>
              <a:rPr lang="en-US" altLang="zh-CN" b="1" dirty="0" smtClean="0"/>
              <a:t>new</a:t>
            </a:r>
            <a:r>
              <a:rPr lang="zh-CN" altLang="en-US" b="1" dirty="0" smtClean="0"/>
              <a:t>能够</a:t>
            </a:r>
            <a:r>
              <a:rPr lang="zh-CN" altLang="en-US" b="1" dirty="0" smtClean="0">
                <a:solidFill>
                  <a:srgbClr val="FF0000"/>
                </a:solidFill>
              </a:rPr>
              <a:t>自动计算</a:t>
            </a:r>
            <a:r>
              <a:rPr lang="zh-CN" altLang="en-US" b="1" dirty="0" smtClean="0"/>
              <a:t>要分配的内存类型的大小，不必用</a:t>
            </a:r>
            <a:r>
              <a:rPr lang="en-US" altLang="zh-CN" b="1" dirty="0" err="1" smtClean="0"/>
              <a:t>sizeof</a:t>
            </a:r>
            <a:r>
              <a:rPr lang="zh-CN" altLang="en-US" b="1" dirty="0" smtClean="0"/>
              <a:t>计算所要分配的内存字节数</a:t>
            </a:r>
            <a:endParaRPr lang="zh-CN" altLang="en-US" b="1" dirty="0" smtClean="0"/>
          </a:p>
          <a:p>
            <a:pPr lvl="1" eaLnBrk="1" hangingPunct="1">
              <a:lnSpc>
                <a:spcPct val="80000"/>
              </a:lnSpc>
            </a:pPr>
            <a:r>
              <a:rPr lang="en-US" altLang="zh-CN" b="1" dirty="0" smtClean="0">
                <a:solidFill>
                  <a:srgbClr val="0000CC"/>
                </a:solidFill>
              </a:rPr>
              <a:t>new</a:t>
            </a:r>
            <a:r>
              <a:rPr lang="zh-CN" altLang="en-US" b="1" dirty="0" smtClean="0">
                <a:solidFill>
                  <a:srgbClr val="FF0000"/>
                </a:solidFill>
              </a:rPr>
              <a:t>不需要进行类型转换</a:t>
            </a:r>
            <a:r>
              <a:rPr lang="zh-CN" altLang="en-US" b="1" dirty="0" smtClean="0">
                <a:solidFill>
                  <a:srgbClr val="0000CC"/>
                </a:solidFill>
              </a:rPr>
              <a:t>，它能够自动返回正确的指针类型。</a:t>
            </a:r>
            <a:endParaRPr lang="zh-CN" altLang="en-US" b="1" dirty="0" smtClean="0">
              <a:solidFill>
                <a:srgbClr val="0000CC"/>
              </a:solidFill>
            </a:endParaRPr>
          </a:p>
          <a:p>
            <a:pPr lvl="1" eaLnBrk="1" hangingPunct="1">
              <a:lnSpc>
                <a:spcPct val="80000"/>
              </a:lnSpc>
            </a:pPr>
            <a:r>
              <a:rPr lang="en-US" altLang="zh-CN" b="1" dirty="0" smtClean="0"/>
              <a:t>new</a:t>
            </a:r>
            <a:r>
              <a:rPr lang="zh-CN" altLang="en-US" b="1" dirty="0" smtClean="0"/>
              <a:t>可以对分配的内存进行</a:t>
            </a:r>
            <a:r>
              <a:rPr lang="zh-CN" altLang="en-US" b="1" dirty="0" smtClean="0">
                <a:solidFill>
                  <a:srgbClr val="FF0000"/>
                </a:solidFill>
              </a:rPr>
              <a:t>初始化</a:t>
            </a:r>
            <a:r>
              <a:rPr lang="zh-CN" altLang="en-US" b="1" dirty="0" smtClean="0"/>
              <a:t>。</a:t>
            </a:r>
            <a:endParaRPr lang="zh-CN" altLang="en-US" b="1" dirty="0" smtClean="0"/>
          </a:p>
          <a:p>
            <a:pPr lvl="1" eaLnBrk="1" hangingPunct="1">
              <a:lnSpc>
                <a:spcPct val="80000"/>
              </a:lnSpc>
            </a:pPr>
            <a:r>
              <a:rPr lang="en-US" altLang="zh-CN" b="1" dirty="0" smtClean="0">
                <a:solidFill>
                  <a:srgbClr val="0000CC"/>
                </a:solidFill>
              </a:rPr>
              <a:t>new</a:t>
            </a:r>
            <a:r>
              <a:rPr lang="zh-CN" altLang="en-US" b="1" dirty="0" smtClean="0">
                <a:solidFill>
                  <a:srgbClr val="0000CC"/>
                </a:solidFill>
              </a:rPr>
              <a:t>和</a:t>
            </a:r>
            <a:r>
              <a:rPr lang="en-US" altLang="zh-CN" b="1" dirty="0" smtClean="0">
                <a:solidFill>
                  <a:srgbClr val="0000CC"/>
                </a:solidFill>
              </a:rPr>
              <a:t>delete(</a:t>
            </a:r>
            <a:r>
              <a:rPr lang="zh-CN" altLang="en-US" b="1" dirty="0" smtClean="0">
                <a:solidFill>
                  <a:srgbClr val="FF0000"/>
                </a:solidFill>
              </a:rPr>
              <a:t>运算符号</a:t>
            </a:r>
            <a:r>
              <a:rPr lang="en-US" altLang="zh-CN" b="1" dirty="0" smtClean="0">
                <a:solidFill>
                  <a:srgbClr val="0000CC"/>
                </a:solidFill>
              </a:rPr>
              <a:t>)</a:t>
            </a:r>
            <a:r>
              <a:rPr lang="zh-CN" altLang="en-US" b="1" dirty="0" smtClean="0">
                <a:solidFill>
                  <a:srgbClr val="FF0000"/>
                </a:solidFill>
              </a:rPr>
              <a:t>可以被重载</a:t>
            </a:r>
            <a:r>
              <a:rPr lang="zh-CN" altLang="en-US" b="1" dirty="0" smtClean="0">
                <a:solidFill>
                  <a:srgbClr val="0000CC"/>
                </a:solidFill>
              </a:rPr>
              <a:t>，程序员可以借此扩展</a:t>
            </a:r>
            <a:r>
              <a:rPr lang="en-US" altLang="zh-CN" b="1" dirty="0" smtClean="0">
                <a:solidFill>
                  <a:srgbClr val="0000CC"/>
                </a:solidFill>
              </a:rPr>
              <a:t>new</a:t>
            </a:r>
            <a:r>
              <a:rPr lang="zh-CN" altLang="en-US" b="1" dirty="0" smtClean="0">
                <a:solidFill>
                  <a:srgbClr val="0000CC"/>
                </a:solidFill>
              </a:rPr>
              <a:t>和</a:t>
            </a:r>
            <a:r>
              <a:rPr lang="en-US" altLang="zh-CN" b="1" dirty="0" smtClean="0">
                <a:solidFill>
                  <a:srgbClr val="0000CC"/>
                </a:solidFill>
              </a:rPr>
              <a:t>delete</a:t>
            </a:r>
            <a:r>
              <a:rPr lang="zh-CN" altLang="en-US" b="1" dirty="0" smtClean="0">
                <a:solidFill>
                  <a:srgbClr val="0000CC"/>
                </a:solidFill>
              </a:rPr>
              <a:t>的功能，建立自定义的存储分配系统。</a:t>
            </a:r>
            <a:endParaRPr lang="zh-CN" altLang="en-US" b="1" dirty="0" smtClean="0">
              <a:solidFill>
                <a:srgbClr val="0000CC"/>
              </a:solidFill>
            </a:endParaRPr>
          </a:p>
          <a:p>
            <a:pPr lvl="1" eaLnBrk="1" hangingPunct="1">
              <a:lnSpc>
                <a:spcPct val="80000"/>
              </a:lnSpc>
              <a:buFontTx/>
              <a:buNone/>
            </a:pPr>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 calcmode="lin" valueType="num">
                                      <p:cBhvr additive="base">
                                        <p:cTn id="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 calcmode="lin" valueType="num">
                                      <p:cBhvr additive="base">
                                        <p:cTn id="13"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 from="(-#ppt_w/2)" to="(#ppt_x)" calcmode="lin" valueType="num">
                                      <p:cBhvr>
                                        <p:cTn id="19" dur="600" fill="hold">
                                          <p:stCondLst>
                                            <p:cond delay="0"/>
                                          </p:stCondLst>
                                        </p:cTn>
                                        <p:tgtEl>
                                          <p:spTgt spid="35843">
                                            <p:txEl>
                                              <p:pRg st="4" end="4"/>
                                            </p:txEl>
                                          </p:spTgt>
                                        </p:tgtEl>
                                        <p:attrNameLst>
                                          <p:attrName>ppt_x</p:attrName>
                                        </p:attrNameLst>
                                      </p:cBhvr>
                                    </p:anim>
                                    <p:anim from="0" to="-1.0" calcmode="lin" valueType="num">
                                      <p:cBhvr>
                                        <p:cTn id="20" dur="200" decel="50000" autoRev="1" fill="hold">
                                          <p:stCondLst>
                                            <p:cond delay="600"/>
                                          </p:stCondLst>
                                        </p:cTn>
                                        <p:tgtEl>
                                          <p:spTgt spid="35843">
                                            <p:txEl>
                                              <p:pRg st="4" end="4"/>
                                            </p:txEl>
                                          </p:spTgt>
                                        </p:tgtEl>
                                        <p:attrNameLst>
                                          <p:attrName>xshear</p:attrName>
                                        </p:attrNameLst>
                                      </p:cBhvr>
                                    </p:anim>
                                    <p:animScale>
                                      <p:cBhvr>
                                        <p:cTn id="21" dur="200" decel="100000" autoRev="1" fill="hold">
                                          <p:stCondLst>
                                            <p:cond delay="600"/>
                                          </p:stCondLst>
                                        </p:cTn>
                                        <p:tgtEl>
                                          <p:spTgt spid="35843">
                                            <p:txEl>
                                              <p:pRg st="4" end="4"/>
                                            </p:txEl>
                                          </p:spTgt>
                                        </p:tgtEl>
                                      </p:cBhvr>
                                      <p:from x="100000" y="100000"/>
                                      <p:to x="80000" y="100000"/>
                                    </p:animScale>
                                    <p:anim by="(#ppt_h/3+#ppt_w*0.1)" calcmode="lin" valueType="num">
                                      <p:cBhvr additive="sum">
                                        <p:cTn id="22" dur="200" decel="100000" autoRev="1" fill="hold">
                                          <p:stCondLst>
                                            <p:cond delay="600"/>
                                          </p:stCondLst>
                                        </p:cTn>
                                        <p:tgtEl>
                                          <p:spTgt spid="35843">
                                            <p:txEl>
                                              <p:pRg st="4" end="4"/>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 calcmode="lin" valueType="num">
                                      <p:cBhvr additive="base">
                                        <p:cTn id="2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84213" y="23813"/>
            <a:ext cx="7772400" cy="884237"/>
          </a:xfrm>
        </p:spPr>
        <p:txBody>
          <a:bodyPr/>
          <a:lstStyle/>
          <a:p>
            <a:pPr eaLnBrk="1" hangingPunct="1"/>
            <a:r>
              <a:rPr lang="en-US" altLang="zh-CN" sz="4000" b="1" smtClean="0"/>
              <a:t>2.1  C++</a:t>
            </a:r>
            <a:r>
              <a:rPr lang="zh-CN" altLang="en-US" sz="4000" b="1" smtClean="0"/>
              <a:t>对</a:t>
            </a:r>
            <a:r>
              <a:rPr lang="en-US" altLang="zh-CN" sz="4000" b="1" smtClean="0">
                <a:solidFill>
                  <a:srgbClr val="FF0000"/>
                </a:solidFill>
              </a:rPr>
              <a:t>C</a:t>
            </a:r>
            <a:r>
              <a:rPr lang="zh-CN" altLang="en-US" sz="4000" b="1" smtClean="0">
                <a:solidFill>
                  <a:srgbClr val="FF0000"/>
                </a:solidFill>
              </a:rPr>
              <a:t>语言数据类型的扩展</a:t>
            </a:r>
            <a:endParaRPr lang="zh-CN" altLang="en-US" sz="4000" b="1" smtClean="0">
              <a:solidFill>
                <a:srgbClr val="FF0000"/>
              </a:solidFill>
            </a:endParaRPr>
          </a:p>
        </p:txBody>
      </p:sp>
      <p:sp>
        <p:nvSpPr>
          <p:cNvPr id="11267" name="Rectangle 3"/>
          <p:cNvSpPr>
            <a:spLocks noGrp="1" noChangeArrowheads="1"/>
          </p:cNvSpPr>
          <p:nvPr>
            <p:ph idx="1"/>
          </p:nvPr>
        </p:nvSpPr>
        <p:spPr>
          <a:xfrm>
            <a:off x="0" y="1008063"/>
            <a:ext cx="8964613" cy="5661025"/>
          </a:xfrm>
        </p:spPr>
        <p:txBody>
          <a:bodyPr/>
          <a:lstStyle/>
          <a:p>
            <a:pPr eaLnBrk="1" hangingPunct="1">
              <a:lnSpc>
                <a:spcPct val="90000"/>
              </a:lnSpc>
              <a:buFontTx/>
              <a:buNone/>
            </a:pPr>
            <a:r>
              <a:rPr lang="en-US" altLang="zh-CN" sz="2400" b="1" smtClean="0">
                <a:solidFill>
                  <a:srgbClr val="0000CC"/>
                </a:solidFill>
              </a:rPr>
              <a:t>1</a:t>
            </a:r>
            <a:r>
              <a:rPr lang="zh-CN" altLang="en-US" sz="2400" b="1" smtClean="0">
                <a:solidFill>
                  <a:srgbClr val="0000CC"/>
                </a:solidFill>
              </a:rPr>
              <a:t>、</a:t>
            </a:r>
            <a:r>
              <a:rPr lang="en-US" altLang="zh-CN" sz="2400" b="1" smtClean="0">
                <a:solidFill>
                  <a:srgbClr val="0000CC"/>
                </a:solidFill>
              </a:rPr>
              <a:t>C</a:t>
            </a:r>
            <a:r>
              <a:rPr lang="zh-CN" altLang="en-US" sz="2400" b="1" smtClean="0">
                <a:solidFill>
                  <a:srgbClr val="0000CC"/>
                </a:solidFill>
              </a:rPr>
              <a:t>数据类型在</a:t>
            </a:r>
            <a:r>
              <a:rPr lang="en-US" altLang="zh-CN" sz="2400" b="1" smtClean="0">
                <a:solidFill>
                  <a:srgbClr val="0000CC"/>
                </a:solidFill>
              </a:rPr>
              <a:t>C++</a:t>
            </a:r>
            <a:r>
              <a:rPr lang="zh-CN" altLang="en-US" sz="2400" b="1" smtClean="0">
                <a:solidFill>
                  <a:srgbClr val="0000CC"/>
                </a:solidFill>
              </a:rPr>
              <a:t>中继续可用</a:t>
            </a:r>
            <a:endParaRPr lang="zh-CN" altLang="en-US" sz="2400" b="1" smtClean="0">
              <a:solidFill>
                <a:srgbClr val="0000CC"/>
              </a:solidFill>
            </a:endParaRPr>
          </a:p>
          <a:p>
            <a:pPr>
              <a:lnSpc>
                <a:spcPct val="90000"/>
              </a:lnSpc>
              <a:buClr>
                <a:schemeClr val="hlink"/>
              </a:buClr>
              <a:buFontTx/>
              <a:buNone/>
            </a:pPr>
            <a:r>
              <a:rPr lang="en-US" altLang="zh-CN" sz="2400" b="1" smtClean="0">
                <a:solidFill>
                  <a:schemeClr val="accent2"/>
                </a:solidFill>
                <a:latin typeface="楷体_GB2312"/>
                <a:ea typeface="楷体_GB2312"/>
                <a:cs typeface="楷体_GB2312"/>
              </a:rPr>
              <a:t>2</a:t>
            </a:r>
            <a:r>
              <a:rPr lang="zh-CN" altLang="en-US" sz="2400" b="1" smtClean="0">
                <a:solidFill>
                  <a:schemeClr val="accent2"/>
                </a:solidFill>
                <a:latin typeface="楷体_GB2312"/>
                <a:ea typeface="楷体_GB2312"/>
                <a:cs typeface="楷体_GB2312"/>
              </a:rPr>
              <a:t>、增加了</a:t>
            </a:r>
            <a:r>
              <a:rPr lang="en-US" altLang="zh-CN" sz="2400" b="1" smtClean="0">
                <a:solidFill>
                  <a:schemeClr val="accent2"/>
                </a:solidFill>
                <a:latin typeface="楷体_GB2312"/>
                <a:ea typeface="楷体_GB2312"/>
                <a:cs typeface="楷体_GB2312"/>
              </a:rPr>
              <a:t>bool</a:t>
            </a:r>
            <a:r>
              <a:rPr lang="zh-CN" altLang="en-US" sz="2400" b="1" smtClean="0">
                <a:solidFill>
                  <a:schemeClr val="accent2"/>
                </a:solidFill>
                <a:latin typeface="楷体_GB2312"/>
                <a:ea typeface="楷体_GB2312"/>
                <a:cs typeface="楷体_GB2312"/>
              </a:rPr>
              <a:t>类型，</a:t>
            </a:r>
            <a:r>
              <a:rPr lang="zh-CN" altLang="en-US" sz="2400" b="1" smtClean="0">
                <a:ea typeface="幼圆" panose="02010509060101010101" charset="-122"/>
                <a:cs typeface="幼圆" panose="02010509060101010101" charset="-122"/>
              </a:rPr>
              <a:t>只有两个值：</a:t>
            </a:r>
            <a:r>
              <a:rPr lang="en-US" altLang="zh-CN" sz="2400" b="1" smtClean="0">
                <a:solidFill>
                  <a:srgbClr val="FF0000"/>
                </a:solidFill>
                <a:ea typeface="幼圆" panose="02010509060101010101" charset="-122"/>
                <a:cs typeface="幼圆" panose="02010509060101010101" charset="-122"/>
              </a:rPr>
              <a:t>true</a:t>
            </a:r>
            <a:r>
              <a:rPr lang="zh-CN" altLang="en-US" sz="2400" b="1" smtClean="0">
                <a:solidFill>
                  <a:srgbClr val="FF0000"/>
                </a:solidFill>
                <a:ea typeface="幼圆" panose="02010509060101010101" charset="-122"/>
                <a:cs typeface="幼圆" panose="02010509060101010101" charset="-122"/>
              </a:rPr>
              <a:t>和</a:t>
            </a:r>
            <a:r>
              <a:rPr lang="en-US" altLang="zh-CN" sz="2400" b="1" smtClean="0">
                <a:solidFill>
                  <a:srgbClr val="FF0000"/>
                </a:solidFill>
                <a:ea typeface="幼圆" panose="02010509060101010101" charset="-122"/>
                <a:cs typeface="幼圆" panose="02010509060101010101" charset="-122"/>
              </a:rPr>
              <a:t>false</a:t>
            </a:r>
            <a:endParaRPr lang="zh-CN" altLang="en-US" sz="2400" b="1" smtClean="0">
              <a:solidFill>
                <a:srgbClr val="0000CC"/>
              </a:solidFill>
            </a:endParaRPr>
          </a:p>
          <a:p>
            <a:pPr eaLnBrk="1" hangingPunct="1">
              <a:lnSpc>
                <a:spcPct val="90000"/>
              </a:lnSpc>
              <a:buFontTx/>
              <a:buNone/>
            </a:pPr>
            <a:r>
              <a:rPr lang="en-US" altLang="zh-CN" sz="2400" b="1" smtClean="0">
                <a:solidFill>
                  <a:srgbClr val="0000CC"/>
                </a:solidFill>
              </a:rPr>
              <a:t>3</a:t>
            </a:r>
            <a:r>
              <a:rPr lang="zh-CN" altLang="en-US" sz="2400" b="1" smtClean="0">
                <a:solidFill>
                  <a:srgbClr val="0000CC"/>
                </a:solidFill>
              </a:rPr>
              <a:t>、</a:t>
            </a:r>
            <a:r>
              <a:rPr lang="en-US" altLang="zh-CN" sz="2400" b="1" smtClean="0">
                <a:solidFill>
                  <a:srgbClr val="0000CC"/>
                </a:solidFill>
              </a:rPr>
              <a:t>C++</a:t>
            </a:r>
            <a:r>
              <a:rPr lang="zh-CN" altLang="en-US" sz="2400" b="1" smtClean="0">
                <a:solidFill>
                  <a:srgbClr val="0000CC"/>
                </a:solidFill>
              </a:rPr>
              <a:t>对</a:t>
            </a:r>
            <a:r>
              <a:rPr lang="en-US" altLang="zh-CN" sz="2400" b="1" smtClean="0">
                <a:solidFill>
                  <a:srgbClr val="0000CC"/>
                </a:solidFill>
              </a:rPr>
              <a:t>C</a:t>
            </a:r>
            <a:r>
              <a:rPr lang="zh-CN" altLang="en-US" sz="2400" b="1" smtClean="0">
                <a:solidFill>
                  <a:srgbClr val="0000CC"/>
                </a:solidFill>
              </a:rPr>
              <a:t>的结构、枚举、联合进行了扩展</a:t>
            </a:r>
            <a:endParaRPr lang="zh-CN" altLang="en-US" sz="2400" b="1" smtClean="0">
              <a:solidFill>
                <a:srgbClr val="0000CC"/>
              </a:solidFill>
            </a:endParaRPr>
          </a:p>
          <a:p>
            <a:pPr lvl="1" eaLnBrk="1" hangingPunct="1">
              <a:lnSpc>
                <a:spcPct val="90000"/>
              </a:lnSpc>
              <a:buFontTx/>
              <a:buNone/>
            </a:pPr>
            <a:r>
              <a:rPr lang="en-US" altLang="zh-CN" sz="2400" b="1" smtClean="0">
                <a:solidFill>
                  <a:srgbClr val="FF0000"/>
                </a:solidFill>
              </a:rPr>
              <a:t>C</a:t>
            </a:r>
            <a:r>
              <a:rPr lang="zh-CN" altLang="en-US" sz="2400" b="1" smtClean="0">
                <a:solidFill>
                  <a:srgbClr val="FF0000"/>
                </a:solidFill>
              </a:rPr>
              <a:t>：结构名不是类型</a:t>
            </a:r>
            <a:endParaRPr lang="zh-CN" altLang="en-US" sz="2400" b="1" smtClean="0">
              <a:solidFill>
                <a:srgbClr val="FF0000"/>
              </a:solidFill>
            </a:endParaRPr>
          </a:p>
          <a:p>
            <a:pPr lvl="2" eaLnBrk="1" hangingPunct="1">
              <a:lnSpc>
                <a:spcPct val="90000"/>
              </a:lnSpc>
              <a:buFontTx/>
              <a:buNone/>
            </a:pPr>
            <a:r>
              <a:rPr lang="en-US" altLang="zh-CN" b="1" smtClean="0"/>
              <a:t>struct some_struct{……};</a:t>
            </a:r>
            <a:endParaRPr lang="en-US" altLang="zh-CN" b="1" smtClean="0"/>
          </a:p>
          <a:p>
            <a:pPr lvl="2" eaLnBrk="1" hangingPunct="1">
              <a:lnSpc>
                <a:spcPct val="90000"/>
              </a:lnSpc>
              <a:buFontTx/>
              <a:buNone/>
            </a:pPr>
            <a:r>
              <a:rPr lang="en-US" altLang="zh-CN" b="1" smtClean="0"/>
              <a:t>struct some_struct struct_var;</a:t>
            </a:r>
            <a:endParaRPr lang="en-US" altLang="zh-CN" b="1" smtClean="0"/>
          </a:p>
          <a:p>
            <a:pPr lvl="2" eaLnBrk="1" hangingPunct="1">
              <a:lnSpc>
                <a:spcPct val="90000"/>
              </a:lnSpc>
              <a:buFontTx/>
              <a:buNone/>
            </a:pPr>
            <a:r>
              <a:rPr lang="en-US" altLang="zh-CN" b="1" smtClean="0"/>
              <a:t>typedef struct some_struct struct_type;</a:t>
            </a:r>
            <a:endParaRPr lang="en-US" altLang="zh-CN" b="1" smtClean="0"/>
          </a:p>
          <a:p>
            <a:pPr lvl="1" eaLnBrk="1" hangingPunct="1">
              <a:lnSpc>
                <a:spcPct val="90000"/>
              </a:lnSpc>
            </a:pPr>
            <a:r>
              <a:rPr lang="en-US" altLang="zh-CN" sz="2400" b="1" smtClean="0">
                <a:solidFill>
                  <a:srgbClr val="FF0000"/>
                </a:solidFill>
              </a:rPr>
              <a:t>C</a:t>
            </a:r>
            <a:r>
              <a:rPr lang="zh-CN" altLang="en-US" sz="2400" b="1" smtClean="0">
                <a:solidFill>
                  <a:srgbClr val="FF0000"/>
                </a:solidFill>
              </a:rPr>
              <a:t>＋＋：结构名、联合名、枚举名为类型</a:t>
            </a:r>
            <a:endParaRPr lang="zh-CN" altLang="en-US" sz="2400" b="1" smtClean="0">
              <a:solidFill>
                <a:srgbClr val="FF0000"/>
              </a:solidFill>
            </a:endParaRPr>
          </a:p>
          <a:p>
            <a:pPr lvl="2" eaLnBrk="1" hangingPunct="1">
              <a:lnSpc>
                <a:spcPct val="90000"/>
              </a:lnSpc>
              <a:buFontTx/>
              <a:buNone/>
            </a:pPr>
            <a:r>
              <a:rPr lang="en-US" altLang="zh-CN" b="1" smtClean="0"/>
              <a:t>struct struct_t{……};</a:t>
            </a:r>
            <a:endParaRPr lang="en-US" altLang="zh-CN" b="1" smtClean="0"/>
          </a:p>
          <a:p>
            <a:pPr lvl="2" eaLnBrk="1" hangingPunct="1">
              <a:lnSpc>
                <a:spcPct val="90000"/>
              </a:lnSpc>
              <a:buFontTx/>
              <a:buNone/>
            </a:pPr>
            <a:r>
              <a:rPr lang="en-US" altLang="zh-CN" b="1" smtClean="0"/>
              <a:t>struct_t struct_var;</a:t>
            </a:r>
            <a:endParaRPr lang="en-US" altLang="zh-CN" b="1" smtClean="0"/>
          </a:p>
          <a:p>
            <a:pPr lvl="1" eaLnBrk="1" hangingPunct="1">
              <a:lnSpc>
                <a:spcPct val="90000"/>
              </a:lnSpc>
            </a:pPr>
            <a:r>
              <a:rPr lang="en-US" altLang="zh-CN" sz="2400" b="1" smtClean="0"/>
              <a:t>union</a:t>
            </a:r>
            <a:endParaRPr lang="en-US" altLang="zh-CN" sz="2400" b="1" smtClean="0"/>
          </a:p>
          <a:p>
            <a:pPr lvl="1" eaLnBrk="1" hangingPunct="1">
              <a:lnSpc>
                <a:spcPct val="90000"/>
              </a:lnSpc>
            </a:pPr>
            <a:r>
              <a:rPr lang="en-US" altLang="zh-CN" sz="2400" b="1" smtClean="0"/>
              <a:t>enum </a:t>
            </a:r>
            <a:endParaRPr lang="en-US" altLang="zh-CN" sz="2400" b="1" smtClean="0"/>
          </a:p>
          <a:p>
            <a:pPr eaLnBrk="1" hangingPunct="1">
              <a:lnSpc>
                <a:spcPct val="80000"/>
              </a:lnSpc>
              <a:spcBef>
                <a:spcPct val="0"/>
              </a:spcBef>
              <a:spcAft>
                <a:spcPct val="20000"/>
              </a:spcAft>
              <a:buFontTx/>
              <a:buNone/>
            </a:pPr>
            <a:r>
              <a:rPr lang="zh-CN" altLang="en-US" sz="2400" b="1" smtClean="0">
                <a:solidFill>
                  <a:srgbClr val="FF0000"/>
                </a:solidFill>
                <a:latin typeface="楷体_GB2312"/>
                <a:ea typeface="楷体_GB2312"/>
                <a:cs typeface="楷体_GB2312"/>
              </a:rPr>
              <a:t>    </a:t>
            </a:r>
            <a:r>
              <a:rPr lang="zh-CN" altLang="en-US" sz="2400" b="1" smtClean="0">
                <a:solidFill>
                  <a:srgbClr val="0000CC"/>
                </a:solidFill>
                <a:latin typeface="楷体_GB2312"/>
                <a:ea typeface="楷体_GB2312"/>
                <a:cs typeface="楷体_GB2312"/>
              </a:rPr>
              <a:t>enum ShapeType{circle, square, rectangle};//0，1，2</a:t>
            </a:r>
            <a:endParaRPr lang="zh-CN" altLang="en-US" sz="2400" b="1" smtClean="0">
              <a:solidFill>
                <a:srgbClr val="0000CC"/>
              </a:solidFill>
              <a:latin typeface="楷体_GB2312"/>
              <a:ea typeface="楷体_GB2312"/>
              <a:cs typeface="楷体_GB2312"/>
            </a:endParaRPr>
          </a:p>
          <a:p>
            <a:pPr eaLnBrk="1" hangingPunct="1">
              <a:lnSpc>
                <a:spcPct val="80000"/>
              </a:lnSpc>
              <a:spcBef>
                <a:spcPct val="0"/>
              </a:spcBef>
              <a:spcAft>
                <a:spcPct val="20000"/>
              </a:spcAft>
              <a:buFontTx/>
              <a:buNone/>
            </a:pPr>
            <a:r>
              <a:rPr lang="zh-CN" altLang="en-US" sz="2400" b="1" smtClean="0">
                <a:solidFill>
                  <a:srgbClr val="0000CC"/>
                </a:solidFill>
                <a:latin typeface="楷体_GB2312"/>
                <a:ea typeface="楷体_GB2312"/>
                <a:cs typeface="楷体_GB2312"/>
              </a:rPr>
              <a:t>    enum ShapeType{circle＝10, square＝20, rectangle};</a:t>
            </a:r>
            <a:endParaRPr lang="en-US" altLang="zh-CN" sz="2400" b="1" smtClean="0">
              <a:solidFill>
                <a:srgbClr val="0000CC"/>
              </a:solidFill>
              <a:latin typeface="楷体_GB2312"/>
              <a:ea typeface="楷体_GB2312"/>
              <a:cs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2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26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126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267">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1267">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12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2" autoUpdateAnimBg="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3025"/>
            <a:ext cx="8229600" cy="811213"/>
          </a:xfrm>
        </p:spPr>
        <p:txBody>
          <a:bodyPr/>
          <a:lstStyle/>
          <a:p>
            <a:r>
              <a:rPr lang="en-US" altLang="zh-CN" b="1" smtClean="0"/>
              <a:t>2.3.4  </a:t>
            </a:r>
            <a:r>
              <a:rPr lang="zh-CN" altLang="zh-CN" b="1" smtClean="0">
                <a:solidFill>
                  <a:srgbClr val="FF0000"/>
                </a:solidFill>
              </a:rPr>
              <a:t>智能</a:t>
            </a:r>
            <a:r>
              <a:rPr lang="zh-CN" altLang="zh-CN" b="1" smtClean="0"/>
              <a:t>指针</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solidFill>
                <a:srgbClr val="0000CC"/>
              </a:solidFill>
            </a:endParaRPr>
          </a:p>
        </p:txBody>
      </p:sp>
      <p:sp>
        <p:nvSpPr>
          <p:cNvPr id="32770" name="内容占位符 2"/>
          <p:cNvSpPr>
            <a:spLocks noGrp="1"/>
          </p:cNvSpPr>
          <p:nvPr>
            <p:ph idx="1"/>
          </p:nvPr>
        </p:nvSpPr>
        <p:spPr>
          <a:xfrm>
            <a:off x="250824" y="1076324"/>
            <a:ext cx="8641655" cy="5521027"/>
          </a:xfrm>
        </p:spPr>
        <p:txBody>
          <a:bodyPr/>
          <a:lstStyle/>
          <a:p>
            <a:pPr marL="514350" indent="-514350">
              <a:buFontTx/>
              <a:buAutoNum type="arabicPeriod"/>
            </a:pPr>
            <a:r>
              <a:rPr lang="zh-CN" altLang="en-US" b="1" dirty="0" smtClean="0">
                <a:solidFill>
                  <a:srgbClr val="0000CC"/>
                </a:solidFill>
              </a:rPr>
              <a:t>智能指针的提出</a:t>
            </a:r>
            <a:endParaRPr lang="en-US" altLang="zh-CN" b="1" dirty="0" smtClean="0">
              <a:solidFill>
                <a:srgbClr val="0000CC"/>
              </a:solidFill>
            </a:endParaRPr>
          </a:p>
          <a:p>
            <a:pPr lvl="1"/>
            <a:r>
              <a:rPr lang="zh-CN" altLang="zh-CN" sz="2400" b="1" dirty="0" smtClean="0"/>
              <a:t>动态内存分配是</a:t>
            </a:r>
            <a:r>
              <a:rPr lang="en-US" altLang="zh-CN" sz="2400" b="1" dirty="0" smtClean="0"/>
              <a:t>C++</a:t>
            </a:r>
            <a:r>
              <a:rPr lang="zh-CN" altLang="zh-CN" sz="2400" b="1" dirty="0" smtClean="0"/>
              <a:t>程序最容易出错的地方，有时会忘记使用</a:t>
            </a:r>
            <a:r>
              <a:rPr lang="en-US" altLang="zh-CN" sz="2400" b="1" dirty="0" smtClean="0"/>
              <a:t>delete</a:t>
            </a:r>
            <a:r>
              <a:rPr lang="zh-CN" altLang="zh-CN" sz="2400" b="1" dirty="0" smtClean="0"/>
              <a:t>或</a:t>
            </a:r>
            <a:r>
              <a:rPr lang="en-US" altLang="zh-CN" sz="2400" b="1" dirty="0" smtClean="0"/>
              <a:t>free</a:t>
            </a:r>
            <a:r>
              <a:rPr lang="zh-CN" altLang="zh-CN" sz="2400" b="1" dirty="0" smtClean="0"/>
              <a:t>释放为指针分配的动态内存，造成内存泄漏。</a:t>
            </a:r>
            <a:endParaRPr lang="en-US" altLang="zh-CN" sz="2400" b="1" dirty="0" smtClean="0"/>
          </a:p>
          <a:p>
            <a:pPr lvl="1"/>
            <a:r>
              <a:rPr lang="zh-CN" altLang="zh-CN" sz="2400" b="1" dirty="0" smtClean="0"/>
              <a:t>为了更安全地管理动态内存，</a:t>
            </a:r>
            <a:r>
              <a:rPr lang="en-US" altLang="zh-CN" sz="2400" b="1" dirty="0" smtClean="0"/>
              <a:t>C++</a:t>
            </a:r>
            <a:r>
              <a:rPr lang="zh-CN" altLang="zh-CN" sz="2400" b="1" dirty="0" smtClean="0"/>
              <a:t>提供了智能指针，用它们进行动态内存分配和使用的方法同普通指针差不多，主要区别是</a:t>
            </a:r>
            <a:r>
              <a:rPr lang="zh-CN" altLang="zh-CN" sz="2400" b="1" dirty="0" smtClean="0">
                <a:solidFill>
                  <a:srgbClr val="0000CC"/>
                </a:solidFill>
              </a:rPr>
              <a:t>智能指针会负责</a:t>
            </a:r>
            <a:r>
              <a:rPr lang="zh-CN" altLang="zh-CN" sz="2400" b="1" dirty="0" smtClean="0">
                <a:solidFill>
                  <a:schemeClr val="accent1"/>
                </a:solidFill>
              </a:rPr>
              <a:t>自动释放</a:t>
            </a:r>
            <a:r>
              <a:rPr lang="zh-CN" altLang="zh-CN" sz="2400" b="1" dirty="0" smtClean="0">
                <a:solidFill>
                  <a:srgbClr val="0000CC"/>
                </a:solidFill>
              </a:rPr>
              <a:t>所指向的对象，无须调用</a:t>
            </a:r>
            <a:r>
              <a:rPr lang="en-US" altLang="zh-CN" sz="2400" b="1" dirty="0" smtClean="0">
                <a:solidFill>
                  <a:srgbClr val="0000CC"/>
                </a:solidFill>
              </a:rPr>
              <a:t>delete</a:t>
            </a:r>
            <a:r>
              <a:rPr lang="zh-CN" altLang="zh-CN" sz="2400" b="1" dirty="0" smtClean="0">
                <a:solidFill>
                  <a:srgbClr val="0000CC"/>
                </a:solidFill>
              </a:rPr>
              <a:t>进行回收</a:t>
            </a:r>
            <a:r>
              <a:rPr lang="zh-CN" altLang="en-US" sz="2400" b="1" dirty="0" smtClean="0">
                <a:solidFill>
                  <a:srgbClr val="0000CC"/>
                </a:solidFill>
              </a:rPr>
              <a:t>。</a:t>
            </a:r>
            <a:endParaRPr lang="en-US" altLang="zh-CN" sz="2400" b="1" dirty="0" smtClean="0">
              <a:solidFill>
                <a:srgbClr val="0000CC"/>
              </a:solidFill>
            </a:endParaRPr>
          </a:p>
          <a:p>
            <a:pPr marL="514350" indent="-514350">
              <a:buFontTx/>
              <a:buAutoNum type="arabicPeriod"/>
            </a:pPr>
            <a:r>
              <a:rPr lang="zh-CN" altLang="en-US" b="1" dirty="0" smtClean="0">
                <a:solidFill>
                  <a:srgbClr val="0000CC"/>
                </a:solidFill>
              </a:rPr>
              <a:t>智能指针的类型</a:t>
            </a:r>
            <a:endParaRPr lang="en-US" altLang="zh-CN" b="1" dirty="0" smtClean="0">
              <a:solidFill>
                <a:srgbClr val="0000CC"/>
              </a:solidFill>
            </a:endParaRPr>
          </a:p>
          <a:p>
            <a:pPr lvl="1"/>
            <a:r>
              <a:rPr lang="en-US" altLang="zh-CN" dirty="0" err="1" smtClean="0"/>
              <a:t>auto_ptr</a:t>
            </a:r>
            <a:r>
              <a:rPr lang="en-US" altLang="zh-CN" dirty="0" smtClean="0"/>
              <a:t>                           </a:t>
            </a:r>
            <a:endParaRPr lang="en-US" altLang="zh-CN" dirty="0" smtClean="0"/>
          </a:p>
          <a:p>
            <a:pPr lvl="1"/>
            <a:r>
              <a:rPr lang="en-US" altLang="zh-CN" dirty="0" err="1" smtClean="0"/>
              <a:t>shared_ptr</a:t>
            </a:r>
            <a:endParaRPr lang="en-US" altLang="zh-CN" dirty="0" smtClean="0"/>
          </a:p>
          <a:p>
            <a:pPr lvl="1"/>
            <a:r>
              <a:rPr lang="en-US" altLang="zh-CN" dirty="0" err="1" smtClean="0"/>
              <a:t>unique_ptr</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323528" y="0"/>
            <a:ext cx="8229600" cy="811213"/>
          </a:xfrm>
        </p:spPr>
        <p:txBody>
          <a:bodyPr/>
          <a:lstStyle/>
          <a:p>
            <a:r>
              <a:rPr lang="en-US" altLang="zh-CN" b="1" dirty="0" smtClean="0"/>
              <a:t>2.3.4  </a:t>
            </a:r>
            <a:r>
              <a:rPr lang="zh-CN" altLang="zh-CN" b="1" dirty="0" smtClean="0">
                <a:solidFill>
                  <a:srgbClr val="FF0000"/>
                </a:solidFill>
              </a:rPr>
              <a:t>智能</a:t>
            </a:r>
            <a:r>
              <a:rPr lang="zh-CN" altLang="zh-CN" b="1" dirty="0" smtClean="0"/>
              <a:t>指针</a:t>
            </a:r>
            <a:r>
              <a:rPr lang="en-US" altLang="zh-CN" b="1" dirty="0" smtClean="0"/>
              <a:t>             </a:t>
            </a:r>
            <a:r>
              <a:rPr lang="en-US" altLang="zh-CN" b="1" dirty="0" smtClean="0">
                <a:solidFill>
                  <a:srgbClr val="0000CC"/>
                </a:solidFill>
              </a:rPr>
              <a:t>11C</a:t>
            </a:r>
            <a:r>
              <a:rPr lang="en-US" altLang="zh-CN" b="1" baseline="-25000" dirty="0" smtClean="0">
                <a:solidFill>
                  <a:srgbClr val="0000CC"/>
                </a:solidFill>
              </a:rPr>
              <a:t>++</a:t>
            </a:r>
            <a:endParaRPr lang="zh-CN" altLang="en-US" dirty="0" smtClean="0"/>
          </a:p>
        </p:txBody>
      </p:sp>
      <p:sp>
        <p:nvSpPr>
          <p:cNvPr id="33794" name="内容占位符 2"/>
          <p:cNvSpPr>
            <a:spLocks noGrp="1"/>
          </p:cNvSpPr>
          <p:nvPr>
            <p:ph idx="1"/>
          </p:nvPr>
        </p:nvSpPr>
        <p:spPr>
          <a:xfrm>
            <a:off x="0" y="1076325"/>
            <a:ext cx="9144000" cy="5168900"/>
          </a:xfrm>
        </p:spPr>
        <p:txBody>
          <a:bodyPr/>
          <a:lstStyle/>
          <a:p>
            <a:r>
              <a:rPr lang="en-US" altLang="zh-CN" b="1" dirty="0" smtClean="0">
                <a:solidFill>
                  <a:srgbClr val="0000CC"/>
                </a:solidFill>
              </a:rPr>
              <a:t>3．</a:t>
            </a:r>
            <a:r>
              <a:rPr lang="zh-CN" altLang="en-US" b="1" dirty="0" smtClean="0">
                <a:solidFill>
                  <a:srgbClr val="0000CC"/>
                </a:solidFill>
              </a:rPr>
              <a:t>智能指针定义</a:t>
            </a:r>
            <a:endParaRPr lang="en-US" altLang="zh-CN" b="1" dirty="0" smtClean="0">
              <a:solidFill>
                <a:srgbClr val="0000CC"/>
              </a:solidFill>
            </a:endParaRPr>
          </a:p>
          <a:p>
            <a:pPr marL="400050" lvl="1" indent="0">
              <a:buFontTx/>
              <a:buNone/>
            </a:pPr>
            <a:r>
              <a:rPr lang="en-US" altLang="zh-CN" sz="2400" b="1" dirty="0" err="1" smtClean="0"/>
              <a:t>x_ptr</a:t>
            </a:r>
            <a:r>
              <a:rPr lang="en-US" altLang="zh-CN" sz="2400" b="1" dirty="0" smtClean="0"/>
              <a:t>&lt;type&gt;  p;                   //L1</a:t>
            </a:r>
            <a:endParaRPr lang="zh-CN" altLang="zh-CN" sz="2400" b="1" dirty="0" smtClean="0"/>
          </a:p>
          <a:p>
            <a:pPr marL="400050" lvl="1" indent="0">
              <a:buFontTx/>
              <a:buNone/>
            </a:pPr>
            <a:r>
              <a:rPr lang="en-US" altLang="zh-CN" sz="2400" b="1" dirty="0" err="1" smtClean="0"/>
              <a:t>x_ptr</a:t>
            </a:r>
            <a:r>
              <a:rPr lang="en-US" altLang="zh-CN" sz="2400" b="1" dirty="0" smtClean="0"/>
              <a:t>&lt;type&gt;  p2(p);            //L2</a:t>
            </a:r>
            <a:r>
              <a:rPr lang="zh-CN" altLang="zh-CN" sz="2400" b="1" dirty="0" smtClean="0"/>
              <a:t>，适用于</a:t>
            </a:r>
            <a:r>
              <a:rPr lang="en-US" altLang="zh-CN" sz="2400" b="1" dirty="0" err="1" smtClean="0"/>
              <a:t>auto_ptr</a:t>
            </a:r>
            <a:r>
              <a:rPr lang="zh-CN" altLang="zh-CN" sz="2400" b="1" dirty="0" smtClean="0"/>
              <a:t>，</a:t>
            </a:r>
            <a:r>
              <a:rPr lang="en-US" altLang="zh-CN" sz="2400" b="1" dirty="0" err="1" smtClean="0"/>
              <a:t>share_ptr</a:t>
            </a:r>
            <a:endParaRPr lang="zh-CN" altLang="zh-CN" sz="2400" b="1" dirty="0" smtClean="0"/>
          </a:p>
          <a:p>
            <a:pPr marL="400050" lvl="1" indent="0">
              <a:buFontTx/>
              <a:buNone/>
            </a:pPr>
            <a:r>
              <a:rPr lang="en-US" altLang="zh-CN" sz="2400" b="1" dirty="0" err="1" smtClean="0"/>
              <a:t>x_ptr</a:t>
            </a:r>
            <a:r>
              <a:rPr lang="en-US" altLang="zh-CN" sz="2400" b="1" dirty="0" smtClean="0"/>
              <a:t>&lt;type&gt;  p3(new type(x))     //L3</a:t>
            </a:r>
            <a:endParaRPr lang="zh-CN" altLang="zh-CN" sz="2400" b="1" dirty="0" smtClean="0"/>
          </a:p>
          <a:p>
            <a:pPr marL="400050" lvl="1" indent="0"/>
            <a:r>
              <a:rPr lang="zh-CN" altLang="en-US" b="1" dirty="0" smtClean="0">
                <a:solidFill>
                  <a:srgbClr val="0000CC"/>
                </a:solidFill>
              </a:rPr>
              <a:t>其中，</a:t>
            </a:r>
            <a:r>
              <a:rPr lang="en-US" altLang="zh-CN" b="1" dirty="0" err="1" smtClean="0">
                <a:solidFill>
                  <a:srgbClr val="0000CC"/>
                </a:solidFill>
              </a:rPr>
              <a:t>x_ptr</a:t>
            </a:r>
            <a:r>
              <a:rPr lang="zh-CN" altLang="en-US" b="1" dirty="0" smtClean="0">
                <a:solidFill>
                  <a:srgbClr val="0000CC"/>
                </a:solidFill>
              </a:rPr>
              <a:t>代表</a:t>
            </a:r>
            <a:r>
              <a:rPr lang="en-US" altLang="zh-CN" b="1" dirty="0" err="1" smtClean="0">
                <a:solidFill>
                  <a:srgbClr val="0000CC"/>
                </a:solidFill>
              </a:rPr>
              <a:t>auto_ptr</a:t>
            </a:r>
            <a:r>
              <a:rPr lang="zh-CN" altLang="zh-CN" b="1" dirty="0" smtClean="0">
                <a:solidFill>
                  <a:srgbClr val="0000CC"/>
                </a:solidFill>
              </a:rPr>
              <a:t>、</a:t>
            </a:r>
            <a:r>
              <a:rPr lang="en-US" altLang="zh-CN" b="1" dirty="0" err="1" smtClean="0">
                <a:solidFill>
                  <a:srgbClr val="0000CC"/>
                </a:solidFill>
              </a:rPr>
              <a:t>shared_ptr</a:t>
            </a:r>
            <a:r>
              <a:rPr lang="zh-CN" altLang="zh-CN" b="1" dirty="0" smtClean="0">
                <a:solidFill>
                  <a:srgbClr val="0000CC"/>
                </a:solidFill>
              </a:rPr>
              <a:t>或</a:t>
            </a:r>
            <a:r>
              <a:rPr lang="en-US" altLang="zh-CN" b="1" dirty="0" err="1" smtClean="0">
                <a:solidFill>
                  <a:srgbClr val="0000CC"/>
                </a:solidFill>
              </a:rPr>
              <a:t>unique_ptr，type</a:t>
            </a:r>
            <a:r>
              <a:rPr lang="zh-CN" altLang="en-US" b="1" dirty="0" smtClean="0">
                <a:solidFill>
                  <a:srgbClr val="0000CC"/>
                </a:solidFill>
              </a:rPr>
              <a:t>则可以是任何数据类型。</a:t>
            </a:r>
            <a:endParaRPr lang="en-US" altLang="zh-CN" b="1" dirty="0" smtClean="0">
              <a:solidFill>
                <a:srgbClr val="0000CC"/>
              </a:solidFill>
            </a:endParaRPr>
          </a:p>
          <a:p>
            <a:pPr marL="400050" lvl="1" indent="0"/>
            <a:r>
              <a:rPr lang="zh-CN" altLang="en-US" b="1" dirty="0" smtClean="0">
                <a:solidFill>
                  <a:srgbClr val="0000CC"/>
                </a:solidFill>
              </a:rPr>
              <a:t>例如</a:t>
            </a:r>
            <a:endParaRPr lang="en-US" altLang="zh-CN" b="1" dirty="0" smtClean="0">
              <a:solidFill>
                <a:srgbClr val="0000CC"/>
              </a:solidFill>
            </a:endParaRPr>
          </a:p>
          <a:p>
            <a:pPr marL="800100" lvl="2" indent="0">
              <a:buFontTx/>
              <a:buNone/>
            </a:pPr>
            <a:r>
              <a:rPr lang="en-US" altLang="zh-CN" b="1" dirty="0" err="1" smtClean="0"/>
              <a:t>auto_ptr</a:t>
            </a:r>
            <a:r>
              <a:rPr lang="en-US" altLang="zh-CN" b="1" dirty="0" smtClean="0"/>
              <a:t>&lt;</a:t>
            </a:r>
            <a:r>
              <a:rPr lang="en-US" altLang="zh-CN" b="1" dirty="0" err="1" smtClean="0"/>
              <a:t>int</a:t>
            </a:r>
            <a:r>
              <a:rPr lang="en-US" altLang="zh-CN" b="1" dirty="0" smtClean="0"/>
              <a:t>&gt;  p;               </a:t>
            </a:r>
            <a:endParaRPr lang="en-US" altLang="zh-CN" b="1" dirty="0" smtClean="0"/>
          </a:p>
          <a:p>
            <a:pPr marL="800100" lvl="2" indent="0">
              <a:buFontTx/>
              <a:buNone/>
            </a:pPr>
            <a:r>
              <a:rPr lang="en-US" altLang="zh-CN" b="1" dirty="0" err="1" smtClean="0"/>
              <a:t>auto_ptr</a:t>
            </a:r>
            <a:r>
              <a:rPr lang="en-US" altLang="zh-CN" b="1" dirty="0" smtClean="0"/>
              <a:t>&lt;</a:t>
            </a:r>
            <a:r>
              <a:rPr lang="en-US" altLang="zh-CN" b="1" dirty="0" err="1" smtClean="0"/>
              <a:t>int</a:t>
            </a:r>
            <a:r>
              <a:rPr lang="en-US" altLang="zh-CN" b="1" dirty="0" smtClean="0"/>
              <a:t>&gt;  p2(p);            </a:t>
            </a:r>
            <a:endParaRPr lang="en-US" altLang="zh-CN" b="1" dirty="0" smtClean="0"/>
          </a:p>
          <a:p>
            <a:pPr marL="800100" lvl="2" indent="0">
              <a:buFontTx/>
              <a:buNone/>
            </a:pPr>
            <a:r>
              <a:rPr lang="en-US" altLang="zh-CN" b="1" dirty="0" err="1" smtClean="0"/>
              <a:t>auto_ptr</a:t>
            </a:r>
            <a:r>
              <a:rPr lang="en-US" altLang="zh-CN" b="1" dirty="0" smtClean="0"/>
              <a:t>&lt;</a:t>
            </a:r>
            <a:r>
              <a:rPr lang="en-US" altLang="zh-CN" b="1" dirty="0" err="1" smtClean="0"/>
              <a:t>int</a:t>
            </a:r>
            <a:r>
              <a:rPr lang="en-US" altLang="zh-CN" b="1" dirty="0" smtClean="0"/>
              <a:t>&gt;  p3(new </a:t>
            </a:r>
            <a:r>
              <a:rPr lang="en-US" altLang="zh-CN" b="1" dirty="0" err="1" smtClean="0"/>
              <a:t>int</a:t>
            </a:r>
            <a:r>
              <a:rPr lang="en-US" altLang="zh-CN" b="1" dirty="0" smtClean="0"/>
              <a:t>(9));</a:t>
            </a:r>
            <a:endParaRPr lang="en-US" altLang="zh-CN" b="1" dirty="0" smtClean="0">
              <a:solidFill>
                <a:srgbClr val="0000CC"/>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251520" y="0"/>
            <a:ext cx="8229600" cy="811213"/>
          </a:xfrm>
        </p:spPr>
        <p:txBody>
          <a:bodyPr/>
          <a:lstStyle/>
          <a:p>
            <a:r>
              <a:rPr lang="en-US" altLang="zh-CN" b="1" dirty="0" smtClean="0"/>
              <a:t>2.3.4  </a:t>
            </a:r>
            <a:r>
              <a:rPr lang="zh-CN" altLang="zh-CN" b="1" dirty="0" smtClean="0">
                <a:solidFill>
                  <a:srgbClr val="FF0000"/>
                </a:solidFill>
              </a:rPr>
              <a:t>智能</a:t>
            </a:r>
            <a:r>
              <a:rPr lang="zh-CN" altLang="zh-CN" b="1" dirty="0" smtClean="0"/>
              <a:t>指针</a:t>
            </a:r>
            <a:r>
              <a:rPr lang="en-US" altLang="zh-CN" b="1" dirty="0" smtClean="0"/>
              <a:t>             </a:t>
            </a:r>
            <a:r>
              <a:rPr lang="en-US" altLang="zh-CN" b="1" dirty="0" smtClean="0">
                <a:solidFill>
                  <a:srgbClr val="0000CC"/>
                </a:solidFill>
              </a:rPr>
              <a:t>11C</a:t>
            </a:r>
            <a:r>
              <a:rPr lang="en-US" altLang="zh-CN" b="1" baseline="-25000" dirty="0" smtClean="0">
                <a:solidFill>
                  <a:srgbClr val="0000CC"/>
                </a:solidFill>
              </a:rPr>
              <a:t>++</a:t>
            </a:r>
            <a:endParaRPr lang="zh-CN" altLang="en-US" dirty="0" smtClean="0"/>
          </a:p>
        </p:txBody>
      </p:sp>
      <p:sp>
        <p:nvSpPr>
          <p:cNvPr id="34818" name="内容占位符 2"/>
          <p:cNvSpPr>
            <a:spLocks noGrp="1"/>
          </p:cNvSpPr>
          <p:nvPr>
            <p:ph idx="1"/>
          </p:nvPr>
        </p:nvSpPr>
        <p:spPr>
          <a:xfrm>
            <a:off x="250825" y="1076325"/>
            <a:ext cx="8623300" cy="5168900"/>
          </a:xfrm>
        </p:spPr>
        <p:txBody>
          <a:bodyPr/>
          <a:lstStyle/>
          <a:p>
            <a:r>
              <a:rPr lang="en-US" altLang="zh-CN" b="1" dirty="0" smtClean="0">
                <a:solidFill>
                  <a:srgbClr val="0000CC"/>
                </a:solidFill>
              </a:rPr>
              <a:t>3．</a:t>
            </a:r>
            <a:r>
              <a:rPr lang="zh-CN" altLang="en-US" b="1" dirty="0" smtClean="0">
                <a:solidFill>
                  <a:srgbClr val="0000CC"/>
                </a:solidFill>
              </a:rPr>
              <a:t>智能指针之间赋值</a:t>
            </a:r>
            <a:endParaRPr lang="en-US" altLang="zh-CN" b="1" dirty="0" smtClean="0">
              <a:solidFill>
                <a:srgbClr val="0000CC"/>
              </a:solidFill>
            </a:endParaRPr>
          </a:p>
          <a:p>
            <a:pPr lvl="1"/>
            <a:r>
              <a:rPr lang="zh-CN" altLang="zh-CN" b="1" dirty="0" smtClean="0"/>
              <a:t>在定义时就为它分配动态内存单元，</a:t>
            </a:r>
            <a:r>
              <a:rPr lang="zh-CN" altLang="zh-CN" b="1" dirty="0" smtClean="0">
                <a:solidFill>
                  <a:srgbClr val="FF0000"/>
                </a:solidFill>
              </a:rPr>
              <a:t>不允许先定义智能指针，然后再为它分配动态存储空间</a:t>
            </a:r>
            <a:r>
              <a:rPr lang="zh-CN" altLang="en-US" b="1" dirty="0" smtClean="0"/>
              <a:t>。</a:t>
            </a:r>
            <a:endParaRPr lang="en-US" altLang="zh-CN" b="1" dirty="0" smtClean="0"/>
          </a:p>
          <a:p>
            <a:pPr marL="857250" lvl="2" indent="0">
              <a:buFontTx/>
              <a:buNone/>
            </a:pPr>
            <a:r>
              <a:rPr lang="en-US" altLang="zh-CN" sz="2000" b="1" dirty="0" err="1" smtClean="0"/>
              <a:t>x_ptr</a:t>
            </a:r>
            <a:r>
              <a:rPr lang="en-US" altLang="zh-CN" sz="2000" b="1" dirty="0" smtClean="0"/>
              <a:t>&lt;type&gt;  p1</a:t>
            </a:r>
            <a:r>
              <a:rPr lang="zh-CN" altLang="zh-CN" sz="2000" b="1" dirty="0" smtClean="0"/>
              <a:t>，</a:t>
            </a:r>
            <a:r>
              <a:rPr lang="en-US" altLang="zh-CN" sz="2000" b="1" dirty="0" smtClean="0">
                <a:solidFill>
                  <a:srgbClr val="FF0000"/>
                </a:solidFill>
              </a:rPr>
              <a:t>p2(new type)</a:t>
            </a:r>
            <a:r>
              <a:rPr lang="en-US" altLang="zh-CN" sz="2000" b="1" dirty="0" smtClean="0"/>
              <a:t>;              //</a:t>
            </a:r>
            <a:r>
              <a:rPr lang="zh-CN" altLang="zh-CN" sz="2000" b="1" dirty="0" smtClean="0"/>
              <a:t>正确</a:t>
            </a:r>
            <a:endParaRPr lang="zh-CN" altLang="zh-CN" sz="2000" b="1" dirty="0" smtClean="0"/>
          </a:p>
          <a:p>
            <a:pPr marL="857250" lvl="2" indent="0">
              <a:buFontTx/>
              <a:buNone/>
            </a:pPr>
            <a:r>
              <a:rPr lang="en-US" altLang="zh-CN" sz="2000" b="1" dirty="0" smtClean="0"/>
              <a:t>p1=new type;		  	           //</a:t>
            </a:r>
            <a:r>
              <a:rPr lang="zh-CN" altLang="zh-CN" sz="2000" b="1" dirty="0" smtClean="0"/>
              <a:t>错误</a:t>
            </a:r>
            <a:endParaRPr lang="zh-CN" altLang="zh-CN" sz="2000" b="1" dirty="0" smtClean="0"/>
          </a:p>
          <a:p>
            <a:pPr marL="857250" lvl="2" indent="0">
              <a:buFontTx/>
              <a:buNone/>
            </a:pPr>
            <a:r>
              <a:rPr lang="en-US" altLang="zh-CN" sz="2000" b="1" dirty="0" smtClean="0"/>
              <a:t>p1=p2; 　　　　　　　　　　　　　　 </a:t>
            </a:r>
            <a:endParaRPr lang="zh-CN" altLang="zh-CN" sz="2000" b="1" dirty="0" smtClean="0"/>
          </a:p>
          <a:p>
            <a:pPr lvl="1"/>
            <a:r>
              <a:rPr lang="zh-CN" altLang="zh-CN" b="1" dirty="0" smtClean="0"/>
              <a:t>同类型的</a:t>
            </a:r>
            <a:r>
              <a:rPr lang="en-US" altLang="zh-CN" b="1" dirty="0" err="1" smtClean="0">
                <a:solidFill>
                  <a:srgbClr val="0000CC"/>
                </a:solidFill>
              </a:rPr>
              <a:t>auto_ptr</a:t>
            </a:r>
            <a:r>
              <a:rPr lang="zh-CN" altLang="zh-CN" b="1" dirty="0" smtClean="0">
                <a:solidFill>
                  <a:srgbClr val="0000CC"/>
                </a:solidFill>
              </a:rPr>
              <a:t>、</a:t>
            </a:r>
            <a:r>
              <a:rPr lang="en-US" altLang="zh-CN" b="1" dirty="0" err="1" smtClean="0">
                <a:solidFill>
                  <a:srgbClr val="0000CC"/>
                </a:solidFill>
              </a:rPr>
              <a:t>shared_ptr</a:t>
            </a:r>
            <a:r>
              <a:rPr lang="zh-CN" altLang="zh-CN" b="1" dirty="0" smtClean="0">
                <a:solidFill>
                  <a:srgbClr val="0000CC"/>
                </a:solidFill>
              </a:rPr>
              <a:t>之间可以相互赋值</a:t>
            </a:r>
            <a:r>
              <a:rPr lang="zh-CN" altLang="zh-CN" b="1" dirty="0" smtClean="0"/>
              <a:t>，而</a:t>
            </a:r>
            <a:r>
              <a:rPr lang="en-US" altLang="zh-CN" b="1" dirty="0" err="1" smtClean="0">
                <a:solidFill>
                  <a:srgbClr val="FF0000"/>
                </a:solidFill>
              </a:rPr>
              <a:t>unique_ptr</a:t>
            </a:r>
            <a:r>
              <a:rPr lang="zh-CN" altLang="zh-CN" b="1" dirty="0" smtClean="0">
                <a:solidFill>
                  <a:srgbClr val="FF0000"/>
                </a:solidFill>
              </a:rPr>
              <a:t>指针之间不</a:t>
            </a:r>
            <a:r>
              <a:rPr lang="zh-CN" altLang="en-US" b="1" dirty="0" smtClean="0">
                <a:solidFill>
                  <a:srgbClr val="FF0000"/>
                </a:solidFill>
              </a:rPr>
              <a:t>能</a:t>
            </a:r>
            <a:r>
              <a:rPr lang="zh-CN" altLang="zh-CN" b="1" dirty="0" smtClean="0">
                <a:solidFill>
                  <a:srgbClr val="FF0000"/>
                </a:solidFill>
              </a:rPr>
              <a:t>相互赋</a:t>
            </a:r>
            <a:r>
              <a:rPr lang="zh-CN" altLang="zh-CN" b="1" dirty="0" smtClean="0"/>
              <a:t>值。</a:t>
            </a:r>
            <a:endParaRPr lang="en-US" altLang="zh-CN" b="1" dirty="0" smtClean="0"/>
          </a:p>
          <a:p>
            <a:pPr marL="857250" lvl="2" indent="0">
              <a:buFontTx/>
              <a:buNone/>
            </a:pPr>
            <a:r>
              <a:rPr lang="en-US" altLang="zh-CN" b="1" dirty="0" err="1" smtClean="0"/>
              <a:t>unique_ptr</a:t>
            </a:r>
            <a:r>
              <a:rPr lang="en-US" altLang="zh-CN" b="1" dirty="0" smtClean="0"/>
              <a:t> &lt;</a:t>
            </a:r>
            <a:r>
              <a:rPr lang="en-US" altLang="zh-CN" b="1" dirty="0" err="1" smtClean="0"/>
              <a:t>int</a:t>
            </a:r>
            <a:r>
              <a:rPr lang="en-US" altLang="zh-CN" b="1" dirty="0" smtClean="0"/>
              <a:t>&gt; p4(new </a:t>
            </a:r>
            <a:r>
              <a:rPr lang="en-US" altLang="zh-CN" b="1" dirty="0" err="1" smtClean="0"/>
              <a:t>int</a:t>
            </a:r>
            <a:r>
              <a:rPr lang="en-US" altLang="zh-CN" b="1" dirty="0" smtClean="0"/>
              <a:t>(8));</a:t>
            </a:r>
            <a:endParaRPr lang="en-US" altLang="zh-CN" b="1" dirty="0" smtClean="0"/>
          </a:p>
          <a:p>
            <a:pPr marL="857250" lvl="2" indent="0">
              <a:buFontTx/>
              <a:buNone/>
            </a:pPr>
            <a:r>
              <a:rPr lang="en-US" altLang="zh-CN" b="1" dirty="0" err="1" smtClean="0"/>
              <a:t>unique_ptr</a:t>
            </a:r>
            <a:r>
              <a:rPr lang="en-US" altLang="zh-CN" b="1" dirty="0" smtClean="0"/>
              <a:t>&lt;</a:t>
            </a:r>
            <a:r>
              <a:rPr lang="en-US" altLang="zh-CN" b="1" dirty="0" err="1" smtClean="0"/>
              <a:t>int</a:t>
            </a:r>
            <a:r>
              <a:rPr lang="en-US" altLang="zh-CN" b="1" dirty="0" smtClean="0"/>
              <a:t>&gt; p5(p4);          //</a:t>
            </a:r>
            <a:r>
              <a:rPr lang="zh-CN" altLang="en-US" b="1" dirty="0" smtClean="0"/>
              <a:t>错误</a:t>
            </a:r>
            <a:endParaRPr lang="zh-CN" altLang="en-US" b="1" dirty="0" smtClean="0"/>
          </a:p>
          <a:p>
            <a:pPr marL="857250" lvl="2" indent="0">
              <a:buFontTx/>
              <a:buNone/>
            </a:pPr>
            <a:r>
              <a:rPr lang="en-US" altLang="zh-CN" b="1" dirty="0" smtClean="0"/>
              <a:t>p5=p4; //</a:t>
            </a:r>
            <a:r>
              <a:rPr lang="zh-CN" altLang="en-US" b="1" dirty="0" smtClean="0"/>
              <a:t>错误</a:t>
            </a:r>
            <a:endParaRPr lang="zh-CN" altLang="en-US" b="1" dirty="0" smtClean="0"/>
          </a:p>
          <a:p>
            <a:pPr marL="857250" lvl="2" indent="0">
              <a:buFontTx/>
              <a:buNone/>
            </a:pPr>
            <a:endParaRPr lang="en-US" altLang="zh-CN" b="1" dirty="0" smtClean="0">
              <a:solidFill>
                <a:srgbClr val="0000CC"/>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457200" y="73025"/>
            <a:ext cx="8229600" cy="811213"/>
          </a:xfrm>
        </p:spPr>
        <p:txBody>
          <a:bodyPr/>
          <a:lstStyle/>
          <a:p>
            <a:r>
              <a:rPr lang="en-US" altLang="zh-CN" b="1" smtClean="0"/>
              <a:t>2.3.4  </a:t>
            </a:r>
            <a:r>
              <a:rPr lang="zh-CN" altLang="zh-CN" b="1" smtClean="0">
                <a:solidFill>
                  <a:srgbClr val="FF0000"/>
                </a:solidFill>
              </a:rPr>
              <a:t>智能</a:t>
            </a:r>
            <a:r>
              <a:rPr lang="zh-CN" altLang="zh-CN" b="1" smtClean="0"/>
              <a:t>指针</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p>
        </p:txBody>
      </p:sp>
      <p:sp>
        <p:nvSpPr>
          <p:cNvPr id="35842" name="内容占位符 2"/>
          <p:cNvSpPr>
            <a:spLocks noGrp="1"/>
          </p:cNvSpPr>
          <p:nvPr>
            <p:ph idx="1"/>
          </p:nvPr>
        </p:nvSpPr>
        <p:spPr>
          <a:xfrm>
            <a:off x="250825" y="1076325"/>
            <a:ext cx="8642350" cy="5592763"/>
          </a:xfrm>
        </p:spPr>
        <p:txBody>
          <a:bodyPr/>
          <a:lstStyle/>
          <a:p>
            <a:r>
              <a:rPr lang="en-US" altLang="zh-CN" b="1" dirty="0" smtClean="0">
                <a:solidFill>
                  <a:srgbClr val="0000CC"/>
                </a:solidFill>
              </a:rPr>
              <a:t>3．</a:t>
            </a:r>
            <a:r>
              <a:rPr lang="zh-CN" altLang="en-US" b="1" dirty="0" smtClean="0">
                <a:solidFill>
                  <a:srgbClr val="0000CC"/>
                </a:solidFill>
              </a:rPr>
              <a:t>智能指针与普通指针赋值</a:t>
            </a:r>
            <a:endParaRPr lang="en-US" altLang="zh-CN" b="1" dirty="0" smtClean="0">
              <a:solidFill>
                <a:srgbClr val="0000CC"/>
              </a:solidFill>
            </a:endParaRPr>
          </a:p>
          <a:p>
            <a:pPr lvl="1"/>
            <a:r>
              <a:rPr lang="zh-CN" altLang="zh-CN" b="1" dirty="0" smtClean="0"/>
              <a:t>智能指针和普通指针之间不能够随意赋值，</a:t>
            </a:r>
            <a:r>
              <a:rPr lang="zh-CN" altLang="en-US" b="1" dirty="0" smtClean="0"/>
              <a:t>即</a:t>
            </a:r>
            <a:r>
              <a:rPr lang="zh-CN" altLang="zh-CN" b="1" dirty="0" smtClean="0">
                <a:solidFill>
                  <a:srgbClr val="FF0000"/>
                </a:solidFill>
              </a:rPr>
              <a:t>不能把智能指针指向普通内存变量，或者把非智能指针赋值给智能指针</a:t>
            </a:r>
            <a:r>
              <a:rPr lang="zh-CN" altLang="zh-CN" b="1" dirty="0" smtClean="0"/>
              <a:t>。</a:t>
            </a:r>
            <a:endParaRPr lang="en-US" altLang="zh-CN" b="1" dirty="0" smtClean="0"/>
          </a:p>
          <a:p>
            <a:pPr lvl="1"/>
            <a:r>
              <a:rPr lang="zh-CN" altLang="en-US" b="1" dirty="0" smtClean="0"/>
              <a:t>可以</a:t>
            </a:r>
            <a:r>
              <a:rPr lang="zh-CN" altLang="zh-CN" b="1" dirty="0" smtClean="0"/>
              <a:t>通过智能指针的</a:t>
            </a:r>
            <a:r>
              <a:rPr lang="en-US" altLang="zh-CN" b="1" dirty="0" smtClean="0">
                <a:solidFill>
                  <a:srgbClr val="0000CC"/>
                </a:solidFill>
              </a:rPr>
              <a:t>get</a:t>
            </a:r>
            <a:r>
              <a:rPr lang="zh-CN" altLang="zh-CN" b="1" dirty="0" smtClean="0">
                <a:solidFill>
                  <a:srgbClr val="0000CC"/>
                </a:solidFill>
              </a:rPr>
              <a:t>成员函数</a:t>
            </a:r>
            <a:r>
              <a:rPr lang="zh-CN" altLang="zh-CN" b="1" dirty="0" smtClean="0"/>
              <a:t>获取智能指针中的指针后，再赋值给普通指针。</a:t>
            </a:r>
            <a:endParaRPr lang="en-US" altLang="zh-CN" b="1" dirty="0" smtClean="0"/>
          </a:p>
          <a:p>
            <a:pPr marL="800100" lvl="2" indent="0">
              <a:buFontTx/>
              <a:buNone/>
            </a:pPr>
            <a:r>
              <a:rPr lang="en-US" altLang="zh-CN" sz="2000" b="1" dirty="0" err="1" smtClean="0"/>
              <a:t>int</a:t>
            </a:r>
            <a:r>
              <a:rPr lang="en-US" altLang="zh-CN" sz="2000" b="1" dirty="0" smtClean="0"/>
              <a:t> x = 9;</a:t>
            </a:r>
            <a:endParaRPr lang="zh-CN" altLang="zh-CN" sz="2000" b="1" dirty="0" smtClean="0"/>
          </a:p>
          <a:p>
            <a:pPr marL="800100" lvl="2" indent="0">
              <a:buFontTx/>
              <a:buNone/>
            </a:pPr>
            <a:r>
              <a:rPr lang="en-US" altLang="zh-CN" sz="2000" b="1" dirty="0" err="1" smtClean="0"/>
              <a:t>int</a:t>
            </a:r>
            <a:r>
              <a:rPr lang="en-US" altLang="zh-CN" sz="2000" b="1" dirty="0" smtClean="0"/>
              <a:t> * </a:t>
            </a:r>
            <a:r>
              <a:rPr lang="en-US" altLang="zh-CN" sz="2000" b="1" dirty="0" err="1" smtClean="0"/>
              <a:t>ip</a:t>
            </a:r>
            <a:r>
              <a:rPr lang="en-US" altLang="zh-CN" sz="2000" b="1" dirty="0" smtClean="0"/>
              <a:t> = new </a:t>
            </a:r>
            <a:r>
              <a:rPr lang="en-US" altLang="zh-CN" sz="2000" b="1" dirty="0" err="1" smtClean="0"/>
              <a:t>int</a:t>
            </a:r>
            <a:r>
              <a:rPr lang="en-US" altLang="zh-CN" sz="2000" b="1" dirty="0" smtClean="0"/>
              <a:t>(1);;</a:t>
            </a:r>
            <a:endParaRPr lang="zh-CN" altLang="zh-CN" sz="2000" b="1" dirty="0" smtClean="0"/>
          </a:p>
          <a:p>
            <a:pPr marL="800100" lvl="2" indent="0">
              <a:buFontTx/>
              <a:buNone/>
            </a:pPr>
            <a:r>
              <a:rPr lang="en-US" altLang="zh-CN" sz="2000" b="1" dirty="0" err="1" smtClean="0"/>
              <a:t>shared_ptr</a:t>
            </a:r>
            <a:r>
              <a:rPr lang="en-US" altLang="zh-CN" sz="2000" b="1" dirty="0" smtClean="0"/>
              <a:t>&lt;</a:t>
            </a:r>
            <a:r>
              <a:rPr lang="en-US" altLang="zh-CN" sz="2000" b="1" dirty="0" err="1" smtClean="0"/>
              <a:t>int</a:t>
            </a:r>
            <a:r>
              <a:rPr lang="en-US" altLang="zh-CN" sz="2000" b="1" dirty="0" smtClean="0"/>
              <a:t>&gt; </a:t>
            </a:r>
            <a:r>
              <a:rPr lang="en-US" altLang="zh-CN" sz="2000" b="1" dirty="0" err="1" smtClean="0"/>
              <a:t>sp</a:t>
            </a:r>
            <a:r>
              <a:rPr lang="en-US" altLang="zh-CN" sz="2000" b="1" dirty="0" smtClean="0"/>
              <a:t>(new </a:t>
            </a:r>
            <a:r>
              <a:rPr lang="en-US" altLang="zh-CN" sz="2000" b="1" dirty="0" err="1" smtClean="0"/>
              <a:t>int</a:t>
            </a:r>
            <a:r>
              <a:rPr lang="en-US" altLang="zh-CN" sz="2000" b="1" dirty="0" smtClean="0"/>
              <a:t>(8));</a:t>
            </a:r>
            <a:endParaRPr lang="zh-CN" altLang="zh-CN" sz="2000" b="1" dirty="0" smtClean="0"/>
          </a:p>
          <a:p>
            <a:pPr marL="800100" lvl="2" indent="0">
              <a:buFontTx/>
              <a:buNone/>
            </a:pPr>
            <a:r>
              <a:rPr lang="en-US" altLang="zh-CN" sz="2000" b="1" dirty="0" smtClean="0"/>
              <a:t>//</a:t>
            </a:r>
            <a:r>
              <a:rPr lang="en-US" altLang="zh-CN" sz="2000" b="1" dirty="0" err="1" smtClean="0"/>
              <a:t>sp</a:t>
            </a:r>
            <a:r>
              <a:rPr lang="en-US" altLang="zh-CN" sz="2000" b="1" dirty="0" smtClean="0"/>
              <a:t> = &amp;x;			//</a:t>
            </a:r>
            <a:r>
              <a:rPr lang="zh-CN" altLang="zh-CN" sz="2000" b="1" dirty="0" smtClean="0"/>
              <a:t>错误</a:t>
            </a:r>
            <a:endParaRPr lang="zh-CN" altLang="zh-CN" sz="2000" b="1" dirty="0" smtClean="0"/>
          </a:p>
          <a:p>
            <a:pPr marL="800100" lvl="2" indent="0">
              <a:buFontTx/>
              <a:buNone/>
            </a:pPr>
            <a:r>
              <a:rPr lang="en-US" altLang="zh-CN" sz="2000" b="1" dirty="0" smtClean="0"/>
              <a:t>//</a:t>
            </a:r>
            <a:r>
              <a:rPr lang="en-US" altLang="zh-CN" sz="2000" b="1" dirty="0" err="1" smtClean="0"/>
              <a:t>sp</a:t>
            </a:r>
            <a:r>
              <a:rPr lang="en-US" altLang="zh-CN" sz="2000" b="1" dirty="0" smtClean="0"/>
              <a:t> = </a:t>
            </a:r>
            <a:r>
              <a:rPr lang="en-US" altLang="zh-CN" sz="2000" b="1" dirty="0" err="1" smtClean="0"/>
              <a:t>ip</a:t>
            </a:r>
            <a:r>
              <a:rPr lang="en-US" altLang="zh-CN" sz="2000" b="1" dirty="0" smtClean="0"/>
              <a:t>;				//</a:t>
            </a:r>
            <a:r>
              <a:rPr lang="zh-CN" altLang="zh-CN" sz="2000" b="1" dirty="0" smtClean="0"/>
              <a:t>错误</a:t>
            </a:r>
            <a:endParaRPr lang="zh-CN" altLang="zh-CN" sz="2000" b="1" dirty="0" smtClean="0"/>
          </a:p>
          <a:p>
            <a:pPr marL="800100" lvl="2" indent="0">
              <a:buFontTx/>
              <a:buNone/>
            </a:pPr>
            <a:r>
              <a:rPr lang="en-US" altLang="zh-CN" sz="2000" b="1" dirty="0" smtClean="0"/>
              <a:t>//</a:t>
            </a:r>
            <a:r>
              <a:rPr lang="en-US" altLang="zh-CN" sz="2000" b="1" dirty="0" err="1" smtClean="0"/>
              <a:t>ip</a:t>
            </a:r>
            <a:r>
              <a:rPr lang="en-US" altLang="zh-CN" sz="2000" b="1" dirty="0" smtClean="0"/>
              <a:t> = </a:t>
            </a:r>
            <a:r>
              <a:rPr lang="en-US" altLang="zh-CN" sz="2000" b="1" dirty="0" err="1" smtClean="0"/>
              <a:t>sp</a:t>
            </a:r>
            <a:r>
              <a:rPr lang="en-US" altLang="zh-CN" sz="2000" b="1" dirty="0" smtClean="0"/>
              <a:t>;				//</a:t>
            </a:r>
            <a:r>
              <a:rPr lang="zh-CN" altLang="zh-CN" sz="2000" b="1" dirty="0" smtClean="0"/>
              <a:t>错误</a:t>
            </a:r>
            <a:endParaRPr lang="zh-CN" altLang="zh-CN" sz="2000" b="1" dirty="0" smtClean="0"/>
          </a:p>
          <a:p>
            <a:pPr marL="800100" lvl="2" indent="0">
              <a:buFontTx/>
              <a:buNone/>
            </a:pPr>
            <a:r>
              <a:rPr lang="en-US" altLang="zh-CN" sz="2000" b="1" dirty="0" err="1" smtClean="0"/>
              <a:t>ip</a:t>
            </a:r>
            <a:r>
              <a:rPr lang="en-US" altLang="zh-CN" sz="2000" b="1" dirty="0" smtClean="0"/>
              <a:t> = </a:t>
            </a:r>
            <a:r>
              <a:rPr lang="en-US" altLang="zh-CN" sz="2000" b="1" dirty="0" err="1" smtClean="0"/>
              <a:t>sp.get</a:t>
            </a:r>
            <a:r>
              <a:rPr lang="en-US" altLang="zh-CN" sz="2000" b="1" dirty="0" smtClean="0"/>
              <a:t>();			//</a:t>
            </a:r>
            <a:r>
              <a:rPr lang="zh-CN" altLang="zh-CN" sz="2000" b="1" dirty="0" smtClean="0"/>
              <a:t>正确</a:t>
            </a:r>
            <a:endParaRPr lang="en-US" altLang="zh-CN" b="1" dirty="0" smtClean="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457200" y="73025"/>
            <a:ext cx="8229600" cy="811213"/>
          </a:xfrm>
        </p:spPr>
        <p:txBody>
          <a:bodyPr/>
          <a:lstStyle/>
          <a:p>
            <a:r>
              <a:rPr lang="en-US" altLang="zh-CN" b="1" smtClean="0"/>
              <a:t>2.3.4  </a:t>
            </a:r>
            <a:r>
              <a:rPr lang="zh-CN" altLang="zh-CN" b="1" smtClean="0">
                <a:solidFill>
                  <a:srgbClr val="FF0000"/>
                </a:solidFill>
              </a:rPr>
              <a:t>智能</a:t>
            </a:r>
            <a:r>
              <a:rPr lang="zh-CN" altLang="zh-CN" b="1" smtClean="0"/>
              <a:t>指针</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p>
        </p:txBody>
      </p:sp>
      <p:sp>
        <p:nvSpPr>
          <p:cNvPr id="3" name="内容占位符 2"/>
          <p:cNvSpPr>
            <a:spLocks noGrp="1"/>
          </p:cNvSpPr>
          <p:nvPr>
            <p:ph idx="1"/>
          </p:nvPr>
        </p:nvSpPr>
        <p:spPr>
          <a:xfrm>
            <a:off x="250825" y="692150"/>
            <a:ext cx="8893175" cy="5521325"/>
          </a:xfrm>
        </p:spPr>
        <p:txBody>
          <a:bodyPr/>
          <a:lstStyle/>
          <a:p>
            <a:r>
              <a:rPr lang="en-US" altLang="zh-CN" b="1" dirty="0" smtClean="0">
                <a:solidFill>
                  <a:srgbClr val="0000CC"/>
                </a:solidFill>
              </a:rPr>
              <a:t>4．auto_ptr   </a:t>
            </a:r>
            <a:r>
              <a:rPr lang="zh-CN" altLang="en-US" b="1" dirty="0" smtClean="0">
                <a:solidFill>
                  <a:srgbClr val="0000CC"/>
                </a:solidFill>
              </a:rPr>
              <a:t>     </a:t>
            </a:r>
            <a:r>
              <a:rPr lang="en-US" altLang="zh-CN" b="1" dirty="0" err="1" smtClean="0">
                <a:solidFill>
                  <a:srgbClr val="0000CC"/>
                </a:solidFill>
              </a:rPr>
              <a:t>c++</a:t>
            </a:r>
            <a:r>
              <a:rPr lang="en-US" altLang="zh-CN" b="1" dirty="0" smtClean="0">
                <a:solidFill>
                  <a:srgbClr val="0000CC"/>
                </a:solidFill>
              </a:rPr>
              <a:t>98</a:t>
            </a:r>
            <a:r>
              <a:rPr lang="zh-CN" altLang="en-US" b="1" dirty="0" smtClean="0">
                <a:solidFill>
                  <a:srgbClr val="0000CC"/>
                </a:solidFill>
              </a:rPr>
              <a:t>规范</a:t>
            </a:r>
            <a:endParaRPr lang="zh-CN" altLang="en-US" b="1" dirty="0" smtClean="0">
              <a:solidFill>
                <a:srgbClr val="0000CC"/>
              </a:solidFill>
            </a:endParaRPr>
          </a:p>
          <a:p>
            <a:pPr>
              <a:buFontTx/>
              <a:buNone/>
            </a:pPr>
            <a:r>
              <a:rPr lang="zh-CN" altLang="en-US" sz="2400" b="1" dirty="0" smtClean="0">
                <a:solidFill>
                  <a:srgbClr val="0000CC"/>
                </a:solidFill>
              </a:rPr>
              <a:t>（</a:t>
            </a:r>
            <a:r>
              <a:rPr lang="en-US" altLang="zh-CN" sz="2400" b="1" dirty="0" err="1" smtClean="0">
                <a:solidFill>
                  <a:srgbClr val="0000CC"/>
                </a:solidFill>
              </a:rPr>
              <a:t>c++</a:t>
            </a:r>
            <a:r>
              <a:rPr lang="en-US" altLang="zh-CN" sz="2400" b="1" dirty="0" smtClean="0">
                <a:solidFill>
                  <a:srgbClr val="0000CC"/>
                </a:solidFill>
              </a:rPr>
              <a:t>11 </a:t>
            </a:r>
            <a:r>
              <a:rPr lang="zh-CN" altLang="en-US" sz="2400" b="1" dirty="0" smtClean="0">
                <a:solidFill>
                  <a:srgbClr val="0000CC"/>
                </a:solidFill>
              </a:rPr>
              <a:t>弃用，由</a:t>
            </a:r>
            <a:r>
              <a:rPr lang="en-US" altLang="zh-CN" sz="2400" b="1" dirty="0" err="1" smtClean="0">
                <a:solidFill>
                  <a:srgbClr val="0000CC"/>
                </a:solidFill>
              </a:rPr>
              <a:t>unique_ptr</a:t>
            </a:r>
            <a:r>
              <a:rPr lang="zh-CN" altLang="en-US" sz="2400" b="1" dirty="0" smtClean="0">
                <a:solidFill>
                  <a:srgbClr val="0000CC"/>
                </a:solidFill>
              </a:rPr>
              <a:t>替换）</a:t>
            </a:r>
            <a:r>
              <a:rPr lang="zh-CN" altLang="en-US" b="1" dirty="0" smtClean="0">
                <a:solidFill>
                  <a:srgbClr val="0000CC"/>
                </a:solidFill>
              </a:rPr>
              <a:t> </a:t>
            </a:r>
            <a:endParaRPr lang="en-US" altLang="zh-CN" b="1" dirty="0" smtClean="0">
              <a:solidFill>
                <a:srgbClr val="0000CC"/>
              </a:solidFill>
            </a:endParaRPr>
          </a:p>
          <a:p>
            <a:pPr>
              <a:buFontTx/>
              <a:buNone/>
            </a:pPr>
            <a:r>
              <a:rPr lang="en-US" altLang="zh-CN" sz="1800" b="1" dirty="0" smtClean="0"/>
              <a:t>#include &lt;</a:t>
            </a:r>
            <a:r>
              <a:rPr lang="en-US" altLang="zh-CN" sz="1800" b="1" dirty="0" err="1" smtClean="0"/>
              <a:t>iostream</a:t>
            </a:r>
            <a:r>
              <a:rPr lang="en-US" altLang="zh-CN" sz="1800" b="1" dirty="0" smtClean="0"/>
              <a:t>&gt;    </a:t>
            </a:r>
            <a:endParaRPr lang="zh-CN" altLang="zh-CN" sz="1800" b="1" dirty="0" smtClean="0"/>
          </a:p>
          <a:p>
            <a:pPr>
              <a:buFontTx/>
              <a:buNone/>
            </a:pPr>
            <a:r>
              <a:rPr lang="en-US" altLang="zh-CN" sz="1800" b="1" dirty="0" smtClean="0"/>
              <a:t>#include &lt;memory&gt;    </a:t>
            </a:r>
            <a:endParaRPr lang="zh-CN" altLang="zh-CN" sz="1800" b="1" dirty="0" smtClean="0"/>
          </a:p>
          <a:p>
            <a:pPr>
              <a:buFontTx/>
              <a:buNone/>
            </a:pPr>
            <a:r>
              <a:rPr lang="en-US" altLang="zh-CN" sz="1800" b="1" dirty="0" smtClean="0"/>
              <a:t>#include&lt;string&gt;</a:t>
            </a:r>
            <a:endParaRPr lang="zh-CN" altLang="zh-CN" sz="1800" b="1" dirty="0" smtClean="0"/>
          </a:p>
          <a:p>
            <a:pPr>
              <a:buFontTx/>
              <a:buNone/>
            </a:pPr>
            <a:r>
              <a:rPr lang="en-US" altLang="zh-CN" sz="1800" b="1" dirty="0" smtClean="0"/>
              <a:t>using namespace </a:t>
            </a:r>
            <a:r>
              <a:rPr lang="en-US" altLang="zh-CN" sz="1800" b="1" dirty="0" err="1" smtClean="0"/>
              <a:t>std</a:t>
            </a:r>
            <a:r>
              <a:rPr lang="en-US" altLang="zh-CN" sz="1800" b="1" dirty="0" smtClean="0"/>
              <a:t>;</a:t>
            </a:r>
            <a:endParaRPr lang="zh-CN" altLang="zh-CN" sz="1800" b="1" dirty="0" smtClean="0"/>
          </a:p>
          <a:p>
            <a:pPr>
              <a:buFontTx/>
              <a:buNone/>
            </a:pPr>
            <a:r>
              <a:rPr lang="en-US" altLang="zh-CN" sz="1800" b="1" dirty="0" err="1" smtClean="0"/>
              <a:t>int</a:t>
            </a:r>
            <a:r>
              <a:rPr lang="en-US" altLang="zh-CN" sz="1800" b="1" dirty="0" smtClean="0"/>
              <a:t> main(){</a:t>
            </a:r>
            <a:endParaRPr lang="zh-CN" altLang="zh-CN" sz="1800" b="1" dirty="0" smtClean="0"/>
          </a:p>
          <a:p>
            <a:pPr>
              <a:buFontTx/>
              <a:buNone/>
            </a:pPr>
            <a:r>
              <a:rPr lang="en-US" altLang="zh-CN" sz="1800" b="1" dirty="0" smtClean="0"/>
              <a:t>	</a:t>
            </a:r>
            <a:r>
              <a:rPr lang="en-US" altLang="zh-CN" sz="1800" b="1" dirty="0" err="1" smtClean="0"/>
              <a:t>auto_ptr</a:t>
            </a:r>
            <a:r>
              <a:rPr lang="en-US" altLang="zh-CN" sz="1800" b="1" dirty="0" smtClean="0"/>
              <a:t>&lt; string&gt; p1(new string("There is only one point to me."));</a:t>
            </a:r>
            <a:endParaRPr lang="zh-CN" altLang="zh-CN" sz="1800" b="1" dirty="0" smtClean="0"/>
          </a:p>
          <a:p>
            <a:pPr>
              <a:buFontTx/>
              <a:buNone/>
            </a:pPr>
            <a:r>
              <a:rPr lang="en-US" altLang="zh-CN" sz="1800" b="1" dirty="0" smtClean="0"/>
              <a:t>	</a:t>
            </a:r>
            <a:r>
              <a:rPr lang="en-US" altLang="zh-CN" sz="1800" b="1" dirty="0" err="1" smtClean="0"/>
              <a:t>auto_ptr</a:t>
            </a:r>
            <a:r>
              <a:rPr lang="en-US" altLang="zh-CN" sz="1800" b="1" dirty="0" smtClean="0"/>
              <a:t>&lt;string&gt; p2;</a:t>
            </a:r>
            <a:endParaRPr lang="zh-CN" altLang="zh-CN" sz="1800" b="1" dirty="0" smtClean="0"/>
          </a:p>
          <a:p>
            <a:pPr>
              <a:buFontTx/>
              <a:buNone/>
            </a:pPr>
            <a:r>
              <a:rPr lang="en-US" altLang="zh-CN" sz="1800" b="1" dirty="0" smtClean="0"/>
              <a:t>	p2 = p1;                     //L1</a:t>
            </a:r>
            <a:r>
              <a:rPr lang="zh-CN" altLang="zh-CN" sz="1800" b="1" dirty="0" smtClean="0"/>
              <a:t>，</a:t>
            </a:r>
            <a:r>
              <a:rPr lang="en-US" altLang="zh-CN" sz="1800" b="1" dirty="0" smtClean="0"/>
              <a:t>p1</a:t>
            </a:r>
            <a:r>
              <a:rPr lang="zh-CN" altLang="zh-CN" sz="1800" b="1" dirty="0" smtClean="0"/>
              <a:t>不再指向任何对象，其所指对象由</a:t>
            </a:r>
            <a:r>
              <a:rPr lang="en-US" altLang="zh-CN" sz="1800" b="1" dirty="0" smtClean="0"/>
              <a:t>p2</a:t>
            </a:r>
            <a:r>
              <a:rPr lang="zh-CN" altLang="zh-CN" sz="1800" b="1" dirty="0" smtClean="0"/>
              <a:t>指向</a:t>
            </a:r>
            <a:endParaRPr lang="zh-CN" altLang="zh-CN" sz="1800" b="1" dirty="0" smtClean="0"/>
          </a:p>
          <a:p>
            <a:pPr>
              <a:buFontTx/>
              <a:buNone/>
            </a:pPr>
            <a:r>
              <a:rPr lang="en-US" altLang="zh-CN" sz="1800" b="1" dirty="0" smtClean="0"/>
              <a:t>	</a:t>
            </a:r>
            <a:r>
              <a:rPr lang="en-US" altLang="zh-CN" sz="1800" b="1" dirty="0" err="1" smtClean="0"/>
              <a:t>cout</a:t>
            </a:r>
            <a:r>
              <a:rPr lang="en-US" altLang="zh-CN" sz="1800" b="1" dirty="0" smtClean="0"/>
              <a:t> &lt;&lt; *p1;                //L2</a:t>
            </a:r>
            <a:r>
              <a:rPr lang="zh-CN" altLang="zh-CN" sz="1800" b="1" dirty="0" smtClean="0"/>
              <a:t>，发生运行错误，因为</a:t>
            </a:r>
            <a:r>
              <a:rPr lang="en-US" altLang="zh-CN" sz="1800" b="1" dirty="0" smtClean="0"/>
              <a:t>p1</a:t>
            </a:r>
            <a:r>
              <a:rPr lang="zh-CN" altLang="zh-CN" sz="1800" b="1" dirty="0" smtClean="0"/>
              <a:t>没有指向任何对象。</a:t>
            </a:r>
            <a:endParaRPr lang="zh-CN" altLang="zh-CN" sz="1800" b="1" dirty="0" smtClean="0"/>
          </a:p>
          <a:p>
            <a:pPr>
              <a:buFontTx/>
              <a:buNone/>
            </a:pPr>
            <a:r>
              <a:rPr lang="en-US" altLang="zh-CN" sz="1800" b="1" dirty="0" smtClean="0"/>
              <a:t>	</a:t>
            </a:r>
            <a:r>
              <a:rPr lang="en-US" altLang="zh-CN" sz="1800" b="1" dirty="0" err="1" smtClean="0"/>
              <a:t>cout</a:t>
            </a:r>
            <a:r>
              <a:rPr lang="en-US" altLang="zh-CN" sz="1800" b="1" dirty="0" smtClean="0"/>
              <a:t> &lt;&lt; *p2&lt;&lt; </a:t>
            </a:r>
            <a:r>
              <a:rPr lang="en-US" altLang="zh-CN" sz="1800" b="1" dirty="0" err="1" smtClean="0"/>
              <a:t>endl</a:t>
            </a:r>
            <a:r>
              <a:rPr lang="en-US" altLang="zh-CN" sz="1800" b="1" dirty="0" smtClean="0"/>
              <a:t>;        //L3</a:t>
            </a:r>
            <a:r>
              <a:rPr lang="zh-CN" altLang="zh-CN" sz="1800" b="1" dirty="0" smtClean="0"/>
              <a:t>，输出：</a:t>
            </a:r>
            <a:r>
              <a:rPr lang="en-US" altLang="zh-CN" sz="1800" b="1" dirty="0" smtClean="0"/>
              <a:t>There is only one point to me.</a:t>
            </a:r>
            <a:endParaRPr lang="zh-CN" altLang="zh-CN" sz="1800" b="1" dirty="0" smtClean="0"/>
          </a:p>
          <a:p>
            <a:pPr>
              <a:buFontTx/>
              <a:buNone/>
            </a:pPr>
            <a:r>
              <a:rPr lang="en-US" altLang="zh-CN" sz="1800" b="1" dirty="0" smtClean="0"/>
              <a:t>	//p1 = new string("</a:t>
            </a:r>
            <a:r>
              <a:rPr lang="en-US" altLang="zh-CN" sz="1800" b="1" dirty="0" err="1" smtClean="0"/>
              <a:t>dd</a:t>
            </a:r>
            <a:r>
              <a:rPr lang="en-US" altLang="zh-CN" sz="1800" b="1" dirty="0" smtClean="0"/>
              <a:t>");  //L4</a:t>
            </a:r>
            <a:r>
              <a:rPr lang="zh-CN" altLang="zh-CN" sz="1800" b="1" dirty="0" smtClean="0"/>
              <a:t>，错误，不能用这种方式为智能指针赋值。</a:t>
            </a:r>
            <a:endParaRPr lang="zh-CN" altLang="zh-CN" sz="1800" b="1" dirty="0" smtClean="0"/>
          </a:p>
          <a:p>
            <a:pPr>
              <a:buFontTx/>
              <a:buNone/>
            </a:pPr>
            <a:r>
              <a:rPr lang="en-US" altLang="zh-CN" sz="1800" b="1" dirty="0" smtClean="0"/>
              <a:t>	</a:t>
            </a:r>
            <a:r>
              <a:rPr lang="en-US" altLang="zh-CN" sz="1800" b="1" dirty="0" err="1" smtClean="0"/>
              <a:t>auto_ptr</a:t>
            </a:r>
            <a:r>
              <a:rPr lang="en-US" altLang="zh-CN" sz="1800" b="1" dirty="0" smtClean="0"/>
              <a:t>&lt;string&gt; p3(p2);  //L5</a:t>
            </a:r>
            <a:r>
              <a:rPr lang="zh-CN" altLang="zh-CN" sz="1800" b="1" dirty="0" smtClean="0"/>
              <a:t>，</a:t>
            </a:r>
            <a:r>
              <a:rPr lang="en-US" altLang="zh-CN" sz="1800" b="1" dirty="0" smtClean="0"/>
              <a:t>p2</a:t>
            </a:r>
            <a:r>
              <a:rPr lang="zh-CN" altLang="zh-CN" sz="1800" b="1" dirty="0" smtClean="0"/>
              <a:t>不再指向任何对象，其所指对象由</a:t>
            </a:r>
            <a:r>
              <a:rPr lang="en-US" altLang="zh-CN" sz="1800" b="1" dirty="0" smtClean="0"/>
              <a:t>p3</a:t>
            </a:r>
            <a:r>
              <a:rPr lang="zh-CN" altLang="zh-CN" sz="1800" b="1" dirty="0" smtClean="0"/>
              <a:t>指向</a:t>
            </a:r>
            <a:endParaRPr lang="zh-CN" altLang="zh-CN" sz="1800" b="1" dirty="0" smtClean="0"/>
          </a:p>
          <a:p>
            <a:pPr>
              <a:buFontTx/>
              <a:buNone/>
            </a:pPr>
            <a:r>
              <a:rPr lang="en-US" altLang="zh-CN" sz="1800" b="1" dirty="0" smtClean="0"/>
              <a:t>	</a:t>
            </a:r>
            <a:r>
              <a:rPr lang="en-US" altLang="zh-CN" sz="1800" b="1" dirty="0" err="1" smtClean="0"/>
              <a:t>cout</a:t>
            </a:r>
            <a:r>
              <a:rPr lang="en-US" altLang="zh-CN" sz="1800" b="1" dirty="0" smtClean="0"/>
              <a:t> &lt;&lt; *p3 &lt;&lt; </a:t>
            </a:r>
            <a:r>
              <a:rPr lang="en-US" altLang="zh-CN" sz="1800" b="1" dirty="0" err="1" smtClean="0"/>
              <a:t>endl</a:t>
            </a:r>
            <a:r>
              <a:rPr lang="en-US" altLang="zh-CN" sz="1800" b="1" dirty="0" smtClean="0"/>
              <a:t>;       //L6</a:t>
            </a:r>
            <a:r>
              <a:rPr lang="zh-CN" altLang="zh-CN" sz="1800" b="1" dirty="0" smtClean="0"/>
              <a:t>，输出：</a:t>
            </a:r>
            <a:r>
              <a:rPr lang="en-US" altLang="zh-CN" sz="1800" b="1" dirty="0" smtClean="0"/>
              <a:t>There is only one point to me.</a:t>
            </a:r>
            <a:endParaRPr lang="zh-CN" altLang="zh-CN" sz="1800" b="1" dirty="0" smtClean="0"/>
          </a:p>
          <a:p>
            <a:pPr>
              <a:buFontTx/>
              <a:buNone/>
            </a:pPr>
            <a:r>
              <a:rPr lang="en-US" altLang="zh-CN" sz="1800" b="1" dirty="0" smtClean="0"/>
              <a:t>	//</a:t>
            </a:r>
            <a:r>
              <a:rPr lang="en-US" altLang="zh-CN" sz="1800" b="1" dirty="0" err="1" smtClean="0"/>
              <a:t>cout</a:t>
            </a:r>
            <a:r>
              <a:rPr lang="en-US" altLang="zh-CN" sz="1800" b="1" dirty="0" smtClean="0"/>
              <a:t> &lt;&lt; *p2 &lt;&lt; </a:t>
            </a:r>
            <a:r>
              <a:rPr lang="en-US" altLang="zh-CN" sz="1800" b="1" dirty="0" err="1" smtClean="0"/>
              <a:t>endl</a:t>
            </a:r>
            <a:r>
              <a:rPr lang="en-US" altLang="zh-CN" sz="1800" b="1" dirty="0" smtClean="0"/>
              <a:t>;     //L7</a:t>
            </a:r>
            <a:r>
              <a:rPr lang="zh-CN" altLang="zh-CN" sz="1800" b="1" dirty="0" smtClean="0"/>
              <a:t>，发生运行错误，因为</a:t>
            </a:r>
            <a:r>
              <a:rPr lang="en-US" altLang="zh-CN" sz="1800" b="1" dirty="0" smtClean="0"/>
              <a:t>p2</a:t>
            </a:r>
            <a:r>
              <a:rPr lang="zh-CN" altLang="zh-CN" sz="1800" b="1" dirty="0" smtClean="0"/>
              <a:t>没有指向任何对象</a:t>
            </a:r>
            <a:endParaRPr lang="zh-CN" altLang="zh-CN" sz="1800" b="1" dirty="0" smtClean="0"/>
          </a:p>
          <a:p>
            <a:pPr>
              <a:buFontTx/>
              <a:buNone/>
            </a:pPr>
            <a:r>
              <a:rPr lang="en-US" altLang="zh-CN" sz="1800" b="1" dirty="0" smtClean="0"/>
              <a:t>}</a:t>
            </a:r>
            <a:endParaRPr lang="en-US" altLang="zh-CN" sz="2400" b="1" dirty="0" smtClean="0">
              <a:solidFill>
                <a:srgbClr val="0000CC"/>
              </a:solidFill>
            </a:endParaRPr>
          </a:p>
        </p:txBody>
      </p:sp>
      <p:sp>
        <p:nvSpPr>
          <p:cNvPr id="4" name="对话气泡: 矩形 3"/>
          <p:cNvSpPr/>
          <p:nvPr/>
        </p:nvSpPr>
        <p:spPr>
          <a:xfrm>
            <a:off x="3041209" y="1500160"/>
            <a:ext cx="6084093" cy="1479332"/>
          </a:xfrm>
          <a:prstGeom prst="wedgeRectCallout">
            <a:avLst>
              <a:gd name="adj1" fmla="val -60193"/>
              <a:gd name="adj2" fmla="val -64951"/>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b="1">
                <a:solidFill>
                  <a:schemeClr val="tx1"/>
                </a:solidFill>
              </a:rPr>
              <a:t>独占型智能指针：</a:t>
            </a:r>
            <a:r>
              <a:rPr lang="zh-CN" altLang="zh-CN" sz="2000" b="1">
                <a:solidFill>
                  <a:schemeClr val="tx1"/>
                </a:solidFill>
              </a:rPr>
              <a:t>一个对象只能被一个</a:t>
            </a:r>
            <a:r>
              <a:rPr lang="en-US" altLang="zh-CN" sz="2000" b="1">
                <a:solidFill>
                  <a:schemeClr val="tx1"/>
                </a:solidFill>
              </a:rPr>
              <a:t>auto_ptr</a:t>
            </a:r>
            <a:r>
              <a:rPr lang="zh-CN" altLang="zh-CN" sz="2000" b="1">
                <a:solidFill>
                  <a:schemeClr val="tx1"/>
                </a:solidFill>
              </a:rPr>
              <a:t>所指向。</a:t>
            </a:r>
            <a:r>
              <a:rPr lang="zh-CN" altLang="en-US" sz="2000" b="1">
                <a:solidFill>
                  <a:schemeClr val="tx1"/>
                </a:solidFill>
              </a:rPr>
              <a:t>即</a:t>
            </a:r>
            <a:r>
              <a:rPr lang="zh-CN" altLang="zh-CN" sz="2000" b="1">
                <a:solidFill>
                  <a:schemeClr val="tx1"/>
                </a:solidFill>
              </a:rPr>
              <a:t>两个同类型的</a:t>
            </a:r>
            <a:r>
              <a:rPr lang="en-US" altLang="zh-CN" sz="2000" b="1">
                <a:solidFill>
                  <a:schemeClr val="tx1"/>
                </a:solidFill>
              </a:rPr>
              <a:t>auto_ptr</a:t>
            </a:r>
            <a:r>
              <a:rPr lang="zh-CN" altLang="zh-CN" sz="2000" b="1">
                <a:solidFill>
                  <a:schemeClr val="tx1"/>
                </a:solidFill>
              </a:rPr>
              <a:t>指针不能指向同一个对象，指针的复制或赋值操作都会改变对象的所有权，被复制的</a:t>
            </a:r>
            <a:r>
              <a:rPr lang="en-US" altLang="zh-CN" sz="2000" b="1">
                <a:solidFill>
                  <a:schemeClr val="tx1"/>
                </a:solidFill>
              </a:rPr>
              <a:t>auto_ptr</a:t>
            </a:r>
            <a:r>
              <a:rPr lang="zh-CN" altLang="zh-CN" sz="2000" b="1">
                <a:solidFill>
                  <a:schemeClr val="tx1"/>
                </a:solidFill>
              </a:rPr>
              <a:t>不再指向任何对象</a:t>
            </a:r>
            <a:endParaRPr lang="zh-CN" altLang="en-US" sz="2000" b="1">
              <a:solidFill>
                <a:schemeClr val="tx1"/>
              </a:solidFill>
            </a:endParaRPr>
          </a:p>
        </p:txBody>
      </p:sp>
      <p:sp>
        <p:nvSpPr>
          <p:cNvPr id="36870" name="TextBox 6"/>
          <p:cNvSpPr txBox="1">
            <a:spLocks noChangeArrowheads="1"/>
          </p:cNvSpPr>
          <p:nvPr/>
        </p:nvSpPr>
        <p:spPr bwMode="auto">
          <a:xfrm>
            <a:off x="6156325" y="6092825"/>
            <a:ext cx="1835150" cy="641350"/>
          </a:xfrm>
          <a:prstGeom prst="rect">
            <a:avLst/>
          </a:prstGeom>
          <a:noFill/>
          <a:ln w="9525">
            <a:noFill/>
            <a:miter lim="800000"/>
          </a:ln>
        </p:spPr>
        <p:txBody>
          <a:bodyPr>
            <a:spAutoFit/>
          </a:bodyPr>
          <a:lstStyle/>
          <a:p>
            <a:pPr>
              <a:buFont typeface="Arial" panose="020B0604020202020204" pitchFamily="34" charset="0"/>
              <a:buNone/>
            </a:pPr>
            <a:endParaRPr lang="en-US" altLang="zh-CN" b="1">
              <a:solidFill>
                <a:srgbClr val="0000CC"/>
              </a:solidFill>
              <a:ea typeface="幼圆" panose="02010509060101010101" charset="-122"/>
              <a:cs typeface="幼圆" panose="02010509060101010101" charset="-122"/>
            </a:endParaRPr>
          </a:p>
          <a:p>
            <a:pPr>
              <a:buFont typeface="Arial" panose="020B0604020202020204" pitchFamily="34" charset="0"/>
              <a:buNone/>
            </a:pPr>
            <a:r>
              <a:rPr lang="en-US" altLang="zh-CN" b="1">
                <a:solidFill>
                  <a:srgbClr val="0000CC"/>
                </a:solidFill>
                <a:ea typeface="幼圆" panose="02010509060101010101" charset="-122"/>
                <a:cs typeface="幼圆" panose="02010509060101010101" charset="-122"/>
              </a:rPr>
              <a:t>【</a:t>
            </a:r>
            <a:r>
              <a:rPr lang="zh-CN" altLang="en-US" b="1">
                <a:solidFill>
                  <a:srgbClr val="0000CC"/>
                </a:solidFill>
                <a:ea typeface="幼圆" panose="02010509060101010101" charset="-122"/>
                <a:cs typeface="幼圆" panose="02010509060101010101" charset="-122"/>
              </a:rPr>
              <a:t>例</a:t>
            </a:r>
            <a:r>
              <a:rPr lang="en-US" altLang="zh-CN" b="1">
                <a:solidFill>
                  <a:srgbClr val="0000CC"/>
                </a:solidFill>
                <a:ea typeface="幼圆" panose="02010509060101010101" charset="-122"/>
                <a:cs typeface="幼圆" panose="02010509060101010101" charset="-122"/>
              </a:rPr>
              <a:t>2-5】</a:t>
            </a:r>
            <a:endParaRPr lang="zh-CN" altLang="en-US" b="1">
              <a:solidFill>
                <a:srgbClr val="0000CC"/>
              </a:solidFill>
              <a:ea typeface="幼圆" panose="02010509060101010101" charset="-122"/>
              <a:cs typeface="幼圆" panose="020105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457200" y="73025"/>
            <a:ext cx="8229600" cy="811213"/>
          </a:xfrm>
        </p:spPr>
        <p:txBody>
          <a:bodyPr/>
          <a:lstStyle/>
          <a:p>
            <a:r>
              <a:rPr lang="en-US" altLang="zh-CN" b="1" smtClean="0"/>
              <a:t>2.3.4  </a:t>
            </a:r>
            <a:r>
              <a:rPr lang="zh-CN" altLang="zh-CN" b="1" smtClean="0">
                <a:solidFill>
                  <a:srgbClr val="FF0000"/>
                </a:solidFill>
              </a:rPr>
              <a:t>智能</a:t>
            </a:r>
            <a:r>
              <a:rPr lang="zh-CN" altLang="zh-CN" b="1" smtClean="0"/>
              <a:t>指针</a:t>
            </a:r>
            <a:r>
              <a:rPr lang="en-US" altLang="zh-CN" b="1" smtClean="0"/>
              <a:t>             </a:t>
            </a:r>
            <a:r>
              <a:rPr lang="en-US" altLang="zh-CN" b="1" smtClean="0">
                <a:solidFill>
                  <a:srgbClr val="0000CC"/>
                </a:solidFill>
              </a:rPr>
              <a:t>11C</a:t>
            </a:r>
            <a:r>
              <a:rPr lang="en-US" altLang="zh-CN" b="1" baseline="-25000" smtClean="0">
                <a:solidFill>
                  <a:srgbClr val="0000CC"/>
                </a:solidFill>
              </a:rPr>
              <a:t>++</a:t>
            </a:r>
            <a:endParaRPr lang="zh-CN" altLang="en-US" smtClean="0"/>
          </a:p>
        </p:txBody>
      </p:sp>
      <p:sp>
        <p:nvSpPr>
          <p:cNvPr id="37890" name="内容占位符 2"/>
          <p:cNvSpPr>
            <a:spLocks noGrp="1"/>
          </p:cNvSpPr>
          <p:nvPr>
            <p:ph idx="1"/>
          </p:nvPr>
        </p:nvSpPr>
        <p:spPr>
          <a:xfrm>
            <a:off x="136525" y="933450"/>
            <a:ext cx="9007475" cy="5521325"/>
          </a:xfrm>
        </p:spPr>
        <p:txBody>
          <a:bodyPr/>
          <a:lstStyle/>
          <a:p>
            <a:pPr marL="0" indent="0">
              <a:buFontTx/>
              <a:buNone/>
            </a:pPr>
            <a:r>
              <a:rPr lang="en-US" altLang="zh-CN" sz="1800" b="1" dirty="0" smtClean="0">
                <a:solidFill>
                  <a:srgbClr val="0000CC"/>
                </a:solidFill>
              </a:rPr>
              <a:t>5．shared_ptr   </a:t>
            </a:r>
            <a:r>
              <a:rPr lang="zh-CN" altLang="en-US" sz="1800" b="1" dirty="0" smtClean="0">
                <a:solidFill>
                  <a:srgbClr val="0000CC"/>
                </a:solidFill>
              </a:rPr>
              <a:t>     </a:t>
            </a:r>
            <a:endParaRPr lang="en-US" altLang="zh-CN" sz="1800" b="1" dirty="0" smtClean="0">
              <a:solidFill>
                <a:srgbClr val="0000CC"/>
              </a:solidFill>
            </a:endParaRPr>
          </a:p>
          <a:p>
            <a:pPr marL="0" indent="0">
              <a:buFontTx/>
              <a:buNone/>
            </a:pPr>
            <a:r>
              <a:rPr lang="en-US" altLang="zh-CN" sz="1800" b="1" dirty="0" smtClean="0"/>
              <a:t>//Eg2-6.cpp</a:t>
            </a:r>
            <a:endParaRPr lang="zh-CN" altLang="zh-CN" sz="1800" b="1" dirty="0" smtClean="0"/>
          </a:p>
          <a:p>
            <a:pPr marL="0" indent="0">
              <a:buFontTx/>
              <a:buNone/>
            </a:pPr>
            <a:r>
              <a:rPr lang="en-US" altLang="zh-CN" sz="1800" b="1" dirty="0" smtClean="0"/>
              <a:t>#include &lt;</a:t>
            </a:r>
            <a:r>
              <a:rPr lang="en-US" altLang="zh-CN" sz="1800" b="1" dirty="0" err="1" smtClean="0"/>
              <a:t>iostream</a:t>
            </a:r>
            <a:r>
              <a:rPr lang="en-US" altLang="zh-CN" sz="1800" b="1" dirty="0" smtClean="0"/>
              <a:t>&gt;    </a:t>
            </a:r>
            <a:endParaRPr lang="zh-CN" altLang="zh-CN" sz="1800" b="1" dirty="0" smtClean="0"/>
          </a:p>
          <a:p>
            <a:pPr marL="0" indent="0">
              <a:buFontTx/>
              <a:buNone/>
            </a:pPr>
            <a:r>
              <a:rPr lang="en-US" altLang="zh-CN" sz="1800" b="1" dirty="0" smtClean="0"/>
              <a:t>#include &lt;memory&gt;    </a:t>
            </a:r>
            <a:endParaRPr lang="zh-CN" altLang="zh-CN" sz="1800" b="1" dirty="0" smtClean="0"/>
          </a:p>
          <a:p>
            <a:pPr marL="0" indent="0">
              <a:buFontTx/>
              <a:buNone/>
            </a:pPr>
            <a:r>
              <a:rPr lang="en-US" altLang="zh-CN" sz="1800" b="1" dirty="0" smtClean="0"/>
              <a:t>using namespace </a:t>
            </a:r>
            <a:r>
              <a:rPr lang="en-US" altLang="zh-CN" sz="1800" b="1" dirty="0" err="1" smtClean="0"/>
              <a:t>std</a:t>
            </a:r>
            <a:r>
              <a:rPr lang="en-US" altLang="zh-CN" sz="1800" b="1" dirty="0" smtClean="0"/>
              <a:t>;</a:t>
            </a:r>
            <a:endParaRPr lang="zh-CN" altLang="zh-CN" sz="1800" b="1" dirty="0" smtClean="0"/>
          </a:p>
          <a:p>
            <a:pPr marL="0" indent="0">
              <a:buFontTx/>
              <a:buNone/>
            </a:pPr>
            <a:r>
              <a:rPr lang="en-US" altLang="zh-CN" sz="1800" b="1" dirty="0" smtClean="0"/>
              <a:t>void swap(</a:t>
            </a:r>
            <a:r>
              <a:rPr lang="en-US" altLang="zh-CN" sz="1800" b="1" dirty="0" err="1" smtClean="0"/>
              <a:t>shared_ptr</a:t>
            </a:r>
            <a:r>
              <a:rPr lang="en-US" altLang="zh-CN" sz="1800" b="1" dirty="0" smtClean="0"/>
              <a:t>&lt;</a:t>
            </a:r>
            <a:r>
              <a:rPr lang="en-US" altLang="zh-CN" sz="1800" b="1" dirty="0" err="1" smtClean="0"/>
              <a:t>int</a:t>
            </a:r>
            <a:r>
              <a:rPr lang="en-US" altLang="zh-CN" sz="1800" b="1" dirty="0" smtClean="0"/>
              <a:t>&gt;a, </a:t>
            </a:r>
            <a:r>
              <a:rPr lang="en-US" altLang="zh-CN" sz="1800" b="1" dirty="0" err="1" smtClean="0"/>
              <a:t>shared_ptr</a:t>
            </a:r>
            <a:r>
              <a:rPr lang="en-US" altLang="zh-CN" sz="1800" b="1" dirty="0" smtClean="0"/>
              <a:t>&lt;</a:t>
            </a:r>
            <a:r>
              <a:rPr lang="en-US" altLang="zh-CN" sz="1800" b="1" dirty="0" err="1" smtClean="0"/>
              <a:t>int</a:t>
            </a:r>
            <a:r>
              <a:rPr lang="en-US" altLang="zh-CN" sz="1800" b="1" dirty="0" smtClean="0"/>
              <a:t>&gt;b){</a:t>
            </a:r>
            <a:endParaRPr lang="zh-CN"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t;</a:t>
            </a:r>
            <a:endParaRPr lang="zh-CN" altLang="zh-CN" sz="1800" b="1" dirty="0" smtClean="0"/>
          </a:p>
          <a:p>
            <a:pPr marL="0" indent="0">
              <a:buFontTx/>
              <a:buNone/>
            </a:pPr>
            <a:r>
              <a:rPr lang="en-US" altLang="zh-CN" sz="1800" b="1" dirty="0" smtClean="0"/>
              <a:t>	t = *a; *a = *b; *b = t;</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r>
              <a:rPr lang="en-US" altLang="zh-CN" sz="1800" b="1" dirty="0" smtClean="0"/>
              <a:t>void main(){</a:t>
            </a:r>
            <a:endParaRPr lang="zh-CN" altLang="zh-CN" sz="1800" b="1" dirty="0" smtClean="0"/>
          </a:p>
          <a:p>
            <a:pPr marL="0" indent="0">
              <a:buFontTx/>
              <a:buNone/>
            </a:pPr>
            <a:r>
              <a:rPr lang="en-US" altLang="zh-CN" sz="1800" b="1" dirty="0" smtClean="0"/>
              <a:t>	</a:t>
            </a:r>
            <a:r>
              <a:rPr lang="en-US" altLang="zh-CN" sz="1800" b="1" dirty="0" err="1" smtClean="0"/>
              <a:t>shared_ptr</a:t>
            </a:r>
            <a:r>
              <a:rPr lang="en-US" altLang="zh-CN" sz="1800" b="1" dirty="0" smtClean="0"/>
              <a:t>&lt;</a:t>
            </a:r>
            <a:r>
              <a:rPr lang="en-US" altLang="zh-CN" sz="1800" b="1" dirty="0" err="1" smtClean="0"/>
              <a:t>int</a:t>
            </a:r>
            <a:r>
              <a:rPr lang="en-US" altLang="zh-CN" sz="1800" b="1" dirty="0" smtClean="0"/>
              <a:t>&gt; p1 (new </a:t>
            </a:r>
            <a:r>
              <a:rPr lang="en-US" altLang="zh-CN" sz="1800" b="1" dirty="0" err="1" smtClean="0"/>
              <a:t>int</a:t>
            </a:r>
            <a:r>
              <a:rPr lang="en-US" altLang="zh-CN" sz="1800" b="1" dirty="0" smtClean="0"/>
              <a:t>(9));</a:t>
            </a:r>
            <a:endParaRPr lang="zh-CN" altLang="zh-CN" sz="1800" b="1" dirty="0" smtClean="0"/>
          </a:p>
          <a:p>
            <a:pPr marL="0" indent="0">
              <a:buFontTx/>
              <a:buNone/>
            </a:pPr>
            <a:r>
              <a:rPr lang="en-US" altLang="zh-CN" sz="1800" b="1" dirty="0" smtClean="0"/>
              <a:t>	</a:t>
            </a:r>
            <a:r>
              <a:rPr lang="en-US" altLang="zh-CN" sz="1800" b="1" dirty="0" err="1" smtClean="0"/>
              <a:t>shared_ptr</a:t>
            </a:r>
            <a:r>
              <a:rPr lang="en-US" altLang="zh-CN" sz="1800" b="1" dirty="0" smtClean="0"/>
              <a:t>&lt;</a:t>
            </a:r>
            <a:r>
              <a:rPr lang="en-US" altLang="zh-CN" sz="1800" b="1" dirty="0" err="1" smtClean="0"/>
              <a:t>int</a:t>
            </a:r>
            <a:r>
              <a:rPr lang="en-US" altLang="zh-CN" sz="1800" b="1" dirty="0" smtClean="0"/>
              <a:t>&gt; p2(p1);</a:t>
            </a:r>
            <a:endParaRPr lang="zh-CN" altLang="zh-CN" sz="1800" b="1" dirty="0" smtClean="0"/>
          </a:p>
          <a:p>
            <a:pPr marL="0" indent="0">
              <a:buFontTx/>
              <a:buNone/>
            </a:pPr>
            <a:r>
              <a:rPr lang="en-US" altLang="zh-CN" sz="1800" b="1" dirty="0" smtClean="0"/>
              <a:t>	</a:t>
            </a:r>
            <a:r>
              <a:rPr lang="en-US" altLang="zh-CN" sz="1800" b="1" dirty="0" err="1" smtClean="0"/>
              <a:t>shared_ptr</a:t>
            </a:r>
            <a:r>
              <a:rPr lang="en-US" altLang="zh-CN" sz="1800" b="1" dirty="0" smtClean="0"/>
              <a:t>&lt;</a:t>
            </a:r>
            <a:r>
              <a:rPr lang="en-US" altLang="zh-CN" sz="1800" b="1" dirty="0" err="1" smtClean="0"/>
              <a:t>int</a:t>
            </a:r>
            <a:r>
              <a:rPr lang="en-US" altLang="zh-CN" sz="1800" b="1" dirty="0" smtClean="0"/>
              <a:t>&gt;p3(new (</a:t>
            </a:r>
            <a:r>
              <a:rPr lang="en-US" altLang="zh-CN" sz="1800" b="1" dirty="0" err="1" smtClean="0"/>
              <a:t>int</a:t>
            </a:r>
            <a:r>
              <a:rPr lang="en-US" altLang="zh-CN" sz="1800" b="1" dirty="0" smtClean="0"/>
              <a:t>)), p4(new </a:t>
            </a:r>
            <a:r>
              <a:rPr lang="en-US" altLang="zh-CN" sz="1800" b="1" dirty="0" err="1" smtClean="0"/>
              <a:t>int</a:t>
            </a:r>
            <a:r>
              <a:rPr lang="en-US" altLang="zh-CN" sz="1800" b="1" dirty="0" smtClean="0"/>
              <a:t>(8)), p5;</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"p1=" &lt;&lt; *p1 &lt;&lt; "\tp4=" &lt;&lt; *p4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swap(p1, p4);</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"p1=" &lt;&lt; *p1 &lt;&lt; "\tp4=" &lt;&lt; *p4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p3 = p4 = p5=p1;</a:t>
            </a:r>
            <a:endParaRPr lang="zh-CN" altLang="zh-CN" sz="1800" b="1" dirty="0" smtClean="0"/>
          </a:p>
          <a:p>
            <a:pPr marL="0" indent="0">
              <a:buFontTx/>
              <a:buNone/>
            </a:pPr>
            <a:r>
              <a:rPr lang="en-US" altLang="zh-CN" sz="1800" b="1" dirty="0" smtClean="0"/>
              <a:t>}</a:t>
            </a:r>
            <a:endParaRPr lang="en-US" altLang="zh-CN" sz="2000" b="1" dirty="0" smtClean="0">
              <a:solidFill>
                <a:srgbClr val="0000CC"/>
              </a:solidFill>
            </a:endParaRPr>
          </a:p>
        </p:txBody>
      </p:sp>
      <p:sp>
        <p:nvSpPr>
          <p:cNvPr id="4" name="对话气泡: 矩形 3"/>
          <p:cNvSpPr/>
          <p:nvPr/>
        </p:nvSpPr>
        <p:spPr>
          <a:xfrm>
            <a:off x="2946400" y="1196975"/>
            <a:ext cx="6092190" cy="1355090"/>
          </a:xfrm>
          <a:prstGeom prst="wedgeRectCallout">
            <a:avLst>
              <a:gd name="adj1" fmla="val -76685"/>
              <a:gd name="adj2" fmla="val -42519"/>
            </a:avLst>
          </a:prstGeom>
          <a:gradFill>
            <a:gsLst>
              <a:gs pos="80250">
                <a:schemeClr val="bg1">
                  <a:lumMod val="95000"/>
                </a:schemeClr>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solidFill>
                  <a:srgbClr val="FF0000"/>
                </a:solidFill>
              </a:rPr>
              <a:t>共享型智能指针</a:t>
            </a:r>
            <a:r>
              <a:rPr lang="zh-CN" altLang="en-US" sz="2000" b="1" dirty="0">
                <a:solidFill>
                  <a:schemeClr val="tx1"/>
                </a:solidFill>
              </a:rPr>
              <a:t>：</a:t>
            </a:r>
            <a:r>
              <a:rPr lang="zh-CN" altLang="zh-CN" sz="2000" b="1" dirty="0">
                <a:solidFill>
                  <a:schemeClr val="tx1"/>
                </a:solidFill>
              </a:rPr>
              <a:t>即</a:t>
            </a:r>
            <a:r>
              <a:rPr lang="zh-CN" altLang="zh-CN" sz="2000" b="1" dirty="0">
                <a:solidFill>
                  <a:srgbClr val="FF0000"/>
                </a:solidFill>
              </a:rPr>
              <a:t>多个指针可以指向同一个对象</a:t>
            </a:r>
            <a:r>
              <a:rPr lang="zh-CN" altLang="zh-CN" sz="2000" b="1" dirty="0">
                <a:solidFill>
                  <a:schemeClr val="tx1"/>
                </a:solidFill>
              </a:rPr>
              <a:t>。在同类型的</a:t>
            </a:r>
            <a:r>
              <a:rPr lang="en-US" altLang="zh-CN" sz="2000" b="1" dirty="0" err="1">
                <a:solidFill>
                  <a:schemeClr val="tx1"/>
                </a:solidFill>
              </a:rPr>
              <a:t>shared_ptr</a:t>
            </a:r>
            <a:r>
              <a:rPr lang="zh-CN" altLang="zh-CN" sz="2000" b="1" dirty="0">
                <a:solidFill>
                  <a:schemeClr val="tx1"/>
                </a:solidFill>
              </a:rPr>
              <a:t>指针之间进行相互赋值，或者用一个</a:t>
            </a:r>
            <a:r>
              <a:rPr lang="en-US" altLang="zh-CN" sz="2000" b="1" dirty="0" err="1">
                <a:solidFill>
                  <a:schemeClr val="tx1"/>
                </a:solidFill>
              </a:rPr>
              <a:t>shared_ptr</a:t>
            </a:r>
            <a:r>
              <a:rPr lang="zh-CN" altLang="zh-CN" sz="2000" b="1" dirty="0">
                <a:solidFill>
                  <a:schemeClr val="tx1"/>
                </a:solidFill>
              </a:rPr>
              <a:t>指针去初始化正在定义的指针</a:t>
            </a:r>
            <a:r>
              <a:rPr lang="zh-CN" altLang="en-US" sz="2000" b="1" dirty="0">
                <a:solidFill>
                  <a:schemeClr val="tx1"/>
                </a:solidFill>
              </a:rPr>
              <a:t>。</a:t>
            </a:r>
            <a:endParaRPr lang="zh-CN" altLang="en-US" sz="2000" b="1" dirty="0">
              <a:solidFill>
                <a:schemeClr val="tx1"/>
              </a:solidFill>
            </a:endParaRPr>
          </a:p>
        </p:txBody>
      </p:sp>
      <p:sp>
        <p:nvSpPr>
          <p:cNvPr id="5" name="思想气泡: 云 4"/>
          <p:cNvSpPr/>
          <p:nvPr/>
        </p:nvSpPr>
        <p:spPr>
          <a:xfrm>
            <a:off x="6271617" y="3219326"/>
            <a:ext cx="2664296" cy="2160240"/>
          </a:xfrm>
          <a:prstGeom prst="cloudCallout">
            <a:avLst>
              <a:gd name="adj1" fmla="val -56814"/>
              <a:gd name="adj2" fmla="val 36045"/>
            </a:avLst>
          </a:prstGeom>
          <a:gradFill>
            <a:gsLst>
              <a:gs pos="80250">
                <a:schemeClr val="bg1">
                  <a:lumMod val="95000"/>
                </a:schemeClr>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b="1" dirty="0">
                <a:solidFill>
                  <a:srgbClr val="0000CC"/>
                </a:solidFill>
              </a:rPr>
              <a:t>p1,p3</a:t>
            </a:r>
            <a:r>
              <a:rPr lang="zh-CN" altLang="en-US" b="1" dirty="0">
                <a:solidFill>
                  <a:srgbClr val="0000CC"/>
                </a:solidFill>
              </a:rPr>
              <a:t>都分配了动态内存，但未用</a:t>
            </a:r>
            <a:r>
              <a:rPr lang="en-US" altLang="zh-CN" b="1" dirty="0">
                <a:solidFill>
                  <a:srgbClr val="0000CC"/>
                </a:solidFill>
              </a:rPr>
              <a:t>delete</a:t>
            </a:r>
            <a:r>
              <a:rPr lang="zh-CN" altLang="en-US" b="1" dirty="0">
                <a:solidFill>
                  <a:srgbClr val="0000CC"/>
                </a:solidFill>
              </a:rPr>
              <a:t>回收，它们会被自动回收</a:t>
            </a:r>
            <a:r>
              <a:rPr lang="en-US" altLang="zh-CN" b="1" dirty="0">
                <a:solidFill>
                  <a:srgbClr val="0000CC"/>
                </a:solidFill>
              </a:rPr>
              <a:t>!</a:t>
            </a:r>
            <a:endParaRPr lang="zh-CN" altLang="en-US" b="1" dirty="0">
              <a:solidFill>
                <a:srgbClr val="0000CC"/>
              </a:solidFill>
            </a:endParaRPr>
          </a:p>
        </p:txBody>
      </p:sp>
      <p:sp>
        <p:nvSpPr>
          <p:cNvPr id="37897" name="TextBox 6"/>
          <p:cNvSpPr txBox="1">
            <a:spLocks noChangeArrowheads="1"/>
          </p:cNvSpPr>
          <p:nvPr/>
        </p:nvSpPr>
        <p:spPr bwMode="auto">
          <a:xfrm>
            <a:off x="6715125" y="5951538"/>
            <a:ext cx="1835150" cy="646112"/>
          </a:xfrm>
          <a:prstGeom prst="rect">
            <a:avLst/>
          </a:prstGeom>
          <a:noFill/>
          <a:ln w="9525">
            <a:noFill/>
            <a:miter lim="800000"/>
          </a:ln>
        </p:spPr>
        <p:txBody>
          <a:bodyPr>
            <a:spAutoFit/>
          </a:bodyPr>
          <a:lstStyle/>
          <a:p>
            <a:pPr>
              <a:buFont typeface="Arial" panose="020B0604020202020204" pitchFamily="34" charset="0"/>
              <a:buNone/>
            </a:pPr>
            <a:endParaRPr lang="en-US" altLang="zh-CN" b="1">
              <a:solidFill>
                <a:srgbClr val="0000CC"/>
              </a:solidFill>
              <a:ea typeface="幼圆" panose="02010509060101010101" charset="-122"/>
              <a:cs typeface="幼圆" panose="02010509060101010101" charset="-122"/>
            </a:endParaRPr>
          </a:p>
          <a:p>
            <a:pPr>
              <a:buFont typeface="Arial" panose="020B0604020202020204" pitchFamily="34" charset="0"/>
              <a:buNone/>
            </a:pPr>
            <a:r>
              <a:rPr lang="en-US" altLang="zh-CN" b="1">
                <a:solidFill>
                  <a:srgbClr val="0000CC"/>
                </a:solidFill>
                <a:ea typeface="幼圆" panose="02010509060101010101" charset="-122"/>
                <a:cs typeface="幼圆" panose="02010509060101010101" charset="-122"/>
              </a:rPr>
              <a:t>【</a:t>
            </a:r>
            <a:r>
              <a:rPr lang="zh-CN" altLang="en-US" b="1">
                <a:solidFill>
                  <a:srgbClr val="0000CC"/>
                </a:solidFill>
                <a:ea typeface="幼圆" panose="02010509060101010101" charset="-122"/>
                <a:cs typeface="幼圆" panose="02010509060101010101" charset="-122"/>
              </a:rPr>
              <a:t>例</a:t>
            </a:r>
            <a:r>
              <a:rPr lang="en-US" altLang="zh-CN" b="1">
                <a:solidFill>
                  <a:srgbClr val="0000CC"/>
                </a:solidFill>
                <a:ea typeface="幼圆" panose="02010509060101010101" charset="-122"/>
                <a:cs typeface="幼圆" panose="02010509060101010101" charset="-122"/>
              </a:rPr>
              <a:t>2-6】</a:t>
            </a:r>
            <a:endParaRPr lang="zh-CN" altLang="en-US" b="1">
              <a:solidFill>
                <a:srgbClr val="0000CC"/>
              </a:solidFill>
              <a:ea typeface="幼圆" panose="02010509060101010101" charset="-122"/>
              <a:cs typeface="幼圆" panose="020105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728663" y="0"/>
            <a:ext cx="7772400" cy="836613"/>
          </a:xfrm>
        </p:spPr>
        <p:txBody>
          <a:bodyPr/>
          <a:lstStyle/>
          <a:p>
            <a:pPr eaLnBrk="1" hangingPunct="1"/>
            <a:r>
              <a:rPr lang="en-US" altLang="zh-CN" b="1" smtClean="0"/>
              <a:t>2.4 </a:t>
            </a:r>
            <a:r>
              <a:rPr lang="zh-CN" altLang="en-US" b="1" smtClean="0">
                <a:solidFill>
                  <a:srgbClr val="FF0000"/>
                </a:solidFill>
              </a:rPr>
              <a:t>引用</a:t>
            </a:r>
            <a:r>
              <a:rPr lang="zh-CN" altLang="en-US" b="1" smtClean="0">
                <a:solidFill>
                  <a:srgbClr val="0000CC"/>
                </a:solidFill>
              </a:rPr>
              <a:t>（</a:t>
            </a:r>
            <a:r>
              <a:rPr lang="en-US" altLang="zh-CN" b="1" smtClean="0">
                <a:solidFill>
                  <a:srgbClr val="0000CC"/>
                </a:solidFill>
              </a:rPr>
              <a:t>Reference</a:t>
            </a:r>
            <a:r>
              <a:rPr lang="zh-CN" altLang="en-US" b="1" smtClean="0">
                <a:solidFill>
                  <a:srgbClr val="0000CC"/>
                </a:solidFill>
              </a:rPr>
              <a:t>）</a:t>
            </a:r>
            <a:endParaRPr lang="zh-CN" altLang="en-US" b="1" smtClean="0">
              <a:solidFill>
                <a:srgbClr val="0000CC"/>
              </a:solidFill>
            </a:endParaRPr>
          </a:p>
        </p:txBody>
      </p:sp>
      <p:sp>
        <p:nvSpPr>
          <p:cNvPr id="44035" name="Rectangle 3"/>
          <p:cNvSpPr>
            <a:spLocks noGrp="1" noChangeArrowheads="1"/>
          </p:cNvSpPr>
          <p:nvPr>
            <p:ph idx="1"/>
          </p:nvPr>
        </p:nvSpPr>
        <p:spPr>
          <a:xfrm>
            <a:off x="107950" y="1196975"/>
            <a:ext cx="5111750" cy="4572000"/>
          </a:xfrm>
        </p:spPr>
        <p:txBody>
          <a:bodyPr/>
          <a:lstStyle/>
          <a:p>
            <a:pPr eaLnBrk="1" hangingPunct="1">
              <a:lnSpc>
                <a:spcPct val="80000"/>
              </a:lnSpc>
              <a:buFontTx/>
              <a:buNone/>
            </a:pPr>
            <a:r>
              <a:rPr lang="en-US" altLang="zh-CN" sz="2800" b="1" dirty="0" smtClean="0">
                <a:solidFill>
                  <a:srgbClr val="0000CC"/>
                </a:solidFill>
              </a:rPr>
              <a:t>1.</a:t>
            </a:r>
            <a:r>
              <a:rPr lang="zh-CN" altLang="en-US" sz="2800" b="1" dirty="0" smtClean="0">
                <a:solidFill>
                  <a:srgbClr val="0000CC"/>
                </a:solidFill>
              </a:rPr>
              <a:t>概念</a:t>
            </a:r>
            <a:endParaRPr lang="zh-CN" altLang="en-US" sz="2800" b="1" dirty="0" smtClean="0">
              <a:solidFill>
                <a:srgbClr val="0000CC"/>
              </a:solidFill>
            </a:endParaRPr>
          </a:p>
          <a:p>
            <a:pPr lvl="1" eaLnBrk="1" hangingPunct="1">
              <a:lnSpc>
                <a:spcPct val="80000"/>
              </a:lnSpc>
            </a:pPr>
            <a:r>
              <a:rPr lang="zh-CN" altLang="en-US" sz="2400" b="1" dirty="0" smtClean="0"/>
              <a:t>“引用”即“别名”，即是某对象的另一个名字，引用的主要用途是为了描述</a:t>
            </a:r>
            <a:r>
              <a:rPr lang="zh-CN" altLang="en-US" sz="2400" b="1" dirty="0" smtClean="0">
                <a:solidFill>
                  <a:srgbClr val="FF0000"/>
                </a:solidFill>
              </a:rPr>
              <a:t>函数的参数和返回值</a:t>
            </a:r>
            <a:r>
              <a:rPr lang="zh-CN" altLang="en-US" sz="2400" b="1" dirty="0" smtClean="0"/>
              <a:t>。特别是用于运算符的</a:t>
            </a:r>
            <a:r>
              <a:rPr lang="zh-CN" altLang="en-US" sz="2400" b="1" dirty="0" smtClean="0">
                <a:solidFill>
                  <a:srgbClr val="FF0000"/>
                </a:solidFill>
              </a:rPr>
              <a:t>重载</a:t>
            </a:r>
            <a:r>
              <a:rPr lang="zh-CN" altLang="en-US" sz="2400" b="1" dirty="0" smtClean="0"/>
              <a:t>。</a:t>
            </a:r>
            <a:endParaRPr lang="en-US" altLang="zh-CN" sz="2400" b="1" dirty="0" smtClean="0"/>
          </a:p>
          <a:p>
            <a:pPr eaLnBrk="1" hangingPunct="1">
              <a:lnSpc>
                <a:spcPct val="80000"/>
              </a:lnSpc>
              <a:buFontTx/>
              <a:buNone/>
            </a:pPr>
            <a:r>
              <a:rPr lang="en-US" altLang="zh-CN" sz="2800" b="1" dirty="0" smtClean="0">
                <a:solidFill>
                  <a:srgbClr val="0000CC"/>
                </a:solidFill>
              </a:rPr>
              <a:t>2.</a:t>
            </a:r>
            <a:r>
              <a:rPr lang="zh-CN" altLang="en-US" sz="2800" b="1" dirty="0" smtClean="0">
                <a:solidFill>
                  <a:srgbClr val="0000CC"/>
                </a:solidFill>
              </a:rPr>
              <a:t>类型</a:t>
            </a:r>
            <a:endParaRPr lang="en-US" altLang="zh-CN" sz="2800" b="1" dirty="0" smtClean="0">
              <a:solidFill>
                <a:srgbClr val="0000CC"/>
              </a:solidFill>
            </a:endParaRPr>
          </a:p>
          <a:p>
            <a:pPr lvl="1" eaLnBrk="1" hangingPunct="1">
              <a:lnSpc>
                <a:spcPct val="80000"/>
              </a:lnSpc>
            </a:pPr>
            <a:r>
              <a:rPr lang="zh-CN" altLang="en-US" sz="2400" b="1" dirty="0" smtClean="0"/>
              <a:t>左值引用</a:t>
            </a:r>
            <a:endParaRPr lang="en-US" altLang="zh-CN" sz="2400" b="1" dirty="0" smtClean="0"/>
          </a:p>
          <a:p>
            <a:pPr lvl="1" eaLnBrk="1" hangingPunct="1">
              <a:lnSpc>
                <a:spcPct val="80000"/>
              </a:lnSpc>
            </a:pPr>
            <a:r>
              <a:rPr lang="zh-CN" altLang="en-US" sz="2400" b="1" dirty="0" smtClean="0"/>
              <a:t>右值引用</a:t>
            </a:r>
            <a:endParaRPr lang="en-US" altLang="zh-CN" sz="2400" b="1" dirty="0" smtClean="0"/>
          </a:p>
          <a:p>
            <a:pPr eaLnBrk="1" hangingPunct="1">
              <a:lnSpc>
                <a:spcPct val="80000"/>
              </a:lnSpc>
              <a:buFontTx/>
              <a:buNone/>
            </a:pPr>
            <a:r>
              <a:rPr lang="en-US" altLang="zh-CN" sz="2800" b="1" dirty="0" smtClean="0">
                <a:solidFill>
                  <a:srgbClr val="0000CC"/>
                </a:solidFill>
              </a:rPr>
              <a:t>3.</a:t>
            </a:r>
            <a:r>
              <a:rPr lang="zh-CN" altLang="en-US" sz="2800" b="1" dirty="0" smtClean="0">
                <a:solidFill>
                  <a:srgbClr val="0000CC"/>
                </a:solidFill>
              </a:rPr>
              <a:t>定义</a:t>
            </a:r>
            <a:endParaRPr lang="en-US" altLang="zh-CN" sz="2800" b="1" dirty="0" smtClean="0">
              <a:solidFill>
                <a:srgbClr val="0000CC"/>
              </a:solidFill>
            </a:endParaRPr>
          </a:p>
          <a:p>
            <a:pPr lvl="1" eaLnBrk="1" hangingPunct="1">
              <a:lnSpc>
                <a:spcPct val="80000"/>
              </a:lnSpc>
            </a:pPr>
            <a:r>
              <a:rPr lang="zh-CN" altLang="zh-CN" sz="2400" b="1" dirty="0" smtClean="0"/>
              <a:t>类型</a:t>
            </a:r>
            <a:r>
              <a:rPr lang="en-US" altLang="zh-CN" sz="2400" b="1" dirty="0" smtClean="0"/>
              <a:t> </a:t>
            </a:r>
            <a:r>
              <a:rPr lang="en-US" altLang="zh-CN" sz="2400" b="1" dirty="0" smtClean="0">
                <a:solidFill>
                  <a:srgbClr val="FF0000"/>
                </a:solidFill>
              </a:rPr>
              <a:t>&amp;</a:t>
            </a:r>
            <a:r>
              <a:rPr lang="zh-CN" altLang="en-US" sz="2400" b="1" dirty="0" smtClean="0">
                <a:solidFill>
                  <a:srgbClr val="FF0000"/>
                </a:solidFill>
              </a:rPr>
              <a:t>左值</a:t>
            </a:r>
            <a:r>
              <a:rPr lang="zh-CN" altLang="zh-CN" sz="2400" b="1" dirty="0" smtClean="0">
                <a:solidFill>
                  <a:srgbClr val="FF0000"/>
                </a:solidFill>
              </a:rPr>
              <a:t>引用名</a:t>
            </a:r>
            <a:r>
              <a:rPr lang="en-US" altLang="zh-CN" sz="2400" b="1" dirty="0" smtClean="0"/>
              <a:t>=</a:t>
            </a:r>
            <a:r>
              <a:rPr lang="zh-CN" altLang="zh-CN" sz="2400" b="1" dirty="0" smtClean="0"/>
              <a:t>变量名</a:t>
            </a:r>
            <a:r>
              <a:rPr lang="en-US" altLang="zh-CN" sz="2400" b="1" dirty="0" smtClean="0"/>
              <a:t>;</a:t>
            </a:r>
            <a:endParaRPr lang="en-US" altLang="zh-CN" sz="2400" b="1" dirty="0" smtClean="0"/>
          </a:p>
          <a:p>
            <a:pPr lvl="1" eaLnBrk="1" hangingPunct="1">
              <a:lnSpc>
                <a:spcPct val="80000"/>
              </a:lnSpc>
            </a:pPr>
            <a:r>
              <a:rPr lang="zh-CN" altLang="zh-CN" sz="2400" b="1" dirty="0" smtClean="0"/>
              <a:t>类型</a:t>
            </a:r>
            <a:r>
              <a:rPr lang="en-US" altLang="zh-CN" sz="2400" b="1" dirty="0" smtClean="0"/>
              <a:t> </a:t>
            </a:r>
            <a:r>
              <a:rPr lang="en-US" altLang="zh-CN" sz="2400" b="1" dirty="0" smtClean="0">
                <a:solidFill>
                  <a:srgbClr val="FF0000"/>
                </a:solidFill>
              </a:rPr>
              <a:t>&amp;&amp;</a:t>
            </a:r>
            <a:r>
              <a:rPr lang="zh-CN" altLang="en-US" sz="2400" b="1" dirty="0" smtClean="0">
                <a:solidFill>
                  <a:srgbClr val="FF0000"/>
                </a:solidFill>
              </a:rPr>
              <a:t>右值</a:t>
            </a:r>
            <a:r>
              <a:rPr lang="zh-CN" altLang="zh-CN" sz="2400" b="1" dirty="0" smtClean="0">
                <a:solidFill>
                  <a:srgbClr val="FF0000"/>
                </a:solidFill>
              </a:rPr>
              <a:t>引用名</a:t>
            </a:r>
            <a:r>
              <a:rPr lang="en-US" altLang="zh-CN" sz="2400" b="1" dirty="0" smtClean="0"/>
              <a:t>=</a:t>
            </a:r>
            <a:r>
              <a:rPr lang="zh-CN" altLang="zh-CN" sz="2400" b="1" dirty="0" smtClean="0"/>
              <a:t>表达式；</a:t>
            </a:r>
            <a:endParaRPr lang="zh-CN" altLang="zh-CN" b="1" dirty="0" smtClean="0"/>
          </a:p>
          <a:p>
            <a:pPr eaLnBrk="1" hangingPunct="1">
              <a:lnSpc>
                <a:spcPct val="80000"/>
              </a:lnSpc>
              <a:buFontTx/>
              <a:buNone/>
            </a:pPr>
            <a:endParaRPr lang="en-US" altLang="zh-CN" sz="2800" b="1" dirty="0" smtClean="0"/>
          </a:p>
          <a:p>
            <a:pPr eaLnBrk="1" hangingPunct="1">
              <a:lnSpc>
                <a:spcPct val="80000"/>
              </a:lnSpc>
              <a:buFontTx/>
              <a:buNone/>
            </a:pPr>
            <a:endParaRPr lang="zh-CN" altLang="en-US" sz="2800" b="1" dirty="0" smtClean="0"/>
          </a:p>
        </p:txBody>
      </p:sp>
      <p:sp>
        <p:nvSpPr>
          <p:cNvPr id="2" name="矩形 1"/>
          <p:cNvSpPr/>
          <p:nvPr/>
        </p:nvSpPr>
        <p:spPr>
          <a:xfrm>
            <a:off x="7254875" y="1571625"/>
            <a:ext cx="1728788" cy="865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3600" dirty="0"/>
              <a:t>8</a:t>
            </a:r>
            <a:endParaRPr lang="zh-CN" altLang="en-US" sz="3600" dirty="0"/>
          </a:p>
        </p:txBody>
      </p:sp>
      <p:sp>
        <p:nvSpPr>
          <p:cNvPr id="3" name="文本框 2"/>
          <p:cNvSpPr txBox="1">
            <a:spLocks noChangeArrowheads="1"/>
          </p:cNvSpPr>
          <p:nvPr/>
        </p:nvSpPr>
        <p:spPr bwMode="auto">
          <a:xfrm>
            <a:off x="6880225" y="1357313"/>
            <a:ext cx="323850" cy="647700"/>
          </a:xfrm>
          <a:prstGeom prst="rect">
            <a:avLst/>
          </a:prstGeom>
          <a:noFill/>
          <a:ln w="9525">
            <a:noFill/>
            <a:miter lim="800000"/>
          </a:ln>
        </p:spPr>
        <p:txBody>
          <a:bodyPr>
            <a:spAutoFit/>
          </a:bodyPr>
          <a:lstStyle/>
          <a:p>
            <a:pPr eaLnBrk="0" hangingPunct="0"/>
            <a:r>
              <a:rPr lang="en-US" altLang="zh-CN" sz="3600" b="1">
                <a:solidFill>
                  <a:srgbClr val="0000CC"/>
                </a:solidFill>
              </a:rPr>
              <a:t>x</a:t>
            </a:r>
            <a:endParaRPr lang="zh-CN" altLang="en-US" sz="3600" b="1">
              <a:solidFill>
                <a:srgbClr val="0000CC"/>
              </a:solidFill>
            </a:endParaRPr>
          </a:p>
        </p:txBody>
      </p:sp>
      <p:sp>
        <p:nvSpPr>
          <p:cNvPr id="4" name="对话气泡: 矩形 3"/>
          <p:cNvSpPr/>
          <p:nvPr/>
        </p:nvSpPr>
        <p:spPr>
          <a:xfrm>
            <a:off x="4860032" y="2978696"/>
            <a:ext cx="1976005" cy="1709936"/>
          </a:xfrm>
          <a:prstGeom prst="wedgeRectCallout">
            <a:avLst>
              <a:gd name="adj1" fmla="val 62794"/>
              <a:gd name="adj2" fmla="val -116079"/>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0000CC"/>
                </a:solidFill>
              </a:rPr>
              <a:t>左值引用</a:t>
            </a:r>
            <a:endParaRPr lang="en-US" altLang="zh-CN" sz="2800" b="1" dirty="0">
              <a:solidFill>
                <a:srgbClr val="0000CC"/>
              </a:solidFill>
            </a:endParaRPr>
          </a:p>
          <a:p>
            <a:pPr algn="ctr" eaLnBrk="0" hangingPunct="0">
              <a:defRPr/>
            </a:pPr>
            <a:r>
              <a:rPr lang="zh-CN" altLang="en-US" b="1" dirty="0">
                <a:solidFill>
                  <a:schemeClr val="tx1"/>
                </a:solidFill>
              </a:rPr>
              <a:t>：为变量对应的内存区域定义的别名，代表内存区域本身</a:t>
            </a:r>
            <a:endParaRPr lang="zh-CN" altLang="en-US" b="1" dirty="0">
              <a:solidFill>
                <a:schemeClr val="tx1"/>
              </a:solidFill>
            </a:endParaRPr>
          </a:p>
        </p:txBody>
      </p:sp>
      <p:sp>
        <p:nvSpPr>
          <p:cNvPr id="7" name="对话气泡: 矩形 6"/>
          <p:cNvSpPr/>
          <p:nvPr/>
        </p:nvSpPr>
        <p:spPr>
          <a:xfrm>
            <a:off x="7092279" y="2978696"/>
            <a:ext cx="1907847" cy="2267120"/>
          </a:xfrm>
          <a:prstGeom prst="wedgeRectCallout">
            <a:avLst>
              <a:gd name="adj1" fmla="val 9295"/>
              <a:gd name="adj2" fmla="val -92516"/>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0000CC"/>
                </a:solidFill>
              </a:rPr>
              <a:t>右值引用</a:t>
            </a:r>
            <a:endParaRPr lang="en-US" altLang="zh-CN" sz="2800" b="1" dirty="0">
              <a:solidFill>
                <a:srgbClr val="0000CC"/>
              </a:solidFill>
            </a:endParaRPr>
          </a:p>
          <a:p>
            <a:pPr algn="ctr" eaLnBrk="0" hangingPunct="0">
              <a:defRPr/>
            </a:pPr>
            <a:r>
              <a:rPr lang="zh-CN" altLang="en-US" b="1" dirty="0">
                <a:solidFill>
                  <a:schemeClr val="tx1"/>
                </a:solidFill>
              </a:rPr>
              <a:t>：为变量对应内存区域中的值定义的别名，代表内存区域内的数据（</a:t>
            </a:r>
            <a:r>
              <a:rPr lang="en-US" altLang="zh-CN" b="1" dirty="0">
                <a:solidFill>
                  <a:schemeClr val="tx1"/>
                </a:solidFill>
              </a:rPr>
              <a:t>8）</a:t>
            </a:r>
            <a:r>
              <a:rPr lang="zh-CN" altLang="en-US" b="1" dirty="0">
                <a:solidFill>
                  <a:schemeClr val="tx1"/>
                </a:solidFill>
              </a:rPr>
              <a:t>本身</a:t>
            </a:r>
            <a:endParaRPr lang="zh-CN" altLang="en-US" b="1"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 calcmode="lin" valueType="num">
                                      <p:cBhvr additive="base">
                                        <p:cTn id="17"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 calcmode="lin" valueType="num">
                                      <p:cBhvr additive="base">
                                        <p:cTn id="21"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035">
                                            <p:txEl>
                                              <p:pRg st="5" end="5"/>
                                            </p:txEl>
                                          </p:spTgt>
                                        </p:tgtEl>
                                        <p:attrNameLst>
                                          <p:attrName>style.visibility</p:attrName>
                                        </p:attrNameLst>
                                      </p:cBhvr>
                                      <p:to>
                                        <p:strVal val="visible"/>
                                      </p:to>
                                    </p:set>
                                    <p:anim calcmode="lin" valueType="num">
                                      <p:cBhvr additive="base">
                                        <p:cTn id="4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4035">
                                            <p:txEl>
                                              <p:pRg st="6" end="6"/>
                                            </p:txEl>
                                          </p:spTgt>
                                        </p:tgtEl>
                                        <p:attrNameLst>
                                          <p:attrName>style.visibility</p:attrName>
                                        </p:attrNameLst>
                                      </p:cBhvr>
                                      <p:to>
                                        <p:strVal val="visible"/>
                                      </p:to>
                                    </p:set>
                                    <p:anim calcmode="lin" valueType="num">
                                      <p:cBhvr additive="base">
                                        <p:cTn id="51"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035">
                                            <p:txEl>
                                              <p:pRg st="7" end="7"/>
                                            </p:txEl>
                                          </p:spTgt>
                                        </p:tgtEl>
                                        <p:attrNameLst>
                                          <p:attrName>style.visibility</p:attrName>
                                        </p:attrNameLst>
                                      </p:cBhvr>
                                      <p:to>
                                        <p:strVal val="visible"/>
                                      </p:to>
                                    </p:set>
                                    <p:anim calcmode="lin" valueType="num">
                                      <p:cBhvr additive="base">
                                        <p:cTn id="55"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728663" y="0"/>
            <a:ext cx="7772400" cy="836613"/>
          </a:xfrm>
        </p:spPr>
        <p:txBody>
          <a:bodyPr/>
          <a:lstStyle/>
          <a:p>
            <a:r>
              <a:rPr lang="en-US" altLang="zh-CN" b="1" smtClean="0"/>
              <a:t>2.4.1 </a:t>
            </a:r>
            <a:r>
              <a:rPr lang="zh-CN" altLang="zh-CN" b="1" smtClean="0">
                <a:solidFill>
                  <a:srgbClr val="FF0000"/>
                </a:solidFill>
              </a:rPr>
              <a:t>左值</a:t>
            </a:r>
            <a:r>
              <a:rPr lang="zh-CN" altLang="zh-CN" b="1" smtClean="0"/>
              <a:t>引用</a:t>
            </a:r>
            <a:endParaRPr lang="zh-CN" altLang="zh-CN" b="1" smtClean="0"/>
          </a:p>
        </p:txBody>
      </p:sp>
      <p:sp>
        <p:nvSpPr>
          <p:cNvPr id="44035" name="Rectangle 3"/>
          <p:cNvSpPr>
            <a:spLocks noGrp="1" noChangeArrowheads="1"/>
          </p:cNvSpPr>
          <p:nvPr>
            <p:ph idx="1"/>
          </p:nvPr>
        </p:nvSpPr>
        <p:spPr>
          <a:xfrm>
            <a:off x="623888" y="1196975"/>
            <a:ext cx="7848600" cy="4968875"/>
          </a:xfrm>
        </p:spPr>
        <p:txBody>
          <a:bodyPr/>
          <a:lstStyle/>
          <a:p>
            <a:pPr eaLnBrk="1" hangingPunct="1">
              <a:lnSpc>
                <a:spcPct val="80000"/>
              </a:lnSpc>
              <a:buFontTx/>
              <a:buNone/>
            </a:pPr>
            <a:r>
              <a:rPr lang="en-US" altLang="zh-CN" b="1" dirty="0" smtClean="0">
                <a:solidFill>
                  <a:srgbClr val="0000CC"/>
                </a:solidFill>
              </a:rPr>
              <a:t>1.</a:t>
            </a:r>
            <a:r>
              <a:rPr lang="zh-CN" altLang="en-US" b="1" dirty="0" smtClean="0">
                <a:solidFill>
                  <a:srgbClr val="0000CC"/>
                </a:solidFill>
              </a:rPr>
              <a:t>概念</a:t>
            </a:r>
            <a:endParaRPr lang="zh-CN" altLang="en-US" b="1" dirty="0" smtClean="0">
              <a:solidFill>
                <a:srgbClr val="0000CC"/>
              </a:solidFill>
            </a:endParaRPr>
          </a:p>
          <a:p>
            <a:pPr lvl="1" eaLnBrk="1" hangingPunct="1">
              <a:lnSpc>
                <a:spcPct val="80000"/>
              </a:lnSpc>
            </a:pPr>
            <a:r>
              <a:rPr lang="zh-CN" altLang="en-US" sz="2400" b="1" dirty="0" smtClean="0"/>
              <a:t>“左值引用”即“变量的别名”，代表变量对应的内存区域，与原变量系</a:t>
            </a:r>
            <a:r>
              <a:rPr lang="zh-CN" altLang="en-US" sz="2400" b="1" dirty="0" smtClean="0">
                <a:solidFill>
                  <a:srgbClr val="FF0000"/>
                </a:solidFill>
              </a:rPr>
              <a:t>同一内存区域</a:t>
            </a:r>
            <a:r>
              <a:rPr lang="zh-CN" altLang="en-US" sz="2400" b="1" dirty="0" smtClean="0"/>
              <a:t>，具有完全相同的操作方法。由于历史原因，也称之为引用．</a:t>
            </a:r>
            <a:endParaRPr lang="zh-CN" altLang="en-US" sz="2400" b="1" dirty="0" smtClean="0"/>
          </a:p>
          <a:p>
            <a:pPr eaLnBrk="1" hangingPunct="1">
              <a:lnSpc>
                <a:spcPct val="80000"/>
              </a:lnSpc>
              <a:buFontTx/>
              <a:buNone/>
            </a:pPr>
            <a:r>
              <a:rPr lang="en-US" altLang="zh-CN" b="1" dirty="0" smtClean="0">
                <a:solidFill>
                  <a:srgbClr val="0000CC"/>
                </a:solidFill>
              </a:rPr>
              <a:t>2.</a:t>
            </a:r>
            <a:r>
              <a:rPr lang="zh-CN" altLang="en-US" b="1" dirty="0" smtClean="0">
                <a:solidFill>
                  <a:srgbClr val="0000CC"/>
                </a:solidFill>
              </a:rPr>
              <a:t>定义</a:t>
            </a:r>
            <a:endParaRPr lang="zh-CN" altLang="en-US" b="1" dirty="0" smtClean="0">
              <a:solidFill>
                <a:srgbClr val="0000CC"/>
              </a:solidFill>
            </a:endParaRPr>
          </a:p>
          <a:p>
            <a:pPr lvl="1" algn="ctr" eaLnBrk="1" hangingPunct="1">
              <a:lnSpc>
                <a:spcPct val="80000"/>
              </a:lnSpc>
              <a:buFontTx/>
              <a:buNone/>
            </a:pPr>
            <a:r>
              <a:rPr lang="zh-CN" altLang="en-US" b="1" dirty="0" smtClean="0">
                <a:solidFill>
                  <a:schemeClr val="accent2"/>
                </a:solidFill>
              </a:rPr>
              <a:t>类型 </a:t>
            </a:r>
            <a:r>
              <a:rPr lang="en-US" altLang="zh-CN" b="1" dirty="0" smtClean="0">
                <a:solidFill>
                  <a:schemeClr val="accent2"/>
                </a:solidFill>
              </a:rPr>
              <a:t>&amp;</a:t>
            </a:r>
            <a:r>
              <a:rPr lang="zh-CN" altLang="en-US" b="1" dirty="0" smtClean="0">
                <a:solidFill>
                  <a:schemeClr val="accent2"/>
                </a:solidFill>
              </a:rPr>
              <a:t>引用名</a:t>
            </a:r>
            <a:r>
              <a:rPr lang="en-US" altLang="zh-CN" b="1" dirty="0" smtClean="0">
                <a:solidFill>
                  <a:schemeClr val="accent2"/>
                </a:solidFill>
              </a:rPr>
              <a:t>=</a:t>
            </a:r>
            <a:r>
              <a:rPr lang="zh-CN" altLang="en-US" b="1" dirty="0" smtClean="0">
                <a:solidFill>
                  <a:schemeClr val="accent2"/>
                </a:solidFill>
              </a:rPr>
              <a:t>变量名</a:t>
            </a:r>
            <a:r>
              <a:rPr lang="en-US" altLang="zh-CN" b="1" dirty="0" smtClean="0">
                <a:solidFill>
                  <a:schemeClr val="accent2"/>
                </a:solidFill>
              </a:rPr>
              <a:t>;</a:t>
            </a:r>
            <a:endParaRPr lang="en-US" altLang="zh-CN" b="1" dirty="0" smtClean="0">
              <a:solidFill>
                <a:schemeClr val="accent2"/>
              </a:solidFill>
            </a:endParaRPr>
          </a:p>
          <a:p>
            <a:pPr lvl="1" eaLnBrk="1" hangingPunct="1">
              <a:lnSpc>
                <a:spcPct val="80000"/>
              </a:lnSpc>
            </a:pPr>
            <a:r>
              <a:rPr lang="zh-CN" altLang="en-US" b="1" dirty="0" smtClean="0"/>
              <a:t>例如：</a:t>
            </a:r>
            <a:endParaRPr lang="zh-CN" altLang="en-US" b="1" dirty="0" smtClean="0"/>
          </a:p>
          <a:p>
            <a:pPr lvl="2" eaLnBrk="1" hangingPunct="1">
              <a:lnSpc>
                <a:spcPct val="80000"/>
              </a:lnSpc>
              <a:buFontTx/>
              <a:buNone/>
            </a:pPr>
            <a:r>
              <a:rPr lang="en-US" altLang="zh-CN" b="1" dirty="0" err="1" smtClean="0"/>
              <a:t>int</a:t>
            </a:r>
            <a:r>
              <a:rPr lang="en-US" altLang="zh-CN" b="1" dirty="0" smtClean="0"/>
              <a:t> </a:t>
            </a:r>
            <a:r>
              <a:rPr lang="en-US" altLang="zh-CN" b="1" dirty="0" err="1" smtClean="0"/>
              <a:t>i</a:t>
            </a:r>
            <a:r>
              <a:rPr lang="en-US" altLang="zh-CN" b="1" dirty="0" smtClean="0"/>
              <a:t>=9;         		//L1</a:t>
            </a:r>
            <a:endParaRPr lang="en-US" altLang="zh-CN" b="1" dirty="0" smtClean="0"/>
          </a:p>
          <a:p>
            <a:pPr lvl="2" eaLnBrk="1" hangingPunct="1">
              <a:lnSpc>
                <a:spcPct val="80000"/>
              </a:lnSpc>
              <a:buFontTx/>
              <a:buNone/>
            </a:pPr>
            <a:r>
              <a:rPr lang="en-US" altLang="zh-CN" b="1" dirty="0" err="1" smtClean="0"/>
              <a:t>int</a:t>
            </a:r>
            <a:r>
              <a:rPr lang="en-US" altLang="zh-CN" b="1" dirty="0" smtClean="0"/>
              <a:t> &amp;</a:t>
            </a:r>
            <a:r>
              <a:rPr lang="en-US" altLang="zh-CN" b="1" dirty="0" err="1" smtClean="0"/>
              <a:t>ir</a:t>
            </a:r>
            <a:r>
              <a:rPr lang="en-US" altLang="zh-CN" b="1" dirty="0" smtClean="0"/>
              <a:t>=</a:t>
            </a:r>
            <a:r>
              <a:rPr lang="en-US" altLang="zh-CN" b="1" dirty="0" err="1" smtClean="0"/>
              <a:t>i</a:t>
            </a:r>
            <a:r>
              <a:rPr lang="en-US" altLang="zh-CN" b="1" dirty="0" smtClean="0"/>
              <a:t>;       	//L2</a:t>
            </a:r>
            <a:r>
              <a:rPr lang="en-US" altLang="zh-CN" sz="2000" b="1" dirty="0" smtClean="0"/>
              <a:t>   </a:t>
            </a:r>
            <a:r>
              <a:rPr lang="en-US" altLang="zh-CN" sz="2000" b="1" dirty="0" err="1" smtClean="0"/>
              <a:t>ir</a:t>
            </a:r>
            <a:r>
              <a:rPr lang="en-US" altLang="zh-CN" sz="2000" b="1" dirty="0" smtClean="0"/>
              <a:t> </a:t>
            </a:r>
            <a:r>
              <a:rPr lang="zh-CN" altLang="en-US" sz="2000" b="1" dirty="0" smtClean="0"/>
              <a:t>与 </a:t>
            </a:r>
            <a:r>
              <a:rPr lang="en-US" altLang="zh-CN" sz="2000" b="1" dirty="0" err="1" smtClean="0"/>
              <a:t>i</a:t>
            </a:r>
            <a:r>
              <a:rPr lang="zh-CN" altLang="en-US" sz="2000" b="1" dirty="0" smtClean="0"/>
              <a:t>是同一实体的不同名称</a:t>
            </a:r>
            <a:endParaRPr lang="zh-CN" altLang="en-US" sz="2000" b="1" dirty="0" smtClean="0"/>
          </a:p>
          <a:p>
            <a:pPr eaLnBrk="1" hangingPunct="1">
              <a:lnSpc>
                <a:spcPct val="80000"/>
              </a:lnSpc>
              <a:buFontTx/>
              <a:buNone/>
            </a:pPr>
            <a:r>
              <a:rPr lang="en-US" altLang="zh-CN" sz="2800" b="1" dirty="0" smtClean="0">
                <a:solidFill>
                  <a:srgbClr val="0000CC"/>
                </a:solidFill>
              </a:rPr>
              <a:t>&amp;</a:t>
            </a:r>
            <a:r>
              <a:rPr lang="zh-CN" altLang="en-US" sz="2800" b="1" dirty="0" smtClean="0">
                <a:solidFill>
                  <a:srgbClr val="0000CC"/>
                </a:solidFill>
              </a:rPr>
              <a:t>能解释成引用有三个地方</a:t>
            </a:r>
            <a:r>
              <a:rPr lang="zh-CN" altLang="en-US" sz="2800" b="1" dirty="0" smtClean="0"/>
              <a:t>   </a:t>
            </a:r>
            <a:r>
              <a:rPr lang="en-US" altLang="zh-CN" b="1" dirty="0" smtClean="0"/>
              <a:t> </a:t>
            </a:r>
            <a:endParaRPr lang="en-US" altLang="zh-CN" b="1" dirty="0" smtClean="0"/>
          </a:p>
          <a:p>
            <a:pPr lvl="2" eaLnBrk="1" hangingPunct="1">
              <a:lnSpc>
                <a:spcPct val="80000"/>
              </a:lnSpc>
              <a:buFontTx/>
              <a:buNone/>
            </a:pPr>
            <a:r>
              <a:rPr lang="en-US" altLang="zh-CN" b="1" dirty="0" smtClean="0"/>
              <a:t>   </a:t>
            </a:r>
            <a:r>
              <a:rPr lang="en-US" altLang="zh-CN" b="1" dirty="0" err="1" smtClean="0"/>
              <a:t>int</a:t>
            </a:r>
            <a:r>
              <a:rPr lang="en-US" altLang="zh-CN" b="1" dirty="0" smtClean="0"/>
              <a:t> </a:t>
            </a:r>
            <a:r>
              <a:rPr lang="en-US" altLang="zh-CN" b="1" dirty="0" smtClean="0">
                <a:solidFill>
                  <a:srgbClr val="FF0000"/>
                </a:solidFill>
              </a:rPr>
              <a:t>&amp;</a:t>
            </a:r>
            <a:r>
              <a:rPr lang="en-US" altLang="zh-CN" b="1" dirty="0" err="1" smtClean="0"/>
              <a:t>ir</a:t>
            </a:r>
            <a:r>
              <a:rPr lang="en-US" altLang="zh-CN" b="1" dirty="0" smtClean="0"/>
              <a:t> = </a:t>
            </a:r>
            <a:r>
              <a:rPr lang="en-US" altLang="zh-CN" b="1" dirty="0" err="1" smtClean="0"/>
              <a:t>i</a:t>
            </a:r>
            <a:r>
              <a:rPr lang="en-US" altLang="zh-CN" b="1" dirty="0" smtClean="0"/>
              <a:t>;//</a:t>
            </a:r>
            <a:r>
              <a:rPr lang="zh-CN" altLang="en-US" b="1" dirty="0" smtClean="0"/>
              <a:t>引用定义</a:t>
            </a:r>
            <a:endParaRPr lang="zh-CN" altLang="en-US" b="1" dirty="0" smtClean="0"/>
          </a:p>
          <a:p>
            <a:pPr lvl="2" eaLnBrk="1" hangingPunct="1">
              <a:lnSpc>
                <a:spcPct val="80000"/>
              </a:lnSpc>
              <a:buFontTx/>
              <a:buNone/>
            </a:pPr>
            <a:r>
              <a:rPr lang="zh-CN" altLang="en-US" b="1" dirty="0" smtClean="0"/>
              <a:t>   </a:t>
            </a:r>
            <a:r>
              <a:rPr lang="en-US" altLang="zh-CN" b="1" dirty="0" smtClean="0"/>
              <a:t>void swap(</a:t>
            </a:r>
            <a:r>
              <a:rPr lang="en-US" altLang="zh-CN" b="1" dirty="0" err="1" smtClean="0"/>
              <a:t>int</a:t>
            </a:r>
            <a:r>
              <a:rPr lang="en-US" altLang="zh-CN" b="1" dirty="0" smtClean="0"/>
              <a:t> &amp;</a:t>
            </a:r>
            <a:r>
              <a:rPr lang="en-US" altLang="zh-CN" b="1" dirty="0" err="1" smtClean="0"/>
              <a:t>a,int</a:t>
            </a:r>
            <a:r>
              <a:rPr lang="en-US" altLang="zh-CN" b="1" dirty="0" smtClean="0"/>
              <a:t> &amp;b);//</a:t>
            </a:r>
            <a:r>
              <a:rPr lang="zh-CN" altLang="en-US" b="1" dirty="0" smtClean="0"/>
              <a:t>参数为</a:t>
            </a:r>
            <a:r>
              <a:rPr lang="zh-CN" altLang="en-US" b="1" dirty="0" smtClean="0">
                <a:solidFill>
                  <a:srgbClr val="FF0000"/>
                </a:solidFill>
              </a:rPr>
              <a:t>引用类型</a:t>
            </a:r>
            <a:endParaRPr lang="zh-CN" altLang="en-US" b="1" dirty="0" smtClean="0">
              <a:solidFill>
                <a:srgbClr val="FF0000"/>
              </a:solidFill>
            </a:endParaRPr>
          </a:p>
          <a:p>
            <a:pPr lvl="2" eaLnBrk="1" hangingPunct="1">
              <a:lnSpc>
                <a:spcPct val="80000"/>
              </a:lnSpc>
              <a:buFontTx/>
              <a:buNone/>
            </a:pPr>
            <a:r>
              <a:rPr lang="zh-CN" altLang="en-US" b="1" dirty="0" smtClean="0"/>
              <a:t>   </a:t>
            </a:r>
            <a:r>
              <a:rPr lang="en-US" altLang="zh-CN" b="1" dirty="0" err="1" smtClean="0"/>
              <a:t>int</a:t>
            </a:r>
            <a:r>
              <a:rPr lang="en-US" altLang="zh-CN" b="1" dirty="0" smtClean="0"/>
              <a:t>&amp; max(</a:t>
            </a:r>
            <a:r>
              <a:rPr lang="en-US" altLang="zh-CN" b="1" dirty="0" err="1" smtClean="0"/>
              <a:t>int</a:t>
            </a:r>
            <a:r>
              <a:rPr lang="en-US" altLang="zh-CN" b="1" dirty="0" smtClean="0"/>
              <a:t> a);  //</a:t>
            </a:r>
            <a:r>
              <a:rPr lang="zh-CN" altLang="en-US" b="1" dirty="0" smtClean="0"/>
              <a:t>返回</a:t>
            </a:r>
            <a:r>
              <a:rPr lang="zh-CN" altLang="en-US" b="1" dirty="0" smtClean="0">
                <a:solidFill>
                  <a:srgbClr val="FF0000"/>
                </a:solidFill>
              </a:rPr>
              <a:t>引用类型</a:t>
            </a:r>
            <a:r>
              <a:rPr lang="zh-CN" altLang="en-US" b="1" dirty="0" smtClean="0"/>
              <a:t>的函数</a:t>
            </a:r>
            <a:endParaRPr lang="zh-CN" altLang="en-US" b="1"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p:cTn id="19" dur="500" fill="hold"/>
                                        <p:tgtEl>
                                          <p:spTgt spid="4403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4035">
                                            <p:txEl>
                                              <p:pRg st="3" end="3"/>
                                            </p:txEl>
                                          </p:spTgt>
                                        </p:tgtEl>
                                        <p:attrNameLst>
                                          <p:attrName>ppt_h</p:attrName>
                                        </p:attrNameLst>
                                      </p:cBhvr>
                                      <p:tavLst>
                                        <p:tav tm="0">
                                          <p:val>
                                            <p:fltVal val="0"/>
                                          </p:val>
                                        </p:tav>
                                        <p:tav tm="100000">
                                          <p:val>
                                            <p:strVal val="#ppt_h"/>
                                          </p:val>
                                        </p:tav>
                                      </p:tavLst>
                                    </p:anim>
                                    <p:anim calcmode="lin" valueType="num">
                                      <p:cBhvr>
                                        <p:cTn id="21" dur="500" fill="hold"/>
                                        <p:tgtEl>
                                          <p:spTgt spid="44035">
                                            <p:txEl>
                                              <p:pRg st="3" end="3"/>
                                            </p:txEl>
                                          </p:spTgt>
                                        </p:tgtEl>
                                        <p:attrNameLst>
                                          <p:attrName>style.rotation</p:attrName>
                                        </p:attrNameLst>
                                      </p:cBhvr>
                                      <p:tavLst>
                                        <p:tav tm="0">
                                          <p:val>
                                            <p:fltVal val="360"/>
                                          </p:val>
                                        </p:tav>
                                        <p:tav tm="100000">
                                          <p:val>
                                            <p:fltVal val="0"/>
                                          </p:val>
                                        </p:tav>
                                      </p:tavLst>
                                    </p:anim>
                                    <p:animEffect transition="in" filter="fade">
                                      <p:cBhvr>
                                        <p:cTn id="22" dur="500"/>
                                        <p:tgtEl>
                                          <p:spTgt spid="44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 calcmode="lin" valueType="num">
                                      <p:cBhvr additive="base">
                                        <p:cTn id="27"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5">
                                            <p:txEl>
                                              <p:pRg st="5" end="5"/>
                                            </p:txEl>
                                          </p:spTgt>
                                        </p:tgtEl>
                                        <p:attrNameLst>
                                          <p:attrName>style.visibility</p:attrName>
                                        </p:attrNameLst>
                                      </p:cBhvr>
                                      <p:to>
                                        <p:strVal val="visible"/>
                                      </p:to>
                                    </p:set>
                                    <p:anim calcmode="lin" valueType="num">
                                      <p:cBhvr additive="base">
                                        <p:cTn id="3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5">
                                            <p:txEl>
                                              <p:pRg st="6" end="6"/>
                                            </p:txEl>
                                          </p:spTgt>
                                        </p:tgtEl>
                                        <p:attrNameLst>
                                          <p:attrName>style.visibility</p:attrName>
                                        </p:attrNameLst>
                                      </p:cBhvr>
                                      <p:to>
                                        <p:strVal val="visible"/>
                                      </p:to>
                                    </p:set>
                                    <p:anim calcmode="lin" valueType="num">
                                      <p:cBhvr additive="base">
                                        <p:cTn id="3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4035">
                                            <p:txEl>
                                              <p:pRg st="7" end="7"/>
                                            </p:txEl>
                                          </p:spTgt>
                                        </p:tgtEl>
                                        <p:attrNameLst>
                                          <p:attrName>style.visibility</p:attrName>
                                        </p:attrNameLst>
                                      </p:cBhvr>
                                      <p:to>
                                        <p:strVal val="visible"/>
                                      </p:to>
                                    </p:set>
                                    <p:anim calcmode="lin" valueType="num">
                                      <p:cBhvr additive="base">
                                        <p:cTn id="4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4035">
                                            <p:txEl>
                                              <p:pRg st="8" end="8"/>
                                            </p:txEl>
                                          </p:spTgt>
                                        </p:tgtEl>
                                        <p:attrNameLst>
                                          <p:attrName>style.visibility</p:attrName>
                                        </p:attrNameLst>
                                      </p:cBhvr>
                                      <p:to>
                                        <p:strVal val="visible"/>
                                      </p:to>
                                    </p:set>
                                    <p:anim calcmode="lin" valueType="num">
                                      <p:cBhvr additive="base">
                                        <p:cTn id="45"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03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4035">
                                            <p:txEl>
                                              <p:pRg st="9" end="9"/>
                                            </p:txEl>
                                          </p:spTgt>
                                        </p:tgtEl>
                                        <p:attrNameLst>
                                          <p:attrName>style.visibility</p:attrName>
                                        </p:attrNameLst>
                                      </p:cBhvr>
                                      <p:to>
                                        <p:strVal val="visible"/>
                                      </p:to>
                                    </p:set>
                                    <p:anim calcmode="lin" valueType="num">
                                      <p:cBhvr additive="base">
                                        <p:cTn id="49"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35">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4035">
                                            <p:txEl>
                                              <p:pRg st="10" end="10"/>
                                            </p:txEl>
                                          </p:spTgt>
                                        </p:tgtEl>
                                        <p:attrNameLst>
                                          <p:attrName>style.visibility</p:attrName>
                                        </p:attrNameLst>
                                      </p:cBhvr>
                                      <p:to>
                                        <p:strVal val="visible"/>
                                      </p:to>
                                    </p:set>
                                    <p:anim calcmode="lin" valueType="num">
                                      <p:cBhvr additive="base">
                                        <p:cTn id="53" dur="5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684213" y="260350"/>
            <a:ext cx="7772400" cy="504825"/>
          </a:xfrm>
        </p:spPr>
        <p:txBody>
          <a:bodyPr/>
          <a:lstStyle/>
          <a:p>
            <a:pPr eaLnBrk="1" hangingPunct="1"/>
            <a:r>
              <a:rPr lang="en-US" altLang="zh-CN" b="1" smtClean="0"/>
              <a:t>2.4.1 </a:t>
            </a:r>
            <a:r>
              <a:rPr lang="zh-CN" altLang="zh-CN" b="1" smtClean="0">
                <a:solidFill>
                  <a:srgbClr val="FF0000"/>
                </a:solidFill>
              </a:rPr>
              <a:t>左值</a:t>
            </a:r>
            <a:r>
              <a:rPr lang="zh-CN" altLang="zh-CN" b="1" smtClean="0"/>
              <a:t>引用</a:t>
            </a:r>
            <a:endParaRPr lang="zh-CN" altLang="en-US" b="1" smtClean="0">
              <a:solidFill>
                <a:srgbClr val="FF0000"/>
              </a:solidFill>
            </a:endParaRPr>
          </a:p>
        </p:txBody>
      </p:sp>
      <p:sp>
        <p:nvSpPr>
          <p:cNvPr id="41986" name="Rectangle 3"/>
          <p:cNvSpPr>
            <a:spLocks noGrp="1" noChangeArrowheads="1"/>
          </p:cNvSpPr>
          <p:nvPr>
            <p:ph idx="1"/>
          </p:nvPr>
        </p:nvSpPr>
        <p:spPr>
          <a:xfrm>
            <a:off x="684213" y="1268413"/>
            <a:ext cx="7991475" cy="5329237"/>
          </a:xfrm>
        </p:spPr>
        <p:txBody>
          <a:bodyPr/>
          <a:lstStyle/>
          <a:p>
            <a:pPr eaLnBrk="1" hangingPunct="1">
              <a:lnSpc>
                <a:spcPct val="80000"/>
              </a:lnSpc>
              <a:buFontTx/>
              <a:buNone/>
            </a:pPr>
            <a:r>
              <a:rPr lang="en-US" altLang="zh-CN" sz="2800" b="1" dirty="0" smtClean="0">
                <a:solidFill>
                  <a:srgbClr val="0000CC"/>
                </a:solidFill>
              </a:rPr>
              <a:t>【</a:t>
            </a:r>
            <a:r>
              <a:rPr lang="zh-CN" altLang="en-US" sz="2800" b="1" dirty="0" smtClean="0">
                <a:solidFill>
                  <a:srgbClr val="0000CC"/>
                </a:solidFill>
              </a:rPr>
              <a:t>例２</a:t>
            </a:r>
            <a:r>
              <a:rPr lang="en-US" altLang="zh-CN" sz="2800" b="1" dirty="0" smtClean="0">
                <a:solidFill>
                  <a:srgbClr val="0000CC"/>
                </a:solidFill>
              </a:rPr>
              <a:t>-7】  </a:t>
            </a:r>
            <a:r>
              <a:rPr lang="zh-CN" altLang="en-US" sz="2800" b="1" dirty="0" smtClean="0">
                <a:solidFill>
                  <a:srgbClr val="0000CC"/>
                </a:solidFill>
              </a:rPr>
              <a:t>引用的简单例子。</a:t>
            </a:r>
            <a:endParaRPr lang="zh-CN" altLang="en-US" sz="2800" b="1" dirty="0" smtClean="0">
              <a:solidFill>
                <a:srgbClr val="0000CC"/>
              </a:solidFill>
            </a:endParaRPr>
          </a:p>
          <a:p>
            <a:pPr eaLnBrk="1" hangingPunct="1">
              <a:lnSpc>
                <a:spcPct val="80000"/>
              </a:lnSpc>
              <a:buFontTx/>
              <a:buNone/>
            </a:pPr>
            <a:r>
              <a:rPr lang="en-US" altLang="zh-CN" sz="2400" b="1" dirty="0" smtClean="0"/>
              <a:t>//Eg2.7.cpp    </a:t>
            </a:r>
            <a:r>
              <a:rPr lang="zh-CN" altLang="en-US" sz="2400" b="1" dirty="0" smtClean="0"/>
              <a:t>运行</a:t>
            </a:r>
            <a:endParaRPr lang="en-US" altLang="zh-CN" sz="2400" b="1" dirty="0" smtClean="0"/>
          </a:p>
          <a:p>
            <a:pPr eaLnBrk="1" hangingPunct="1">
              <a:lnSpc>
                <a:spcPct val="80000"/>
              </a:lnSpc>
              <a:buFontTx/>
              <a:buNone/>
            </a:pPr>
            <a:r>
              <a:rPr lang="en-US" altLang="zh-CN" sz="2400" b="1" dirty="0" smtClean="0"/>
              <a:t>#include&lt;</a:t>
            </a:r>
            <a:r>
              <a:rPr lang="en-US" altLang="zh-CN" sz="2400" b="1" dirty="0" err="1" smtClean="0"/>
              <a:t>iostream</a:t>
            </a:r>
            <a:r>
              <a:rPr lang="en-US" altLang="zh-CN" sz="2400" b="1" dirty="0" smtClean="0"/>
              <a:t>&gt;            </a:t>
            </a:r>
            <a:endParaRPr lang="en-US" altLang="zh-CN" sz="2400" b="1" dirty="0" smtClean="0"/>
          </a:p>
          <a:p>
            <a:pPr eaLnBrk="1" hangingPunct="1">
              <a:lnSpc>
                <a:spcPct val="80000"/>
              </a:lnSpc>
              <a:buFontTx/>
              <a:buNone/>
            </a:pPr>
            <a:r>
              <a:rPr lang="en-US" altLang="zh-CN" sz="2400" b="1" dirty="0" smtClean="0"/>
              <a:t>void main(){</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int</a:t>
            </a:r>
            <a:r>
              <a:rPr lang="en-US" altLang="zh-CN" sz="2400" b="1" dirty="0" smtClean="0"/>
              <a:t> i=9;</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int</a:t>
            </a:r>
            <a:r>
              <a:rPr lang="en-US" altLang="zh-CN" sz="2400" b="1" dirty="0" smtClean="0"/>
              <a:t>&amp; </a:t>
            </a:r>
            <a:r>
              <a:rPr lang="en-US" altLang="zh-CN" sz="2400" b="1" dirty="0" err="1" smtClean="0"/>
              <a:t>ir</a:t>
            </a:r>
            <a:r>
              <a:rPr lang="en-US" altLang="zh-CN" sz="2400" b="1" dirty="0" smtClean="0"/>
              <a:t>=i;</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&lt;&lt;"i= "&lt;&lt;i&lt;&lt;"    "&lt;&lt;"</a:t>
            </a:r>
            <a:r>
              <a:rPr lang="en-US" altLang="zh-CN" sz="2400" b="1" dirty="0" err="1" smtClean="0"/>
              <a:t>ir</a:t>
            </a:r>
            <a:r>
              <a:rPr lang="en-US" altLang="zh-CN" sz="2400" b="1" dirty="0" smtClean="0"/>
              <a:t>="&lt;&lt;</a:t>
            </a:r>
            <a:r>
              <a:rPr lang="en-US" altLang="zh-CN" sz="2400" b="1" dirty="0" err="1" smtClean="0"/>
              <a:t>ir</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ir</a:t>
            </a:r>
            <a:r>
              <a:rPr lang="en-US" altLang="zh-CN" sz="2400" b="1" dirty="0" smtClean="0"/>
              <a:t>=20;</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&lt;&lt;"i="&lt;&lt;i&lt;&lt;"    "&lt;&lt;"</a:t>
            </a:r>
            <a:r>
              <a:rPr lang="en-US" altLang="zh-CN" sz="2400" b="1" dirty="0" err="1" smtClean="0"/>
              <a:t>ir</a:t>
            </a:r>
            <a:r>
              <a:rPr lang="en-US" altLang="zh-CN" sz="2400" b="1" dirty="0" smtClean="0"/>
              <a:t>="&lt;&lt;</a:t>
            </a:r>
            <a:r>
              <a:rPr lang="en-US" altLang="zh-CN" sz="2400" b="1" dirty="0" err="1" smtClean="0"/>
              <a:t>ir</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i=15;</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&lt;&lt;"i="&lt;&lt;i&lt;&lt;"    "&lt;&lt;"</a:t>
            </a:r>
            <a:r>
              <a:rPr lang="en-US" altLang="zh-CN" sz="2400" b="1" dirty="0" err="1" smtClean="0"/>
              <a:t>ir</a:t>
            </a:r>
            <a:r>
              <a:rPr lang="en-US" altLang="zh-CN" sz="2400" b="1" dirty="0" smtClean="0"/>
              <a:t>="&lt;&lt;</a:t>
            </a:r>
            <a:r>
              <a:rPr lang="en-US" altLang="zh-CN" sz="2400" b="1" dirty="0" err="1" smtClean="0"/>
              <a:t>ir</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&lt;&lt;"i </a:t>
            </a:r>
            <a:r>
              <a:rPr lang="zh-CN" altLang="en-US" sz="2400" b="1" dirty="0" smtClean="0"/>
              <a:t>的地址是：</a:t>
            </a:r>
            <a:r>
              <a:rPr lang="en-US" altLang="zh-CN" sz="2400" b="1" dirty="0" smtClean="0"/>
              <a:t>"&lt;&lt;&amp;i&lt;&lt;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	</a:t>
            </a:r>
            <a:r>
              <a:rPr lang="en-US" altLang="zh-CN" sz="2400" b="1" dirty="0" err="1" smtClean="0"/>
              <a:t>cout</a:t>
            </a:r>
            <a:r>
              <a:rPr lang="en-US" altLang="zh-CN" sz="2400" b="1" dirty="0" smtClean="0"/>
              <a:t>&lt;&lt;"</a:t>
            </a:r>
            <a:r>
              <a:rPr lang="en-US" altLang="zh-CN" sz="2400" b="1" dirty="0" err="1" smtClean="0"/>
              <a:t>ir</a:t>
            </a:r>
            <a:r>
              <a:rPr lang="zh-CN" altLang="en-US" sz="2400" b="1" dirty="0" smtClean="0"/>
              <a:t>的地址是：</a:t>
            </a:r>
            <a:r>
              <a:rPr lang="en-US" altLang="zh-CN" sz="2400" b="1" dirty="0" smtClean="0"/>
              <a:t>"&lt;&lt;&amp;</a:t>
            </a:r>
            <a:r>
              <a:rPr lang="en-US" altLang="zh-CN" sz="2400" b="1" dirty="0" err="1" smtClean="0"/>
              <a:t>ir</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eaLnBrk="1" hangingPunct="1">
              <a:lnSpc>
                <a:spcPct val="80000"/>
              </a:lnSpc>
              <a:buFontTx/>
              <a:buNone/>
            </a:pPr>
            <a:r>
              <a:rPr lang="en-US" altLang="zh-CN" sz="2400" b="1" dirty="0" smtClean="0"/>
              <a:t>}</a:t>
            </a:r>
            <a:endParaRPr lang="en-US" altLang="zh-CN" sz="2400" b="1"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title"/>
          </p:nvPr>
        </p:nvSpPr>
        <p:spPr>
          <a:xfrm>
            <a:off x="684213" y="0"/>
            <a:ext cx="7772400" cy="836613"/>
          </a:xfrm>
        </p:spPr>
        <p:txBody>
          <a:bodyPr/>
          <a:lstStyle/>
          <a:p>
            <a:pPr eaLnBrk="1" hangingPunct="1"/>
            <a:r>
              <a:rPr lang="en-US" altLang="zh-CN" b="1" smtClean="0"/>
              <a:t>2.4.1 </a:t>
            </a:r>
            <a:r>
              <a:rPr lang="zh-CN" altLang="zh-CN" b="1" smtClean="0">
                <a:solidFill>
                  <a:srgbClr val="FF0000"/>
                </a:solidFill>
              </a:rPr>
              <a:t>左值</a:t>
            </a:r>
            <a:r>
              <a:rPr lang="zh-CN" altLang="zh-CN" b="1" smtClean="0"/>
              <a:t>引用</a:t>
            </a:r>
            <a:endParaRPr lang="zh-CN" altLang="en-US" b="1" smtClean="0">
              <a:solidFill>
                <a:srgbClr val="FF0000"/>
              </a:solidFill>
            </a:endParaRPr>
          </a:p>
        </p:txBody>
      </p:sp>
      <p:sp>
        <p:nvSpPr>
          <p:cNvPr id="2" name="Rectangle 2"/>
          <p:cNvSpPr>
            <a:spLocks noGrp="1" noChangeArrowheads="1"/>
          </p:cNvSpPr>
          <p:nvPr>
            <p:ph idx="1"/>
          </p:nvPr>
        </p:nvSpPr>
        <p:spPr>
          <a:xfrm>
            <a:off x="179388" y="765175"/>
            <a:ext cx="8713787" cy="5903913"/>
          </a:xfrm>
        </p:spPr>
        <p:txBody>
          <a:bodyPr/>
          <a:lstStyle/>
          <a:p>
            <a:pPr eaLnBrk="1" hangingPunct="1">
              <a:lnSpc>
                <a:spcPct val="90000"/>
              </a:lnSpc>
              <a:buFontTx/>
              <a:buNone/>
            </a:pPr>
            <a:r>
              <a:rPr lang="en-US" altLang="zh-CN" sz="2400" b="1" dirty="0" smtClean="0">
                <a:solidFill>
                  <a:srgbClr val="0000CC"/>
                </a:solidFill>
              </a:rPr>
              <a:t>3</a:t>
            </a:r>
            <a:r>
              <a:rPr lang="zh-CN" altLang="en-US" sz="2400" b="1" dirty="0" smtClean="0">
                <a:solidFill>
                  <a:srgbClr val="0000CC"/>
                </a:solidFill>
              </a:rPr>
              <a:t>、使用引用应该注意的事情</a:t>
            </a:r>
            <a:endParaRPr lang="zh-CN" altLang="en-US" sz="2400" b="1" dirty="0" smtClean="0">
              <a:solidFill>
                <a:srgbClr val="0000CC"/>
              </a:solidFill>
            </a:endParaRPr>
          </a:p>
          <a:p>
            <a:pPr marL="914400" lvl="1" indent="0" eaLnBrk="1" hangingPunct="1">
              <a:lnSpc>
                <a:spcPct val="150000"/>
              </a:lnSpc>
              <a:spcBef>
                <a:spcPct val="0"/>
              </a:spcBef>
              <a:buFont typeface="宋体" pitchFamily="2" charset="-122"/>
              <a:buNone/>
            </a:pPr>
            <a:r>
              <a:rPr lang="en-US" altLang="zh-CN" sz="2400" b="1" dirty="0" smtClean="0"/>
              <a:t>(1)</a:t>
            </a:r>
            <a:r>
              <a:rPr lang="zh-CN" altLang="en-US" sz="2400" b="1" dirty="0" smtClean="0"/>
              <a:t>引用不是值，不占用存储空间</a:t>
            </a:r>
            <a:endParaRPr lang="zh-CN" altLang="en-US" sz="2400" b="1" dirty="0" smtClean="0"/>
          </a:p>
          <a:p>
            <a:pPr marL="914400" lvl="1" indent="0" eaLnBrk="1" hangingPunct="1">
              <a:lnSpc>
                <a:spcPct val="150000"/>
              </a:lnSpc>
              <a:spcBef>
                <a:spcPct val="0"/>
              </a:spcBef>
              <a:buFont typeface="宋体" pitchFamily="2" charset="-122"/>
              <a:buNone/>
            </a:pPr>
            <a:r>
              <a:rPr lang="en-US" altLang="zh-CN" sz="2400" b="1" dirty="0" smtClean="0"/>
              <a:t>(2)</a:t>
            </a:r>
            <a:r>
              <a:rPr lang="zh-CN" altLang="en-US" sz="2400" b="1" dirty="0" smtClean="0"/>
              <a:t>引用在声明时</a:t>
            </a:r>
            <a:r>
              <a:rPr lang="zh-CN" altLang="en-US" sz="2400" b="1" dirty="0" smtClean="0">
                <a:solidFill>
                  <a:srgbClr val="FF0000"/>
                </a:solidFill>
              </a:rPr>
              <a:t>必须初始化</a:t>
            </a:r>
            <a:r>
              <a:rPr lang="zh-CN" altLang="en-US" sz="2400" b="1" dirty="0" smtClean="0"/>
              <a:t>，否则会产生编译错误</a:t>
            </a:r>
            <a:endParaRPr lang="zh-CN" altLang="en-US" sz="2400" b="1" dirty="0" smtClean="0"/>
          </a:p>
          <a:p>
            <a:pPr marL="914400" lvl="1" indent="0" eaLnBrk="1" hangingPunct="1">
              <a:lnSpc>
                <a:spcPct val="150000"/>
              </a:lnSpc>
              <a:spcBef>
                <a:spcPct val="0"/>
              </a:spcBef>
              <a:buFont typeface="宋体" pitchFamily="2" charset="-122"/>
              <a:buNone/>
            </a:pPr>
            <a:r>
              <a:rPr lang="en-US" altLang="zh-CN" sz="2400" b="1" dirty="0" smtClean="0"/>
              <a:t>(3)</a:t>
            </a:r>
            <a:r>
              <a:rPr lang="zh-CN" altLang="en-US" sz="2400" b="1" dirty="0" smtClean="0"/>
              <a:t>引用的初始值可以是</a:t>
            </a:r>
            <a:r>
              <a:rPr lang="zh-CN" altLang="en-US" sz="2400" b="1" dirty="0" smtClean="0">
                <a:solidFill>
                  <a:srgbClr val="FF0000"/>
                </a:solidFill>
              </a:rPr>
              <a:t>一个变量</a:t>
            </a:r>
            <a:r>
              <a:rPr lang="zh-CN" altLang="en-US" sz="2400" b="1" dirty="0" smtClean="0"/>
              <a:t>或</a:t>
            </a:r>
            <a:r>
              <a:rPr lang="zh-CN" altLang="en-US" sz="2400" b="1" dirty="0" smtClean="0">
                <a:solidFill>
                  <a:srgbClr val="FF0000"/>
                </a:solidFill>
              </a:rPr>
              <a:t>另一个引用</a:t>
            </a:r>
            <a:endParaRPr lang="zh-CN" altLang="en-US" sz="2400" b="1" dirty="0" smtClean="0">
              <a:solidFill>
                <a:srgbClr val="FF0000"/>
              </a:solidFill>
            </a:endParaRPr>
          </a:p>
          <a:p>
            <a:pPr marL="914400" lvl="1" indent="0" eaLnBrk="1" hangingPunct="1">
              <a:lnSpc>
                <a:spcPct val="150000"/>
              </a:lnSpc>
              <a:spcBef>
                <a:spcPct val="0"/>
              </a:spcBef>
              <a:buFont typeface="宋体" pitchFamily="2" charset="-122"/>
              <a:buNone/>
            </a:pPr>
            <a:r>
              <a:rPr lang="en-US" altLang="zh-CN" sz="2400" b="1" dirty="0" smtClean="0"/>
              <a:t>(4)</a:t>
            </a:r>
            <a:r>
              <a:rPr lang="zh-CN" altLang="en-US" sz="2400" b="1" dirty="0" smtClean="0"/>
              <a:t>引用可以视为“</a:t>
            </a:r>
            <a:r>
              <a:rPr lang="zh-CN" altLang="en-US" sz="2400" b="1" dirty="0" smtClean="0">
                <a:solidFill>
                  <a:srgbClr val="FF0000"/>
                </a:solidFill>
              </a:rPr>
              <a:t>隐式指针</a:t>
            </a:r>
            <a:r>
              <a:rPr lang="zh-CN" altLang="en-US" sz="2400" b="1" dirty="0" smtClean="0"/>
              <a:t>”，但不分配存储空间</a:t>
            </a:r>
            <a:endParaRPr lang="zh-CN" altLang="en-US" sz="2400" b="1" dirty="0" smtClean="0"/>
          </a:p>
          <a:p>
            <a:pPr marL="914400" lvl="1" indent="0" eaLnBrk="1" hangingPunct="1">
              <a:lnSpc>
                <a:spcPct val="150000"/>
              </a:lnSpc>
              <a:spcBef>
                <a:spcPct val="0"/>
              </a:spcBef>
              <a:buFont typeface="宋体" pitchFamily="2" charset="-122"/>
              <a:buNone/>
            </a:pPr>
            <a:r>
              <a:rPr lang="en-US" altLang="zh-CN" sz="2400" b="1" dirty="0" smtClean="0"/>
              <a:t>(5)</a:t>
            </a:r>
            <a:r>
              <a:rPr lang="zh-CN" altLang="en-US" sz="2400" b="1" dirty="0" smtClean="0"/>
              <a:t>引用由</a:t>
            </a:r>
            <a:r>
              <a:rPr lang="zh-CN" altLang="en-US" sz="2400" b="1" dirty="0" smtClean="0">
                <a:solidFill>
                  <a:srgbClr val="FF0000"/>
                </a:solidFill>
              </a:rPr>
              <a:t>类型和一个取地址操作符来定义</a:t>
            </a:r>
            <a:r>
              <a:rPr lang="zh-CN" altLang="en-US" sz="2400" b="1" dirty="0" smtClean="0"/>
              <a:t>，必须被初始化，</a:t>
            </a:r>
            <a:r>
              <a:rPr lang="zh-CN" altLang="en-US" sz="2400" b="1" dirty="0" smtClean="0">
                <a:solidFill>
                  <a:srgbClr val="FF0000"/>
                </a:solidFill>
              </a:rPr>
              <a:t>且不可重新赋值</a:t>
            </a:r>
            <a:endParaRPr lang="zh-CN" altLang="en-US" sz="2400" b="1" dirty="0" smtClean="0"/>
          </a:p>
          <a:p>
            <a:pPr lvl="2" indent="0" eaLnBrk="1" hangingPunct="1">
              <a:lnSpc>
                <a:spcPct val="150000"/>
              </a:lnSpc>
              <a:spcBef>
                <a:spcPct val="0"/>
              </a:spcBef>
            </a:pPr>
            <a:r>
              <a:rPr lang="en-US" altLang="zh-CN" b="1" dirty="0" err="1" smtClean="0"/>
              <a:t>int</a:t>
            </a:r>
            <a:r>
              <a:rPr lang="en-US" altLang="zh-CN" b="1" dirty="0" smtClean="0"/>
              <a:t> </a:t>
            </a:r>
            <a:r>
              <a:rPr lang="en-US" altLang="zh-CN" b="1" dirty="0" err="1" smtClean="0"/>
              <a:t>i,k</a:t>
            </a:r>
            <a:r>
              <a:rPr lang="en-US" altLang="zh-CN" b="1" dirty="0" smtClean="0"/>
              <a:t>;</a:t>
            </a:r>
            <a:endParaRPr lang="en-US" altLang="zh-CN" b="1" dirty="0" smtClean="0"/>
          </a:p>
          <a:p>
            <a:pPr lvl="2" indent="0" eaLnBrk="1" hangingPunct="1">
              <a:lnSpc>
                <a:spcPct val="150000"/>
              </a:lnSpc>
              <a:spcBef>
                <a:spcPct val="0"/>
              </a:spcBef>
            </a:pPr>
            <a:r>
              <a:rPr lang="en-US" altLang="zh-CN" b="1" dirty="0" err="1" smtClean="0"/>
              <a:t>int</a:t>
            </a:r>
            <a:r>
              <a:rPr lang="en-US" altLang="zh-CN" b="1" dirty="0" smtClean="0"/>
              <a:t> &amp;r=</a:t>
            </a:r>
            <a:r>
              <a:rPr lang="en-US" altLang="zh-CN" b="1" dirty="0" err="1" smtClean="0"/>
              <a:t>i</a:t>
            </a:r>
            <a:r>
              <a:rPr lang="en-US" altLang="zh-CN" b="1" dirty="0" smtClean="0"/>
              <a:t>;</a:t>
            </a:r>
            <a:endParaRPr lang="en-US" altLang="zh-CN" b="1" dirty="0" smtClean="0"/>
          </a:p>
          <a:p>
            <a:pPr lvl="2" indent="0" eaLnBrk="1" hangingPunct="1">
              <a:lnSpc>
                <a:spcPct val="150000"/>
              </a:lnSpc>
              <a:spcBef>
                <a:spcPct val="0"/>
              </a:spcBef>
            </a:pPr>
            <a:r>
              <a:rPr lang="en-US" altLang="zh-CN" b="1" dirty="0" smtClean="0"/>
              <a:t>r=&amp;k;        // error</a:t>
            </a:r>
            <a:endParaRPr lang="en-US" altLang="zh-CN" b="1" dirty="0" smtClean="0"/>
          </a:p>
          <a:p>
            <a:pPr lvl="2" indent="0" eaLnBrk="1" hangingPunct="1">
              <a:lnSpc>
                <a:spcPct val="150000"/>
              </a:lnSpc>
              <a:spcBef>
                <a:spcPct val="0"/>
              </a:spcBef>
            </a:pPr>
            <a:r>
              <a:rPr lang="en-US" altLang="zh-CN" b="1" dirty="0" smtClean="0"/>
              <a:t>r=k; 	//ok</a:t>
            </a:r>
            <a:endParaRPr lang="en-US" altLang="zh-CN" sz="1600" b="1"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 calcmode="lin" valueType="num">
                                      <p:cBhvr additive="base">
                                        <p:cTn id="4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976938" y="1768475"/>
            <a:ext cx="2447925" cy="3600450"/>
          </a:xfrm>
          <a:prstGeom prst="rect">
            <a:avLst/>
          </a:prstGeom>
          <a:noFill/>
          <a:ln>
            <a:solidFill>
              <a:schemeClr val="accent1">
                <a:shade val="50000"/>
              </a:schemeClr>
            </a:solidFill>
          </a:ln>
        </p:spPr>
        <p:txBody>
          <a:bodyPr>
            <a:spAutoFit/>
          </a:bodyPr>
          <a:lstStyle/>
          <a:p>
            <a:pPr eaLnBrk="0" hangingPunct="0">
              <a:defRPr/>
            </a:pPr>
            <a:endParaRPr lang="zh-CN" altLang="en-US" dirty="0">
              <a:latin typeface="Arial" panose="020B0604020202020204" pitchFamily="34" charset="0"/>
              <a:ea typeface="宋体" pitchFamily="2" charset="-122"/>
            </a:endParaRPr>
          </a:p>
        </p:txBody>
      </p:sp>
      <p:sp>
        <p:nvSpPr>
          <p:cNvPr id="3" name="内容占位符 2"/>
          <p:cNvSpPr>
            <a:spLocks noGrp="1"/>
          </p:cNvSpPr>
          <p:nvPr>
            <p:ph idx="1"/>
          </p:nvPr>
        </p:nvSpPr>
        <p:spPr>
          <a:xfrm>
            <a:off x="250825" y="1076325"/>
            <a:ext cx="5473700" cy="5089525"/>
          </a:xfrm>
        </p:spPr>
        <p:txBody>
          <a:bodyPr/>
          <a:lstStyle/>
          <a:p>
            <a:pPr marL="0" indent="0">
              <a:buFontTx/>
              <a:buNone/>
            </a:pPr>
            <a:r>
              <a:rPr lang="en-US" altLang="zh-CN" b="1" smtClean="0">
                <a:solidFill>
                  <a:srgbClr val="0000CC"/>
                </a:solidFill>
              </a:rPr>
              <a:t>2.2.1 </a:t>
            </a:r>
            <a:r>
              <a:rPr lang="zh-CN" altLang="zh-CN" b="1" smtClean="0">
                <a:solidFill>
                  <a:srgbClr val="0000CC"/>
                </a:solidFill>
              </a:rPr>
              <a:t>左值和右值</a:t>
            </a:r>
            <a:endParaRPr lang="en-US" altLang="zh-CN" b="1" smtClean="0">
              <a:solidFill>
                <a:srgbClr val="0000CC"/>
              </a:solidFill>
            </a:endParaRPr>
          </a:p>
          <a:p>
            <a:pPr marL="0" indent="0"/>
            <a:r>
              <a:rPr lang="zh-CN" altLang="en-US" sz="2800" b="1" smtClean="0">
                <a:solidFill>
                  <a:srgbClr val="FF0000"/>
                </a:solidFill>
              </a:rPr>
              <a:t>左值</a:t>
            </a:r>
            <a:endParaRPr lang="en-US" altLang="zh-CN" sz="2800" b="1" smtClean="0">
              <a:solidFill>
                <a:srgbClr val="FF0000"/>
              </a:solidFill>
            </a:endParaRPr>
          </a:p>
          <a:p>
            <a:pPr lvl="1"/>
            <a:r>
              <a:rPr lang="zh-CN" altLang="en-US" sz="2400" b="1" smtClean="0"/>
              <a:t>代表变量名对应的内存区域，是</a:t>
            </a:r>
            <a:r>
              <a:rPr lang="en-US" altLang="zh-CN" sz="2400" b="1" smtClean="0"/>
              <a:t>“</a:t>
            </a:r>
            <a:r>
              <a:rPr lang="zh-CN" altLang="en-US" sz="2400" b="1" smtClean="0"/>
              <a:t>能够放在赋值语句左边的值</a:t>
            </a:r>
            <a:r>
              <a:rPr lang="en-US" altLang="zh-CN" sz="2400" b="1" smtClean="0"/>
              <a:t>”</a:t>
            </a:r>
            <a:endParaRPr lang="en-US" altLang="zh-CN" sz="2400" b="1" smtClean="0"/>
          </a:p>
          <a:p>
            <a:pPr lvl="1"/>
            <a:r>
              <a:rPr lang="zh-CN" altLang="en-US" sz="2400" b="1" smtClean="0"/>
              <a:t>变量：</a:t>
            </a:r>
            <a:r>
              <a:rPr lang="en-US" altLang="zh-CN" sz="2400" b="1" smtClean="0"/>
              <a:t>x</a:t>
            </a:r>
            <a:r>
              <a:rPr lang="zh-CN" altLang="en-US" sz="2400" b="1" smtClean="0">
                <a:solidFill>
                  <a:srgbClr val="FF0000"/>
                </a:solidFill>
              </a:rPr>
              <a:t>（指</a:t>
            </a:r>
            <a:r>
              <a:rPr lang="en-US" altLang="zh-CN" sz="2400" b="1" smtClean="0">
                <a:solidFill>
                  <a:srgbClr val="FF0000"/>
                </a:solidFill>
              </a:rPr>
              <a:t>x</a:t>
            </a:r>
            <a:r>
              <a:rPr lang="zh-CN" altLang="en-US" sz="2400" b="1" smtClean="0">
                <a:solidFill>
                  <a:srgbClr val="FF0000"/>
                </a:solidFill>
              </a:rPr>
              <a:t>对应的内存区域）</a:t>
            </a:r>
            <a:endParaRPr lang="en-US" altLang="zh-CN" sz="2400" b="1" smtClean="0">
              <a:solidFill>
                <a:srgbClr val="FF0000"/>
              </a:solidFill>
            </a:endParaRPr>
          </a:p>
          <a:p>
            <a:pPr marL="0" indent="0"/>
            <a:r>
              <a:rPr lang="zh-CN" altLang="en-US" sz="2800" b="1" smtClean="0">
                <a:solidFill>
                  <a:srgbClr val="FF0000"/>
                </a:solidFill>
              </a:rPr>
              <a:t>右值</a:t>
            </a:r>
            <a:endParaRPr lang="en-US" altLang="zh-CN" sz="2800" b="1" smtClean="0">
              <a:solidFill>
                <a:srgbClr val="FF0000"/>
              </a:solidFill>
            </a:endParaRPr>
          </a:p>
          <a:p>
            <a:pPr lvl="1"/>
            <a:r>
              <a:rPr lang="zh-CN" altLang="en-US" sz="2400" b="1" smtClean="0"/>
              <a:t>指变量对应内存区域中的值，是</a:t>
            </a:r>
            <a:r>
              <a:rPr lang="en-US" altLang="zh-CN" sz="2400" b="1" smtClean="0"/>
              <a:t>“</a:t>
            </a:r>
            <a:r>
              <a:rPr lang="zh-CN" altLang="en-US" sz="2400" b="1" smtClean="0"/>
              <a:t>放在赋值语句右边的值</a:t>
            </a:r>
            <a:r>
              <a:rPr lang="en-US" altLang="zh-CN" sz="2400" b="1" smtClean="0"/>
              <a:t>”</a:t>
            </a:r>
            <a:endParaRPr lang="en-US" altLang="zh-CN" sz="2400" b="1" smtClean="0"/>
          </a:p>
          <a:p>
            <a:pPr lvl="1"/>
            <a:r>
              <a:rPr lang="zh-CN" altLang="en-US" sz="2400" b="1" smtClean="0"/>
              <a:t>常量：</a:t>
            </a:r>
            <a:r>
              <a:rPr lang="en-US" altLang="zh-CN" sz="2400" b="1" smtClean="0"/>
              <a:t>2，-3，</a:t>
            </a:r>
            <a:endParaRPr lang="en-US" altLang="zh-CN" sz="2400" b="1" smtClean="0"/>
          </a:p>
          <a:p>
            <a:pPr lvl="1"/>
            <a:r>
              <a:rPr lang="zh-CN" altLang="en-US" sz="2400" b="1" smtClean="0"/>
              <a:t>表达式：</a:t>
            </a:r>
            <a:r>
              <a:rPr lang="en-US" altLang="zh-CN" sz="2400" b="1" smtClean="0"/>
              <a:t>7+34.7</a:t>
            </a:r>
            <a:endParaRPr lang="en-US" altLang="zh-CN" sz="2400" b="1" smtClean="0"/>
          </a:p>
          <a:p>
            <a:pPr lvl="1"/>
            <a:r>
              <a:rPr lang="zh-CN" altLang="en-US" sz="2400" b="1" smtClean="0"/>
              <a:t>变量：</a:t>
            </a:r>
            <a:r>
              <a:rPr lang="en-US" altLang="zh-CN" sz="2400" b="1" smtClean="0"/>
              <a:t>x</a:t>
            </a:r>
            <a:r>
              <a:rPr lang="en-US" altLang="zh-CN" sz="2400" b="1" smtClean="0">
                <a:solidFill>
                  <a:srgbClr val="FF0000"/>
                </a:solidFill>
              </a:rPr>
              <a:t>(</a:t>
            </a:r>
            <a:r>
              <a:rPr lang="zh-CN" altLang="en-US" sz="2400" b="1" smtClean="0">
                <a:solidFill>
                  <a:srgbClr val="FF0000"/>
                </a:solidFill>
              </a:rPr>
              <a:t>指在</a:t>
            </a:r>
            <a:r>
              <a:rPr lang="en-US" altLang="zh-CN" sz="2400" b="1" smtClean="0">
                <a:solidFill>
                  <a:srgbClr val="FF0000"/>
                </a:solidFill>
              </a:rPr>
              <a:t>x</a:t>
            </a:r>
            <a:r>
              <a:rPr lang="zh-CN" altLang="en-US" sz="2400" b="1" smtClean="0">
                <a:solidFill>
                  <a:srgbClr val="FF0000"/>
                </a:solidFill>
              </a:rPr>
              <a:t>对应内存区域中存放的值</a:t>
            </a:r>
            <a:r>
              <a:rPr lang="en-US" altLang="zh-CN" sz="2400" b="1" smtClean="0">
                <a:solidFill>
                  <a:srgbClr val="FF0000"/>
                </a:solidFill>
              </a:rPr>
              <a:t>)</a:t>
            </a:r>
            <a:endParaRPr lang="en-US" altLang="zh-CN" sz="2400" b="1" smtClean="0"/>
          </a:p>
          <a:p>
            <a:pPr lvl="1"/>
            <a:r>
              <a:rPr lang="zh-CN" altLang="en-US" sz="2400" b="1" smtClean="0"/>
              <a:t>有变量的表达式：</a:t>
            </a:r>
            <a:r>
              <a:rPr lang="en-US" altLang="zh-CN" sz="2400" b="1" smtClean="0"/>
              <a:t>x+7+y</a:t>
            </a:r>
            <a:endParaRPr lang="zh-CN" altLang="en-US" smtClean="0"/>
          </a:p>
        </p:txBody>
      </p:sp>
      <p:sp>
        <p:nvSpPr>
          <p:cNvPr id="16387" name="Rectangle 2"/>
          <p:cNvSpPr>
            <a:spLocks noGrp="1" noChangeArrowheads="1"/>
          </p:cNvSpPr>
          <p:nvPr>
            <p:ph type="title"/>
          </p:nvPr>
        </p:nvSpPr>
        <p:spPr>
          <a:xfrm>
            <a:off x="250825" y="73025"/>
            <a:ext cx="8435975" cy="811213"/>
          </a:xfrm>
        </p:spPr>
        <p:txBody>
          <a:bodyPr/>
          <a:lstStyle/>
          <a:p>
            <a:r>
              <a:rPr lang="en-US" altLang="zh-CN" sz="3200" b="1" smtClean="0"/>
              <a:t>2.2  </a:t>
            </a:r>
            <a:r>
              <a:rPr lang="zh-CN" altLang="zh-CN" sz="3200" b="1" smtClean="0">
                <a:solidFill>
                  <a:srgbClr val="FF0000"/>
                </a:solidFill>
              </a:rPr>
              <a:t>左值、右值</a:t>
            </a:r>
            <a:r>
              <a:rPr lang="zh-CN" altLang="zh-CN" sz="3200" b="1" smtClean="0"/>
              <a:t>及</a:t>
            </a:r>
            <a:r>
              <a:rPr lang="en-US" altLang="zh-CN" sz="3200" b="1" smtClean="0"/>
              <a:t>C++</a:t>
            </a:r>
            <a:r>
              <a:rPr lang="zh-CN" altLang="zh-CN" sz="3200" b="1" smtClean="0"/>
              <a:t>对</a:t>
            </a:r>
            <a:r>
              <a:rPr lang="zh-CN" altLang="zh-CN" sz="3200" b="1" smtClean="0">
                <a:solidFill>
                  <a:srgbClr val="0000CC"/>
                </a:solidFill>
              </a:rPr>
              <a:t>局部变量声明</a:t>
            </a:r>
            <a:r>
              <a:rPr lang="zh-CN" altLang="zh-CN" sz="3200" b="1" smtClean="0"/>
              <a:t>的改进</a:t>
            </a:r>
            <a:endParaRPr lang="zh-CN" altLang="zh-CN" sz="3200" b="1" smtClean="0"/>
          </a:p>
        </p:txBody>
      </p:sp>
      <p:sp>
        <p:nvSpPr>
          <p:cNvPr id="7" name="矩形 6"/>
          <p:cNvSpPr/>
          <p:nvPr/>
        </p:nvSpPr>
        <p:spPr>
          <a:xfrm>
            <a:off x="6444208" y="2204864"/>
            <a:ext cx="1512168"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400" b="1" dirty="0">
                <a:solidFill>
                  <a:schemeClr val="tx1"/>
                </a:solidFill>
              </a:rPr>
              <a:t>8</a:t>
            </a:r>
            <a:endParaRPr lang="zh-CN" altLang="en-US" sz="2400" b="1" dirty="0">
              <a:solidFill>
                <a:schemeClr val="tx1"/>
              </a:solidFill>
            </a:endParaRPr>
          </a:p>
        </p:txBody>
      </p:sp>
      <p:sp>
        <p:nvSpPr>
          <p:cNvPr id="8" name="矩形 7"/>
          <p:cNvSpPr/>
          <p:nvPr/>
        </p:nvSpPr>
        <p:spPr>
          <a:xfrm>
            <a:off x="6443663" y="3336925"/>
            <a:ext cx="1512887" cy="647700"/>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0" hangingPunct="0">
              <a:defRPr/>
            </a:pPr>
            <a:r>
              <a:rPr lang="en-US" altLang="zh-CN" sz="2400" b="1" dirty="0">
                <a:solidFill>
                  <a:srgbClr val="FF0000"/>
                </a:solidFill>
              </a:rPr>
              <a:t>9</a:t>
            </a:r>
            <a:endParaRPr lang="zh-CN" altLang="en-US" sz="2400" b="1" dirty="0">
              <a:solidFill>
                <a:srgbClr val="FF0000"/>
              </a:solidFill>
            </a:endParaRPr>
          </a:p>
        </p:txBody>
      </p:sp>
      <p:sp>
        <p:nvSpPr>
          <p:cNvPr id="16392" name="文本框 9"/>
          <p:cNvSpPr txBox="1">
            <a:spLocks noChangeArrowheads="1"/>
          </p:cNvSpPr>
          <p:nvPr/>
        </p:nvSpPr>
        <p:spPr bwMode="auto">
          <a:xfrm>
            <a:off x="6443663" y="1331913"/>
            <a:ext cx="1441450" cy="368300"/>
          </a:xfrm>
          <a:prstGeom prst="rect">
            <a:avLst/>
          </a:prstGeom>
          <a:noFill/>
          <a:ln w="9525">
            <a:noFill/>
            <a:miter lim="800000"/>
          </a:ln>
        </p:spPr>
        <p:txBody>
          <a:bodyPr>
            <a:spAutoFit/>
          </a:bodyPr>
          <a:lstStyle/>
          <a:p>
            <a:pPr eaLnBrk="0" hangingPunct="0"/>
            <a:r>
              <a:rPr lang="zh-CN" altLang="en-US"/>
              <a:t>内存区域</a:t>
            </a:r>
            <a:endParaRPr lang="zh-CN" altLang="en-US"/>
          </a:p>
        </p:txBody>
      </p:sp>
      <p:sp>
        <p:nvSpPr>
          <p:cNvPr id="16393" name="文本框 10"/>
          <p:cNvSpPr txBox="1">
            <a:spLocks noChangeArrowheads="1"/>
          </p:cNvSpPr>
          <p:nvPr/>
        </p:nvSpPr>
        <p:spPr bwMode="auto">
          <a:xfrm>
            <a:off x="6443663" y="1804988"/>
            <a:ext cx="1441450" cy="369887"/>
          </a:xfrm>
          <a:prstGeom prst="rect">
            <a:avLst/>
          </a:prstGeom>
          <a:noFill/>
          <a:ln w="9525">
            <a:noFill/>
            <a:miter lim="800000"/>
          </a:ln>
        </p:spPr>
        <p:txBody>
          <a:bodyPr>
            <a:spAutoFit/>
          </a:bodyPr>
          <a:lstStyle/>
          <a:p>
            <a:pPr eaLnBrk="0" hangingPunct="0"/>
            <a:r>
              <a:rPr lang="en-US" altLang="zh-CN"/>
              <a:t>x</a:t>
            </a:r>
            <a:endParaRPr lang="zh-CN" altLang="en-US"/>
          </a:p>
        </p:txBody>
      </p:sp>
      <p:sp>
        <p:nvSpPr>
          <p:cNvPr id="16394" name="文本框 11"/>
          <p:cNvSpPr txBox="1">
            <a:spLocks noChangeArrowheads="1"/>
          </p:cNvSpPr>
          <p:nvPr/>
        </p:nvSpPr>
        <p:spPr bwMode="auto">
          <a:xfrm>
            <a:off x="6443663" y="2967038"/>
            <a:ext cx="1441450" cy="369887"/>
          </a:xfrm>
          <a:prstGeom prst="rect">
            <a:avLst/>
          </a:prstGeom>
          <a:noFill/>
          <a:ln w="9525">
            <a:noFill/>
            <a:miter lim="800000"/>
          </a:ln>
        </p:spPr>
        <p:txBody>
          <a:bodyPr>
            <a:spAutoFit/>
          </a:bodyPr>
          <a:lstStyle/>
          <a:p>
            <a:pPr eaLnBrk="0" hangingPunct="0"/>
            <a:r>
              <a:rPr lang="en-US" altLang="zh-CN"/>
              <a:t>y</a:t>
            </a:r>
            <a:endParaRPr lang="zh-CN" altLang="en-US"/>
          </a:p>
        </p:txBody>
      </p:sp>
      <p:sp>
        <p:nvSpPr>
          <p:cNvPr id="13" name="对话气泡: 圆角矩形 12"/>
          <p:cNvSpPr/>
          <p:nvPr/>
        </p:nvSpPr>
        <p:spPr>
          <a:xfrm>
            <a:off x="5976156" y="4725144"/>
            <a:ext cx="2844316" cy="1584176"/>
          </a:xfrm>
          <a:prstGeom prst="wedgeRoundRectCallout">
            <a:avLst>
              <a:gd name="adj1" fmla="val -771"/>
              <a:gd name="adj2" fmla="val -179039"/>
              <a:gd name="adj3" fmla="val 16667"/>
            </a:avLst>
          </a:prstGeom>
          <a:gradFill>
            <a:gsLst>
              <a:gs pos="0">
                <a:schemeClr val="accent4">
                  <a:lumMod val="20000"/>
                  <a:lumOff val="80000"/>
                </a:schemeClr>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en-US" altLang="zh-CN" sz="2800" b="1" dirty="0">
                <a:solidFill>
                  <a:schemeClr val="tx1"/>
                </a:solidFill>
              </a:rPr>
              <a:t>x=x</a:t>
            </a:r>
            <a:endParaRPr lang="en-US" altLang="zh-CN" sz="2800" b="1" dirty="0">
              <a:solidFill>
                <a:schemeClr val="tx1"/>
              </a:solidFill>
            </a:endParaRPr>
          </a:p>
          <a:p>
            <a:pPr algn="ctr" eaLnBrk="0" hangingPunct="0">
              <a:defRPr/>
            </a:pPr>
            <a:r>
              <a:rPr lang="en-US" altLang="zh-CN" b="1" dirty="0">
                <a:solidFill>
                  <a:schemeClr val="tx1"/>
                </a:solidFill>
              </a:rPr>
              <a:t>“=”</a:t>
            </a:r>
            <a:r>
              <a:rPr lang="zh-CN" altLang="en-US" b="1" dirty="0">
                <a:solidFill>
                  <a:schemeClr val="tx1"/>
                </a:solidFill>
              </a:rPr>
              <a:t>左边的</a:t>
            </a:r>
            <a:r>
              <a:rPr lang="en-US" altLang="zh-CN" b="1" dirty="0">
                <a:solidFill>
                  <a:schemeClr val="tx1"/>
                </a:solidFill>
              </a:rPr>
              <a:t>x</a:t>
            </a:r>
            <a:r>
              <a:rPr lang="zh-CN" altLang="en-US" b="1" dirty="0">
                <a:solidFill>
                  <a:schemeClr val="tx1"/>
                </a:solidFill>
              </a:rPr>
              <a:t>是其左值，即</a:t>
            </a:r>
            <a:r>
              <a:rPr lang="en-US" altLang="zh-CN" b="1" dirty="0">
                <a:solidFill>
                  <a:schemeClr val="tx1"/>
                </a:solidFill>
              </a:rPr>
              <a:t>x</a:t>
            </a:r>
            <a:r>
              <a:rPr lang="zh-CN" altLang="en-US" b="1" dirty="0">
                <a:solidFill>
                  <a:schemeClr val="tx1"/>
                </a:solidFill>
              </a:rPr>
              <a:t>对应的内存单元，右边的</a:t>
            </a:r>
            <a:r>
              <a:rPr lang="en-US" altLang="zh-CN" b="1" dirty="0">
                <a:solidFill>
                  <a:schemeClr val="tx1"/>
                </a:solidFill>
              </a:rPr>
              <a:t>x</a:t>
            </a:r>
            <a:r>
              <a:rPr lang="zh-CN" altLang="en-US" b="1" dirty="0">
                <a:solidFill>
                  <a:schemeClr val="tx1"/>
                </a:solidFill>
              </a:rPr>
              <a:t>指其右值</a:t>
            </a:r>
            <a:r>
              <a:rPr lang="en-US" altLang="zh-CN" b="1" dirty="0">
                <a:solidFill>
                  <a:schemeClr val="tx1"/>
                </a:solidFill>
              </a:rPr>
              <a:t>8</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467544" y="0"/>
            <a:ext cx="8229600" cy="811213"/>
          </a:xfrm>
        </p:spPr>
        <p:txBody>
          <a:bodyPr/>
          <a:lstStyle/>
          <a:p>
            <a:r>
              <a:rPr lang="en-US" altLang="zh-CN" b="1" dirty="0" smtClean="0">
                <a:sym typeface="+mn-ea"/>
              </a:rPr>
              <a:t>2.4.1 </a:t>
            </a:r>
            <a:r>
              <a:rPr lang="zh-CN" altLang="zh-CN" b="1" dirty="0" smtClean="0">
                <a:solidFill>
                  <a:srgbClr val="FF0000"/>
                </a:solidFill>
                <a:sym typeface="+mn-ea"/>
              </a:rPr>
              <a:t>左值</a:t>
            </a:r>
            <a:r>
              <a:rPr lang="zh-CN" altLang="zh-CN" b="1" dirty="0" smtClean="0">
                <a:sym typeface="+mn-ea"/>
              </a:rPr>
              <a:t>引用</a:t>
            </a:r>
            <a:endParaRPr lang="zh-CN" altLang="en-US" dirty="0" smtClean="0"/>
          </a:p>
        </p:txBody>
      </p:sp>
      <p:sp>
        <p:nvSpPr>
          <p:cNvPr id="45058" name="内容占位符 2"/>
          <p:cNvSpPr>
            <a:spLocks noGrp="1"/>
          </p:cNvSpPr>
          <p:nvPr>
            <p:ph idx="1"/>
          </p:nvPr>
        </p:nvSpPr>
        <p:spPr>
          <a:xfrm>
            <a:off x="250825" y="1076325"/>
            <a:ext cx="8623300" cy="5168900"/>
          </a:xfrm>
        </p:spPr>
        <p:txBody>
          <a:bodyPr/>
          <a:lstStyle/>
          <a:p>
            <a:r>
              <a:rPr lang="zh-CN" altLang="en-US" sz="2800" b="1" dirty="0" smtClean="0">
                <a:solidFill>
                  <a:srgbClr val="0000CC"/>
                </a:solidFill>
              </a:rPr>
              <a:t>引用与指针的区别</a:t>
            </a:r>
            <a:endParaRPr lang="zh-CN" altLang="en-US" sz="2800" b="1" dirty="0" smtClean="0">
              <a:solidFill>
                <a:srgbClr val="0000CC"/>
              </a:solidFill>
            </a:endParaRPr>
          </a:p>
          <a:p>
            <a:pPr>
              <a:buFontTx/>
              <a:buNone/>
            </a:pPr>
            <a:r>
              <a:rPr lang="zh-CN" altLang="en-US" sz="2000" b="1" dirty="0" smtClean="0"/>
              <a:t>//Eg2-8.cpp</a:t>
            </a:r>
            <a:endParaRPr lang="zh-CN" altLang="en-US" sz="2000" b="1" dirty="0" smtClean="0"/>
          </a:p>
          <a:p>
            <a:pPr>
              <a:buFontTx/>
              <a:buNone/>
            </a:pPr>
            <a:r>
              <a:rPr lang="zh-CN" altLang="en-US" sz="2000" b="1" dirty="0" smtClean="0"/>
              <a:t>int main() {</a:t>
            </a:r>
            <a:endParaRPr lang="zh-CN" altLang="en-US" sz="2000" b="1" dirty="0" smtClean="0"/>
          </a:p>
          <a:p>
            <a:pPr>
              <a:buFontTx/>
              <a:buNone/>
            </a:pPr>
            <a:r>
              <a:rPr lang="zh-CN" altLang="en-US" sz="2000" b="1" dirty="0" smtClean="0"/>
              <a:t>	int  i = 9;    		//L1</a:t>
            </a:r>
            <a:endParaRPr lang="zh-CN" altLang="en-US" sz="2000" b="1" dirty="0" smtClean="0"/>
          </a:p>
          <a:p>
            <a:pPr>
              <a:buFontTx/>
              <a:buNone/>
            </a:pPr>
            <a:r>
              <a:rPr lang="zh-CN" altLang="en-US" sz="2000" b="1" dirty="0" smtClean="0"/>
              <a:t>	int *pi = &amp;i;  		//L2，&amp;为取地址运算</a:t>
            </a:r>
            <a:endParaRPr lang="zh-CN" altLang="en-US" sz="2000" b="1" dirty="0" smtClean="0"/>
          </a:p>
          <a:p>
            <a:pPr>
              <a:buFontTx/>
              <a:buNone/>
            </a:pPr>
            <a:r>
              <a:rPr lang="zh-CN" altLang="en-US" sz="2000" b="1" dirty="0" smtClean="0"/>
              <a:t>	int &amp;ir = i;   		//L3，&amp;定义引用</a:t>
            </a:r>
            <a:endParaRPr lang="zh-CN" altLang="en-US" sz="2000" b="1" dirty="0" smtClean="0"/>
          </a:p>
          <a:p>
            <a:pPr>
              <a:buFontTx/>
              <a:buNone/>
            </a:pPr>
            <a:r>
              <a:rPr lang="zh-CN" altLang="en-US" sz="2000" b="1" dirty="0" smtClean="0"/>
              <a:t>	*pi = 2;      		//L4</a:t>
            </a:r>
            <a:endParaRPr lang="zh-CN" altLang="en-US" sz="2000" b="1" dirty="0" smtClean="0"/>
          </a:p>
          <a:p>
            <a:pPr>
              <a:buFontTx/>
              <a:buNone/>
            </a:pPr>
            <a:r>
              <a:rPr lang="zh-CN" altLang="en-US" sz="2000" b="1" dirty="0" smtClean="0"/>
              <a:t>	ir = 8;       		//L5</a:t>
            </a:r>
            <a:endParaRPr lang="zh-CN" altLang="en-US" sz="2000" b="1" dirty="0" smtClean="0"/>
          </a:p>
          <a:p>
            <a:pPr>
              <a:buFontTx/>
              <a:buNone/>
            </a:pPr>
            <a:r>
              <a:rPr lang="zh-CN" altLang="en-US" sz="2000" b="1" dirty="0" smtClean="0"/>
              <a:t>	return 0;</a:t>
            </a:r>
            <a:endParaRPr lang="zh-CN" altLang="en-US" sz="2000" b="1" dirty="0" smtClean="0"/>
          </a:p>
          <a:p>
            <a:pPr>
              <a:buFontTx/>
              <a:buNone/>
            </a:pPr>
            <a:r>
              <a:rPr lang="zh-CN" altLang="en-US" sz="2000" b="1" dirty="0" smtClean="0"/>
              <a:t>}</a:t>
            </a:r>
            <a:endParaRPr lang="zh-CN" altLang="en-US" sz="2000" b="1" dirty="0" smtClean="0"/>
          </a:p>
          <a:p>
            <a:pPr>
              <a:buFontTx/>
              <a:buNone/>
            </a:pPr>
            <a:r>
              <a:rPr lang="en-US" altLang="zh-CN" sz="2000" b="1" dirty="0" smtClean="0"/>
              <a:t>1) </a:t>
            </a:r>
            <a:r>
              <a:rPr lang="zh-CN" altLang="en-US" sz="2000" b="1" dirty="0" smtClean="0"/>
              <a:t>访问方法不同 ，指针使用</a:t>
            </a:r>
            <a:r>
              <a:rPr lang="zh-CN" altLang="en-US" sz="2000" b="1" dirty="0" smtClean="0">
                <a:solidFill>
                  <a:srgbClr val="FF0000"/>
                </a:solidFill>
              </a:rPr>
              <a:t>解引用符号</a:t>
            </a:r>
            <a:r>
              <a:rPr lang="en-US" altLang="zh-CN" sz="2000" b="1" dirty="0" smtClean="0">
                <a:solidFill>
                  <a:srgbClr val="FF0000"/>
                </a:solidFill>
              </a:rPr>
              <a:t>“*”</a:t>
            </a:r>
            <a:r>
              <a:rPr lang="zh-CN" altLang="en-US" sz="2000" b="1" dirty="0" smtClean="0"/>
              <a:t>，引用则只需用名字即可</a:t>
            </a:r>
            <a:endParaRPr lang="zh-CN" altLang="en-US" sz="2000" b="1" dirty="0" smtClean="0"/>
          </a:p>
          <a:p>
            <a:pPr>
              <a:buFontTx/>
              <a:buNone/>
            </a:pPr>
            <a:r>
              <a:rPr lang="en-US" altLang="zh-CN" sz="2000" b="1" dirty="0" smtClean="0"/>
              <a:t>2) </a:t>
            </a:r>
            <a:r>
              <a:rPr lang="zh-CN" altLang="en-US" sz="2000" b="1" dirty="0" smtClean="0"/>
              <a:t>指针是变量，有独立的内存区域，并且可更改指针指向。引用没有</a:t>
            </a:r>
            <a:r>
              <a:rPr lang="zh-CN" altLang="en-US" sz="2000" b="1" dirty="0" smtClean="0">
                <a:sym typeface="+mn-ea"/>
              </a:rPr>
              <a:t>独立的内存区域，必须在定义时初始化，且不可重新赋值。</a:t>
            </a:r>
            <a:endParaRPr lang="zh-CN" altLang="en-US" sz="2000" b="1" dirty="0" smtClean="0">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title"/>
          </p:nvPr>
        </p:nvSpPr>
        <p:spPr>
          <a:xfrm>
            <a:off x="611560" y="17696"/>
            <a:ext cx="7772400" cy="719137"/>
          </a:xfrm>
        </p:spPr>
        <p:txBody>
          <a:bodyPr/>
          <a:lstStyle/>
          <a:p>
            <a:pPr eaLnBrk="1" hangingPunct="1"/>
            <a:r>
              <a:rPr lang="en-US" altLang="zh-CN" b="1" dirty="0" smtClean="0"/>
              <a:t>2.4.1 </a:t>
            </a:r>
            <a:r>
              <a:rPr lang="zh-CN" altLang="zh-CN" b="1" dirty="0" smtClean="0">
                <a:solidFill>
                  <a:srgbClr val="FF0000"/>
                </a:solidFill>
              </a:rPr>
              <a:t>左值</a:t>
            </a:r>
            <a:r>
              <a:rPr lang="zh-CN" altLang="zh-CN" b="1" dirty="0" smtClean="0"/>
              <a:t>引用</a:t>
            </a:r>
            <a:endParaRPr lang="zh-CN" altLang="en-US" b="1" dirty="0" smtClean="0">
              <a:solidFill>
                <a:srgbClr val="FF0000"/>
              </a:solidFill>
            </a:endParaRPr>
          </a:p>
        </p:txBody>
      </p:sp>
      <p:sp>
        <p:nvSpPr>
          <p:cNvPr id="2" name="Rectangle 2"/>
          <p:cNvSpPr>
            <a:spLocks noGrp="1" noChangeArrowheads="1"/>
          </p:cNvSpPr>
          <p:nvPr>
            <p:ph idx="1"/>
          </p:nvPr>
        </p:nvSpPr>
        <p:spPr>
          <a:xfrm>
            <a:off x="-252413" y="765175"/>
            <a:ext cx="8596313" cy="5695950"/>
          </a:xfrm>
        </p:spPr>
        <p:txBody>
          <a:bodyPr/>
          <a:lstStyle/>
          <a:p>
            <a:pPr marL="457200" lvl="1" indent="0" eaLnBrk="1" hangingPunct="1">
              <a:lnSpc>
                <a:spcPct val="90000"/>
              </a:lnSpc>
              <a:buFont typeface="宋体" pitchFamily="2" charset="-122"/>
              <a:buNone/>
            </a:pPr>
            <a:r>
              <a:rPr lang="en-US" altLang="zh-CN" sz="2000" b="1" dirty="0" smtClean="0">
                <a:sym typeface="+mn-ea"/>
              </a:rPr>
              <a:t>(6)</a:t>
            </a:r>
            <a:r>
              <a:rPr lang="zh-CN" altLang="en-US" sz="2000" b="1" dirty="0" smtClean="0">
                <a:sym typeface="+mn-ea"/>
              </a:rPr>
              <a:t>引用的地址就是其所引用的变量的地址</a:t>
            </a:r>
            <a:endParaRPr lang="zh-CN" altLang="en-US" sz="2000" b="1" dirty="0" smtClean="0"/>
          </a:p>
          <a:p>
            <a:pPr lvl="2" eaLnBrk="1" hangingPunct="1">
              <a:lnSpc>
                <a:spcPct val="90000"/>
              </a:lnSpc>
            </a:pPr>
            <a:r>
              <a:rPr lang="en-US" altLang="zh-CN" sz="2000" b="1" dirty="0" err="1" smtClean="0">
                <a:sym typeface="+mn-ea"/>
              </a:rPr>
              <a:t>int</a:t>
            </a:r>
            <a:r>
              <a:rPr lang="en-US" altLang="zh-CN" sz="2000" b="1" dirty="0" smtClean="0">
                <a:sym typeface="+mn-ea"/>
              </a:rPr>
              <a:t> </a:t>
            </a:r>
            <a:r>
              <a:rPr lang="en-US" altLang="zh-CN" sz="2000" b="1" dirty="0" err="1" smtClean="0">
                <a:sym typeface="+mn-ea"/>
              </a:rPr>
              <a:t>num</a:t>
            </a:r>
            <a:r>
              <a:rPr lang="en-US" altLang="zh-CN" sz="2000" b="1" dirty="0" smtClean="0">
                <a:sym typeface="+mn-ea"/>
              </a:rPr>
              <a:t>=50;</a:t>
            </a:r>
            <a:endParaRPr lang="en-US" altLang="zh-CN" sz="2000" b="1" dirty="0" smtClean="0"/>
          </a:p>
          <a:p>
            <a:pPr lvl="2" eaLnBrk="1" hangingPunct="1">
              <a:lnSpc>
                <a:spcPct val="90000"/>
              </a:lnSpc>
            </a:pPr>
            <a:r>
              <a:rPr lang="en-US" altLang="zh-CN" sz="2000" b="1" dirty="0" err="1" smtClean="0">
                <a:sym typeface="+mn-ea"/>
              </a:rPr>
              <a:t>int</a:t>
            </a:r>
            <a:r>
              <a:rPr lang="en-US" altLang="zh-CN" sz="2000" b="1" dirty="0" smtClean="0">
                <a:sym typeface="+mn-ea"/>
              </a:rPr>
              <a:t> &amp;</a:t>
            </a:r>
            <a:r>
              <a:rPr lang="en-US" altLang="zh-CN" sz="2000" b="1" dirty="0" err="1" smtClean="0">
                <a:sym typeface="+mn-ea"/>
              </a:rPr>
              <a:t>rnum</a:t>
            </a:r>
            <a:r>
              <a:rPr lang="en-US" altLang="zh-CN" sz="2000" b="1" dirty="0" smtClean="0">
                <a:sym typeface="+mn-ea"/>
              </a:rPr>
              <a:t>=</a:t>
            </a:r>
            <a:r>
              <a:rPr lang="en-US" altLang="zh-CN" sz="2000" b="1" dirty="0" err="1" smtClean="0">
                <a:sym typeface="+mn-ea"/>
              </a:rPr>
              <a:t>num</a:t>
            </a:r>
            <a:r>
              <a:rPr lang="en-US" altLang="zh-CN" sz="2000" b="1" dirty="0" smtClean="0">
                <a:sym typeface="+mn-ea"/>
              </a:rPr>
              <a:t>;</a:t>
            </a:r>
            <a:endParaRPr lang="en-US" altLang="zh-CN" sz="2000" b="1" dirty="0" smtClean="0"/>
          </a:p>
          <a:p>
            <a:pPr lvl="2" eaLnBrk="1" hangingPunct="1">
              <a:lnSpc>
                <a:spcPct val="90000"/>
              </a:lnSpc>
            </a:pPr>
            <a:r>
              <a:rPr lang="en-US" altLang="zh-CN" sz="2000" b="1" dirty="0" err="1" smtClean="0">
                <a:sym typeface="+mn-ea"/>
              </a:rPr>
              <a:t>int</a:t>
            </a:r>
            <a:r>
              <a:rPr lang="en-US" altLang="zh-CN" sz="2000" b="1" dirty="0" smtClean="0">
                <a:sym typeface="+mn-ea"/>
              </a:rPr>
              <a:t> *p=&amp;</a:t>
            </a:r>
            <a:r>
              <a:rPr lang="en-US" altLang="zh-CN" sz="2000" b="1" dirty="0" err="1" smtClean="0">
                <a:sym typeface="+mn-ea"/>
              </a:rPr>
              <a:t>num</a:t>
            </a:r>
            <a:r>
              <a:rPr lang="en-US" altLang="zh-CN" sz="2000" b="1" dirty="0" smtClean="0">
                <a:sym typeface="+mn-ea"/>
              </a:rPr>
              <a:t>;      //p</a:t>
            </a:r>
            <a:r>
              <a:rPr lang="zh-CN" altLang="en-US" sz="2000" b="1" dirty="0" smtClean="0">
                <a:sym typeface="+mn-ea"/>
              </a:rPr>
              <a:t>是指向</a:t>
            </a:r>
            <a:r>
              <a:rPr lang="en-US" altLang="zh-CN" sz="2000" b="1" dirty="0" err="1" smtClean="0">
                <a:sym typeface="+mn-ea"/>
              </a:rPr>
              <a:t>num</a:t>
            </a:r>
            <a:r>
              <a:rPr lang="zh-CN" altLang="en-US" sz="2000" b="1" dirty="0" smtClean="0">
                <a:sym typeface="+mn-ea"/>
              </a:rPr>
              <a:t>的指针，非引用；</a:t>
            </a:r>
            <a:endParaRPr lang="zh-CN" altLang="en-US" sz="2000" b="1" dirty="0" smtClean="0"/>
          </a:p>
          <a:p>
            <a:pPr lvl="2" eaLnBrk="1" hangingPunct="1">
              <a:lnSpc>
                <a:spcPct val="90000"/>
              </a:lnSpc>
            </a:pPr>
            <a:r>
              <a:rPr lang="en-US" altLang="zh-CN" sz="2000" b="1" dirty="0" err="1" smtClean="0">
                <a:sym typeface="+mn-ea"/>
              </a:rPr>
              <a:t>int</a:t>
            </a:r>
            <a:r>
              <a:rPr lang="en-US" altLang="zh-CN" sz="2000" b="1" dirty="0" smtClean="0">
                <a:sym typeface="+mn-ea"/>
              </a:rPr>
              <a:t> *</a:t>
            </a:r>
            <a:r>
              <a:rPr lang="en-US" altLang="zh-CN" sz="2000" b="1" dirty="0" err="1" smtClean="0">
                <a:sym typeface="+mn-ea"/>
              </a:rPr>
              <a:t>rp</a:t>
            </a:r>
            <a:r>
              <a:rPr lang="en-US" altLang="zh-CN" sz="2000" b="1" dirty="0" smtClean="0">
                <a:sym typeface="+mn-ea"/>
              </a:rPr>
              <a:t>=</a:t>
            </a:r>
            <a:r>
              <a:rPr lang="en-US" altLang="zh-CN" sz="2000" b="1" dirty="0" err="1" smtClean="0">
                <a:sym typeface="+mn-ea"/>
              </a:rPr>
              <a:t>rnum</a:t>
            </a:r>
            <a:r>
              <a:rPr lang="en-US" altLang="zh-CN" sz="2000" b="1" dirty="0" smtClean="0">
                <a:sym typeface="+mn-ea"/>
              </a:rPr>
              <a:t>;      //err</a:t>
            </a:r>
            <a:r>
              <a:rPr lang="zh-CN" altLang="en-US" sz="2000" b="1" dirty="0" smtClean="0">
                <a:sym typeface="+mn-ea"/>
              </a:rPr>
              <a:t>，当为</a:t>
            </a:r>
            <a:r>
              <a:rPr lang="en-US" altLang="zh-CN" sz="2000" b="1" dirty="0" err="1" smtClean="0">
                <a:solidFill>
                  <a:srgbClr val="FF0000"/>
                </a:solidFill>
                <a:sym typeface="+mn-ea"/>
              </a:rPr>
              <a:t>int</a:t>
            </a:r>
            <a:r>
              <a:rPr lang="en-US" altLang="zh-CN" sz="2000" b="1" dirty="0" smtClean="0">
                <a:solidFill>
                  <a:srgbClr val="FF0000"/>
                </a:solidFill>
                <a:sym typeface="+mn-ea"/>
              </a:rPr>
              <a:t> *</a:t>
            </a:r>
            <a:r>
              <a:rPr lang="en-US" altLang="zh-CN" sz="2000" b="1" dirty="0" err="1" smtClean="0">
                <a:solidFill>
                  <a:srgbClr val="FF0000"/>
                </a:solidFill>
                <a:sym typeface="+mn-ea"/>
              </a:rPr>
              <a:t>rp</a:t>
            </a:r>
            <a:r>
              <a:rPr lang="en-US" altLang="zh-CN" sz="2000" b="1" dirty="0" smtClean="0">
                <a:solidFill>
                  <a:srgbClr val="FF0000"/>
                </a:solidFill>
                <a:sym typeface="+mn-ea"/>
              </a:rPr>
              <a:t>=&amp;</a:t>
            </a:r>
            <a:r>
              <a:rPr lang="en-US" altLang="zh-CN" sz="2000" b="1" dirty="0" err="1" smtClean="0">
                <a:solidFill>
                  <a:srgbClr val="FF0000"/>
                </a:solidFill>
                <a:sym typeface="+mn-ea"/>
              </a:rPr>
              <a:t>rnum</a:t>
            </a:r>
            <a:r>
              <a:rPr lang="en-US" altLang="zh-CN" sz="2000" b="1" dirty="0" smtClean="0">
                <a:solidFill>
                  <a:srgbClr val="FF0000"/>
                </a:solidFill>
                <a:sym typeface="+mn-ea"/>
              </a:rPr>
              <a:t>;</a:t>
            </a:r>
            <a:endParaRPr lang="en-US" altLang="zh-CN" sz="2000" b="1" dirty="0" smtClean="0">
              <a:solidFill>
                <a:srgbClr val="FF0000"/>
              </a:solidFill>
              <a:sym typeface="+mn-ea"/>
            </a:endParaRPr>
          </a:p>
          <a:p>
            <a:pPr lvl="2" eaLnBrk="1" hangingPunct="1">
              <a:lnSpc>
                <a:spcPct val="90000"/>
              </a:lnSpc>
            </a:pPr>
            <a:endParaRPr lang="zh-CN" altLang="en-US" sz="2000" b="1" dirty="0" smtClean="0"/>
          </a:p>
          <a:p>
            <a:pPr marL="457200" lvl="1" indent="0" eaLnBrk="1" hangingPunct="1">
              <a:lnSpc>
                <a:spcPct val="80000"/>
              </a:lnSpc>
              <a:buFont typeface="宋体" pitchFamily="2" charset="-122"/>
              <a:buNone/>
            </a:pPr>
            <a:r>
              <a:rPr lang="en-US" altLang="zh-CN" sz="2000" b="1" dirty="0" smtClean="0"/>
              <a:t>(7)</a:t>
            </a:r>
            <a:r>
              <a:rPr lang="zh-CN" altLang="en-US" sz="2000" b="1" dirty="0" smtClean="0"/>
              <a:t>若一个变量声明为</a:t>
            </a:r>
            <a:r>
              <a:rPr lang="en-US" altLang="zh-CN" sz="2000" b="1" dirty="0" smtClean="0"/>
              <a:t>T&amp;</a:t>
            </a:r>
            <a:r>
              <a:rPr lang="zh-CN" altLang="en-US" sz="2000" b="1" dirty="0" smtClean="0"/>
              <a:t>，必须用一个</a:t>
            </a:r>
            <a:r>
              <a:rPr lang="en-US" altLang="zh-CN" sz="2000" b="1" dirty="0" smtClean="0"/>
              <a:t>T</a:t>
            </a:r>
            <a:r>
              <a:rPr lang="zh-CN" altLang="en-US" sz="2000" b="1" dirty="0" smtClean="0"/>
              <a:t>类型的</a:t>
            </a:r>
            <a:r>
              <a:rPr lang="zh-CN" altLang="en-US" sz="2000" b="1" dirty="0" smtClean="0">
                <a:solidFill>
                  <a:srgbClr val="0000CC"/>
                </a:solidFill>
              </a:rPr>
              <a:t>变量或对象</a:t>
            </a:r>
            <a:r>
              <a:rPr lang="zh-CN" altLang="en-US" sz="2000" b="1" dirty="0" smtClean="0"/>
              <a:t>初始化</a:t>
            </a:r>
            <a:endParaRPr lang="zh-CN" altLang="en-US" sz="2000" b="1" dirty="0" smtClean="0"/>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d;</a:t>
            </a:r>
            <a:endParaRPr lang="en-US" altLang="zh-CN" sz="2000" b="1" dirty="0" smtClean="0">
              <a:solidFill>
                <a:schemeClr val="accent2"/>
              </a:solidFill>
            </a:endParaRPr>
          </a:p>
          <a:p>
            <a:pPr lvl="2" eaLnBrk="1" hangingPunct="1">
              <a:lnSpc>
                <a:spcPct val="80000"/>
              </a:lnSpc>
            </a:pPr>
            <a:r>
              <a:rPr lang="en-US" altLang="zh-CN" sz="2000" b="1" dirty="0" smtClean="0">
                <a:solidFill>
                  <a:schemeClr val="accent2"/>
                </a:solidFill>
              </a:rPr>
              <a:t>double  &amp;</a:t>
            </a:r>
            <a:r>
              <a:rPr lang="en-US" altLang="zh-CN" sz="2000" b="1" dirty="0" err="1" smtClean="0">
                <a:solidFill>
                  <a:schemeClr val="accent2"/>
                </a:solidFill>
              </a:rPr>
              <a:t>rr</a:t>
            </a:r>
            <a:r>
              <a:rPr lang="en-US" altLang="zh-CN" sz="2000" b="1" dirty="0" smtClean="0">
                <a:solidFill>
                  <a:schemeClr val="accent2"/>
                </a:solidFill>
              </a:rPr>
              <a:t>=d;  //</a:t>
            </a:r>
            <a:r>
              <a:rPr lang="zh-CN" altLang="en-US" sz="2000" b="1" dirty="0" smtClean="0">
                <a:solidFill>
                  <a:schemeClr val="accent2"/>
                </a:solidFill>
              </a:rPr>
              <a:t>错误</a:t>
            </a:r>
            <a:endParaRPr lang="zh-CN" altLang="en-US" sz="2000" b="1" dirty="0" smtClean="0">
              <a:solidFill>
                <a:schemeClr val="accent2"/>
              </a:solidFill>
            </a:endParaRPr>
          </a:p>
          <a:p>
            <a:pPr lvl="2" eaLnBrk="1" hangingPunct="1">
              <a:lnSpc>
                <a:spcPct val="80000"/>
              </a:lnSpc>
            </a:pPr>
            <a:endParaRPr lang="en-US" altLang="zh-CN" sz="2000" b="1" dirty="0" smtClean="0">
              <a:solidFill>
                <a:schemeClr val="accent2"/>
              </a:solidFill>
            </a:endParaRPr>
          </a:p>
          <a:p>
            <a:pPr marL="457200" lvl="1" indent="0" eaLnBrk="1" hangingPunct="1">
              <a:lnSpc>
                <a:spcPct val="80000"/>
              </a:lnSpc>
              <a:buFont typeface="宋体" pitchFamily="2" charset="-122"/>
              <a:buNone/>
            </a:pPr>
            <a:r>
              <a:rPr lang="en-US" altLang="zh-CN" sz="2000" b="1" dirty="0" smtClean="0">
                <a:solidFill>
                  <a:srgbClr val="FF0000"/>
                </a:solidFill>
              </a:rPr>
              <a:t>(8)</a:t>
            </a:r>
            <a:r>
              <a:rPr lang="zh-CN" altLang="en-US" sz="2000" b="1" dirty="0" smtClean="0">
                <a:solidFill>
                  <a:srgbClr val="0000CC"/>
                </a:solidFill>
              </a:rPr>
              <a:t>可以有指针变量的引用，不能有指向引用的指针</a:t>
            </a:r>
            <a:endParaRPr lang="zh-CN" altLang="en-US" sz="2000" b="1" dirty="0" smtClean="0">
              <a:solidFill>
                <a:srgbClr val="0000CC"/>
              </a:solidFill>
            </a:endParaRPr>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a:t>
            </a:r>
            <a:r>
              <a:rPr lang="en-US" altLang="zh-CN" sz="2000" b="1" dirty="0" err="1" smtClean="0">
                <a:solidFill>
                  <a:schemeClr val="accent2"/>
                </a:solidFill>
              </a:rPr>
              <a:t>i</a:t>
            </a:r>
            <a:r>
              <a:rPr lang="en-US" altLang="zh-CN" sz="2000" b="1" dirty="0" smtClean="0">
                <a:solidFill>
                  <a:schemeClr val="accent2"/>
                </a:solidFill>
              </a:rPr>
              <a:t>,&amp;a=</a:t>
            </a:r>
            <a:r>
              <a:rPr lang="en-US" altLang="zh-CN" sz="2000" b="1" dirty="0" err="1" smtClean="0">
                <a:solidFill>
                  <a:schemeClr val="accent2"/>
                </a:solidFill>
              </a:rPr>
              <a:t>i</a:t>
            </a:r>
            <a:r>
              <a:rPr lang="en-US" altLang="zh-CN" sz="2000" b="1" dirty="0" smtClean="0">
                <a:solidFill>
                  <a:schemeClr val="accent2"/>
                </a:solidFill>
              </a:rPr>
              <a:t>;</a:t>
            </a:r>
            <a:endParaRPr lang="en-US" altLang="zh-CN" sz="2000" b="1" dirty="0" smtClean="0">
              <a:solidFill>
                <a:schemeClr val="accent2"/>
              </a:solidFill>
            </a:endParaRPr>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*p;</a:t>
            </a:r>
            <a:endParaRPr lang="en-US" altLang="zh-CN" sz="2000" b="1" dirty="0" smtClean="0">
              <a:solidFill>
                <a:schemeClr val="accent2"/>
              </a:solidFill>
            </a:endParaRPr>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a:t>
            </a:r>
            <a:r>
              <a:rPr lang="en-US" altLang="zh-CN" sz="2000" b="1" dirty="0" smtClean="0">
                <a:solidFill>
                  <a:srgbClr val="0000CC"/>
                </a:solidFill>
              </a:rPr>
              <a:t>&amp;</a:t>
            </a:r>
            <a:r>
              <a:rPr lang="en-US" altLang="zh-CN" sz="2000" b="1" dirty="0" err="1" smtClean="0">
                <a:solidFill>
                  <a:srgbClr val="0000CC"/>
                </a:solidFill>
              </a:rPr>
              <a:t>rp</a:t>
            </a:r>
            <a:r>
              <a:rPr lang="en-US" altLang="zh-CN" sz="2000" b="1" dirty="0" smtClean="0">
                <a:solidFill>
                  <a:schemeClr val="accent2"/>
                </a:solidFill>
              </a:rPr>
              <a:t>=p;//ok   </a:t>
            </a:r>
            <a:r>
              <a:rPr lang="en-US" altLang="zh-CN" sz="2000" b="1" dirty="0" err="1" smtClean="0">
                <a:solidFill>
                  <a:schemeClr val="accent2"/>
                </a:solidFill>
              </a:rPr>
              <a:t>rp</a:t>
            </a:r>
            <a:r>
              <a:rPr lang="zh-CN" altLang="en-US" sz="2000" b="1" dirty="0" smtClean="0">
                <a:solidFill>
                  <a:schemeClr val="accent2"/>
                </a:solidFill>
              </a:rPr>
              <a:t>是一个引用，它引用的是指针</a:t>
            </a:r>
            <a:endParaRPr lang="zh-CN" altLang="en-US" sz="2000" b="1" dirty="0" smtClean="0">
              <a:solidFill>
                <a:schemeClr val="accent2"/>
              </a:solidFill>
            </a:endParaRPr>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&amp;</a:t>
            </a:r>
            <a:r>
              <a:rPr lang="en-US" altLang="zh-CN" sz="2000" b="1" dirty="0" smtClean="0">
                <a:solidFill>
                  <a:srgbClr val="0000CC"/>
                </a:solidFill>
              </a:rPr>
              <a:t>*</a:t>
            </a:r>
            <a:r>
              <a:rPr lang="en-US" altLang="zh-CN" sz="2000" b="1" dirty="0" err="1" smtClean="0">
                <a:solidFill>
                  <a:srgbClr val="0000CC"/>
                </a:solidFill>
              </a:rPr>
              <a:t>ra</a:t>
            </a:r>
            <a:r>
              <a:rPr lang="en-US" altLang="zh-CN" sz="2000" b="1" dirty="0" smtClean="0">
                <a:solidFill>
                  <a:schemeClr val="accent2"/>
                </a:solidFill>
              </a:rPr>
              <a:t>=a;//error</a:t>
            </a:r>
            <a:r>
              <a:rPr lang="zh-CN" altLang="en-US" sz="2000" b="1" dirty="0" smtClean="0">
                <a:solidFill>
                  <a:schemeClr val="accent2"/>
                </a:solidFill>
              </a:rPr>
              <a:t>，</a:t>
            </a:r>
            <a:r>
              <a:rPr lang="en-US" altLang="zh-CN" sz="2000" b="1" dirty="0" err="1" smtClean="0">
                <a:solidFill>
                  <a:schemeClr val="accent2"/>
                </a:solidFill>
              </a:rPr>
              <a:t>ra</a:t>
            </a:r>
            <a:r>
              <a:rPr lang="zh-CN" altLang="en-US" sz="2000" b="1" dirty="0" smtClean="0">
                <a:solidFill>
                  <a:schemeClr val="accent2"/>
                </a:solidFill>
              </a:rPr>
              <a:t>是一指针，指向一个引用。</a:t>
            </a:r>
            <a:endParaRPr lang="zh-CN" altLang="en-US" sz="2000" b="1" dirty="0" smtClean="0">
              <a:solidFill>
                <a:schemeClr val="accent2"/>
              </a:solidFill>
            </a:endParaRPr>
          </a:p>
          <a:p>
            <a:pPr lvl="2" eaLnBrk="1" hangingPunct="1">
              <a:lnSpc>
                <a:spcPct val="80000"/>
              </a:lnSpc>
            </a:pPr>
            <a:endParaRPr lang="zh-CN" altLang="en-US" sz="2000" b="1" dirty="0" smtClean="0">
              <a:solidFill>
                <a:schemeClr val="accent2"/>
              </a:solidFill>
            </a:endParaRPr>
          </a:p>
          <a:p>
            <a:pPr marL="457200" lvl="1" indent="0" eaLnBrk="1" hangingPunct="1">
              <a:lnSpc>
                <a:spcPct val="80000"/>
              </a:lnSpc>
              <a:buFont typeface="宋体" pitchFamily="2" charset="-122"/>
              <a:buNone/>
            </a:pPr>
            <a:r>
              <a:rPr lang="en-US" altLang="zh-CN" sz="2000" b="1" dirty="0" smtClean="0"/>
              <a:t>(9)</a:t>
            </a:r>
            <a:r>
              <a:rPr lang="zh-CN" altLang="en-US" sz="2000" b="1" dirty="0" smtClean="0"/>
              <a:t>引用的引用不存在，因为</a:t>
            </a:r>
            <a:r>
              <a:rPr lang="en-US" altLang="zh-CN" sz="2000" b="1" dirty="0" smtClean="0"/>
              <a:t>T&amp;</a:t>
            </a:r>
            <a:r>
              <a:rPr lang="zh-CN" altLang="en-US" sz="2000" b="1" dirty="0" smtClean="0"/>
              <a:t>不是类型</a:t>
            </a:r>
            <a:endParaRPr lang="zh-CN" altLang="en-US" sz="2000" b="1" dirty="0" smtClean="0"/>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&amp;a=1;</a:t>
            </a:r>
            <a:endParaRPr lang="en-US" altLang="zh-CN" sz="2000" b="1" dirty="0" smtClean="0">
              <a:solidFill>
                <a:schemeClr val="accent2"/>
              </a:solidFill>
            </a:endParaRPr>
          </a:p>
          <a:p>
            <a:pPr lvl="2" eaLnBrk="1" hangingPunct="1">
              <a:lnSpc>
                <a:spcPct val="80000"/>
              </a:lnSpc>
            </a:pPr>
            <a:r>
              <a:rPr lang="en-US" altLang="zh-CN" sz="2000" b="1" dirty="0" err="1" smtClean="0">
                <a:solidFill>
                  <a:schemeClr val="accent2"/>
                </a:solidFill>
              </a:rPr>
              <a:t>int</a:t>
            </a:r>
            <a:r>
              <a:rPr lang="en-US" altLang="zh-CN" sz="2000" b="1" dirty="0" smtClean="0">
                <a:solidFill>
                  <a:schemeClr val="accent2"/>
                </a:solidFill>
              </a:rPr>
              <a:t>  &amp;&amp;</a:t>
            </a:r>
            <a:r>
              <a:rPr lang="en-US" altLang="zh-CN" sz="2000" b="1" dirty="0" err="1" smtClean="0">
                <a:solidFill>
                  <a:schemeClr val="accent2"/>
                </a:solidFill>
              </a:rPr>
              <a:t>ra</a:t>
            </a:r>
            <a:r>
              <a:rPr lang="en-US" altLang="zh-CN" sz="2000" b="1" dirty="0" smtClean="0">
                <a:solidFill>
                  <a:schemeClr val="accent2"/>
                </a:solidFill>
              </a:rPr>
              <a:t>=a;//error</a:t>
            </a:r>
            <a:endParaRPr lang="en-US" altLang="zh-CN" sz="2000" b="1" dirty="0" smtClean="0">
              <a:solidFill>
                <a:schemeClr val="accent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 calcmode="lin" valueType="num">
                                      <p:cBhvr additive="base">
                                        <p:cTn id="1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 calcmode="lin" valueType="num">
                                      <p:cBhvr additive="base">
                                        <p:cTn id="2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 calcmode="lin" valueType="num">
                                      <p:cBhvr additive="base">
                                        <p:cTn id="3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additive="base">
                                        <p:cTn id="3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 calcmode="lin" valueType="num">
                                      <p:cBhvr additive="base">
                                        <p:cTn id="4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 calcmode="lin" valueType="num">
                                      <p:cBhvr additive="base">
                                        <p:cTn id="4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additive="base">
                                        <p:cTn id="5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 calcmode="lin" valueType="num">
                                      <p:cBhvr additive="base">
                                        <p:cTn id="57"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
                                            <p:txEl>
                                              <p:pRg st="12" end="12"/>
                                            </p:txEl>
                                          </p:spTgt>
                                        </p:tgtEl>
                                        <p:attrNameLst>
                                          <p:attrName>style.visibility</p:attrName>
                                        </p:attrNameLst>
                                      </p:cBhvr>
                                      <p:to>
                                        <p:strVal val="visible"/>
                                      </p:to>
                                    </p:set>
                                    <p:anim calcmode="lin" valueType="num">
                                      <p:cBhvr additive="base">
                                        <p:cTn id="6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
                                            <p:txEl>
                                              <p:pRg st="13" end="13"/>
                                            </p:txEl>
                                          </p:spTgt>
                                        </p:tgtEl>
                                        <p:attrNameLst>
                                          <p:attrName>style.visibility</p:attrName>
                                        </p:attrNameLst>
                                      </p:cBhvr>
                                      <p:to>
                                        <p:strVal val="visible"/>
                                      </p:to>
                                    </p:set>
                                    <p:anim calcmode="lin" valueType="num">
                                      <p:cBhvr additive="base">
                                        <p:cTn id="6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
                                            <p:txEl>
                                              <p:pRg st="14" end="14"/>
                                            </p:txEl>
                                          </p:spTgt>
                                        </p:tgtEl>
                                        <p:attrNameLst>
                                          <p:attrName>style.visibility</p:attrName>
                                        </p:attrNameLst>
                                      </p:cBhvr>
                                      <p:to>
                                        <p:strVal val="visible"/>
                                      </p:to>
                                    </p:set>
                                    <p:anim calcmode="lin" valueType="num">
                                      <p:cBhvr additive="base">
                                        <p:cTn id="6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
                                            <p:txEl>
                                              <p:pRg st="16" end="16"/>
                                            </p:txEl>
                                          </p:spTgt>
                                        </p:tgtEl>
                                        <p:attrNameLst>
                                          <p:attrName>style.visibility</p:attrName>
                                        </p:attrNameLst>
                                      </p:cBhvr>
                                      <p:to>
                                        <p:strVal val="visible"/>
                                      </p:to>
                                    </p:set>
                                    <p:anim calcmode="lin" valueType="num">
                                      <p:cBhvr additive="base">
                                        <p:cTn id="75"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
                                            <p:txEl>
                                              <p:pRg st="17" end="17"/>
                                            </p:txEl>
                                          </p:spTgt>
                                        </p:tgtEl>
                                        <p:attrNameLst>
                                          <p:attrName>style.visibility</p:attrName>
                                        </p:attrNameLst>
                                      </p:cBhvr>
                                      <p:to>
                                        <p:strVal val="visible"/>
                                      </p:to>
                                    </p:set>
                                    <p:anim calcmode="lin" valueType="num">
                                      <p:cBhvr additive="base">
                                        <p:cTn id="79"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
                                            <p:txEl>
                                              <p:pRg st="18" end="18"/>
                                            </p:txEl>
                                          </p:spTgt>
                                        </p:tgtEl>
                                        <p:attrNameLst>
                                          <p:attrName>style.visibility</p:attrName>
                                        </p:attrNameLst>
                                      </p:cBhvr>
                                      <p:to>
                                        <p:strVal val="visible"/>
                                      </p:to>
                                    </p:set>
                                    <p:anim calcmode="lin" valueType="num">
                                      <p:cBhvr additive="base">
                                        <p:cTn id="83" dur="500" fill="hold"/>
                                        <p:tgtEl>
                                          <p:spTgt spid="2">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2">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30480" y="-99392"/>
            <a:ext cx="8229600" cy="811213"/>
          </a:xfrm>
        </p:spPr>
        <p:txBody>
          <a:bodyPr/>
          <a:lstStyle/>
          <a:p>
            <a:r>
              <a:rPr lang="en-US" altLang="zh-CN" b="1" dirty="0" smtClean="0"/>
              <a:t>2.4.1 </a:t>
            </a:r>
            <a:r>
              <a:rPr lang="zh-CN" altLang="zh-CN" b="1" dirty="0" smtClean="0">
                <a:solidFill>
                  <a:srgbClr val="FF0000"/>
                </a:solidFill>
              </a:rPr>
              <a:t>左值</a:t>
            </a:r>
            <a:r>
              <a:rPr lang="zh-CN" altLang="zh-CN" b="1" dirty="0" smtClean="0"/>
              <a:t>引用</a:t>
            </a:r>
            <a:endParaRPr lang="zh-CN" altLang="en-US" dirty="0" smtClean="0"/>
          </a:p>
        </p:txBody>
      </p:sp>
      <p:sp>
        <p:nvSpPr>
          <p:cNvPr id="3" name="内容占位符 2"/>
          <p:cNvSpPr>
            <a:spLocks noGrp="1"/>
          </p:cNvSpPr>
          <p:nvPr>
            <p:ph idx="1"/>
          </p:nvPr>
        </p:nvSpPr>
        <p:spPr>
          <a:xfrm>
            <a:off x="250825" y="1076325"/>
            <a:ext cx="8794750" cy="5168900"/>
          </a:xfrm>
        </p:spPr>
        <p:txBody>
          <a:bodyPr/>
          <a:lstStyle/>
          <a:p>
            <a:pPr marL="0" indent="0">
              <a:buFont typeface="+mj-ea"/>
              <a:buNone/>
            </a:pPr>
            <a:r>
              <a:rPr lang="en-US" altLang="zh-CN" sz="2800" b="1" dirty="0" smtClean="0">
                <a:solidFill>
                  <a:srgbClr val="0000CC"/>
                </a:solidFill>
              </a:rPr>
              <a:t>(10)</a:t>
            </a:r>
            <a:r>
              <a:rPr lang="zh-CN" altLang="zh-CN" sz="2800" b="1" dirty="0" smtClean="0">
                <a:solidFill>
                  <a:srgbClr val="0000CC"/>
                </a:solidFill>
              </a:rPr>
              <a:t>引用与数组</a:t>
            </a:r>
            <a:endParaRPr lang="en-US" altLang="zh-CN" sz="2800" b="1" dirty="0" smtClean="0">
              <a:solidFill>
                <a:srgbClr val="0000CC"/>
              </a:solidFill>
            </a:endParaRPr>
          </a:p>
          <a:p>
            <a:pPr marL="400050" lvl="1" indent="0">
              <a:buFontTx/>
              <a:buNone/>
            </a:pPr>
            <a:r>
              <a:rPr lang="zh-CN" altLang="zh-CN" b="1" dirty="0" smtClean="0">
                <a:solidFill>
                  <a:srgbClr val="FF0000"/>
                </a:solidFill>
              </a:rPr>
              <a:t>可以建立数组或数组元素的引用，但不能建立引用数组</a:t>
            </a:r>
            <a:endParaRPr lang="zh-CN" altLang="zh-CN" b="1" dirty="0" smtClean="0">
              <a:solidFill>
                <a:srgbClr val="FF0000"/>
              </a:solidFill>
            </a:endParaRPr>
          </a:p>
          <a:p>
            <a:pPr marL="0" indent="0">
              <a:buFontTx/>
              <a:buNone/>
            </a:pPr>
            <a:r>
              <a:rPr lang="en-US" altLang="zh-CN" sz="2200" b="1" dirty="0" err="1" smtClean="0"/>
              <a:t>int</a:t>
            </a:r>
            <a:r>
              <a:rPr lang="en-US" altLang="zh-CN" sz="2200" b="1" dirty="0" smtClean="0"/>
              <a:t> </a:t>
            </a:r>
            <a:r>
              <a:rPr lang="en-US" altLang="zh-CN" sz="2200" b="1" dirty="0" err="1" smtClean="0"/>
              <a:t>i</a:t>
            </a:r>
            <a:r>
              <a:rPr lang="en-US" altLang="zh-CN" sz="2200" b="1" dirty="0" smtClean="0"/>
              <a:t> = 0, a[10] = { 1,2,3,4,5,6,7,8,9,10 }, *b[10];</a:t>
            </a:r>
            <a:endParaRPr lang="zh-CN" altLang="zh-CN" sz="2200" b="1" dirty="0" smtClean="0"/>
          </a:p>
          <a:p>
            <a:pPr marL="0" indent="0">
              <a:buFontTx/>
              <a:buNone/>
            </a:pPr>
            <a:r>
              <a:rPr lang="en-US" altLang="zh-CN" sz="2200" b="1" dirty="0" err="1" smtClean="0"/>
              <a:t>int</a:t>
            </a:r>
            <a:r>
              <a:rPr lang="en-US" altLang="zh-CN" sz="2200" b="1" dirty="0" smtClean="0"/>
              <a:t> (&amp;</a:t>
            </a:r>
            <a:r>
              <a:rPr lang="en-US" altLang="zh-CN" sz="2200" b="1" dirty="0" err="1" smtClean="0"/>
              <a:t>ra</a:t>
            </a:r>
            <a:r>
              <a:rPr lang="en-US" altLang="zh-CN" sz="2200" b="1" dirty="0" smtClean="0"/>
              <a:t>)[10] = a;        //L1</a:t>
            </a:r>
            <a:r>
              <a:rPr lang="zh-CN" altLang="zh-CN" sz="2200" b="1" dirty="0" smtClean="0"/>
              <a:t>：正确，</a:t>
            </a:r>
            <a:r>
              <a:rPr lang="en-US" altLang="zh-CN" sz="2200" b="1" dirty="0" err="1" smtClean="0"/>
              <a:t>ra</a:t>
            </a:r>
            <a:r>
              <a:rPr lang="zh-CN" altLang="zh-CN" sz="2200" b="1" dirty="0" smtClean="0"/>
              <a:t>是具有</a:t>
            </a:r>
            <a:r>
              <a:rPr lang="en-US" altLang="zh-CN" sz="2200" b="1" dirty="0" smtClean="0"/>
              <a:t>10</a:t>
            </a:r>
            <a:r>
              <a:rPr lang="zh-CN" altLang="zh-CN" sz="2200" b="1" dirty="0" smtClean="0"/>
              <a:t>元素的</a:t>
            </a:r>
            <a:r>
              <a:rPr lang="zh-CN" altLang="zh-CN" sz="2200" b="1" dirty="0" smtClean="0">
                <a:solidFill>
                  <a:srgbClr val="FF0000"/>
                </a:solidFill>
              </a:rPr>
              <a:t>整型数组</a:t>
            </a:r>
            <a:r>
              <a:rPr lang="zh-CN" altLang="zh-CN" sz="2200" b="1" dirty="0" smtClean="0"/>
              <a:t>的引用</a:t>
            </a:r>
            <a:endParaRPr lang="zh-CN" altLang="zh-CN" sz="2200" b="1" dirty="0" smtClean="0"/>
          </a:p>
          <a:p>
            <a:pPr marL="0" indent="0">
              <a:buFontTx/>
              <a:buNone/>
            </a:pPr>
            <a:r>
              <a:rPr lang="en-US" altLang="zh-CN" sz="2200" b="1" dirty="0" err="1" smtClean="0">
                <a:solidFill>
                  <a:srgbClr val="0000CC"/>
                </a:solidFill>
              </a:rPr>
              <a:t>int</a:t>
            </a:r>
            <a:r>
              <a:rPr lang="en-US" altLang="zh-CN" sz="2200" b="1" dirty="0" smtClean="0">
                <a:solidFill>
                  <a:srgbClr val="0000CC"/>
                </a:solidFill>
              </a:rPr>
              <a:t> &amp;aa = a[0];            //L2</a:t>
            </a:r>
            <a:r>
              <a:rPr lang="zh-CN" altLang="zh-CN" sz="2200" b="1" dirty="0" smtClean="0">
                <a:solidFill>
                  <a:srgbClr val="0000CC"/>
                </a:solidFill>
              </a:rPr>
              <a:t>：正确，</a:t>
            </a:r>
            <a:r>
              <a:rPr lang="zh-CN" altLang="zh-CN" sz="2200" b="1" dirty="0" smtClean="0">
                <a:solidFill>
                  <a:srgbClr val="FF0000"/>
                </a:solidFill>
              </a:rPr>
              <a:t>数组元素</a:t>
            </a:r>
            <a:r>
              <a:rPr lang="zh-CN" altLang="zh-CN" sz="2200" b="1" dirty="0" smtClean="0">
                <a:solidFill>
                  <a:srgbClr val="0000CC"/>
                </a:solidFill>
              </a:rPr>
              <a:t>的引用</a:t>
            </a:r>
            <a:endParaRPr lang="zh-CN" altLang="zh-CN" sz="2200" b="1" dirty="0" smtClean="0">
              <a:solidFill>
                <a:srgbClr val="0000CC"/>
              </a:solidFill>
            </a:endParaRPr>
          </a:p>
          <a:p>
            <a:pPr marL="0" indent="0">
              <a:buFontTx/>
              <a:buNone/>
            </a:pPr>
            <a:r>
              <a:rPr lang="en-US" altLang="zh-CN" sz="2200" b="1" dirty="0" err="1" smtClean="0">
                <a:solidFill>
                  <a:srgbClr val="0000CC"/>
                </a:solidFill>
              </a:rPr>
              <a:t>int</a:t>
            </a:r>
            <a:r>
              <a:rPr lang="en-US" altLang="zh-CN" sz="2200" b="1" dirty="0" smtClean="0">
                <a:solidFill>
                  <a:srgbClr val="0000CC"/>
                </a:solidFill>
              </a:rPr>
              <a:t> *(&amp;</a:t>
            </a:r>
            <a:r>
              <a:rPr lang="en-US" altLang="zh-CN" sz="2200" b="1" dirty="0" err="1" smtClean="0">
                <a:solidFill>
                  <a:srgbClr val="0000CC"/>
                </a:solidFill>
              </a:rPr>
              <a:t>rpa</a:t>
            </a:r>
            <a:r>
              <a:rPr lang="en-US" altLang="zh-CN" sz="2200" b="1" dirty="0" smtClean="0">
                <a:solidFill>
                  <a:srgbClr val="0000CC"/>
                </a:solidFill>
              </a:rPr>
              <a:t>)[10] = b</a:t>
            </a:r>
            <a:r>
              <a:rPr lang="en-US" altLang="zh-CN" sz="2000" b="1" dirty="0" smtClean="0">
                <a:solidFill>
                  <a:srgbClr val="0000CC"/>
                </a:solidFill>
              </a:rPr>
              <a:t>;      //L3</a:t>
            </a:r>
            <a:r>
              <a:rPr lang="zh-CN" altLang="zh-CN" sz="2000" b="1" dirty="0" smtClean="0">
                <a:solidFill>
                  <a:srgbClr val="0000CC"/>
                </a:solidFill>
              </a:rPr>
              <a:t>：正确，</a:t>
            </a:r>
            <a:r>
              <a:rPr lang="en-US" altLang="zh-CN" sz="2000" b="1" dirty="0" err="1" smtClean="0">
                <a:solidFill>
                  <a:srgbClr val="0000CC"/>
                </a:solidFill>
              </a:rPr>
              <a:t>rpa</a:t>
            </a:r>
            <a:r>
              <a:rPr lang="zh-CN" altLang="zh-CN" sz="2000" b="1" dirty="0" smtClean="0">
                <a:solidFill>
                  <a:srgbClr val="0000CC"/>
                </a:solidFill>
              </a:rPr>
              <a:t>是具有</a:t>
            </a:r>
            <a:r>
              <a:rPr lang="en-US" altLang="zh-CN" sz="2000" b="1" dirty="0" smtClean="0">
                <a:solidFill>
                  <a:srgbClr val="0000CC"/>
                </a:solidFill>
              </a:rPr>
              <a:t>10</a:t>
            </a:r>
            <a:r>
              <a:rPr lang="zh-CN" altLang="zh-CN" sz="2000" b="1" dirty="0" smtClean="0">
                <a:solidFill>
                  <a:srgbClr val="0000CC"/>
                </a:solidFill>
              </a:rPr>
              <a:t>个整型指针的数组的引用</a:t>
            </a:r>
            <a:endParaRPr lang="zh-CN" altLang="zh-CN" sz="2000" b="1" dirty="0" smtClean="0">
              <a:solidFill>
                <a:srgbClr val="0000CC"/>
              </a:solidFill>
            </a:endParaRPr>
          </a:p>
          <a:p>
            <a:pPr marL="0" indent="0">
              <a:buFontTx/>
              <a:buNone/>
            </a:pPr>
            <a:r>
              <a:rPr lang="en-US" altLang="zh-CN" sz="2200" b="1" dirty="0" err="1" smtClean="0">
                <a:solidFill>
                  <a:srgbClr val="C00000"/>
                </a:solidFill>
              </a:rPr>
              <a:t>int</a:t>
            </a:r>
            <a:r>
              <a:rPr lang="en-US" altLang="zh-CN" sz="2200" b="1" dirty="0" smtClean="0">
                <a:solidFill>
                  <a:srgbClr val="C00000"/>
                </a:solidFill>
              </a:rPr>
              <a:t> &amp;</a:t>
            </a:r>
            <a:r>
              <a:rPr lang="en-US" altLang="zh-CN" sz="2200" b="1" dirty="0" err="1" smtClean="0">
                <a:solidFill>
                  <a:srgbClr val="C00000"/>
                </a:solidFill>
              </a:rPr>
              <a:t>ia</a:t>
            </a:r>
            <a:r>
              <a:rPr lang="en-US" altLang="zh-CN" sz="2200" b="1" dirty="0" smtClean="0">
                <a:solidFill>
                  <a:srgbClr val="C00000"/>
                </a:solidFill>
              </a:rPr>
              <a:t>[10]=a</a:t>
            </a:r>
            <a:r>
              <a:rPr lang="en-US" altLang="zh-CN" sz="2000" b="1" dirty="0" smtClean="0">
                <a:solidFill>
                  <a:srgbClr val="C00000"/>
                </a:solidFill>
              </a:rPr>
              <a:t>;  </a:t>
            </a:r>
            <a:r>
              <a:rPr lang="en-US" altLang="zh-CN" sz="2000" b="1" dirty="0" smtClean="0"/>
              <a:t>             //L4</a:t>
            </a:r>
            <a:r>
              <a:rPr lang="zh-CN" altLang="zh-CN" sz="2000" b="1" dirty="0" smtClean="0"/>
              <a:t>：</a:t>
            </a:r>
            <a:r>
              <a:rPr lang="zh-CN" altLang="zh-CN" sz="2000" b="1" dirty="0" smtClean="0">
                <a:solidFill>
                  <a:srgbClr val="C00000"/>
                </a:solidFill>
              </a:rPr>
              <a:t>错误，</a:t>
            </a:r>
            <a:r>
              <a:rPr lang="en-US" altLang="zh-CN" sz="2000" b="1" dirty="0" err="1" smtClean="0">
                <a:solidFill>
                  <a:srgbClr val="C00000"/>
                </a:solidFill>
              </a:rPr>
              <a:t>ia</a:t>
            </a:r>
            <a:r>
              <a:rPr lang="zh-CN" altLang="zh-CN" sz="2000" b="1" dirty="0" smtClean="0">
                <a:solidFill>
                  <a:srgbClr val="C00000"/>
                </a:solidFill>
              </a:rPr>
              <a:t>是引用数组</a:t>
            </a:r>
            <a:r>
              <a:rPr lang="zh-CN" altLang="zh-CN" sz="2000" b="1" dirty="0" smtClean="0"/>
              <a:t>，每个数组元素都是引用</a:t>
            </a:r>
            <a:endParaRPr lang="zh-CN" altLang="zh-CN" sz="2000" b="1" dirty="0" smtClean="0"/>
          </a:p>
          <a:p>
            <a:pPr marL="0" indent="0">
              <a:buFontTx/>
              <a:buNone/>
            </a:pPr>
            <a:r>
              <a:rPr lang="en-US" altLang="zh-CN" sz="2200" b="1" dirty="0" err="1" smtClean="0"/>
              <a:t>ra</a:t>
            </a:r>
            <a:r>
              <a:rPr lang="en-US" altLang="zh-CN" sz="2200" b="1" dirty="0" smtClean="0"/>
              <a:t>[3] = 0;                    //L5</a:t>
            </a:r>
            <a:r>
              <a:rPr lang="zh-CN" altLang="zh-CN" sz="2200" b="1" dirty="0" smtClean="0"/>
              <a:t>：正确，数组引用的用法</a:t>
            </a:r>
            <a:endParaRPr lang="zh-CN" altLang="zh-CN" sz="2200" b="1" dirty="0" smtClean="0"/>
          </a:p>
          <a:p>
            <a:pPr marL="0" indent="0">
              <a:buFontTx/>
              <a:buNone/>
            </a:pPr>
            <a:r>
              <a:rPr lang="en-US" altLang="zh-CN" sz="2200" b="1" dirty="0" err="1" smtClean="0">
                <a:solidFill>
                  <a:srgbClr val="0000CC"/>
                </a:solidFill>
              </a:rPr>
              <a:t>rpa</a:t>
            </a:r>
            <a:r>
              <a:rPr lang="en-US" altLang="zh-CN" sz="2200" b="1" dirty="0" smtClean="0">
                <a:solidFill>
                  <a:srgbClr val="0000CC"/>
                </a:solidFill>
              </a:rPr>
              <a:t>[3] = &amp;</a:t>
            </a:r>
            <a:r>
              <a:rPr lang="en-US" altLang="zh-CN" sz="2200" b="1" dirty="0" err="1" smtClean="0">
                <a:solidFill>
                  <a:srgbClr val="0000CC"/>
                </a:solidFill>
              </a:rPr>
              <a:t>i</a:t>
            </a:r>
            <a:r>
              <a:rPr lang="en-US" altLang="zh-CN" sz="2200" b="1" dirty="0" smtClean="0">
                <a:solidFill>
                  <a:srgbClr val="0000CC"/>
                </a:solidFill>
              </a:rPr>
              <a:t>;                 //L6</a:t>
            </a:r>
            <a:r>
              <a:rPr lang="zh-CN" altLang="zh-CN" sz="2200" b="1" dirty="0" smtClean="0">
                <a:solidFill>
                  <a:srgbClr val="0000CC"/>
                </a:solidFill>
              </a:rPr>
              <a:t>：正确</a:t>
            </a:r>
            <a:endParaRPr lang="zh-CN" altLang="zh-CN" sz="2200" b="1" dirty="0" smtClean="0">
              <a:solidFill>
                <a:srgbClr val="0000CC"/>
              </a:solidFill>
            </a:endParaRPr>
          </a:p>
          <a:p>
            <a:pPr marL="0" indent="0">
              <a:buFontTx/>
              <a:buNone/>
            </a:pPr>
            <a:endParaRPr lang="zh-CN" altLang="zh-CN" sz="2200" b="1" dirty="0" smtClean="0">
              <a:solidFill>
                <a:srgbClr val="0000CC"/>
              </a:solidFill>
            </a:endParaRPr>
          </a:p>
          <a:p>
            <a:pPr marL="0" indent="0">
              <a:buFontTx/>
              <a:buNone/>
            </a:pPr>
            <a:r>
              <a:rPr lang="zh-CN" altLang="en-US" sz="2200" b="1" dirty="0" smtClean="0">
                <a:solidFill>
                  <a:srgbClr val="0000CC"/>
                </a:solidFill>
              </a:rPr>
              <a:t>引用不分配内存，一次只能为一个已有变量定义一个别名。</a:t>
            </a:r>
            <a:endParaRPr lang="zh-CN" altLang="en-US" sz="2200" b="1" dirty="0" smtClean="0">
              <a:solidFill>
                <a:srgbClr val="0000CC"/>
              </a:solidFill>
            </a:endParaRPr>
          </a:p>
          <a:p>
            <a:pPr marL="0" indent="0">
              <a:buFontTx/>
              <a:buNone/>
            </a:pPr>
            <a:endParaRPr lang="zh-CN" altLang="en-US" sz="20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idx="1"/>
          </p:nvPr>
        </p:nvSpPr>
        <p:spPr>
          <a:xfrm>
            <a:off x="1260475" y="1196975"/>
            <a:ext cx="7772400" cy="4899025"/>
          </a:xfrm>
        </p:spPr>
        <p:txBody>
          <a:bodyPr/>
          <a:lstStyle/>
          <a:p>
            <a:pPr marL="381000" indent="-381000" eaLnBrk="1" hangingPunct="1">
              <a:lnSpc>
                <a:spcPct val="80000"/>
              </a:lnSpc>
              <a:buFontTx/>
              <a:buNone/>
              <a:defRPr/>
            </a:pPr>
            <a:r>
              <a:rPr lang="zh-CN" altLang="en-US" sz="2800" b="1" dirty="0">
                <a:solidFill>
                  <a:srgbClr val="FF0000"/>
                </a:solidFill>
              </a:rPr>
              <a:t>练习：</a:t>
            </a:r>
            <a:r>
              <a:rPr lang="zh-CN" altLang="en-US" sz="2800" b="1" dirty="0">
                <a:solidFill>
                  <a:schemeClr val="accent2"/>
                </a:solidFill>
              </a:rPr>
              <a:t>指出下列中的错误</a:t>
            </a:r>
            <a:endParaRPr lang="zh-CN" altLang="en-US" sz="2800" b="1" dirty="0">
              <a:solidFill>
                <a:schemeClr val="accent2"/>
              </a:solidFill>
            </a:endParaRPr>
          </a:p>
          <a:p>
            <a:pPr marL="0" indent="0" eaLnBrk="1" hangingPunct="1">
              <a:lnSpc>
                <a:spcPct val="80000"/>
              </a:lnSpc>
              <a:buFontTx/>
              <a:buNone/>
              <a:defRPr/>
            </a:pPr>
            <a:r>
              <a:rPr lang="en-US" altLang="zh-CN" sz="2800" b="1" dirty="0"/>
              <a:t>1)</a:t>
            </a:r>
            <a:r>
              <a:rPr lang="en-US" altLang="zh-CN" sz="2800" b="1" dirty="0" err="1"/>
              <a:t>int</a:t>
            </a:r>
            <a:r>
              <a:rPr lang="en-US" altLang="zh-CN" sz="2800" b="1" dirty="0"/>
              <a:t> </a:t>
            </a:r>
            <a:r>
              <a:rPr lang="en-US" altLang="zh-CN" sz="2800" b="1" dirty="0" err="1"/>
              <a:t>ival</a:t>
            </a:r>
            <a:r>
              <a:rPr lang="en-US" altLang="zh-CN" sz="2800" b="1" dirty="0"/>
              <a:t>=1.01;   </a:t>
            </a:r>
            <a:endParaRPr lang="en-US" altLang="zh-CN" sz="2800" b="1" dirty="0"/>
          </a:p>
          <a:p>
            <a:pPr marL="0" indent="0" eaLnBrk="1" hangingPunct="1">
              <a:lnSpc>
                <a:spcPct val="80000"/>
              </a:lnSpc>
              <a:buFontTx/>
              <a:buNone/>
              <a:defRPr/>
            </a:pPr>
            <a:r>
              <a:rPr lang="en-US" altLang="zh-CN" sz="2800" b="1" dirty="0"/>
              <a:t>2)</a:t>
            </a:r>
            <a:r>
              <a:rPr lang="en-US" altLang="zh-CN" sz="2800" b="1" dirty="0" err="1"/>
              <a:t>int</a:t>
            </a:r>
            <a:r>
              <a:rPr lang="en-US" altLang="zh-CN" sz="2800" b="1" dirty="0"/>
              <a:t> &amp;rval1=1.01; </a:t>
            </a:r>
            <a:endParaRPr lang="en-US" altLang="zh-CN" sz="2800" b="1" dirty="0"/>
          </a:p>
          <a:p>
            <a:pPr marL="0" indent="0" eaLnBrk="1" hangingPunct="1">
              <a:lnSpc>
                <a:spcPct val="80000"/>
              </a:lnSpc>
              <a:buFontTx/>
              <a:buNone/>
              <a:defRPr/>
            </a:pPr>
            <a:r>
              <a:rPr lang="en-US" altLang="zh-CN" sz="2800" b="1" dirty="0"/>
              <a:t>3)</a:t>
            </a:r>
            <a:r>
              <a:rPr lang="en-US" altLang="zh-CN" sz="2800" b="1" dirty="0" err="1"/>
              <a:t>int</a:t>
            </a:r>
            <a:r>
              <a:rPr lang="en-US" altLang="zh-CN" sz="2800" b="1" dirty="0"/>
              <a:t> &amp;rval2=</a:t>
            </a:r>
            <a:r>
              <a:rPr lang="en-US" altLang="zh-CN" sz="2800" b="1" dirty="0" err="1"/>
              <a:t>ival</a:t>
            </a:r>
            <a:r>
              <a:rPr lang="en-US" altLang="zh-CN" sz="2800" b="1" dirty="0"/>
              <a:t>; </a:t>
            </a:r>
            <a:endParaRPr lang="en-US" altLang="zh-CN" sz="2800" b="1" dirty="0"/>
          </a:p>
          <a:p>
            <a:pPr marL="0" indent="0" eaLnBrk="1" hangingPunct="1">
              <a:lnSpc>
                <a:spcPct val="80000"/>
              </a:lnSpc>
              <a:buFontTx/>
              <a:buNone/>
              <a:defRPr/>
            </a:pPr>
            <a:r>
              <a:rPr lang="en-US" altLang="zh-CN" sz="2800" b="1" dirty="0"/>
              <a:t>4)</a:t>
            </a:r>
            <a:r>
              <a:rPr lang="en-US" altLang="zh-CN" sz="2800" b="1" dirty="0" err="1"/>
              <a:t>int</a:t>
            </a:r>
            <a:r>
              <a:rPr lang="en-US" altLang="zh-CN" sz="2800" b="1" dirty="0"/>
              <a:t> &amp;rval3=&amp;</a:t>
            </a:r>
            <a:r>
              <a:rPr lang="en-US" altLang="zh-CN" sz="2800" b="1" dirty="0" err="1"/>
              <a:t>ival</a:t>
            </a:r>
            <a:r>
              <a:rPr lang="en-US" altLang="zh-CN" sz="2800" b="1" dirty="0"/>
              <a:t>; </a:t>
            </a:r>
            <a:endParaRPr lang="en-US" altLang="zh-CN" sz="2800" b="1" dirty="0"/>
          </a:p>
          <a:p>
            <a:pPr marL="0" indent="0" eaLnBrk="1" hangingPunct="1">
              <a:lnSpc>
                <a:spcPct val="80000"/>
              </a:lnSpc>
              <a:buFontTx/>
              <a:buNone/>
              <a:defRPr/>
            </a:pPr>
            <a:r>
              <a:rPr lang="en-US" altLang="zh-CN" sz="2800" b="1" dirty="0"/>
              <a:t>5)</a:t>
            </a:r>
            <a:r>
              <a:rPr lang="en-US" altLang="zh-CN" sz="2800" b="1" dirty="0" err="1"/>
              <a:t>int</a:t>
            </a:r>
            <a:r>
              <a:rPr lang="en-US" altLang="zh-CN" sz="2800" b="1" dirty="0"/>
              <a:t> *pi=&amp;</a:t>
            </a:r>
            <a:r>
              <a:rPr lang="en-US" altLang="zh-CN" sz="2800" b="1" dirty="0" err="1"/>
              <a:t>ival</a:t>
            </a:r>
            <a:r>
              <a:rPr lang="en-US" altLang="zh-CN" sz="2800" b="1" dirty="0"/>
              <a:t>; </a:t>
            </a:r>
            <a:endParaRPr lang="en-US" altLang="zh-CN" sz="2800" b="1" dirty="0"/>
          </a:p>
          <a:p>
            <a:pPr marL="0" indent="0" eaLnBrk="1" hangingPunct="1">
              <a:lnSpc>
                <a:spcPct val="80000"/>
              </a:lnSpc>
              <a:buFontTx/>
              <a:buNone/>
              <a:defRPr/>
            </a:pPr>
            <a:r>
              <a:rPr lang="en-US" altLang="zh-CN" sz="2800" b="1" dirty="0"/>
              <a:t>6)</a:t>
            </a:r>
            <a:r>
              <a:rPr lang="en-US" altLang="zh-CN" sz="2800" b="1" dirty="0" err="1"/>
              <a:t>int</a:t>
            </a:r>
            <a:r>
              <a:rPr lang="en-US" altLang="zh-CN" sz="2800" b="1" dirty="0"/>
              <a:t> &amp;rval4=pi;   </a:t>
            </a:r>
            <a:endParaRPr lang="en-US" altLang="zh-CN" sz="2800" b="1" dirty="0"/>
          </a:p>
          <a:p>
            <a:pPr marL="0" indent="0" eaLnBrk="1" hangingPunct="1">
              <a:lnSpc>
                <a:spcPct val="80000"/>
              </a:lnSpc>
              <a:buFontTx/>
              <a:buNone/>
              <a:defRPr/>
            </a:pPr>
            <a:r>
              <a:rPr lang="en-US" altLang="zh-CN" sz="2800" b="1" dirty="0"/>
              <a:t>7)</a:t>
            </a:r>
            <a:r>
              <a:rPr lang="en-US" altLang="zh-CN" sz="2800" b="1" dirty="0" err="1"/>
              <a:t>int</a:t>
            </a:r>
            <a:r>
              <a:rPr lang="en-US" altLang="zh-CN" sz="2800" b="1" dirty="0"/>
              <a:t> &amp;rval5=*pi;  </a:t>
            </a:r>
            <a:endParaRPr lang="en-US" altLang="zh-CN" sz="2800" b="1" dirty="0"/>
          </a:p>
          <a:p>
            <a:pPr marL="0" indent="0" eaLnBrk="1" hangingPunct="1">
              <a:lnSpc>
                <a:spcPct val="80000"/>
              </a:lnSpc>
              <a:buFontTx/>
              <a:buNone/>
              <a:defRPr/>
            </a:pPr>
            <a:r>
              <a:rPr lang="en-US" altLang="zh-CN" sz="2800" b="1" dirty="0"/>
              <a:t>8)</a:t>
            </a:r>
            <a:r>
              <a:rPr lang="en-US" altLang="zh-CN" sz="2800" b="1" dirty="0" err="1"/>
              <a:t>int</a:t>
            </a:r>
            <a:r>
              <a:rPr lang="en-US" altLang="zh-CN" sz="2800" b="1" dirty="0"/>
              <a:t> &amp;*prval1=pi; </a:t>
            </a:r>
            <a:endParaRPr lang="en-US" altLang="zh-CN" sz="2800" b="1" dirty="0"/>
          </a:p>
          <a:p>
            <a:pPr marL="0" indent="0" eaLnBrk="1" hangingPunct="1">
              <a:lnSpc>
                <a:spcPct val="80000"/>
              </a:lnSpc>
              <a:buFontTx/>
              <a:buNone/>
              <a:defRPr/>
            </a:pPr>
            <a:r>
              <a:rPr lang="en-US" altLang="zh-CN" sz="2800" b="1" dirty="0"/>
              <a:t>9)</a:t>
            </a:r>
            <a:r>
              <a:rPr lang="en-US" altLang="zh-CN" sz="2800" b="1" dirty="0" err="1"/>
              <a:t>const</a:t>
            </a:r>
            <a:r>
              <a:rPr lang="en-US" altLang="zh-CN" sz="2800" b="1" dirty="0"/>
              <a:t> </a:t>
            </a:r>
            <a:r>
              <a:rPr lang="en-US" altLang="zh-CN" sz="2800" b="1" dirty="0" err="1"/>
              <a:t>int</a:t>
            </a:r>
            <a:r>
              <a:rPr lang="en-US" altLang="zh-CN" sz="2800" b="1" dirty="0"/>
              <a:t> &amp;ival2=1;</a:t>
            </a:r>
            <a:endParaRPr lang="en-US" altLang="zh-CN" sz="2800" b="1" dirty="0"/>
          </a:p>
          <a:p>
            <a:pPr marL="0" indent="0" eaLnBrk="1" hangingPunct="1">
              <a:lnSpc>
                <a:spcPct val="80000"/>
              </a:lnSpc>
              <a:buFontTx/>
              <a:buNone/>
              <a:defRPr/>
            </a:pPr>
            <a:r>
              <a:rPr lang="en-US" altLang="zh-CN" sz="2800" b="1" dirty="0"/>
              <a:t>10)</a:t>
            </a:r>
            <a:r>
              <a:rPr lang="en-US" altLang="zh-CN" sz="2800" b="1" dirty="0" err="1"/>
              <a:t>const</a:t>
            </a:r>
            <a:r>
              <a:rPr lang="en-US" altLang="zh-CN" sz="2800" b="1" dirty="0"/>
              <a:t> </a:t>
            </a:r>
            <a:r>
              <a:rPr lang="en-US" altLang="zh-CN" sz="2800" b="1" dirty="0" err="1"/>
              <a:t>int</a:t>
            </a:r>
            <a:r>
              <a:rPr lang="en-US" altLang="zh-CN" sz="2800" b="1" dirty="0"/>
              <a:t> &amp;*prval2=&amp;</a:t>
            </a:r>
            <a:r>
              <a:rPr lang="en-US" altLang="zh-CN" sz="2800" b="1" dirty="0" err="1"/>
              <a:t>ival</a:t>
            </a:r>
            <a:r>
              <a:rPr lang="en-US" altLang="zh-CN" sz="2800" b="1" dirty="0"/>
              <a:t>; </a:t>
            </a:r>
            <a:endParaRPr lang="en-US" altLang="zh-CN" sz="2800" b="1" dirty="0"/>
          </a:p>
        </p:txBody>
      </p:sp>
      <p:sp>
        <p:nvSpPr>
          <p:cNvPr id="49156" name="Line 4"/>
          <p:cNvSpPr>
            <a:spLocks noChangeShapeType="1"/>
          </p:cNvSpPr>
          <p:nvPr/>
        </p:nvSpPr>
        <p:spPr bwMode="auto">
          <a:xfrm flipH="1">
            <a:off x="4383088" y="1052513"/>
            <a:ext cx="3141662" cy="1189037"/>
          </a:xfrm>
          <a:prstGeom prst="line">
            <a:avLst/>
          </a:pr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49157" name="Line 5"/>
          <p:cNvSpPr>
            <a:spLocks noChangeShapeType="1"/>
          </p:cNvSpPr>
          <p:nvPr/>
        </p:nvSpPr>
        <p:spPr bwMode="auto">
          <a:xfrm flipH="1">
            <a:off x="4456113" y="1125538"/>
            <a:ext cx="3068637" cy="1962150"/>
          </a:xfrm>
          <a:prstGeom prst="line">
            <a:avLst/>
          </a:pr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49158" name="Line 6"/>
          <p:cNvSpPr>
            <a:spLocks noChangeShapeType="1"/>
          </p:cNvSpPr>
          <p:nvPr/>
        </p:nvSpPr>
        <p:spPr bwMode="auto">
          <a:xfrm flipH="1">
            <a:off x="3914775" y="1196975"/>
            <a:ext cx="3609975" cy="2762250"/>
          </a:xfrm>
          <a:prstGeom prst="line">
            <a:avLst/>
          </a:pr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49160" name="Line 8"/>
          <p:cNvSpPr>
            <a:spLocks noChangeShapeType="1"/>
          </p:cNvSpPr>
          <p:nvPr/>
        </p:nvSpPr>
        <p:spPr bwMode="auto">
          <a:xfrm flipH="1">
            <a:off x="4284663" y="1268413"/>
            <a:ext cx="3311525" cy="3492500"/>
          </a:xfrm>
          <a:prstGeom prst="line">
            <a:avLst/>
          </a:pr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49161" name="Line 9"/>
          <p:cNvSpPr>
            <a:spLocks noChangeShapeType="1"/>
          </p:cNvSpPr>
          <p:nvPr/>
        </p:nvSpPr>
        <p:spPr bwMode="auto">
          <a:xfrm flipH="1">
            <a:off x="5292725" y="1268413"/>
            <a:ext cx="2374900" cy="4248150"/>
          </a:xfrm>
          <a:prstGeom prst="line">
            <a:avLst/>
          </a:pr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49162" name="Oval 10"/>
          <p:cNvSpPr>
            <a:spLocks noChangeArrowheads="1"/>
          </p:cNvSpPr>
          <p:nvPr/>
        </p:nvSpPr>
        <p:spPr bwMode="auto">
          <a:xfrm>
            <a:off x="7011034" y="746100"/>
            <a:ext cx="1654175" cy="736650"/>
          </a:xfrm>
          <a:prstGeom prst="ellipse">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a:ln w="3175">
            <a:solidFill>
              <a:schemeClr val="bg1"/>
            </a:solidFill>
            <a:rou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kumimoji="1" lang="zh-CN" altLang="en-US" sz="2800" b="1" dirty="0">
                <a:solidFill>
                  <a:schemeClr val="accent2"/>
                </a:solidFill>
                <a:latin typeface="Lucida Sans Unicode" panose="020B0602030504020204" pitchFamily="34" charset="0"/>
                <a:ea typeface="宋体" pitchFamily="2" charset="-122"/>
              </a:rPr>
              <a:t>错误</a:t>
            </a:r>
            <a:endParaRPr kumimoji="1" lang="zh-CN" altLang="en-US" sz="2800" b="1" dirty="0">
              <a:solidFill>
                <a:schemeClr val="accent2"/>
              </a:solidFill>
              <a:latin typeface="Lucida Sans Unicode" panose="020B0602030504020204" pitchFamily="34" charset="0"/>
              <a:ea typeface="宋体" pitchFamily="2" charset="-122"/>
            </a:endParaRPr>
          </a:p>
        </p:txBody>
      </p:sp>
      <p:sp>
        <p:nvSpPr>
          <p:cNvPr id="51210" name="Rectangle 11"/>
          <p:cNvSpPr>
            <a:spLocks noChangeArrowheads="1"/>
          </p:cNvSpPr>
          <p:nvPr/>
        </p:nvSpPr>
        <p:spPr bwMode="auto">
          <a:xfrm>
            <a:off x="685800" y="-26988"/>
            <a:ext cx="7772400" cy="936626"/>
          </a:xfrm>
          <a:prstGeom prst="rect">
            <a:avLst/>
          </a:prstGeom>
          <a:noFill/>
          <a:ln w="9525">
            <a:noFill/>
            <a:miter lim="800000"/>
          </a:ln>
        </p:spPr>
        <p:txBody>
          <a:bodyPr anchor="ctr"/>
          <a:lstStyle/>
          <a:p>
            <a:pPr algn="ctr"/>
            <a:r>
              <a:rPr lang="en-US" altLang="zh-CN" sz="4400" b="1">
                <a:latin typeface="Calibri" panose="020F0502020204030204" pitchFamily="34" charset="0"/>
              </a:rPr>
              <a:t>2.4.1 </a:t>
            </a:r>
            <a:r>
              <a:rPr lang="zh-CN" altLang="zh-CN" sz="4400" b="1">
                <a:solidFill>
                  <a:srgbClr val="FF0000"/>
                </a:solidFill>
                <a:latin typeface="Calibri" panose="020F0502020204030204" pitchFamily="34" charset="0"/>
              </a:rPr>
              <a:t>左值</a:t>
            </a:r>
            <a:r>
              <a:rPr lang="zh-CN" altLang="zh-CN" sz="4400" b="1">
                <a:latin typeface="Calibri" panose="020F0502020204030204" pitchFamily="34" charset="0"/>
              </a:rPr>
              <a:t>引用</a:t>
            </a:r>
            <a:endParaRPr lang="zh-CN" altLang="en-US" sz="4400" b="1">
              <a:solidFill>
                <a:srgbClr val="FF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anim calcmode="lin" valueType="num">
                                      <p:cBhvr additive="base">
                                        <p:cTn id="7" dur="500" fill="hold"/>
                                        <p:tgtEl>
                                          <p:spTgt spid="49162"/>
                                        </p:tgtEl>
                                        <p:attrNameLst>
                                          <p:attrName>ppt_x</p:attrName>
                                        </p:attrNameLst>
                                      </p:cBhvr>
                                      <p:tavLst>
                                        <p:tav tm="0">
                                          <p:val>
                                            <p:strVal val="#ppt_x"/>
                                          </p:val>
                                        </p:tav>
                                        <p:tav tm="100000">
                                          <p:val>
                                            <p:strVal val="#ppt_x"/>
                                          </p:val>
                                        </p:tav>
                                      </p:tavLst>
                                    </p:anim>
                                    <p:anim calcmode="lin" valueType="num">
                                      <p:cBhvr additive="base">
                                        <p:cTn id="8"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wipe(right)">
                                      <p:cBhvr>
                                        <p:cTn id="13" dur="500"/>
                                        <p:tgtEl>
                                          <p:spTgt spid="4915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wipe(right)">
                                      <p:cBhvr>
                                        <p:cTn id="18" dur="500"/>
                                        <p:tgtEl>
                                          <p:spTgt spid="4915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wipe(right)">
                                      <p:cBhvr>
                                        <p:cTn id="23" dur="500"/>
                                        <p:tgtEl>
                                          <p:spTgt spid="491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49160"/>
                                        </p:tgtEl>
                                        <p:attrNameLst>
                                          <p:attrName>style.visibility</p:attrName>
                                        </p:attrNameLst>
                                      </p:cBhvr>
                                      <p:to>
                                        <p:strVal val="visible"/>
                                      </p:to>
                                    </p:set>
                                    <p:animEffect transition="in" filter="wipe(right)">
                                      <p:cBhvr>
                                        <p:cTn id="28" dur="500"/>
                                        <p:tgtEl>
                                          <p:spTgt spid="491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9161"/>
                                        </p:tgtEl>
                                        <p:attrNameLst>
                                          <p:attrName>style.visibility</p:attrName>
                                        </p:attrNameLst>
                                      </p:cBhvr>
                                      <p:to>
                                        <p:strVal val="visible"/>
                                      </p:to>
                                    </p:set>
                                    <p:animEffect transition="in" filter="wipe(right)">
                                      <p:cBhvr>
                                        <p:cTn id="33"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58" grpId="0" animBg="1"/>
      <p:bldP spid="49160" grpId="0" animBg="1"/>
      <p:bldP spid="491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93040" y="-27305"/>
            <a:ext cx="9047480" cy="810895"/>
          </a:xfrm>
        </p:spPr>
        <p:txBody>
          <a:bodyPr/>
          <a:p>
            <a:pPr algn="ctr"/>
            <a:r>
              <a:rPr lang="zh-CN" altLang="en-US" sz="4000">
                <a:sym typeface="+mn-ea"/>
              </a:rPr>
              <a:t>学习通</a:t>
            </a:r>
            <a:r>
              <a:rPr lang="en-US" altLang="zh-CN" sz="4000">
                <a:sym typeface="+mn-ea"/>
              </a:rPr>
              <a:t>--</a:t>
            </a:r>
            <a:r>
              <a:rPr lang="zh-CN" altLang="en-US" sz="4000"/>
              <a:t>主题讨论</a:t>
            </a:r>
            <a:endParaRPr lang="zh-CN" altLang="en-US" sz="4000"/>
          </a:p>
        </p:txBody>
      </p:sp>
      <p:sp>
        <p:nvSpPr>
          <p:cNvPr id="3" name="内容占位符 2"/>
          <p:cNvSpPr>
            <a:spLocks noGrp="1"/>
          </p:cNvSpPr>
          <p:nvPr>
            <p:ph idx="1"/>
          </p:nvPr>
        </p:nvSpPr>
        <p:spPr>
          <a:xfrm>
            <a:off x="260410" y="1197240"/>
            <a:ext cx="8623212" cy="5168635"/>
          </a:xfrm>
        </p:spPr>
        <p:txBody>
          <a:bodyPr/>
          <a:p>
            <a:r>
              <a:rPr lang="zh-CN" altLang="en-US"/>
              <a:t>引用和指针的相同点(写出2点)和不同点(写出5点)</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457200" y="73025"/>
            <a:ext cx="8229600" cy="811213"/>
          </a:xfrm>
        </p:spPr>
        <p:txBody>
          <a:bodyPr/>
          <a:lstStyle/>
          <a:p>
            <a:r>
              <a:rPr lang="en-US" altLang="zh-CN" smtClean="0"/>
              <a:t>2.4.2 </a:t>
            </a:r>
            <a:r>
              <a:rPr lang="zh-CN" altLang="zh-CN" smtClean="0">
                <a:solidFill>
                  <a:srgbClr val="FF0000"/>
                </a:solidFill>
              </a:rPr>
              <a:t>右值</a:t>
            </a:r>
            <a:r>
              <a:rPr lang="zh-CN" altLang="zh-CN" smtClean="0"/>
              <a:t>引用 </a:t>
            </a:r>
            <a:r>
              <a:rPr lang="zh-CN" altLang="en-US" smtClean="0"/>
              <a:t>　</a:t>
            </a:r>
            <a:r>
              <a:rPr lang="en-US" altLang="zh-CN" smtClean="0"/>
              <a:t>C++11</a:t>
            </a:r>
            <a:endParaRPr lang="zh-CN" altLang="en-US" smtClean="0"/>
          </a:p>
        </p:txBody>
      </p:sp>
      <p:sp>
        <p:nvSpPr>
          <p:cNvPr id="3" name="内容占位符 2"/>
          <p:cNvSpPr>
            <a:spLocks noGrp="1"/>
          </p:cNvSpPr>
          <p:nvPr>
            <p:ph idx="1"/>
          </p:nvPr>
        </p:nvSpPr>
        <p:spPr>
          <a:xfrm>
            <a:off x="250825" y="1076325"/>
            <a:ext cx="8705850" cy="5529263"/>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概念</a:t>
            </a:r>
            <a:endParaRPr lang="en-US" altLang="zh-CN" b="1" dirty="0" smtClean="0">
              <a:solidFill>
                <a:srgbClr val="0000CC"/>
              </a:solidFill>
            </a:endParaRPr>
          </a:p>
          <a:p>
            <a:pPr lvl="1"/>
            <a:r>
              <a:rPr lang="zh-CN" altLang="zh-CN" b="1" dirty="0" smtClean="0"/>
              <a:t>右值引用就是绑定到右值上的引用。</a:t>
            </a:r>
            <a:endParaRPr lang="en-US" altLang="zh-CN" b="1" dirty="0" smtClean="0"/>
          </a:p>
          <a:p>
            <a:pPr lvl="1"/>
            <a:r>
              <a:rPr lang="zh-CN" altLang="zh-CN" sz="2000" b="1" dirty="0" smtClean="0">
                <a:solidFill>
                  <a:srgbClr val="0000CC"/>
                </a:solidFill>
              </a:rPr>
              <a:t>右值引用是</a:t>
            </a:r>
            <a:r>
              <a:rPr lang="en-US" altLang="zh-CN" sz="2000" b="1" dirty="0" smtClean="0">
                <a:solidFill>
                  <a:srgbClr val="0000CC"/>
                </a:solidFill>
              </a:rPr>
              <a:t>C++11</a:t>
            </a:r>
            <a:r>
              <a:rPr lang="zh-CN" altLang="zh-CN" sz="2000" b="1" dirty="0" smtClean="0">
                <a:solidFill>
                  <a:srgbClr val="0000CC"/>
                </a:solidFill>
              </a:rPr>
              <a:t>为了支持移动操作而引入的新型引用类型，其重要特点就是</a:t>
            </a:r>
            <a:r>
              <a:rPr lang="zh-CN" altLang="zh-CN" sz="2000" b="1" dirty="0" smtClean="0">
                <a:solidFill>
                  <a:srgbClr val="C00000"/>
                </a:solidFill>
              </a:rPr>
              <a:t>只能绑定到即将销毁的对象上，比如常量或表达式</a:t>
            </a:r>
            <a:r>
              <a:rPr lang="zh-CN" altLang="zh-CN" sz="2000" b="1" dirty="0" smtClean="0">
                <a:solidFill>
                  <a:srgbClr val="0000CC"/>
                </a:solidFill>
              </a:rPr>
              <a:t>。通过右值引用可以方便地将它引用的资源“移动”到另一个对象上。</a:t>
            </a:r>
            <a:endParaRPr lang="zh-CN" altLang="zh-CN" sz="2000" b="1" dirty="0" smtClean="0">
              <a:solidFill>
                <a:srgbClr val="0000CC"/>
              </a:solidFill>
            </a:endParaRPr>
          </a:p>
          <a:p>
            <a:pPr marL="0" indent="0">
              <a:buFontTx/>
              <a:buNone/>
            </a:pPr>
            <a:r>
              <a:rPr lang="zh-CN" altLang="en-US" b="1" dirty="0" smtClean="0">
                <a:solidFill>
                  <a:srgbClr val="0000CC"/>
                </a:solidFill>
              </a:rPr>
              <a:t>２．定义</a:t>
            </a:r>
            <a:endParaRPr lang="en-US" altLang="zh-CN" b="1" dirty="0" smtClean="0">
              <a:solidFill>
                <a:srgbClr val="0000CC"/>
              </a:solidFill>
            </a:endParaRPr>
          </a:p>
          <a:p>
            <a:pPr lvl="1"/>
            <a:r>
              <a:rPr lang="zh-CN" altLang="zh-CN" b="1" dirty="0" smtClean="0">
                <a:solidFill>
                  <a:srgbClr val="FF0000"/>
                </a:solidFill>
              </a:rPr>
              <a:t>类型</a:t>
            </a:r>
            <a:r>
              <a:rPr lang="en-US" altLang="zh-CN" b="1" dirty="0" smtClean="0">
                <a:solidFill>
                  <a:srgbClr val="FF0000"/>
                </a:solidFill>
              </a:rPr>
              <a:t> &amp;&amp;</a:t>
            </a:r>
            <a:r>
              <a:rPr lang="zh-CN" altLang="zh-CN" b="1" dirty="0" smtClean="0">
                <a:solidFill>
                  <a:srgbClr val="FF0000"/>
                </a:solidFill>
              </a:rPr>
              <a:t>引用名</a:t>
            </a:r>
            <a:r>
              <a:rPr lang="en-US" altLang="zh-CN" b="1" dirty="0" smtClean="0">
                <a:solidFill>
                  <a:srgbClr val="FF0000"/>
                </a:solidFill>
              </a:rPr>
              <a:t>=</a:t>
            </a:r>
            <a:r>
              <a:rPr lang="zh-CN" altLang="zh-CN" b="1" dirty="0" smtClean="0">
                <a:solidFill>
                  <a:srgbClr val="FF0000"/>
                </a:solidFill>
              </a:rPr>
              <a:t>表达式；</a:t>
            </a:r>
            <a:endParaRPr lang="en-US" altLang="zh-CN" b="1" dirty="0" smtClean="0">
              <a:solidFill>
                <a:srgbClr val="FF0000"/>
              </a:solidFill>
            </a:endParaRPr>
          </a:p>
          <a:p>
            <a:pPr lvl="1">
              <a:buFontTx/>
              <a:buNone/>
            </a:pPr>
            <a:r>
              <a:rPr lang="en-US" altLang="zh-CN" sz="2400" b="1" dirty="0" smtClean="0"/>
              <a:t>double r=10;</a:t>
            </a:r>
            <a:endParaRPr lang="zh-CN" altLang="zh-CN" sz="2400" b="1" dirty="0" smtClean="0"/>
          </a:p>
          <a:p>
            <a:pPr lvl="1">
              <a:buFontTx/>
              <a:buNone/>
            </a:pPr>
            <a:r>
              <a:rPr lang="en-US" altLang="zh-CN" sz="2400" b="1" dirty="0" smtClean="0"/>
              <a:t>double &amp;lr1=r</a:t>
            </a:r>
            <a:r>
              <a:rPr lang="zh-CN" altLang="zh-CN" sz="2400" b="1" dirty="0" smtClean="0"/>
              <a:t>；</a:t>
            </a:r>
            <a:r>
              <a:rPr lang="en-US" altLang="zh-CN" sz="2400" b="1" dirty="0" smtClean="0"/>
              <a:t>              //</a:t>
            </a:r>
            <a:r>
              <a:rPr lang="zh-CN" altLang="zh-CN" sz="2400" b="1" dirty="0" smtClean="0"/>
              <a:t>正确，变量名代表左值</a:t>
            </a:r>
            <a:endParaRPr lang="zh-CN" altLang="zh-CN" sz="2400" b="1" dirty="0" smtClean="0"/>
          </a:p>
          <a:p>
            <a:pPr lvl="1">
              <a:buFontTx/>
              <a:buNone/>
            </a:pPr>
            <a:r>
              <a:rPr lang="en-US" altLang="zh-CN" sz="2400" b="1" dirty="0" smtClean="0"/>
              <a:t>double &amp;lr2=r+10;          //</a:t>
            </a:r>
            <a:r>
              <a:rPr lang="zh-CN" altLang="zh-CN" sz="2400" b="1" dirty="0" smtClean="0">
                <a:solidFill>
                  <a:srgbClr val="C00000"/>
                </a:solidFill>
              </a:rPr>
              <a:t>错误，引用只能是变量</a:t>
            </a:r>
            <a:endParaRPr lang="zh-CN" altLang="zh-CN" sz="2400" b="1" dirty="0" smtClean="0">
              <a:solidFill>
                <a:srgbClr val="C00000"/>
              </a:solidFill>
            </a:endParaRPr>
          </a:p>
          <a:p>
            <a:pPr lvl="1">
              <a:buFontTx/>
              <a:buNone/>
            </a:pPr>
            <a:r>
              <a:rPr lang="en-US" altLang="zh-CN" sz="2400" b="1" dirty="0" smtClean="0"/>
              <a:t>double &amp;&amp;</a:t>
            </a:r>
            <a:r>
              <a:rPr lang="en-US" altLang="zh-CN" sz="2400" b="1" dirty="0" err="1" smtClean="0"/>
              <a:t>rr</a:t>
            </a:r>
            <a:r>
              <a:rPr lang="en-US" altLang="zh-CN" sz="2400" b="1" dirty="0" smtClean="0"/>
              <a:t>=r;        　　</a:t>
            </a:r>
            <a:r>
              <a:rPr lang="en-US" altLang="zh-CN" sz="2000" b="1" dirty="0" smtClean="0"/>
              <a:t>//</a:t>
            </a:r>
            <a:r>
              <a:rPr lang="zh-CN" altLang="zh-CN" sz="2000" b="1" dirty="0" smtClean="0">
                <a:solidFill>
                  <a:srgbClr val="C00000"/>
                </a:solidFill>
              </a:rPr>
              <a:t>错误，变量名代表左值，而</a:t>
            </a:r>
            <a:r>
              <a:rPr lang="en-US" altLang="zh-CN" sz="2000" b="1" dirty="0" smtClean="0">
                <a:solidFill>
                  <a:srgbClr val="C00000"/>
                </a:solidFill>
              </a:rPr>
              <a:t>&amp;&amp;</a:t>
            </a:r>
            <a:r>
              <a:rPr lang="zh-CN" altLang="zh-CN" sz="2000" b="1" dirty="0" smtClean="0">
                <a:solidFill>
                  <a:srgbClr val="C00000"/>
                </a:solidFill>
              </a:rPr>
              <a:t>需要右值</a:t>
            </a:r>
            <a:endParaRPr lang="zh-CN" altLang="zh-CN" sz="2000" b="1" dirty="0" smtClean="0">
              <a:solidFill>
                <a:srgbClr val="C00000"/>
              </a:solidFill>
            </a:endParaRPr>
          </a:p>
          <a:p>
            <a:pPr lvl="1">
              <a:buFontTx/>
              <a:buNone/>
            </a:pPr>
            <a:r>
              <a:rPr lang="en-US" altLang="zh-CN" sz="2400" b="1" dirty="0" smtClean="0"/>
              <a:t>double &amp;&amp;</a:t>
            </a:r>
            <a:r>
              <a:rPr lang="en-US" altLang="zh-CN" sz="2400" b="1" dirty="0" err="1" smtClean="0"/>
              <a:t>rr</a:t>
            </a:r>
            <a:r>
              <a:rPr lang="en-US" altLang="zh-CN" sz="2400" b="1" dirty="0" smtClean="0"/>
              <a:t>=r+10;         </a:t>
            </a:r>
            <a:r>
              <a:rPr lang="en-US" altLang="zh-CN" sz="2000" b="1" dirty="0" smtClean="0"/>
              <a:t>//</a:t>
            </a:r>
            <a:r>
              <a:rPr lang="zh-CN" altLang="zh-CN" sz="2000" b="1" dirty="0" smtClean="0"/>
              <a:t>正确，</a:t>
            </a:r>
            <a:r>
              <a:rPr lang="en-US" altLang="zh-CN" sz="2000" b="1" dirty="0" err="1" smtClean="0"/>
              <a:t>rr</a:t>
            </a:r>
            <a:r>
              <a:rPr lang="zh-CN" altLang="zh-CN" sz="2000" b="1" dirty="0" smtClean="0"/>
              <a:t>为表“</a:t>
            </a:r>
            <a:r>
              <a:rPr lang="en-US" altLang="zh-CN" sz="2000" b="1" dirty="0" smtClean="0"/>
              <a:t>r+10</a:t>
            </a:r>
            <a:r>
              <a:rPr lang="zh-CN" altLang="zh-CN" sz="2000" b="1" dirty="0" smtClean="0"/>
              <a:t>”计算结果，即</a:t>
            </a:r>
            <a:r>
              <a:rPr lang="en-US" altLang="zh-CN" sz="2000" b="1" dirty="0" smtClean="0"/>
              <a:t>20</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457200" y="73025"/>
            <a:ext cx="8229600" cy="811213"/>
          </a:xfrm>
        </p:spPr>
        <p:txBody>
          <a:bodyPr/>
          <a:lstStyle/>
          <a:p>
            <a:r>
              <a:rPr lang="en-US" altLang="zh-CN" dirty="0" smtClean="0"/>
              <a:t>2.4.2 </a:t>
            </a:r>
            <a:r>
              <a:rPr lang="zh-CN" altLang="zh-CN" dirty="0" smtClean="0">
                <a:solidFill>
                  <a:srgbClr val="FF0000"/>
                </a:solidFill>
              </a:rPr>
              <a:t>右值</a:t>
            </a:r>
            <a:r>
              <a:rPr lang="zh-CN" altLang="zh-CN" dirty="0" smtClean="0"/>
              <a:t>引用 </a:t>
            </a:r>
            <a:r>
              <a:rPr lang="zh-CN" altLang="en-US" dirty="0" smtClean="0"/>
              <a:t>　</a:t>
            </a:r>
            <a:r>
              <a:rPr lang="en-US" altLang="zh-CN" dirty="0" smtClean="0"/>
              <a:t>C++11</a:t>
            </a:r>
            <a:endParaRPr lang="zh-CN" altLang="en-US" dirty="0" smtClean="0"/>
          </a:p>
        </p:txBody>
      </p:sp>
      <p:sp>
        <p:nvSpPr>
          <p:cNvPr id="54274" name="内容占位符 2"/>
          <p:cNvSpPr>
            <a:spLocks noGrp="1"/>
          </p:cNvSpPr>
          <p:nvPr>
            <p:ph idx="1"/>
          </p:nvPr>
        </p:nvSpPr>
        <p:spPr>
          <a:xfrm>
            <a:off x="250825" y="1076325"/>
            <a:ext cx="8893175" cy="5168900"/>
          </a:xfrm>
        </p:spPr>
        <p:txBody>
          <a:bodyPr/>
          <a:lstStyle/>
          <a:p>
            <a:pPr marL="0" indent="0">
              <a:buFontTx/>
              <a:buNone/>
            </a:pPr>
            <a:r>
              <a:rPr lang="zh-CN" altLang="zh-CN" sz="2800" b="1" dirty="0" smtClean="0">
                <a:solidFill>
                  <a:srgbClr val="0000CC"/>
                </a:solidFill>
              </a:rPr>
              <a:t>【例</a:t>
            </a:r>
            <a:r>
              <a:rPr lang="en-US" altLang="zh-CN" sz="2800" b="1" dirty="0" smtClean="0">
                <a:solidFill>
                  <a:srgbClr val="0000CC"/>
                </a:solidFill>
              </a:rPr>
              <a:t>2-9</a:t>
            </a:r>
            <a:r>
              <a:rPr lang="zh-CN" altLang="zh-CN" sz="2800" b="1" dirty="0" smtClean="0">
                <a:solidFill>
                  <a:srgbClr val="0000CC"/>
                </a:solidFill>
              </a:rPr>
              <a:t>】右值引用的定义和使用。</a:t>
            </a:r>
            <a:endParaRPr lang="zh-CN" altLang="zh-CN" sz="2800" b="1" dirty="0" smtClean="0">
              <a:solidFill>
                <a:srgbClr val="0000CC"/>
              </a:solidFill>
            </a:endParaRPr>
          </a:p>
          <a:p>
            <a:pPr marL="0" indent="0">
              <a:buFontTx/>
              <a:buNone/>
            </a:pPr>
            <a:r>
              <a:rPr lang="en-US" altLang="zh-CN" sz="2000" b="1" dirty="0" smtClean="0"/>
              <a:t>#include &lt;</a:t>
            </a:r>
            <a:r>
              <a:rPr lang="en-US" altLang="zh-CN" sz="2000" b="1" dirty="0" err="1" smtClean="0"/>
              <a:t>iostream</a:t>
            </a:r>
            <a:r>
              <a:rPr lang="en-US" altLang="zh-CN" sz="2000" b="1" dirty="0" smtClean="0"/>
              <a:t>&gt;</a:t>
            </a:r>
            <a:endParaRPr lang="zh-CN" altLang="zh-CN" sz="2000" b="1" dirty="0" smtClean="0"/>
          </a:p>
          <a:p>
            <a:pPr marL="0" indent="0">
              <a:buFontTx/>
              <a:buNone/>
            </a:pPr>
            <a:r>
              <a:rPr lang="en-US" altLang="zh-CN" sz="2000" b="1" dirty="0" smtClean="0"/>
              <a:t>using namespace </a:t>
            </a:r>
            <a:r>
              <a:rPr lang="en-US" altLang="zh-CN" sz="2000" b="1" dirty="0" err="1" smtClean="0"/>
              <a:t>std</a:t>
            </a:r>
            <a:r>
              <a:rPr lang="en-US" altLang="zh-CN" sz="2000" b="1" dirty="0" smtClean="0"/>
              <a:t>;</a:t>
            </a:r>
            <a:endParaRPr lang="zh-CN" altLang="zh-CN" sz="2000" b="1" dirty="0" smtClean="0"/>
          </a:p>
          <a:p>
            <a:pPr marL="0" indent="0">
              <a:buFontTx/>
              <a:buNone/>
            </a:pPr>
            <a:r>
              <a:rPr lang="en-US" altLang="zh-CN" sz="2000" b="1" dirty="0" smtClean="0"/>
              <a:t>void main(){</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x = 10;</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&amp;r = x;</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&amp;&amp;</a:t>
            </a:r>
            <a:r>
              <a:rPr lang="en-US" altLang="zh-CN" sz="2000" b="1" dirty="0" err="1" smtClean="0"/>
              <a:t>ar</a:t>
            </a:r>
            <a:r>
              <a:rPr lang="en-US" altLang="zh-CN" sz="2000" b="1" dirty="0" smtClean="0"/>
              <a:t> = x;                   </a:t>
            </a:r>
            <a:r>
              <a:rPr lang="en-US" altLang="zh-CN" sz="2000" b="1" dirty="0" smtClean="0">
                <a:solidFill>
                  <a:srgbClr val="C00000"/>
                </a:solidFill>
              </a:rPr>
              <a:t> //L1:</a:t>
            </a:r>
            <a:r>
              <a:rPr lang="zh-CN" altLang="zh-CN" sz="2000" b="1" dirty="0" smtClean="0">
                <a:solidFill>
                  <a:srgbClr val="C00000"/>
                </a:solidFill>
              </a:rPr>
              <a:t>错误，变量名只能绑定到左值</a:t>
            </a:r>
            <a:endParaRPr lang="zh-CN" altLang="zh-CN" sz="2000" b="1" dirty="0" smtClean="0">
              <a:solidFill>
                <a:srgbClr val="C00000"/>
              </a:solidFill>
            </a:endParaRPr>
          </a:p>
          <a:p>
            <a:pPr marL="0" indent="0">
              <a:buFontTx/>
              <a:buNone/>
            </a:pPr>
            <a:r>
              <a:rPr lang="en-US" altLang="zh-CN" sz="2000" b="1" dirty="0" smtClean="0"/>
              <a:t>	</a:t>
            </a:r>
            <a:r>
              <a:rPr lang="en-US" altLang="zh-CN" sz="2000" b="1" dirty="0" err="1" smtClean="0">
                <a:solidFill>
                  <a:srgbClr val="FF0000"/>
                </a:solidFill>
              </a:rPr>
              <a:t>int</a:t>
            </a:r>
            <a:r>
              <a:rPr lang="en-US" altLang="zh-CN" sz="2000" b="1" dirty="0" smtClean="0">
                <a:solidFill>
                  <a:srgbClr val="FF0000"/>
                </a:solidFill>
              </a:rPr>
              <a:t> &amp;&amp;</a:t>
            </a:r>
            <a:r>
              <a:rPr lang="en-US" altLang="zh-CN" sz="2000" b="1" dirty="0" err="1" smtClean="0">
                <a:solidFill>
                  <a:srgbClr val="FF0000"/>
                </a:solidFill>
              </a:rPr>
              <a:t>rx</a:t>
            </a:r>
            <a:r>
              <a:rPr lang="en-US" altLang="zh-CN" sz="2000" b="1" dirty="0" smtClean="0">
                <a:solidFill>
                  <a:srgbClr val="FF0000"/>
                </a:solidFill>
              </a:rPr>
              <a:t> = x + 10 * 3;</a:t>
            </a:r>
            <a:r>
              <a:rPr lang="en-US" altLang="zh-CN" sz="2000" b="1" dirty="0" smtClean="0"/>
              <a:t>         //L2:</a:t>
            </a:r>
            <a:r>
              <a:rPr lang="zh-CN" altLang="zh-CN" sz="2000" b="1" dirty="0" smtClean="0"/>
              <a:t>正确，</a:t>
            </a:r>
            <a:r>
              <a:rPr lang="en-US" altLang="zh-CN" sz="2000" b="1" dirty="0" err="1" smtClean="0"/>
              <a:t>rx</a:t>
            </a:r>
            <a:r>
              <a:rPr lang="zh-CN" altLang="zh-CN" sz="2000" b="1" dirty="0" smtClean="0"/>
              <a:t>为右值引用，保存表达式值</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"x=" &lt;&lt; x &lt;&lt; "\t </a:t>
            </a:r>
            <a:r>
              <a:rPr lang="en-US" altLang="zh-CN" sz="2000" b="1" dirty="0" err="1" smtClean="0"/>
              <a:t>rx</a:t>
            </a:r>
            <a:r>
              <a:rPr lang="en-US" altLang="zh-CN" sz="2000" b="1" dirty="0" smtClean="0"/>
              <a:t>=" &lt;&lt; </a:t>
            </a:r>
            <a:r>
              <a:rPr lang="en-US" altLang="zh-CN" sz="2000" b="1" dirty="0" err="1" smtClean="0"/>
              <a:t>rx</a:t>
            </a:r>
            <a:r>
              <a:rPr lang="en-US" altLang="zh-CN" sz="2000" b="1" dirty="0" smtClean="0"/>
              <a:t> &lt;&lt; </a:t>
            </a:r>
            <a:r>
              <a:rPr lang="en-US" altLang="zh-CN" sz="2000" b="1" dirty="0" err="1" smtClean="0"/>
              <a:t>endl</a:t>
            </a:r>
            <a:r>
              <a:rPr lang="en-US" altLang="zh-CN" sz="2000" b="1" dirty="0" smtClean="0"/>
              <a:t>;    　//L3</a:t>
            </a:r>
            <a:endParaRPr lang="zh-CN" altLang="zh-CN" sz="2000" b="1" dirty="0" smtClean="0"/>
          </a:p>
          <a:p>
            <a:pPr marL="0" indent="0">
              <a:buFontTx/>
              <a:buNone/>
            </a:pPr>
            <a:r>
              <a:rPr lang="en-US" altLang="zh-CN" sz="2000" b="1" dirty="0" smtClean="0"/>
              <a:t>	x = 20;　　　　　　　　　//x</a:t>
            </a:r>
            <a:r>
              <a:rPr lang="zh-CN" altLang="en-US" sz="2000" b="1" dirty="0" smtClean="0"/>
              <a:t>变化不影响</a:t>
            </a:r>
            <a:r>
              <a:rPr lang="en-US" altLang="zh-CN" sz="2000" b="1" dirty="0" err="1" smtClean="0"/>
              <a:t>rx</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"x=" &lt;&lt; x &lt;&lt; "\t </a:t>
            </a:r>
            <a:r>
              <a:rPr lang="en-US" altLang="zh-CN" sz="2000" b="1" dirty="0" err="1" smtClean="0"/>
              <a:t>rx</a:t>
            </a:r>
            <a:r>
              <a:rPr lang="en-US" altLang="zh-CN" sz="2000" b="1" dirty="0" smtClean="0"/>
              <a:t>=" &lt;&lt; </a:t>
            </a:r>
            <a:r>
              <a:rPr lang="en-US" altLang="zh-CN" sz="2000" b="1" dirty="0" err="1" smtClean="0"/>
              <a:t>rx</a:t>
            </a:r>
            <a:r>
              <a:rPr lang="en-US" altLang="zh-CN" sz="2000" b="1" dirty="0" smtClean="0"/>
              <a:t> &lt;&lt; </a:t>
            </a:r>
            <a:r>
              <a:rPr lang="en-US" altLang="zh-CN" sz="2000" b="1" dirty="0" err="1" smtClean="0"/>
              <a:t>endl</a:t>
            </a:r>
            <a:r>
              <a:rPr lang="en-US" altLang="zh-CN" sz="2000" b="1" dirty="0" smtClean="0"/>
              <a:t>;   　 //L4　　</a:t>
            </a:r>
            <a:r>
              <a:rPr lang="en-US" altLang="zh-CN" sz="2000" b="1" dirty="0" err="1" smtClean="0"/>
              <a:t>rx</a:t>
            </a:r>
            <a:r>
              <a:rPr lang="en-US" altLang="zh-CN" sz="2000" b="1" dirty="0" smtClean="0"/>
              <a:t>=40</a:t>
            </a:r>
            <a:endParaRPr lang="zh-CN"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y = </a:t>
            </a:r>
            <a:r>
              <a:rPr lang="en-US" altLang="zh-CN" sz="2000" b="1" dirty="0" err="1" smtClean="0"/>
              <a:t>rx</a:t>
            </a:r>
            <a:r>
              <a:rPr lang="en-US" altLang="zh-CN" sz="2000" b="1" dirty="0" smtClean="0"/>
              <a:t>;                                            　　　　　//L5      y=40</a:t>
            </a:r>
            <a:endParaRPr lang="zh-CN" altLang="zh-CN" sz="2000" b="1" dirty="0" smtClean="0"/>
          </a:p>
          <a:p>
            <a:pPr marL="0" indent="0">
              <a:buFontTx/>
              <a:buNone/>
            </a:pPr>
            <a:r>
              <a:rPr lang="en-US" altLang="zh-CN" sz="2000" b="1" dirty="0" smtClean="0"/>
              <a:t>	</a:t>
            </a:r>
            <a:r>
              <a:rPr lang="en-US" altLang="zh-CN" sz="2000" b="1" dirty="0" err="1" smtClean="0"/>
              <a:t>cout</a:t>
            </a:r>
            <a:r>
              <a:rPr lang="en-US" altLang="zh-CN" sz="2000" b="1" dirty="0" smtClean="0"/>
              <a:t> &lt;&lt; "y=" &lt;&lt; y &lt;&lt; </a:t>
            </a:r>
            <a:r>
              <a:rPr lang="en-US" altLang="zh-CN" sz="2000" b="1" dirty="0" err="1" smtClean="0"/>
              <a:t>endl</a:t>
            </a:r>
            <a:r>
              <a:rPr lang="en-US" altLang="zh-CN" sz="2000" b="1" dirty="0" smtClean="0"/>
              <a:t>;                          　　//L6</a:t>
            </a:r>
            <a:endParaRPr lang="zh-CN" altLang="zh-CN" sz="2000" b="1" dirty="0" smtClean="0"/>
          </a:p>
          <a:p>
            <a:pPr marL="0" indent="0">
              <a:buFontTx/>
              <a:buNone/>
            </a:pPr>
            <a:r>
              <a:rPr lang="en-US" altLang="zh-CN" sz="2000" b="1" dirty="0" smtClean="0"/>
              <a:t>}</a:t>
            </a:r>
            <a:endParaRPr lang="zh-CN" altLang="zh-CN" sz="2000" b="1" dirty="0" smtClean="0"/>
          </a:p>
          <a:p>
            <a:pPr marL="0" indent="0">
              <a:buFontTx/>
              <a:buNone/>
            </a:pPr>
            <a:endParaRPr lang="zh-CN" altLang="en-US" sz="2000" b="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457200" y="73025"/>
            <a:ext cx="8229600" cy="811213"/>
          </a:xfrm>
        </p:spPr>
        <p:txBody>
          <a:bodyPr/>
          <a:lstStyle/>
          <a:p>
            <a:r>
              <a:rPr lang="en-US" altLang="zh-CN" dirty="0" smtClean="0"/>
              <a:t>2.4.2 </a:t>
            </a:r>
            <a:r>
              <a:rPr lang="zh-CN" altLang="zh-CN" dirty="0" smtClean="0">
                <a:solidFill>
                  <a:srgbClr val="FF0000"/>
                </a:solidFill>
              </a:rPr>
              <a:t>右值</a:t>
            </a:r>
            <a:r>
              <a:rPr lang="zh-CN" altLang="zh-CN" dirty="0" smtClean="0"/>
              <a:t>引用 </a:t>
            </a:r>
            <a:r>
              <a:rPr lang="zh-CN" altLang="en-US" dirty="0" smtClean="0"/>
              <a:t>　</a:t>
            </a:r>
            <a:r>
              <a:rPr lang="en-US" altLang="zh-CN" dirty="0" smtClean="0"/>
              <a:t>C++11</a:t>
            </a:r>
            <a:endParaRPr lang="zh-CN" altLang="en-US" dirty="0" smtClean="0"/>
          </a:p>
        </p:txBody>
      </p:sp>
      <p:sp>
        <p:nvSpPr>
          <p:cNvPr id="3" name="内容占位符 2"/>
          <p:cNvSpPr>
            <a:spLocks noGrp="1"/>
          </p:cNvSpPr>
          <p:nvPr>
            <p:ph idx="1"/>
          </p:nvPr>
        </p:nvSpPr>
        <p:spPr>
          <a:xfrm>
            <a:off x="107950" y="1076325"/>
            <a:ext cx="8856663" cy="5168900"/>
          </a:xfrm>
        </p:spPr>
        <p:txBody>
          <a:bodyPr/>
          <a:lstStyle/>
          <a:p>
            <a:pPr>
              <a:defRPr/>
            </a:pPr>
            <a:r>
              <a:rPr lang="zh-CN" altLang="zh-CN" b="1" dirty="0">
                <a:solidFill>
                  <a:srgbClr val="0000CC"/>
                </a:solidFill>
              </a:rPr>
              <a:t>左值引用</a:t>
            </a:r>
            <a:r>
              <a:rPr lang="en-US" altLang="zh-CN" b="1" dirty="0">
                <a:solidFill>
                  <a:srgbClr val="0000CC"/>
                </a:solidFill>
              </a:rPr>
              <a:t>&amp;</a:t>
            </a:r>
            <a:r>
              <a:rPr lang="zh-CN" altLang="en-US" b="1" dirty="0">
                <a:solidFill>
                  <a:srgbClr val="0000CC"/>
                </a:solidFill>
              </a:rPr>
              <a:t>右值引用的</a:t>
            </a:r>
            <a:r>
              <a:rPr lang="zh-CN" altLang="zh-CN" b="1" dirty="0">
                <a:solidFill>
                  <a:srgbClr val="0000CC"/>
                </a:solidFill>
              </a:rPr>
              <a:t>区别</a:t>
            </a:r>
            <a:endParaRPr lang="zh-CN" altLang="zh-CN" b="1" dirty="0">
              <a:solidFill>
                <a:srgbClr val="0000CC"/>
              </a:solidFill>
            </a:endParaRPr>
          </a:p>
          <a:p>
            <a:pPr lvl="2">
              <a:defRPr/>
            </a:pPr>
            <a:r>
              <a:rPr lang="zh-CN" altLang="zh-CN" sz="2800" b="1" dirty="0"/>
              <a:t>左值只能够绑定到变量名（对应变量的内存区域），而且</a:t>
            </a:r>
            <a:r>
              <a:rPr lang="zh-CN" altLang="zh-CN" sz="2800" b="1" dirty="0">
                <a:solidFill>
                  <a:srgbClr val="FF0000"/>
                </a:solidFill>
              </a:rPr>
              <a:t>具有持久性</a:t>
            </a:r>
            <a:r>
              <a:rPr lang="zh-CN" altLang="zh-CN" sz="2800" b="1" dirty="0"/>
              <a:t>（变量的作用域和生存期内有效）；</a:t>
            </a:r>
            <a:endParaRPr lang="zh-CN" altLang="zh-CN" sz="2800" b="1" dirty="0"/>
          </a:p>
          <a:p>
            <a:pPr marL="914400" lvl="2" indent="0">
              <a:buFontTx/>
              <a:buNone/>
              <a:defRPr/>
            </a:pPr>
            <a:endParaRPr lang="en-US" altLang="zh-CN" sz="2800" b="1" dirty="0"/>
          </a:p>
          <a:p>
            <a:pPr lvl="2">
              <a:defRPr/>
            </a:pPr>
            <a:r>
              <a:rPr lang="zh-CN" altLang="zh-CN" sz="2800" b="1" dirty="0"/>
              <a:t>右值只能</a:t>
            </a:r>
            <a:r>
              <a:rPr lang="zh-CN" altLang="zh-CN" sz="2800" b="1" dirty="0">
                <a:solidFill>
                  <a:srgbClr val="FF0000"/>
                </a:solidFill>
              </a:rPr>
              <a:t>绑定到常量，或者表达式求值过程中创建的临时对象</a:t>
            </a:r>
            <a:r>
              <a:rPr lang="zh-CN" altLang="zh-CN" sz="2800" b="1" dirty="0"/>
              <a:t>上，本来该临时对象是短暂的，用完就会被销毁，而右值引用“接管”了该临时对象，使它可再次被使用</a:t>
            </a:r>
            <a:r>
              <a:rPr lang="en-US" altLang="zh-CN" sz="2800" b="1" dirty="0"/>
              <a:t>,</a:t>
            </a:r>
            <a:r>
              <a:rPr lang="zh-CN" altLang="en-US" sz="2800" b="1" dirty="0">
                <a:solidFill>
                  <a:srgbClr val="C00000"/>
                </a:solidFill>
              </a:rPr>
              <a:t>延长了临时对象的生命周期</a:t>
            </a:r>
            <a:r>
              <a:rPr lang="zh-CN" altLang="zh-CN" sz="2800" b="1" dirty="0">
                <a:solidFill>
                  <a:srgbClr val="C00000"/>
                </a:solidFill>
              </a:rPr>
              <a:t>。</a:t>
            </a:r>
            <a:endParaRPr lang="zh-CN" altLang="zh-CN" sz="2800" b="1" dirty="0">
              <a:solidFill>
                <a:srgbClr val="C00000"/>
              </a:solidFill>
            </a:endParaRPr>
          </a:p>
          <a:p>
            <a:pPr>
              <a:defRPr/>
            </a:pPr>
            <a:endParaRPr lang="zh-CN" altLang="zh-CN"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11188" y="0"/>
            <a:ext cx="7772400" cy="836613"/>
          </a:xfrm>
        </p:spPr>
        <p:txBody>
          <a:bodyPr/>
          <a:lstStyle/>
          <a:p>
            <a:r>
              <a:rPr lang="en-US" altLang="zh-CN" b="1" dirty="0" smtClean="0"/>
              <a:t>2.5  </a:t>
            </a:r>
            <a:r>
              <a:rPr lang="en-US" altLang="zh-CN" b="1" dirty="0" err="1" smtClean="0">
                <a:solidFill>
                  <a:srgbClr val="FF0000"/>
                </a:solidFill>
              </a:rPr>
              <a:t>const</a:t>
            </a:r>
            <a:r>
              <a:rPr lang="zh-CN" altLang="zh-CN" b="1" dirty="0" smtClean="0"/>
              <a:t>和</a:t>
            </a:r>
            <a:r>
              <a:rPr lang="en-US" altLang="zh-CN" b="1" dirty="0" err="1" smtClean="0">
                <a:solidFill>
                  <a:srgbClr val="FF0000"/>
                </a:solidFill>
              </a:rPr>
              <a:t>constexpr</a:t>
            </a:r>
            <a:r>
              <a:rPr lang="zh-CN" altLang="zh-CN" b="1" dirty="0" smtClean="0"/>
              <a:t>常量</a:t>
            </a:r>
            <a:endParaRPr lang="zh-CN" altLang="zh-CN" b="1" dirty="0" smtClean="0"/>
          </a:p>
        </p:txBody>
      </p:sp>
      <p:sp>
        <p:nvSpPr>
          <p:cNvPr id="13315" name="Rectangle 3"/>
          <p:cNvSpPr>
            <a:spLocks noGrp="1" noChangeArrowheads="1"/>
          </p:cNvSpPr>
          <p:nvPr>
            <p:ph idx="1"/>
          </p:nvPr>
        </p:nvSpPr>
        <p:spPr>
          <a:xfrm>
            <a:off x="598488" y="1196975"/>
            <a:ext cx="8077200" cy="4114800"/>
          </a:xfrm>
        </p:spPr>
        <p:txBody>
          <a:bodyPr/>
          <a:lstStyle/>
          <a:p>
            <a:pPr marL="0" indent="0" eaLnBrk="1" hangingPunct="1">
              <a:buFontTx/>
              <a:buNone/>
            </a:pPr>
            <a:r>
              <a:rPr lang="en-US" altLang="zh-CN" b="1" dirty="0" smtClean="0">
                <a:solidFill>
                  <a:srgbClr val="0000CC"/>
                </a:solidFill>
              </a:rPr>
              <a:t>2.5.1</a:t>
            </a:r>
            <a:r>
              <a:rPr lang="zh-CN" altLang="en-US" b="1" dirty="0" smtClean="0">
                <a:solidFill>
                  <a:srgbClr val="0000CC"/>
                </a:solidFill>
              </a:rPr>
              <a:t>、常量的定义</a:t>
            </a:r>
            <a:endParaRPr lang="zh-CN" altLang="en-US" b="1" dirty="0" smtClean="0">
              <a:solidFill>
                <a:srgbClr val="0000CC"/>
              </a:solidFill>
            </a:endParaRPr>
          </a:p>
          <a:p>
            <a:pPr lvl="1" eaLnBrk="1" hangingPunct="1"/>
            <a:r>
              <a:rPr lang="en-US" altLang="zh-CN" b="1" dirty="0" smtClean="0"/>
              <a:t>C</a:t>
            </a:r>
            <a:endParaRPr lang="en-US" altLang="zh-CN" b="1" dirty="0" smtClean="0"/>
          </a:p>
          <a:p>
            <a:pPr lvl="2" eaLnBrk="1" hangingPunct="1"/>
            <a:r>
              <a:rPr lang="en-US" altLang="zh-CN" b="1" dirty="0" smtClean="0">
                <a:latin typeface="Tahoma" panose="020B0604030504040204" pitchFamily="34" charset="0"/>
              </a:rPr>
              <a:t>#define </a:t>
            </a:r>
            <a:r>
              <a:rPr lang="zh-CN" altLang="en-US" b="1" dirty="0" smtClean="0">
                <a:latin typeface="Tahoma" panose="020B0604030504040204" pitchFamily="34" charset="0"/>
              </a:rPr>
              <a:t>常量名称 常量</a:t>
            </a:r>
            <a:r>
              <a:rPr lang="zh-CN" altLang="en-US" b="1" dirty="0" smtClean="0"/>
              <a:t> </a:t>
            </a:r>
            <a:endParaRPr lang="zh-CN" altLang="en-US" b="1" dirty="0" smtClean="0"/>
          </a:p>
          <a:p>
            <a:pPr lvl="1" eaLnBrk="1" hangingPunct="1"/>
            <a:r>
              <a:rPr lang="en-US" altLang="zh-CN" b="1" dirty="0" smtClean="0"/>
              <a:t>C</a:t>
            </a:r>
            <a:r>
              <a:rPr lang="zh-CN" altLang="en-US" b="1" dirty="0" smtClean="0"/>
              <a:t>＋＋</a:t>
            </a:r>
            <a:endParaRPr lang="zh-CN" altLang="en-US" b="1" dirty="0" smtClean="0"/>
          </a:p>
          <a:p>
            <a:pPr lvl="2" eaLnBrk="1" hangingPunct="1"/>
            <a:r>
              <a:rPr lang="en-US" altLang="zh-CN" b="1" dirty="0" err="1" smtClean="0">
                <a:latin typeface="Tahoma" panose="020B0604030504040204" pitchFamily="34" charset="0"/>
              </a:rPr>
              <a:t>const</a:t>
            </a:r>
            <a:r>
              <a:rPr lang="en-US" altLang="zh-CN" b="1" dirty="0" smtClean="0">
                <a:latin typeface="Tahoma" panose="020B0604030504040204" pitchFamily="34" charset="0"/>
              </a:rPr>
              <a:t> </a:t>
            </a:r>
            <a:r>
              <a:rPr lang="zh-CN" altLang="en-US" b="1" dirty="0" smtClean="0">
                <a:latin typeface="Tahoma" panose="020B0604030504040204" pitchFamily="34" charset="0"/>
              </a:rPr>
              <a:t>类型 </a:t>
            </a:r>
            <a:r>
              <a:rPr lang="zh-CN" altLang="en-US" b="1" dirty="0" smtClean="0">
                <a:solidFill>
                  <a:srgbClr val="FF0000"/>
                </a:solidFill>
                <a:latin typeface="Tahoma" panose="020B0604030504040204" pitchFamily="34" charset="0"/>
              </a:rPr>
              <a:t>常量名称 </a:t>
            </a:r>
            <a:r>
              <a:rPr lang="en-US" altLang="zh-CN" b="1" dirty="0" smtClean="0">
                <a:solidFill>
                  <a:srgbClr val="FF0000"/>
                </a:solidFill>
                <a:latin typeface="Tahoma" panose="020B0604030504040204" pitchFamily="34" charset="0"/>
              </a:rPr>
              <a:t>= </a:t>
            </a:r>
            <a:r>
              <a:rPr lang="zh-CN" altLang="en-US" b="1" dirty="0" smtClean="0">
                <a:solidFill>
                  <a:srgbClr val="FF0000"/>
                </a:solidFill>
                <a:latin typeface="Tahoma" panose="020B0604030504040204" pitchFamily="34" charset="0"/>
              </a:rPr>
              <a:t>常量</a:t>
            </a:r>
            <a:r>
              <a:rPr lang="en-US" altLang="zh-CN" b="1" dirty="0" smtClean="0">
                <a:latin typeface="Tahoma" panose="020B0604030504040204" pitchFamily="34" charset="0"/>
              </a:rPr>
              <a:t>;</a:t>
            </a:r>
            <a:endParaRPr lang="en-US" altLang="zh-CN" b="1" dirty="0" smtClean="0">
              <a:latin typeface="Tahoma" panose="020B0604030504040204" pitchFamily="34" charset="0"/>
            </a:endParaRPr>
          </a:p>
          <a:p>
            <a:pPr lvl="2" eaLnBrk="1" hangingPunct="1"/>
            <a:r>
              <a:rPr lang="en-US" altLang="zh-CN" b="1" dirty="0" err="1" smtClean="0">
                <a:solidFill>
                  <a:srgbClr val="0000CC"/>
                </a:solidFill>
              </a:rPr>
              <a:t>constexpr</a:t>
            </a:r>
            <a:r>
              <a:rPr lang="en-US" altLang="zh-CN" b="1" dirty="0" smtClean="0">
                <a:solidFill>
                  <a:srgbClr val="0000CC"/>
                </a:solidFill>
              </a:rPr>
              <a:t> </a:t>
            </a:r>
            <a:r>
              <a:rPr lang="zh-CN" altLang="zh-CN" b="1" dirty="0" smtClean="0"/>
              <a:t>类型</a:t>
            </a:r>
            <a:r>
              <a:rPr lang="en-US" altLang="zh-CN" b="1" dirty="0" smtClean="0"/>
              <a:t>  </a:t>
            </a:r>
            <a:r>
              <a:rPr lang="zh-CN" altLang="zh-CN" b="1" dirty="0" smtClean="0">
                <a:solidFill>
                  <a:srgbClr val="0000CC"/>
                </a:solidFill>
              </a:rPr>
              <a:t>常量名</a:t>
            </a:r>
            <a:r>
              <a:rPr lang="en-US" altLang="zh-CN" b="1" dirty="0" smtClean="0">
                <a:solidFill>
                  <a:srgbClr val="0000CC"/>
                </a:solidFill>
              </a:rPr>
              <a:t>=</a:t>
            </a:r>
            <a:r>
              <a:rPr lang="zh-CN" altLang="zh-CN" b="1" dirty="0" smtClean="0">
                <a:solidFill>
                  <a:srgbClr val="0000CC"/>
                </a:solidFill>
              </a:rPr>
              <a:t>常量表达式</a:t>
            </a:r>
            <a:r>
              <a:rPr lang="en-US" altLang="zh-CN" b="1" dirty="0" smtClean="0"/>
              <a:t>;     </a:t>
            </a:r>
            <a:r>
              <a:rPr lang="en-US" altLang="zh-CN" dirty="0" smtClean="0"/>
              <a:t>     11C</a:t>
            </a:r>
            <a:r>
              <a:rPr lang="en-US" altLang="zh-CN" baseline="-25000" dirty="0" smtClean="0"/>
              <a:t>++</a:t>
            </a:r>
            <a:endParaRPr lang="zh-CN" altLang="zh-CN" dirty="0" smtClean="0"/>
          </a:p>
          <a:p>
            <a:pPr lvl="2" eaLnBrk="1" hangingPunct="1"/>
            <a:r>
              <a:rPr lang="en-US" altLang="zh-CN" b="1" dirty="0" smtClean="0"/>
              <a:t> </a:t>
            </a:r>
            <a:endParaRPr lang="en-US" altLang="zh-CN" b="1" dirty="0" smtClean="0"/>
          </a:p>
        </p:txBody>
      </p:sp>
      <p:sp>
        <p:nvSpPr>
          <p:cNvPr id="13316" name="AutoShape 4"/>
          <p:cNvSpPr>
            <a:spLocks noChangeArrowheads="1"/>
          </p:cNvSpPr>
          <p:nvPr/>
        </p:nvSpPr>
        <p:spPr bwMode="auto">
          <a:xfrm>
            <a:off x="5795963" y="2205038"/>
            <a:ext cx="2879725" cy="1584325"/>
          </a:xfrm>
          <a:prstGeom prst="cloudCallout">
            <a:avLst>
              <a:gd name="adj1" fmla="val -46338"/>
              <a:gd name="adj2" fmla="val 38032"/>
            </a:avLst>
          </a:prstGeom>
          <a:solidFill>
            <a:srgbClr val="FFFF66"/>
          </a:solidFill>
          <a:ln w="3175">
            <a:solidFill>
              <a:schemeClr val="bg1"/>
            </a:solidFill>
            <a:round/>
          </a:ln>
        </p:spPr>
        <p:txBody>
          <a:bodyPr lIns="92075" tIns="46038" rIns="92075" bIns="46038" anchor="ctr"/>
          <a:lstStyle/>
          <a:p>
            <a:pPr algn="ctr"/>
            <a:r>
              <a:rPr kumimoji="1" lang="zh-CN" altLang="en-US" sz="2400" b="1">
                <a:solidFill>
                  <a:schemeClr val="accent2"/>
                </a:solidFill>
                <a:latin typeface="Lucida Sans Unicode" panose="020B0602030504020204" pitchFamily="34" charset="0"/>
              </a:rPr>
              <a:t>常量在定义时就必须初始化</a:t>
            </a:r>
            <a:endParaRPr kumimoji="1" lang="zh-CN" altLang="en-US" sz="2400" b="1">
              <a:solidFill>
                <a:schemeClr val="accent2"/>
              </a:solidFill>
              <a:latin typeface="Lucida Sans Unicode" panose="020B0602030504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 calcmode="lin" valueType="num">
                                      <p:cBhvr additive="base">
                                        <p:cTn id="23" dur="500" fill="hold"/>
                                        <p:tgtEl>
                                          <p:spTgt spid="13316"/>
                                        </p:tgtEl>
                                        <p:attrNameLst>
                                          <p:attrName>ppt_x</p:attrName>
                                        </p:attrNameLst>
                                      </p:cBhvr>
                                      <p:tavLst>
                                        <p:tav tm="0">
                                          <p:val>
                                            <p:strVal val="#ppt_x"/>
                                          </p:val>
                                        </p:tav>
                                        <p:tav tm="100000">
                                          <p:val>
                                            <p:strVal val="#ppt_x"/>
                                          </p:val>
                                        </p:tav>
                                      </p:tavLst>
                                    </p:anim>
                                    <p:anim calcmode="lin" valueType="num">
                                      <p:cBhvr additive="base">
                                        <p:cTn id="2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build="p"/>
      <p:bldP spid="13316"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611188" y="188913"/>
            <a:ext cx="7772400" cy="647700"/>
          </a:xfrm>
        </p:spPr>
        <p:txBody>
          <a:bodyPr/>
          <a:lstStyle/>
          <a:p>
            <a:pPr eaLnBrk="1" hangingPunct="1"/>
            <a:r>
              <a:rPr lang="en-US" altLang="zh-CN" b="1" dirty="0" smtClean="0">
                <a:solidFill>
                  <a:schemeClr val="tx1"/>
                </a:solidFill>
              </a:rPr>
              <a:t>2.5.1</a:t>
            </a:r>
            <a:r>
              <a:rPr lang="zh-CN" altLang="en-US" b="1" dirty="0" smtClean="0">
                <a:solidFill>
                  <a:schemeClr val="tx1"/>
                </a:solidFill>
              </a:rPr>
              <a:t>、</a:t>
            </a:r>
            <a:r>
              <a:rPr lang="zh-CN" altLang="en-US" b="1" dirty="0" smtClean="0">
                <a:solidFill>
                  <a:srgbClr val="FF0000"/>
                </a:solidFill>
              </a:rPr>
              <a:t>常量</a:t>
            </a:r>
            <a:r>
              <a:rPr lang="zh-CN" altLang="en-US" b="1" dirty="0" smtClean="0">
                <a:solidFill>
                  <a:schemeClr val="tx1"/>
                </a:solidFill>
              </a:rPr>
              <a:t>的定义</a:t>
            </a:r>
            <a:endParaRPr lang="zh-CN" altLang="en-US" b="1" dirty="0" smtClean="0">
              <a:solidFill>
                <a:schemeClr val="tx1"/>
              </a:solidFill>
            </a:endParaRPr>
          </a:p>
        </p:txBody>
      </p:sp>
      <p:sp>
        <p:nvSpPr>
          <p:cNvPr id="15363" name="Rectangle 3"/>
          <p:cNvSpPr>
            <a:spLocks noGrp="1" noChangeArrowheads="1"/>
          </p:cNvSpPr>
          <p:nvPr>
            <p:ph idx="1"/>
          </p:nvPr>
        </p:nvSpPr>
        <p:spPr>
          <a:xfrm>
            <a:off x="755650" y="1196975"/>
            <a:ext cx="7772400" cy="5327650"/>
          </a:xfrm>
        </p:spPr>
        <p:txBody>
          <a:bodyPr/>
          <a:lstStyle/>
          <a:p>
            <a:pPr marL="0" indent="0" eaLnBrk="1" hangingPunct="1">
              <a:lnSpc>
                <a:spcPct val="90000"/>
              </a:lnSpc>
              <a:buFontTx/>
              <a:buNone/>
            </a:pPr>
            <a:r>
              <a:rPr lang="en-US" altLang="zh-CN" b="1" dirty="0" smtClean="0">
                <a:solidFill>
                  <a:srgbClr val="0000CC"/>
                </a:solidFill>
              </a:rPr>
              <a:t>1</a:t>
            </a:r>
            <a:r>
              <a:rPr lang="zh-CN" altLang="en-US" b="1" dirty="0" smtClean="0">
                <a:solidFill>
                  <a:srgbClr val="0000CC"/>
                </a:solidFill>
              </a:rPr>
              <a:t>、常量注意事项</a:t>
            </a:r>
            <a:endParaRPr lang="zh-CN" altLang="en-US" b="1" dirty="0" smtClean="0">
              <a:solidFill>
                <a:srgbClr val="0000CC"/>
              </a:solidFill>
            </a:endParaRPr>
          </a:p>
          <a:p>
            <a:pPr marL="0" indent="0" eaLnBrk="1" hangingPunct="1">
              <a:lnSpc>
                <a:spcPct val="90000"/>
              </a:lnSpc>
              <a:buFontTx/>
              <a:buNone/>
            </a:pPr>
            <a:r>
              <a:rPr lang="zh-CN" altLang="en-US" sz="2400" b="1" dirty="0" smtClean="0">
                <a:solidFill>
                  <a:srgbClr val="FF0000"/>
                </a:solidFill>
              </a:rPr>
              <a:t>① 常量一经定义就不能修改</a:t>
            </a:r>
            <a:endParaRPr lang="zh-CN" altLang="en-US" sz="2400" b="1" dirty="0" smtClean="0">
              <a:solidFill>
                <a:srgbClr val="FF0000"/>
              </a:solidFill>
            </a:endParaRPr>
          </a:p>
          <a:p>
            <a:pPr marL="457200" lvl="1" indent="0" eaLnBrk="1" hangingPunct="1">
              <a:lnSpc>
                <a:spcPct val="90000"/>
              </a:lnSpc>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i</a:t>
            </a:r>
            <a:r>
              <a:rPr lang="en-US" altLang="zh-CN" sz="2000" b="1" dirty="0" smtClean="0"/>
              <a:t> = 5;                	// </a:t>
            </a:r>
            <a:r>
              <a:rPr lang="zh-CN" altLang="en-US" sz="2000" b="1" dirty="0" smtClean="0"/>
              <a:t>定义常量</a:t>
            </a:r>
            <a:r>
              <a:rPr lang="en-US" altLang="zh-CN" sz="2000" b="1" dirty="0" smtClean="0"/>
              <a:t>I</a:t>
            </a:r>
            <a:endParaRPr lang="en-US" altLang="zh-CN" sz="2000" b="1" dirty="0" smtClean="0"/>
          </a:p>
          <a:p>
            <a:pPr marL="457200" lvl="1" indent="0" eaLnBrk="1" hangingPunct="1">
              <a:lnSpc>
                <a:spcPct val="90000"/>
              </a:lnSpc>
              <a:buFontTx/>
              <a:buNone/>
            </a:pPr>
            <a:r>
              <a:rPr lang="en-US" altLang="zh-CN" sz="2400" dirty="0" err="1" smtClean="0"/>
              <a:t>constexpr</a:t>
            </a:r>
            <a:r>
              <a:rPr lang="en-US" altLang="zh-CN" sz="2400" dirty="0" smtClean="0"/>
              <a:t> </a:t>
            </a:r>
            <a:r>
              <a:rPr lang="en-US" altLang="zh-CN" sz="2400" dirty="0" err="1" smtClean="0"/>
              <a:t>int</a:t>
            </a:r>
            <a:r>
              <a:rPr lang="en-US" altLang="zh-CN" sz="2400" dirty="0" smtClean="0"/>
              <a:t> k = 9; 　　// </a:t>
            </a:r>
            <a:r>
              <a:rPr lang="zh-CN" altLang="en-US" sz="2400" dirty="0" smtClean="0"/>
              <a:t>定义常量</a:t>
            </a:r>
            <a:r>
              <a:rPr lang="en-US" altLang="zh-CN" sz="2400" dirty="0" smtClean="0"/>
              <a:t>k</a:t>
            </a:r>
            <a:endParaRPr lang="en-US" altLang="zh-CN" sz="2400" b="1" dirty="0" smtClean="0"/>
          </a:p>
          <a:p>
            <a:pPr marL="457200" lvl="1" indent="0" eaLnBrk="1" hangingPunct="1">
              <a:lnSpc>
                <a:spcPct val="90000"/>
              </a:lnSpc>
              <a:buFontTx/>
              <a:buNone/>
            </a:pPr>
            <a:r>
              <a:rPr lang="en-US" altLang="zh-CN" sz="2000" b="1" dirty="0" err="1" smtClean="0"/>
              <a:t>i</a:t>
            </a:r>
            <a:r>
              <a:rPr lang="en-US" altLang="zh-CN" sz="2000" b="1" dirty="0" smtClean="0"/>
              <a:t> = 10;                      		</a:t>
            </a:r>
            <a:r>
              <a:rPr lang="en-US" altLang="zh-CN" sz="2000" b="1" dirty="0" smtClean="0">
                <a:solidFill>
                  <a:srgbClr val="0000CC"/>
                </a:solidFill>
              </a:rPr>
              <a:t>// </a:t>
            </a:r>
            <a:r>
              <a:rPr lang="zh-CN" altLang="en-US" sz="2000" b="1" dirty="0" smtClean="0">
                <a:solidFill>
                  <a:srgbClr val="0000CC"/>
                </a:solidFill>
              </a:rPr>
              <a:t>错误，修改常量</a:t>
            </a:r>
            <a:endParaRPr lang="zh-CN" altLang="en-US" sz="2000" b="1" dirty="0" smtClean="0">
              <a:solidFill>
                <a:srgbClr val="0000CC"/>
              </a:solidFill>
            </a:endParaRPr>
          </a:p>
          <a:p>
            <a:pPr marL="457200" lvl="1" indent="0" eaLnBrk="1" hangingPunct="1">
              <a:lnSpc>
                <a:spcPct val="90000"/>
              </a:lnSpc>
              <a:buFontTx/>
              <a:buNone/>
            </a:pPr>
            <a:r>
              <a:rPr lang="en-US" altLang="zh-CN" sz="2000" b="1" dirty="0" smtClean="0"/>
              <a:t>k++;                        		</a:t>
            </a:r>
            <a:r>
              <a:rPr lang="en-US" altLang="zh-CN" sz="2000" b="1" dirty="0" smtClean="0">
                <a:solidFill>
                  <a:srgbClr val="0000CC"/>
                </a:solidFill>
              </a:rPr>
              <a:t>// </a:t>
            </a:r>
            <a:r>
              <a:rPr lang="zh-CN" altLang="en-US" sz="2000" b="1" dirty="0" smtClean="0">
                <a:solidFill>
                  <a:srgbClr val="0000CC"/>
                </a:solidFill>
              </a:rPr>
              <a:t>错误，修改常量</a:t>
            </a:r>
            <a:endParaRPr lang="zh-CN" altLang="en-US" sz="2000" b="1" dirty="0" smtClean="0">
              <a:solidFill>
                <a:srgbClr val="0000CC"/>
              </a:solidFill>
            </a:endParaRPr>
          </a:p>
          <a:p>
            <a:pPr marL="0" indent="0" eaLnBrk="1" hangingPunct="1">
              <a:lnSpc>
                <a:spcPct val="90000"/>
              </a:lnSpc>
              <a:buFontTx/>
              <a:buNone/>
            </a:pPr>
            <a:r>
              <a:rPr lang="zh-CN" altLang="en-US" sz="2400" b="1" dirty="0" smtClean="0">
                <a:solidFill>
                  <a:srgbClr val="FF0000"/>
                </a:solidFill>
              </a:rPr>
              <a:t>② 常量必须在</a:t>
            </a:r>
            <a:r>
              <a:rPr lang="zh-CN" altLang="en-US" sz="2400" b="1" dirty="0" smtClean="0">
                <a:solidFill>
                  <a:srgbClr val="0000CC"/>
                </a:solidFill>
              </a:rPr>
              <a:t>定义时</a:t>
            </a:r>
            <a:r>
              <a:rPr lang="zh-CN" altLang="en-US" sz="2400" b="1" dirty="0" smtClean="0">
                <a:solidFill>
                  <a:srgbClr val="FF0000"/>
                </a:solidFill>
              </a:rPr>
              <a:t>初始化</a:t>
            </a:r>
            <a:endParaRPr lang="zh-CN" altLang="en-US" sz="2400" b="1" dirty="0" smtClean="0">
              <a:solidFill>
                <a:srgbClr val="FF0000"/>
              </a:solidFill>
            </a:endParaRPr>
          </a:p>
          <a:p>
            <a:pPr marL="457200" lvl="1" indent="0" eaLnBrk="1" hangingPunct="1">
              <a:lnSpc>
                <a:spcPct val="90000"/>
              </a:lnSpc>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n;                  </a:t>
            </a:r>
            <a:r>
              <a:rPr lang="en-US" altLang="zh-CN" sz="2000" b="1" dirty="0" smtClean="0">
                <a:solidFill>
                  <a:schemeClr val="accent2"/>
                </a:solidFill>
              </a:rPr>
              <a:t>	//</a:t>
            </a:r>
            <a:r>
              <a:rPr lang="zh-CN" altLang="en-US" sz="2000" b="1" dirty="0" smtClean="0">
                <a:solidFill>
                  <a:schemeClr val="accent2"/>
                </a:solidFill>
              </a:rPr>
              <a:t>错误，常量</a:t>
            </a:r>
            <a:r>
              <a:rPr lang="en-US" altLang="zh-CN" sz="2000" b="1" dirty="0" smtClean="0">
                <a:solidFill>
                  <a:schemeClr val="accent2"/>
                </a:solidFill>
              </a:rPr>
              <a:t>n</a:t>
            </a:r>
            <a:r>
              <a:rPr lang="zh-CN" altLang="en-US" sz="2000" b="1" dirty="0" smtClean="0">
                <a:solidFill>
                  <a:schemeClr val="accent2"/>
                </a:solidFill>
              </a:rPr>
              <a:t>未被初始化</a:t>
            </a:r>
            <a:endParaRPr lang="en-US" altLang="zh-CN" sz="2000" b="1" dirty="0" smtClean="0">
              <a:solidFill>
                <a:schemeClr val="accent2"/>
              </a:solidFill>
            </a:endParaRPr>
          </a:p>
          <a:p>
            <a:pPr marL="457200" lvl="1" indent="0" eaLnBrk="1" hangingPunct="1">
              <a:lnSpc>
                <a:spcPct val="90000"/>
              </a:lnSpc>
              <a:buFontTx/>
              <a:buNone/>
            </a:pPr>
            <a:r>
              <a:rPr lang="en-US" altLang="zh-CN" sz="2000" dirty="0" err="1" smtClean="0"/>
              <a:t>constexpr</a:t>
            </a:r>
            <a:r>
              <a:rPr lang="en-US" altLang="zh-CN" sz="2000" dirty="0" smtClean="0"/>
              <a:t> </a:t>
            </a:r>
            <a:r>
              <a:rPr lang="en-US" altLang="zh-CN" sz="2000" dirty="0" err="1" smtClean="0"/>
              <a:t>int</a:t>
            </a:r>
            <a:r>
              <a:rPr lang="en-US" altLang="zh-CN" sz="2000" dirty="0" smtClean="0"/>
              <a:t> k;                     </a:t>
            </a:r>
            <a:r>
              <a:rPr lang="en-US" altLang="zh-CN" sz="2000" b="1" dirty="0" smtClean="0">
                <a:solidFill>
                  <a:schemeClr val="accent2"/>
                </a:solidFill>
              </a:rPr>
              <a:t>//</a:t>
            </a:r>
            <a:r>
              <a:rPr lang="zh-CN" altLang="en-US" sz="2000" b="1" dirty="0" smtClean="0">
                <a:solidFill>
                  <a:schemeClr val="accent2"/>
                </a:solidFill>
              </a:rPr>
              <a:t>错误，常量</a:t>
            </a:r>
            <a:r>
              <a:rPr lang="en-US" altLang="zh-CN" sz="2000" b="1" dirty="0" smtClean="0">
                <a:solidFill>
                  <a:schemeClr val="accent2"/>
                </a:solidFill>
              </a:rPr>
              <a:t>n</a:t>
            </a:r>
            <a:r>
              <a:rPr lang="zh-CN" altLang="en-US" sz="2000" b="1" dirty="0" smtClean="0">
                <a:solidFill>
                  <a:schemeClr val="accent2"/>
                </a:solidFill>
              </a:rPr>
              <a:t>未被初始化</a:t>
            </a:r>
            <a:endParaRPr lang="zh-CN" altLang="en-US" sz="2000" b="1" dirty="0" smtClean="0">
              <a:solidFill>
                <a:schemeClr val="accent2"/>
              </a:solidFill>
            </a:endParaRPr>
          </a:p>
          <a:p>
            <a:pPr marL="0" indent="0" eaLnBrk="1" hangingPunct="1">
              <a:lnSpc>
                <a:spcPct val="90000"/>
              </a:lnSpc>
              <a:buFontTx/>
              <a:buNone/>
            </a:pPr>
            <a:r>
              <a:rPr lang="zh-CN" altLang="en-US" sz="2400" b="1" dirty="0" smtClean="0">
                <a:solidFill>
                  <a:srgbClr val="FF0000"/>
                </a:solidFill>
              </a:rPr>
              <a:t>③ 表达式可以出现在常量定义语句中</a:t>
            </a:r>
            <a:r>
              <a:rPr lang="en-US" altLang="zh-CN" sz="2400" b="1" dirty="0" smtClean="0">
                <a:solidFill>
                  <a:srgbClr val="0000CC"/>
                </a:solidFill>
              </a:rPr>
              <a:t>,</a:t>
            </a:r>
            <a:r>
              <a:rPr lang="en-US" altLang="zh-CN" sz="2400" b="1" dirty="0" err="1" smtClean="0">
                <a:solidFill>
                  <a:srgbClr val="0000CC"/>
                </a:solidFill>
              </a:rPr>
              <a:t>const</a:t>
            </a:r>
            <a:r>
              <a:rPr lang="zh-CN" altLang="en-US" sz="2400" b="1" dirty="0" smtClean="0">
                <a:solidFill>
                  <a:srgbClr val="0000CC"/>
                </a:solidFill>
              </a:rPr>
              <a:t>中可以有变量名，但</a:t>
            </a:r>
            <a:r>
              <a:rPr lang="en-US" altLang="zh-CN" sz="2400" b="1" dirty="0" err="1" smtClean="0">
                <a:solidFill>
                  <a:srgbClr val="0000CC"/>
                </a:solidFill>
              </a:rPr>
              <a:t>constexpr</a:t>
            </a:r>
            <a:r>
              <a:rPr lang="zh-CN" altLang="en-US" sz="2400" b="1" dirty="0" smtClean="0">
                <a:solidFill>
                  <a:srgbClr val="0000CC"/>
                </a:solidFill>
              </a:rPr>
              <a:t>的表达式中不能有变量</a:t>
            </a:r>
            <a:endParaRPr lang="zh-CN" altLang="en-US" sz="2400" b="1" dirty="0" smtClean="0">
              <a:solidFill>
                <a:srgbClr val="0000CC"/>
              </a:solidFill>
            </a:endParaRPr>
          </a:p>
          <a:p>
            <a:pPr marL="457200" lvl="1" indent="0" eaLnBrk="1" hangingPunct="1">
              <a:lnSpc>
                <a:spcPct val="90000"/>
              </a:lnSpc>
              <a:buFontTx/>
              <a:buNone/>
            </a:pPr>
            <a:r>
              <a:rPr lang="en-US" altLang="zh-CN" sz="2000" b="1" dirty="0" err="1" smtClean="0"/>
              <a:t>int</a:t>
            </a:r>
            <a:r>
              <a:rPr lang="en-US" altLang="zh-CN" sz="2000" b="1" dirty="0" smtClean="0"/>
              <a:t> </a:t>
            </a:r>
            <a:r>
              <a:rPr lang="en-US" altLang="zh-CN" sz="2000" b="1" dirty="0" err="1" smtClean="0"/>
              <a:t>j,k</a:t>
            </a:r>
            <a:r>
              <a:rPr lang="en-US" altLang="zh-CN" sz="2000" b="1" dirty="0" smtClean="0"/>
              <a:t>=9;                    		//L1</a:t>
            </a:r>
            <a:endParaRPr lang="en-US" altLang="zh-CN" sz="2000" b="1" dirty="0" smtClean="0"/>
          </a:p>
          <a:p>
            <a:pPr marL="457200" lvl="1" indent="0" eaLnBrk="1" hangingPunct="1">
              <a:lnSpc>
                <a:spcPct val="90000"/>
              </a:lnSpc>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i1=10+k+6;             	//</a:t>
            </a:r>
            <a:r>
              <a:rPr lang="zh-CN" altLang="en-US" sz="2000" b="1" dirty="0" smtClean="0"/>
              <a:t>正确</a:t>
            </a:r>
            <a:endParaRPr lang="en-US" altLang="zh-CN" sz="2000" b="1" dirty="0" smtClean="0"/>
          </a:p>
          <a:p>
            <a:pPr marL="457200" lvl="1" indent="0" eaLnBrk="1" hangingPunct="1">
              <a:lnSpc>
                <a:spcPct val="90000"/>
              </a:lnSpc>
              <a:buFontTx/>
              <a:buNone/>
            </a:pPr>
            <a:r>
              <a:rPr lang="en-US" altLang="zh-CN" sz="2000" b="1" dirty="0" err="1" smtClean="0"/>
              <a:t>constexpr</a:t>
            </a:r>
            <a:r>
              <a:rPr lang="en-US" altLang="zh-CN" sz="2000" b="1" dirty="0" smtClean="0"/>
              <a:t> </a:t>
            </a:r>
            <a:r>
              <a:rPr lang="en-US" altLang="zh-CN" sz="2000" b="1" dirty="0" err="1" smtClean="0"/>
              <a:t>int</a:t>
            </a:r>
            <a:r>
              <a:rPr lang="en-US" altLang="zh-CN" sz="2000" b="1" dirty="0" smtClean="0"/>
              <a:t> i1=10+</a:t>
            </a:r>
            <a:r>
              <a:rPr lang="en-US" altLang="zh-CN" sz="2000" b="1" dirty="0" smtClean="0">
                <a:solidFill>
                  <a:srgbClr val="FF0000"/>
                </a:solidFill>
              </a:rPr>
              <a:t>k</a:t>
            </a:r>
            <a:r>
              <a:rPr lang="en-US" altLang="zh-CN" sz="2000" b="1" dirty="0" smtClean="0"/>
              <a:t>+6;           　　	//</a:t>
            </a:r>
            <a:r>
              <a:rPr lang="zh-CN" altLang="en-US" sz="2000" b="1" dirty="0" smtClean="0">
                <a:solidFill>
                  <a:srgbClr val="0000CC"/>
                </a:solidFill>
              </a:rPr>
              <a:t>错误，</a:t>
            </a:r>
            <a:r>
              <a:rPr lang="en-US" altLang="zh-CN" sz="2000" b="1" dirty="0" smtClean="0">
                <a:solidFill>
                  <a:srgbClr val="0000CC"/>
                </a:solidFill>
              </a:rPr>
              <a:t>k</a:t>
            </a:r>
            <a:r>
              <a:rPr lang="zh-CN" altLang="en-US" sz="2000" b="1" dirty="0" smtClean="0">
                <a:solidFill>
                  <a:srgbClr val="0000CC"/>
                </a:solidFill>
              </a:rPr>
              <a:t>是变量</a:t>
            </a:r>
            <a:endParaRPr lang="zh-CN" altLang="en-US" sz="2000" b="1" dirty="0" smtClean="0">
              <a:solidFill>
                <a:srgbClr val="0000CC"/>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36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536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323850" y="115888"/>
            <a:ext cx="8569325" cy="720725"/>
          </a:xfrm>
        </p:spPr>
        <p:txBody>
          <a:bodyPr/>
          <a:lstStyle/>
          <a:p>
            <a:r>
              <a:rPr lang="en-US" altLang="zh-CN" b="1" smtClean="0"/>
              <a:t>2.2.2 </a:t>
            </a:r>
            <a:r>
              <a:rPr lang="en-US" altLang="zh-CN" b="1" smtClean="0">
                <a:solidFill>
                  <a:srgbClr val="FF0000"/>
                </a:solidFill>
              </a:rPr>
              <a:t>C++</a:t>
            </a:r>
            <a:r>
              <a:rPr lang="zh-CN" altLang="zh-CN" b="1" smtClean="0">
                <a:solidFill>
                  <a:srgbClr val="FF0000"/>
                </a:solidFill>
              </a:rPr>
              <a:t>局部变量</a:t>
            </a:r>
            <a:r>
              <a:rPr lang="zh-CN" altLang="zh-CN" b="1" smtClean="0"/>
              <a:t>的声明与</a:t>
            </a:r>
            <a:r>
              <a:rPr lang="zh-CN" altLang="zh-CN" b="1" smtClean="0">
                <a:solidFill>
                  <a:srgbClr val="0000CC"/>
                </a:solidFill>
              </a:rPr>
              <a:t>定义</a:t>
            </a:r>
            <a:endParaRPr lang="zh-CN" altLang="zh-CN" b="1" smtClean="0">
              <a:solidFill>
                <a:srgbClr val="0000CC"/>
              </a:solidFill>
            </a:endParaRPr>
          </a:p>
        </p:txBody>
      </p:sp>
      <p:sp>
        <p:nvSpPr>
          <p:cNvPr id="12291" name="Rectangle 3"/>
          <p:cNvSpPr>
            <a:spLocks noGrp="1" noChangeArrowheads="1"/>
          </p:cNvSpPr>
          <p:nvPr>
            <p:ph idx="1"/>
          </p:nvPr>
        </p:nvSpPr>
        <p:spPr>
          <a:xfrm>
            <a:off x="611188" y="1268413"/>
            <a:ext cx="7772400" cy="4259262"/>
          </a:xfrm>
        </p:spPr>
        <p:txBody>
          <a:bodyPr/>
          <a:lstStyle/>
          <a:p>
            <a:pPr eaLnBrk="1" hangingPunct="1">
              <a:lnSpc>
                <a:spcPct val="90000"/>
              </a:lnSpc>
            </a:pPr>
            <a:r>
              <a:rPr lang="en-US" altLang="zh-CN" b="1" smtClean="0">
                <a:solidFill>
                  <a:schemeClr val="accent2"/>
                </a:solidFill>
              </a:rPr>
              <a:t>C</a:t>
            </a:r>
            <a:r>
              <a:rPr lang="zh-CN" altLang="en-US" b="1" smtClean="0">
                <a:solidFill>
                  <a:schemeClr val="accent2"/>
                </a:solidFill>
              </a:rPr>
              <a:t>局部变量的定义</a:t>
            </a:r>
            <a:endParaRPr lang="zh-CN" altLang="en-US" b="1" smtClean="0">
              <a:solidFill>
                <a:schemeClr val="accent2"/>
              </a:solidFill>
            </a:endParaRPr>
          </a:p>
          <a:p>
            <a:pPr lvl="1" eaLnBrk="1" hangingPunct="1">
              <a:lnSpc>
                <a:spcPct val="90000"/>
              </a:lnSpc>
            </a:pPr>
            <a:r>
              <a:rPr lang="zh-CN" altLang="en-US" b="1" smtClean="0"/>
              <a:t>在语句块内可执行语句之前</a:t>
            </a:r>
            <a:endParaRPr lang="zh-CN" altLang="en-US" b="1" smtClean="0"/>
          </a:p>
          <a:p>
            <a:pPr eaLnBrk="1" hangingPunct="1">
              <a:lnSpc>
                <a:spcPct val="90000"/>
              </a:lnSpc>
            </a:pPr>
            <a:r>
              <a:rPr lang="en-US" altLang="zh-CN" b="1" smtClean="0">
                <a:solidFill>
                  <a:schemeClr val="accent2"/>
                </a:solidFill>
              </a:rPr>
              <a:t>C</a:t>
            </a:r>
            <a:r>
              <a:rPr lang="zh-CN" altLang="en-US" b="1" smtClean="0">
                <a:solidFill>
                  <a:schemeClr val="accent2"/>
                </a:solidFill>
              </a:rPr>
              <a:t>＋＋局部变量的定义</a:t>
            </a:r>
            <a:endParaRPr lang="zh-CN" altLang="en-US" b="1" smtClean="0">
              <a:solidFill>
                <a:schemeClr val="accent2"/>
              </a:solidFill>
            </a:endParaRPr>
          </a:p>
          <a:p>
            <a:pPr lvl="1" eaLnBrk="1" hangingPunct="1">
              <a:lnSpc>
                <a:spcPct val="90000"/>
              </a:lnSpc>
            </a:pPr>
            <a:r>
              <a:rPr lang="zh-CN" altLang="en-US" b="1" smtClean="0"/>
              <a:t>可在语句块内任何语句可以出现的地方</a:t>
            </a:r>
            <a:endParaRPr lang="zh-CN" altLang="en-US" b="1" smtClean="0"/>
          </a:p>
          <a:p>
            <a:pPr lvl="1" eaLnBrk="1" hangingPunct="1">
              <a:lnSpc>
                <a:spcPct val="90000"/>
              </a:lnSpc>
            </a:pPr>
            <a:r>
              <a:rPr lang="zh-CN" altLang="en-US" b="1" smtClean="0"/>
              <a:t>但不能被</a:t>
            </a:r>
            <a:r>
              <a:rPr lang="en-US" altLang="zh-CN" b="1" smtClean="0"/>
              <a:t>goto</a:t>
            </a:r>
            <a:r>
              <a:rPr lang="zh-CN" altLang="en-US" b="1" smtClean="0"/>
              <a:t>及类似语句跳过</a:t>
            </a:r>
            <a:endParaRPr lang="zh-CN" altLang="en-US" b="1" smtClean="0"/>
          </a:p>
          <a:p>
            <a:pPr eaLnBrk="1" hangingPunct="1">
              <a:lnSpc>
                <a:spcPct val="90000"/>
              </a:lnSpc>
            </a:pPr>
            <a:r>
              <a:rPr lang="zh-CN" altLang="en-US" b="1" smtClean="0">
                <a:solidFill>
                  <a:schemeClr val="accent2"/>
                </a:solidFill>
              </a:rPr>
              <a:t>好处</a:t>
            </a:r>
            <a:endParaRPr lang="zh-CN" altLang="en-US" b="1" smtClean="0">
              <a:solidFill>
                <a:schemeClr val="accent2"/>
              </a:solidFill>
            </a:endParaRPr>
          </a:p>
          <a:p>
            <a:pPr lvl="1" eaLnBrk="1" hangingPunct="1">
              <a:lnSpc>
                <a:spcPct val="90000"/>
              </a:lnSpc>
            </a:pPr>
            <a:r>
              <a:rPr lang="zh-CN" altLang="en-US" b="1" smtClean="0"/>
              <a:t>方便：使用时才定义</a:t>
            </a:r>
            <a:endParaRPr lang="zh-CN" altLang="en-US" b="1" smtClean="0"/>
          </a:p>
          <a:p>
            <a:pPr lvl="1" eaLnBrk="1" hangingPunct="1">
              <a:lnSpc>
                <a:spcPct val="90000"/>
              </a:lnSpc>
            </a:pPr>
            <a:r>
              <a:rPr lang="zh-CN" altLang="en-US" b="1" smtClean="0"/>
              <a:t>易读：类型信息就近获取</a:t>
            </a:r>
            <a:endParaRPr lang="zh-CN" altLang="en-US" b="1" smtClean="0"/>
          </a:p>
        </p:txBody>
      </p:sp>
      <p:sp>
        <p:nvSpPr>
          <p:cNvPr id="17411" name="TextBox 6"/>
          <p:cNvSpPr txBox="1">
            <a:spLocks noChangeArrowheads="1"/>
          </p:cNvSpPr>
          <p:nvPr/>
        </p:nvSpPr>
        <p:spPr bwMode="auto">
          <a:xfrm>
            <a:off x="6443663" y="5445125"/>
            <a:ext cx="1287462" cy="641350"/>
          </a:xfrm>
          <a:prstGeom prst="rect">
            <a:avLst/>
          </a:prstGeom>
          <a:noFill/>
          <a:ln w="9525">
            <a:noFill/>
            <a:miter lim="800000"/>
          </a:ln>
        </p:spPr>
        <p:txBody>
          <a:bodyPr>
            <a:spAutoFit/>
          </a:bodyPr>
          <a:lstStyle/>
          <a:p>
            <a:pPr>
              <a:buFont typeface="Arial" panose="020B0604020202020204" pitchFamily="34" charset="0"/>
              <a:buNone/>
            </a:pPr>
            <a:r>
              <a:rPr lang="en-US" altLang="zh-CN" b="1">
                <a:solidFill>
                  <a:srgbClr val="0000CC"/>
                </a:solidFill>
              </a:rPr>
              <a:t>【</a:t>
            </a:r>
            <a:r>
              <a:rPr lang="zh-CN" altLang="en-US" b="1">
                <a:solidFill>
                  <a:srgbClr val="0000CC"/>
                </a:solidFill>
              </a:rPr>
              <a:t>例</a:t>
            </a:r>
            <a:r>
              <a:rPr lang="en-US" altLang="zh-CN" b="1">
                <a:solidFill>
                  <a:srgbClr val="0000CC"/>
                </a:solidFill>
              </a:rPr>
              <a:t>2-1】</a:t>
            </a:r>
            <a:endParaRPr lang="en-US" altLang="zh-CN" b="1">
              <a:solidFill>
                <a:srgbClr val="0000CC"/>
              </a:solidFill>
              <a:ea typeface="幼圆" panose="02010509060101010101" charset="-122"/>
              <a:cs typeface="幼圆" panose="02010509060101010101" charset="-122"/>
            </a:endParaRPr>
          </a:p>
          <a:p>
            <a:pPr>
              <a:buFont typeface="Arial" panose="020B0604020202020204" pitchFamily="34" charset="0"/>
              <a:buNone/>
            </a:pPr>
            <a:r>
              <a:rPr lang="en-US" altLang="zh-CN" b="1">
                <a:solidFill>
                  <a:srgbClr val="0000CC"/>
                </a:solidFill>
                <a:ea typeface="幼圆" panose="02010509060101010101" charset="-122"/>
                <a:cs typeface="幼圆" panose="02010509060101010101" charset="-122"/>
              </a:rPr>
              <a:t>【</a:t>
            </a:r>
            <a:r>
              <a:rPr lang="zh-CN" altLang="en-US" b="1">
                <a:solidFill>
                  <a:srgbClr val="0000CC"/>
                </a:solidFill>
                <a:ea typeface="幼圆" panose="02010509060101010101" charset="-122"/>
                <a:cs typeface="幼圆" panose="02010509060101010101" charset="-122"/>
              </a:rPr>
              <a:t>例</a:t>
            </a:r>
            <a:r>
              <a:rPr lang="en-US" altLang="zh-CN" b="1">
                <a:solidFill>
                  <a:srgbClr val="0000CC"/>
                </a:solidFill>
                <a:ea typeface="幼圆" panose="02010509060101010101" charset="-122"/>
                <a:cs typeface="幼圆" panose="02010509060101010101" charset="-122"/>
              </a:rPr>
              <a:t>2-2】</a:t>
            </a:r>
            <a:endParaRPr lang="zh-CN" altLang="en-US" b="1">
              <a:solidFill>
                <a:srgbClr val="0000CC"/>
              </a:solidFill>
              <a:ea typeface="幼圆" panose="02010509060101010101" charset="-122"/>
              <a:cs typeface="幼圆" panose="0201050906010101010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2"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457200" y="73025"/>
            <a:ext cx="8229600" cy="811213"/>
          </a:xfrm>
        </p:spPr>
        <p:txBody>
          <a:bodyPr/>
          <a:lstStyle/>
          <a:p>
            <a:r>
              <a:rPr lang="en-US" altLang="zh-CN" b="1" dirty="0" smtClean="0"/>
              <a:t>2.5  </a:t>
            </a:r>
            <a:r>
              <a:rPr lang="en-US" altLang="zh-CN" b="1" dirty="0" err="1" smtClean="0">
                <a:solidFill>
                  <a:srgbClr val="FF0000"/>
                </a:solidFill>
              </a:rPr>
              <a:t>const</a:t>
            </a:r>
            <a:r>
              <a:rPr lang="zh-CN" altLang="zh-CN" b="1" dirty="0" smtClean="0"/>
              <a:t>和</a:t>
            </a:r>
            <a:r>
              <a:rPr lang="en-US" altLang="zh-CN" b="1" dirty="0" err="1" smtClean="0">
                <a:solidFill>
                  <a:srgbClr val="FF0000"/>
                </a:solidFill>
              </a:rPr>
              <a:t>constexpr</a:t>
            </a:r>
            <a:r>
              <a:rPr lang="zh-CN" altLang="zh-CN" b="1" dirty="0" smtClean="0"/>
              <a:t>常量</a:t>
            </a:r>
            <a:endParaRPr lang="zh-CN" altLang="en-US" dirty="0" smtClean="0"/>
          </a:p>
        </p:txBody>
      </p:sp>
      <p:sp>
        <p:nvSpPr>
          <p:cNvPr id="3" name="内容占位符 2"/>
          <p:cNvSpPr>
            <a:spLocks noGrp="1"/>
          </p:cNvSpPr>
          <p:nvPr>
            <p:ph idx="1"/>
          </p:nvPr>
        </p:nvSpPr>
        <p:spPr>
          <a:xfrm>
            <a:off x="107950" y="1076324"/>
            <a:ext cx="8928546" cy="5377011"/>
          </a:xfrm>
        </p:spPr>
        <p:txBody>
          <a:bodyPr/>
          <a:lstStyle/>
          <a:p>
            <a:pPr marL="0" indent="0">
              <a:buFontTx/>
              <a:buNone/>
              <a:defRPr/>
            </a:pPr>
            <a:r>
              <a:rPr lang="en-US" altLang="zh-CN" b="1" dirty="0">
                <a:solidFill>
                  <a:srgbClr val="0000CC"/>
                </a:solidFill>
              </a:rPr>
              <a:t>2</a:t>
            </a:r>
            <a:r>
              <a:rPr lang="zh-CN" altLang="en-US" b="1" dirty="0">
                <a:solidFill>
                  <a:srgbClr val="0000CC"/>
                </a:solidFill>
              </a:rPr>
              <a:t>．</a:t>
            </a:r>
            <a:r>
              <a:rPr lang="en-US" altLang="zh-CN" b="1" dirty="0" err="1">
                <a:solidFill>
                  <a:srgbClr val="0000CC"/>
                </a:solidFill>
              </a:rPr>
              <a:t>const</a:t>
            </a:r>
            <a:r>
              <a:rPr lang="zh-CN" altLang="en-US" b="1" dirty="0">
                <a:solidFill>
                  <a:srgbClr val="0000CC"/>
                </a:solidFill>
              </a:rPr>
              <a:t>和</a:t>
            </a:r>
            <a:r>
              <a:rPr lang="en-US" altLang="zh-CN" b="1" dirty="0" err="1">
                <a:solidFill>
                  <a:srgbClr val="0000CC"/>
                </a:solidFill>
              </a:rPr>
              <a:t>constexpr</a:t>
            </a:r>
            <a:r>
              <a:rPr lang="zh-CN" altLang="en-US" b="1" dirty="0">
                <a:solidFill>
                  <a:srgbClr val="0000CC"/>
                </a:solidFill>
              </a:rPr>
              <a:t>的区别</a:t>
            </a:r>
            <a:endParaRPr lang="en-US" altLang="zh-CN" b="1" dirty="0">
              <a:solidFill>
                <a:srgbClr val="0000CC"/>
              </a:solidFill>
            </a:endParaRPr>
          </a:p>
          <a:p>
            <a:pPr marL="857250" lvl="1" indent="-457200">
              <a:defRPr/>
            </a:pPr>
            <a:r>
              <a:rPr lang="en-US" altLang="zh-CN" sz="2400" b="1" dirty="0" err="1"/>
              <a:t>constexpr</a:t>
            </a:r>
            <a:r>
              <a:rPr lang="en-US" altLang="zh-CN" sz="2400" b="1" dirty="0"/>
              <a:t> </a:t>
            </a:r>
            <a:r>
              <a:rPr lang="zh-CN" altLang="en-US" sz="2400" b="1" dirty="0"/>
              <a:t>在</a:t>
            </a:r>
            <a:r>
              <a:rPr lang="zh-CN" altLang="zh-CN" sz="2400" b="1" dirty="0">
                <a:solidFill>
                  <a:srgbClr val="0000CC"/>
                </a:solidFill>
              </a:rPr>
              <a:t>编译时</a:t>
            </a:r>
            <a:r>
              <a:rPr lang="zh-CN" altLang="zh-CN" sz="2400" b="1" dirty="0"/>
              <a:t>进行初始化，</a:t>
            </a:r>
            <a:r>
              <a:rPr lang="en-US" altLang="zh-CN" sz="2400" b="1" dirty="0" err="1"/>
              <a:t>const</a:t>
            </a:r>
            <a:r>
              <a:rPr lang="en-US" altLang="zh-CN" sz="2400" b="1" dirty="0"/>
              <a:t> </a:t>
            </a:r>
            <a:r>
              <a:rPr lang="zh-CN" altLang="en-US" sz="2400" b="1" dirty="0"/>
              <a:t>在</a:t>
            </a:r>
            <a:r>
              <a:rPr lang="zh-CN" altLang="zh-CN" sz="2400" b="1" dirty="0">
                <a:solidFill>
                  <a:srgbClr val="0000CC"/>
                </a:solidFill>
              </a:rPr>
              <a:t>运行时</a:t>
            </a:r>
            <a:r>
              <a:rPr lang="zh-CN" altLang="en-US" sz="2400" b="1" dirty="0"/>
              <a:t>初始化。</a:t>
            </a:r>
            <a:endParaRPr lang="en-US" altLang="zh-CN" sz="2400" b="1" dirty="0"/>
          </a:p>
          <a:p>
            <a:pPr lvl="2" indent="-342900">
              <a:defRPr/>
            </a:pPr>
            <a:r>
              <a:rPr lang="zh-CN" altLang="en-US" sz="2000" b="1" dirty="0"/>
              <a:t>此要求</a:t>
            </a:r>
            <a:r>
              <a:rPr lang="zh-CN" altLang="zh-CN" sz="2000" b="1" dirty="0"/>
              <a:t>用于初始化</a:t>
            </a:r>
            <a:r>
              <a:rPr lang="en-US" altLang="zh-CN" sz="2000" b="1" dirty="0" err="1"/>
              <a:t>constexpr</a:t>
            </a:r>
            <a:r>
              <a:rPr lang="zh-CN" altLang="zh-CN" sz="2000" b="1" dirty="0"/>
              <a:t>常量的表达式中的每部分值都是</a:t>
            </a:r>
            <a:r>
              <a:rPr lang="zh-CN" altLang="zh-CN" sz="2000" b="1" dirty="0">
                <a:solidFill>
                  <a:srgbClr val="FF0000"/>
                </a:solidFill>
              </a:rPr>
              <a:t>程序运之前就可以确定的</a:t>
            </a:r>
            <a:r>
              <a:rPr lang="zh-CN" altLang="zh-CN" sz="2000" b="1" dirty="0">
                <a:solidFill>
                  <a:srgbClr val="0000CC"/>
                </a:solidFill>
              </a:rPr>
              <a:t>字面值常量</a:t>
            </a:r>
            <a:r>
              <a:rPr lang="zh-CN" altLang="zh-CN" sz="2000" b="1" dirty="0"/>
              <a:t>。而</a:t>
            </a:r>
            <a:r>
              <a:rPr lang="en-US" altLang="zh-CN" sz="2000" b="1" dirty="0" err="1"/>
              <a:t>const</a:t>
            </a:r>
            <a:r>
              <a:rPr lang="zh-CN" altLang="zh-CN" sz="2000" b="1" dirty="0"/>
              <a:t>无此限定，它只限定了定义的常量在程序运行期间不可被修改，但其初始值即使在运行时才取得也是可以的。</a:t>
            </a:r>
            <a:endParaRPr lang="en-US" altLang="zh-CN" sz="2000" b="1" dirty="0"/>
          </a:p>
          <a:p>
            <a:pPr marL="800100" lvl="2" indent="0">
              <a:buFontTx/>
              <a:buNone/>
              <a:defRPr/>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n=size();         	//L1</a:t>
            </a:r>
            <a:r>
              <a:rPr lang="zh-CN" altLang="zh-CN" sz="2000" b="1" dirty="0">
                <a:solidFill>
                  <a:srgbClr val="0000CC"/>
                </a:solidFill>
              </a:rPr>
              <a:t>：正确，但</a:t>
            </a:r>
            <a:r>
              <a:rPr lang="en-US" altLang="zh-CN" sz="2000" b="1" dirty="0">
                <a:solidFill>
                  <a:srgbClr val="0000CC"/>
                </a:solidFill>
              </a:rPr>
              <a:t>n</a:t>
            </a:r>
            <a:r>
              <a:rPr lang="zh-CN" altLang="zh-CN" sz="2000" b="1" dirty="0">
                <a:solidFill>
                  <a:srgbClr val="0000CC"/>
                </a:solidFill>
              </a:rPr>
              <a:t>值的取得是在执行函数时。</a:t>
            </a:r>
            <a:endParaRPr lang="zh-CN" altLang="zh-CN" sz="2000" b="1" dirty="0">
              <a:solidFill>
                <a:srgbClr val="0000CC"/>
              </a:solidFill>
            </a:endParaRPr>
          </a:p>
          <a:p>
            <a:pPr marL="800100" lvl="2" indent="0">
              <a:buFontTx/>
              <a:buNone/>
              <a:defRPr/>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m=size();    //L2</a:t>
            </a:r>
            <a:r>
              <a:rPr lang="zh-CN" altLang="zh-CN" sz="2000" b="1" dirty="0">
                <a:solidFill>
                  <a:srgbClr val="0000CC"/>
                </a:solidFill>
              </a:rPr>
              <a:t>：</a:t>
            </a:r>
            <a:r>
              <a:rPr lang="zh-CN" altLang="zh-CN" sz="2000" b="1" dirty="0">
                <a:solidFill>
                  <a:srgbClr val="C00000"/>
                </a:solidFill>
              </a:rPr>
              <a:t>错误</a:t>
            </a:r>
            <a:r>
              <a:rPr lang="zh-CN" altLang="zh-CN" sz="2000" b="1" dirty="0">
                <a:solidFill>
                  <a:srgbClr val="0000CC"/>
                </a:solidFill>
              </a:rPr>
              <a:t>，程序编译时不知道</a:t>
            </a:r>
            <a:r>
              <a:rPr lang="en-US" altLang="zh-CN" sz="2000" b="1" dirty="0">
                <a:solidFill>
                  <a:srgbClr val="0000CC"/>
                </a:solidFill>
              </a:rPr>
              <a:t>size()</a:t>
            </a:r>
            <a:r>
              <a:rPr lang="zh-CN" altLang="zh-CN" sz="2000" b="1" dirty="0">
                <a:solidFill>
                  <a:srgbClr val="0000CC"/>
                </a:solidFill>
              </a:rPr>
              <a:t>的值</a:t>
            </a:r>
            <a:endParaRPr lang="zh-CN" altLang="zh-CN" sz="2000" b="1" dirty="0">
              <a:solidFill>
                <a:srgbClr val="0000CC"/>
              </a:solidFill>
            </a:endParaRPr>
          </a:p>
          <a:p>
            <a:pPr marL="800100" lvl="2" indent="0">
              <a:buFontTx/>
              <a:buNone/>
              <a:defRPr/>
            </a:pP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 10;            </a:t>
            </a:r>
            <a:endParaRPr lang="zh-CN" altLang="zh-CN" sz="2000" b="1" dirty="0"/>
          </a:p>
          <a:p>
            <a:pPr marL="800100" lvl="2" indent="0">
              <a:buFontTx/>
              <a:buNone/>
              <a:defRPr/>
            </a:pPr>
            <a:r>
              <a:rPr lang="en-US" altLang="zh-CN" sz="2000" b="1" dirty="0" err="1"/>
              <a:t>int</a:t>
            </a:r>
            <a:r>
              <a:rPr lang="en-US" altLang="zh-CN" sz="2000" b="1" dirty="0"/>
              <a:t> j = 21;</a:t>
            </a:r>
            <a:endParaRPr lang="zh-CN" altLang="zh-CN" sz="2000" b="1" dirty="0"/>
          </a:p>
          <a:p>
            <a:pPr marL="800100" lvl="2" indent="0">
              <a:buFontTx/>
              <a:buNone/>
              <a:defRPr/>
            </a:pPr>
            <a:r>
              <a:rPr lang="en-US" altLang="zh-CN" sz="2000" b="1" dirty="0" err="1"/>
              <a:t>const</a:t>
            </a:r>
            <a:r>
              <a:rPr lang="en-US" altLang="zh-CN" sz="2000" b="1" dirty="0"/>
              <a:t> </a:t>
            </a:r>
            <a:r>
              <a:rPr lang="en-US" altLang="zh-CN" sz="2000" b="1" dirty="0" err="1"/>
              <a:t>int</a:t>
            </a:r>
            <a:r>
              <a:rPr lang="en-US" altLang="zh-CN" sz="2000" b="1" dirty="0"/>
              <a:t>  i1 = </a:t>
            </a:r>
            <a:r>
              <a:rPr lang="en-US" altLang="zh-CN" sz="2000" b="1" dirty="0" err="1"/>
              <a:t>i</a:t>
            </a:r>
            <a:r>
              <a:rPr lang="en-US" altLang="zh-CN" sz="2000" b="1" dirty="0"/>
              <a:t> + 10;     		//L3</a:t>
            </a:r>
            <a:r>
              <a:rPr lang="zh-CN" altLang="zh-CN" sz="2000" b="1" dirty="0"/>
              <a:t>：正确</a:t>
            </a:r>
            <a:endParaRPr lang="zh-CN" altLang="zh-CN" sz="2000" b="1" dirty="0"/>
          </a:p>
          <a:p>
            <a:pPr marL="800100" lvl="2" indent="0">
              <a:buFontTx/>
              <a:buNone/>
              <a:defRPr/>
            </a:pPr>
            <a:r>
              <a:rPr lang="en-US" altLang="zh-CN" sz="2000" b="1" dirty="0" err="1"/>
              <a:t>const</a:t>
            </a:r>
            <a:r>
              <a:rPr lang="en-US" altLang="zh-CN" sz="2000" b="1" dirty="0"/>
              <a:t> </a:t>
            </a:r>
            <a:r>
              <a:rPr lang="en-US" altLang="zh-CN" sz="2000" b="1" dirty="0" err="1"/>
              <a:t>int</a:t>
            </a:r>
            <a:r>
              <a:rPr lang="en-US" altLang="zh-CN" sz="2000" b="1" dirty="0"/>
              <a:t>  j1 = j + 10;     		//L4</a:t>
            </a:r>
            <a:r>
              <a:rPr lang="zh-CN" altLang="zh-CN" sz="2000" b="1" dirty="0"/>
              <a:t>：正确</a:t>
            </a:r>
            <a:endParaRPr lang="zh-CN" altLang="zh-CN" sz="2000" b="1" dirty="0"/>
          </a:p>
          <a:p>
            <a:pPr marL="800100" lvl="2" indent="0">
              <a:buFontTx/>
              <a:buNone/>
              <a:defRPr/>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i2 = </a:t>
            </a:r>
            <a:r>
              <a:rPr lang="en-US" altLang="zh-CN" sz="2000" b="1" dirty="0" err="1">
                <a:solidFill>
                  <a:srgbClr val="0000CC"/>
                </a:solidFill>
              </a:rPr>
              <a:t>i</a:t>
            </a:r>
            <a:r>
              <a:rPr lang="en-US" altLang="zh-CN" sz="2000" b="1" dirty="0">
                <a:solidFill>
                  <a:srgbClr val="0000CC"/>
                </a:solidFill>
              </a:rPr>
              <a:t> + 10;	//L5</a:t>
            </a:r>
            <a:r>
              <a:rPr lang="zh-CN" altLang="zh-CN" sz="2000" b="1" dirty="0">
                <a:solidFill>
                  <a:srgbClr val="0000CC"/>
                </a:solidFill>
              </a:rPr>
              <a:t>：正确，编译时可确定</a:t>
            </a:r>
            <a:r>
              <a:rPr lang="en-US" altLang="zh-CN" sz="2000" b="1" dirty="0" err="1">
                <a:solidFill>
                  <a:srgbClr val="0000CC"/>
                </a:solidFill>
              </a:rPr>
              <a:t>i</a:t>
            </a:r>
            <a:r>
              <a:rPr lang="zh-CN" altLang="zh-CN" sz="2000" b="1" dirty="0">
                <a:solidFill>
                  <a:srgbClr val="0000CC"/>
                </a:solidFill>
              </a:rPr>
              <a:t>值为</a:t>
            </a:r>
            <a:r>
              <a:rPr lang="en-US" altLang="zh-CN" sz="2000" b="1" dirty="0">
                <a:solidFill>
                  <a:srgbClr val="0000CC"/>
                </a:solidFill>
              </a:rPr>
              <a:t>10</a:t>
            </a:r>
            <a:endParaRPr lang="zh-CN" altLang="zh-CN" sz="2000" b="1" dirty="0">
              <a:solidFill>
                <a:srgbClr val="0000CC"/>
              </a:solidFill>
            </a:endParaRPr>
          </a:p>
          <a:p>
            <a:pPr marL="800100" lvl="2" indent="0">
              <a:buFontTx/>
              <a:buNone/>
              <a:defRPr/>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j2 = j + 10;      </a:t>
            </a:r>
            <a:r>
              <a:rPr lang="en-US" altLang="zh-CN" sz="2000" b="1" dirty="0">
                <a:solidFill>
                  <a:srgbClr val="C00000"/>
                </a:solidFill>
              </a:rPr>
              <a:t>//L6</a:t>
            </a:r>
            <a:r>
              <a:rPr lang="zh-CN" altLang="zh-CN" sz="2000" b="1" dirty="0">
                <a:solidFill>
                  <a:srgbClr val="C00000"/>
                </a:solidFill>
              </a:rPr>
              <a:t>：错误，</a:t>
            </a:r>
            <a:r>
              <a:rPr lang="en-US" altLang="zh-CN" sz="2000" b="1" dirty="0">
                <a:solidFill>
                  <a:srgbClr val="C00000"/>
                </a:solidFill>
              </a:rPr>
              <a:t>j</a:t>
            </a:r>
            <a:r>
              <a:rPr lang="zh-CN" altLang="zh-CN" sz="2000" b="1" dirty="0">
                <a:solidFill>
                  <a:srgbClr val="C00000"/>
                </a:solidFill>
              </a:rPr>
              <a:t>是变量。</a:t>
            </a:r>
            <a:endParaRPr lang="zh-CN" altLang="zh-CN" sz="2000" b="1" dirty="0">
              <a:solidFill>
                <a:srgbClr val="C00000"/>
              </a:solidFill>
            </a:endParaRPr>
          </a:p>
          <a:p>
            <a:pPr marL="857250" lvl="1" indent="-457200">
              <a:defRPr/>
            </a:pPr>
            <a:endParaRPr lang="zh-CN" altLang="en-US" sz="2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342767" y="116632"/>
            <a:ext cx="7772400" cy="658812"/>
          </a:xfrm>
        </p:spPr>
        <p:txBody>
          <a:bodyPr/>
          <a:lstStyle/>
          <a:p>
            <a:pPr eaLnBrk="1" hangingPunct="1"/>
            <a:r>
              <a:rPr lang="en-US" altLang="zh-CN" sz="4000" b="1" dirty="0" smtClean="0"/>
              <a:t>2.5.2  </a:t>
            </a:r>
            <a:r>
              <a:rPr lang="en-US" altLang="zh-CN" sz="4000" b="1" dirty="0" err="1" smtClean="0">
                <a:solidFill>
                  <a:srgbClr val="FF0000"/>
                </a:solidFill>
              </a:rPr>
              <a:t>const</a:t>
            </a:r>
            <a:r>
              <a:rPr lang="zh-CN" altLang="zh-CN" sz="4000" b="1" dirty="0" smtClean="0">
                <a:solidFill>
                  <a:srgbClr val="FF0000"/>
                </a:solidFill>
              </a:rPr>
              <a:t>、</a:t>
            </a:r>
            <a:r>
              <a:rPr lang="en-US" altLang="zh-CN" sz="4000" b="1" dirty="0" err="1" smtClean="0">
                <a:solidFill>
                  <a:srgbClr val="FF0000"/>
                </a:solidFill>
              </a:rPr>
              <a:t>constexpr</a:t>
            </a:r>
            <a:r>
              <a:rPr lang="zh-CN" altLang="zh-CN" sz="4000" b="1" dirty="0" smtClean="0"/>
              <a:t>与指针</a:t>
            </a:r>
            <a:endParaRPr lang="zh-CN" altLang="en-US" sz="4000" b="1" dirty="0" smtClean="0">
              <a:solidFill>
                <a:srgbClr val="FF0000"/>
              </a:solidFill>
            </a:endParaRPr>
          </a:p>
        </p:txBody>
      </p:sp>
      <p:sp>
        <p:nvSpPr>
          <p:cNvPr id="28675" name="Rectangle 3"/>
          <p:cNvSpPr>
            <a:spLocks noGrp="1" noChangeArrowheads="1"/>
          </p:cNvSpPr>
          <p:nvPr>
            <p:ph idx="1"/>
          </p:nvPr>
        </p:nvSpPr>
        <p:spPr>
          <a:xfrm>
            <a:off x="755650" y="1125538"/>
            <a:ext cx="7772400" cy="1150937"/>
          </a:xfrm>
        </p:spPr>
        <p:txBody>
          <a:bodyPr/>
          <a:lstStyle/>
          <a:p>
            <a:pPr marL="0" indent="0" eaLnBrk="1" hangingPunct="1">
              <a:buFontTx/>
              <a:buNone/>
              <a:defRPr/>
            </a:pPr>
            <a:r>
              <a:rPr lang="en-US" altLang="zh-CN" b="1" dirty="0">
                <a:solidFill>
                  <a:srgbClr val="0000CC"/>
                </a:solidFill>
              </a:rPr>
              <a:t>1、const</a:t>
            </a:r>
            <a:r>
              <a:rPr lang="zh-CN" altLang="en-US" b="1" dirty="0">
                <a:solidFill>
                  <a:srgbClr val="0000CC"/>
                </a:solidFill>
              </a:rPr>
              <a:t>、</a:t>
            </a:r>
            <a:r>
              <a:rPr lang="en-US" altLang="zh-CN" b="1" dirty="0" err="1">
                <a:solidFill>
                  <a:srgbClr val="0000CC"/>
                </a:solidFill>
              </a:rPr>
              <a:t>constexpr</a:t>
            </a:r>
            <a:r>
              <a:rPr lang="zh-CN" altLang="en-US" b="1" dirty="0">
                <a:solidFill>
                  <a:srgbClr val="0000CC"/>
                </a:solidFill>
              </a:rPr>
              <a:t>与指针的限定关系</a:t>
            </a:r>
            <a:endParaRPr lang="en-US" altLang="zh-CN" b="1" dirty="0">
              <a:solidFill>
                <a:srgbClr val="0000CC"/>
              </a:solidFill>
            </a:endParaRPr>
          </a:p>
          <a:p>
            <a:pPr eaLnBrk="1" hangingPunct="1">
              <a:defRPr/>
            </a:pPr>
            <a:r>
              <a:rPr lang="zh-CN" altLang="en-US" b="1" dirty="0">
                <a:solidFill>
                  <a:srgbClr val="FF0000"/>
                </a:solidFill>
              </a:rPr>
              <a:t>指针与</a:t>
            </a:r>
            <a:r>
              <a:rPr lang="en-US" altLang="zh-CN" b="1" dirty="0" err="1">
                <a:solidFill>
                  <a:srgbClr val="FF0000"/>
                </a:solidFill>
              </a:rPr>
              <a:t>const</a:t>
            </a:r>
            <a:r>
              <a:rPr lang="zh-CN" altLang="en-US" b="1" dirty="0">
                <a:solidFill>
                  <a:srgbClr val="FF0000"/>
                </a:solidFill>
              </a:rPr>
              <a:t>的限定关系</a:t>
            </a:r>
            <a:endParaRPr lang="en-US" altLang="zh-CN" b="1" dirty="0">
              <a:solidFill>
                <a:srgbClr val="FF0000"/>
              </a:solidFill>
            </a:endParaRPr>
          </a:p>
        </p:txBody>
      </p:sp>
      <p:pic>
        <p:nvPicPr>
          <p:cNvPr id="61443" name="Picture 2"/>
          <p:cNvPicPr>
            <a:picLocks noChangeAspect="1" noChangeArrowheads="1"/>
          </p:cNvPicPr>
          <p:nvPr/>
        </p:nvPicPr>
        <p:blipFill>
          <a:blip r:embed="rId1"/>
          <a:srcRect b="4926"/>
          <a:stretch>
            <a:fillRect/>
          </a:stretch>
        </p:blipFill>
        <p:spPr bwMode="auto">
          <a:xfrm>
            <a:off x="900113" y="2276475"/>
            <a:ext cx="7245350" cy="1944688"/>
          </a:xfrm>
          <a:prstGeom prst="rect">
            <a:avLst/>
          </a:prstGeom>
          <a:noFill/>
          <a:ln w="9525">
            <a:noFill/>
            <a:miter lim="800000"/>
            <a:headEnd/>
            <a:tailEnd/>
          </a:ln>
        </p:spPr>
      </p:pic>
      <p:sp>
        <p:nvSpPr>
          <p:cNvPr id="24" name="Rectangle 3"/>
          <p:cNvSpPr txBox="1">
            <a:spLocks noChangeArrowheads="1"/>
          </p:cNvSpPr>
          <p:nvPr/>
        </p:nvSpPr>
        <p:spPr bwMode="auto">
          <a:xfrm>
            <a:off x="755650" y="4365625"/>
            <a:ext cx="7916863" cy="2232025"/>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lang="zh-CN" altLang="en-US" b="1" kern="0" dirty="0">
                <a:solidFill>
                  <a:srgbClr val="FF0000"/>
                </a:solidFill>
              </a:rPr>
              <a:t>指针与</a:t>
            </a:r>
            <a:r>
              <a:rPr lang="en-US" altLang="zh-CN" b="1" kern="0" dirty="0" err="1">
                <a:solidFill>
                  <a:srgbClr val="FF0000"/>
                </a:solidFill>
              </a:rPr>
              <a:t>constexpr</a:t>
            </a:r>
            <a:r>
              <a:rPr lang="zh-CN" altLang="en-US" b="1" kern="0" dirty="0">
                <a:solidFill>
                  <a:srgbClr val="FF0000"/>
                </a:solidFill>
              </a:rPr>
              <a:t>的限定关系</a:t>
            </a:r>
            <a:endParaRPr lang="en-US" altLang="zh-CN" b="1" kern="0" dirty="0">
              <a:solidFill>
                <a:srgbClr val="FF0000"/>
              </a:solidFill>
            </a:endParaRPr>
          </a:p>
          <a:p>
            <a:pPr lvl="1" eaLnBrk="1" hangingPunct="1">
              <a:defRPr/>
            </a:pPr>
            <a:r>
              <a:rPr lang="en-US" altLang="zh-CN" sz="2400" b="1" dirty="0" err="1"/>
              <a:t>constexpr</a:t>
            </a:r>
            <a:r>
              <a:rPr lang="zh-CN" altLang="zh-CN" sz="2400" b="1" dirty="0"/>
              <a:t>限定指针时，它</a:t>
            </a:r>
            <a:r>
              <a:rPr lang="zh-CN" altLang="zh-CN" sz="2400" b="1" dirty="0">
                <a:solidFill>
                  <a:srgbClr val="FF0000"/>
                </a:solidFill>
              </a:rPr>
              <a:t>只限制指针变量本身是常量</a:t>
            </a:r>
            <a:r>
              <a:rPr lang="zh-CN" altLang="zh-CN" sz="2400" b="1" dirty="0"/>
              <a:t>，与它所指的变量没有关系。</a:t>
            </a:r>
            <a:endParaRPr lang="en-US" altLang="zh-CN" sz="2400" b="1" dirty="0"/>
          </a:p>
          <a:p>
            <a:pPr lvl="1" eaLnBrk="1" hangingPunct="1">
              <a:defRPr/>
            </a:pPr>
            <a:r>
              <a:rPr lang="en-US" altLang="zh-CN" sz="2400" b="1" dirty="0" err="1"/>
              <a:t>constexpr</a:t>
            </a:r>
            <a:r>
              <a:rPr lang="zh-CN" altLang="en-US" sz="2400" b="1" dirty="0"/>
              <a:t>指针的初始值必须是</a:t>
            </a:r>
            <a:r>
              <a:rPr lang="en-US" altLang="zh-CN" sz="2400" b="1" dirty="0" err="1"/>
              <a:t>nullptr</a:t>
            </a:r>
            <a:r>
              <a:rPr lang="zh-CN" altLang="en-US" sz="2400" b="1" dirty="0"/>
              <a:t>、</a:t>
            </a:r>
            <a:r>
              <a:rPr lang="en-US" altLang="zh-CN" sz="2400" b="1" dirty="0"/>
              <a:t>0</a:t>
            </a:r>
            <a:r>
              <a:rPr lang="zh-CN" altLang="en-US" sz="2400" b="1" dirty="0"/>
              <a:t>，或存储某个固定地址的对象</a:t>
            </a:r>
            <a:r>
              <a:rPr lang="zh-CN" altLang="en-US" sz="2400" dirty="0"/>
              <a:t>。</a:t>
            </a:r>
            <a:endParaRPr lang="en-US" altLang="zh-CN" sz="2400" b="1" kern="0"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6"/>
          <p:cNvSpPr>
            <a:spLocks noGrp="1" noChangeArrowheads="1"/>
          </p:cNvSpPr>
          <p:nvPr>
            <p:ph type="title"/>
          </p:nvPr>
        </p:nvSpPr>
        <p:spPr>
          <a:xfrm>
            <a:off x="323850" y="-99392"/>
            <a:ext cx="8280400" cy="865187"/>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22530" name="Rectangle 2"/>
          <p:cNvSpPr>
            <a:spLocks noGrp="1" noChangeArrowheads="1"/>
          </p:cNvSpPr>
          <p:nvPr>
            <p:ph idx="1"/>
          </p:nvPr>
        </p:nvSpPr>
        <p:spPr>
          <a:xfrm>
            <a:off x="467544" y="980728"/>
            <a:ext cx="7920038" cy="5381625"/>
          </a:xfrm>
        </p:spPr>
        <p:txBody>
          <a:bodyPr/>
          <a:lstStyle/>
          <a:p>
            <a:pPr eaLnBrk="1" hangingPunct="1">
              <a:buFontTx/>
              <a:buNone/>
            </a:pPr>
            <a:r>
              <a:rPr lang="en-US" altLang="zh-CN" sz="2400" dirty="0" smtClean="0">
                <a:solidFill>
                  <a:srgbClr val="0000CC"/>
                </a:solidFill>
              </a:rPr>
              <a:t>2</a:t>
            </a:r>
            <a:r>
              <a:rPr lang="zh-CN" altLang="en-US" sz="2400" dirty="0" smtClean="0">
                <a:solidFill>
                  <a:srgbClr val="0000CC"/>
                </a:solidFill>
              </a:rPr>
              <a:t>、</a:t>
            </a:r>
            <a:r>
              <a:rPr lang="en-US" altLang="zh-CN" sz="2400" b="1" dirty="0" err="1" smtClean="0">
                <a:solidFill>
                  <a:srgbClr val="0000CC"/>
                </a:solidFill>
              </a:rPr>
              <a:t>const</a:t>
            </a:r>
            <a:r>
              <a:rPr lang="zh-CN" altLang="en-US" sz="2400" b="1" dirty="0" smtClean="0">
                <a:solidFill>
                  <a:srgbClr val="C00000"/>
                </a:solidFill>
              </a:rPr>
              <a:t>限制变量访问</a:t>
            </a:r>
            <a:r>
              <a:rPr lang="zh-CN" altLang="en-US" sz="2400" dirty="0" smtClean="0">
                <a:solidFill>
                  <a:srgbClr val="0000CC"/>
                </a:solidFill>
              </a:rPr>
              <a:t>，</a:t>
            </a:r>
            <a:r>
              <a:rPr lang="zh-CN" altLang="en-US" sz="2400" b="1" dirty="0" smtClean="0">
                <a:solidFill>
                  <a:srgbClr val="0000CC"/>
                </a:solidFill>
              </a:rPr>
              <a:t>避免非本意的数据修改</a:t>
            </a:r>
            <a:r>
              <a:rPr lang="zh-CN" altLang="en-US" sz="2400" dirty="0" smtClean="0">
                <a:solidFill>
                  <a:srgbClr val="0000CC"/>
                </a:solidFill>
              </a:rPr>
              <a:t>举例</a:t>
            </a:r>
            <a:endParaRPr lang="zh-CN" altLang="en-US" sz="2400" dirty="0" smtClean="0">
              <a:solidFill>
                <a:srgbClr val="0000CC"/>
              </a:solidFill>
            </a:endParaRPr>
          </a:p>
          <a:p>
            <a:pPr lvl="2" eaLnBrk="1" hangingPunct="1">
              <a:buFontTx/>
              <a:buNone/>
            </a:pPr>
            <a:r>
              <a:rPr lang="en-US" altLang="zh-CN" sz="2000" b="1" dirty="0" smtClean="0"/>
              <a:t>#include&lt;</a:t>
            </a:r>
            <a:r>
              <a:rPr lang="en-US" altLang="zh-CN" sz="2000" b="1" dirty="0" err="1" smtClean="0"/>
              <a:t>iostream</a:t>
            </a:r>
            <a:r>
              <a:rPr lang="en-US" altLang="zh-CN" sz="2000" b="1" dirty="0" smtClean="0"/>
              <a:t>&gt;</a:t>
            </a:r>
            <a:endParaRPr lang="en-US" altLang="zh-CN" sz="2000" b="1" dirty="0" smtClean="0"/>
          </a:p>
          <a:p>
            <a:pPr lvl="2" eaLnBrk="1" hangingPunct="1">
              <a:buFontTx/>
              <a:buNone/>
            </a:pPr>
            <a:r>
              <a:rPr lang="en-US" altLang="zh-CN" sz="2000" b="1" dirty="0" smtClean="0"/>
              <a:t>using namespace </a:t>
            </a:r>
            <a:r>
              <a:rPr lang="en-US" altLang="zh-CN" sz="2000" b="1" dirty="0" err="1" smtClean="0"/>
              <a:t>std</a:t>
            </a:r>
            <a:r>
              <a:rPr lang="en-US" altLang="zh-CN" sz="2000" b="1" dirty="0" smtClean="0"/>
              <a:t>;</a:t>
            </a:r>
            <a:endParaRPr lang="en-US" altLang="zh-CN" sz="2000" b="1" dirty="0" smtClean="0"/>
          </a:p>
          <a:p>
            <a:pPr lvl="2" eaLnBrk="1" hangingPunct="1">
              <a:buFontTx/>
              <a:buNone/>
            </a:pPr>
            <a:r>
              <a:rPr lang="en-US" altLang="zh-CN" sz="2000" b="1" dirty="0" smtClean="0"/>
              <a:t>void main(){</a:t>
            </a:r>
            <a:endParaRPr lang="en-US" altLang="zh-CN" sz="2000" b="1" dirty="0" smtClean="0"/>
          </a:p>
          <a:p>
            <a:pPr lvl="2" eaLnBrk="1" hangingPunct="1">
              <a:buFontTx/>
              <a:buNone/>
            </a:pPr>
            <a:r>
              <a:rPr lang="en-US" altLang="zh-CN" sz="2000" b="1" dirty="0" err="1" smtClean="0"/>
              <a:t>int</a:t>
            </a:r>
            <a:r>
              <a:rPr lang="en-US" altLang="zh-CN" sz="2000" b="1" dirty="0" smtClean="0"/>
              <a:t> </a:t>
            </a:r>
            <a:r>
              <a:rPr lang="en-US" altLang="zh-CN" sz="2000" b="1" dirty="0" err="1" smtClean="0"/>
              <a:t>i</a:t>
            </a:r>
            <a:r>
              <a:rPr lang="en-US" altLang="zh-CN" sz="2000" b="1" dirty="0" smtClean="0"/>
              <a:t>, j;</a:t>
            </a:r>
            <a:endParaRPr lang="en-US" altLang="zh-CN" sz="2000" b="1" dirty="0" smtClean="0"/>
          </a:p>
          <a:p>
            <a:pPr lvl="2" eaLnBrk="1" hangingPunct="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ic</a:t>
            </a:r>
            <a:r>
              <a:rPr lang="en-US" altLang="zh-CN" sz="2000" b="1" dirty="0" smtClean="0"/>
              <a:t> = 100;</a:t>
            </a:r>
            <a:endParaRPr lang="en-US" altLang="zh-CN" sz="2000" b="1" dirty="0" smtClean="0"/>
          </a:p>
          <a:p>
            <a:pPr lvl="2" eaLnBrk="1" hangingPunct="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ip</a:t>
            </a:r>
            <a:r>
              <a:rPr lang="en-US" altLang="zh-CN" sz="2000" b="1" dirty="0" smtClean="0"/>
              <a:t> = &amp;</a:t>
            </a:r>
            <a:r>
              <a:rPr lang="en-US" altLang="zh-CN" sz="2000" b="1" dirty="0" err="1" smtClean="0"/>
              <a:t>ic</a:t>
            </a:r>
            <a:r>
              <a:rPr lang="en-US" altLang="zh-CN" sz="2000" b="1" dirty="0" smtClean="0"/>
              <a:t>;</a:t>
            </a:r>
            <a:endParaRPr lang="en-US" altLang="zh-CN" sz="2000" b="1" dirty="0" smtClean="0"/>
          </a:p>
          <a:p>
            <a:pPr lvl="2" eaLnBrk="1" hangingPunct="1">
              <a:buFontTx/>
              <a:buNone/>
            </a:pPr>
            <a:r>
              <a:rPr lang="en-US" altLang="zh-CN" sz="2000" b="1" dirty="0" err="1" smtClean="0"/>
              <a:t>int</a:t>
            </a:r>
            <a:r>
              <a:rPr lang="en-US" altLang="zh-CN" sz="2000" b="1" dirty="0" smtClean="0"/>
              <a:t> * </a:t>
            </a:r>
            <a:r>
              <a:rPr lang="en-US" altLang="zh-CN" sz="2000" b="1" dirty="0" err="1" smtClean="0"/>
              <a:t>const</a:t>
            </a:r>
            <a:r>
              <a:rPr lang="en-US" altLang="zh-CN" sz="2000" b="1" dirty="0" smtClean="0"/>
              <a:t> </a:t>
            </a:r>
            <a:r>
              <a:rPr lang="en-US" altLang="zh-CN" sz="2000" b="1" dirty="0" err="1" smtClean="0"/>
              <a:t>icp</a:t>
            </a:r>
            <a:r>
              <a:rPr lang="en-US" altLang="zh-CN" sz="2000" b="1" dirty="0" smtClean="0"/>
              <a:t> = &amp; </a:t>
            </a:r>
            <a:r>
              <a:rPr lang="en-US" altLang="zh-CN" sz="2000" b="1" dirty="0" err="1" smtClean="0"/>
              <a:t>i</a:t>
            </a:r>
            <a:r>
              <a:rPr lang="en-US" altLang="zh-CN" sz="2000" b="1" dirty="0" smtClean="0"/>
              <a:t>;</a:t>
            </a:r>
            <a:endParaRPr lang="en-US" altLang="zh-CN" sz="2000" b="1" dirty="0" smtClean="0"/>
          </a:p>
          <a:p>
            <a:pPr lvl="2" eaLnBrk="1" hangingPunct="1">
              <a:buFontTx/>
              <a:buNone/>
            </a:pPr>
            <a:r>
              <a:rPr lang="en-US" altLang="zh-CN" sz="2000" b="1" dirty="0" smtClean="0">
                <a:solidFill>
                  <a:srgbClr val="FF0000"/>
                </a:solidFill>
              </a:rPr>
              <a:t>//</a:t>
            </a:r>
            <a:r>
              <a:rPr lang="en-US" altLang="zh-CN" sz="2000" b="1" dirty="0" err="1" smtClean="0">
                <a:solidFill>
                  <a:srgbClr val="FF0000"/>
                </a:solidFill>
              </a:rPr>
              <a:t>icp</a:t>
            </a:r>
            <a:r>
              <a:rPr lang="en-US" altLang="zh-CN" sz="2000" b="1" dirty="0" smtClean="0">
                <a:solidFill>
                  <a:srgbClr val="FF0000"/>
                </a:solidFill>
              </a:rPr>
              <a:t> = &amp;j;                    //error</a:t>
            </a:r>
            <a:endParaRPr lang="en-US" altLang="zh-CN" sz="2000" b="1" dirty="0" smtClean="0">
              <a:solidFill>
                <a:srgbClr val="FF0000"/>
              </a:solidFill>
            </a:endParaRPr>
          </a:p>
          <a:p>
            <a:pPr lvl="2" eaLnBrk="1" hangingPunct="1">
              <a:buFontTx/>
              <a:buNone/>
            </a:pPr>
            <a:r>
              <a:rPr lang="en-US" altLang="zh-CN" sz="2000" b="1" dirty="0" smtClean="0"/>
              <a:t>*</a:t>
            </a:r>
            <a:r>
              <a:rPr lang="en-US" altLang="zh-CN" sz="2000" b="1" dirty="0" err="1" smtClean="0"/>
              <a:t>icp</a:t>
            </a:r>
            <a:r>
              <a:rPr lang="en-US" altLang="zh-CN" sz="2000" b="1" dirty="0" smtClean="0"/>
              <a:t> = 200;	</a:t>
            </a:r>
            <a:endParaRPr lang="en-US" altLang="zh-CN" sz="2000" b="1" dirty="0" smtClean="0"/>
          </a:p>
          <a:p>
            <a:pPr lvl="2" eaLnBrk="1" hangingPunct="1">
              <a:buFontTx/>
              <a:buNone/>
            </a:pPr>
            <a:r>
              <a:rPr lang="en-US" altLang="zh-CN" sz="2000" b="1" dirty="0" err="1" smtClean="0"/>
              <a:t>cout</a:t>
            </a:r>
            <a:r>
              <a:rPr lang="en-US" altLang="zh-CN" sz="2000" b="1" dirty="0" smtClean="0"/>
              <a:t>&lt;&lt;"</a:t>
            </a:r>
            <a:r>
              <a:rPr lang="en-US" altLang="zh-CN" sz="2000" b="1" dirty="0" err="1" smtClean="0"/>
              <a:t>i</a:t>
            </a:r>
            <a:r>
              <a:rPr lang="en-US" altLang="zh-CN" sz="2000" b="1" dirty="0" smtClean="0"/>
              <a:t>="&lt;&lt;</a:t>
            </a:r>
            <a:r>
              <a:rPr lang="en-US" altLang="zh-CN" sz="2000" b="1" dirty="0" err="1" smtClean="0"/>
              <a:t>i</a:t>
            </a:r>
            <a:r>
              <a:rPr lang="en-US" altLang="zh-CN" sz="2000" b="1" dirty="0" smtClean="0"/>
              <a:t>&lt;&lt;</a:t>
            </a:r>
            <a:r>
              <a:rPr lang="en-US" altLang="zh-CN" sz="2000" b="1" dirty="0" err="1" smtClean="0"/>
              <a:t>endl</a:t>
            </a:r>
            <a:r>
              <a:rPr lang="en-US" altLang="zh-CN" sz="2000" b="1" dirty="0" smtClean="0"/>
              <a:t>;</a:t>
            </a:r>
            <a:endParaRPr lang="en-US" altLang="zh-CN" sz="2000" b="1" dirty="0" smtClean="0"/>
          </a:p>
          <a:p>
            <a:pPr lvl="2" eaLnBrk="1" hangingPunct="1">
              <a:buFontTx/>
              <a:buNone/>
            </a:pPr>
            <a:r>
              <a:rPr lang="en-US" altLang="zh-CN" sz="2000" b="1" dirty="0" err="1" smtClean="0"/>
              <a:t>cout</a:t>
            </a:r>
            <a:r>
              <a:rPr lang="en-US" altLang="zh-CN" sz="2000" b="1" dirty="0" smtClean="0"/>
              <a:t>&lt;&lt;"j="&lt;&lt;j&lt;&lt;</a:t>
            </a:r>
            <a:r>
              <a:rPr lang="en-US" altLang="zh-CN" sz="2000" b="1" dirty="0" err="1" smtClean="0"/>
              <a:t>endl</a:t>
            </a:r>
            <a:r>
              <a:rPr lang="en-US" altLang="zh-CN" sz="2000" b="1" dirty="0" smtClean="0"/>
              <a:t>;</a:t>
            </a:r>
            <a:endParaRPr lang="en-US" altLang="zh-CN" sz="2000" b="1" dirty="0" smtClean="0"/>
          </a:p>
          <a:p>
            <a:pPr lvl="2" eaLnBrk="1" hangingPunct="1">
              <a:buFontTx/>
              <a:buNone/>
            </a:pPr>
            <a:r>
              <a:rPr lang="en-US" altLang="zh-CN" sz="2000" b="1" dirty="0" err="1" smtClean="0"/>
              <a:t>cout</a:t>
            </a:r>
            <a:r>
              <a:rPr lang="en-US" altLang="zh-CN" sz="2000" b="1" dirty="0" smtClean="0"/>
              <a:t>&lt;&lt;"*</a:t>
            </a:r>
            <a:r>
              <a:rPr lang="en-US" altLang="zh-CN" sz="2000" b="1" dirty="0" err="1" smtClean="0"/>
              <a:t>ip</a:t>
            </a:r>
            <a:r>
              <a:rPr lang="en-US" altLang="zh-CN" sz="2000" b="1" dirty="0" smtClean="0"/>
              <a:t>="&lt;&lt;*</a:t>
            </a:r>
            <a:r>
              <a:rPr lang="en-US" altLang="zh-CN" sz="2000" b="1" dirty="0" err="1" smtClean="0"/>
              <a:t>ip</a:t>
            </a:r>
            <a:r>
              <a:rPr lang="en-US" altLang="zh-CN" sz="2000" b="1" dirty="0" smtClean="0"/>
              <a:t>&lt;&lt;</a:t>
            </a:r>
            <a:r>
              <a:rPr lang="en-US" altLang="zh-CN" sz="2000" b="1" dirty="0" err="1" smtClean="0"/>
              <a:t>endl</a:t>
            </a:r>
            <a:r>
              <a:rPr lang="en-US" altLang="zh-CN" sz="2000" b="1" dirty="0" smtClean="0"/>
              <a:t>;</a:t>
            </a:r>
            <a:endParaRPr lang="en-US" altLang="zh-CN" sz="2000" b="1" dirty="0" smtClean="0"/>
          </a:p>
          <a:p>
            <a:pPr lvl="2" eaLnBrk="1" hangingPunct="1">
              <a:buFontTx/>
              <a:buNone/>
            </a:pPr>
            <a:r>
              <a:rPr lang="en-US" altLang="zh-CN" sz="2000" b="1" dirty="0" err="1" smtClean="0"/>
              <a:t>cout</a:t>
            </a:r>
            <a:r>
              <a:rPr lang="en-US" altLang="zh-CN" sz="2000" b="1" dirty="0" smtClean="0"/>
              <a:t>&lt;&lt;"*</a:t>
            </a:r>
            <a:r>
              <a:rPr lang="en-US" altLang="zh-CN" sz="2000" b="1" dirty="0" err="1" smtClean="0"/>
              <a:t>icp</a:t>
            </a:r>
            <a:r>
              <a:rPr lang="en-US" altLang="zh-CN" sz="2000" b="1" dirty="0" smtClean="0"/>
              <a:t>="&lt;&lt;*</a:t>
            </a:r>
            <a:r>
              <a:rPr lang="en-US" altLang="zh-CN" sz="2000" b="1" dirty="0" err="1" smtClean="0"/>
              <a:t>icp</a:t>
            </a:r>
            <a:r>
              <a:rPr lang="en-US" altLang="zh-CN" sz="2000" b="1" dirty="0" smtClean="0"/>
              <a:t>&lt;&lt;</a:t>
            </a:r>
            <a:r>
              <a:rPr lang="en-US" altLang="zh-CN" sz="2000" b="1" dirty="0" err="1" smtClean="0"/>
              <a:t>endl</a:t>
            </a:r>
            <a:r>
              <a:rPr lang="en-US" altLang="zh-CN" sz="2000" b="1" dirty="0" smtClean="0"/>
              <a:t>;</a:t>
            </a:r>
            <a:endParaRPr lang="en-US" altLang="zh-CN" sz="2000" b="1" dirty="0" smtClean="0"/>
          </a:p>
          <a:p>
            <a:pPr lvl="2" eaLnBrk="1" hangingPunct="1">
              <a:buFontTx/>
              <a:buNone/>
            </a:pPr>
            <a:r>
              <a:rPr lang="en-US" altLang="zh-CN" sz="2000" b="1" dirty="0" smtClean="0"/>
              <a:t>}</a:t>
            </a:r>
            <a:endParaRPr lang="en-US" altLang="zh-CN" sz="2000" b="1" dirty="0" smtClean="0"/>
          </a:p>
        </p:txBody>
      </p:sp>
      <p:sp>
        <p:nvSpPr>
          <p:cNvPr id="22531" name="AutoShape 3"/>
          <p:cNvSpPr>
            <a:spLocks noChangeArrowheads="1"/>
          </p:cNvSpPr>
          <p:nvPr/>
        </p:nvSpPr>
        <p:spPr bwMode="auto">
          <a:xfrm>
            <a:off x="5435600" y="1628775"/>
            <a:ext cx="3168650" cy="1584325"/>
          </a:xfrm>
          <a:prstGeom prst="cloudCallout">
            <a:avLst>
              <a:gd name="adj1" fmla="val -66634"/>
              <a:gd name="adj2" fmla="val 108718"/>
            </a:avLst>
          </a:prstGeom>
          <a:gradFill rotWithShape="1">
            <a:gsLst>
              <a:gs pos="0">
                <a:srgbClr val="FF8ABC"/>
              </a:gs>
              <a:gs pos="50000">
                <a:srgbClr val="FFB9D4"/>
              </a:gs>
              <a:gs pos="100000">
                <a:srgbClr val="FFDDE9"/>
              </a:gs>
            </a:gsLst>
            <a:lin ang="16200000" scaled="1"/>
          </a:gradFill>
          <a:ln w="3175">
            <a:solidFill>
              <a:schemeClr val="bg1"/>
            </a:solidFill>
            <a:round/>
          </a:ln>
        </p:spPr>
        <p:txBody>
          <a:bodyPr lIns="92075" tIns="46038" rIns="92075" bIns="46038" anchor="ctr"/>
          <a:lstStyle/>
          <a:p>
            <a:pPr algn="ctr"/>
            <a:r>
              <a:rPr kumimoji="1" lang="en-US" altLang="zh-CN" sz="2400" b="1">
                <a:latin typeface="Lucida Sans Unicode" panose="020B0602030504020204" pitchFamily="34" charset="0"/>
              </a:rPr>
              <a:t>icp</a:t>
            </a:r>
            <a:r>
              <a:rPr kumimoji="1" lang="zh-CN" altLang="en-US" sz="2400" b="1">
                <a:latin typeface="Lucida Sans Unicode" panose="020B0602030504020204" pitchFamily="34" charset="0"/>
              </a:rPr>
              <a:t>是一个常量地址</a:t>
            </a:r>
            <a:r>
              <a:rPr kumimoji="1" lang="en-US" altLang="zh-CN" sz="2400" b="1">
                <a:latin typeface="Lucida Sans Unicode" panose="020B0602030504020204" pitchFamily="34" charset="0"/>
              </a:rPr>
              <a:t>,</a:t>
            </a:r>
            <a:r>
              <a:rPr kumimoji="1" lang="zh-CN" altLang="en-US" sz="2400" b="1">
                <a:latin typeface="Lucida Sans Unicode" panose="020B0602030504020204" pitchFamily="34" charset="0"/>
              </a:rPr>
              <a:t>此处企图修改它</a:t>
            </a:r>
            <a:endParaRPr kumimoji="1" lang="zh-CN" altLang="en-US" sz="2400" b="1">
              <a:latin typeface="Lucida Sans Unicode" panose="020B0602030504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5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5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53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53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53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53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53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53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53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53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530">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2530">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531"/>
                                        </p:tgtEl>
                                        <p:attrNameLst>
                                          <p:attrName>style.visibility</p:attrName>
                                        </p:attrNameLst>
                                      </p:cBhvr>
                                      <p:to>
                                        <p:strVal val="visible"/>
                                      </p:to>
                                    </p:set>
                                    <p:anim calcmode="lin" valueType="num">
                                      <p:cBhvr additive="base">
                                        <p:cTn id="39" dur="500" fill="hold"/>
                                        <p:tgtEl>
                                          <p:spTgt spid="22531"/>
                                        </p:tgtEl>
                                        <p:attrNameLst>
                                          <p:attrName>ppt_x</p:attrName>
                                        </p:attrNameLst>
                                      </p:cBhvr>
                                      <p:tavLst>
                                        <p:tav tm="0">
                                          <p:val>
                                            <p:strVal val="#ppt_x"/>
                                          </p:val>
                                        </p:tav>
                                        <p:tav tm="100000">
                                          <p:val>
                                            <p:strVal val="#ppt_x"/>
                                          </p:val>
                                        </p:tav>
                                      </p:tavLst>
                                    </p:anim>
                                    <p:anim calcmode="lin" valueType="num">
                                      <p:cBhvr additive="base">
                                        <p:cTn id="40"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build="p"/>
      <p:bldP spid="225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5"/>
          <p:cNvSpPr>
            <a:spLocks noGrp="1" noChangeArrowheads="1"/>
          </p:cNvSpPr>
          <p:nvPr>
            <p:ph type="title"/>
          </p:nvPr>
        </p:nvSpPr>
        <p:spPr>
          <a:xfrm>
            <a:off x="107504" y="-171400"/>
            <a:ext cx="8280400" cy="865187"/>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65538" name="Rectangle 2"/>
          <p:cNvSpPr>
            <a:spLocks noGrp="1" noChangeArrowheads="1"/>
          </p:cNvSpPr>
          <p:nvPr>
            <p:ph idx="1"/>
          </p:nvPr>
        </p:nvSpPr>
        <p:spPr>
          <a:xfrm>
            <a:off x="684213" y="1125538"/>
            <a:ext cx="7772400" cy="4829175"/>
          </a:xfrm>
        </p:spPr>
        <p:txBody>
          <a:bodyPr/>
          <a:lstStyle/>
          <a:p>
            <a:pPr eaLnBrk="1" hangingPunct="1">
              <a:buFontTx/>
              <a:buNone/>
            </a:pPr>
            <a:r>
              <a:rPr lang="en-US" altLang="zh-CN" sz="2800" b="1" dirty="0" smtClean="0">
                <a:solidFill>
                  <a:srgbClr val="0000CC"/>
                </a:solidFill>
              </a:rPr>
              <a:t>3</a:t>
            </a:r>
            <a:r>
              <a:rPr lang="zh-CN" altLang="en-US" sz="2800" b="1" dirty="0" smtClean="0">
                <a:solidFill>
                  <a:srgbClr val="0000CC"/>
                </a:solidFill>
              </a:rPr>
              <a:t>、指向常量的指针</a:t>
            </a:r>
            <a:endParaRPr lang="zh-CN" altLang="en-US" sz="2800" b="1" dirty="0" smtClean="0">
              <a:solidFill>
                <a:srgbClr val="0000CC"/>
              </a:solidFill>
            </a:endParaRPr>
          </a:p>
          <a:p>
            <a:pPr lvl="1" eaLnBrk="1" hangingPunct="1"/>
            <a:r>
              <a:rPr lang="zh-CN" altLang="en-US" sz="2400" b="1" dirty="0" smtClean="0"/>
              <a:t>在指针定义前加</a:t>
            </a:r>
            <a:r>
              <a:rPr lang="en-US" altLang="zh-CN" sz="2400" b="1" dirty="0" err="1" smtClean="0"/>
              <a:t>const</a:t>
            </a:r>
            <a:r>
              <a:rPr lang="zh-CN" altLang="en-US" sz="2400" b="1" dirty="0" smtClean="0"/>
              <a:t>，表示指向的对象是常量。</a:t>
            </a:r>
            <a:endParaRPr lang="zh-CN" altLang="en-US" sz="2400" b="1" dirty="0" smtClean="0"/>
          </a:p>
          <a:p>
            <a:pPr lvl="2" eaLnBrk="1" hangingPunct="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a=78;</a:t>
            </a:r>
            <a:endParaRPr lang="en-US" altLang="zh-CN" sz="2000" b="1" dirty="0" smtClean="0"/>
          </a:p>
          <a:p>
            <a:pPr lvl="2" eaLnBrk="1" hangingPunct="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b=28;</a:t>
            </a:r>
            <a:endParaRPr lang="en-US" altLang="zh-CN" sz="2000" b="1" dirty="0" smtClean="0"/>
          </a:p>
          <a:p>
            <a:pPr lvl="2" eaLnBrk="1" hangingPunct="1">
              <a:buFontTx/>
              <a:buNone/>
            </a:pPr>
            <a:r>
              <a:rPr lang="en-US" altLang="zh-CN" sz="2000" b="1" dirty="0" err="1" smtClean="0"/>
              <a:t>int</a:t>
            </a:r>
            <a:r>
              <a:rPr lang="en-US" altLang="zh-CN" sz="2000" b="1" dirty="0" smtClean="0"/>
              <a:t>  c=18;</a:t>
            </a:r>
            <a:endParaRPr lang="en-US" altLang="zh-CN" sz="2000" b="1" dirty="0" smtClean="0"/>
          </a:p>
          <a:p>
            <a:pPr lvl="2" eaLnBrk="1" hangingPunct="1">
              <a:buFontTx/>
              <a:buNone/>
            </a:pPr>
            <a:r>
              <a:rPr lang="en-US" altLang="zh-CN" sz="2000" b="1" dirty="0" err="1" smtClean="0">
                <a:solidFill>
                  <a:schemeClr val="accent2"/>
                </a:solidFill>
              </a:rPr>
              <a:t>const</a:t>
            </a:r>
            <a:r>
              <a:rPr lang="en-US" altLang="zh-CN" sz="2000" b="1" dirty="0" smtClean="0">
                <a:solidFill>
                  <a:schemeClr val="accent2"/>
                </a:solidFill>
              </a:rPr>
              <a:t>  </a:t>
            </a:r>
            <a:r>
              <a:rPr lang="en-US" altLang="zh-CN" sz="2000" b="1" dirty="0" err="1" smtClean="0">
                <a:solidFill>
                  <a:schemeClr val="accent2"/>
                </a:solidFill>
              </a:rPr>
              <a:t>int</a:t>
            </a:r>
            <a:r>
              <a:rPr lang="en-US" altLang="zh-CN" sz="2000" b="1" dirty="0" smtClean="0">
                <a:solidFill>
                  <a:schemeClr val="accent2"/>
                </a:solidFill>
              </a:rPr>
              <a:t>  *pi=&amp;a;   //</a:t>
            </a:r>
            <a:r>
              <a:rPr lang="zh-CN" altLang="en-US" sz="2000" b="1" dirty="0" smtClean="0">
                <a:solidFill>
                  <a:schemeClr val="accent2"/>
                </a:solidFill>
              </a:rPr>
              <a:t>定义指向常量的指针</a:t>
            </a:r>
            <a:endParaRPr lang="zh-CN" altLang="en-US" sz="2000" b="1" dirty="0" smtClean="0">
              <a:solidFill>
                <a:schemeClr val="accent2"/>
              </a:solidFill>
            </a:endParaRPr>
          </a:p>
          <a:p>
            <a:pPr lvl="2" eaLnBrk="1" hangingPunct="1">
              <a:buFontTx/>
              <a:buNone/>
            </a:pPr>
            <a:r>
              <a:rPr lang="zh-CN" altLang="en-US" sz="2000" b="1" dirty="0" smtClean="0">
                <a:solidFill>
                  <a:srgbClr val="FF0000"/>
                </a:solidFill>
              </a:rPr>
              <a:t>*</a:t>
            </a:r>
            <a:r>
              <a:rPr lang="en-US" altLang="zh-CN" sz="2000" b="1" dirty="0" smtClean="0">
                <a:solidFill>
                  <a:srgbClr val="FF0000"/>
                </a:solidFill>
              </a:rPr>
              <a:t>pi=58;</a:t>
            </a:r>
            <a:r>
              <a:rPr lang="en-US" altLang="zh-CN" sz="2000" b="1" dirty="0" smtClean="0"/>
              <a:t> 	//error</a:t>
            </a:r>
            <a:r>
              <a:rPr lang="zh-CN" altLang="en-US" sz="2000" b="1" dirty="0" smtClean="0"/>
              <a:t>，不能修改指针指向的常量 </a:t>
            </a:r>
            <a:endParaRPr lang="zh-CN" altLang="en-US" sz="2000" b="1" dirty="0" smtClean="0"/>
          </a:p>
          <a:p>
            <a:pPr lvl="2" eaLnBrk="1" hangingPunct="1">
              <a:buFontTx/>
              <a:buNone/>
            </a:pPr>
            <a:r>
              <a:rPr lang="en-US" altLang="zh-CN" sz="2000" b="1" dirty="0" smtClean="0"/>
              <a:t>pi=&amp;b;	//ok</a:t>
            </a:r>
            <a:r>
              <a:rPr lang="zh-CN" altLang="en-US" sz="2000" b="1" dirty="0" smtClean="0"/>
              <a:t>，指针值可以修改</a:t>
            </a:r>
            <a:endParaRPr lang="zh-CN" altLang="en-US" sz="2000" b="1" dirty="0" smtClean="0"/>
          </a:p>
          <a:p>
            <a:pPr lvl="2" eaLnBrk="1" hangingPunct="1">
              <a:buFontTx/>
              <a:buNone/>
            </a:pPr>
            <a:r>
              <a:rPr lang="zh-CN" altLang="en-US" sz="2000" b="1" dirty="0" smtClean="0"/>
              <a:t>*</a:t>
            </a:r>
            <a:r>
              <a:rPr lang="en-US" altLang="zh-CN" sz="2000" b="1" dirty="0" smtClean="0"/>
              <a:t>pi=68; 	//error</a:t>
            </a:r>
            <a:endParaRPr lang="en-US" altLang="zh-CN" sz="2000" b="1" dirty="0" smtClean="0"/>
          </a:p>
          <a:p>
            <a:pPr lvl="2" eaLnBrk="1" hangingPunct="1">
              <a:buFontTx/>
              <a:buNone/>
            </a:pPr>
            <a:r>
              <a:rPr lang="en-US" altLang="zh-CN" sz="2000" b="1" dirty="0" smtClean="0"/>
              <a:t>pi=&amp;c; 	//ok</a:t>
            </a:r>
            <a:endParaRPr lang="en-US" altLang="zh-CN" sz="2000" b="1" dirty="0" smtClean="0"/>
          </a:p>
          <a:p>
            <a:pPr lvl="2" eaLnBrk="1" hangingPunct="1">
              <a:buFontTx/>
              <a:buNone/>
            </a:pPr>
            <a:r>
              <a:rPr lang="en-US" altLang="zh-CN" sz="2000" b="1" dirty="0" smtClean="0"/>
              <a:t>*pi=88; 	//error</a:t>
            </a:r>
            <a:endParaRPr lang="en-US" altLang="zh-CN" sz="2000" b="1" dirty="0" smtClean="0"/>
          </a:p>
          <a:p>
            <a:pPr lvl="2" eaLnBrk="1" hangingPunct="1">
              <a:buFontTx/>
              <a:buNone/>
            </a:pPr>
            <a:r>
              <a:rPr lang="en-US" altLang="zh-CN" sz="2000" b="1" dirty="0" smtClean="0"/>
              <a:t>c=98; 	//ok</a:t>
            </a:r>
            <a:endParaRPr lang="en-US" altLang="zh-CN" sz="2000" b="1" dirty="0" smtClean="0"/>
          </a:p>
        </p:txBody>
      </p:sp>
      <p:sp>
        <p:nvSpPr>
          <p:cNvPr id="30724" name="AutoShape 3"/>
          <p:cNvSpPr>
            <a:spLocks noChangeArrowheads="1"/>
          </p:cNvSpPr>
          <p:nvPr/>
        </p:nvSpPr>
        <p:spPr bwMode="auto">
          <a:xfrm>
            <a:off x="5148263" y="3860800"/>
            <a:ext cx="3671887" cy="1800225"/>
          </a:xfrm>
          <a:prstGeom prst="cloudCallout">
            <a:avLst>
              <a:gd name="adj1" fmla="val -95987"/>
              <a:gd name="adj2" fmla="val 27426"/>
            </a:avLst>
          </a:prstGeom>
          <a:gradFill>
            <a:gsLst>
              <a:gs pos="0">
                <a:schemeClr val="accent1">
                  <a:lumMod val="5000"/>
                  <a:lumOff val="95000"/>
                </a:schemeClr>
              </a:gs>
              <a:gs pos="74000">
                <a:srgbClr val="FFFF00"/>
              </a:gs>
              <a:gs pos="83000">
                <a:schemeClr val="accent2">
                  <a:lumMod val="20000"/>
                  <a:lumOff val="80000"/>
                </a:schemeClr>
              </a:gs>
              <a:gs pos="46546">
                <a:srgbClr val="99FF33"/>
              </a:gs>
              <a:gs pos="100000">
                <a:srgbClr val="FFFF00"/>
              </a:gs>
            </a:gsLst>
            <a:lin ang="5400000" scaled="1"/>
          </a:gradFill>
          <a:ln w="3175">
            <a:solidFill>
              <a:schemeClr val="bg1"/>
            </a:solidFill>
            <a:rou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defRPr/>
            </a:pPr>
            <a:r>
              <a:rPr kumimoji="1" lang="zh-CN" altLang="en-US" sz="2000" b="1" dirty="0">
                <a:latin typeface="Lucida Sans Unicode" panose="020B0602030504020204" pitchFamily="34" charset="0"/>
                <a:ea typeface="宋体" pitchFamily="2" charset="-122"/>
              </a:rPr>
              <a:t>*</a:t>
            </a:r>
            <a:r>
              <a:rPr kumimoji="1" lang="en-US" altLang="zh-CN" sz="2000" b="1" dirty="0">
                <a:latin typeface="Lucida Sans Unicode" panose="020B0602030504020204" pitchFamily="34" charset="0"/>
                <a:ea typeface="宋体" pitchFamily="2" charset="-122"/>
              </a:rPr>
              <a:t>p</a:t>
            </a:r>
            <a:r>
              <a:rPr kumimoji="1" lang="zh-CN" altLang="en-US" sz="2000" b="1" dirty="0">
                <a:latin typeface="Lucida Sans Unicode" panose="020B0602030504020204" pitchFamily="34" charset="0"/>
                <a:ea typeface="宋体" pitchFamily="2" charset="-122"/>
              </a:rPr>
              <a:t>是常量，但可以通过</a:t>
            </a:r>
            <a:r>
              <a:rPr kumimoji="1" lang="zh-CN" altLang="en-US" sz="2000" b="1" dirty="0" smtClean="0">
                <a:latin typeface="Lucida Sans Unicode" panose="020B0602030504020204" pitchFamily="34" charset="0"/>
                <a:ea typeface="宋体" pitchFamily="2" charset="-122"/>
              </a:rPr>
              <a:t>修改</a:t>
            </a:r>
            <a:r>
              <a:rPr kumimoji="1" lang="en-US" altLang="zh-CN" sz="2000" b="1" dirty="0" smtClean="0">
                <a:latin typeface="Lucida Sans Unicode" panose="020B0602030504020204" pitchFamily="34" charset="0"/>
                <a:ea typeface="宋体" pitchFamily="2" charset="-122"/>
              </a:rPr>
              <a:t>c</a:t>
            </a:r>
            <a:r>
              <a:rPr kumimoji="1" lang="zh-CN" altLang="en-US" sz="2000" b="1" dirty="0" smtClean="0">
                <a:latin typeface="Lucida Sans Unicode" panose="020B0602030504020204" pitchFamily="34" charset="0"/>
                <a:ea typeface="宋体" pitchFamily="2" charset="-122"/>
              </a:rPr>
              <a:t>的</a:t>
            </a:r>
            <a:r>
              <a:rPr kumimoji="1" lang="zh-CN" altLang="en-US" sz="2000" b="1" dirty="0">
                <a:latin typeface="Lucida Sans Unicode" panose="020B0602030504020204" pitchFamily="34" charset="0"/>
                <a:ea typeface="宋体" pitchFamily="2" charset="-122"/>
              </a:rPr>
              <a:t>值而使*</a:t>
            </a:r>
            <a:r>
              <a:rPr kumimoji="1" lang="en-US" altLang="zh-CN" sz="2000" b="1" dirty="0">
                <a:latin typeface="Lucida Sans Unicode" panose="020B0602030504020204" pitchFamily="34" charset="0"/>
                <a:ea typeface="宋体" pitchFamily="2" charset="-122"/>
              </a:rPr>
              <a:t>p</a:t>
            </a:r>
            <a:r>
              <a:rPr kumimoji="1" lang="zh-CN" altLang="en-US" sz="2000" b="1" dirty="0">
                <a:latin typeface="Lucida Sans Unicode" panose="020B0602030504020204" pitchFamily="34" charset="0"/>
                <a:ea typeface="宋体" pitchFamily="2" charset="-122"/>
              </a:rPr>
              <a:t>发生了变化</a:t>
            </a:r>
            <a:endParaRPr kumimoji="1" lang="zh-CN" altLang="en-US" sz="2000" b="1" dirty="0">
              <a:latin typeface="Lucida Sans Unicode" panose="020B0602030504020204"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p:cNvSpPr>
            <a:spLocks noGrp="1" noChangeArrowheads="1"/>
          </p:cNvSpPr>
          <p:nvPr>
            <p:ph type="title"/>
          </p:nvPr>
        </p:nvSpPr>
        <p:spPr>
          <a:xfrm>
            <a:off x="107504" y="0"/>
            <a:ext cx="8278812" cy="865187"/>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67586" name="Rectangle 2"/>
          <p:cNvSpPr>
            <a:spLocks noGrp="1" noChangeArrowheads="1"/>
          </p:cNvSpPr>
          <p:nvPr>
            <p:ph idx="1"/>
          </p:nvPr>
        </p:nvSpPr>
        <p:spPr>
          <a:xfrm>
            <a:off x="684213" y="1196975"/>
            <a:ext cx="8162925" cy="5602288"/>
          </a:xfrm>
        </p:spPr>
        <p:txBody>
          <a:bodyPr/>
          <a:lstStyle/>
          <a:p>
            <a:pPr lvl="1" eaLnBrk="1" hangingPunct="1">
              <a:lnSpc>
                <a:spcPct val="90000"/>
              </a:lnSpc>
            </a:pPr>
            <a:r>
              <a:rPr lang="zh-CN" altLang="en-US" sz="2400" b="1" dirty="0" smtClean="0"/>
              <a:t>作用</a:t>
            </a:r>
            <a:r>
              <a:rPr lang="en-US" altLang="zh-CN" sz="2400" b="1" dirty="0" smtClean="0"/>
              <a:t>:</a:t>
            </a:r>
            <a:r>
              <a:rPr lang="zh-CN" altLang="en-US" sz="2400" b="1" dirty="0" smtClean="0">
                <a:solidFill>
                  <a:srgbClr val="FF0000"/>
                </a:solidFill>
              </a:rPr>
              <a:t>限制函数修改参数</a:t>
            </a:r>
            <a:endParaRPr lang="zh-CN" altLang="en-US" sz="2400" b="1" dirty="0" smtClean="0">
              <a:solidFill>
                <a:srgbClr val="FF0000"/>
              </a:solidFill>
            </a:endParaRPr>
          </a:p>
          <a:p>
            <a:pPr lvl="1" eaLnBrk="1" hangingPunct="1">
              <a:lnSpc>
                <a:spcPct val="90000"/>
              </a:lnSpc>
              <a:buFontTx/>
              <a:buNone/>
            </a:pPr>
            <a:r>
              <a:rPr lang="en-US" altLang="zh-CN" sz="2400" b="1" dirty="0" smtClean="0"/>
              <a:t>//eg.cpp</a:t>
            </a:r>
            <a:endParaRPr lang="en-US" altLang="zh-CN" sz="2400" b="1" dirty="0" smtClean="0"/>
          </a:p>
          <a:p>
            <a:pPr lvl="2" eaLnBrk="1" hangingPunct="1">
              <a:lnSpc>
                <a:spcPct val="90000"/>
              </a:lnSpc>
              <a:buFontTx/>
              <a:buNone/>
            </a:pPr>
            <a:r>
              <a:rPr lang="en-US" altLang="zh-CN" sz="2000" b="1" dirty="0" smtClean="0"/>
              <a:t>#include &lt;</a:t>
            </a:r>
            <a:r>
              <a:rPr lang="en-US" altLang="zh-CN" sz="2000" b="1" dirty="0" err="1" smtClean="0"/>
              <a:t>iostream</a:t>
            </a:r>
            <a:r>
              <a:rPr lang="en-US" altLang="zh-CN" sz="2000" b="1" dirty="0" smtClean="0"/>
              <a:t>&gt;</a:t>
            </a:r>
            <a:endParaRPr lang="en-US" altLang="zh-CN" sz="2000" b="1" dirty="0" smtClean="0"/>
          </a:p>
          <a:p>
            <a:pPr lvl="2" eaLnBrk="1" hangingPunct="1">
              <a:lnSpc>
                <a:spcPct val="90000"/>
              </a:lnSpc>
              <a:buFontTx/>
              <a:buNone/>
            </a:pPr>
            <a:r>
              <a:rPr lang="en-US" altLang="zh-CN" sz="2000" b="1" dirty="0" smtClean="0"/>
              <a:t>using namespace </a:t>
            </a:r>
            <a:r>
              <a:rPr lang="en-US" altLang="zh-CN" sz="2000" b="1" dirty="0" err="1" smtClean="0"/>
              <a:t>std</a:t>
            </a:r>
            <a:r>
              <a:rPr lang="en-US" altLang="zh-CN" sz="2000" b="1" dirty="0" smtClean="0"/>
              <a:t>;</a:t>
            </a:r>
            <a:endParaRPr lang="en-US" altLang="zh-CN" sz="2000" b="1" dirty="0" smtClean="0"/>
          </a:p>
          <a:p>
            <a:pPr lvl="2" eaLnBrk="1" hangingPunct="1">
              <a:lnSpc>
                <a:spcPct val="90000"/>
              </a:lnSpc>
              <a:buFontTx/>
              <a:buNone/>
            </a:pPr>
            <a:r>
              <a:rPr lang="en-US" altLang="zh-CN" sz="2000" b="1" dirty="0" smtClean="0"/>
              <a:t>void </a:t>
            </a:r>
            <a:r>
              <a:rPr lang="en-US" altLang="zh-CN" sz="2000" b="1" dirty="0" err="1" smtClean="0"/>
              <a:t>mystrcpy</a:t>
            </a:r>
            <a:r>
              <a:rPr lang="en-US" altLang="zh-CN" sz="2000" b="1" dirty="0" smtClean="0"/>
              <a:t>(char * </a:t>
            </a:r>
            <a:r>
              <a:rPr lang="en-US" altLang="zh-CN" sz="2000" b="1" dirty="0" err="1" smtClean="0"/>
              <a:t>Dest,</a:t>
            </a:r>
            <a:r>
              <a:rPr lang="en-US" altLang="zh-CN" sz="2000" b="1" dirty="0" err="1" smtClean="0">
                <a:solidFill>
                  <a:srgbClr val="FF0000"/>
                </a:solidFill>
              </a:rPr>
              <a:t>const</a:t>
            </a:r>
            <a:r>
              <a:rPr lang="en-US" altLang="zh-CN" sz="2000" b="1" dirty="0" smtClean="0">
                <a:solidFill>
                  <a:srgbClr val="FF0000"/>
                </a:solidFill>
              </a:rPr>
              <a:t> char *</a:t>
            </a:r>
            <a:r>
              <a:rPr lang="en-US" altLang="zh-CN" sz="2000" b="1" dirty="0" err="1" smtClean="0">
                <a:solidFill>
                  <a:srgbClr val="FF0000"/>
                </a:solidFill>
              </a:rPr>
              <a:t>Src</a:t>
            </a:r>
            <a:r>
              <a:rPr lang="en-US" altLang="zh-CN" sz="2000" b="1" dirty="0" smtClean="0"/>
              <a:t>)</a:t>
            </a:r>
            <a:endParaRPr lang="en-US" altLang="zh-CN" sz="2000" b="1" dirty="0" smtClean="0"/>
          </a:p>
          <a:p>
            <a:pPr lvl="2" eaLnBrk="1" hangingPunct="1">
              <a:lnSpc>
                <a:spcPct val="90000"/>
              </a:lnSpc>
              <a:buFontTx/>
              <a:buNone/>
            </a:pPr>
            <a:r>
              <a:rPr lang="en-US" altLang="zh-CN" sz="2000" b="1" dirty="0" smtClean="0"/>
              <a:t>{	while(*</a:t>
            </a:r>
            <a:r>
              <a:rPr lang="en-US" altLang="zh-CN" sz="2000" b="1" dirty="0" err="1" smtClean="0"/>
              <a:t>Dest</a:t>
            </a:r>
            <a:r>
              <a:rPr lang="en-US" altLang="zh-CN" sz="2000" b="1" dirty="0" smtClean="0"/>
              <a:t>++=*</a:t>
            </a:r>
            <a:r>
              <a:rPr lang="en-US" altLang="zh-CN" sz="2000" b="1" dirty="0" err="1" smtClean="0"/>
              <a:t>Src</a:t>
            </a:r>
            <a:r>
              <a:rPr lang="en-US" altLang="zh-CN" sz="2000" b="1" dirty="0" smtClean="0"/>
              <a:t>++); }</a:t>
            </a:r>
            <a:endParaRPr lang="en-US" altLang="zh-CN" sz="2000" b="1" dirty="0" smtClean="0"/>
          </a:p>
          <a:p>
            <a:pPr lvl="2" eaLnBrk="1" hangingPunct="1">
              <a:lnSpc>
                <a:spcPct val="90000"/>
              </a:lnSpc>
            </a:pPr>
            <a:endParaRPr lang="en-US" altLang="zh-CN" sz="2000" b="1" dirty="0" smtClean="0"/>
          </a:p>
          <a:p>
            <a:pPr lvl="2" eaLnBrk="1" hangingPunct="1">
              <a:lnSpc>
                <a:spcPct val="90000"/>
              </a:lnSpc>
              <a:buFontTx/>
              <a:buNone/>
            </a:pPr>
            <a:r>
              <a:rPr lang="en-US" altLang="zh-CN" sz="2000" b="1" dirty="0" err="1" smtClean="0"/>
              <a:t>int</a:t>
            </a:r>
            <a:r>
              <a:rPr lang="en-US" altLang="zh-CN" sz="2000" b="1" dirty="0" smtClean="0"/>
              <a:t> main(){</a:t>
            </a:r>
            <a:endParaRPr lang="en-US" altLang="zh-CN" sz="2000" b="1" dirty="0" smtClean="0"/>
          </a:p>
          <a:p>
            <a:pPr lvl="2" eaLnBrk="1" hangingPunct="1">
              <a:lnSpc>
                <a:spcPct val="90000"/>
              </a:lnSpc>
              <a:buFontTx/>
              <a:buNone/>
            </a:pPr>
            <a:r>
              <a:rPr lang="en-US" altLang="zh-CN" sz="2000" b="1" dirty="0" smtClean="0"/>
              <a:t>	char a[20]="How are you!";</a:t>
            </a:r>
            <a:endParaRPr lang="en-US" altLang="zh-CN" sz="2000" b="1" dirty="0" smtClean="0"/>
          </a:p>
          <a:p>
            <a:pPr lvl="2" eaLnBrk="1" hangingPunct="1">
              <a:lnSpc>
                <a:spcPct val="90000"/>
              </a:lnSpc>
              <a:buFontTx/>
              <a:buNone/>
            </a:pPr>
            <a:r>
              <a:rPr lang="en-US" altLang="zh-CN" sz="2000" b="1" dirty="0" smtClean="0"/>
              <a:t>	char b[20];</a:t>
            </a:r>
            <a:endParaRPr lang="en-US" altLang="zh-CN" sz="2000" b="1" dirty="0" smtClean="0"/>
          </a:p>
          <a:p>
            <a:pPr lvl="2" eaLnBrk="1" hangingPunct="1">
              <a:lnSpc>
                <a:spcPct val="90000"/>
              </a:lnSpc>
              <a:buFontTx/>
              <a:buNone/>
            </a:pPr>
            <a:r>
              <a:rPr lang="en-US" altLang="zh-CN" sz="2000" b="1" dirty="0" smtClean="0"/>
              <a:t>	</a:t>
            </a:r>
            <a:r>
              <a:rPr lang="en-US" altLang="zh-CN" sz="2000" b="1" dirty="0" err="1" smtClean="0"/>
              <a:t>mystrcpy</a:t>
            </a:r>
            <a:r>
              <a:rPr lang="en-US" altLang="zh-CN" sz="2000" b="1" dirty="0" smtClean="0"/>
              <a:t>(</a:t>
            </a:r>
            <a:r>
              <a:rPr lang="en-US" altLang="zh-CN" sz="2000" b="1" dirty="0" err="1" smtClean="0"/>
              <a:t>b,</a:t>
            </a:r>
            <a:r>
              <a:rPr lang="en-US" altLang="zh-CN" sz="2000" b="1" dirty="0" err="1" smtClean="0">
                <a:solidFill>
                  <a:srgbClr val="FF0000"/>
                </a:solidFill>
              </a:rPr>
              <a:t>a</a:t>
            </a:r>
            <a:r>
              <a:rPr lang="en-US" altLang="zh-CN" sz="2000" b="1" dirty="0" smtClean="0"/>
              <a:t>);</a:t>
            </a:r>
            <a:endParaRPr lang="en-US" altLang="zh-CN" sz="2000" b="1" dirty="0" smtClean="0"/>
          </a:p>
          <a:p>
            <a:pPr lvl="2" eaLnBrk="1" hangingPunct="1">
              <a:lnSpc>
                <a:spcPct val="90000"/>
              </a:lnSpc>
              <a:buFontTx/>
              <a:buNone/>
            </a:pPr>
            <a:r>
              <a:rPr lang="en-US" altLang="zh-CN" sz="2000" b="1" dirty="0" smtClean="0"/>
              <a:t>	</a:t>
            </a:r>
            <a:r>
              <a:rPr lang="en-US" altLang="zh-CN" sz="2000" b="1" dirty="0" err="1" smtClean="0"/>
              <a:t>cout</a:t>
            </a:r>
            <a:r>
              <a:rPr lang="en-US" altLang="zh-CN" sz="2000" b="1" dirty="0" smtClean="0"/>
              <a:t>&lt;&lt;b&lt;&lt;</a:t>
            </a:r>
            <a:r>
              <a:rPr lang="en-US" altLang="zh-CN" sz="2000" b="1" dirty="0" err="1" smtClean="0"/>
              <a:t>endl</a:t>
            </a:r>
            <a:r>
              <a:rPr lang="en-US" altLang="zh-CN" sz="2000" b="1" dirty="0" smtClean="0"/>
              <a:t>;</a:t>
            </a:r>
            <a:endParaRPr lang="en-US" altLang="zh-CN" sz="2000" b="1" dirty="0" smtClean="0"/>
          </a:p>
          <a:p>
            <a:pPr lvl="2" eaLnBrk="1" hangingPunct="1">
              <a:lnSpc>
                <a:spcPct val="90000"/>
              </a:lnSpc>
              <a:buFontTx/>
              <a:buNone/>
            </a:pPr>
            <a:r>
              <a:rPr lang="en-US" altLang="zh-CN" sz="2000" b="1" dirty="0" smtClean="0"/>
              <a:t>   return 0;</a:t>
            </a:r>
            <a:endParaRPr lang="en-US" altLang="zh-CN" sz="2000" b="1" dirty="0" smtClean="0"/>
          </a:p>
          <a:p>
            <a:pPr lvl="2" eaLnBrk="1" hangingPunct="1">
              <a:lnSpc>
                <a:spcPct val="90000"/>
              </a:lnSpc>
              <a:buFontTx/>
              <a:buNone/>
            </a:pPr>
            <a:r>
              <a:rPr lang="en-US" altLang="zh-CN" sz="2000" b="1" dirty="0" smtClean="0"/>
              <a:t>}</a:t>
            </a:r>
            <a:endParaRPr lang="en-US" altLang="zh-CN" sz="2000" b="1" dirty="0"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4"/>
          <p:cNvSpPr>
            <a:spLocks noGrp="1" noChangeArrowheads="1"/>
          </p:cNvSpPr>
          <p:nvPr>
            <p:ph type="title"/>
          </p:nvPr>
        </p:nvSpPr>
        <p:spPr>
          <a:xfrm>
            <a:off x="0" y="27856"/>
            <a:ext cx="8348663" cy="865188"/>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69634" name="Rectangle 2"/>
          <p:cNvSpPr>
            <a:spLocks noGrp="1" noChangeArrowheads="1"/>
          </p:cNvSpPr>
          <p:nvPr>
            <p:ph idx="1"/>
          </p:nvPr>
        </p:nvSpPr>
        <p:spPr>
          <a:xfrm>
            <a:off x="107950" y="1052513"/>
            <a:ext cx="8883650" cy="5410200"/>
          </a:xfrm>
        </p:spPr>
        <p:txBody>
          <a:bodyPr/>
          <a:lstStyle/>
          <a:p>
            <a:pPr marL="0" indent="0" eaLnBrk="1" hangingPunct="1">
              <a:buFontTx/>
              <a:buNone/>
            </a:pPr>
            <a:r>
              <a:rPr lang="en-US" altLang="zh-CN" sz="2800" b="1" dirty="0" smtClean="0">
                <a:solidFill>
                  <a:srgbClr val="0000CC"/>
                </a:solidFill>
              </a:rPr>
              <a:t>4</a:t>
            </a:r>
            <a:r>
              <a:rPr lang="zh-CN" altLang="en-US" sz="2800" b="1" dirty="0" smtClean="0">
                <a:solidFill>
                  <a:srgbClr val="0000CC"/>
                </a:solidFill>
              </a:rPr>
              <a:t>、指针常量</a:t>
            </a:r>
            <a:endParaRPr lang="zh-CN" altLang="en-US" sz="2800" b="1" dirty="0" smtClean="0">
              <a:solidFill>
                <a:srgbClr val="0000CC"/>
              </a:solidFill>
            </a:endParaRPr>
          </a:p>
          <a:p>
            <a:pPr marL="457200" lvl="1" indent="0" eaLnBrk="1" hangingPunct="1">
              <a:buFontTx/>
              <a:buNone/>
            </a:pPr>
            <a:r>
              <a:rPr lang="zh-CN" altLang="en-US" sz="2400" b="1" dirty="0" smtClean="0">
                <a:solidFill>
                  <a:srgbClr val="FF0000"/>
                </a:solidFill>
              </a:rPr>
              <a:t>在指针定义语句的指针名前加</a:t>
            </a:r>
            <a:r>
              <a:rPr lang="en-US" altLang="zh-CN" sz="2400" b="1" dirty="0" err="1" smtClean="0">
                <a:solidFill>
                  <a:srgbClr val="FF0000"/>
                </a:solidFill>
              </a:rPr>
              <a:t>const</a:t>
            </a:r>
            <a:r>
              <a:rPr lang="zh-CN" altLang="en-US" sz="2400" b="1" dirty="0" smtClean="0">
                <a:solidFill>
                  <a:srgbClr val="FF0000"/>
                </a:solidFill>
              </a:rPr>
              <a:t>，表示指针本身是常量。</a:t>
            </a:r>
            <a:endParaRPr lang="en-US" altLang="zh-CN" sz="2400" b="1" dirty="0" smtClean="0">
              <a:solidFill>
                <a:srgbClr val="FF0000"/>
              </a:solidFill>
            </a:endParaRPr>
          </a:p>
          <a:p>
            <a:pPr marL="457200" lvl="1" indent="0" eaLnBrk="1" hangingPunct="1">
              <a:buFontTx/>
              <a:buNone/>
            </a:pPr>
            <a:r>
              <a:rPr lang="en-US" altLang="zh-CN" sz="2400" b="1" dirty="0" smtClean="0">
                <a:latin typeface="Times New Roman" panose="02020603050405020304" pitchFamily="18" charset="0"/>
                <a:sym typeface="+mn-ea"/>
              </a:rPr>
              <a:t>char x[5]="</a:t>
            </a:r>
            <a:r>
              <a:rPr lang="en-US" altLang="zh-CN" sz="2400" b="1" dirty="0" err="1" smtClean="0">
                <a:latin typeface="Times New Roman" panose="02020603050405020304" pitchFamily="18" charset="0"/>
                <a:sym typeface="+mn-ea"/>
              </a:rPr>
              <a:t>baaa</a:t>
            </a:r>
            <a:r>
              <a:rPr lang="en-US" altLang="zh-CN" sz="2400" b="1" dirty="0" smtClean="0">
                <a:latin typeface="Times New Roman" panose="02020603050405020304" pitchFamily="18" charset="0"/>
                <a:sym typeface="+mn-ea"/>
              </a:rPr>
              <a:t>";</a:t>
            </a:r>
            <a:endParaRPr lang="zh-CN" altLang="en-US" sz="2400" b="1" dirty="0" smtClean="0">
              <a:solidFill>
                <a:srgbClr val="FF0000"/>
              </a:solidFill>
            </a:endParaRPr>
          </a:p>
          <a:p>
            <a:pPr marL="0" indent="0">
              <a:buFontTx/>
              <a:buNone/>
            </a:pPr>
            <a:r>
              <a:rPr lang="en-US" altLang="zh-CN" sz="2000" b="1" dirty="0" smtClean="0"/>
              <a:t>      char * </a:t>
            </a:r>
            <a:r>
              <a:rPr lang="en-US" altLang="zh-CN" sz="2000" b="1" dirty="0" err="1" smtClean="0"/>
              <a:t>const</a:t>
            </a:r>
            <a:r>
              <a:rPr lang="en-US" altLang="zh-CN" sz="2000" b="1" dirty="0" smtClean="0"/>
              <a:t> pc = x;	//</a:t>
            </a:r>
            <a:r>
              <a:rPr lang="zh-CN" altLang="en-US" sz="2000" b="1" dirty="0" smtClean="0"/>
              <a:t>定义</a:t>
            </a:r>
            <a:r>
              <a:rPr lang="zh-CN" altLang="en-US" sz="2000" b="1" dirty="0" smtClean="0">
                <a:solidFill>
                  <a:srgbClr val="C00000"/>
                </a:solidFill>
              </a:rPr>
              <a:t>指针常量</a:t>
            </a:r>
            <a:r>
              <a:rPr lang="zh-CN" altLang="en-US" sz="2000" b="1" dirty="0" smtClean="0"/>
              <a:t> ，在定义时必须初始化</a:t>
            </a:r>
            <a:endParaRPr lang="en-US" altLang="zh-CN" sz="2000" b="1" dirty="0" smtClean="0">
              <a:solidFill>
                <a:srgbClr val="FF0000"/>
              </a:solidFill>
            </a:endParaRPr>
          </a:p>
          <a:p>
            <a:pPr marL="0" indent="0">
              <a:buFontTx/>
              <a:buNone/>
            </a:pPr>
            <a:r>
              <a:rPr lang="en-US" altLang="zh-CN" sz="2000" b="1" dirty="0" smtClean="0"/>
              <a:t>      pc = "</a:t>
            </a:r>
            <a:r>
              <a:rPr lang="en-US" altLang="zh-CN" sz="2000" b="1" dirty="0" err="1" smtClean="0"/>
              <a:t>bbbb</a:t>
            </a:r>
            <a:r>
              <a:rPr lang="en-US" altLang="zh-CN" sz="2000" b="1" dirty="0" smtClean="0"/>
              <a:t>";		//</a:t>
            </a:r>
            <a:r>
              <a:rPr lang="en-US" altLang="zh-CN" sz="2000" b="1" dirty="0" smtClean="0">
                <a:solidFill>
                  <a:srgbClr val="C00000"/>
                </a:solidFill>
              </a:rPr>
              <a:t>error</a:t>
            </a:r>
            <a:r>
              <a:rPr lang="zh-CN" altLang="en-US" sz="2000" b="1" dirty="0" smtClean="0"/>
              <a:t>，指针常量不能改变其指针值</a:t>
            </a:r>
            <a:endParaRPr lang="zh-CN" altLang="en-US" sz="2000" b="1" dirty="0" smtClean="0"/>
          </a:p>
          <a:p>
            <a:pPr marL="0" indent="0">
              <a:buFontTx/>
              <a:buNone/>
            </a:pPr>
            <a:r>
              <a:rPr lang="en-US" altLang="zh-CN" sz="2000" b="1" dirty="0" smtClean="0"/>
              <a:t>     *pc = "a"; 		//</a:t>
            </a:r>
            <a:r>
              <a:rPr lang="en-US" altLang="zh-CN" sz="2000" b="1" dirty="0" smtClean="0">
                <a:solidFill>
                  <a:srgbClr val="C00000"/>
                </a:solidFill>
              </a:rPr>
              <a:t>err</a:t>
            </a:r>
            <a:r>
              <a:rPr lang="en-US" altLang="zh-CN" sz="2000" b="1" dirty="0" smtClean="0"/>
              <a:t>,</a:t>
            </a:r>
            <a:r>
              <a:rPr lang="zh-CN" altLang="en-US" sz="2000" b="1" dirty="0" smtClean="0"/>
              <a:t>所指的内容可改</a:t>
            </a:r>
            <a:r>
              <a:rPr lang="en-US" altLang="zh-CN" sz="2000" b="1" dirty="0" smtClean="0"/>
              <a:t>,</a:t>
            </a:r>
            <a:r>
              <a:rPr lang="zh-CN" altLang="en-US" sz="2000" b="1" dirty="0" smtClean="0"/>
              <a:t>但应该是单引号</a:t>
            </a:r>
            <a:endParaRPr lang="zh-CN" altLang="en-US" sz="2000" b="1" dirty="0" smtClean="0"/>
          </a:p>
          <a:p>
            <a:pPr marL="0" indent="0">
              <a:buFontTx/>
              <a:buNone/>
            </a:pPr>
            <a:r>
              <a:rPr lang="zh-CN" altLang="en-US" sz="2000" b="1" dirty="0" smtClean="0"/>
              <a:t>     *</a:t>
            </a:r>
            <a:r>
              <a:rPr lang="en-US" altLang="zh-CN" sz="2000" b="1" dirty="0" smtClean="0"/>
              <a:t>pc = 'a';       		//ok </a:t>
            </a:r>
            <a:endParaRPr lang="zh-CN" altLang="en-US" sz="2000" b="1" dirty="0" smtClean="0"/>
          </a:p>
          <a:p>
            <a:pPr marL="0" indent="0">
              <a:buFontTx/>
              <a:buNone/>
            </a:pPr>
            <a:r>
              <a:rPr lang="zh-CN" altLang="en-US" sz="2000" b="1" dirty="0" smtClean="0"/>
              <a:t>    *</a:t>
            </a:r>
            <a:r>
              <a:rPr lang="en-US" altLang="zh-CN" sz="2000" b="1" dirty="0" smtClean="0"/>
              <a:t>(pc + 1) = 'b';		//ok </a:t>
            </a:r>
            <a:endParaRPr lang="zh-CN" altLang="en-US" sz="2000" b="1" dirty="0" smtClean="0"/>
          </a:p>
          <a:p>
            <a:pPr marL="0" indent="0">
              <a:buFontTx/>
              <a:buNone/>
            </a:pPr>
            <a:r>
              <a:rPr lang="en-US" altLang="zh-CN" sz="2000" b="1" dirty="0" smtClean="0"/>
              <a:t>    pc++ ='y';    		</a:t>
            </a:r>
            <a:r>
              <a:rPr lang="en-US" altLang="zh-CN" sz="2000" b="1" dirty="0" smtClean="0">
                <a:solidFill>
                  <a:srgbClr val="C00000"/>
                </a:solidFill>
              </a:rPr>
              <a:t>//error</a:t>
            </a:r>
            <a:endParaRPr lang="en-US" altLang="zh-CN" sz="2000" b="1" dirty="0" smtClean="0">
              <a:solidFill>
                <a:srgbClr val="C00000"/>
              </a:solidFill>
            </a:endParaRPr>
          </a:p>
          <a:p>
            <a:pPr marL="0" indent="0">
              <a:buFontTx/>
              <a:buNone/>
            </a:pPr>
            <a:r>
              <a:rPr lang="en-US" altLang="zh-CN" sz="2000" b="1" dirty="0" smtClean="0"/>
              <a:t>   </a:t>
            </a:r>
            <a:r>
              <a:rPr lang="en-US" altLang="zh-CN" sz="2000" b="1" dirty="0" err="1" smtClean="0"/>
              <a:t>const</a:t>
            </a:r>
            <a:r>
              <a:rPr lang="en-US" altLang="zh-CN" sz="2000" b="1" dirty="0" smtClean="0"/>
              <a:t> </a:t>
            </a:r>
            <a:r>
              <a:rPr lang="en-US" altLang="zh-CN" sz="2000" b="1" dirty="0" err="1" smtClean="0"/>
              <a:t>int</a:t>
            </a:r>
            <a:r>
              <a:rPr lang="en-US" altLang="zh-CN" sz="2000" b="1" dirty="0" smtClean="0"/>
              <a:t> b = 28;</a:t>
            </a:r>
            <a:endParaRPr lang="en-US" altLang="zh-CN" sz="2000" b="1" dirty="0" smtClean="0"/>
          </a:p>
          <a:p>
            <a:pPr marL="0" indent="0">
              <a:buFontTx/>
              <a:buNone/>
            </a:pPr>
            <a:r>
              <a:rPr lang="en-US" altLang="zh-CN" sz="2000" b="1" dirty="0" smtClean="0"/>
              <a:t>   </a:t>
            </a:r>
            <a:r>
              <a:rPr lang="en-US" altLang="zh-CN" sz="2000" b="1" dirty="0" err="1" smtClean="0"/>
              <a:t>int</a:t>
            </a:r>
            <a:r>
              <a:rPr lang="en-US" altLang="zh-CN" sz="2000" b="1" dirty="0" smtClean="0"/>
              <a:t> * </a:t>
            </a:r>
            <a:r>
              <a:rPr lang="en-US" altLang="zh-CN" sz="2000" b="1" dirty="0" err="1" smtClean="0"/>
              <a:t>const</a:t>
            </a:r>
            <a:r>
              <a:rPr lang="en-US" altLang="zh-CN" sz="2000" b="1" dirty="0" smtClean="0"/>
              <a:t> pi = &amp;b;     //error</a:t>
            </a:r>
            <a:r>
              <a:rPr lang="zh-CN" altLang="en-US" sz="2000" b="1" dirty="0" smtClean="0"/>
              <a:t>，</a:t>
            </a:r>
            <a:r>
              <a:rPr lang="en-US" altLang="zh-CN" sz="2000" b="1" dirty="0" smtClean="0"/>
              <a:t>pi</a:t>
            </a:r>
            <a:r>
              <a:rPr lang="zh-CN" altLang="en-US" sz="2000" b="1" dirty="0" smtClean="0"/>
              <a:t>不能变</a:t>
            </a:r>
            <a:r>
              <a:rPr lang="en-US" altLang="zh-CN" sz="2000" b="1" dirty="0" smtClean="0"/>
              <a:t>,</a:t>
            </a:r>
            <a:r>
              <a:rPr lang="zh-CN" altLang="en-US" sz="2000" b="1" dirty="0" smtClean="0"/>
              <a:t>但它所指的内存但</a:t>
            </a:r>
            <a:r>
              <a:rPr lang="zh-CN" altLang="en-US" sz="2000" b="1" dirty="0" smtClean="0">
                <a:solidFill>
                  <a:srgbClr val="FF0000"/>
                </a:solidFill>
              </a:rPr>
              <a:t>却可以改 </a:t>
            </a:r>
            <a:endParaRPr lang="en-US" altLang="zh-CN" sz="2000" b="1" dirty="0" smtClean="0">
              <a:solidFill>
                <a:srgbClr val="FF0000"/>
              </a:solidFill>
            </a:endParaRPr>
          </a:p>
          <a:p>
            <a:pPr marL="0" indent="0">
              <a:buFontTx/>
              <a:buNone/>
            </a:pPr>
            <a:r>
              <a:rPr lang="en-US" altLang="zh-CN" sz="2000" b="1" dirty="0" smtClean="0">
                <a:solidFill>
                  <a:srgbClr val="FF0000"/>
                </a:solidFill>
              </a:rPr>
              <a:t>  </a:t>
            </a:r>
            <a:r>
              <a:rPr lang="en-US" altLang="zh-CN" sz="2000" b="1" dirty="0" smtClean="0"/>
              <a:t>                                          //</a:t>
            </a:r>
            <a:r>
              <a:rPr lang="zh-CN" altLang="en-US" sz="2000" b="1" dirty="0" smtClean="0">
                <a:solidFill>
                  <a:srgbClr val="FF0000"/>
                </a:solidFill>
              </a:rPr>
              <a:t>变</a:t>
            </a:r>
            <a:r>
              <a:rPr lang="en-US" altLang="zh-CN" sz="2000" b="1" dirty="0" smtClean="0"/>
              <a:t>,</a:t>
            </a:r>
            <a:r>
              <a:rPr lang="zh-CN" altLang="en-US" sz="2000" b="1" dirty="0" smtClean="0"/>
              <a:t>此处却将它指向了一个不可变的内存单元</a:t>
            </a:r>
            <a:endParaRPr lang="zh-CN" altLang="en-US" sz="2000" b="1" dirty="0" smtClean="0"/>
          </a:p>
          <a:p>
            <a:pPr marL="0" indent="0">
              <a:buFontTx/>
              <a:buNone/>
            </a:pPr>
            <a:r>
              <a:rPr lang="en-US" altLang="zh-CN" sz="2000" b="1" dirty="0" smtClean="0"/>
              <a:t>                                        </a:t>
            </a:r>
            <a:r>
              <a:rPr lang="en-US" altLang="zh-CN" sz="2000" b="1" dirty="0" smtClean="0">
                <a:solidFill>
                  <a:srgbClr val="FF0000"/>
                </a:solidFill>
              </a:rPr>
              <a:t>        //,</a:t>
            </a:r>
            <a:r>
              <a:rPr lang="zh-CN" altLang="en-US" sz="2000" b="1" dirty="0" smtClean="0">
                <a:solidFill>
                  <a:srgbClr val="FF0000"/>
                </a:solidFill>
              </a:rPr>
              <a:t>即不能将</a:t>
            </a:r>
            <a:r>
              <a:rPr lang="en-US" altLang="zh-CN" sz="2000" b="1" dirty="0" err="1" smtClean="0">
                <a:solidFill>
                  <a:srgbClr val="FF0000"/>
                </a:solidFill>
              </a:rPr>
              <a:t>const</a:t>
            </a:r>
            <a:r>
              <a:rPr lang="en-US" altLang="zh-CN" sz="2000" b="1" dirty="0" smtClean="0">
                <a:solidFill>
                  <a:srgbClr val="FF0000"/>
                </a:solidFill>
              </a:rPr>
              <a:t> </a:t>
            </a:r>
            <a:r>
              <a:rPr lang="en-US" altLang="zh-CN" sz="2000" b="1" dirty="0" err="1" smtClean="0">
                <a:solidFill>
                  <a:srgbClr val="FF0000"/>
                </a:solidFill>
              </a:rPr>
              <a:t>int</a:t>
            </a:r>
            <a:r>
              <a:rPr lang="en-US" altLang="zh-CN" sz="2000" b="1" dirty="0" smtClean="0">
                <a:solidFill>
                  <a:srgbClr val="FF0000"/>
                </a:solidFill>
              </a:rPr>
              <a:t> * </a:t>
            </a:r>
            <a:r>
              <a:rPr lang="zh-CN" altLang="en-US" sz="2000" b="1" dirty="0" smtClean="0">
                <a:solidFill>
                  <a:srgbClr val="FF0000"/>
                </a:solidFill>
              </a:rPr>
              <a:t>转换成</a:t>
            </a:r>
            <a:r>
              <a:rPr lang="en-US" altLang="zh-CN" sz="2000" b="1" dirty="0" err="1" smtClean="0">
                <a:solidFill>
                  <a:srgbClr val="FF0000"/>
                </a:solidFill>
              </a:rPr>
              <a:t>int</a:t>
            </a:r>
            <a:r>
              <a:rPr lang="en-US" altLang="zh-CN" sz="2000" b="1" dirty="0" smtClean="0">
                <a:solidFill>
                  <a:srgbClr val="FF0000"/>
                </a:solidFill>
              </a:rPr>
              <a:t> *</a:t>
            </a:r>
            <a:endParaRPr lang="en-US" altLang="zh-CN" sz="2000" b="1" dirty="0" smtClean="0">
              <a:solidFill>
                <a:srgbClr val="FF0000"/>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矩形 1"/>
          <p:cNvSpPr>
            <a:spLocks noChangeArrowheads="1"/>
          </p:cNvSpPr>
          <p:nvPr/>
        </p:nvSpPr>
        <p:spPr bwMode="auto">
          <a:xfrm>
            <a:off x="287655" y="765175"/>
            <a:ext cx="8705850" cy="5077460"/>
          </a:xfrm>
          <a:prstGeom prst="rect">
            <a:avLst/>
          </a:prstGeom>
          <a:noFill/>
          <a:ln w="9525">
            <a:noFill/>
            <a:miter lim="800000"/>
          </a:ln>
        </p:spPr>
        <p:txBody>
          <a:bodyPr wrap="square">
            <a:spAutoFit/>
          </a:bodyPr>
          <a:lstStyle/>
          <a:p>
            <a:r>
              <a:rPr lang="en-US" altLang="zh-CN" b="1" dirty="0">
                <a:latin typeface="Times New Roman" panose="02020603050405020304" pitchFamily="18" charset="0"/>
              </a:rPr>
              <a:t>#include &lt;</a:t>
            </a:r>
            <a:r>
              <a:rPr lang="en-US" altLang="zh-CN" b="1" dirty="0" err="1">
                <a:latin typeface="Times New Roman" panose="02020603050405020304" pitchFamily="18" charset="0"/>
              </a:rPr>
              <a:t>iostream</a:t>
            </a:r>
            <a:r>
              <a:rPr lang="en-US" altLang="zh-CN" b="1" dirty="0">
                <a:latin typeface="Times New Roman" panose="02020603050405020304" pitchFamily="18" charset="0"/>
              </a:rPr>
              <a:t>&gt;</a:t>
            </a:r>
            <a:endParaRPr lang="en-US" altLang="zh-CN" b="1" dirty="0">
              <a:latin typeface="Times New Roman" panose="02020603050405020304" pitchFamily="18" charset="0"/>
            </a:endParaRPr>
          </a:p>
          <a:p>
            <a:r>
              <a:rPr lang="en-US" altLang="zh-CN" b="1" dirty="0">
                <a:latin typeface="Times New Roman" panose="02020603050405020304" pitchFamily="18" charset="0"/>
              </a:rPr>
              <a:t>using namespace </a:t>
            </a:r>
            <a:r>
              <a:rPr lang="en-US" altLang="zh-CN" b="1" dirty="0" err="1">
                <a:latin typeface="Times New Roman" panose="02020603050405020304" pitchFamily="18" charset="0"/>
              </a:rPr>
              <a:t>std</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err="1">
                <a:latin typeface="Times New Roman" panose="02020603050405020304" pitchFamily="18" charset="0"/>
              </a:rPr>
              <a:t>int</a:t>
            </a:r>
            <a:r>
              <a:rPr lang="en-US" altLang="zh-CN" b="1" dirty="0">
                <a:latin typeface="Times New Roman" panose="02020603050405020304" pitchFamily="18" charset="0"/>
              </a:rPr>
              <a:t> main(){</a:t>
            </a:r>
            <a:endParaRPr lang="en-US" altLang="zh-CN" b="1" dirty="0">
              <a:latin typeface="Times New Roman" panose="02020603050405020304" pitchFamily="18" charset="0"/>
            </a:endParaRPr>
          </a:p>
          <a:p>
            <a:r>
              <a:rPr lang="en-US" altLang="zh-CN" b="1" dirty="0">
                <a:latin typeface="Times New Roman" panose="02020603050405020304" pitchFamily="18" charset="0"/>
              </a:rPr>
              <a:t>char x[5]="</a:t>
            </a:r>
            <a:r>
              <a:rPr lang="en-US" altLang="zh-CN" b="1" dirty="0" err="1">
                <a:latin typeface="Times New Roman" panose="02020603050405020304" pitchFamily="18" charset="0"/>
              </a:rPr>
              <a:t>baaa</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//char * </a:t>
            </a:r>
            <a:r>
              <a:rPr lang="en-US" altLang="zh-CN" b="1" dirty="0" err="1">
                <a:solidFill>
                  <a:srgbClr val="FF0000"/>
                </a:solidFill>
                <a:latin typeface="Times New Roman" panose="02020603050405020304" pitchFamily="18" charset="0"/>
              </a:rPr>
              <a:t>const</a:t>
            </a:r>
            <a:r>
              <a:rPr lang="en-US" altLang="zh-CN" b="1" dirty="0">
                <a:solidFill>
                  <a:srgbClr val="FF0000"/>
                </a:solidFill>
                <a:latin typeface="Times New Roman" panose="02020603050405020304" pitchFamily="18" charset="0"/>
              </a:rPr>
              <a:t> pc="</a:t>
            </a:r>
            <a:r>
              <a:rPr lang="en-US" altLang="zh-CN" b="1" dirty="0" err="1">
                <a:solidFill>
                  <a:srgbClr val="FF0000"/>
                </a:solidFill>
                <a:latin typeface="Times New Roman" panose="02020603050405020304" pitchFamily="18" charset="0"/>
              </a:rPr>
              <a:t>baaa</a:t>
            </a:r>
            <a:r>
              <a:rPr lang="en-US" altLang="zh-CN" b="1" dirty="0">
                <a:solidFill>
                  <a:srgbClr val="FF0000"/>
                </a:solidFill>
                <a:latin typeface="Times New Roman" panose="02020603050405020304" pitchFamily="18" charset="0"/>
              </a:rPr>
              <a:t>";//</a:t>
            </a:r>
            <a:r>
              <a:rPr lang="zh-CN" altLang="en-US" b="1" dirty="0">
                <a:solidFill>
                  <a:srgbClr val="FF0000"/>
                </a:solidFill>
                <a:latin typeface="Times New Roman" panose="02020603050405020304" pitchFamily="18" charset="0"/>
              </a:rPr>
              <a:t>定义指针常量，在定义时必须初始化，此语句有</a:t>
            </a:r>
            <a:r>
              <a:rPr lang="en-US" altLang="zh-CN" b="1" dirty="0">
                <a:solidFill>
                  <a:srgbClr val="FF0000"/>
                </a:solidFill>
                <a:latin typeface="Times New Roman" panose="02020603050405020304" pitchFamily="18" charset="0"/>
              </a:rPr>
              <a:t>warning</a:t>
            </a:r>
            <a:endParaRPr lang="zh-CN" altLang="en-US" b="1" dirty="0">
              <a:solidFill>
                <a:srgbClr val="FF0000"/>
              </a:solidFill>
              <a:latin typeface="Times New Roman" panose="02020603050405020304" pitchFamily="18" charset="0"/>
            </a:endParaRPr>
          </a:p>
          <a:p>
            <a:r>
              <a:rPr lang="en-US" altLang="zh-CN" b="1" dirty="0">
                <a:latin typeface="Times New Roman" panose="02020603050405020304" pitchFamily="18" charset="0"/>
              </a:rPr>
              <a:t>  char* </a:t>
            </a:r>
            <a:r>
              <a:rPr lang="en-US" altLang="zh-CN" b="1" dirty="0" err="1">
                <a:latin typeface="Times New Roman" panose="02020603050405020304" pitchFamily="18" charset="0"/>
              </a:rPr>
              <a:t>const</a:t>
            </a:r>
            <a:r>
              <a:rPr lang="en-US" altLang="zh-CN" b="1" dirty="0">
                <a:latin typeface="Times New Roman" panose="02020603050405020304" pitchFamily="18" charset="0"/>
              </a:rPr>
              <a:t> pc=x</a:t>
            </a:r>
            <a:r>
              <a:rPr lang="en-US" altLang="zh-CN" b="1" dirty="0" smtClean="0">
                <a:latin typeface="Times New Roman" panose="02020603050405020304" pitchFamily="18" charset="0"/>
              </a:rPr>
              <a:t>;   //ok</a:t>
            </a:r>
            <a:endParaRPr lang="en-US" altLang="zh-CN" b="1" dirty="0" smtClean="0">
              <a:latin typeface="Times New Roman" panose="02020603050405020304" pitchFamily="18" charset="0"/>
            </a:endParaRPr>
          </a:p>
          <a:p>
            <a:endParaRPr lang="en-US" altLang="zh-CN" b="1" dirty="0">
              <a:latin typeface="Times New Roman" panose="02020603050405020304" pitchFamily="18" charset="0"/>
            </a:endParaRPr>
          </a:p>
          <a:p>
            <a:r>
              <a:rPr lang="en-US" altLang="zh-CN" b="1" dirty="0" smtClean="0">
                <a:latin typeface="Times New Roman" panose="02020603050405020304" pitchFamily="18" charset="0"/>
              </a:rPr>
              <a:t>  </a:t>
            </a:r>
            <a:r>
              <a:rPr lang="en-US" altLang="zh-CN" b="1" dirty="0" err="1" smtClean="0">
                <a:latin typeface="Times New Roman" panose="02020603050405020304" pitchFamily="18" charset="0"/>
              </a:rPr>
              <a:t>int</a:t>
            </a:r>
            <a:r>
              <a:rPr lang="en-US" altLang="zh-CN" b="1" dirty="0" smtClean="0">
                <a:latin typeface="Times New Roman" panose="02020603050405020304" pitchFamily="18" charset="0"/>
              </a:rPr>
              <a:t> </a:t>
            </a:r>
            <a:r>
              <a:rPr lang="en-US" altLang="zh-CN" b="1" dirty="0">
                <a:latin typeface="Times New Roman" panose="02020603050405020304" pitchFamily="18" charset="0"/>
              </a:rPr>
              <a:t>b=28;</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int</a:t>
            </a:r>
            <a:r>
              <a:rPr lang="en-US" altLang="zh-CN" b="1" dirty="0">
                <a:latin typeface="Times New Roman" panose="02020603050405020304" pitchFamily="18" charset="0"/>
              </a:rPr>
              <a:t> * </a:t>
            </a:r>
            <a:r>
              <a:rPr lang="en-US" altLang="zh-CN" b="1" dirty="0" err="1">
                <a:latin typeface="Times New Roman" panose="02020603050405020304" pitchFamily="18" charset="0"/>
              </a:rPr>
              <a:t>const</a:t>
            </a:r>
            <a:r>
              <a:rPr lang="en-US" altLang="zh-CN" b="1" dirty="0">
                <a:latin typeface="Times New Roman" panose="02020603050405020304" pitchFamily="18" charset="0"/>
              </a:rPr>
              <a:t> pi=&amp;b;</a:t>
            </a:r>
            <a:r>
              <a:rPr lang="zh-CN" altLang="en-US" b="1" dirty="0">
                <a:latin typeface="Times New Roman" panose="02020603050405020304" pitchFamily="18" charset="0"/>
              </a:rPr>
              <a:t> </a:t>
            </a:r>
            <a:endParaRPr lang="zh-CN" altLang="en-US" b="1" dirty="0">
              <a:latin typeface="Times New Roman" panose="02020603050405020304" pitchFamily="18" charset="0"/>
            </a:endParaRPr>
          </a:p>
          <a:p>
            <a:r>
              <a:rPr lang="zh-CN" altLang="en-US" b="1" dirty="0">
                <a:latin typeface="Times New Roman" panose="02020603050405020304" pitchFamily="18" charset="0"/>
              </a:rPr>
              <a:t> </a:t>
            </a:r>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&lt;&lt;pc&lt;&lt;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&lt;&lt;*pc&lt;&lt;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&lt;&lt;*(pc+1)&lt;&lt;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&lt;&lt;pi&lt;&lt;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&lt;&lt;*pi&lt;&lt;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*pi=38;</a:t>
            </a:r>
            <a:endParaRPr lang="en-US" altLang="zh-CN" b="1" dirty="0">
              <a:latin typeface="Times New Roman" panose="02020603050405020304" pitchFamily="18" charset="0"/>
            </a:endParaRPr>
          </a:p>
          <a:p>
            <a:r>
              <a:rPr lang="en-US" altLang="zh-CN" b="1" dirty="0">
                <a:latin typeface="Times New Roman" panose="02020603050405020304" pitchFamily="18" charset="0"/>
              </a:rPr>
              <a:t>  </a:t>
            </a:r>
            <a:r>
              <a:rPr lang="en-US" altLang="zh-CN" b="1" dirty="0" err="1">
                <a:latin typeface="Times New Roman" panose="02020603050405020304" pitchFamily="18" charset="0"/>
              </a:rPr>
              <a:t>cout</a:t>
            </a:r>
            <a:r>
              <a:rPr lang="en-US" altLang="zh-CN" b="1" dirty="0">
                <a:latin typeface="Times New Roman" panose="02020603050405020304" pitchFamily="18" charset="0"/>
              </a:rPr>
              <a:t>&lt;&lt;b&lt;&lt;</a:t>
            </a:r>
            <a:r>
              <a:rPr lang="en-US" altLang="zh-CN" b="1" dirty="0" err="1">
                <a:latin typeface="Times New Roman" panose="02020603050405020304" pitchFamily="18" charset="0"/>
              </a:rPr>
              <a:t>endl</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r>
              <a:rPr lang="en-US" altLang="zh-CN" b="1" dirty="0">
                <a:latin typeface="Times New Roman" panose="02020603050405020304" pitchFamily="18" charset="0"/>
              </a:rPr>
              <a:t>  return 0;</a:t>
            </a:r>
            <a:endParaRPr lang="en-US" altLang="zh-CN" b="1" dirty="0">
              <a:latin typeface="Times New Roman" panose="02020603050405020304" pitchFamily="18" charset="0"/>
            </a:endParaRPr>
          </a:p>
          <a:p>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3" name="Rectangle 4"/>
          <p:cNvSpPr txBox="1">
            <a:spLocks noChangeArrowheads="1"/>
          </p:cNvSpPr>
          <p:nvPr/>
        </p:nvSpPr>
        <p:spPr>
          <a:xfrm>
            <a:off x="0" y="0"/>
            <a:ext cx="8348663" cy="684213"/>
          </a:xfrm>
          <a:prstGeom prst="rect">
            <a:avLst/>
          </a:prstGeom>
          <a:no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2.5.2  </a:t>
            </a:r>
            <a:r>
              <a:rPr lang="en-US" altLang="zh-CN" b="1" kern="0" dirty="0" err="1">
                <a:solidFill>
                  <a:srgbClr val="FF0000"/>
                </a:solidFill>
              </a:rPr>
              <a:t>const</a:t>
            </a:r>
            <a:r>
              <a:rPr lang="zh-CN" altLang="zh-CN" b="1" kern="0" dirty="0">
                <a:solidFill>
                  <a:srgbClr val="FF0000"/>
                </a:solidFill>
              </a:rPr>
              <a:t>、</a:t>
            </a:r>
            <a:r>
              <a:rPr lang="en-US" altLang="zh-CN" b="1" kern="0" dirty="0" err="1">
                <a:solidFill>
                  <a:srgbClr val="FF0000"/>
                </a:solidFill>
              </a:rPr>
              <a:t>constexpr</a:t>
            </a:r>
            <a:r>
              <a:rPr lang="zh-CN" altLang="zh-CN" b="1" kern="0" dirty="0"/>
              <a:t>与指针</a:t>
            </a:r>
            <a:endParaRPr lang="en-US" altLang="zh-CN" b="1" kern="0" dirty="0">
              <a:solidFill>
                <a:srgbClr val="FF0000"/>
              </a:solidFill>
            </a:endParaRPr>
          </a:p>
        </p:txBody>
      </p:sp>
      <p:sp>
        <p:nvSpPr>
          <p:cNvPr id="80902" name="Rectangle 7"/>
          <p:cNvSpPr>
            <a:spLocks noChangeArrowheads="1"/>
          </p:cNvSpPr>
          <p:nvPr/>
        </p:nvSpPr>
        <p:spPr bwMode="auto">
          <a:xfrm>
            <a:off x="3419872" y="5428515"/>
            <a:ext cx="5329237" cy="829945"/>
          </a:xfrm>
          <a:prstGeom prst="rect">
            <a:avLst/>
          </a:prstGeom>
          <a:noFill/>
          <a:ln w="9525">
            <a:noFill/>
            <a:miter lim="800000"/>
          </a:ln>
        </p:spPr>
        <p:txBody>
          <a:bodyPr>
            <a:spAutoFit/>
          </a:bodyPr>
          <a:lstStyle/>
          <a:p>
            <a:r>
              <a:rPr lang="zh-CN" altLang="en-US" sz="2400" b="1" dirty="0">
                <a:solidFill>
                  <a:srgbClr val="0000CC"/>
                </a:solidFill>
              </a:rPr>
              <a:t>例子：</a:t>
            </a:r>
            <a:r>
              <a:rPr lang="en-US" altLang="zh-CN" sz="2400" b="1" dirty="0">
                <a:solidFill>
                  <a:srgbClr val="0000CC"/>
                </a:solidFill>
              </a:rPr>
              <a:t>Eg2-10</a:t>
            </a:r>
            <a:r>
              <a:rPr lang="zh-CN" altLang="en-US" sz="2400" b="1" dirty="0">
                <a:solidFill>
                  <a:srgbClr val="0000CC"/>
                </a:solidFill>
              </a:rPr>
              <a:t>常量字符指针指向字符串常量</a:t>
            </a:r>
            <a:endParaRPr lang="zh-CN" altLang="en-US" sz="2400" b="1" dirty="0">
              <a:solidFill>
                <a:srgbClr val="0000CC"/>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4"/>
          <p:cNvSpPr>
            <a:spLocks noGrp="1" noChangeArrowheads="1"/>
          </p:cNvSpPr>
          <p:nvPr>
            <p:ph type="title"/>
          </p:nvPr>
        </p:nvSpPr>
        <p:spPr>
          <a:xfrm>
            <a:off x="468313" y="22225"/>
            <a:ext cx="8207375" cy="865188"/>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72706" name="Rectangle 2"/>
          <p:cNvSpPr>
            <a:spLocks noGrp="1" noChangeArrowheads="1"/>
          </p:cNvSpPr>
          <p:nvPr>
            <p:ph idx="1"/>
          </p:nvPr>
        </p:nvSpPr>
        <p:spPr>
          <a:xfrm>
            <a:off x="250825" y="1268413"/>
            <a:ext cx="8642350" cy="4538662"/>
          </a:xfrm>
        </p:spPr>
        <p:txBody>
          <a:bodyPr/>
          <a:lstStyle/>
          <a:p>
            <a:pPr eaLnBrk="1" hangingPunct="1">
              <a:lnSpc>
                <a:spcPct val="90000"/>
              </a:lnSpc>
              <a:buFontTx/>
              <a:buNone/>
            </a:pPr>
            <a:r>
              <a:rPr lang="en-US" altLang="zh-CN" b="1" dirty="0" smtClean="0">
                <a:solidFill>
                  <a:srgbClr val="0000CC"/>
                </a:solidFill>
              </a:rPr>
              <a:t>5</a:t>
            </a:r>
            <a:r>
              <a:rPr lang="zh-CN" altLang="en-US" b="1" dirty="0" smtClean="0">
                <a:solidFill>
                  <a:srgbClr val="0000CC"/>
                </a:solidFill>
              </a:rPr>
              <a:t>、指向常量的常指针</a:t>
            </a:r>
            <a:endParaRPr lang="zh-CN" altLang="en-US" b="1" dirty="0" smtClean="0">
              <a:solidFill>
                <a:srgbClr val="0000CC"/>
              </a:solidFill>
            </a:endParaRPr>
          </a:p>
          <a:p>
            <a:pPr lvl="1" eaLnBrk="1" hangingPunct="1">
              <a:lnSpc>
                <a:spcPct val="90000"/>
              </a:lnSpc>
            </a:pPr>
            <a:r>
              <a:rPr lang="zh-CN" altLang="en-US" b="1" dirty="0" smtClean="0">
                <a:solidFill>
                  <a:srgbClr val="FF0000"/>
                </a:solidFill>
              </a:rPr>
              <a:t>可以定义一个指向常量的常指针变量，它必须在定义时进行初始化。例如：</a:t>
            </a:r>
            <a:endParaRPr lang="zh-CN" altLang="en-US" b="1" dirty="0" smtClean="0">
              <a:solidFill>
                <a:srgbClr val="FF0000"/>
              </a:solidFill>
            </a:endParaRPr>
          </a:p>
          <a:p>
            <a:pPr lvl="2" eaLnBrk="1" hangingPunct="1">
              <a:lnSpc>
                <a:spcPct val="90000"/>
              </a:lnSpc>
              <a:buFontTx/>
              <a:buNone/>
            </a:pPr>
            <a:r>
              <a:rPr lang="en-US" altLang="zh-CN" b="1" dirty="0" err="1" smtClean="0"/>
              <a:t>const</a:t>
            </a:r>
            <a:r>
              <a:rPr lang="en-US" altLang="zh-CN" b="1" dirty="0" smtClean="0"/>
              <a:t> </a:t>
            </a:r>
            <a:r>
              <a:rPr lang="en-US" altLang="zh-CN" b="1" dirty="0" err="1" smtClean="0"/>
              <a:t>int</a:t>
            </a:r>
            <a:r>
              <a:rPr lang="en-US" altLang="zh-CN" b="1" dirty="0" smtClean="0"/>
              <a:t> ci=7;</a:t>
            </a:r>
            <a:endParaRPr lang="en-US" altLang="zh-CN" b="1" dirty="0" smtClean="0"/>
          </a:p>
          <a:p>
            <a:pPr lvl="2" eaLnBrk="1" hangingPunct="1">
              <a:lnSpc>
                <a:spcPct val="90000"/>
              </a:lnSpc>
              <a:buFontTx/>
              <a:buNone/>
            </a:pPr>
            <a:r>
              <a:rPr lang="en-US" altLang="zh-CN" b="1" dirty="0" err="1" smtClean="0"/>
              <a:t>int</a:t>
            </a:r>
            <a:r>
              <a:rPr lang="en-US" altLang="zh-CN" b="1" dirty="0" smtClean="0"/>
              <a:t> </a:t>
            </a:r>
            <a:r>
              <a:rPr lang="en-US" altLang="zh-CN" b="1" dirty="0" err="1" smtClean="0"/>
              <a:t>ai</a:t>
            </a:r>
            <a:r>
              <a:rPr lang="en-US" altLang="zh-CN" b="1" dirty="0" smtClean="0"/>
              <a:t>=8;</a:t>
            </a:r>
            <a:endParaRPr lang="en-US" altLang="zh-CN" b="1" dirty="0" smtClean="0"/>
          </a:p>
          <a:p>
            <a:pPr lvl="2" eaLnBrk="1" hangingPunct="1">
              <a:lnSpc>
                <a:spcPct val="90000"/>
              </a:lnSpc>
              <a:buFontTx/>
              <a:buNone/>
            </a:pPr>
            <a:r>
              <a:rPr lang="en-US" altLang="zh-CN" b="1" dirty="0" err="1" smtClean="0"/>
              <a:t>const</a:t>
            </a:r>
            <a:r>
              <a:rPr lang="en-US" altLang="zh-CN" b="1" dirty="0" smtClean="0"/>
              <a:t> </a:t>
            </a:r>
            <a:r>
              <a:rPr lang="en-US" altLang="zh-CN" b="1" dirty="0" err="1" smtClean="0"/>
              <a:t>int</a:t>
            </a:r>
            <a:r>
              <a:rPr lang="en-US" altLang="zh-CN" b="1" dirty="0" smtClean="0"/>
              <a:t> * </a:t>
            </a:r>
            <a:r>
              <a:rPr lang="en-US" altLang="zh-CN" b="1" dirty="0" err="1" smtClean="0"/>
              <a:t>const</a:t>
            </a:r>
            <a:r>
              <a:rPr lang="en-US" altLang="zh-CN" b="1" dirty="0" smtClean="0"/>
              <a:t> </a:t>
            </a:r>
            <a:r>
              <a:rPr lang="en-US" altLang="zh-CN" b="1" dirty="0" err="1" smtClean="0"/>
              <a:t>cpc</a:t>
            </a:r>
            <a:r>
              <a:rPr lang="en-US" altLang="zh-CN" b="1" dirty="0" smtClean="0"/>
              <a:t>=&amp;ci; 	</a:t>
            </a:r>
            <a:r>
              <a:rPr lang="en-US" altLang="zh-CN" b="1" dirty="0" smtClean="0">
                <a:solidFill>
                  <a:srgbClr val="FF0000"/>
                </a:solidFill>
              </a:rPr>
              <a:t>//</a:t>
            </a:r>
            <a:r>
              <a:rPr lang="zh-CN" altLang="en-US" b="1" dirty="0" smtClean="0">
                <a:solidFill>
                  <a:srgbClr val="FF0000"/>
                </a:solidFill>
              </a:rPr>
              <a:t>指向常量的指针常量</a:t>
            </a:r>
            <a:endParaRPr lang="zh-CN" altLang="en-US" b="1" dirty="0" smtClean="0">
              <a:solidFill>
                <a:srgbClr val="FF0000"/>
              </a:solidFill>
            </a:endParaRPr>
          </a:p>
          <a:p>
            <a:pPr lvl="2" eaLnBrk="1" hangingPunct="1">
              <a:lnSpc>
                <a:spcPct val="90000"/>
              </a:lnSpc>
              <a:buFontTx/>
              <a:buNone/>
            </a:pPr>
            <a:r>
              <a:rPr lang="en-US" altLang="zh-CN" b="1" dirty="0" err="1" smtClean="0"/>
              <a:t>const</a:t>
            </a:r>
            <a:r>
              <a:rPr lang="en-US" altLang="zh-CN" b="1" dirty="0" smtClean="0"/>
              <a:t> </a:t>
            </a:r>
            <a:r>
              <a:rPr lang="en-US" altLang="zh-CN" b="1" dirty="0" err="1" smtClean="0"/>
              <a:t>int</a:t>
            </a:r>
            <a:r>
              <a:rPr lang="en-US" altLang="zh-CN" b="1" dirty="0" smtClean="0"/>
              <a:t> * </a:t>
            </a:r>
            <a:r>
              <a:rPr lang="en-US" altLang="zh-CN" b="1" dirty="0" err="1" smtClean="0"/>
              <a:t>const</a:t>
            </a:r>
            <a:r>
              <a:rPr lang="en-US" altLang="zh-CN" b="1" dirty="0" smtClean="0"/>
              <a:t> </a:t>
            </a:r>
            <a:r>
              <a:rPr lang="en-US" altLang="zh-CN" b="1" dirty="0" err="1" smtClean="0"/>
              <a:t>cpi</a:t>
            </a:r>
            <a:r>
              <a:rPr lang="en-US" altLang="zh-CN" b="1" dirty="0" smtClean="0"/>
              <a:t>=&amp;</a:t>
            </a:r>
            <a:r>
              <a:rPr lang="en-US" altLang="zh-CN" b="1" dirty="0" err="1" smtClean="0"/>
              <a:t>ai</a:t>
            </a:r>
            <a:r>
              <a:rPr lang="en-US" altLang="zh-CN" b="1" dirty="0" smtClean="0"/>
              <a:t>;  	 </a:t>
            </a:r>
            <a:r>
              <a:rPr lang="en-US" altLang="zh-CN" b="1" dirty="0" smtClean="0">
                <a:solidFill>
                  <a:srgbClr val="FF0000"/>
                </a:solidFill>
              </a:rPr>
              <a:t>//ok</a:t>
            </a:r>
            <a:endParaRPr lang="en-US" altLang="zh-CN" b="1" dirty="0" smtClean="0">
              <a:solidFill>
                <a:srgbClr val="FF0000"/>
              </a:solidFill>
            </a:endParaRPr>
          </a:p>
          <a:p>
            <a:pPr lvl="2" eaLnBrk="1" hangingPunct="1">
              <a:lnSpc>
                <a:spcPct val="90000"/>
              </a:lnSpc>
              <a:buFontTx/>
              <a:buNone/>
            </a:pPr>
            <a:r>
              <a:rPr lang="en-US" altLang="zh-CN" b="1" dirty="0" err="1" smtClean="0">
                <a:solidFill>
                  <a:srgbClr val="0000CC"/>
                </a:solidFill>
              </a:rPr>
              <a:t>cpi</a:t>
            </a:r>
            <a:r>
              <a:rPr lang="en-US" altLang="zh-CN" b="1" dirty="0" smtClean="0">
                <a:solidFill>
                  <a:srgbClr val="0000CC"/>
                </a:solidFill>
              </a:rPr>
              <a:t>=&amp;</a:t>
            </a:r>
            <a:r>
              <a:rPr lang="en-US" altLang="zh-CN" b="1" dirty="0" err="1" smtClean="0">
                <a:solidFill>
                  <a:srgbClr val="0000CC"/>
                </a:solidFill>
              </a:rPr>
              <a:t>ai</a:t>
            </a:r>
            <a:r>
              <a:rPr lang="en-US" altLang="zh-CN" b="1" dirty="0" smtClean="0">
                <a:solidFill>
                  <a:srgbClr val="0000CC"/>
                </a:solidFill>
              </a:rPr>
              <a:t>;    			//error</a:t>
            </a:r>
            <a:r>
              <a:rPr lang="zh-CN" altLang="en-US" b="1" dirty="0" smtClean="0">
                <a:solidFill>
                  <a:srgbClr val="0000CC"/>
                </a:solidFill>
              </a:rPr>
              <a:t>，指针不能修改</a:t>
            </a:r>
            <a:endParaRPr lang="zh-CN" altLang="en-US" b="1" dirty="0" smtClean="0">
              <a:solidFill>
                <a:srgbClr val="0000CC"/>
              </a:solidFill>
            </a:endParaRPr>
          </a:p>
          <a:p>
            <a:pPr lvl="2" eaLnBrk="1" hangingPunct="1">
              <a:lnSpc>
                <a:spcPct val="90000"/>
              </a:lnSpc>
              <a:buFontTx/>
              <a:buNone/>
            </a:pPr>
            <a:r>
              <a:rPr lang="zh-CN" altLang="en-US" b="1" dirty="0" smtClean="0">
                <a:solidFill>
                  <a:srgbClr val="0000CC"/>
                </a:solidFill>
              </a:rPr>
              <a:t>*</a:t>
            </a:r>
            <a:r>
              <a:rPr lang="en-US" altLang="zh-CN" b="1" dirty="0" err="1" smtClean="0">
                <a:solidFill>
                  <a:srgbClr val="0000CC"/>
                </a:solidFill>
              </a:rPr>
              <a:t>cpi</a:t>
            </a:r>
            <a:r>
              <a:rPr lang="en-US" altLang="zh-CN" b="1" dirty="0" smtClean="0">
                <a:solidFill>
                  <a:srgbClr val="0000CC"/>
                </a:solidFill>
              </a:rPr>
              <a:t>=39;   			 //error </a:t>
            </a:r>
            <a:r>
              <a:rPr lang="zh-CN" altLang="en-US" b="1" dirty="0" smtClean="0">
                <a:solidFill>
                  <a:srgbClr val="0000CC"/>
                </a:solidFill>
              </a:rPr>
              <a:t>，不能修改所指对象</a:t>
            </a:r>
            <a:endParaRPr lang="zh-CN" altLang="en-US" b="1" dirty="0" smtClean="0">
              <a:solidFill>
                <a:srgbClr val="0000CC"/>
              </a:solidFill>
            </a:endParaRPr>
          </a:p>
          <a:p>
            <a:pPr lvl="2" eaLnBrk="1" hangingPunct="1">
              <a:lnSpc>
                <a:spcPct val="90000"/>
              </a:lnSpc>
              <a:buFontTx/>
              <a:buNone/>
            </a:pPr>
            <a:r>
              <a:rPr lang="en-US" altLang="zh-CN" b="1" dirty="0" err="1" smtClean="0"/>
              <a:t>ai</a:t>
            </a:r>
            <a:r>
              <a:rPr lang="en-US" altLang="zh-CN" b="1" dirty="0" smtClean="0"/>
              <a:t>=39;</a:t>
            </a:r>
            <a:r>
              <a:rPr lang="en-US" altLang="zh-CN" b="1" dirty="0" smtClean="0">
                <a:solidFill>
                  <a:srgbClr val="FF0000"/>
                </a:solidFill>
              </a:rPr>
              <a:t>      			 //ok</a:t>
            </a:r>
            <a:endParaRPr lang="en-US" altLang="zh-CN" b="1" dirty="0" smtClean="0">
              <a:solidFill>
                <a:srgbClr val="FF0000"/>
              </a:solidFill>
            </a:endParaRPr>
          </a:p>
          <a:p>
            <a:pPr lvl="2" eaLnBrk="1" hangingPunct="1">
              <a:lnSpc>
                <a:spcPct val="90000"/>
              </a:lnSpc>
              <a:buFontTx/>
              <a:buNone/>
            </a:pPr>
            <a:endParaRPr lang="zh-CN" altLang="en-US" b="1"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5"/>
          <p:cNvSpPr>
            <a:spLocks noGrp="1" noChangeArrowheads="1"/>
          </p:cNvSpPr>
          <p:nvPr>
            <p:ph type="title"/>
          </p:nvPr>
        </p:nvSpPr>
        <p:spPr>
          <a:xfrm>
            <a:off x="250825" y="188913"/>
            <a:ext cx="8353425" cy="576262"/>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
        <p:nvSpPr>
          <p:cNvPr id="73730" name="Rectangle 3"/>
          <p:cNvSpPr>
            <a:spLocks noGrp="1" noChangeArrowheads="1"/>
          </p:cNvSpPr>
          <p:nvPr>
            <p:ph idx="1"/>
          </p:nvPr>
        </p:nvSpPr>
        <p:spPr>
          <a:xfrm>
            <a:off x="107504" y="1052736"/>
            <a:ext cx="9220200" cy="4918075"/>
          </a:xfrm>
        </p:spPr>
        <p:txBody>
          <a:bodyPr/>
          <a:lstStyle/>
          <a:p>
            <a:pPr marL="609600" indent="-609600" eaLnBrk="1" hangingPunct="1">
              <a:buFontTx/>
              <a:buNone/>
            </a:pPr>
            <a:r>
              <a:rPr lang="en-US" altLang="zh-CN" b="1" dirty="0" smtClean="0">
                <a:solidFill>
                  <a:srgbClr val="0000CC"/>
                </a:solidFill>
              </a:rPr>
              <a:t>6</a:t>
            </a:r>
            <a:r>
              <a:rPr lang="zh-CN" altLang="en-US" b="1" dirty="0" smtClean="0">
                <a:solidFill>
                  <a:srgbClr val="0000CC"/>
                </a:solidFill>
              </a:rPr>
              <a:t>、</a:t>
            </a:r>
            <a:r>
              <a:rPr lang="en-US" altLang="zh-CN" b="1" dirty="0" err="1" smtClean="0">
                <a:solidFill>
                  <a:srgbClr val="0000CC"/>
                </a:solidFill>
              </a:rPr>
              <a:t>const</a:t>
            </a:r>
            <a:r>
              <a:rPr lang="zh-CN" altLang="en-US" b="1" dirty="0" smtClean="0">
                <a:solidFill>
                  <a:srgbClr val="0000CC"/>
                </a:solidFill>
              </a:rPr>
              <a:t>、指针与变量赋值</a:t>
            </a:r>
            <a:endParaRPr lang="en-US" altLang="zh-CN" b="1" dirty="0" smtClean="0">
              <a:solidFill>
                <a:srgbClr val="0000CC"/>
              </a:solidFill>
            </a:endParaRPr>
          </a:p>
          <a:p>
            <a:pPr marL="609600" indent="-609600" eaLnBrk="1" hangingPunct="1">
              <a:buFont typeface="Wingdings" panose="05000000000000000000" pitchFamily="2" charset="2"/>
              <a:buChar char="Ø"/>
            </a:pPr>
            <a:r>
              <a:rPr lang="en-US" altLang="zh-CN" sz="2400" b="1" dirty="0" err="1" smtClean="0"/>
              <a:t>const</a:t>
            </a:r>
            <a:r>
              <a:rPr lang="zh-CN" altLang="en-US" sz="2400" b="1" dirty="0" smtClean="0"/>
              <a:t>对象的地址只能赋值给指向</a:t>
            </a:r>
            <a:r>
              <a:rPr lang="en-US" altLang="zh-CN" sz="2400" b="1" dirty="0" err="1" smtClean="0"/>
              <a:t>const</a:t>
            </a:r>
            <a:r>
              <a:rPr lang="zh-CN" altLang="en-US" sz="2400" b="1" dirty="0" smtClean="0"/>
              <a:t>对象的指针</a:t>
            </a:r>
            <a:endParaRPr lang="en-US" altLang="zh-CN" sz="2400" b="1" dirty="0" smtClean="0"/>
          </a:p>
          <a:p>
            <a:pPr marL="609600" indent="-609600" eaLnBrk="1" hangingPunct="1">
              <a:buFont typeface="Wingdings" panose="05000000000000000000" pitchFamily="2" charset="2"/>
              <a:buChar char="Ø"/>
            </a:pPr>
            <a:r>
              <a:rPr lang="zh-CN" altLang="en-US" sz="2400" b="1" dirty="0" smtClean="0"/>
              <a:t>但是，指向</a:t>
            </a:r>
            <a:r>
              <a:rPr lang="en-US" altLang="zh-CN" sz="2400" b="1" dirty="0" err="1" smtClean="0"/>
              <a:t>const</a:t>
            </a:r>
            <a:r>
              <a:rPr lang="zh-CN" altLang="en-US" sz="2400" b="1" dirty="0" smtClean="0"/>
              <a:t>对象的指针</a:t>
            </a:r>
            <a:r>
              <a:rPr lang="zh-CN" altLang="en-US" sz="2400" b="1" dirty="0" smtClean="0">
                <a:solidFill>
                  <a:srgbClr val="FF0000"/>
                </a:solidFill>
              </a:rPr>
              <a:t>可以指向常量对象</a:t>
            </a:r>
            <a:r>
              <a:rPr lang="zh-CN" altLang="en-US" sz="2400" b="1" dirty="0" smtClean="0"/>
              <a:t>，</a:t>
            </a:r>
            <a:r>
              <a:rPr lang="zh-CN" altLang="en-US" sz="2400" b="1" dirty="0" smtClean="0">
                <a:solidFill>
                  <a:srgbClr val="FF0000"/>
                </a:solidFill>
              </a:rPr>
              <a:t>也可以指向非常量对象。</a:t>
            </a:r>
            <a:endParaRPr lang="zh-CN" altLang="en-US" sz="2400" b="1" dirty="0" smtClean="0">
              <a:solidFill>
                <a:srgbClr val="FF0000"/>
              </a:solidFill>
            </a:endParaRPr>
          </a:p>
          <a:p>
            <a:pPr marL="990600" lvl="1" indent="-533400" eaLnBrk="1" hangingPunct="1">
              <a:buFontTx/>
              <a:buNone/>
            </a:pPr>
            <a:r>
              <a:rPr lang="zh-CN" altLang="en-US" sz="2400" b="1" dirty="0" smtClean="0"/>
              <a:t>    </a:t>
            </a:r>
            <a:r>
              <a:rPr lang="en-US" altLang="zh-CN" sz="2400" b="1" dirty="0" err="1" smtClean="0"/>
              <a:t>const</a:t>
            </a:r>
            <a:r>
              <a:rPr lang="en-US" altLang="zh-CN" sz="2400" b="1" dirty="0" smtClean="0"/>
              <a:t> double </a:t>
            </a:r>
            <a:r>
              <a:rPr lang="en-US" altLang="zh-CN" sz="2400" b="1" dirty="0" err="1" smtClean="0"/>
              <a:t>minWage</a:t>
            </a:r>
            <a:r>
              <a:rPr lang="en-US" altLang="zh-CN" sz="2400" b="1" dirty="0" smtClean="0"/>
              <a:t>=9.60</a:t>
            </a:r>
            <a:r>
              <a:rPr lang="en-US" altLang="zh-CN" sz="2400" b="1" dirty="0" smtClean="0">
                <a:solidFill>
                  <a:srgbClr val="0000CC"/>
                </a:solidFill>
              </a:rPr>
              <a:t>;   </a:t>
            </a:r>
            <a:r>
              <a:rPr lang="en-US" altLang="zh-CN" sz="1600" b="1" dirty="0" smtClean="0">
                <a:solidFill>
                  <a:srgbClr val="0000CC"/>
                </a:solidFill>
              </a:rPr>
              <a:t>//</a:t>
            </a:r>
            <a:r>
              <a:rPr lang="zh-CN" altLang="en-US" sz="1600" b="1" dirty="0" smtClean="0">
                <a:solidFill>
                  <a:srgbClr val="0000CC"/>
                </a:solidFill>
              </a:rPr>
              <a:t>只能由指向常量的指针指向</a:t>
            </a:r>
            <a:endParaRPr lang="en-US" altLang="zh-CN" sz="1600" b="1" dirty="0" smtClean="0">
              <a:solidFill>
                <a:srgbClr val="0000CC"/>
              </a:solidFill>
            </a:endParaRPr>
          </a:p>
          <a:p>
            <a:pPr marL="990600" lvl="1" indent="-533400" eaLnBrk="1" hangingPunct="1">
              <a:buFontTx/>
              <a:buNone/>
            </a:pPr>
            <a:r>
              <a:rPr lang="en-US" altLang="zh-CN" sz="2400" b="1" dirty="0" smtClean="0"/>
              <a:t>   </a:t>
            </a:r>
            <a:r>
              <a:rPr lang="en-US" altLang="zh-CN" sz="2400" b="1" dirty="0" err="1" smtClean="0">
                <a:solidFill>
                  <a:srgbClr val="FF0000"/>
                </a:solidFill>
              </a:rPr>
              <a:t>const</a:t>
            </a:r>
            <a:r>
              <a:rPr lang="en-US" altLang="zh-CN" sz="2400" b="1" dirty="0" smtClean="0">
                <a:solidFill>
                  <a:srgbClr val="FF0000"/>
                </a:solidFill>
              </a:rPr>
              <a:t> double *</a:t>
            </a:r>
            <a:r>
              <a:rPr lang="en-US" altLang="zh-CN" sz="2400" b="1" dirty="0" err="1" smtClean="0">
                <a:solidFill>
                  <a:srgbClr val="FF0000"/>
                </a:solidFill>
              </a:rPr>
              <a:t>ptr</a:t>
            </a:r>
            <a:r>
              <a:rPr lang="en-US" altLang="zh-CN" sz="2400" b="1" dirty="0" smtClean="0">
                <a:solidFill>
                  <a:srgbClr val="FF0000"/>
                </a:solidFill>
              </a:rPr>
              <a:t>=&amp;</a:t>
            </a:r>
            <a:r>
              <a:rPr lang="en-US" altLang="zh-CN" sz="2400" b="1" dirty="0" err="1" smtClean="0">
                <a:solidFill>
                  <a:srgbClr val="FF0000"/>
                </a:solidFill>
              </a:rPr>
              <a:t>minWage</a:t>
            </a:r>
            <a:r>
              <a:rPr lang="en-US" altLang="zh-CN" sz="2400" b="1" dirty="0" smtClean="0"/>
              <a:t>; </a:t>
            </a:r>
            <a:r>
              <a:rPr lang="en-US" altLang="zh-CN" sz="1600" b="1" dirty="0" smtClean="0">
                <a:solidFill>
                  <a:srgbClr val="C00000"/>
                </a:solidFill>
              </a:rPr>
              <a:t>//</a:t>
            </a:r>
            <a:r>
              <a:rPr lang="en-US" altLang="zh-CN" sz="1600" b="1" dirty="0" err="1" smtClean="0">
                <a:solidFill>
                  <a:srgbClr val="C00000"/>
                </a:solidFill>
              </a:rPr>
              <a:t>ptr</a:t>
            </a:r>
            <a:r>
              <a:rPr lang="zh-CN" altLang="en-US" sz="1600" b="1" dirty="0" smtClean="0">
                <a:solidFill>
                  <a:srgbClr val="C00000"/>
                </a:solidFill>
              </a:rPr>
              <a:t>既可以指向常量，也可以指向非常量</a:t>
            </a:r>
            <a:endParaRPr lang="zh-CN" altLang="en-US" sz="1600" b="1" dirty="0" smtClean="0">
              <a:solidFill>
                <a:srgbClr val="C00000"/>
              </a:solidFill>
            </a:endParaRPr>
          </a:p>
          <a:p>
            <a:pPr marL="990600" lvl="1" indent="-533400" eaLnBrk="1" hangingPunct="1">
              <a:buFontTx/>
              <a:buNone/>
            </a:pPr>
            <a:r>
              <a:rPr lang="en-US" altLang="zh-CN" sz="2400" b="1" dirty="0" smtClean="0"/>
              <a:t>    double </a:t>
            </a:r>
            <a:r>
              <a:rPr lang="en-US" altLang="zh-CN" sz="2400" b="1" dirty="0" err="1" smtClean="0"/>
              <a:t>dval</a:t>
            </a:r>
            <a:r>
              <a:rPr lang="en-US" altLang="zh-CN" sz="2400" b="1" dirty="0" smtClean="0"/>
              <a:t>=3.14;</a:t>
            </a:r>
            <a:endParaRPr lang="en-US" altLang="zh-CN" sz="2400" b="1" dirty="0" smtClean="0"/>
          </a:p>
          <a:p>
            <a:pPr marL="990600" lvl="1" indent="-533400" eaLnBrk="1" hangingPunct="1">
              <a:buFontTx/>
              <a:buNone/>
            </a:pPr>
            <a:r>
              <a:rPr lang="en-US" altLang="zh-CN" sz="2400" b="1" dirty="0" smtClean="0"/>
              <a:t>    double *</a:t>
            </a:r>
            <a:r>
              <a:rPr lang="en-US" altLang="zh-CN" sz="2400" b="1" dirty="0" err="1" smtClean="0"/>
              <a:t>pr</a:t>
            </a:r>
            <a:r>
              <a:rPr lang="en-US" altLang="zh-CN" sz="2400" b="1" dirty="0" smtClean="0"/>
              <a:t>=&amp;</a:t>
            </a:r>
            <a:r>
              <a:rPr lang="en-US" altLang="zh-CN" sz="2400" b="1" dirty="0" err="1" smtClean="0"/>
              <a:t>dval</a:t>
            </a:r>
            <a:r>
              <a:rPr lang="en-US" altLang="zh-CN" sz="2400" b="1" dirty="0" smtClean="0"/>
              <a:t>;</a:t>
            </a:r>
            <a:endParaRPr lang="en-US" altLang="zh-CN" sz="2400" b="1" dirty="0" smtClean="0"/>
          </a:p>
          <a:p>
            <a:pPr marL="990600" lvl="1" indent="-533400" eaLnBrk="1" hangingPunct="1">
              <a:buFontTx/>
              <a:buNone/>
            </a:pPr>
            <a:r>
              <a:rPr lang="en-US" altLang="zh-CN" sz="2400" b="1" dirty="0" smtClean="0"/>
              <a:t>    </a:t>
            </a:r>
            <a:r>
              <a:rPr lang="en-US" altLang="zh-CN" sz="2400" b="1" dirty="0" err="1" smtClean="0">
                <a:solidFill>
                  <a:srgbClr val="FF0000"/>
                </a:solidFill>
              </a:rPr>
              <a:t>ptr</a:t>
            </a:r>
            <a:r>
              <a:rPr lang="en-US" altLang="zh-CN" sz="2400" b="1" dirty="0" smtClean="0">
                <a:solidFill>
                  <a:srgbClr val="FF0000"/>
                </a:solidFill>
              </a:rPr>
              <a:t>=&amp;</a:t>
            </a:r>
            <a:r>
              <a:rPr lang="en-US" altLang="zh-CN" sz="2400" b="1" dirty="0" err="1" smtClean="0">
                <a:solidFill>
                  <a:srgbClr val="FF0000"/>
                </a:solidFill>
              </a:rPr>
              <a:t>dval</a:t>
            </a:r>
            <a:r>
              <a:rPr lang="en-US" altLang="zh-CN" sz="2400" b="1" dirty="0" smtClean="0">
                <a:solidFill>
                  <a:srgbClr val="FF0000"/>
                </a:solidFill>
              </a:rPr>
              <a:t>;//</a:t>
            </a:r>
            <a:r>
              <a:rPr lang="zh-CN" altLang="en-US" sz="2400" b="1" dirty="0" smtClean="0">
                <a:solidFill>
                  <a:srgbClr val="C00000"/>
                </a:solidFill>
                <a:sym typeface="+mn-ea"/>
              </a:rPr>
              <a:t>可以指向非常量</a:t>
            </a:r>
            <a:endParaRPr lang="en-US" altLang="zh-CN" sz="2400" b="1" dirty="0" smtClean="0">
              <a:solidFill>
                <a:srgbClr val="FF0000"/>
              </a:solidFill>
            </a:endParaRPr>
          </a:p>
          <a:p>
            <a:pPr marL="990600" lvl="1" indent="-533400" eaLnBrk="1" hangingPunct="1">
              <a:buFontTx/>
              <a:buNone/>
            </a:pPr>
            <a:r>
              <a:rPr lang="en-US" altLang="zh-CN" sz="2400" b="1" dirty="0" smtClean="0"/>
              <a:t>    *</a:t>
            </a:r>
            <a:r>
              <a:rPr lang="en-US" altLang="zh-CN" sz="2400" b="1" dirty="0" err="1" smtClean="0"/>
              <a:t>ptr</a:t>
            </a:r>
            <a:r>
              <a:rPr lang="en-US" altLang="zh-CN" sz="2400" b="1" dirty="0" smtClean="0"/>
              <a:t>=23;//</a:t>
            </a:r>
            <a:r>
              <a:rPr lang="zh-CN" altLang="en-US" sz="2400" b="1" dirty="0" smtClean="0"/>
              <a:t>错误</a:t>
            </a:r>
            <a:endParaRPr lang="zh-CN" altLang="en-US" sz="2400" b="1" dirty="0" smtClean="0"/>
          </a:p>
          <a:p>
            <a:pPr marL="990600" lvl="1" indent="-533400" eaLnBrk="1" hangingPunct="1">
              <a:buFontTx/>
              <a:buNone/>
            </a:pPr>
            <a:r>
              <a:rPr lang="en-US" altLang="zh-CN" sz="2400" b="1" dirty="0" smtClean="0"/>
              <a:t>     </a:t>
            </a:r>
            <a:r>
              <a:rPr lang="en-US" altLang="zh-CN" sz="2400" b="1" dirty="0" err="1" smtClean="0"/>
              <a:t>dval</a:t>
            </a:r>
            <a:r>
              <a:rPr lang="en-US" altLang="zh-CN" sz="2400" b="1" dirty="0" smtClean="0"/>
              <a:t>=23;</a:t>
            </a:r>
            <a:endParaRPr lang="zh-CN" altLang="en-US" b="1" dirty="0" smtClean="0">
              <a:solidFill>
                <a:srgbClr val="FF0000"/>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noChangeArrowheads="1"/>
          </p:cNvSpPr>
          <p:nvPr>
            <p:ph idx="1"/>
          </p:nvPr>
        </p:nvSpPr>
        <p:spPr>
          <a:xfrm>
            <a:off x="684213" y="1484313"/>
            <a:ext cx="7772400" cy="4611687"/>
          </a:xfrm>
        </p:spPr>
        <p:txBody>
          <a:bodyPr/>
          <a:lstStyle/>
          <a:p>
            <a:pPr eaLnBrk="1" hangingPunct="1">
              <a:buFontTx/>
              <a:buNone/>
            </a:pPr>
            <a:r>
              <a:rPr lang="zh-CN" altLang="en-US" b="1" dirty="0" smtClean="0"/>
              <a:t>	练习</a:t>
            </a:r>
            <a:r>
              <a:rPr lang="en-US" altLang="zh-CN" b="1" dirty="0" smtClean="0"/>
              <a:t>1</a:t>
            </a:r>
            <a:r>
              <a:rPr lang="zh-CN" altLang="en-US" b="1" dirty="0" smtClean="0"/>
              <a:t>、下面的声明中，哪些是错误的？</a:t>
            </a:r>
            <a:endParaRPr lang="zh-CN" altLang="en-US" b="1" dirty="0" smtClean="0"/>
          </a:p>
          <a:p>
            <a:pPr eaLnBrk="1" hangingPunct="1">
              <a:buFontTx/>
              <a:buNone/>
            </a:pPr>
            <a:r>
              <a:rPr lang="zh-CN" altLang="en-US" b="1" dirty="0" smtClean="0"/>
              <a:t>   </a:t>
            </a:r>
            <a:r>
              <a:rPr lang="en-US" altLang="zh-CN" b="1" dirty="0" err="1" smtClean="0"/>
              <a:t>int</a:t>
            </a:r>
            <a:r>
              <a:rPr lang="en-US" altLang="zh-CN" b="1" dirty="0" smtClean="0"/>
              <a:t> </a:t>
            </a:r>
            <a:r>
              <a:rPr lang="en-US" altLang="zh-CN" b="1" dirty="0" err="1" smtClean="0"/>
              <a:t>i</a:t>
            </a:r>
            <a:r>
              <a:rPr lang="en-US" altLang="zh-CN" b="1" dirty="0" smtClean="0"/>
              <a:t>;</a:t>
            </a:r>
            <a:endParaRPr lang="en-US" altLang="zh-CN" b="1" dirty="0" smtClean="0"/>
          </a:p>
          <a:p>
            <a:pPr eaLnBrk="1" hangingPunct="1">
              <a:buFontTx/>
              <a:buNone/>
            </a:pPr>
            <a:r>
              <a:rPr lang="en-US" altLang="zh-CN" b="1" dirty="0" smtClean="0"/>
              <a:t>	</a:t>
            </a:r>
            <a:r>
              <a:rPr lang="en-US" altLang="zh-CN" b="1" dirty="0" err="1" smtClean="0"/>
              <a:t>const</a:t>
            </a:r>
            <a:r>
              <a:rPr lang="en-US" altLang="zh-CN" b="1" dirty="0" smtClean="0"/>
              <a:t> </a:t>
            </a:r>
            <a:r>
              <a:rPr lang="en-US" altLang="zh-CN" b="1" dirty="0" err="1" smtClean="0"/>
              <a:t>int</a:t>
            </a:r>
            <a:r>
              <a:rPr lang="en-US" altLang="zh-CN" b="1" dirty="0" smtClean="0"/>
              <a:t> </a:t>
            </a:r>
            <a:r>
              <a:rPr lang="en-US" altLang="zh-CN" b="1" dirty="0" err="1" smtClean="0"/>
              <a:t>ic</a:t>
            </a:r>
            <a:r>
              <a:rPr lang="en-US" altLang="zh-CN" b="1" dirty="0" smtClean="0"/>
              <a:t>;                 </a:t>
            </a:r>
            <a:endParaRPr lang="en-US" altLang="zh-CN" b="1" dirty="0" smtClean="0">
              <a:solidFill>
                <a:srgbClr val="FF0000"/>
              </a:solidFill>
            </a:endParaRPr>
          </a:p>
          <a:p>
            <a:pPr eaLnBrk="1" hangingPunct="1">
              <a:buFontTx/>
              <a:buNone/>
            </a:pPr>
            <a:r>
              <a:rPr lang="en-US" altLang="zh-CN" b="1" dirty="0" smtClean="0"/>
              <a:t>	</a:t>
            </a:r>
            <a:r>
              <a:rPr lang="en-US" altLang="zh-CN" b="1" dirty="0" err="1" smtClean="0"/>
              <a:t>const</a:t>
            </a:r>
            <a:r>
              <a:rPr lang="en-US" altLang="zh-CN" b="1" dirty="0" smtClean="0"/>
              <a:t> </a:t>
            </a:r>
            <a:r>
              <a:rPr lang="en-US" altLang="zh-CN" b="1" dirty="0" err="1" smtClean="0"/>
              <a:t>int</a:t>
            </a:r>
            <a:r>
              <a:rPr lang="en-US" altLang="zh-CN" b="1" dirty="0" smtClean="0"/>
              <a:t> *pic;     </a:t>
            </a:r>
            <a:endParaRPr lang="en-US" altLang="zh-CN" b="1" dirty="0" smtClean="0"/>
          </a:p>
          <a:p>
            <a:pPr eaLnBrk="1" hangingPunct="1">
              <a:buFontTx/>
              <a:buNone/>
            </a:pPr>
            <a:r>
              <a:rPr lang="en-US" altLang="zh-CN" b="1" dirty="0" smtClean="0"/>
              <a:t>	</a:t>
            </a:r>
            <a:r>
              <a:rPr lang="en-US" altLang="zh-CN" b="1" dirty="0" err="1" smtClean="0"/>
              <a:t>int</a:t>
            </a:r>
            <a:r>
              <a:rPr lang="en-US" altLang="zh-CN" b="1" dirty="0" smtClean="0"/>
              <a:t> *</a:t>
            </a:r>
            <a:r>
              <a:rPr lang="en-US" altLang="zh-CN" b="1" dirty="0" err="1" smtClean="0"/>
              <a:t>const</a:t>
            </a:r>
            <a:r>
              <a:rPr lang="en-US" altLang="zh-CN" b="1" dirty="0" smtClean="0"/>
              <a:t> </a:t>
            </a:r>
            <a:r>
              <a:rPr lang="en-US" altLang="zh-CN" b="1" dirty="0" err="1" smtClean="0"/>
              <a:t>cpi</a:t>
            </a:r>
            <a:r>
              <a:rPr lang="en-US" altLang="zh-CN" b="1" dirty="0" smtClean="0"/>
              <a:t>; </a:t>
            </a:r>
            <a:endParaRPr lang="en-US" altLang="zh-CN" b="1" dirty="0" smtClean="0"/>
          </a:p>
          <a:p>
            <a:pPr eaLnBrk="1" hangingPunct="1">
              <a:buFontTx/>
              <a:buNone/>
            </a:pPr>
            <a:r>
              <a:rPr lang="en-US" altLang="zh-CN" b="1" dirty="0" smtClean="0"/>
              <a:t>	</a:t>
            </a:r>
            <a:r>
              <a:rPr lang="en-US" altLang="zh-CN" b="1" dirty="0" err="1" smtClean="0"/>
              <a:t>const</a:t>
            </a:r>
            <a:r>
              <a:rPr lang="en-US" altLang="zh-CN" b="1" dirty="0" smtClean="0"/>
              <a:t> </a:t>
            </a:r>
            <a:r>
              <a:rPr lang="en-US" altLang="zh-CN" b="1" dirty="0" err="1" smtClean="0"/>
              <a:t>int</a:t>
            </a:r>
            <a:r>
              <a:rPr lang="en-US" altLang="zh-CN" b="1" dirty="0" smtClean="0"/>
              <a:t> *</a:t>
            </a:r>
            <a:r>
              <a:rPr lang="en-US" altLang="zh-CN" b="1" dirty="0" err="1" smtClean="0"/>
              <a:t>const</a:t>
            </a:r>
            <a:r>
              <a:rPr lang="en-US" altLang="zh-CN" b="1" dirty="0" smtClean="0"/>
              <a:t> </a:t>
            </a:r>
            <a:r>
              <a:rPr lang="en-US" altLang="zh-CN" b="1" dirty="0" err="1" smtClean="0"/>
              <a:t>cpic</a:t>
            </a:r>
            <a:r>
              <a:rPr lang="en-US" altLang="zh-CN" b="1" dirty="0" smtClean="0"/>
              <a:t>;   </a:t>
            </a:r>
            <a:endParaRPr lang="en-US" altLang="zh-CN" b="1" dirty="0" smtClean="0"/>
          </a:p>
        </p:txBody>
      </p:sp>
      <p:sp>
        <p:nvSpPr>
          <p:cNvPr id="30724" name="AutoShape 4"/>
          <p:cNvSpPr>
            <a:spLocks noChangeArrowheads="1"/>
          </p:cNvSpPr>
          <p:nvPr/>
        </p:nvSpPr>
        <p:spPr bwMode="auto">
          <a:xfrm>
            <a:off x="6372225" y="2420938"/>
            <a:ext cx="2447925" cy="1368425"/>
          </a:xfrm>
          <a:prstGeom prst="cloudCallout">
            <a:avLst>
              <a:gd name="adj1" fmla="val -27042"/>
              <a:gd name="adj2" fmla="val 39329"/>
            </a:avLst>
          </a:prstGeom>
          <a:solidFill>
            <a:schemeClr val="accent1"/>
          </a:solidFill>
          <a:ln w="3175">
            <a:solidFill>
              <a:schemeClr val="bg1"/>
            </a:solidFill>
            <a:round/>
          </a:ln>
        </p:spPr>
        <p:txBody>
          <a:bodyPr lIns="92075" tIns="46038" rIns="92075" bIns="46038" anchor="ctr"/>
          <a:lstStyle/>
          <a:p>
            <a:pPr algn="ctr"/>
            <a:r>
              <a:rPr kumimoji="1" lang="zh-CN" altLang="en-US" sz="3600" b="1">
                <a:solidFill>
                  <a:srgbClr val="FFFFFF"/>
                </a:solidFill>
                <a:latin typeface="Lucida Sans Unicode" panose="020B0602030504020204" pitchFamily="34" charset="0"/>
              </a:rPr>
              <a:t>未初始化</a:t>
            </a:r>
            <a:endParaRPr kumimoji="1" lang="zh-CN" altLang="en-US" sz="3600" b="1">
              <a:solidFill>
                <a:srgbClr val="FFFFFF"/>
              </a:solidFill>
              <a:latin typeface="Lucida Sans Unicode" panose="020B0602030504020204" pitchFamily="34" charset="0"/>
            </a:endParaRPr>
          </a:p>
        </p:txBody>
      </p:sp>
      <p:sp>
        <p:nvSpPr>
          <p:cNvPr id="30725" name="Line 5"/>
          <p:cNvSpPr>
            <a:spLocks noChangeShapeType="1"/>
          </p:cNvSpPr>
          <p:nvPr/>
        </p:nvSpPr>
        <p:spPr bwMode="auto">
          <a:xfrm flipH="1" flipV="1">
            <a:off x="3492500" y="2924175"/>
            <a:ext cx="2879725" cy="73025"/>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30726" name="Line 6"/>
          <p:cNvSpPr>
            <a:spLocks noChangeShapeType="1"/>
          </p:cNvSpPr>
          <p:nvPr/>
        </p:nvSpPr>
        <p:spPr bwMode="auto">
          <a:xfrm flipH="1">
            <a:off x="3779838" y="3068638"/>
            <a:ext cx="2663825" cy="1008062"/>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30727" name="Line 7"/>
          <p:cNvSpPr>
            <a:spLocks noChangeShapeType="1"/>
          </p:cNvSpPr>
          <p:nvPr/>
        </p:nvSpPr>
        <p:spPr bwMode="auto">
          <a:xfrm flipH="1">
            <a:off x="5148263" y="3213100"/>
            <a:ext cx="1368425" cy="1295400"/>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74758" name="Rectangle 5"/>
          <p:cNvSpPr>
            <a:spLocks noGrp="1" noChangeArrowheads="1"/>
          </p:cNvSpPr>
          <p:nvPr>
            <p:ph type="title"/>
          </p:nvPr>
        </p:nvSpPr>
        <p:spPr>
          <a:xfrm>
            <a:off x="457200" y="73025"/>
            <a:ext cx="8229600" cy="811213"/>
          </a:xfrm>
        </p:spPr>
        <p:txBody>
          <a:bodyPr/>
          <a:lstStyle/>
          <a:p>
            <a:pPr eaLnBrk="1" hangingPunct="1"/>
            <a:r>
              <a:rPr lang="en-US" altLang="zh-CN" b="1" dirty="0" smtClean="0"/>
              <a:t>2.5.2  </a:t>
            </a:r>
            <a:r>
              <a:rPr lang="en-US" altLang="zh-CN" b="1" dirty="0" err="1" smtClean="0">
                <a:solidFill>
                  <a:srgbClr val="FF0000"/>
                </a:solidFill>
              </a:rPr>
              <a:t>const</a:t>
            </a:r>
            <a:r>
              <a:rPr lang="zh-CN" altLang="zh-CN" b="1" dirty="0" smtClean="0">
                <a:solidFill>
                  <a:srgbClr val="FF0000"/>
                </a:solidFill>
              </a:rPr>
              <a:t>、</a:t>
            </a:r>
            <a:r>
              <a:rPr lang="en-US" altLang="zh-CN" b="1" dirty="0" err="1" smtClean="0">
                <a:solidFill>
                  <a:srgbClr val="FF0000"/>
                </a:solidFill>
              </a:rPr>
              <a:t>constexpr</a:t>
            </a:r>
            <a:r>
              <a:rPr lang="zh-CN" altLang="zh-CN" b="1" dirty="0" smtClean="0"/>
              <a:t>与指针</a:t>
            </a:r>
            <a:endParaRPr lang="en-US" altLang="zh-CN" b="1"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ppt_x"/>
                                          </p:val>
                                        </p:tav>
                                        <p:tav tm="100000">
                                          <p:val>
                                            <p:strVal val="#ppt_x"/>
                                          </p:val>
                                        </p:tav>
                                      </p:tavLst>
                                    </p:anim>
                                    <p:anim calcmode="lin" valueType="num">
                                      <p:cBhvr additive="base">
                                        <p:cTn id="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725"/>
                                        </p:tgtEl>
                                        <p:attrNameLst>
                                          <p:attrName>style.visibility</p:attrName>
                                        </p:attrNameLst>
                                      </p:cBhvr>
                                      <p:to>
                                        <p:strVal val="visible"/>
                                      </p:to>
                                    </p:set>
                                    <p:animEffect transition="in" filter="wipe(right)">
                                      <p:cBhvr>
                                        <p:cTn id="13" dur="500"/>
                                        <p:tgtEl>
                                          <p:spTgt spid="307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30726"/>
                                        </p:tgtEl>
                                        <p:attrNameLst>
                                          <p:attrName>style.visibility</p:attrName>
                                        </p:attrNameLst>
                                      </p:cBhvr>
                                      <p:to>
                                        <p:strVal val="visible"/>
                                      </p:to>
                                    </p:set>
                                    <p:animEffect transition="in" filter="wipe(right)">
                                      <p:cBhvr>
                                        <p:cTn id="18" dur="500"/>
                                        <p:tgtEl>
                                          <p:spTgt spid="307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0727"/>
                                        </p:tgtEl>
                                        <p:attrNameLst>
                                          <p:attrName>style.visibility</p:attrName>
                                        </p:attrNameLst>
                                      </p:cBhvr>
                                      <p:to>
                                        <p:strVal val="visible"/>
                                      </p:to>
                                    </p:set>
                                    <p:animEffect transition="in" filter="wipe(right)">
                                      <p:cBhvr>
                                        <p:cTn id="23"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P spid="30726" grpId="0" animBg="1"/>
      <p:bldP spid="307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noChangeArrowheads="1"/>
          </p:cNvSpPr>
          <p:nvPr>
            <p:ph type="title"/>
          </p:nvPr>
        </p:nvSpPr>
        <p:spPr>
          <a:xfrm>
            <a:off x="539750" y="115888"/>
            <a:ext cx="7772400" cy="731837"/>
          </a:xfrm>
        </p:spPr>
        <p:txBody>
          <a:bodyPr/>
          <a:lstStyle/>
          <a:p>
            <a:pPr eaLnBrk="1" hangingPunct="1"/>
            <a:r>
              <a:rPr lang="en-US" altLang="zh-CN" sz="4000" b="1" smtClean="0"/>
              <a:t>2.3  </a:t>
            </a:r>
            <a:r>
              <a:rPr lang="zh-CN" altLang="en-US" sz="4000" b="1" smtClean="0">
                <a:solidFill>
                  <a:srgbClr val="FF0000"/>
                </a:solidFill>
              </a:rPr>
              <a:t>指针</a:t>
            </a:r>
            <a:endParaRPr lang="zh-CN" altLang="en-US" sz="4000" b="1" smtClean="0">
              <a:solidFill>
                <a:srgbClr val="FF0000"/>
              </a:solidFill>
            </a:endParaRPr>
          </a:p>
        </p:txBody>
      </p:sp>
      <p:sp>
        <p:nvSpPr>
          <p:cNvPr id="18434" name="Rectangle 2"/>
          <p:cNvSpPr>
            <a:spLocks noGrp="1" noChangeArrowheads="1"/>
          </p:cNvSpPr>
          <p:nvPr>
            <p:ph idx="1"/>
          </p:nvPr>
        </p:nvSpPr>
        <p:spPr>
          <a:xfrm>
            <a:off x="685800" y="1196975"/>
            <a:ext cx="7989888" cy="4899025"/>
          </a:xfrm>
        </p:spPr>
        <p:txBody>
          <a:bodyPr/>
          <a:lstStyle/>
          <a:p>
            <a:pPr eaLnBrk="1" hangingPunct="1"/>
            <a:r>
              <a:rPr lang="zh-CN" altLang="en-US" b="1" smtClean="0"/>
              <a:t>本节主要介绍</a:t>
            </a:r>
            <a:endParaRPr lang="en-US" altLang="zh-CN" b="1" smtClean="0"/>
          </a:p>
          <a:p>
            <a:pPr eaLnBrk="1" hangingPunct="1">
              <a:buFontTx/>
              <a:buAutoNum type="arabicPeriod"/>
            </a:pPr>
            <a:r>
              <a:rPr lang="en-US" altLang="zh-CN" b="1" smtClean="0"/>
              <a:t>C++</a:t>
            </a:r>
            <a:r>
              <a:rPr lang="zh-CN" altLang="en-US" b="1" smtClean="0"/>
              <a:t>的指针</a:t>
            </a:r>
            <a:endParaRPr lang="en-US" altLang="zh-CN" b="1" smtClean="0"/>
          </a:p>
          <a:p>
            <a:pPr eaLnBrk="1" hangingPunct="1">
              <a:buFontTx/>
              <a:buAutoNum type="arabicPeriod"/>
            </a:pPr>
            <a:r>
              <a:rPr lang="en-US" altLang="zh-CN" b="1" smtClean="0">
                <a:solidFill>
                  <a:srgbClr val="0000CC"/>
                </a:solidFill>
              </a:rPr>
              <a:t>new</a:t>
            </a:r>
            <a:r>
              <a:rPr lang="zh-CN" altLang="en-US" b="1" smtClean="0">
                <a:solidFill>
                  <a:srgbClr val="0000CC"/>
                </a:solidFill>
              </a:rPr>
              <a:t>、</a:t>
            </a:r>
            <a:r>
              <a:rPr lang="en-US" altLang="zh-CN" b="1" smtClean="0">
                <a:solidFill>
                  <a:srgbClr val="0000CC"/>
                </a:solidFill>
              </a:rPr>
              <a:t>delete</a:t>
            </a:r>
            <a:endParaRPr lang="en-US" altLang="zh-CN" b="1" smtClean="0">
              <a:solidFill>
                <a:srgbClr val="0000CC"/>
              </a:solidFill>
            </a:endParaRPr>
          </a:p>
          <a:p>
            <a:pPr eaLnBrk="1" hangingPunct="1">
              <a:buFontTx/>
              <a:buAutoNum type="arabicPeriod"/>
            </a:pPr>
            <a:r>
              <a:rPr lang="zh-CN" altLang="en-US" b="1" smtClean="0">
                <a:solidFill>
                  <a:srgbClr val="0000CC"/>
                </a:solidFill>
              </a:rPr>
              <a:t>指针与常量之间的关系</a:t>
            </a:r>
            <a:endParaRPr lang="en-US" altLang="zh-CN" b="1" smtClean="0">
              <a:solidFill>
                <a:srgbClr val="0000CC"/>
              </a:solidFill>
            </a:endParaRPr>
          </a:p>
          <a:p>
            <a:pPr eaLnBrk="1" hangingPunct="1">
              <a:buFontTx/>
              <a:buAutoNum type="arabicPeriod"/>
            </a:pPr>
            <a:r>
              <a:rPr lang="en-US" altLang="zh-CN" b="1" smtClean="0">
                <a:solidFill>
                  <a:srgbClr val="0000CC"/>
                </a:solidFill>
              </a:rPr>
              <a:t> 0</a:t>
            </a:r>
            <a:r>
              <a:rPr lang="zh-CN" altLang="en-US" b="1" smtClean="0"/>
              <a:t>指针</a:t>
            </a:r>
            <a:r>
              <a:rPr lang="zh-CN" altLang="en-US" b="1" smtClean="0">
                <a:solidFill>
                  <a:srgbClr val="0000CC"/>
                </a:solidFill>
              </a:rPr>
              <a:t>、</a:t>
            </a:r>
            <a:r>
              <a:rPr lang="en-US" altLang="zh-CN" b="1" smtClean="0">
                <a:solidFill>
                  <a:srgbClr val="0000CC"/>
                </a:solidFill>
              </a:rPr>
              <a:t>void</a:t>
            </a:r>
            <a:r>
              <a:rPr lang="zh-CN" altLang="en-US" b="1" smtClean="0"/>
              <a:t>指针、</a:t>
            </a:r>
            <a:r>
              <a:rPr lang="zh-CN" altLang="en-US" b="1" smtClean="0">
                <a:solidFill>
                  <a:srgbClr val="0000CC"/>
                </a:solidFill>
              </a:rPr>
              <a:t>智能</a:t>
            </a:r>
            <a:r>
              <a:rPr lang="zh-CN" altLang="en-US" b="1" smtClean="0"/>
              <a:t>指针</a:t>
            </a:r>
            <a:endParaRPr lang="zh-CN" altLang="en-US"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idx="1"/>
          </p:nvPr>
        </p:nvSpPr>
        <p:spPr>
          <a:xfrm>
            <a:off x="685800" y="1196975"/>
            <a:ext cx="7772400" cy="4899025"/>
          </a:xfrm>
        </p:spPr>
        <p:txBody>
          <a:bodyPr/>
          <a:lstStyle/>
          <a:p>
            <a:pPr marL="457200" indent="-457200" eaLnBrk="1" hangingPunct="1">
              <a:lnSpc>
                <a:spcPct val="90000"/>
              </a:lnSpc>
              <a:buFontTx/>
              <a:buNone/>
            </a:pPr>
            <a:r>
              <a:rPr lang="zh-CN" altLang="en-US" sz="2400" b="1" dirty="0" smtClean="0">
                <a:solidFill>
                  <a:srgbClr val="FF0000"/>
                </a:solidFill>
              </a:rPr>
              <a:t>练习</a:t>
            </a:r>
            <a:r>
              <a:rPr lang="en-US" altLang="zh-CN" sz="2400" b="1" dirty="0" smtClean="0">
                <a:solidFill>
                  <a:srgbClr val="FF0000"/>
                </a:solidFill>
              </a:rPr>
              <a:t>2</a:t>
            </a:r>
            <a:r>
              <a:rPr lang="zh-CN" altLang="en-US" sz="2400" b="1" dirty="0" smtClean="0">
                <a:solidFill>
                  <a:srgbClr val="FF0000"/>
                </a:solidFill>
              </a:rPr>
              <a:t>、指出下面的错误</a:t>
            </a:r>
            <a:endParaRPr lang="zh-CN" altLang="en-US" sz="2400" b="1" dirty="0" smtClean="0">
              <a:solidFill>
                <a:srgbClr val="FF0000"/>
              </a:solidFill>
            </a:endParaRPr>
          </a:p>
          <a:p>
            <a:pPr marL="457200" indent="-457200" eaLnBrk="1" hangingPunct="1">
              <a:lnSpc>
                <a:spcPct val="90000"/>
              </a:lnSpc>
              <a:buFont typeface="Wingdings" panose="05000000000000000000" pitchFamily="2" charset="2"/>
              <a:buAutoNum type="arabicPeriod"/>
            </a:pPr>
            <a:r>
              <a:rPr lang="zh-CN" altLang="en-US" sz="2400" b="1" dirty="0" smtClean="0"/>
              <a:t>    </a:t>
            </a:r>
            <a:r>
              <a:rPr lang="en-US" altLang="zh-CN" sz="2400" b="1" dirty="0" err="1" smtClean="0"/>
              <a:t>int</a:t>
            </a:r>
            <a:r>
              <a:rPr lang="en-US" altLang="zh-CN" sz="2400" b="1" dirty="0" smtClean="0"/>
              <a:t> </a:t>
            </a:r>
            <a:r>
              <a:rPr lang="en-US" altLang="zh-CN" sz="2400" b="1" dirty="0" err="1" smtClean="0"/>
              <a:t>i</a:t>
            </a:r>
            <a:r>
              <a:rPr lang="en-US" altLang="zh-CN" sz="2400" b="1" dirty="0" smtClean="0"/>
              <a:t>=-1;</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	</a:t>
            </a:r>
            <a:r>
              <a:rPr lang="en-US" altLang="zh-CN" sz="2400" b="1" dirty="0" err="1" smtClean="0"/>
              <a:t>const</a:t>
            </a:r>
            <a:r>
              <a:rPr lang="en-US" altLang="zh-CN" sz="2400" b="1" dirty="0" smtClean="0"/>
              <a:t> </a:t>
            </a:r>
            <a:r>
              <a:rPr lang="en-US" altLang="zh-CN" sz="2400" b="1" dirty="0" err="1" smtClean="0"/>
              <a:t>int</a:t>
            </a:r>
            <a:r>
              <a:rPr lang="en-US" altLang="zh-CN" sz="2400" b="1" dirty="0" smtClean="0"/>
              <a:t> </a:t>
            </a:r>
            <a:r>
              <a:rPr lang="en-US" altLang="zh-CN" sz="2400" b="1" dirty="0" err="1" smtClean="0"/>
              <a:t>ic</a:t>
            </a:r>
            <a:r>
              <a:rPr lang="en-US" altLang="zh-CN" sz="2400" b="1" dirty="0" smtClean="0"/>
              <a:t>=</a:t>
            </a:r>
            <a:r>
              <a:rPr lang="en-US" altLang="zh-CN" sz="2400" b="1" dirty="0" err="1" smtClean="0"/>
              <a:t>i</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	</a:t>
            </a:r>
            <a:r>
              <a:rPr lang="en-US" altLang="zh-CN" sz="2400" b="1" dirty="0" err="1" smtClean="0"/>
              <a:t>const</a:t>
            </a:r>
            <a:r>
              <a:rPr lang="en-US" altLang="zh-CN" sz="2400" b="1" dirty="0" smtClean="0"/>
              <a:t> </a:t>
            </a:r>
            <a:r>
              <a:rPr lang="en-US" altLang="zh-CN" sz="2400" b="1" dirty="0" err="1" smtClean="0"/>
              <a:t>int</a:t>
            </a:r>
            <a:r>
              <a:rPr lang="en-US" altLang="zh-CN" sz="2400" b="1" dirty="0" smtClean="0"/>
              <a:t> *pic=&amp;</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	</a:t>
            </a:r>
            <a:r>
              <a:rPr lang="en-US" altLang="zh-CN" sz="2400" b="1" dirty="0" err="1" smtClean="0"/>
              <a:t>int</a:t>
            </a:r>
            <a:r>
              <a:rPr lang="en-US" altLang="zh-CN" sz="2400" b="1" dirty="0" smtClean="0"/>
              <a:t> *</a:t>
            </a:r>
            <a:r>
              <a:rPr lang="en-US" altLang="zh-CN" sz="2400" b="1" dirty="0" err="1" smtClean="0"/>
              <a:t>const</a:t>
            </a:r>
            <a:r>
              <a:rPr lang="en-US" altLang="zh-CN" sz="2400" b="1" dirty="0" smtClean="0"/>
              <a:t> </a:t>
            </a:r>
            <a:r>
              <a:rPr lang="en-US" altLang="zh-CN" sz="2400" b="1" dirty="0" err="1" smtClean="0"/>
              <a:t>cpi</a:t>
            </a:r>
            <a:r>
              <a:rPr lang="en-US" altLang="zh-CN" sz="2400" b="1" dirty="0" smtClean="0"/>
              <a:t>=&amp;</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	</a:t>
            </a:r>
            <a:r>
              <a:rPr lang="en-US" altLang="zh-CN" sz="2400" b="1" dirty="0" err="1" smtClean="0"/>
              <a:t>const</a:t>
            </a:r>
            <a:r>
              <a:rPr lang="en-US" altLang="zh-CN" sz="2400" b="1" dirty="0" smtClean="0"/>
              <a:t> </a:t>
            </a:r>
            <a:r>
              <a:rPr lang="en-US" altLang="zh-CN" sz="2400" b="1" dirty="0" err="1" smtClean="0"/>
              <a:t>int</a:t>
            </a:r>
            <a:r>
              <a:rPr lang="en-US" altLang="zh-CN" sz="2400" b="1" dirty="0" smtClean="0"/>
              <a:t> *</a:t>
            </a:r>
            <a:r>
              <a:rPr lang="en-US" altLang="zh-CN" sz="2400" b="1" dirty="0" err="1" smtClean="0"/>
              <a:t>const</a:t>
            </a:r>
            <a:r>
              <a:rPr lang="en-US" altLang="zh-CN" sz="2400" b="1" dirty="0" smtClean="0"/>
              <a:t> </a:t>
            </a:r>
            <a:r>
              <a:rPr lang="en-US" altLang="zh-CN" sz="2400" b="1" dirty="0" err="1" smtClean="0"/>
              <a:t>cpic</a:t>
            </a:r>
            <a:r>
              <a:rPr lang="en-US" altLang="zh-CN" sz="2400" b="1" dirty="0" smtClean="0"/>
              <a:t>=&amp;</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 </a:t>
            </a:r>
            <a:r>
              <a:rPr lang="en-US" altLang="zh-CN" sz="2400" b="1" dirty="0" err="1" smtClean="0"/>
              <a:t>i</a:t>
            </a:r>
            <a:r>
              <a:rPr lang="en-US" altLang="zh-CN" sz="2400" b="1" dirty="0" smtClean="0"/>
              <a:t>=</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pic=&amp;</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err="1" smtClean="0"/>
              <a:t>cpi</a:t>
            </a:r>
            <a:r>
              <a:rPr lang="en-US" altLang="zh-CN" sz="2400" b="1" dirty="0" smtClean="0"/>
              <a:t>=pic;</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smtClean="0"/>
              <a:t>pic=</a:t>
            </a:r>
            <a:r>
              <a:rPr lang="en-US" altLang="zh-CN" sz="2400" b="1" dirty="0" err="1" smtClean="0"/>
              <a:t>cpic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err="1" smtClean="0"/>
              <a:t>cpic</a:t>
            </a:r>
            <a:r>
              <a:rPr lang="en-US" altLang="zh-CN" sz="2400" b="1" dirty="0" smtClean="0"/>
              <a:t>=&amp;</a:t>
            </a:r>
            <a:r>
              <a:rPr lang="en-US" altLang="zh-CN" sz="2400" b="1" dirty="0" err="1" smtClean="0"/>
              <a:t>ic</a:t>
            </a:r>
            <a:r>
              <a:rPr lang="en-US" altLang="zh-CN" sz="2400" b="1" dirty="0" smtClean="0"/>
              <a:t>;</a:t>
            </a:r>
            <a:endParaRPr lang="en-US" altLang="zh-CN" sz="2400" b="1" dirty="0" smtClean="0"/>
          </a:p>
          <a:p>
            <a:pPr marL="457200" indent="-457200" eaLnBrk="1" hangingPunct="1">
              <a:lnSpc>
                <a:spcPct val="90000"/>
              </a:lnSpc>
              <a:buFont typeface="Wingdings" panose="05000000000000000000" pitchFamily="2" charset="2"/>
              <a:buAutoNum type="arabicPeriod"/>
            </a:pPr>
            <a:r>
              <a:rPr lang="en-US" altLang="zh-CN" sz="2400" b="1" dirty="0" err="1" smtClean="0"/>
              <a:t>ic</a:t>
            </a:r>
            <a:r>
              <a:rPr lang="en-US" altLang="zh-CN" sz="2400" b="1" dirty="0" smtClean="0"/>
              <a:t>=*</a:t>
            </a:r>
            <a:r>
              <a:rPr lang="en-US" altLang="zh-CN" sz="2400" b="1" dirty="0" err="1" smtClean="0"/>
              <a:t>cpic</a:t>
            </a:r>
            <a:r>
              <a:rPr lang="en-US" altLang="zh-CN" sz="2400" b="1" dirty="0" smtClean="0"/>
              <a:t>;</a:t>
            </a:r>
            <a:endParaRPr lang="en-US" altLang="zh-CN" sz="2400" b="1" dirty="0" smtClean="0"/>
          </a:p>
        </p:txBody>
      </p:sp>
      <p:sp>
        <p:nvSpPr>
          <p:cNvPr id="31748" name="AutoShape 4"/>
          <p:cNvSpPr>
            <a:spLocks noChangeArrowheads="1"/>
          </p:cNvSpPr>
          <p:nvPr/>
        </p:nvSpPr>
        <p:spPr bwMode="auto">
          <a:xfrm>
            <a:off x="6300788" y="1484313"/>
            <a:ext cx="2339975" cy="2879725"/>
          </a:xfrm>
          <a:prstGeom prst="cloudCallout">
            <a:avLst>
              <a:gd name="adj1" fmla="val -18995"/>
              <a:gd name="adj2" fmla="val 39139"/>
            </a:avLst>
          </a:prstGeom>
          <a:solidFill>
            <a:schemeClr val="accent1"/>
          </a:solidFill>
          <a:ln w="3175">
            <a:solidFill>
              <a:schemeClr val="bg1"/>
            </a:solidFill>
            <a:round/>
          </a:ln>
        </p:spPr>
        <p:txBody>
          <a:bodyPr lIns="92075" tIns="46038" rIns="92075" bIns="46038" anchor="ctr"/>
          <a:lstStyle/>
          <a:p>
            <a:pPr algn="ctr"/>
            <a:r>
              <a:rPr kumimoji="1" lang="zh-CN" altLang="en-US" sz="4000" b="1">
                <a:solidFill>
                  <a:srgbClr val="FFFFFF"/>
                </a:solidFill>
                <a:latin typeface="Lucida Sans Unicode" panose="020B0602030504020204" pitchFamily="34" charset="0"/>
              </a:rPr>
              <a:t>错误</a:t>
            </a:r>
            <a:endParaRPr kumimoji="1" lang="zh-CN" altLang="en-US" sz="4000" b="1">
              <a:solidFill>
                <a:srgbClr val="FFFFFF"/>
              </a:solidFill>
              <a:latin typeface="Lucida Sans Unicode" panose="020B0602030504020204" pitchFamily="34" charset="0"/>
            </a:endParaRPr>
          </a:p>
        </p:txBody>
      </p:sp>
      <p:sp>
        <p:nvSpPr>
          <p:cNvPr id="31749" name="Line 5"/>
          <p:cNvSpPr>
            <a:spLocks noChangeShapeType="1"/>
          </p:cNvSpPr>
          <p:nvPr/>
        </p:nvSpPr>
        <p:spPr bwMode="auto">
          <a:xfrm flipH="1">
            <a:off x="4427538" y="2708275"/>
            <a:ext cx="1944687" cy="288925"/>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31750" name="Line 6"/>
          <p:cNvSpPr>
            <a:spLocks noChangeShapeType="1"/>
          </p:cNvSpPr>
          <p:nvPr/>
        </p:nvSpPr>
        <p:spPr bwMode="auto">
          <a:xfrm flipH="1">
            <a:off x="2484438" y="3068638"/>
            <a:ext cx="3816350" cy="1512887"/>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31751" name="Line 7"/>
          <p:cNvSpPr>
            <a:spLocks noChangeShapeType="1"/>
          </p:cNvSpPr>
          <p:nvPr/>
        </p:nvSpPr>
        <p:spPr bwMode="auto">
          <a:xfrm flipH="1">
            <a:off x="2627313" y="3429000"/>
            <a:ext cx="3673475" cy="1944688"/>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31752" name="Line 8"/>
          <p:cNvSpPr>
            <a:spLocks noChangeShapeType="1"/>
          </p:cNvSpPr>
          <p:nvPr/>
        </p:nvSpPr>
        <p:spPr bwMode="auto">
          <a:xfrm flipH="1">
            <a:off x="2555875" y="3573463"/>
            <a:ext cx="3887788" cy="2232025"/>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10" name="Rectangle 5"/>
          <p:cNvSpPr txBox="1">
            <a:spLocks noChangeArrowheads="1"/>
          </p:cNvSpPr>
          <p:nvPr/>
        </p:nvSpPr>
        <p:spPr bwMode="auto">
          <a:xfrm>
            <a:off x="250825" y="188913"/>
            <a:ext cx="8353425" cy="576262"/>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2.5.2  </a:t>
            </a:r>
            <a:r>
              <a:rPr lang="en-US" altLang="zh-CN" b="1" kern="0" dirty="0" err="1">
                <a:solidFill>
                  <a:srgbClr val="FF0000"/>
                </a:solidFill>
              </a:rPr>
              <a:t>const</a:t>
            </a:r>
            <a:r>
              <a:rPr lang="zh-CN" altLang="zh-CN" b="1" kern="0" dirty="0">
                <a:solidFill>
                  <a:srgbClr val="FF0000"/>
                </a:solidFill>
              </a:rPr>
              <a:t>、</a:t>
            </a:r>
            <a:r>
              <a:rPr lang="en-US" altLang="zh-CN" b="1" kern="0" dirty="0" err="1">
                <a:solidFill>
                  <a:srgbClr val="FF0000"/>
                </a:solidFill>
              </a:rPr>
              <a:t>constexpr</a:t>
            </a:r>
            <a:r>
              <a:rPr lang="zh-CN" altLang="zh-CN" b="1" kern="0" dirty="0"/>
              <a:t>与指针</a:t>
            </a:r>
            <a:endParaRPr lang="en-US" altLang="zh-CN" b="1"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wipe(right)">
                                      <p:cBhvr>
                                        <p:cTn id="13" dur="500"/>
                                        <p:tgtEl>
                                          <p:spTgt spid="3174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wipe(right)">
                                      <p:cBhvr>
                                        <p:cTn id="18" dur="500"/>
                                        <p:tgtEl>
                                          <p:spTgt spid="317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31751"/>
                                        </p:tgtEl>
                                        <p:attrNameLst>
                                          <p:attrName>style.visibility</p:attrName>
                                        </p:attrNameLst>
                                      </p:cBhvr>
                                      <p:to>
                                        <p:strVal val="visible"/>
                                      </p:to>
                                    </p:set>
                                    <p:animEffect transition="in" filter="wipe(right)">
                                      <p:cBhvr>
                                        <p:cTn id="23" dur="500"/>
                                        <p:tgtEl>
                                          <p:spTgt spid="317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31752"/>
                                        </p:tgtEl>
                                        <p:attrNameLst>
                                          <p:attrName>style.visibility</p:attrName>
                                        </p:attrNameLst>
                                      </p:cBhvr>
                                      <p:to>
                                        <p:strVal val="visible"/>
                                      </p:to>
                                    </p:set>
                                    <p:animEffect transition="in" filter="wipe(right)">
                                      <p:cBhvr>
                                        <p:cTn id="28"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31749" grpId="0" animBg="1"/>
      <p:bldP spid="31750" grpId="0" animBg="1"/>
      <p:bldP spid="31751" grpId="0" animBg="1"/>
      <p:bldP spid="3175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内容占位符 2"/>
          <p:cNvSpPr>
            <a:spLocks noGrp="1"/>
          </p:cNvSpPr>
          <p:nvPr>
            <p:ph idx="1"/>
          </p:nvPr>
        </p:nvSpPr>
        <p:spPr>
          <a:xfrm>
            <a:off x="250825" y="1076325"/>
            <a:ext cx="8623300" cy="5168900"/>
          </a:xfrm>
        </p:spPr>
        <p:txBody>
          <a:bodyPr/>
          <a:lstStyle/>
          <a:p>
            <a:pPr marL="0" indent="0">
              <a:buFontTx/>
              <a:buNone/>
            </a:pPr>
            <a:r>
              <a:rPr lang="en-US" altLang="zh-CN" b="1" dirty="0" smtClean="0">
                <a:solidFill>
                  <a:srgbClr val="0000CC"/>
                </a:solidFill>
              </a:rPr>
              <a:t>1、</a:t>
            </a:r>
            <a:r>
              <a:rPr lang="zh-CN" altLang="en-US" b="1" dirty="0" smtClean="0">
                <a:solidFill>
                  <a:srgbClr val="0000CC"/>
                </a:solidFill>
              </a:rPr>
              <a:t>概念与功能</a:t>
            </a:r>
            <a:endParaRPr lang="en-US" altLang="zh-CN" b="1" dirty="0" smtClean="0">
              <a:solidFill>
                <a:srgbClr val="0000CC"/>
              </a:solidFill>
            </a:endParaRPr>
          </a:p>
          <a:p>
            <a:pPr lvl="1"/>
            <a:r>
              <a:rPr lang="zh-CN" altLang="zh-CN" b="1" dirty="0" smtClean="0"/>
              <a:t>在定义引用时，可以用</a:t>
            </a:r>
            <a:r>
              <a:rPr lang="en-US" altLang="zh-CN" b="1" dirty="0" err="1" smtClean="0"/>
              <a:t>const</a:t>
            </a:r>
            <a:r>
              <a:rPr lang="zh-CN" altLang="zh-CN" b="1" dirty="0" smtClean="0"/>
              <a:t>进行限制，使它成为</a:t>
            </a:r>
            <a:r>
              <a:rPr lang="zh-CN" altLang="zh-CN" b="1" dirty="0" smtClean="0">
                <a:solidFill>
                  <a:srgbClr val="FF0000"/>
                </a:solidFill>
              </a:rPr>
              <a:t>不允许被修改</a:t>
            </a:r>
            <a:r>
              <a:rPr lang="zh-CN" altLang="zh-CN" b="1" dirty="0" smtClean="0"/>
              <a:t>的常量引用</a:t>
            </a:r>
            <a:r>
              <a:rPr lang="zh-CN" altLang="en-US" b="1" dirty="0" smtClean="0"/>
              <a:t>。</a:t>
            </a:r>
            <a:endParaRPr lang="en-US" altLang="zh-CN" b="1" dirty="0" smtClean="0"/>
          </a:p>
          <a:p>
            <a:pPr marL="800100" lvl="2" indent="0">
              <a:buFontTx/>
              <a:buNone/>
            </a:pPr>
            <a:r>
              <a:rPr lang="en-US" altLang="zh-CN" b="1" dirty="0" err="1" smtClean="0"/>
              <a:t>int</a:t>
            </a:r>
            <a:r>
              <a:rPr lang="en-US" altLang="zh-CN" b="1" dirty="0" smtClean="0"/>
              <a:t>  </a:t>
            </a:r>
            <a:r>
              <a:rPr lang="en-US" altLang="zh-CN" b="1" dirty="0" err="1" smtClean="0"/>
              <a:t>i</a:t>
            </a:r>
            <a:r>
              <a:rPr lang="en-US" altLang="zh-CN" b="1" dirty="0" smtClean="0"/>
              <a:t>=9,</a:t>
            </a:r>
            <a:endParaRPr lang="zh-CN" altLang="zh-CN" sz="3200" b="1" dirty="0" smtClean="0"/>
          </a:p>
          <a:p>
            <a:pPr marL="800100" lvl="2" indent="0">
              <a:buFontTx/>
              <a:buNone/>
            </a:pPr>
            <a:r>
              <a:rPr lang="en-US" altLang="zh-CN" b="1" dirty="0" err="1" smtClean="0"/>
              <a:t>int</a:t>
            </a:r>
            <a:r>
              <a:rPr lang="en-US" altLang="zh-CN" b="1" dirty="0" smtClean="0"/>
              <a:t>  &amp;</a:t>
            </a:r>
            <a:r>
              <a:rPr lang="en-US" altLang="zh-CN" b="1" dirty="0" err="1" smtClean="0"/>
              <a:t>rr</a:t>
            </a:r>
            <a:r>
              <a:rPr lang="en-US" altLang="zh-CN" b="1" dirty="0" smtClean="0"/>
              <a:t>=</a:t>
            </a:r>
            <a:r>
              <a:rPr lang="en-US" altLang="zh-CN" b="1" dirty="0" err="1" smtClean="0"/>
              <a:t>i</a:t>
            </a:r>
            <a:r>
              <a:rPr lang="en-US" altLang="zh-CN" b="1" dirty="0" smtClean="0"/>
              <a:t>;        </a:t>
            </a:r>
            <a:endParaRPr lang="zh-CN" altLang="zh-CN" sz="3200" b="1" dirty="0" smtClean="0"/>
          </a:p>
          <a:p>
            <a:pPr marL="800100" lvl="2" indent="0">
              <a:buFontTx/>
              <a:buNone/>
            </a:pPr>
            <a:r>
              <a:rPr lang="en-US" altLang="zh-CN" b="1" dirty="0" err="1" smtClean="0"/>
              <a:t>const</a:t>
            </a:r>
            <a:r>
              <a:rPr lang="en-US" altLang="zh-CN" b="1" dirty="0" smtClean="0"/>
              <a:t> </a:t>
            </a:r>
            <a:r>
              <a:rPr lang="en-US" altLang="zh-CN" b="1" dirty="0" err="1" smtClean="0"/>
              <a:t>int</a:t>
            </a:r>
            <a:r>
              <a:rPr lang="en-US" altLang="zh-CN" b="1" dirty="0" smtClean="0"/>
              <a:t> &amp;</a:t>
            </a:r>
            <a:r>
              <a:rPr lang="en-US" altLang="zh-CN" b="1" dirty="0" err="1" smtClean="0"/>
              <a:t>ir</a:t>
            </a:r>
            <a:r>
              <a:rPr lang="en-US" altLang="zh-CN" b="1" dirty="0" smtClean="0"/>
              <a:t>=</a:t>
            </a:r>
            <a:r>
              <a:rPr lang="en-US" altLang="zh-CN" b="1" dirty="0" err="1" smtClean="0"/>
              <a:t>i</a:t>
            </a:r>
            <a:r>
              <a:rPr lang="en-US" altLang="zh-CN" b="1" dirty="0" smtClean="0"/>
              <a:t>;</a:t>
            </a:r>
            <a:endParaRPr lang="zh-CN" altLang="zh-CN" sz="3200" b="1" dirty="0" smtClean="0"/>
          </a:p>
          <a:p>
            <a:pPr marL="800100" lvl="2" indent="0">
              <a:buFontTx/>
              <a:buNone/>
            </a:pPr>
            <a:r>
              <a:rPr lang="en-US" altLang="zh-CN" b="1" dirty="0" err="1" smtClean="0"/>
              <a:t>rr</a:t>
            </a:r>
            <a:r>
              <a:rPr lang="en-US" altLang="zh-CN" b="1" dirty="0" smtClean="0"/>
              <a:t>=8;</a:t>
            </a:r>
            <a:endParaRPr lang="zh-CN" altLang="zh-CN" sz="3200" b="1" dirty="0" smtClean="0"/>
          </a:p>
          <a:p>
            <a:pPr marL="800100" lvl="2" indent="0">
              <a:buFontTx/>
              <a:buNone/>
            </a:pPr>
            <a:r>
              <a:rPr lang="en-US" altLang="zh-CN" b="1" dirty="0" err="1" smtClean="0">
                <a:solidFill>
                  <a:srgbClr val="C00000"/>
                </a:solidFill>
              </a:rPr>
              <a:t>ir</a:t>
            </a:r>
            <a:r>
              <a:rPr lang="en-US" altLang="zh-CN" b="1" dirty="0" smtClean="0">
                <a:solidFill>
                  <a:srgbClr val="C00000"/>
                </a:solidFill>
              </a:rPr>
              <a:t>=7;            </a:t>
            </a:r>
            <a:r>
              <a:rPr lang="en-US" altLang="zh-CN" b="1" dirty="0" smtClean="0"/>
              <a:t>//</a:t>
            </a:r>
            <a:r>
              <a:rPr lang="zh-CN" altLang="zh-CN" b="1" dirty="0" smtClean="0"/>
              <a:t>错误</a:t>
            </a:r>
            <a:r>
              <a:rPr lang="zh-CN" altLang="en-US" b="1" dirty="0" smtClean="0"/>
              <a:t>，</a:t>
            </a:r>
            <a:r>
              <a:rPr lang="en-US" altLang="zh-CN" b="1" dirty="0" err="1" smtClean="0"/>
              <a:t>ir</a:t>
            </a:r>
            <a:r>
              <a:rPr lang="zh-CN" altLang="en-US" b="1" dirty="0" smtClean="0"/>
              <a:t>为</a:t>
            </a:r>
            <a:r>
              <a:rPr lang="en-US" altLang="zh-CN" b="1" dirty="0" err="1" smtClean="0"/>
              <a:t>const</a:t>
            </a:r>
            <a:r>
              <a:rPr lang="zh-CN" altLang="en-US" b="1" dirty="0" smtClean="0"/>
              <a:t>，</a:t>
            </a:r>
            <a:r>
              <a:rPr lang="en-US" altLang="zh-CN" b="1" dirty="0" err="1" smtClean="0"/>
              <a:t>i</a:t>
            </a:r>
            <a:r>
              <a:rPr lang="zh-CN" altLang="en-US" b="1" dirty="0" smtClean="0"/>
              <a:t>改变会导致</a:t>
            </a:r>
            <a:r>
              <a:rPr lang="en-US" altLang="zh-CN" b="1" dirty="0" err="1" smtClean="0"/>
              <a:t>ir</a:t>
            </a:r>
            <a:r>
              <a:rPr lang="zh-CN" altLang="en-US" b="1" dirty="0" smtClean="0"/>
              <a:t>改变</a:t>
            </a:r>
            <a:endParaRPr lang="zh-CN" altLang="zh-CN" sz="3200" b="1" dirty="0" smtClean="0"/>
          </a:p>
          <a:p>
            <a:pPr lvl="1">
              <a:buFontTx/>
              <a:buNone/>
            </a:pPr>
            <a:endParaRPr lang="zh-CN" altLang="en-US" b="1" dirty="0" smtClean="0"/>
          </a:p>
        </p:txBody>
      </p:sp>
      <p:sp>
        <p:nvSpPr>
          <p:cNvPr id="4" name="Rectangle 16"/>
          <p:cNvSpPr>
            <a:spLocks noChangeArrowheads="1"/>
          </p:cNvSpPr>
          <p:nvPr/>
        </p:nvSpPr>
        <p:spPr bwMode="auto">
          <a:xfrm>
            <a:off x="722313" y="103188"/>
            <a:ext cx="7772400" cy="792162"/>
          </a:xfrm>
          <a:prstGeom prst="rect">
            <a:avLst/>
          </a:prstGeom>
          <a:no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buFont typeface="Arial" panose="020B0604020202020204" pitchFamily="34" charset="0"/>
              <a:buNone/>
              <a:defRPr/>
            </a:pPr>
            <a:r>
              <a:rPr lang="en-US" altLang="zh-CN" sz="4400" b="1" kern="0" dirty="0">
                <a:solidFill>
                  <a:schemeClr val="tx2"/>
                </a:solidFill>
                <a:latin typeface="+mj-lt"/>
                <a:ea typeface="+mj-ea"/>
                <a:cs typeface="+mj-cs"/>
              </a:rPr>
              <a:t>2.5.3</a:t>
            </a:r>
            <a:r>
              <a:rPr lang="en-US" altLang="zh-CN" sz="4000" b="1" dirty="0">
                <a:ea typeface="宋体" pitchFamily="2" charset="-122"/>
              </a:rPr>
              <a:t> </a:t>
            </a:r>
            <a:r>
              <a:rPr lang="en-US" altLang="zh-CN" sz="4000" b="1" dirty="0">
                <a:solidFill>
                  <a:srgbClr val="FF0000"/>
                </a:solidFill>
                <a:ea typeface="宋体" pitchFamily="2" charset="-122"/>
              </a:rPr>
              <a:t> </a:t>
            </a:r>
            <a:r>
              <a:rPr lang="en-US" altLang="zh-CN" sz="4400" b="1" kern="0" dirty="0" err="1">
                <a:solidFill>
                  <a:srgbClr val="FF0000"/>
                </a:solidFill>
                <a:latin typeface="+mj-lt"/>
                <a:ea typeface="+mj-ea"/>
                <a:cs typeface="+mj-cs"/>
              </a:rPr>
              <a:t>const</a:t>
            </a:r>
            <a:r>
              <a:rPr lang="zh-CN" altLang="zh-CN" sz="4000" b="1" dirty="0">
                <a:ea typeface="宋体" pitchFamily="2" charset="-122"/>
              </a:rPr>
              <a:t>与引用</a:t>
            </a:r>
            <a:endParaRPr lang="zh-CN" altLang="zh-CN" sz="4000" b="1" dirty="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79388" y="1341438"/>
            <a:ext cx="5040312" cy="4679950"/>
          </a:xfrm>
        </p:spPr>
        <p:txBody>
          <a:bodyPr/>
          <a:lstStyle/>
          <a:p>
            <a:pPr eaLnBrk="1" hangingPunct="1">
              <a:buFontTx/>
              <a:buNone/>
            </a:pPr>
            <a:r>
              <a:rPr lang="en-US" altLang="zh-CN" sz="2800" b="1" dirty="0" smtClean="0">
                <a:solidFill>
                  <a:srgbClr val="0000CC"/>
                </a:solidFill>
              </a:rPr>
              <a:t>2</a:t>
            </a:r>
            <a:r>
              <a:rPr lang="zh-CN" altLang="en-US" sz="2800" b="1" dirty="0" smtClean="0">
                <a:solidFill>
                  <a:srgbClr val="0000CC"/>
                </a:solidFill>
              </a:rPr>
              <a:t>、用常数或表达式初始化</a:t>
            </a:r>
            <a:endParaRPr lang="zh-CN" altLang="en-US" sz="2800" dirty="0" smtClean="0">
              <a:solidFill>
                <a:srgbClr val="0000CC"/>
              </a:solidFill>
            </a:endParaRPr>
          </a:p>
          <a:p>
            <a:pPr lvl="1" eaLnBrk="1" hangingPunct="1">
              <a:buFontTx/>
              <a:buNone/>
            </a:pPr>
            <a:r>
              <a:rPr lang="en-US" altLang="zh-CN" sz="2000" dirty="0" smtClean="0"/>
              <a:t>#include&lt;</a:t>
            </a:r>
            <a:r>
              <a:rPr lang="en-US" altLang="zh-CN" sz="2000" dirty="0" err="1" smtClean="0"/>
              <a:t>iostream.h</a:t>
            </a:r>
            <a:r>
              <a:rPr lang="en-US" altLang="zh-CN" sz="2000" dirty="0" smtClean="0"/>
              <a:t>&gt;</a:t>
            </a:r>
            <a:endParaRPr lang="en-US" altLang="zh-CN" sz="2000" dirty="0" smtClean="0"/>
          </a:p>
          <a:p>
            <a:pPr lvl="1" eaLnBrk="1" hangingPunct="1">
              <a:buFontTx/>
              <a:buNone/>
            </a:pPr>
            <a:r>
              <a:rPr lang="en-US" altLang="zh-CN" sz="2000" dirty="0" smtClean="0"/>
              <a:t>void main(){</a:t>
            </a:r>
            <a:endParaRPr lang="en-US" altLang="zh-CN" sz="2000" dirty="0" smtClean="0"/>
          </a:p>
          <a:p>
            <a:pPr lvl="1" eaLnBrk="1" hangingPunct="1">
              <a:buFontTx/>
              <a:buNone/>
            </a:pPr>
            <a:r>
              <a:rPr lang="en-US" altLang="zh-CN"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=10;</a:t>
            </a:r>
            <a:endParaRPr lang="en-US" altLang="zh-CN" sz="2000" dirty="0" smtClean="0"/>
          </a:p>
          <a:p>
            <a:pPr lvl="1" eaLnBrk="1" hangingPunct="1">
              <a:buFontTx/>
              <a:buNone/>
            </a:pPr>
            <a:r>
              <a:rPr lang="en-US" altLang="zh-CN" sz="2000" dirty="0" smtClean="0"/>
              <a:t>	</a:t>
            </a:r>
            <a:r>
              <a:rPr lang="en-US" altLang="zh-CN" sz="2000" dirty="0" err="1" smtClean="0"/>
              <a:t>const</a:t>
            </a:r>
            <a:r>
              <a:rPr lang="en-US" altLang="zh-CN" sz="2000" dirty="0" smtClean="0"/>
              <a:t> double &amp;x=23+23+i;</a:t>
            </a:r>
            <a:endParaRPr lang="en-US" altLang="zh-CN" sz="2000" dirty="0" smtClean="0"/>
          </a:p>
          <a:p>
            <a:pPr lvl="1" eaLnBrk="1" hangingPunct="1">
              <a:buFontTx/>
              <a:buNone/>
            </a:pPr>
            <a:r>
              <a:rPr lang="en-US" altLang="zh-CN" sz="2000" dirty="0" smtClean="0"/>
              <a:t>	</a:t>
            </a:r>
            <a:r>
              <a:rPr lang="en-US" altLang="zh-CN" sz="2000" dirty="0" err="1" smtClean="0"/>
              <a:t>cout</a:t>
            </a:r>
            <a:r>
              <a:rPr lang="en-US" altLang="zh-CN" sz="2000" dirty="0" smtClean="0"/>
              <a:t>&lt;&lt;"x="&lt;&lt;x&lt;&lt;</a:t>
            </a:r>
            <a:r>
              <a:rPr lang="en-US" altLang="zh-CN" sz="2000" dirty="0" err="1" smtClean="0"/>
              <a:t>endl</a:t>
            </a:r>
            <a:r>
              <a:rPr lang="en-US" altLang="zh-CN" sz="2000" dirty="0" smtClean="0"/>
              <a:t>;</a:t>
            </a:r>
            <a:endParaRPr lang="en-US" altLang="zh-CN" sz="2000" dirty="0" smtClean="0"/>
          </a:p>
          <a:p>
            <a:pPr lvl="1" eaLnBrk="1" hangingPunct="1">
              <a:buFontTx/>
              <a:buNone/>
            </a:pPr>
            <a:r>
              <a:rPr lang="en-US" altLang="zh-CN" sz="2000" dirty="0" smtClean="0"/>
              <a:t>}</a:t>
            </a:r>
            <a:endParaRPr lang="en-US" altLang="zh-CN" sz="2000" dirty="0" smtClean="0"/>
          </a:p>
          <a:p>
            <a:pPr eaLnBrk="1" hangingPunct="1"/>
            <a:endParaRPr lang="zh-CN" altLang="en-US" sz="2000" dirty="0" smtClean="0"/>
          </a:p>
        </p:txBody>
      </p:sp>
      <p:sp>
        <p:nvSpPr>
          <p:cNvPr id="59396" name="Text Box 4"/>
          <p:cNvSpPr txBox="1">
            <a:spLocks noChangeArrowheads="1"/>
          </p:cNvSpPr>
          <p:nvPr/>
        </p:nvSpPr>
        <p:spPr bwMode="auto">
          <a:xfrm>
            <a:off x="5867400" y="1196975"/>
            <a:ext cx="2952750" cy="4816475"/>
          </a:xfrm>
          <a:prstGeom prst="rect">
            <a:avLst/>
          </a:prstGeom>
          <a:solidFill>
            <a:schemeClr val="tx1"/>
          </a:solidFill>
          <a:ln w="9525">
            <a:noFill/>
            <a:miter lim="800000"/>
          </a:ln>
        </p:spPr>
        <p:txBody>
          <a:bodyPr lIns="92075" tIns="46038" rIns="92075" bIns="46038">
            <a:spAutoFit/>
          </a:bodyPr>
          <a:lstStyle/>
          <a:p>
            <a:r>
              <a:rPr kumimoji="1" lang="zh-CN" altLang="en-US" sz="2000" b="1" dirty="0">
                <a:solidFill>
                  <a:schemeClr val="bg1"/>
                </a:solidFill>
                <a:latin typeface="Lucida Sans Unicode" panose="020B0602030504020204" pitchFamily="34" charset="0"/>
              </a:rPr>
              <a:t>对于形如</a:t>
            </a:r>
            <a:r>
              <a:rPr kumimoji="1" lang="en-US" altLang="zh-CN" sz="2000" b="1" dirty="0">
                <a:solidFill>
                  <a:srgbClr val="00FF00"/>
                </a:solidFill>
                <a:latin typeface="Lucida Sans Unicode" panose="020B0602030504020204" pitchFamily="34" charset="0"/>
              </a:rPr>
              <a:t>T&amp; x</a:t>
            </a:r>
            <a:r>
              <a:rPr kumimoji="1" lang="zh-CN" altLang="en-US" sz="2000" b="1" dirty="0">
                <a:solidFill>
                  <a:schemeClr val="bg1"/>
                </a:solidFill>
                <a:latin typeface="Lucida Sans Unicode" panose="020B0602030504020204" pitchFamily="34" charset="0"/>
              </a:rPr>
              <a:t>的普通引用，必须用一个类型</a:t>
            </a:r>
            <a:r>
              <a:rPr kumimoji="1" lang="en-US" altLang="zh-CN" sz="2000" b="1" dirty="0">
                <a:solidFill>
                  <a:schemeClr val="bg1"/>
                </a:solidFill>
                <a:latin typeface="Lucida Sans Unicode" panose="020B0602030504020204" pitchFamily="34" charset="0"/>
              </a:rPr>
              <a:t>T</a:t>
            </a:r>
            <a:r>
              <a:rPr kumimoji="1" lang="zh-CN" altLang="en-US" sz="2000" b="1" dirty="0">
                <a:solidFill>
                  <a:schemeClr val="bg1"/>
                </a:solidFill>
                <a:latin typeface="Lucida Sans Unicode" panose="020B0602030504020204" pitchFamily="34" charset="0"/>
              </a:rPr>
              <a:t>的左值初始化</a:t>
            </a:r>
            <a:r>
              <a:rPr kumimoji="1" lang="en-US" altLang="zh-CN" sz="2000" b="1" dirty="0">
                <a:solidFill>
                  <a:schemeClr val="bg1"/>
                </a:solidFill>
                <a:latin typeface="Lucida Sans Unicode" panose="020B0602030504020204" pitchFamily="34" charset="0"/>
              </a:rPr>
              <a:t>x</a:t>
            </a:r>
            <a:r>
              <a:rPr kumimoji="1" lang="zh-CN" altLang="en-US" sz="2000" b="1" dirty="0">
                <a:solidFill>
                  <a:schemeClr val="bg1"/>
                </a:solidFill>
                <a:latin typeface="Lucida Sans Unicode" panose="020B0602030504020204" pitchFamily="34" charset="0"/>
              </a:rPr>
              <a:t>。</a:t>
            </a:r>
            <a:endParaRPr kumimoji="1" lang="zh-CN" altLang="en-US" sz="2000" b="1" dirty="0">
              <a:solidFill>
                <a:schemeClr val="bg1"/>
              </a:solidFill>
              <a:latin typeface="Lucida Sans Unicode" panose="020B0602030504020204" pitchFamily="34" charset="0"/>
            </a:endParaRPr>
          </a:p>
          <a:p>
            <a:r>
              <a:rPr kumimoji="1" lang="zh-CN" altLang="en-US" sz="2000" b="1" dirty="0">
                <a:solidFill>
                  <a:schemeClr val="bg1"/>
                </a:solidFill>
                <a:latin typeface="Lucida Sans Unicode" panose="020B0602030504020204" pitchFamily="34" charset="0"/>
              </a:rPr>
              <a:t>对于一个形如</a:t>
            </a:r>
            <a:r>
              <a:rPr kumimoji="1" lang="en-US" altLang="zh-CN" sz="2000" b="1" dirty="0" err="1">
                <a:solidFill>
                  <a:srgbClr val="00FF00"/>
                </a:solidFill>
                <a:latin typeface="Lucida Sans Unicode" panose="020B0602030504020204" pitchFamily="34" charset="0"/>
              </a:rPr>
              <a:t>const</a:t>
            </a:r>
            <a:r>
              <a:rPr kumimoji="1" lang="en-US" altLang="zh-CN" sz="2000" b="1" dirty="0">
                <a:solidFill>
                  <a:srgbClr val="00FF00"/>
                </a:solidFill>
                <a:latin typeface="Lucida Sans Unicode" panose="020B0602030504020204" pitchFamily="34" charset="0"/>
              </a:rPr>
              <a:t> </a:t>
            </a:r>
            <a:r>
              <a:rPr kumimoji="1" lang="en-US" altLang="zh-CN" sz="2000" b="1" dirty="0" err="1">
                <a:solidFill>
                  <a:srgbClr val="00FF00"/>
                </a:solidFill>
                <a:latin typeface="Lucida Sans Unicode" panose="020B0602030504020204" pitchFamily="34" charset="0"/>
              </a:rPr>
              <a:t>T&amp;x</a:t>
            </a:r>
            <a:r>
              <a:rPr kumimoji="1" lang="zh-CN" altLang="en-US" sz="2000" b="1" dirty="0">
                <a:solidFill>
                  <a:schemeClr val="bg1"/>
                </a:solidFill>
                <a:latin typeface="Lucida Sans Unicode" panose="020B0602030504020204" pitchFamily="34" charset="0"/>
              </a:rPr>
              <a:t>的初始化，则不必是一个左值，甚至可以不是</a:t>
            </a:r>
            <a:r>
              <a:rPr kumimoji="1" lang="en-US" altLang="zh-CN" sz="2000" b="1" dirty="0">
                <a:solidFill>
                  <a:schemeClr val="bg1"/>
                </a:solidFill>
                <a:latin typeface="Lucida Sans Unicode" panose="020B0602030504020204" pitchFamily="34" charset="0"/>
              </a:rPr>
              <a:t>T</a:t>
            </a:r>
            <a:r>
              <a:rPr kumimoji="1" lang="zh-CN" altLang="en-US" sz="2000" b="1" dirty="0">
                <a:solidFill>
                  <a:schemeClr val="bg1"/>
                </a:solidFill>
                <a:latin typeface="Lucida Sans Unicode" panose="020B0602030504020204" pitchFamily="34" charset="0"/>
              </a:rPr>
              <a:t>类型的，其处理过程度如下：</a:t>
            </a:r>
            <a:endParaRPr kumimoji="1" lang="zh-CN" altLang="en-US" sz="2000" b="1" dirty="0">
              <a:solidFill>
                <a:schemeClr val="bg1"/>
              </a:solidFill>
              <a:latin typeface="Lucida Sans Unicode" panose="020B0602030504020204" pitchFamily="34" charset="0"/>
            </a:endParaRPr>
          </a:p>
          <a:p>
            <a:r>
              <a:rPr kumimoji="1" lang="en-US" altLang="zh-CN" sz="2000" b="1" dirty="0">
                <a:solidFill>
                  <a:srgbClr val="00FF00"/>
                </a:solidFill>
                <a:latin typeface="Lucida Sans Unicode" panose="020B0602030504020204" pitchFamily="34" charset="0"/>
              </a:rPr>
              <a:t>1</a:t>
            </a:r>
            <a:r>
              <a:rPr kumimoji="1" lang="zh-CN" altLang="en-US" sz="2000" b="1" dirty="0">
                <a:solidFill>
                  <a:srgbClr val="00FF00"/>
                </a:solidFill>
                <a:latin typeface="Lucida Sans Unicode" panose="020B0602030504020204" pitchFamily="34" charset="0"/>
              </a:rPr>
              <a:t>、首先，如果需要，将应用</a:t>
            </a:r>
            <a:r>
              <a:rPr kumimoji="1" lang="en-US" altLang="zh-CN" sz="2000" b="1" dirty="0">
                <a:solidFill>
                  <a:srgbClr val="00FF00"/>
                </a:solidFill>
                <a:latin typeface="Lucida Sans Unicode" panose="020B0602030504020204" pitchFamily="34" charset="0"/>
              </a:rPr>
              <a:t>T</a:t>
            </a:r>
            <a:r>
              <a:rPr kumimoji="1" lang="zh-CN" altLang="en-US" sz="2000" b="1" dirty="0">
                <a:solidFill>
                  <a:srgbClr val="00FF00"/>
                </a:solidFill>
                <a:latin typeface="Lucida Sans Unicode" panose="020B0602030504020204" pitchFamily="34" charset="0"/>
              </a:rPr>
              <a:t>的类型转换。</a:t>
            </a:r>
            <a:endParaRPr kumimoji="1" lang="zh-CN" altLang="en-US" sz="2000" b="1" dirty="0">
              <a:solidFill>
                <a:srgbClr val="00FF00"/>
              </a:solidFill>
              <a:latin typeface="Lucida Sans Unicode" panose="020B0602030504020204" pitchFamily="34" charset="0"/>
            </a:endParaRPr>
          </a:p>
          <a:p>
            <a:r>
              <a:rPr kumimoji="1" lang="en-US" altLang="zh-CN" sz="2000" b="1" dirty="0">
                <a:solidFill>
                  <a:srgbClr val="00FF00"/>
                </a:solidFill>
                <a:latin typeface="Lucida Sans Unicode" panose="020B0602030504020204" pitchFamily="34" charset="0"/>
              </a:rPr>
              <a:t>2</a:t>
            </a:r>
            <a:r>
              <a:rPr kumimoji="1" lang="zh-CN" altLang="en-US" sz="2000" b="1" dirty="0">
                <a:solidFill>
                  <a:srgbClr val="00FF00"/>
                </a:solidFill>
                <a:latin typeface="Lucida Sans Unicode" panose="020B0602030504020204" pitchFamily="34" charset="0"/>
              </a:rPr>
              <a:t>、而后将结果存入一个类型</a:t>
            </a:r>
            <a:r>
              <a:rPr kumimoji="1" lang="en-US" altLang="zh-CN" sz="2000" b="1" dirty="0">
                <a:solidFill>
                  <a:srgbClr val="00FF00"/>
                </a:solidFill>
                <a:latin typeface="Lucida Sans Unicode" panose="020B0602030504020204" pitchFamily="34" charset="0"/>
              </a:rPr>
              <a:t>T</a:t>
            </a:r>
            <a:r>
              <a:rPr kumimoji="1" lang="zh-CN" altLang="en-US" sz="2000" b="1" dirty="0">
                <a:solidFill>
                  <a:srgbClr val="00FF00"/>
                </a:solidFill>
                <a:latin typeface="Lucida Sans Unicode" panose="020B0602030504020204" pitchFamily="34" charset="0"/>
              </a:rPr>
              <a:t>的临时变量。</a:t>
            </a:r>
            <a:endParaRPr kumimoji="1" lang="zh-CN" altLang="en-US" sz="2000" b="1" dirty="0">
              <a:solidFill>
                <a:srgbClr val="00FF00"/>
              </a:solidFill>
              <a:latin typeface="Lucida Sans Unicode" panose="020B0602030504020204" pitchFamily="34" charset="0"/>
            </a:endParaRPr>
          </a:p>
          <a:p>
            <a:r>
              <a:rPr kumimoji="1" lang="en-US" altLang="zh-CN" sz="2000" b="1" dirty="0">
                <a:solidFill>
                  <a:srgbClr val="00FF00"/>
                </a:solidFill>
                <a:latin typeface="Lucida Sans Unicode" panose="020B0602030504020204" pitchFamily="34" charset="0"/>
              </a:rPr>
              <a:t>3</a:t>
            </a:r>
            <a:r>
              <a:rPr kumimoji="1" lang="zh-CN" altLang="en-US" sz="2000" b="1" dirty="0">
                <a:solidFill>
                  <a:srgbClr val="00FF00"/>
                </a:solidFill>
                <a:latin typeface="Lucida Sans Unicode" panose="020B0602030504020204" pitchFamily="34" charset="0"/>
              </a:rPr>
              <a:t>、最后将此临时变量用作初始式的值。</a:t>
            </a:r>
            <a:endParaRPr kumimoji="1" lang="zh-CN" altLang="en-US" sz="2000" b="1" dirty="0">
              <a:solidFill>
                <a:srgbClr val="00FF00"/>
              </a:solidFill>
              <a:latin typeface="Lucida Sans Unicode" panose="020B0602030504020204" pitchFamily="34" charset="0"/>
            </a:endParaRPr>
          </a:p>
          <a:p>
            <a:pPr>
              <a:spcBef>
                <a:spcPct val="50000"/>
              </a:spcBef>
            </a:pPr>
            <a:endParaRPr kumimoji="1" lang="zh-CN" altLang="en-US" sz="2000" b="1" dirty="0">
              <a:solidFill>
                <a:schemeClr val="bg1"/>
              </a:solidFill>
              <a:latin typeface="Lucida Sans Unicode" panose="020B0602030504020204" pitchFamily="34" charset="0"/>
            </a:endParaRPr>
          </a:p>
        </p:txBody>
      </p:sp>
      <p:sp>
        <p:nvSpPr>
          <p:cNvPr id="59397" name="Line 5"/>
          <p:cNvSpPr>
            <a:spLocks noChangeShapeType="1"/>
          </p:cNvSpPr>
          <p:nvPr/>
        </p:nvSpPr>
        <p:spPr bwMode="auto">
          <a:xfrm>
            <a:off x="3132138" y="1484313"/>
            <a:ext cx="2592387" cy="576262"/>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59398" name="Rectangle 6"/>
          <p:cNvSpPr>
            <a:spLocks noChangeArrowheads="1"/>
          </p:cNvSpPr>
          <p:nvPr/>
        </p:nvSpPr>
        <p:spPr bwMode="auto">
          <a:xfrm>
            <a:off x="2555875" y="4221163"/>
            <a:ext cx="825500"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56</a:t>
            </a:r>
            <a:endParaRPr kumimoji="1" lang="en-US" altLang="zh-CN" sz="2400">
              <a:latin typeface="Lucida Sans Unicode" panose="020B0602030504020204" pitchFamily="34" charset="0"/>
            </a:endParaRPr>
          </a:p>
        </p:txBody>
      </p:sp>
      <p:sp>
        <p:nvSpPr>
          <p:cNvPr id="59399" name="Text Box 7"/>
          <p:cNvSpPr txBox="1">
            <a:spLocks noChangeArrowheads="1"/>
          </p:cNvSpPr>
          <p:nvPr/>
        </p:nvSpPr>
        <p:spPr bwMode="auto">
          <a:xfrm>
            <a:off x="4140200" y="3573463"/>
            <a:ext cx="935038" cy="822325"/>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solidFill>
                  <a:srgbClr val="FF0000"/>
                </a:solidFill>
                <a:latin typeface="Lucida Sans Unicode" panose="020B0602030504020204" pitchFamily="34" charset="0"/>
              </a:rPr>
              <a:t>临时内存</a:t>
            </a:r>
            <a:endParaRPr kumimoji="1" lang="zh-CN" altLang="en-US" sz="2400" b="1">
              <a:solidFill>
                <a:srgbClr val="FF0000"/>
              </a:solidFill>
              <a:latin typeface="Lucida Sans Unicode" panose="020B0602030504020204" pitchFamily="34" charset="0"/>
            </a:endParaRPr>
          </a:p>
        </p:txBody>
      </p:sp>
      <p:sp>
        <p:nvSpPr>
          <p:cNvPr id="59400" name="Rectangle 8"/>
          <p:cNvSpPr>
            <a:spLocks noChangeArrowheads="1"/>
          </p:cNvSpPr>
          <p:nvPr/>
        </p:nvSpPr>
        <p:spPr bwMode="auto">
          <a:xfrm>
            <a:off x="2555875" y="5084763"/>
            <a:ext cx="1511300"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56.00</a:t>
            </a:r>
            <a:endParaRPr kumimoji="1" lang="en-US" altLang="zh-CN" sz="2400">
              <a:latin typeface="Lucida Sans Unicode" panose="020B0602030504020204" pitchFamily="34" charset="0"/>
            </a:endParaRPr>
          </a:p>
        </p:txBody>
      </p:sp>
      <p:sp>
        <p:nvSpPr>
          <p:cNvPr id="59401" name="Rectangle 9"/>
          <p:cNvSpPr>
            <a:spLocks noChangeArrowheads="1"/>
          </p:cNvSpPr>
          <p:nvPr/>
        </p:nvSpPr>
        <p:spPr bwMode="auto">
          <a:xfrm>
            <a:off x="2555875" y="5734050"/>
            <a:ext cx="1511300"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56.00</a:t>
            </a:r>
            <a:endParaRPr kumimoji="1" lang="en-US" altLang="zh-CN" sz="2400">
              <a:latin typeface="Lucida Sans Unicode" panose="020B0602030504020204" pitchFamily="34" charset="0"/>
            </a:endParaRPr>
          </a:p>
        </p:txBody>
      </p:sp>
      <p:sp>
        <p:nvSpPr>
          <p:cNvPr id="59402" name="Text Box 10"/>
          <p:cNvSpPr txBox="1">
            <a:spLocks noChangeArrowheads="1"/>
          </p:cNvSpPr>
          <p:nvPr/>
        </p:nvSpPr>
        <p:spPr bwMode="auto">
          <a:xfrm>
            <a:off x="2195513" y="5661025"/>
            <a:ext cx="360362"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a:latin typeface="Lucida Sans Unicode" panose="020B0602030504020204" pitchFamily="34" charset="0"/>
              </a:rPr>
              <a:t>x</a:t>
            </a:r>
            <a:endParaRPr kumimoji="1" lang="en-US" altLang="zh-CN" sz="2400">
              <a:latin typeface="Lucida Sans Unicode" panose="020B0602030504020204" pitchFamily="34" charset="0"/>
            </a:endParaRPr>
          </a:p>
        </p:txBody>
      </p:sp>
      <p:sp>
        <p:nvSpPr>
          <p:cNvPr id="59403" name="Freeform 11"/>
          <p:cNvSpPr/>
          <p:nvPr/>
        </p:nvSpPr>
        <p:spPr bwMode="auto">
          <a:xfrm>
            <a:off x="3398838" y="3068638"/>
            <a:ext cx="1722437" cy="1266825"/>
          </a:xfrm>
          <a:custGeom>
            <a:avLst/>
            <a:gdLst>
              <a:gd name="T0" fmla="*/ 2147483647 w 1085"/>
              <a:gd name="T1" fmla="*/ 2147483647 h 896"/>
              <a:gd name="T2" fmla="*/ 2147483647 w 1085"/>
              <a:gd name="T3" fmla="*/ 2147483647 h 896"/>
              <a:gd name="T4" fmla="*/ 2147483647 w 1085"/>
              <a:gd name="T5" fmla="*/ 2147483647 h 896"/>
              <a:gd name="T6" fmla="*/ 2147483647 w 1085"/>
              <a:gd name="T7" fmla="*/ 2147483647 h 896"/>
              <a:gd name="T8" fmla="*/ 2147483647 w 1085"/>
              <a:gd name="T9" fmla="*/ 2147483647 h 896"/>
              <a:gd name="T10" fmla="*/ 2147483647 w 1085"/>
              <a:gd name="T11" fmla="*/ 2147483647 h 896"/>
              <a:gd name="T12" fmla="*/ 2147483647 w 1085"/>
              <a:gd name="T13" fmla="*/ 2147483647 h 896"/>
              <a:gd name="T14" fmla="*/ 2147483647 w 1085"/>
              <a:gd name="T15" fmla="*/ 2147483647 h 896"/>
              <a:gd name="T16" fmla="*/ 2147483647 w 1085"/>
              <a:gd name="T17" fmla="*/ 2147483647 h 896"/>
              <a:gd name="T18" fmla="*/ 2147483647 w 1085"/>
              <a:gd name="T19" fmla="*/ 2147483647 h 896"/>
              <a:gd name="T20" fmla="*/ 2147483647 w 1085"/>
              <a:gd name="T21" fmla="*/ 2147483647 h 896"/>
              <a:gd name="T22" fmla="*/ 2147483647 w 1085"/>
              <a:gd name="T23" fmla="*/ 2147483647 h 896"/>
              <a:gd name="T24" fmla="*/ 2147483647 w 1085"/>
              <a:gd name="T25" fmla="*/ 2147483647 h 896"/>
              <a:gd name="T26" fmla="*/ 2147483647 w 1085"/>
              <a:gd name="T27" fmla="*/ 2147483647 h 896"/>
              <a:gd name="T28" fmla="*/ 2147483647 w 1085"/>
              <a:gd name="T29" fmla="*/ 2147483647 h 896"/>
              <a:gd name="T30" fmla="*/ 2147483647 w 1085"/>
              <a:gd name="T31" fmla="*/ 2147483647 h 896"/>
              <a:gd name="T32" fmla="*/ 0 w 1085"/>
              <a:gd name="T33" fmla="*/ 2147483647 h 8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5"/>
              <a:gd name="T52" fmla="*/ 0 h 896"/>
              <a:gd name="T53" fmla="*/ 1085 w 1085"/>
              <a:gd name="T54" fmla="*/ 896 h 8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5" h="896">
                <a:moveTo>
                  <a:pt x="732" y="22"/>
                </a:moveTo>
                <a:cubicBezTo>
                  <a:pt x="816" y="0"/>
                  <a:pt x="798" y="9"/>
                  <a:pt x="936" y="15"/>
                </a:cubicBezTo>
                <a:cubicBezTo>
                  <a:pt x="983" y="31"/>
                  <a:pt x="931" y="9"/>
                  <a:pt x="969" y="42"/>
                </a:cubicBezTo>
                <a:cubicBezTo>
                  <a:pt x="981" y="53"/>
                  <a:pt x="1010" y="69"/>
                  <a:pt x="1010" y="69"/>
                </a:cubicBezTo>
                <a:cubicBezTo>
                  <a:pt x="1012" y="76"/>
                  <a:pt x="1014" y="83"/>
                  <a:pt x="1017" y="90"/>
                </a:cubicBezTo>
                <a:cubicBezTo>
                  <a:pt x="1020" y="97"/>
                  <a:pt x="1027" y="103"/>
                  <a:pt x="1030" y="110"/>
                </a:cubicBezTo>
                <a:cubicBezTo>
                  <a:pt x="1041" y="137"/>
                  <a:pt x="1044" y="170"/>
                  <a:pt x="1051" y="198"/>
                </a:cubicBezTo>
                <a:cubicBezTo>
                  <a:pt x="1061" y="287"/>
                  <a:pt x="1085" y="391"/>
                  <a:pt x="1030" y="469"/>
                </a:cubicBezTo>
                <a:cubicBezTo>
                  <a:pt x="1022" y="505"/>
                  <a:pt x="1021" y="530"/>
                  <a:pt x="990" y="550"/>
                </a:cubicBezTo>
                <a:cubicBezTo>
                  <a:pt x="958" y="598"/>
                  <a:pt x="920" y="620"/>
                  <a:pt x="875" y="652"/>
                </a:cubicBezTo>
                <a:cubicBezTo>
                  <a:pt x="855" y="666"/>
                  <a:pt x="824" y="682"/>
                  <a:pt x="807" y="699"/>
                </a:cubicBezTo>
                <a:cubicBezTo>
                  <a:pt x="793" y="713"/>
                  <a:pt x="784" y="725"/>
                  <a:pt x="766" y="733"/>
                </a:cubicBezTo>
                <a:cubicBezTo>
                  <a:pt x="744" y="743"/>
                  <a:pt x="721" y="748"/>
                  <a:pt x="698" y="754"/>
                </a:cubicBezTo>
                <a:cubicBezTo>
                  <a:pt x="667" y="774"/>
                  <a:pt x="640" y="776"/>
                  <a:pt x="603" y="781"/>
                </a:cubicBezTo>
                <a:cubicBezTo>
                  <a:pt x="533" y="802"/>
                  <a:pt x="460" y="814"/>
                  <a:pt x="387" y="821"/>
                </a:cubicBezTo>
                <a:cubicBezTo>
                  <a:pt x="311" y="846"/>
                  <a:pt x="191" y="854"/>
                  <a:pt x="109" y="869"/>
                </a:cubicBezTo>
                <a:cubicBezTo>
                  <a:pt x="70" y="876"/>
                  <a:pt x="35" y="878"/>
                  <a:pt x="0" y="896"/>
                </a:cubicBezTo>
              </a:path>
            </a:pathLst>
          </a:cu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59404" name="Freeform 12"/>
          <p:cNvSpPr/>
          <p:nvPr/>
        </p:nvSpPr>
        <p:spPr bwMode="auto">
          <a:xfrm>
            <a:off x="3432175" y="4475163"/>
            <a:ext cx="1538288" cy="936625"/>
          </a:xfrm>
          <a:custGeom>
            <a:avLst/>
            <a:gdLst>
              <a:gd name="T0" fmla="*/ 0 w 969"/>
              <a:gd name="T1" fmla="*/ 2147483647 h 590"/>
              <a:gd name="T2" fmla="*/ 2147483647 w 969"/>
              <a:gd name="T3" fmla="*/ 0 h 590"/>
              <a:gd name="T4" fmla="*/ 2147483647 w 969"/>
              <a:gd name="T5" fmla="*/ 2147483647 h 590"/>
              <a:gd name="T6" fmla="*/ 2147483647 w 969"/>
              <a:gd name="T7" fmla="*/ 2147483647 h 590"/>
              <a:gd name="T8" fmla="*/ 2147483647 w 969"/>
              <a:gd name="T9" fmla="*/ 2147483647 h 590"/>
              <a:gd name="T10" fmla="*/ 2147483647 w 969"/>
              <a:gd name="T11" fmla="*/ 2147483647 h 590"/>
              <a:gd name="T12" fmla="*/ 2147483647 w 969"/>
              <a:gd name="T13" fmla="*/ 2147483647 h 590"/>
              <a:gd name="T14" fmla="*/ 2147483647 w 969"/>
              <a:gd name="T15" fmla="*/ 2147483647 h 590"/>
              <a:gd name="T16" fmla="*/ 2147483647 w 969"/>
              <a:gd name="T17" fmla="*/ 2147483647 h 590"/>
              <a:gd name="T18" fmla="*/ 2147483647 w 969"/>
              <a:gd name="T19" fmla="*/ 2147483647 h 590"/>
              <a:gd name="T20" fmla="*/ 2147483647 w 969"/>
              <a:gd name="T21" fmla="*/ 2147483647 h 590"/>
              <a:gd name="T22" fmla="*/ 2147483647 w 969"/>
              <a:gd name="T23" fmla="*/ 2147483647 h 590"/>
              <a:gd name="T24" fmla="*/ 2147483647 w 969"/>
              <a:gd name="T25" fmla="*/ 2147483647 h 590"/>
              <a:gd name="T26" fmla="*/ 2147483647 w 969"/>
              <a:gd name="T27" fmla="*/ 2147483647 h 590"/>
              <a:gd name="T28" fmla="*/ 2147483647 w 969"/>
              <a:gd name="T29" fmla="*/ 2147483647 h 590"/>
              <a:gd name="T30" fmla="*/ 2147483647 w 969"/>
              <a:gd name="T31" fmla="*/ 2147483647 h 590"/>
              <a:gd name="T32" fmla="*/ 2147483647 w 969"/>
              <a:gd name="T33" fmla="*/ 2147483647 h 5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9"/>
              <a:gd name="T52" fmla="*/ 0 h 590"/>
              <a:gd name="T53" fmla="*/ 969 w 969"/>
              <a:gd name="T54" fmla="*/ 590 h 5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9" h="590">
                <a:moveTo>
                  <a:pt x="0" y="54"/>
                </a:moveTo>
                <a:cubicBezTo>
                  <a:pt x="87" y="23"/>
                  <a:pt x="179" y="9"/>
                  <a:pt x="271" y="0"/>
                </a:cubicBezTo>
                <a:cubicBezTo>
                  <a:pt x="343" y="2"/>
                  <a:pt x="416" y="3"/>
                  <a:pt x="488" y="7"/>
                </a:cubicBezTo>
                <a:cubicBezTo>
                  <a:pt x="576" y="12"/>
                  <a:pt x="665" y="41"/>
                  <a:pt x="752" y="54"/>
                </a:cubicBezTo>
                <a:cubicBezTo>
                  <a:pt x="779" y="63"/>
                  <a:pt x="806" y="73"/>
                  <a:pt x="833" y="81"/>
                </a:cubicBezTo>
                <a:cubicBezTo>
                  <a:pt x="861" y="99"/>
                  <a:pt x="888" y="111"/>
                  <a:pt x="915" y="129"/>
                </a:cubicBezTo>
                <a:cubicBezTo>
                  <a:pt x="924" y="143"/>
                  <a:pt x="940" y="154"/>
                  <a:pt x="948" y="169"/>
                </a:cubicBezTo>
                <a:cubicBezTo>
                  <a:pt x="955" y="182"/>
                  <a:pt x="957" y="196"/>
                  <a:pt x="962" y="210"/>
                </a:cubicBezTo>
                <a:cubicBezTo>
                  <a:pt x="964" y="217"/>
                  <a:pt x="969" y="230"/>
                  <a:pt x="969" y="230"/>
                </a:cubicBezTo>
                <a:cubicBezTo>
                  <a:pt x="967" y="255"/>
                  <a:pt x="967" y="280"/>
                  <a:pt x="962" y="305"/>
                </a:cubicBezTo>
                <a:cubicBezTo>
                  <a:pt x="960" y="313"/>
                  <a:pt x="952" y="318"/>
                  <a:pt x="948" y="325"/>
                </a:cubicBezTo>
                <a:cubicBezTo>
                  <a:pt x="909" y="384"/>
                  <a:pt x="856" y="429"/>
                  <a:pt x="786" y="447"/>
                </a:cubicBezTo>
                <a:cubicBezTo>
                  <a:pt x="765" y="461"/>
                  <a:pt x="749" y="467"/>
                  <a:pt x="725" y="474"/>
                </a:cubicBezTo>
                <a:cubicBezTo>
                  <a:pt x="685" y="501"/>
                  <a:pt x="635" y="513"/>
                  <a:pt x="589" y="529"/>
                </a:cubicBezTo>
                <a:cubicBezTo>
                  <a:pt x="570" y="536"/>
                  <a:pt x="555" y="553"/>
                  <a:pt x="535" y="556"/>
                </a:cubicBezTo>
                <a:cubicBezTo>
                  <a:pt x="492" y="564"/>
                  <a:pt x="512" y="559"/>
                  <a:pt x="474" y="569"/>
                </a:cubicBezTo>
                <a:cubicBezTo>
                  <a:pt x="452" y="584"/>
                  <a:pt x="440" y="590"/>
                  <a:pt x="413" y="590"/>
                </a:cubicBezTo>
              </a:path>
            </a:pathLst>
          </a:cu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59405" name="Text Box 13"/>
          <p:cNvSpPr txBox="1">
            <a:spLocks noChangeArrowheads="1"/>
          </p:cNvSpPr>
          <p:nvPr/>
        </p:nvSpPr>
        <p:spPr bwMode="auto">
          <a:xfrm>
            <a:off x="4140200" y="4652963"/>
            <a:ext cx="1439863" cy="118745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solidFill>
                  <a:srgbClr val="FF0000"/>
                </a:solidFill>
                <a:latin typeface="Lucida Sans Unicode" panose="020B0602030504020204" pitchFamily="34" charset="0"/>
              </a:rPr>
              <a:t>转换成</a:t>
            </a:r>
            <a:r>
              <a:rPr kumimoji="1" lang="en-US" altLang="zh-CN" sz="2400">
                <a:solidFill>
                  <a:srgbClr val="FF0000"/>
                </a:solidFill>
                <a:latin typeface="Lucida Sans Unicode" panose="020B0602030504020204" pitchFamily="34" charset="0"/>
              </a:rPr>
              <a:t>double</a:t>
            </a:r>
            <a:r>
              <a:rPr kumimoji="1" lang="zh-CN" altLang="en-US" sz="2400">
                <a:solidFill>
                  <a:srgbClr val="FF0000"/>
                </a:solidFill>
                <a:latin typeface="Lucida Sans Unicode" panose="020B0602030504020204" pitchFamily="34" charset="0"/>
              </a:rPr>
              <a:t>类型</a:t>
            </a:r>
            <a:endParaRPr kumimoji="1" lang="zh-CN" altLang="en-US" sz="2400">
              <a:solidFill>
                <a:srgbClr val="FF0000"/>
              </a:solidFill>
              <a:latin typeface="Lucida Sans Unicode" panose="020B0602030504020204" pitchFamily="34" charset="0"/>
            </a:endParaRPr>
          </a:p>
        </p:txBody>
      </p:sp>
      <p:sp>
        <p:nvSpPr>
          <p:cNvPr id="59406" name="Freeform 14"/>
          <p:cNvSpPr/>
          <p:nvPr/>
        </p:nvSpPr>
        <p:spPr bwMode="auto">
          <a:xfrm>
            <a:off x="1247775" y="4949825"/>
            <a:ext cx="1290638" cy="1081088"/>
          </a:xfrm>
          <a:custGeom>
            <a:avLst/>
            <a:gdLst>
              <a:gd name="T0" fmla="*/ 2147483647 w 813"/>
              <a:gd name="T1" fmla="*/ 2147483647 h 681"/>
              <a:gd name="T2" fmla="*/ 2147483647 w 813"/>
              <a:gd name="T3" fmla="*/ 2147483647 h 681"/>
              <a:gd name="T4" fmla="*/ 2147483647 w 813"/>
              <a:gd name="T5" fmla="*/ 2147483647 h 681"/>
              <a:gd name="T6" fmla="*/ 2147483647 w 813"/>
              <a:gd name="T7" fmla="*/ 2147483647 h 681"/>
              <a:gd name="T8" fmla="*/ 2147483647 w 813"/>
              <a:gd name="T9" fmla="*/ 2147483647 h 681"/>
              <a:gd name="T10" fmla="*/ 2147483647 w 813"/>
              <a:gd name="T11" fmla="*/ 2147483647 h 681"/>
              <a:gd name="T12" fmla="*/ 2147483647 w 813"/>
              <a:gd name="T13" fmla="*/ 2147483647 h 681"/>
              <a:gd name="T14" fmla="*/ 2147483647 w 813"/>
              <a:gd name="T15" fmla="*/ 2147483647 h 681"/>
              <a:gd name="T16" fmla="*/ 0 w 813"/>
              <a:gd name="T17" fmla="*/ 2147483647 h 681"/>
              <a:gd name="T18" fmla="*/ 2147483647 w 813"/>
              <a:gd name="T19" fmla="*/ 2147483647 h 681"/>
              <a:gd name="T20" fmla="*/ 2147483647 w 813"/>
              <a:gd name="T21" fmla="*/ 2147483647 h 681"/>
              <a:gd name="T22" fmla="*/ 2147483647 w 813"/>
              <a:gd name="T23" fmla="*/ 2147483647 h 681"/>
              <a:gd name="T24" fmla="*/ 2147483647 w 813"/>
              <a:gd name="T25" fmla="*/ 2147483647 h 681"/>
              <a:gd name="T26" fmla="*/ 2147483647 w 813"/>
              <a:gd name="T27" fmla="*/ 2147483647 h 6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3"/>
              <a:gd name="T43" fmla="*/ 0 h 681"/>
              <a:gd name="T44" fmla="*/ 813 w 813"/>
              <a:gd name="T45" fmla="*/ 681 h 6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3" h="681">
                <a:moveTo>
                  <a:pt x="813" y="230"/>
                </a:moveTo>
                <a:cubicBezTo>
                  <a:pt x="786" y="219"/>
                  <a:pt x="755" y="214"/>
                  <a:pt x="732" y="196"/>
                </a:cubicBezTo>
                <a:cubicBezTo>
                  <a:pt x="723" y="189"/>
                  <a:pt x="715" y="180"/>
                  <a:pt x="705" y="175"/>
                </a:cubicBezTo>
                <a:cubicBezTo>
                  <a:pt x="683" y="166"/>
                  <a:pt x="659" y="164"/>
                  <a:pt x="637" y="155"/>
                </a:cubicBezTo>
                <a:cubicBezTo>
                  <a:pt x="573" y="129"/>
                  <a:pt x="513" y="89"/>
                  <a:pt x="447" y="67"/>
                </a:cubicBezTo>
                <a:cubicBezTo>
                  <a:pt x="351" y="0"/>
                  <a:pt x="218" y="44"/>
                  <a:pt x="108" y="67"/>
                </a:cubicBezTo>
                <a:cubicBezTo>
                  <a:pt x="89" y="86"/>
                  <a:pt x="78" y="106"/>
                  <a:pt x="61" y="128"/>
                </a:cubicBezTo>
                <a:cubicBezTo>
                  <a:pt x="51" y="141"/>
                  <a:pt x="34" y="169"/>
                  <a:pt x="34" y="169"/>
                </a:cubicBezTo>
                <a:cubicBezTo>
                  <a:pt x="25" y="204"/>
                  <a:pt x="17" y="238"/>
                  <a:pt x="0" y="270"/>
                </a:cubicBezTo>
                <a:cubicBezTo>
                  <a:pt x="4" y="308"/>
                  <a:pt x="4" y="362"/>
                  <a:pt x="20" y="399"/>
                </a:cubicBezTo>
                <a:cubicBezTo>
                  <a:pt x="28" y="418"/>
                  <a:pt x="42" y="424"/>
                  <a:pt x="54" y="440"/>
                </a:cubicBezTo>
                <a:cubicBezTo>
                  <a:pt x="105" y="508"/>
                  <a:pt x="146" y="549"/>
                  <a:pt x="230" y="568"/>
                </a:cubicBezTo>
                <a:cubicBezTo>
                  <a:pt x="347" y="646"/>
                  <a:pt x="499" y="636"/>
                  <a:pt x="630" y="670"/>
                </a:cubicBezTo>
                <a:cubicBezTo>
                  <a:pt x="757" y="663"/>
                  <a:pt x="716" y="681"/>
                  <a:pt x="766" y="656"/>
                </a:cubicBezTo>
              </a:path>
            </a:pathLst>
          </a:cu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59407" name="Text Box 15"/>
          <p:cNvSpPr txBox="1">
            <a:spLocks noChangeArrowheads="1"/>
          </p:cNvSpPr>
          <p:nvPr/>
        </p:nvSpPr>
        <p:spPr bwMode="auto">
          <a:xfrm>
            <a:off x="684213" y="4941888"/>
            <a:ext cx="1366837" cy="1198880"/>
          </a:xfrm>
          <a:prstGeom prst="rect">
            <a:avLst/>
          </a:prstGeom>
          <a:noFill/>
          <a:ln w="9525">
            <a:noFill/>
            <a:miter lim="800000"/>
          </a:ln>
        </p:spPr>
        <p:txBody>
          <a:bodyPr lIns="92075" tIns="46038" rIns="92075" bIns="46038">
            <a:spAutoFit/>
          </a:bodyPr>
          <a:lstStyle/>
          <a:p>
            <a:pPr algn="ctr">
              <a:spcBef>
                <a:spcPct val="50000"/>
              </a:spcBef>
            </a:pPr>
            <a:r>
              <a:rPr kumimoji="1" lang="zh-CN" altLang="en-US" b="1">
                <a:solidFill>
                  <a:srgbClr val="FF0000"/>
                </a:solidFill>
                <a:latin typeface="Lucida Sans Unicode" panose="020B0602030504020204" pitchFamily="34" charset="0"/>
              </a:rPr>
              <a:t>将</a:t>
            </a:r>
            <a:r>
              <a:rPr kumimoji="1" lang="en-US" altLang="zh-CN" b="1">
                <a:solidFill>
                  <a:srgbClr val="FF0000"/>
                </a:solidFill>
                <a:latin typeface="Lucida Sans Unicode" panose="020B0602030504020204" pitchFamily="34" charset="0"/>
              </a:rPr>
              <a:t>x</a:t>
            </a:r>
            <a:r>
              <a:rPr kumimoji="1" lang="zh-CN" altLang="en-US" b="1">
                <a:solidFill>
                  <a:srgbClr val="FF0000"/>
                </a:solidFill>
                <a:latin typeface="Lucida Sans Unicode" panose="020B0602030504020204" pitchFamily="34" charset="0"/>
              </a:rPr>
              <a:t>作为此临时内存的别名，直到</a:t>
            </a:r>
            <a:r>
              <a:rPr kumimoji="1" lang="en-US" altLang="zh-CN" b="1">
                <a:solidFill>
                  <a:srgbClr val="FF0000"/>
                </a:solidFill>
                <a:latin typeface="Lucida Sans Unicode" panose="020B0602030504020204" pitchFamily="34" charset="0"/>
              </a:rPr>
              <a:t>x“</a:t>
            </a:r>
            <a:r>
              <a:rPr kumimoji="1" lang="zh-CN" altLang="en-US" b="1">
                <a:solidFill>
                  <a:srgbClr val="FF0000"/>
                </a:solidFill>
                <a:latin typeface="Lucida Sans Unicode" panose="020B0602030504020204" pitchFamily="34" charset="0"/>
              </a:rPr>
              <a:t>死亡”</a:t>
            </a:r>
            <a:endParaRPr kumimoji="1" lang="zh-CN" altLang="en-US" b="1">
              <a:solidFill>
                <a:srgbClr val="FF0000"/>
              </a:solidFill>
              <a:latin typeface="Lucida Sans Unicode" panose="020B0602030504020204" pitchFamily="34" charset="0"/>
            </a:endParaRPr>
          </a:p>
        </p:txBody>
      </p:sp>
      <p:sp>
        <p:nvSpPr>
          <p:cNvPr id="51215" name="Rectangle 16"/>
          <p:cNvSpPr>
            <a:spLocks noChangeArrowheads="1"/>
          </p:cNvSpPr>
          <p:nvPr/>
        </p:nvSpPr>
        <p:spPr bwMode="auto">
          <a:xfrm>
            <a:off x="722313" y="103188"/>
            <a:ext cx="7772400" cy="792162"/>
          </a:xfrm>
          <a:prstGeom prst="rect">
            <a:avLst/>
          </a:prstGeom>
          <a:no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buFont typeface="Arial" panose="020B0604020202020204" pitchFamily="34" charset="0"/>
              <a:buNone/>
              <a:defRPr/>
            </a:pPr>
            <a:r>
              <a:rPr lang="en-US" altLang="zh-CN" sz="4400" b="1" kern="0" dirty="0">
                <a:solidFill>
                  <a:schemeClr val="tx2"/>
                </a:solidFill>
                <a:latin typeface="+mj-lt"/>
                <a:ea typeface="+mj-ea"/>
                <a:cs typeface="+mj-cs"/>
              </a:rPr>
              <a:t>2.5.3</a:t>
            </a:r>
            <a:r>
              <a:rPr lang="en-US" altLang="zh-CN" sz="4000" b="1" dirty="0">
                <a:ea typeface="宋体" pitchFamily="2" charset="-122"/>
              </a:rPr>
              <a:t> </a:t>
            </a:r>
            <a:r>
              <a:rPr lang="en-US" altLang="zh-CN" sz="4000" b="1" dirty="0">
                <a:solidFill>
                  <a:srgbClr val="FF0000"/>
                </a:solidFill>
                <a:ea typeface="宋体" pitchFamily="2" charset="-122"/>
              </a:rPr>
              <a:t> </a:t>
            </a:r>
            <a:r>
              <a:rPr lang="en-US" altLang="zh-CN" sz="4400" b="1" kern="0" dirty="0" err="1">
                <a:solidFill>
                  <a:srgbClr val="FF0000"/>
                </a:solidFill>
                <a:latin typeface="+mj-lt"/>
                <a:ea typeface="+mj-ea"/>
                <a:cs typeface="+mj-cs"/>
              </a:rPr>
              <a:t>const</a:t>
            </a:r>
            <a:r>
              <a:rPr lang="zh-CN" altLang="zh-CN" sz="4000" b="1" dirty="0">
                <a:ea typeface="宋体" pitchFamily="2" charset="-122"/>
              </a:rPr>
              <a:t>与引用</a:t>
            </a:r>
            <a:endParaRPr lang="zh-CN" altLang="zh-CN" sz="4000" b="1"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left)">
                                      <p:cBhvr>
                                        <p:cTn id="7" dur="500"/>
                                        <p:tgtEl>
                                          <p:spTgt spid="593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 calcmode="lin" valueType="num">
                                      <p:cBhvr additive="base">
                                        <p:cTn id="12" dur="500" fill="hold"/>
                                        <p:tgtEl>
                                          <p:spTgt spid="59396"/>
                                        </p:tgtEl>
                                        <p:attrNameLst>
                                          <p:attrName>ppt_x</p:attrName>
                                        </p:attrNameLst>
                                      </p:cBhvr>
                                      <p:tavLst>
                                        <p:tav tm="0">
                                          <p:val>
                                            <p:strVal val="#ppt_x"/>
                                          </p:val>
                                        </p:tav>
                                        <p:tav tm="100000">
                                          <p:val>
                                            <p:strVal val="#ppt_x"/>
                                          </p:val>
                                        </p:tav>
                                      </p:tavLst>
                                    </p:anim>
                                    <p:anim calcmode="lin" valueType="num">
                                      <p:cBhvr additive="base">
                                        <p:cTn id="13"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9395">
                                            <p:txEl>
                                              <p:pRg st="1" end="1"/>
                                            </p:txEl>
                                          </p:spTgt>
                                        </p:tgtEl>
                                        <p:attrNameLst>
                                          <p:attrName>style.visibility</p:attrName>
                                        </p:attrNameLst>
                                      </p:cBhvr>
                                      <p:to>
                                        <p:strVal val="visible"/>
                                      </p:to>
                                    </p:set>
                                    <p:anim calcmode="lin" valueType="num">
                                      <p:cBhvr additive="base">
                                        <p:cTn id="18"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9395">
                                            <p:txEl>
                                              <p:pRg st="2" end="2"/>
                                            </p:txEl>
                                          </p:spTgt>
                                        </p:tgtEl>
                                        <p:attrNameLst>
                                          <p:attrName>style.visibility</p:attrName>
                                        </p:attrNameLst>
                                      </p:cBhvr>
                                      <p:to>
                                        <p:strVal val="visible"/>
                                      </p:to>
                                    </p:set>
                                    <p:anim calcmode="lin" valueType="num">
                                      <p:cBhvr additive="base">
                                        <p:cTn id="22"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9395">
                                            <p:txEl>
                                              <p:pRg st="3" end="3"/>
                                            </p:txEl>
                                          </p:spTgt>
                                        </p:tgtEl>
                                        <p:attrNameLst>
                                          <p:attrName>style.visibility</p:attrName>
                                        </p:attrNameLst>
                                      </p:cBhvr>
                                      <p:to>
                                        <p:strVal val="visible"/>
                                      </p:to>
                                    </p:set>
                                    <p:anim calcmode="lin" valueType="num">
                                      <p:cBhvr additive="base">
                                        <p:cTn id="26"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9395">
                                            <p:txEl>
                                              <p:pRg st="4" end="4"/>
                                            </p:txEl>
                                          </p:spTgt>
                                        </p:tgtEl>
                                        <p:attrNameLst>
                                          <p:attrName>style.visibility</p:attrName>
                                        </p:attrNameLst>
                                      </p:cBhvr>
                                      <p:to>
                                        <p:strVal val="visible"/>
                                      </p:to>
                                    </p:set>
                                    <p:anim calcmode="lin" valueType="num">
                                      <p:cBhvr additive="base">
                                        <p:cTn id="30"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9395">
                                            <p:txEl>
                                              <p:pRg st="5" end="5"/>
                                            </p:txEl>
                                          </p:spTgt>
                                        </p:tgtEl>
                                        <p:attrNameLst>
                                          <p:attrName>style.visibility</p:attrName>
                                        </p:attrNameLst>
                                      </p:cBhvr>
                                      <p:to>
                                        <p:strVal val="visible"/>
                                      </p:to>
                                    </p:set>
                                    <p:anim calcmode="lin" valueType="num">
                                      <p:cBhvr additive="base">
                                        <p:cTn id="34"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9395">
                                            <p:txEl>
                                              <p:pRg st="6" end="6"/>
                                            </p:txEl>
                                          </p:spTgt>
                                        </p:tgtEl>
                                        <p:attrNameLst>
                                          <p:attrName>style.visibility</p:attrName>
                                        </p:attrNameLst>
                                      </p:cBhvr>
                                      <p:to>
                                        <p:strVal val="visible"/>
                                      </p:to>
                                    </p:set>
                                    <p:anim calcmode="lin" valueType="num">
                                      <p:cBhvr additive="base">
                                        <p:cTn id="38"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9403"/>
                                        </p:tgtEl>
                                        <p:attrNameLst>
                                          <p:attrName>style.visibility</p:attrName>
                                        </p:attrNameLst>
                                      </p:cBhvr>
                                      <p:to>
                                        <p:strVal val="visible"/>
                                      </p:to>
                                    </p:set>
                                    <p:animEffect transition="in" filter="wipe(up)">
                                      <p:cBhvr>
                                        <p:cTn id="44" dur="500"/>
                                        <p:tgtEl>
                                          <p:spTgt spid="5940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9399"/>
                                        </p:tgtEl>
                                        <p:attrNameLst>
                                          <p:attrName>style.visibility</p:attrName>
                                        </p:attrNameLst>
                                      </p:cBhvr>
                                      <p:to>
                                        <p:strVal val="visible"/>
                                      </p:to>
                                    </p:set>
                                    <p:animEffect transition="in" filter="wipe(up)">
                                      <p:cBhvr>
                                        <p:cTn id="47" dur="500"/>
                                        <p:tgtEl>
                                          <p:spTgt spid="5939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398"/>
                                        </p:tgtEl>
                                        <p:attrNameLst>
                                          <p:attrName>style.visibility</p:attrName>
                                        </p:attrNameLst>
                                      </p:cBhvr>
                                      <p:to>
                                        <p:strVal val="visible"/>
                                      </p:to>
                                    </p:set>
                                    <p:animEffect transition="in" filter="wipe(down)">
                                      <p:cBhvr>
                                        <p:cTn id="52" dur="500"/>
                                        <p:tgtEl>
                                          <p:spTgt spid="5939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9404"/>
                                        </p:tgtEl>
                                        <p:attrNameLst>
                                          <p:attrName>style.visibility</p:attrName>
                                        </p:attrNameLst>
                                      </p:cBhvr>
                                      <p:to>
                                        <p:strVal val="visible"/>
                                      </p:to>
                                    </p:set>
                                    <p:animEffect transition="in" filter="wipe(up)">
                                      <p:cBhvr>
                                        <p:cTn id="57" dur="500"/>
                                        <p:tgtEl>
                                          <p:spTgt spid="5940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9405"/>
                                        </p:tgtEl>
                                        <p:attrNameLst>
                                          <p:attrName>style.visibility</p:attrName>
                                        </p:attrNameLst>
                                      </p:cBhvr>
                                      <p:to>
                                        <p:strVal val="visible"/>
                                      </p:to>
                                    </p:set>
                                    <p:animEffect transition="in" filter="wipe(up)">
                                      <p:cBhvr>
                                        <p:cTn id="60" dur="500"/>
                                        <p:tgtEl>
                                          <p:spTgt spid="5940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9400"/>
                                        </p:tgtEl>
                                        <p:attrNameLst>
                                          <p:attrName>style.visibility</p:attrName>
                                        </p:attrNameLst>
                                      </p:cBhvr>
                                      <p:to>
                                        <p:strVal val="visible"/>
                                      </p:to>
                                    </p:set>
                                    <p:animEffect transition="in" filter="wipe(down)">
                                      <p:cBhvr>
                                        <p:cTn id="65" dur="500"/>
                                        <p:tgtEl>
                                          <p:spTgt spid="5940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9406"/>
                                        </p:tgtEl>
                                        <p:attrNameLst>
                                          <p:attrName>style.visibility</p:attrName>
                                        </p:attrNameLst>
                                      </p:cBhvr>
                                      <p:to>
                                        <p:strVal val="visible"/>
                                      </p:to>
                                    </p:set>
                                    <p:animEffect transition="in" filter="wipe(up)">
                                      <p:cBhvr>
                                        <p:cTn id="70" dur="500"/>
                                        <p:tgtEl>
                                          <p:spTgt spid="5940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9407"/>
                                        </p:tgtEl>
                                        <p:attrNameLst>
                                          <p:attrName>style.visibility</p:attrName>
                                        </p:attrNameLst>
                                      </p:cBhvr>
                                      <p:to>
                                        <p:strVal val="visible"/>
                                      </p:to>
                                    </p:set>
                                    <p:animEffect transition="in" filter="wipe(up)">
                                      <p:cBhvr>
                                        <p:cTn id="73" dur="500"/>
                                        <p:tgtEl>
                                          <p:spTgt spid="59407"/>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9401"/>
                                        </p:tgtEl>
                                        <p:attrNameLst>
                                          <p:attrName>style.visibility</p:attrName>
                                        </p:attrNameLst>
                                      </p:cBhvr>
                                      <p:to>
                                        <p:strVal val="visible"/>
                                      </p:to>
                                    </p:set>
                                    <p:animEffect transition="in" filter="wipe(down)">
                                      <p:cBhvr>
                                        <p:cTn id="78" dur="500"/>
                                        <p:tgtEl>
                                          <p:spTgt spid="5940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9402"/>
                                        </p:tgtEl>
                                        <p:attrNameLst>
                                          <p:attrName>style.visibility</p:attrName>
                                        </p:attrNameLst>
                                      </p:cBhvr>
                                      <p:to>
                                        <p:strVal val="visible"/>
                                      </p:to>
                                    </p:set>
                                    <p:animEffect transition="in" filter="wipe(down)">
                                      <p:cBhvr>
                                        <p:cTn id="83"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7" grpId="0" animBg="1"/>
      <p:bldP spid="59398" grpId="0" animBg="1"/>
      <p:bldP spid="59399" grpId="0"/>
      <p:bldP spid="59400" grpId="0" animBg="1"/>
      <p:bldP spid="59401" grpId="0" animBg="1"/>
      <p:bldP spid="59402" grpId="0"/>
      <p:bldP spid="59403" grpId="0" animBg="1"/>
      <p:bldP spid="59404" grpId="0" animBg="1"/>
      <p:bldP spid="59405" grpId="0"/>
      <p:bldP spid="59406" grpId="0" animBg="1"/>
      <p:bldP spid="5940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3"/>
          <p:cNvSpPr>
            <a:spLocks noGrp="1" noChangeArrowheads="1"/>
          </p:cNvSpPr>
          <p:nvPr>
            <p:ph idx="1"/>
          </p:nvPr>
        </p:nvSpPr>
        <p:spPr>
          <a:xfrm>
            <a:off x="611188" y="1700213"/>
            <a:ext cx="7772400" cy="4330700"/>
          </a:xfrm>
        </p:spPr>
        <p:txBody>
          <a:bodyPr/>
          <a:lstStyle/>
          <a:p>
            <a:pPr eaLnBrk="1" hangingPunct="1">
              <a:lnSpc>
                <a:spcPct val="80000"/>
              </a:lnSpc>
              <a:buFontTx/>
              <a:buNone/>
            </a:pPr>
            <a:r>
              <a:rPr lang="zh-CN" altLang="fr-FR" sz="2800" dirty="0" smtClean="0"/>
              <a:t>	</a:t>
            </a:r>
            <a:r>
              <a:rPr lang="fr-FR" altLang="zh-CN" sz="2800" dirty="0" smtClean="0"/>
              <a:t>double dval=1024;</a:t>
            </a:r>
            <a:endParaRPr lang="fr-FR" altLang="zh-CN" sz="2800" dirty="0" smtClean="0"/>
          </a:p>
          <a:p>
            <a:pPr eaLnBrk="1" hangingPunct="1">
              <a:lnSpc>
                <a:spcPct val="80000"/>
              </a:lnSpc>
              <a:buFontTx/>
              <a:buNone/>
            </a:pPr>
            <a:r>
              <a:rPr lang="fr-FR" altLang="zh-CN" sz="2800" dirty="0" smtClean="0"/>
              <a:t>	const int &amp;ri=dval;</a:t>
            </a:r>
            <a:endParaRPr lang="fr-FR" altLang="zh-CN" sz="2800" dirty="0" smtClean="0"/>
          </a:p>
          <a:p>
            <a:pPr eaLnBrk="1" hangingPunct="1">
              <a:lnSpc>
                <a:spcPct val="80000"/>
              </a:lnSpc>
              <a:buFontTx/>
              <a:buNone/>
            </a:pPr>
            <a:r>
              <a:rPr lang="fr-FR" altLang="zh-CN" sz="2800" dirty="0" smtClean="0"/>
              <a:t>	dval=90;</a:t>
            </a:r>
            <a:endParaRPr lang="fr-FR" altLang="zh-CN" sz="2800" dirty="0" smtClean="0"/>
          </a:p>
          <a:p>
            <a:pPr eaLnBrk="1" hangingPunct="1">
              <a:lnSpc>
                <a:spcPct val="80000"/>
              </a:lnSpc>
              <a:buFontTx/>
              <a:buNone/>
            </a:pPr>
            <a:r>
              <a:rPr lang="fr-FR" altLang="zh-CN" sz="2800" dirty="0" smtClean="0"/>
              <a:t>	cout&lt;&lt;"dval="&lt;&lt;dval&lt;&lt;endl;</a:t>
            </a:r>
            <a:endParaRPr lang="fr-FR" altLang="zh-CN" sz="2800" dirty="0" smtClean="0"/>
          </a:p>
          <a:p>
            <a:pPr eaLnBrk="1" hangingPunct="1">
              <a:lnSpc>
                <a:spcPct val="80000"/>
              </a:lnSpc>
              <a:buFontTx/>
              <a:buNone/>
            </a:pPr>
            <a:r>
              <a:rPr lang="fr-FR" altLang="zh-CN" sz="2800" dirty="0" smtClean="0"/>
              <a:t>  	cout&lt;&lt;"ri="&lt;&lt;ri&lt;&lt;endl;</a:t>
            </a:r>
            <a:endParaRPr lang="fr-FR" altLang="zh-CN" sz="2800" dirty="0" smtClean="0"/>
          </a:p>
          <a:p>
            <a:pPr eaLnBrk="1" hangingPunct="1">
              <a:lnSpc>
                <a:spcPct val="80000"/>
              </a:lnSpc>
              <a:buFontTx/>
              <a:buNone/>
            </a:pPr>
            <a:r>
              <a:rPr lang="fr-FR" altLang="zh-CN" sz="2800" dirty="0" smtClean="0"/>
              <a:t>    ri=90;     </a:t>
            </a:r>
            <a:r>
              <a:rPr lang="fr-FR" altLang="zh-CN" sz="2800" dirty="0" smtClean="0">
                <a:solidFill>
                  <a:srgbClr val="FF0000"/>
                </a:solidFill>
              </a:rPr>
              <a:t>//</a:t>
            </a:r>
            <a:r>
              <a:rPr lang="zh-CN" altLang="fr-FR" sz="2800" dirty="0" smtClean="0">
                <a:solidFill>
                  <a:srgbClr val="FF0000"/>
                </a:solidFill>
              </a:rPr>
              <a:t>错误，修改常量</a:t>
            </a:r>
            <a:endParaRPr lang="zh-CN" altLang="fr-FR" sz="2800" dirty="0" smtClean="0">
              <a:solidFill>
                <a:srgbClr val="FF0000"/>
              </a:solidFill>
            </a:endParaRPr>
          </a:p>
          <a:p>
            <a:pPr eaLnBrk="1" hangingPunct="1">
              <a:lnSpc>
                <a:spcPct val="80000"/>
              </a:lnSpc>
              <a:buFontTx/>
              <a:buNone/>
            </a:pPr>
            <a:r>
              <a:rPr lang="zh-CN" altLang="fr-FR" sz="2800" dirty="0" smtClean="0">
                <a:solidFill>
                  <a:srgbClr val="FF0000"/>
                </a:solidFill>
              </a:rPr>
              <a:t>程序输出结果：</a:t>
            </a:r>
            <a:endParaRPr lang="zh-CN" altLang="fr-FR" sz="2800" dirty="0" smtClean="0">
              <a:solidFill>
                <a:srgbClr val="FF0000"/>
              </a:solidFill>
            </a:endParaRPr>
          </a:p>
          <a:p>
            <a:pPr eaLnBrk="1" hangingPunct="1">
              <a:lnSpc>
                <a:spcPct val="80000"/>
              </a:lnSpc>
              <a:buFontTx/>
              <a:buNone/>
            </a:pPr>
            <a:r>
              <a:rPr lang="zh-CN" altLang="fr-FR" sz="2800" dirty="0" smtClean="0">
                <a:solidFill>
                  <a:srgbClr val="FF0000"/>
                </a:solidFill>
              </a:rPr>
              <a:t>   </a:t>
            </a:r>
            <a:r>
              <a:rPr lang="fr-FR" altLang="zh-CN" sz="2800" dirty="0" smtClean="0">
                <a:solidFill>
                  <a:srgbClr val="FF0000"/>
                </a:solidFill>
              </a:rPr>
              <a:t>dval=90</a:t>
            </a:r>
            <a:endParaRPr lang="fr-FR" altLang="zh-CN" sz="2800" dirty="0" smtClean="0">
              <a:solidFill>
                <a:srgbClr val="FF0000"/>
              </a:solidFill>
            </a:endParaRPr>
          </a:p>
          <a:p>
            <a:pPr eaLnBrk="1" hangingPunct="1">
              <a:lnSpc>
                <a:spcPct val="80000"/>
              </a:lnSpc>
              <a:buFontTx/>
              <a:buNone/>
            </a:pPr>
            <a:r>
              <a:rPr lang="fr-FR" altLang="zh-CN" sz="2800" dirty="0" smtClean="0">
                <a:solidFill>
                  <a:srgbClr val="FF0000"/>
                </a:solidFill>
              </a:rPr>
              <a:t>   ri=1024</a:t>
            </a:r>
            <a:endParaRPr lang="fr-FR" altLang="zh-CN" sz="2800" dirty="0" smtClean="0">
              <a:solidFill>
                <a:srgbClr val="FF0000"/>
              </a:solidFill>
            </a:endParaRPr>
          </a:p>
          <a:p>
            <a:pPr eaLnBrk="1" hangingPunct="1">
              <a:lnSpc>
                <a:spcPct val="80000"/>
              </a:lnSpc>
              <a:buFontTx/>
              <a:buNone/>
            </a:pPr>
            <a:r>
              <a:rPr lang="en-US" altLang="zh-CN" sz="2800" dirty="0" smtClean="0"/>
              <a:t> why </a:t>
            </a:r>
            <a:r>
              <a:rPr lang="en-US" altLang="zh-CN" sz="2800" dirty="0" err="1" smtClean="0"/>
              <a:t>ri</a:t>
            </a:r>
            <a:r>
              <a:rPr lang="en-US" altLang="zh-CN" sz="2800" dirty="0" smtClean="0"/>
              <a:t> is 1024?</a:t>
            </a:r>
            <a:endParaRPr lang="en-US" altLang="zh-CN" sz="2800" dirty="0" smtClean="0"/>
          </a:p>
        </p:txBody>
      </p:sp>
      <p:sp>
        <p:nvSpPr>
          <p:cNvPr id="60420" name="Text Box 4"/>
          <p:cNvSpPr txBox="1">
            <a:spLocks noChangeArrowheads="1"/>
          </p:cNvSpPr>
          <p:nvPr/>
        </p:nvSpPr>
        <p:spPr bwMode="auto">
          <a:xfrm>
            <a:off x="5724525" y="1700213"/>
            <a:ext cx="3095625" cy="3560762"/>
          </a:xfrm>
          <a:prstGeom prst="rect">
            <a:avLst/>
          </a:prstGeom>
          <a:solidFill>
            <a:srgbClr val="DDDDDD"/>
          </a:solidFill>
          <a:ln w="3175">
            <a:noFill/>
            <a:miter lim="800000"/>
          </a:ln>
          <a:effectLst/>
        </p:spPr>
        <p:txBody>
          <a:bodyPr lIns="92075" tIns="46038" rIns="92075" bIns="46038">
            <a:spAutoFit/>
          </a:bodyPr>
          <a:lstStyle/>
          <a:p>
            <a:pPr>
              <a:spcBef>
                <a:spcPct val="50000"/>
              </a:spcBef>
              <a:defRPr/>
            </a:pP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编译器将此定义转换成类似如下的代码：</a:t>
            </a:r>
            <a:endParaRPr kumimoji="1" lang="zh-CN" altLang="en-US" b="1" dirty="0">
              <a:effectLst>
                <a:outerShdw blurRad="38100" dist="38100" dir="2700000" algn="tl">
                  <a:srgbClr val="FFFFFF"/>
                </a:outerShdw>
              </a:effectLst>
              <a:latin typeface="Lucida Sans Unicode" panose="020B0602030504020204" pitchFamily="34" charset="0"/>
              <a:ea typeface="宋体" pitchFamily="2" charset="-122"/>
            </a:endParaRPr>
          </a:p>
          <a:p>
            <a:pPr>
              <a:spcBef>
                <a:spcPct val="50000"/>
              </a:spcBef>
              <a:defRPr/>
            </a:pP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int</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 temp=</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dval</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a:t>
            </a:r>
            <a:endPar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endParaRPr>
          </a:p>
          <a:p>
            <a:pPr>
              <a:spcBef>
                <a:spcPct val="50000"/>
              </a:spcBef>
              <a:defRPr/>
            </a:pP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const</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 </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int</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 &amp;</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ri</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=temp;</a:t>
            </a:r>
            <a:endPar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endParaRPr>
          </a:p>
          <a:p>
            <a:pPr>
              <a:spcBef>
                <a:spcPct val="50000"/>
              </a:spcBef>
              <a:defRPr/>
            </a:pPr>
            <a:r>
              <a:rPr kumimoji="1" lang="en-US" altLang="zh-CN" b="1" dirty="0">
                <a:effectLst>
                  <a:outerShdw blurRad="38100" dist="38100" dir="2700000" algn="tl">
                    <a:srgbClr val="FFFFFF"/>
                  </a:outerShdw>
                </a:effectLst>
                <a:latin typeface="Lucida Sans Unicode" panose="020B0602030504020204" pitchFamily="34" charset="0"/>
                <a:ea typeface="宋体" pitchFamily="2" charset="-122"/>
              </a:rPr>
              <a:t> </a:t>
            </a: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对</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dval</a:t>
            </a: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的修改不会影响到</a:t>
            </a:r>
            <a:r>
              <a:rPr kumimoji="1" lang="en-US" altLang="zh-CN" b="1" dirty="0">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temp</a:t>
            </a: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，所以</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ri</a:t>
            </a: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的值不会因</a:t>
            </a:r>
            <a:r>
              <a:rPr kumimoji="1" lang="en-US" altLang="zh-CN" b="1" dirty="0" err="1">
                <a:solidFill>
                  <a:srgbClr val="FF0000"/>
                </a:solidFill>
                <a:effectLst>
                  <a:outerShdw blurRad="38100" dist="38100" dir="2700000" algn="tl">
                    <a:srgbClr val="000000"/>
                  </a:outerShdw>
                </a:effectLst>
                <a:latin typeface="Lucida Sans Unicode" panose="020B0602030504020204" pitchFamily="34" charset="0"/>
                <a:ea typeface="宋体" pitchFamily="2" charset="-122"/>
              </a:rPr>
              <a:t>dval</a:t>
            </a:r>
            <a:r>
              <a:rPr kumimoji="1" lang="zh-CN" altLang="en-US" b="1" dirty="0">
                <a:effectLst>
                  <a:outerShdw blurRad="38100" dist="38100" dir="2700000" algn="tl">
                    <a:srgbClr val="FFFFFF"/>
                  </a:outerShdw>
                </a:effectLst>
                <a:latin typeface="Lucida Sans Unicode" panose="020B0602030504020204" pitchFamily="34" charset="0"/>
                <a:ea typeface="宋体" pitchFamily="2" charset="-122"/>
              </a:rPr>
              <a:t>而变动。</a:t>
            </a:r>
            <a:endParaRPr kumimoji="1" lang="zh-CN" altLang="en-US" b="1" dirty="0">
              <a:effectLst>
                <a:outerShdw blurRad="38100" dist="38100" dir="2700000" algn="tl">
                  <a:srgbClr val="FFFFFF"/>
                </a:outerShdw>
              </a:effectLst>
              <a:latin typeface="Lucida Sans Unicode" panose="020B0602030504020204" pitchFamily="34" charset="0"/>
              <a:ea typeface="宋体" pitchFamily="2" charset="-122"/>
            </a:endParaRPr>
          </a:p>
        </p:txBody>
      </p:sp>
      <p:sp>
        <p:nvSpPr>
          <p:cNvPr id="60421" name="Line 5"/>
          <p:cNvSpPr>
            <a:spLocks noChangeShapeType="1"/>
          </p:cNvSpPr>
          <p:nvPr/>
        </p:nvSpPr>
        <p:spPr bwMode="auto">
          <a:xfrm>
            <a:off x="3851275" y="2349500"/>
            <a:ext cx="2016125" cy="71438"/>
          </a:xfrm>
          <a:prstGeom prst="line">
            <a:avLst/>
          </a:pr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52229" name="Rectangle 6"/>
          <p:cNvSpPr>
            <a:spLocks noChangeArrowheads="1"/>
          </p:cNvSpPr>
          <p:nvPr/>
        </p:nvSpPr>
        <p:spPr bwMode="auto">
          <a:xfrm>
            <a:off x="684213" y="84138"/>
            <a:ext cx="7772400" cy="793750"/>
          </a:xfrm>
          <a:prstGeom prst="rect">
            <a:avLst/>
          </a:prstGeom>
          <a:no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buFont typeface="Arial" panose="020B0604020202020204" pitchFamily="34" charset="0"/>
              <a:buNone/>
              <a:defRPr/>
            </a:pPr>
            <a:r>
              <a:rPr lang="en-US" altLang="zh-CN" sz="4400" b="1" kern="0" dirty="0">
                <a:solidFill>
                  <a:schemeClr val="tx2"/>
                </a:solidFill>
                <a:ea typeface="宋体" pitchFamily="2" charset="-122"/>
              </a:rPr>
              <a:t>2.5.3</a:t>
            </a:r>
            <a:r>
              <a:rPr lang="en-US" altLang="zh-CN" sz="4000" b="1" dirty="0">
                <a:ea typeface="宋体" pitchFamily="2" charset="-122"/>
              </a:rPr>
              <a:t> </a:t>
            </a:r>
            <a:r>
              <a:rPr lang="en-US" altLang="zh-CN" sz="4000" b="1" dirty="0">
                <a:solidFill>
                  <a:srgbClr val="FF0000"/>
                </a:solidFill>
                <a:ea typeface="宋体" pitchFamily="2" charset="-122"/>
              </a:rPr>
              <a:t> </a:t>
            </a:r>
            <a:r>
              <a:rPr lang="en-US" altLang="zh-CN" sz="4400" b="1" kern="0" dirty="0" err="1">
                <a:solidFill>
                  <a:srgbClr val="FF0000"/>
                </a:solidFill>
                <a:ea typeface="宋体" pitchFamily="2" charset="-122"/>
              </a:rPr>
              <a:t>const</a:t>
            </a:r>
            <a:r>
              <a:rPr lang="zh-CN" altLang="zh-CN" sz="4000" b="1" dirty="0">
                <a:ea typeface="宋体" pitchFamily="2" charset="-122"/>
              </a:rPr>
              <a:t>与引用</a:t>
            </a:r>
            <a:endParaRPr lang="zh-CN" altLang="zh-CN" sz="4000" b="1" dirty="0">
              <a:ea typeface="宋体" pitchFamily="2" charset="-122"/>
            </a:endParaRPr>
          </a:p>
        </p:txBody>
      </p:sp>
      <p:sp>
        <p:nvSpPr>
          <p:cNvPr id="80901" name="Text Box 8"/>
          <p:cNvSpPr txBox="1">
            <a:spLocks noChangeArrowheads="1"/>
          </p:cNvSpPr>
          <p:nvPr/>
        </p:nvSpPr>
        <p:spPr bwMode="auto">
          <a:xfrm>
            <a:off x="582613" y="1025525"/>
            <a:ext cx="6046787" cy="584200"/>
          </a:xfrm>
          <a:prstGeom prst="rect">
            <a:avLst/>
          </a:prstGeom>
          <a:noFill/>
          <a:ln w="9525">
            <a:noFill/>
            <a:miter lim="800000"/>
          </a:ln>
        </p:spPr>
        <p:txBody>
          <a:bodyPr>
            <a:spAutoFit/>
          </a:bodyPr>
          <a:lstStyle/>
          <a:p>
            <a:pPr>
              <a:spcBef>
                <a:spcPct val="50000"/>
              </a:spcBef>
            </a:pPr>
            <a:r>
              <a:rPr lang="en-US" altLang="zh-CN" sz="3200" b="1" dirty="0">
                <a:solidFill>
                  <a:srgbClr val="0000CC"/>
                </a:solidFill>
                <a:latin typeface="Times New Roman" panose="02020603050405020304" pitchFamily="18" charset="0"/>
              </a:rPr>
              <a:t>3</a:t>
            </a:r>
            <a:r>
              <a:rPr lang="zh-CN" altLang="en-US" sz="3200" b="1" dirty="0">
                <a:solidFill>
                  <a:srgbClr val="0000CC"/>
                </a:solidFill>
                <a:latin typeface="Times New Roman" panose="02020603050405020304" pitchFamily="18" charset="0"/>
              </a:rPr>
              <a:t>、用变量初始化</a:t>
            </a:r>
            <a:r>
              <a:rPr lang="en-US" altLang="zh-CN" sz="3200" b="1" dirty="0" err="1">
                <a:solidFill>
                  <a:srgbClr val="0000CC"/>
                </a:solidFill>
                <a:latin typeface="Times New Roman" panose="02020603050405020304" pitchFamily="18" charset="0"/>
              </a:rPr>
              <a:t>const</a:t>
            </a:r>
            <a:r>
              <a:rPr lang="zh-CN" altLang="en-US" sz="3200" b="1" dirty="0">
                <a:solidFill>
                  <a:srgbClr val="0000CC"/>
                </a:solidFill>
                <a:latin typeface="Times New Roman" panose="02020603050405020304" pitchFamily="18" charset="0"/>
              </a:rPr>
              <a:t>引用</a:t>
            </a:r>
            <a:endParaRPr lang="en-US" altLang="zh-CN" sz="3200" b="1" dirty="0">
              <a:solidFill>
                <a:srgbClr val="0000CC"/>
              </a:solidFill>
              <a:latin typeface="Times New Roman" panose="02020603050405020304" pitchFamily="18" charset="0"/>
            </a:endParaRPr>
          </a:p>
        </p:txBody>
      </p:sp>
      <p:sp>
        <p:nvSpPr>
          <p:cNvPr id="80902" name="Rectangle 7"/>
          <p:cNvSpPr>
            <a:spLocks noChangeArrowheads="1"/>
          </p:cNvSpPr>
          <p:nvPr/>
        </p:nvSpPr>
        <p:spPr bwMode="auto">
          <a:xfrm>
            <a:off x="3606006" y="6014492"/>
            <a:ext cx="5329237" cy="457200"/>
          </a:xfrm>
          <a:prstGeom prst="rect">
            <a:avLst/>
          </a:prstGeom>
          <a:noFill/>
          <a:ln w="9525">
            <a:noFill/>
            <a:miter lim="800000"/>
          </a:ln>
        </p:spPr>
        <p:txBody>
          <a:bodyPr>
            <a:spAutoFit/>
          </a:bodyPr>
          <a:lstStyle/>
          <a:p>
            <a:r>
              <a:rPr lang="zh-CN" altLang="en-US" sz="2400" b="1" dirty="0">
                <a:solidFill>
                  <a:srgbClr val="0000CC"/>
                </a:solidFill>
              </a:rPr>
              <a:t>例子：</a:t>
            </a:r>
            <a:r>
              <a:rPr lang="en-US" altLang="zh-CN" sz="2400" b="1" dirty="0">
                <a:solidFill>
                  <a:srgbClr val="0000CC"/>
                </a:solidFill>
              </a:rPr>
              <a:t>Eg2-10</a:t>
            </a:r>
            <a:r>
              <a:rPr lang="zh-CN" altLang="en-US" sz="2400" b="1" dirty="0">
                <a:solidFill>
                  <a:srgbClr val="0000CC"/>
                </a:solidFill>
              </a:rPr>
              <a:t>指向常量的指针 常引用</a:t>
            </a:r>
            <a:endParaRPr lang="zh-CN" altLang="en-US" sz="2400" b="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up)">
                                      <p:cBhvr>
                                        <p:cTn id="7" dur="5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 calcmode="lin" valueType="num">
                                      <p:cBhvr additive="base">
                                        <p:cTn id="12" dur="500" fill="hold"/>
                                        <p:tgtEl>
                                          <p:spTgt spid="60420"/>
                                        </p:tgtEl>
                                        <p:attrNameLst>
                                          <p:attrName>ppt_x</p:attrName>
                                        </p:attrNameLst>
                                      </p:cBhvr>
                                      <p:tavLst>
                                        <p:tav tm="0">
                                          <p:val>
                                            <p:strVal val="#ppt_x"/>
                                          </p:val>
                                        </p:tav>
                                        <p:tav tm="100000">
                                          <p:val>
                                            <p:strVal val="#ppt_x"/>
                                          </p:val>
                                        </p:tav>
                                      </p:tavLst>
                                    </p:anim>
                                    <p:anim calcmode="lin" valueType="num">
                                      <p:cBhvr additive="base">
                                        <p:cTn id="13"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384"/>
            <a:ext cx="8229600" cy="811195"/>
          </a:xfrm>
        </p:spPr>
        <p:txBody>
          <a:bodyPr/>
          <a:lstStyle/>
          <a:p>
            <a:r>
              <a:rPr lang="zh-CN" altLang="en-US" dirty="0" smtClean="0"/>
              <a:t>常引用的作用</a:t>
            </a:r>
            <a:endParaRPr lang="zh-CN" altLang="en-US" dirty="0"/>
          </a:p>
        </p:txBody>
      </p:sp>
      <p:sp>
        <p:nvSpPr>
          <p:cNvPr id="3" name="内容占位符 2"/>
          <p:cNvSpPr>
            <a:spLocks noGrp="1"/>
          </p:cNvSpPr>
          <p:nvPr>
            <p:ph idx="1"/>
          </p:nvPr>
        </p:nvSpPr>
        <p:spPr/>
        <p:txBody>
          <a:bodyPr/>
          <a:lstStyle/>
          <a:p>
            <a:r>
              <a:rPr lang="zh-CN" altLang="en-US" b="1" dirty="0"/>
              <a:t>结论：</a:t>
            </a:r>
            <a:endParaRPr lang="zh-CN" altLang="en-US" dirty="0"/>
          </a:p>
          <a:p>
            <a:r>
              <a:rPr lang="zh-CN" altLang="en-US" b="1" dirty="0">
                <a:solidFill>
                  <a:srgbClr val="FF0000"/>
                </a:solidFill>
              </a:rPr>
              <a:t>如果不需改变形参的值又不用作</a:t>
            </a:r>
            <a:r>
              <a:rPr lang="zh-CN" altLang="en-US" b="1" dirty="0">
                <a:solidFill>
                  <a:srgbClr val="FF0000"/>
                </a:solidFill>
              </a:rPr>
              <a:t>值传递（实参赋值给形参</a:t>
            </a:r>
            <a:r>
              <a:rPr lang="zh-CN" altLang="en-US" b="1" dirty="0"/>
              <a:t>），</a:t>
            </a:r>
            <a:r>
              <a:rPr lang="zh-CN" altLang="en-US" b="1" dirty="0">
                <a:solidFill>
                  <a:srgbClr val="0000CC"/>
                </a:solidFill>
              </a:rPr>
              <a:t>用</a:t>
            </a:r>
            <a:r>
              <a:rPr lang="zh-CN" altLang="en-US" b="1" dirty="0">
                <a:solidFill>
                  <a:schemeClr val="accent2"/>
                </a:solidFill>
              </a:rPr>
              <a:t>常引用作形参</a:t>
            </a:r>
            <a:r>
              <a:rPr lang="zh-CN" altLang="en-US" dirty="0"/>
              <a:t>适应面最广：实参可以是变量也可以是常量。</a:t>
            </a:r>
            <a:endParaRPr lang="zh-CN" altLang="en-US" dirty="0"/>
          </a:p>
          <a:p>
            <a:r>
              <a:rPr lang="zh-CN" altLang="en-US" b="1" dirty="0">
                <a:solidFill>
                  <a:srgbClr val="0000CC"/>
                </a:solidFill>
              </a:rPr>
              <a:t>如果需要改变形参的值，用</a:t>
            </a:r>
            <a:r>
              <a:rPr lang="zh-CN" altLang="en-US" b="1" dirty="0">
                <a:solidFill>
                  <a:srgbClr val="FF0000"/>
                </a:solidFill>
              </a:rPr>
              <a:t>引用作形参</a:t>
            </a:r>
            <a:r>
              <a:rPr lang="zh-CN" altLang="en-US" dirty="0"/>
              <a:t>最合适：实参必须是变量不允许是常量。</a:t>
            </a:r>
            <a:endParaRPr lang="zh-CN" altLang="en-US" dirty="0"/>
          </a:p>
          <a:p>
            <a:r>
              <a:rPr lang="zh-CN" altLang="en-US" b="1" dirty="0"/>
              <a:t>如果</a:t>
            </a:r>
            <a:r>
              <a:rPr lang="zh-CN" altLang="en-US" b="1" dirty="0">
                <a:solidFill>
                  <a:srgbClr val="0000CC"/>
                </a:solidFill>
              </a:rPr>
              <a:t>不需改变形参的值又可以用作值</a:t>
            </a:r>
            <a:r>
              <a:rPr lang="zh-CN" altLang="en-US" b="1" dirty="0"/>
              <a:t>传递（实参赋值给形参），用</a:t>
            </a:r>
            <a:r>
              <a:rPr lang="zh-CN" altLang="en-US" dirty="0"/>
              <a:t>普通变量作形参：多了传递参数的开销。</a:t>
            </a:r>
            <a:endParaRPr lang="zh-CN" altLang="en-US"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457200" y="73025"/>
            <a:ext cx="8229600" cy="811213"/>
          </a:xfrm>
        </p:spPr>
        <p:txBody>
          <a:bodyPr/>
          <a:lstStyle/>
          <a:p>
            <a:r>
              <a:rPr lang="en-US" altLang="zh-CN" b="1" smtClean="0"/>
              <a:t>2.5.4 </a:t>
            </a:r>
            <a:r>
              <a:rPr lang="zh-CN" altLang="zh-CN" b="1" smtClean="0">
                <a:solidFill>
                  <a:srgbClr val="FF0000"/>
                </a:solidFill>
              </a:rPr>
              <a:t>顶层</a:t>
            </a:r>
            <a:r>
              <a:rPr lang="en-US" altLang="zh-CN" b="1" smtClean="0">
                <a:solidFill>
                  <a:srgbClr val="FF0000"/>
                </a:solidFill>
              </a:rPr>
              <a:t>const</a:t>
            </a:r>
            <a:r>
              <a:rPr lang="zh-CN" altLang="zh-CN" b="1" smtClean="0"/>
              <a:t>与</a:t>
            </a:r>
            <a:r>
              <a:rPr lang="zh-CN" altLang="zh-CN" b="1" smtClean="0">
                <a:solidFill>
                  <a:srgbClr val="0000CC"/>
                </a:solidFill>
              </a:rPr>
              <a:t>底层</a:t>
            </a:r>
            <a:r>
              <a:rPr lang="en-US" altLang="zh-CN" b="1" smtClean="0">
                <a:solidFill>
                  <a:srgbClr val="0000CC"/>
                </a:solidFill>
              </a:rPr>
              <a:t>const</a:t>
            </a:r>
            <a:endParaRPr lang="zh-CN" altLang="en-US" smtClean="0">
              <a:solidFill>
                <a:srgbClr val="0000CC"/>
              </a:solidFill>
            </a:endParaRPr>
          </a:p>
        </p:txBody>
      </p:sp>
      <p:sp>
        <p:nvSpPr>
          <p:cNvPr id="3" name="内容占位符 2"/>
          <p:cNvSpPr>
            <a:spLocks noGrp="1"/>
          </p:cNvSpPr>
          <p:nvPr>
            <p:ph idx="1"/>
          </p:nvPr>
        </p:nvSpPr>
        <p:spPr>
          <a:xfrm>
            <a:off x="250825" y="1076325"/>
            <a:ext cx="8713788" cy="5781675"/>
          </a:xfrm>
        </p:spPr>
        <p:txBody>
          <a:bodyPr/>
          <a:lstStyle/>
          <a:p>
            <a:r>
              <a:rPr lang="en-US" altLang="zh-CN" b="1" dirty="0" smtClean="0">
                <a:solidFill>
                  <a:srgbClr val="0000CC"/>
                </a:solidFill>
              </a:rPr>
              <a:t>1、</a:t>
            </a:r>
            <a:r>
              <a:rPr lang="zh-CN" altLang="en-US" b="1" dirty="0" smtClean="0">
                <a:solidFill>
                  <a:srgbClr val="0000CC"/>
                </a:solidFill>
              </a:rPr>
              <a:t>概念</a:t>
            </a:r>
            <a:endParaRPr lang="en-US" altLang="zh-CN" b="1" dirty="0" smtClean="0">
              <a:solidFill>
                <a:srgbClr val="0000CC"/>
              </a:solidFill>
            </a:endParaRPr>
          </a:p>
          <a:p>
            <a:pPr lvl="1"/>
            <a:r>
              <a:rPr lang="zh-CN" altLang="zh-CN" sz="2000" b="1" dirty="0" smtClean="0"/>
              <a:t>指针实际上定义了两个对象：指针本身和它所指的对象。这两个对象都可以用</a:t>
            </a:r>
            <a:r>
              <a:rPr lang="en-US" altLang="zh-CN" sz="2000" b="1" dirty="0" err="1" smtClean="0"/>
              <a:t>const</a:t>
            </a:r>
            <a:r>
              <a:rPr lang="zh-CN" altLang="zh-CN" sz="2000" b="1" dirty="0" smtClean="0"/>
              <a:t>进行限定，当指针本身被限定为常量时，称指针为</a:t>
            </a:r>
            <a:r>
              <a:rPr lang="zh-CN" altLang="zh-CN" sz="2000" b="1" dirty="0" smtClean="0">
                <a:solidFill>
                  <a:srgbClr val="FF0000"/>
                </a:solidFill>
              </a:rPr>
              <a:t>顶层</a:t>
            </a:r>
            <a:r>
              <a:rPr lang="en-US" altLang="zh-CN" sz="2000" b="1" dirty="0" err="1" smtClean="0">
                <a:solidFill>
                  <a:srgbClr val="FF0000"/>
                </a:solidFill>
              </a:rPr>
              <a:t>const</a:t>
            </a:r>
            <a:r>
              <a:rPr lang="zh-CN" altLang="zh-CN" sz="2000" b="1" dirty="0" smtClean="0"/>
              <a:t>；当所指的对象被限定为常量，而指针本身未被限定时，称指针为</a:t>
            </a:r>
            <a:r>
              <a:rPr lang="zh-CN" altLang="zh-CN" sz="2000" b="1" dirty="0" smtClean="0">
                <a:solidFill>
                  <a:srgbClr val="FF0000"/>
                </a:solidFill>
              </a:rPr>
              <a:t>底层</a:t>
            </a:r>
            <a:r>
              <a:rPr lang="en-US" altLang="zh-CN" sz="2000" b="1" dirty="0" err="1" smtClean="0">
                <a:solidFill>
                  <a:srgbClr val="FF0000"/>
                </a:solidFill>
              </a:rPr>
              <a:t>const</a:t>
            </a:r>
            <a:r>
              <a:rPr lang="zh-CN" altLang="zh-CN" sz="2000" b="1" dirty="0" smtClean="0"/>
              <a:t>；</a:t>
            </a:r>
            <a:endParaRPr lang="en-US" altLang="zh-CN" sz="2000" b="1" dirty="0" smtClean="0"/>
          </a:p>
          <a:p>
            <a:pPr lvl="1"/>
            <a:r>
              <a:rPr lang="zh-CN" altLang="zh-CN" sz="2000" b="1" dirty="0" smtClean="0"/>
              <a:t>当指针和所指对象两者都被限定为常量时，则</a:t>
            </a:r>
            <a:r>
              <a:rPr lang="zh-CN" altLang="zh-CN" sz="2000" b="1" dirty="0" smtClean="0">
                <a:solidFill>
                  <a:srgbClr val="FF0000"/>
                </a:solidFill>
              </a:rPr>
              <a:t>指针为顶层</a:t>
            </a:r>
            <a:r>
              <a:rPr lang="en-US" altLang="zh-CN" sz="2000" b="1" dirty="0" err="1" smtClean="0">
                <a:solidFill>
                  <a:srgbClr val="FF0000"/>
                </a:solidFill>
              </a:rPr>
              <a:t>const</a:t>
            </a:r>
            <a:r>
              <a:rPr lang="zh-CN" altLang="zh-CN" sz="2000" b="1" dirty="0" smtClean="0"/>
              <a:t>，所指对象为</a:t>
            </a:r>
            <a:r>
              <a:rPr lang="zh-CN" altLang="zh-CN" sz="2000" b="1" dirty="0" smtClean="0">
                <a:solidFill>
                  <a:srgbClr val="FF0000"/>
                </a:solidFill>
              </a:rPr>
              <a:t>底层</a:t>
            </a:r>
            <a:r>
              <a:rPr lang="en-US" altLang="zh-CN" sz="2000" b="1" dirty="0" err="1" smtClean="0">
                <a:solidFill>
                  <a:srgbClr val="FF0000"/>
                </a:solidFill>
              </a:rPr>
              <a:t>const</a:t>
            </a:r>
            <a:r>
              <a:rPr lang="zh-CN" altLang="zh-CN" sz="2000" b="1" dirty="0" smtClean="0"/>
              <a:t>。</a:t>
            </a:r>
            <a:endParaRPr lang="en-US" altLang="zh-CN" sz="2000" b="1" dirty="0" smtClean="0"/>
          </a:p>
          <a:p>
            <a:pPr lvl="1"/>
            <a:r>
              <a:rPr lang="zh-CN" altLang="en-US" sz="2000" b="1" dirty="0" smtClean="0"/>
              <a:t>例如：</a:t>
            </a:r>
            <a:endParaRPr lang="en-US" altLang="zh-CN" sz="2000" b="1" dirty="0" smtClean="0"/>
          </a:p>
          <a:p>
            <a:pPr marL="800100" lvl="2" indent="0">
              <a:buFontTx/>
              <a:buNone/>
            </a:pPr>
            <a:r>
              <a:rPr lang="en-US" altLang="zh-CN" sz="2000" b="1" dirty="0" err="1" smtClean="0"/>
              <a:t>int</a:t>
            </a:r>
            <a:r>
              <a:rPr lang="en-US" altLang="zh-CN" sz="2000" b="1" dirty="0" smtClean="0"/>
              <a:t> </a:t>
            </a:r>
            <a:r>
              <a:rPr lang="en-US" altLang="zh-CN" sz="2000" b="1" dirty="0" err="1" smtClean="0"/>
              <a:t>i</a:t>
            </a:r>
            <a:r>
              <a:rPr lang="en-US" altLang="zh-CN" sz="2000" b="1" dirty="0" smtClean="0"/>
              <a:t> = 0;</a:t>
            </a:r>
            <a:endParaRPr lang="zh-CN" altLang="zh-CN" sz="2000" b="1" dirty="0" smtClean="0"/>
          </a:p>
          <a:p>
            <a:pPr marL="800100" lvl="2" indent="0">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ic</a:t>
            </a:r>
            <a:r>
              <a:rPr lang="en-US" altLang="zh-CN" sz="2000" b="1" dirty="0" smtClean="0"/>
              <a:t> = 32;                        </a:t>
            </a:r>
            <a:endParaRPr lang="zh-CN" altLang="zh-CN" sz="2000" b="1" dirty="0" smtClean="0"/>
          </a:p>
          <a:p>
            <a:pPr marL="800100" lvl="2" indent="0">
              <a:buFontTx/>
              <a:buNone/>
            </a:pPr>
            <a:r>
              <a:rPr lang="en-US" altLang="zh-CN" sz="2000" b="1" dirty="0" err="1" smtClean="0"/>
              <a:t>int</a:t>
            </a:r>
            <a:r>
              <a:rPr lang="en-US" altLang="zh-CN" sz="2000" b="1" dirty="0" smtClean="0"/>
              <a:t> *</a:t>
            </a:r>
            <a:r>
              <a:rPr lang="en-US" altLang="zh-CN" sz="2000" b="1" dirty="0" err="1" smtClean="0"/>
              <a:t>const</a:t>
            </a:r>
            <a:r>
              <a:rPr lang="en-US" altLang="zh-CN" sz="2000" b="1" dirty="0" smtClean="0"/>
              <a:t> p1 = &amp;</a:t>
            </a:r>
            <a:r>
              <a:rPr lang="en-US" altLang="zh-CN" sz="2000" b="1" dirty="0" err="1" smtClean="0"/>
              <a:t>i</a:t>
            </a:r>
            <a:r>
              <a:rPr lang="en-US" altLang="zh-CN" sz="2000" b="1" dirty="0" smtClean="0"/>
              <a:t>;                        //p1</a:t>
            </a:r>
            <a:r>
              <a:rPr lang="zh-CN" altLang="zh-CN" sz="2000" b="1" dirty="0" smtClean="0"/>
              <a:t>为顶层</a:t>
            </a:r>
            <a:r>
              <a:rPr lang="en-US" altLang="zh-CN" sz="2000" b="1" dirty="0" err="1" smtClean="0"/>
              <a:t>const</a:t>
            </a:r>
            <a:endParaRPr lang="zh-CN" altLang="zh-CN" sz="2000" b="1" dirty="0" smtClean="0"/>
          </a:p>
          <a:p>
            <a:pPr marL="800100" lvl="2" indent="0">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*p2;                              //*P2</a:t>
            </a:r>
            <a:r>
              <a:rPr lang="zh-CN" altLang="zh-CN" sz="2000" b="1" dirty="0" smtClean="0"/>
              <a:t>为底层</a:t>
            </a:r>
            <a:r>
              <a:rPr lang="en-US" altLang="zh-CN" sz="2000" b="1" dirty="0" err="1" smtClean="0"/>
              <a:t>const</a:t>
            </a:r>
            <a:endParaRPr lang="zh-CN" altLang="zh-CN" sz="2000" b="1" dirty="0" smtClean="0"/>
          </a:p>
          <a:p>
            <a:pPr marL="800100" lvl="2" indent="0">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const</a:t>
            </a:r>
            <a:r>
              <a:rPr lang="en-US" altLang="zh-CN" sz="2000" b="1" dirty="0" smtClean="0"/>
              <a:t> p3 = &amp;</a:t>
            </a:r>
            <a:r>
              <a:rPr lang="en-US" altLang="zh-CN" sz="2000" b="1" dirty="0" err="1" smtClean="0"/>
              <a:t>ic</a:t>
            </a:r>
            <a:r>
              <a:rPr lang="en-US" altLang="zh-CN" sz="2000" b="1" dirty="0" smtClean="0"/>
              <a:t>;         //p3</a:t>
            </a:r>
            <a:r>
              <a:rPr lang="zh-CN" altLang="zh-CN" sz="2000" b="1" dirty="0" smtClean="0"/>
              <a:t>为顶层</a:t>
            </a:r>
            <a:r>
              <a:rPr lang="en-US" altLang="zh-CN" sz="2000" b="1" dirty="0" err="1" smtClean="0"/>
              <a:t>const</a:t>
            </a:r>
            <a:r>
              <a:rPr lang="en-US" altLang="zh-CN" sz="2000" b="1" dirty="0" smtClean="0"/>
              <a:t>,(*p3)</a:t>
            </a:r>
            <a:r>
              <a:rPr lang="zh-CN" altLang="zh-CN" sz="2000" b="1" dirty="0" smtClean="0"/>
              <a:t>为底层</a:t>
            </a:r>
            <a:r>
              <a:rPr lang="en-US" altLang="zh-CN" sz="2000" b="1" dirty="0" err="1" smtClean="0"/>
              <a:t>const</a:t>
            </a:r>
            <a:endParaRPr lang="zh-CN" altLang="zh-CN" sz="2000" b="1" dirty="0" smtClean="0"/>
          </a:p>
          <a:p>
            <a:pPr lvl="1"/>
            <a:endParaRPr lang="zh-CN" altLang="zh-CN" b="1" dirty="0" smtClean="0"/>
          </a:p>
          <a:p>
            <a:endParaRPr lang="zh-CN" altLang="en-US"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457200" y="73025"/>
            <a:ext cx="8229600" cy="811213"/>
          </a:xfrm>
        </p:spPr>
        <p:txBody>
          <a:bodyPr/>
          <a:lstStyle/>
          <a:p>
            <a:r>
              <a:rPr lang="en-US" altLang="zh-CN" b="1" smtClean="0"/>
              <a:t>2.5.4 </a:t>
            </a:r>
            <a:r>
              <a:rPr lang="zh-CN" altLang="zh-CN" b="1" smtClean="0">
                <a:solidFill>
                  <a:srgbClr val="FF0000"/>
                </a:solidFill>
              </a:rPr>
              <a:t>顶层</a:t>
            </a:r>
            <a:r>
              <a:rPr lang="en-US" altLang="zh-CN" b="1" smtClean="0">
                <a:solidFill>
                  <a:srgbClr val="FF0000"/>
                </a:solidFill>
              </a:rPr>
              <a:t>const</a:t>
            </a:r>
            <a:r>
              <a:rPr lang="zh-CN" altLang="zh-CN" b="1" smtClean="0"/>
              <a:t>与</a:t>
            </a:r>
            <a:r>
              <a:rPr lang="zh-CN" altLang="zh-CN" b="1" smtClean="0">
                <a:solidFill>
                  <a:srgbClr val="0000CC"/>
                </a:solidFill>
              </a:rPr>
              <a:t>底层</a:t>
            </a:r>
            <a:r>
              <a:rPr lang="en-US" altLang="zh-CN" b="1" smtClean="0">
                <a:solidFill>
                  <a:srgbClr val="0000CC"/>
                </a:solidFill>
              </a:rPr>
              <a:t>const</a:t>
            </a:r>
            <a:endParaRPr lang="zh-CN" altLang="en-US" smtClean="0">
              <a:solidFill>
                <a:srgbClr val="0000CC"/>
              </a:solidFill>
            </a:endParaRPr>
          </a:p>
        </p:txBody>
      </p:sp>
      <p:sp>
        <p:nvSpPr>
          <p:cNvPr id="82946" name="内容占位符 2"/>
          <p:cNvSpPr>
            <a:spLocks noGrp="1"/>
          </p:cNvSpPr>
          <p:nvPr>
            <p:ph idx="1"/>
          </p:nvPr>
        </p:nvSpPr>
        <p:spPr>
          <a:xfrm>
            <a:off x="179388" y="908050"/>
            <a:ext cx="8964612" cy="5761038"/>
          </a:xfrm>
        </p:spPr>
        <p:txBody>
          <a:bodyPr/>
          <a:lstStyle/>
          <a:p>
            <a:r>
              <a:rPr lang="en-US" altLang="zh-CN" b="1" dirty="0" smtClean="0">
                <a:solidFill>
                  <a:srgbClr val="0000CC"/>
                </a:solidFill>
              </a:rPr>
              <a:t>2、</a:t>
            </a:r>
            <a:r>
              <a:rPr lang="zh-CN" altLang="en-US" b="1" dirty="0" smtClean="0">
                <a:solidFill>
                  <a:srgbClr val="0000CC"/>
                </a:solidFill>
              </a:rPr>
              <a:t>概念延伸</a:t>
            </a:r>
            <a:endParaRPr lang="en-US" altLang="zh-CN" b="1" dirty="0" smtClean="0">
              <a:solidFill>
                <a:srgbClr val="0000CC"/>
              </a:solidFill>
            </a:endParaRPr>
          </a:p>
          <a:p>
            <a:pPr lvl="1"/>
            <a:r>
              <a:rPr lang="zh-CN" altLang="zh-CN" sz="2400" b="1" dirty="0" smtClean="0"/>
              <a:t>一般地，</a:t>
            </a:r>
            <a:r>
              <a:rPr lang="zh-CN" altLang="zh-CN" sz="2400" b="1" dirty="0" smtClean="0">
                <a:solidFill>
                  <a:srgbClr val="0000CC"/>
                </a:solidFill>
              </a:rPr>
              <a:t>顶层</a:t>
            </a:r>
            <a:r>
              <a:rPr lang="en-US" altLang="zh-CN" sz="2400" b="1" dirty="0" err="1" smtClean="0">
                <a:solidFill>
                  <a:srgbClr val="0000CC"/>
                </a:solidFill>
              </a:rPr>
              <a:t>const</a:t>
            </a:r>
            <a:r>
              <a:rPr lang="zh-CN" altLang="zh-CN" sz="2400" b="1" dirty="0" smtClean="0">
                <a:solidFill>
                  <a:srgbClr val="FF0000"/>
                </a:solidFill>
              </a:rPr>
              <a:t>其实是指不可被修改的常量对象</a:t>
            </a:r>
            <a:r>
              <a:rPr lang="zh-CN" altLang="zh-CN" sz="2400" dirty="0" smtClean="0"/>
              <a:t>，</a:t>
            </a:r>
            <a:r>
              <a:rPr lang="zh-CN" altLang="zh-CN" sz="2400" b="1" dirty="0" smtClean="0"/>
              <a:t>此概念可以推广到任意的数据类型，它们定义的常量对象都是顶层</a:t>
            </a:r>
            <a:r>
              <a:rPr lang="en-US" altLang="zh-CN" sz="2400" b="1" dirty="0" err="1" smtClean="0"/>
              <a:t>const</a:t>
            </a:r>
            <a:r>
              <a:rPr lang="en-US" altLang="zh-CN" sz="2400" b="1" dirty="0" smtClean="0"/>
              <a:t>。(</a:t>
            </a:r>
            <a:r>
              <a:rPr lang="zh-CN" altLang="en-US" sz="2400" b="1" dirty="0" smtClean="0">
                <a:solidFill>
                  <a:srgbClr val="FF0000"/>
                </a:solidFill>
              </a:rPr>
              <a:t>常指针、常对象</a:t>
            </a:r>
            <a:r>
              <a:rPr lang="zh-CN" altLang="en-US" sz="2400" b="1" dirty="0" smtClean="0"/>
              <a:t>）</a:t>
            </a:r>
            <a:endParaRPr lang="zh-CN" altLang="en-US" sz="2400" b="1" dirty="0" smtClean="0"/>
          </a:p>
          <a:p>
            <a:pPr lvl="1"/>
            <a:r>
              <a:rPr lang="zh-CN" altLang="zh-CN" sz="2400" b="1" dirty="0" smtClean="0"/>
              <a:t>底层</a:t>
            </a:r>
            <a:r>
              <a:rPr lang="en-US" altLang="zh-CN" sz="2400" b="1" dirty="0" err="1" smtClean="0"/>
              <a:t>const</a:t>
            </a:r>
            <a:r>
              <a:rPr lang="zh-CN" altLang="zh-CN" sz="2400" b="1" dirty="0" smtClean="0"/>
              <a:t>则与指针和引用这样的复合类型定义有关，其中指针比较特殊，既可以顶层</a:t>
            </a:r>
            <a:r>
              <a:rPr lang="en-US" altLang="zh-CN" sz="2400" b="1" dirty="0" err="1" smtClean="0"/>
              <a:t>const</a:t>
            </a:r>
            <a:r>
              <a:rPr lang="zh-CN" altLang="zh-CN" sz="2400" b="1" dirty="0" smtClean="0"/>
              <a:t>，也可能是底层</a:t>
            </a:r>
            <a:r>
              <a:rPr lang="en-US" altLang="zh-CN" sz="2400" b="1" dirty="0" err="1" smtClean="0"/>
              <a:t>const</a:t>
            </a:r>
            <a:r>
              <a:rPr lang="zh-CN" altLang="zh-CN" sz="2400" b="1" dirty="0" smtClean="0"/>
              <a:t>。而所有声明为</a:t>
            </a:r>
            <a:r>
              <a:rPr lang="en-US" altLang="zh-CN" sz="2400" b="1" dirty="0" err="1" smtClean="0"/>
              <a:t>const</a:t>
            </a:r>
            <a:r>
              <a:rPr lang="zh-CN" altLang="zh-CN" sz="2400" b="1" dirty="0" smtClean="0"/>
              <a:t>的</a:t>
            </a:r>
            <a:r>
              <a:rPr lang="zh-CN" altLang="zh-CN" sz="2400" b="1" dirty="0" smtClean="0">
                <a:solidFill>
                  <a:srgbClr val="FF0000"/>
                </a:solidFill>
              </a:rPr>
              <a:t>引用都是</a:t>
            </a:r>
            <a:r>
              <a:rPr lang="zh-CN" altLang="zh-CN" sz="2400" b="1" dirty="0" smtClean="0">
                <a:solidFill>
                  <a:srgbClr val="0000CC"/>
                </a:solidFill>
              </a:rPr>
              <a:t>底层</a:t>
            </a:r>
            <a:r>
              <a:rPr lang="en-US" altLang="zh-CN" sz="2400" b="1" dirty="0" err="1" smtClean="0">
                <a:solidFill>
                  <a:srgbClr val="0000CC"/>
                </a:solidFill>
              </a:rPr>
              <a:t>const</a:t>
            </a:r>
            <a:r>
              <a:rPr lang="zh-CN" altLang="zh-CN" sz="2400" b="1" dirty="0" smtClean="0"/>
              <a:t>。</a:t>
            </a:r>
            <a:endParaRPr lang="zh-CN" altLang="en-US" sz="2400" b="1" dirty="0" smtClean="0"/>
          </a:p>
          <a:p>
            <a:pPr lvl="1">
              <a:buFontTx/>
              <a:buNone/>
            </a:pPr>
            <a:r>
              <a:rPr lang="zh-CN" altLang="en-US" sz="2400" b="1" dirty="0" smtClean="0"/>
              <a:t>   </a:t>
            </a:r>
            <a:r>
              <a:rPr lang="en-US" altLang="zh-CN" sz="2400" b="1" dirty="0" smtClean="0"/>
              <a:t>(</a:t>
            </a:r>
            <a:r>
              <a:rPr lang="zh-CN" altLang="en-US" sz="2400" b="1" dirty="0" smtClean="0">
                <a:solidFill>
                  <a:srgbClr val="FF0000"/>
                </a:solidFill>
              </a:rPr>
              <a:t>指向常量的指针、常引用</a:t>
            </a:r>
            <a:r>
              <a:rPr lang="en-US" altLang="zh-CN" sz="2400" b="1" dirty="0" smtClean="0"/>
              <a:t>)</a:t>
            </a:r>
            <a:endParaRPr lang="zh-CN" altLang="zh-CN" sz="2400" b="1" dirty="0" smtClean="0"/>
          </a:p>
          <a:p>
            <a:pPr marL="800100" lvl="2" indent="0">
              <a:buFontTx/>
              <a:buNone/>
            </a:pPr>
            <a:r>
              <a:rPr lang="en-US" altLang="zh-CN" b="1" dirty="0" err="1" smtClean="0"/>
              <a:t>int</a:t>
            </a:r>
            <a:r>
              <a:rPr lang="en-US" altLang="zh-CN" b="1" dirty="0" smtClean="0"/>
              <a:t> </a:t>
            </a:r>
            <a:r>
              <a:rPr lang="en-US" altLang="zh-CN" b="1" dirty="0" err="1" smtClean="0"/>
              <a:t>i</a:t>
            </a:r>
            <a:r>
              <a:rPr lang="en-US" altLang="zh-CN" b="1" dirty="0" smtClean="0"/>
              <a:t>=3;</a:t>
            </a:r>
            <a:endParaRPr lang="zh-CN" altLang="zh-CN" b="1" dirty="0" smtClean="0"/>
          </a:p>
          <a:p>
            <a:pPr marL="800100" lvl="2" indent="0">
              <a:buFontTx/>
              <a:buNone/>
            </a:pPr>
            <a:r>
              <a:rPr lang="en-US" altLang="zh-CN" b="1" dirty="0" err="1" smtClean="0"/>
              <a:t>const</a:t>
            </a:r>
            <a:r>
              <a:rPr lang="en-US" altLang="zh-CN" b="1" dirty="0" smtClean="0"/>
              <a:t> double d=9.0                   //d</a:t>
            </a:r>
            <a:r>
              <a:rPr lang="zh-CN" altLang="zh-CN" b="1" dirty="0" smtClean="0"/>
              <a:t>为顶层</a:t>
            </a:r>
            <a:r>
              <a:rPr lang="en-US" altLang="zh-CN" b="1" dirty="0" err="1" smtClean="0"/>
              <a:t>const</a:t>
            </a:r>
            <a:endParaRPr lang="zh-CN" altLang="zh-CN" b="1" dirty="0" smtClean="0"/>
          </a:p>
          <a:p>
            <a:pPr marL="800100" lvl="2" indent="0">
              <a:buFontTx/>
              <a:buNone/>
            </a:pPr>
            <a:r>
              <a:rPr lang="en-US" altLang="zh-CN" b="1" dirty="0" err="1" smtClean="0"/>
              <a:t>const</a:t>
            </a:r>
            <a:r>
              <a:rPr lang="en-US" altLang="zh-CN" b="1" dirty="0" smtClean="0"/>
              <a:t> </a:t>
            </a:r>
            <a:r>
              <a:rPr lang="en-US" altLang="zh-CN" b="1" dirty="0" err="1" smtClean="0"/>
              <a:t>int</a:t>
            </a:r>
            <a:r>
              <a:rPr lang="en-US" altLang="zh-CN" b="1" dirty="0" smtClean="0"/>
              <a:t> </a:t>
            </a:r>
            <a:r>
              <a:rPr lang="en-US" altLang="zh-CN" b="1" dirty="0" err="1" smtClean="0"/>
              <a:t>ic</a:t>
            </a:r>
            <a:r>
              <a:rPr lang="en-US" altLang="zh-CN" b="1" dirty="0" smtClean="0"/>
              <a:t> = 32;                        //</a:t>
            </a:r>
            <a:r>
              <a:rPr lang="en-US" altLang="zh-CN" b="1" dirty="0" err="1" smtClean="0"/>
              <a:t>ic</a:t>
            </a:r>
            <a:r>
              <a:rPr lang="zh-CN" altLang="zh-CN" b="1" dirty="0" smtClean="0"/>
              <a:t>为顶层</a:t>
            </a:r>
            <a:r>
              <a:rPr lang="en-US" altLang="zh-CN" b="1" dirty="0" err="1" smtClean="0"/>
              <a:t>const</a:t>
            </a:r>
            <a:endParaRPr lang="zh-CN" altLang="zh-CN" b="1" dirty="0" smtClean="0"/>
          </a:p>
          <a:p>
            <a:pPr marL="800100" lvl="2" indent="0">
              <a:buFontTx/>
              <a:buNone/>
            </a:pPr>
            <a:r>
              <a:rPr lang="en-US" altLang="zh-CN" b="1" dirty="0" err="1" smtClean="0">
                <a:solidFill>
                  <a:srgbClr val="0000CC"/>
                </a:solidFill>
              </a:rPr>
              <a:t>const</a:t>
            </a:r>
            <a:r>
              <a:rPr lang="en-US" altLang="zh-CN" b="1" dirty="0" smtClean="0">
                <a:solidFill>
                  <a:srgbClr val="0000CC"/>
                </a:solidFill>
              </a:rPr>
              <a:t> </a:t>
            </a:r>
            <a:r>
              <a:rPr lang="en-US" altLang="zh-CN" b="1" dirty="0" err="1" smtClean="0">
                <a:solidFill>
                  <a:srgbClr val="0000CC"/>
                </a:solidFill>
              </a:rPr>
              <a:t>int</a:t>
            </a:r>
            <a:r>
              <a:rPr lang="en-US" altLang="zh-CN" b="1" dirty="0" smtClean="0">
                <a:solidFill>
                  <a:srgbClr val="0000CC"/>
                </a:solidFill>
              </a:rPr>
              <a:t> &amp;</a:t>
            </a:r>
            <a:r>
              <a:rPr lang="en-US" altLang="zh-CN" b="1" dirty="0" err="1" smtClean="0">
                <a:solidFill>
                  <a:srgbClr val="0000CC"/>
                </a:solidFill>
              </a:rPr>
              <a:t>ri</a:t>
            </a:r>
            <a:r>
              <a:rPr lang="en-US" altLang="zh-CN" b="1" dirty="0" smtClean="0">
                <a:solidFill>
                  <a:srgbClr val="0000CC"/>
                </a:solidFill>
              </a:rPr>
              <a:t> = </a:t>
            </a:r>
            <a:r>
              <a:rPr lang="en-US" altLang="zh-CN" b="1" dirty="0" err="1" smtClean="0">
                <a:solidFill>
                  <a:srgbClr val="0000CC"/>
                </a:solidFill>
              </a:rPr>
              <a:t>i</a:t>
            </a:r>
            <a:r>
              <a:rPr lang="en-US" altLang="zh-CN" b="1" dirty="0" smtClean="0">
                <a:solidFill>
                  <a:srgbClr val="0000CC"/>
                </a:solidFill>
              </a:rPr>
              <a:t>;                          //</a:t>
            </a:r>
            <a:r>
              <a:rPr lang="en-US" altLang="zh-CN" b="1" dirty="0" err="1" smtClean="0">
                <a:solidFill>
                  <a:srgbClr val="0000CC"/>
                </a:solidFill>
              </a:rPr>
              <a:t>ri</a:t>
            </a:r>
            <a:r>
              <a:rPr lang="zh-CN" altLang="zh-CN" b="1" dirty="0" smtClean="0">
                <a:solidFill>
                  <a:srgbClr val="0000CC"/>
                </a:solidFill>
              </a:rPr>
              <a:t>为底层</a:t>
            </a:r>
            <a:r>
              <a:rPr lang="en-US" altLang="zh-CN" b="1" dirty="0" err="1" smtClean="0">
                <a:solidFill>
                  <a:srgbClr val="0000CC"/>
                </a:solidFill>
              </a:rPr>
              <a:t>const</a:t>
            </a:r>
            <a:endParaRPr lang="zh-CN" altLang="zh-CN" b="1" dirty="0" smtClean="0">
              <a:solidFill>
                <a:srgbClr val="0000CC"/>
              </a:solidFill>
            </a:endParaRPr>
          </a:p>
          <a:p>
            <a:pPr marL="800100" lvl="2" indent="0">
              <a:buFontTx/>
              <a:buNone/>
            </a:pPr>
            <a:r>
              <a:rPr lang="en-US" altLang="zh-CN" b="1" dirty="0" err="1" smtClean="0">
                <a:solidFill>
                  <a:srgbClr val="0000CC"/>
                </a:solidFill>
              </a:rPr>
              <a:t>const</a:t>
            </a:r>
            <a:r>
              <a:rPr lang="en-US" altLang="zh-CN" b="1" dirty="0" smtClean="0">
                <a:solidFill>
                  <a:srgbClr val="0000CC"/>
                </a:solidFill>
              </a:rPr>
              <a:t> </a:t>
            </a:r>
            <a:r>
              <a:rPr lang="en-US" altLang="zh-CN" b="1" dirty="0" err="1" smtClean="0">
                <a:solidFill>
                  <a:srgbClr val="0000CC"/>
                </a:solidFill>
              </a:rPr>
              <a:t>int</a:t>
            </a:r>
            <a:r>
              <a:rPr lang="en-US" altLang="zh-CN" b="1" dirty="0" smtClean="0">
                <a:solidFill>
                  <a:srgbClr val="0000CC"/>
                </a:solidFill>
              </a:rPr>
              <a:t> &amp;</a:t>
            </a:r>
            <a:r>
              <a:rPr lang="en-US" altLang="zh-CN" b="1" dirty="0" err="1" smtClean="0">
                <a:solidFill>
                  <a:srgbClr val="0000CC"/>
                </a:solidFill>
              </a:rPr>
              <a:t>ric</a:t>
            </a:r>
            <a:r>
              <a:rPr lang="en-US" altLang="zh-CN" b="1" dirty="0" smtClean="0">
                <a:solidFill>
                  <a:srgbClr val="0000CC"/>
                </a:solidFill>
              </a:rPr>
              <a:t> = </a:t>
            </a:r>
            <a:r>
              <a:rPr lang="en-US" altLang="zh-CN" b="1" dirty="0" err="1" smtClean="0">
                <a:solidFill>
                  <a:srgbClr val="0000CC"/>
                </a:solidFill>
              </a:rPr>
              <a:t>ic</a:t>
            </a:r>
            <a:r>
              <a:rPr lang="en-US" altLang="zh-CN" b="1" dirty="0" smtClean="0">
                <a:solidFill>
                  <a:srgbClr val="0000CC"/>
                </a:solidFill>
              </a:rPr>
              <a:t>;                      //</a:t>
            </a:r>
            <a:r>
              <a:rPr lang="en-US" altLang="zh-CN" b="1" dirty="0" err="1" smtClean="0">
                <a:solidFill>
                  <a:srgbClr val="0000CC"/>
                </a:solidFill>
              </a:rPr>
              <a:t>ric</a:t>
            </a:r>
            <a:r>
              <a:rPr lang="zh-CN" altLang="zh-CN" b="1" dirty="0" smtClean="0">
                <a:solidFill>
                  <a:srgbClr val="0000CC"/>
                </a:solidFill>
              </a:rPr>
              <a:t>为底层</a:t>
            </a:r>
            <a:r>
              <a:rPr lang="en-US" altLang="zh-CN" b="1" dirty="0" err="1" smtClean="0">
                <a:solidFill>
                  <a:srgbClr val="0000CC"/>
                </a:solidFill>
              </a:rPr>
              <a:t>const</a:t>
            </a:r>
            <a:endParaRPr lang="zh-CN" altLang="en-US" b="1" dirty="0" smtClean="0">
              <a:solidFill>
                <a:srgbClr val="0000CC"/>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457200" y="73025"/>
            <a:ext cx="8229600" cy="811213"/>
          </a:xfrm>
        </p:spPr>
        <p:txBody>
          <a:bodyPr/>
          <a:lstStyle/>
          <a:p>
            <a:r>
              <a:rPr lang="en-US" altLang="zh-CN" b="1" smtClean="0"/>
              <a:t>2.5.4 </a:t>
            </a:r>
            <a:r>
              <a:rPr lang="zh-CN" altLang="zh-CN" b="1" smtClean="0">
                <a:solidFill>
                  <a:srgbClr val="FF0000"/>
                </a:solidFill>
              </a:rPr>
              <a:t>顶层</a:t>
            </a:r>
            <a:r>
              <a:rPr lang="en-US" altLang="zh-CN" b="1" smtClean="0">
                <a:solidFill>
                  <a:srgbClr val="FF0000"/>
                </a:solidFill>
              </a:rPr>
              <a:t>const</a:t>
            </a:r>
            <a:r>
              <a:rPr lang="zh-CN" altLang="zh-CN" b="1" smtClean="0"/>
              <a:t>与</a:t>
            </a:r>
            <a:r>
              <a:rPr lang="zh-CN" altLang="zh-CN" b="1" smtClean="0">
                <a:solidFill>
                  <a:srgbClr val="0000CC"/>
                </a:solidFill>
              </a:rPr>
              <a:t>底层</a:t>
            </a:r>
            <a:r>
              <a:rPr lang="en-US" altLang="zh-CN" b="1" smtClean="0">
                <a:solidFill>
                  <a:srgbClr val="0000CC"/>
                </a:solidFill>
              </a:rPr>
              <a:t>const</a:t>
            </a:r>
            <a:endParaRPr lang="zh-CN" altLang="en-US" smtClean="0">
              <a:solidFill>
                <a:srgbClr val="0000CC"/>
              </a:solidFill>
            </a:endParaRPr>
          </a:p>
        </p:txBody>
      </p:sp>
      <p:sp>
        <p:nvSpPr>
          <p:cNvPr id="83970" name="内容占位符 2"/>
          <p:cNvSpPr>
            <a:spLocks noGrp="1"/>
          </p:cNvSpPr>
          <p:nvPr>
            <p:ph idx="1"/>
          </p:nvPr>
        </p:nvSpPr>
        <p:spPr>
          <a:xfrm>
            <a:off x="250825" y="1076325"/>
            <a:ext cx="8893175" cy="5448300"/>
          </a:xfrm>
        </p:spPr>
        <p:txBody>
          <a:bodyPr/>
          <a:lstStyle/>
          <a:p>
            <a:pPr marL="0" indent="0">
              <a:buFontTx/>
              <a:buNone/>
            </a:pPr>
            <a:r>
              <a:rPr lang="en-US" altLang="zh-CN" b="1" dirty="0" smtClean="0">
                <a:solidFill>
                  <a:srgbClr val="0000CC"/>
                </a:solidFill>
              </a:rPr>
              <a:t>3、</a:t>
            </a:r>
            <a:r>
              <a:rPr lang="zh-CN" altLang="en-US" b="1" dirty="0" smtClean="0">
                <a:solidFill>
                  <a:srgbClr val="0000CC"/>
                </a:solidFill>
              </a:rPr>
              <a:t>应用</a:t>
            </a:r>
            <a:endParaRPr lang="en-US" altLang="zh-CN" b="1" dirty="0" smtClean="0">
              <a:solidFill>
                <a:srgbClr val="0000CC"/>
              </a:solidFill>
            </a:endParaRPr>
          </a:p>
          <a:p>
            <a:pPr marL="0" indent="0"/>
            <a:r>
              <a:rPr lang="zh-CN" altLang="zh-CN" sz="2400" b="1" dirty="0" smtClean="0">
                <a:solidFill>
                  <a:srgbClr val="FF0000"/>
                </a:solidFill>
              </a:rPr>
              <a:t>（</a:t>
            </a:r>
            <a:r>
              <a:rPr lang="en-US" altLang="zh-CN" sz="2400" b="1" dirty="0" smtClean="0">
                <a:solidFill>
                  <a:srgbClr val="FF0000"/>
                </a:solidFill>
              </a:rPr>
              <a:t>1</a:t>
            </a:r>
            <a:r>
              <a:rPr lang="zh-CN" altLang="zh-CN" sz="2400" b="1" dirty="0" smtClean="0">
                <a:solidFill>
                  <a:srgbClr val="FF0000"/>
                </a:solidFill>
              </a:rPr>
              <a:t>）复制顶层</a:t>
            </a:r>
            <a:r>
              <a:rPr lang="en-US" altLang="zh-CN" sz="2400" b="1" dirty="0" smtClean="0">
                <a:solidFill>
                  <a:srgbClr val="FF0000"/>
                </a:solidFill>
              </a:rPr>
              <a:t> </a:t>
            </a:r>
            <a:r>
              <a:rPr lang="en-US" altLang="zh-CN" sz="2400" b="1" dirty="0" err="1" smtClean="0">
                <a:solidFill>
                  <a:srgbClr val="FF0000"/>
                </a:solidFill>
              </a:rPr>
              <a:t>const</a:t>
            </a:r>
            <a:r>
              <a:rPr lang="en-US" altLang="zh-CN" sz="2400" b="1" dirty="0" smtClean="0">
                <a:solidFill>
                  <a:srgbClr val="FF0000"/>
                </a:solidFill>
              </a:rPr>
              <a:t> </a:t>
            </a:r>
            <a:r>
              <a:rPr lang="zh-CN" altLang="zh-CN" sz="2400" b="1" dirty="0" smtClean="0">
                <a:solidFill>
                  <a:srgbClr val="FF0000"/>
                </a:solidFill>
              </a:rPr>
              <a:t>不受影响。</a:t>
            </a:r>
            <a:endParaRPr lang="en-US" altLang="zh-CN" sz="2400" b="1" dirty="0" smtClean="0">
              <a:solidFill>
                <a:srgbClr val="FF0000"/>
              </a:solidFill>
            </a:endParaRPr>
          </a:p>
          <a:p>
            <a:pPr lvl="1"/>
            <a:r>
              <a:rPr lang="zh-CN" altLang="zh-CN" sz="2400" b="1" dirty="0" smtClean="0"/>
              <a:t>由于执行复制</a:t>
            </a:r>
            <a:r>
              <a:rPr lang="en-US" altLang="zh-CN" sz="2400" b="1" dirty="0" smtClean="0"/>
              <a:t>(</a:t>
            </a:r>
            <a:r>
              <a:rPr lang="zh-CN" altLang="en-US" sz="2400" b="1" dirty="0" smtClean="0">
                <a:solidFill>
                  <a:srgbClr val="FF0000"/>
                </a:solidFill>
              </a:rPr>
              <a:t>作为右值</a:t>
            </a:r>
            <a:r>
              <a:rPr lang="en-US" altLang="zh-CN" sz="2400" b="1" dirty="0" smtClean="0"/>
              <a:t>)</a:t>
            </a:r>
            <a:r>
              <a:rPr lang="zh-CN" altLang="zh-CN" sz="2400" b="1" dirty="0" smtClean="0"/>
              <a:t>时</a:t>
            </a:r>
            <a:r>
              <a:rPr lang="zh-CN" altLang="zh-CN" sz="2400" b="1" dirty="0" smtClean="0">
                <a:solidFill>
                  <a:srgbClr val="0000CC"/>
                </a:solidFill>
              </a:rPr>
              <a:t>不影响被复制对象的值</a:t>
            </a:r>
            <a:r>
              <a:rPr lang="zh-CN" altLang="zh-CN" sz="2400" b="1" dirty="0" smtClean="0"/>
              <a:t>，因此它是否为常量对复制没有影响。</a:t>
            </a:r>
            <a:r>
              <a:rPr lang="zh-CN" altLang="en-US" sz="2400" b="1" dirty="0" smtClean="0"/>
              <a:t>例如，</a:t>
            </a:r>
            <a:endParaRPr lang="en-US" altLang="zh-CN" sz="2400" b="1" dirty="0" smtClean="0"/>
          </a:p>
          <a:p>
            <a:pPr lvl="1">
              <a:buFontTx/>
              <a:buNone/>
            </a:pPr>
            <a:r>
              <a:rPr lang="en-US" altLang="zh-CN" sz="2000" b="1" dirty="0" err="1" smtClean="0"/>
              <a:t>int</a:t>
            </a:r>
            <a:r>
              <a:rPr lang="en-US" altLang="zh-CN" sz="2000" b="1" dirty="0" smtClean="0"/>
              <a:t> </a:t>
            </a:r>
            <a:r>
              <a:rPr lang="en-US" altLang="zh-CN" sz="2000" b="1" dirty="0" err="1" smtClean="0"/>
              <a:t>i</a:t>
            </a:r>
            <a:r>
              <a:rPr lang="en-US" altLang="zh-CN" sz="2000" b="1" dirty="0" smtClean="0"/>
              <a:t>=3;</a:t>
            </a:r>
            <a:endParaRPr lang="zh-CN" altLang="zh-CN" sz="2000" b="1" dirty="0" smtClean="0"/>
          </a:p>
          <a:p>
            <a:pPr lvl="1">
              <a:buFontTx/>
              <a:buNone/>
            </a:pPr>
            <a:r>
              <a:rPr lang="en-US" altLang="zh-CN" sz="2000" b="1" dirty="0" err="1" smtClean="0"/>
              <a:t>const</a:t>
            </a:r>
            <a:r>
              <a:rPr lang="en-US" altLang="zh-CN" sz="2000" b="1" dirty="0" smtClean="0"/>
              <a:t> double d=9.0                         	//d</a:t>
            </a:r>
            <a:r>
              <a:rPr lang="zh-CN" altLang="zh-CN" sz="2000" b="1" dirty="0" smtClean="0"/>
              <a:t>为顶层</a:t>
            </a:r>
            <a:r>
              <a:rPr lang="en-US" altLang="zh-CN" sz="2000" b="1" dirty="0" err="1" smtClean="0"/>
              <a:t>const</a:t>
            </a:r>
            <a:endParaRPr lang="zh-CN" altLang="zh-CN" sz="2000" b="1" dirty="0" smtClean="0"/>
          </a:p>
          <a:p>
            <a:pPr lvl="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ic</a:t>
            </a:r>
            <a:r>
              <a:rPr lang="en-US" altLang="zh-CN" sz="2000" b="1" dirty="0" smtClean="0"/>
              <a:t> = 32;                         	//</a:t>
            </a:r>
            <a:r>
              <a:rPr lang="en-US" altLang="zh-CN" sz="2000" b="1" dirty="0" err="1" smtClean="0"/>
              <a:t>ic</a:t>
            </a:r>
            <a:r>
              <a:rPr lang="zh-CN" altLang="zh-CN" sz="2000" b="1" dirty="0" smtClean="0"/>
              <a:t>为顶层</a:t>
            </a:r>
            <a:r>
              <a:rPr lang="en-US" altLang="zh-CN" sz="2000" b="1" dirty="0" err="1" smtClean="0"/>
              <a:t>const</a:t>
            </a:r>
            <a:endParaRPr lang="zh-CN" altLang="zh-CN" sz="2000" b="1" dirty="0" smtClean="0"/>
          </a:p>
          <a:p>
            <a:pPr lvl="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&amp;</a:t>
            </a:r>
            <a:r>
              <a:rPr lang="en-US" altLang="zh-CN" sz="2000" b="1" dirty="0" err="1" smtClean="0"/>
              <a:t>ric</a:t>
            </a:r>
            <a:r>
              <a:rPr lang="en-US" altLang="zh-CN" sz="2000" b="1" dirty="0" smtClean="0"/>
              <a:t> = </a:t>
            </a:r>
            <a:r>
              <a:rPr lang="en-US" altLang="zh-CN" sz="2000" b="1" dirty="0" err="1" smtClean="0"/>
              <a:t>ic</a:t>
            </a:r>
            <a:r>
              <a:rPr lang="en-US" altLang="zh-CN" sz="2000" b="1" dirty="0" smtClean="0"/>
              <a:t>; </a:t>
            </a:r>
            <a:endParaRPr lang="en-US" altLang="zh-CN" sz="2000" b="1" dirty="0" smtClean="0"/>
          </a:p>
          <a:p>
            <a:pPr lvl="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*p2;                              //*p2</a:t>
            </a:r>
            <a:r>
              <a:rPr lang="zh-CN" altLang="zh-CN" sz="2000" b="1" dirty="0" smtClean="0"/>
              <a:t>为底层</a:t>
            </a:r>
            <a:r>
              <a:rPr lang="en-US" altLang="zh-CN" sz="2000" b="1" dirty="0" err="1" smtClean="0"/>
              <a:t>const</a:t>
            </a:r>
            <a:endParaRPr lang="zh-CN" altLang="zh-CN" sz="2000" b="1" dirty="0" smtClean="0"/>
          </a:p>
          <a:p>
            <a:pPr lvl="1">
              <a:buFontTx/>
              <a:buNone/>
            </a:pPr>
            <a:r>
              <a:rPr lang="en-US" altLang="zh-CN" sz="2000" b="1" dirty="0" err="1" smtClean="0"/>
              <a:t>const</a:t>
            </a:r>
            <a:r>
              <a:rPr lang="en-US" altLang="zh-CN" sz="2000" b="1" dirty="0" smtClean="0"/>
              <a:t> </a:t>
            </a:r>
            <a:r>
              <a:rPr lang="en-US" altLang="zh-CN" sz="2000" b="1" dirty="0" err="1" smtClean="0"/>
              <a:t>int</a:t>
            </a:r>
            <a:r>
              <a:rPr lang="en-US" altLang="zh-CN" sz="2000" b="1" dirty="0" smtClean="0"/>
              <a:t> *</a:t>
            </a:r>
            <a:r>
              <a:rPr lang="en-US" altLang="zh-CN" sz="2000" b="1" dirty="0" err="1" smtClean="0"/>
              <a:t>const</a:t>
            </a:r>
            <a:r>
              <a:rPr lang="en-US" altLang="zh-CN" sz="2000" b="1" dirty="0" smtClean="0"/>
              <a:t> p3 = &amp;</a:t>
            </a:r>
            <a:r>
              <a:rPr lang="en-US" altLang="zh-CN" sz="2000" b="1" dirty="0" err="1" smtClean="0"/>
              <a:t>ic</a:t>
            </a:r>
            <a:r>
              <a:rPr lang="en-US" altLang="zh-CN" sz="2000" b="1" dirty="0" smtClean="0"/>
              <a:t>; //p3</a:t>
            </a:r>
            <a:r>
              <a:rPr lang="zh-CN" altLang="en-US" sz="2000" b="1" dirty="0" smtClean="0"/>
              <a:t>为顶层</a:t>
            </a:r>
            <a:r>
              <a:rPr lang="en-US" altLang="zh-CN" sz="2000" b="1" dirty="0" err="1" smtClean="0"/>
              <a:t>const</a:t>
            </a:r>
            <a:r>
              <a:rPr lang="en-US" altLang="zh-CN" sz="2000" b="1" dirty="0" smtClean="0"/>
              <a:t>,(*p3)</a:t>
            </a:r>
            <a:r>
              <a:rPr lang="zh-CN" altLang="en-US" sz="2000" b="1" dirty="0" smtClean="0"/>
              <a:t>为底层</a:t>
            </a:r>
            <a:r>
              <a:rPr lang="en-US" altLang="zh-CN" sz="2000" b="1" dirty="0" err="1" smtClean="0"/>
              <a:t>const</a:t>
            </a:r>
            <a:endParaRPr lang="en-US" altLang="zh-CN" sz="2000" b="1" dirty="0" smtClean="0"/>
          </a:p>
          <a:p>
            <a:pPr lvl="1">
              <a:buFontTx/>
              <a:buNone/>
            </a:pPr>
            <a:endParaRPr lang="zh-CN" altLang="zh-CN" sz="2000" b="1" dirty="0" smtClean="0"/>
          </a:p>
          <a:p>
            <a:pPr lvl="1">
              <a:buFontTx/>
              <a:buNone/>
            </a:pPr>
            <a:r>
              <a:rPr lang="en-US" altLang="zh-CN" sz="2000" b="1" dirty="0" err="1" smtClean="0"/>
              <a:t>i</a:t>
            </a:r>
            <a:r>
              <a:rPr lang="en-US" altLang="zh-CN" sz="2000" b="1" dirty="0" smtClean="0"/>
              <a:t> = </a:t>
            </a:r>
            <a:r>
              <a:rPr lang="en-US" altLang="zh-CN" sz="2000" b="1" dirty="0" err="1" smtClean="0"/>
              <a:t>ic</a:t>
            </a:r>
            <a:r>
              <a:rPr lang="en-US" altLang="zh-CN" sz="2000" b="1" dirty="0" smtClean="0"/>
              <a:t>;         // </a:t>
            </a:r>
            <a:r>
              <a:rPr lang="zh-CN" altLang="zh-CN" sz="2000" b="1" dirty="0" smtClean="0"/>
              <a:t>正确：</a:t>
            </a:r>
            <a:r>
              <a:rPr lang="en-US" altLang="zh-CN" sz="2000" b="1" dirty="0" err="1" smtClean="0"/>
              <a:t>ic</a:t>
            </a:r>
            <a:r>
              <a:rPr lang="en-US" altLang="zh-CN" sz="2000" b="1" dirty="0" smtClean="0"/>
              <a:t> </a:t>
            </a:r>
            <a:r>
              <a:rPr lang="zh-CN" altLang="zh-CN" sz="2000" b="1" dirty="0" smtClean="0"/>
              <a:t>是一个顶层</a:t>
            </a:r>
            <a:r>
              <a:rPr lang="en-US" altLang="zh-CN" sz="2000" b="1" dirty="0" smtClean="0"/>
              <a:t> </a:t>
            </a:r>
            <a:r>
              <a:rPr lang="en-US" altLang="zh-CN" sz="2000" b="1" dirty="0" err="1" smtClean="0"/>
              <a:t>const</a:t>
            </a:r>
            <a:r>
              <a:rPr lang="zh-CN" altLang="zh-CN" sz="2000" b="1" dirty="0" smtClean="0"/>
              <a:t>，对此操作无影响</a:t>
            </a:r>
            <a:r>
              <a:rPr lang="en-US" altLang="zh-CN" sz="2000" b="1" dirty="0" smtClean="0"/>
              <a:t>  </a:t>
            </a:r>
            <a:endParaRPr lang="zh-CN" altLang="zh-CN" sz="2000" b="1" dirty="0" smtClean="0"/>
          </a:p>
          <a:p>
            <a:pPr lvl="1">
              <a:buFontTx/>
              <a:buNone/>
            </a:pPr>
            <a:r>
              <a:rPr lang="en-US" altLang="zh-CN" sz="2000" b="1" dirty="0" smtClean="0"/>
              <a:t>p2 = p3;        // </a:t>
            </a:r>
            <a:r>
              <a:rPr lang="zh-CN" altLang="zh-CN" sz="2000" b="1" dirty="0" smtClean="0"/>
              <a:t>正确：</a:t>
            </a:r>
            <a:r>
              <a:rPr lang="en-US" altLang="zh-CN" sz="2000" b="1" dirty="0" smtClean="0"/>
              <a:t>p2 </a:t>
            </a:r>
            <a:r>
              <a:rPr lang="zh-CN" altLang="zh-CN" sz="2000" b="1" dirty="0" smtClean="0"/>
              <a:t>和</a:t>
            </a:r>
            <a:r>
              <a:rPr lang="en-US" altLang="zh-CN" sz="2000" b="1" dirty="0" smtClean="0"/>
              <a:t> p3 </a:t>
            </a:r>
            <a:r>
              <a:rPr lang="zh-CN" altLang="zh-CN" sz="2000" b="1" dirty="0" smtClean="0"/>
              <a:t>指向的对象类型相同，</a:t>
            </a:r>
            <a:r>
              <a:rPr lang="en-US" altLang="zh-CN" sz="2000" b="1" dirty="0" smtClean="0"/>
              <a:t>p3 </a:t>
            </a:r>
            <a:r>
              <a:rPr lang="zh-CN" altLang="zh-CN" sz="2000" b="1" dirty="0" smtClean="0"/>
              <a:t>顶层</a:t>
            </a:r>
            <a:r>
              <a:rPr lang="en-US" altLang="zh-CN" sz="2000" b="1" dirty="0" smtClean="0"/>
              <a:t> </a:t>
            </a:r>
            <a:r>
              <a:rPr lang="en-US" altLang="zh-CN" sz="2000" b="1" dirty="0" err="1" smtClean="0"/>
              <a:t>const</a:t>
            </a:r>
            <a:r>
              <a:rPr lang="en-US" altLang="zh-CN" sz="2000" b="1" dirty="0" smtClean="0"/>
              <a:t> </a:t>
            </a:r>
            <a:r>
              <a:rPr lang="zh-CN" altLang="zh-CN" sz="2000" b="1" dirty="0" smtClean="0"/>
              <a:t>部分不影响</a:t>
            </a:r>
            <a:r>
              <a:rPr lang="en-US" altLang="zh-CN" sz="2000" b="1" dirty="0" smtClean="0"/>
              <a:t> </a:t>
            </a:r>
            <a:endParaRPr lang="zh-CN" altLang="en-US" sz="2000" b="1"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457200" y="73025"/>
            <a:ext cx="8229600" cy="811213"/>
          </a:xfrm>
        </p:spPr>
        <p:txBody>
          <a:bodyPr/>
          <a:lstStyle/>
          <a:p>
            <a:r>
              <a:rPr lang="en-US" altLang="zh-CN" b="1" smtClean="0"/>
              <a:t>2.5.4 </a:t>
            </a:r>
            <a:r>
              <a:rPr lang="zh-CN" altLang="zh-CN" b="1" smtClean="0">
                <a:solidFill>
                  <a:srgbClr val="FF0000"/>
                </a:solidFill>
              </a:rPr>
              <a:t>顶层</a:t>
            </a:r>
            <a:r>
              <a:rPr lang="en-US" altLang="zh-CN" b="1" smtClean="0">
                <a:solidFill>
                  <a:srgbClr val="FF0000"/>
                </a:solidFill>
              </a:rPr>
              <a:t>const</a:t>
            </a:r>
            <a:r>
              <a:rPr lang="zh-CN" altLang="zh-CN" b="1" smtClean="0"/>
              <a:t>与</a:t>
            </a:r>
            <a:r>
              <a:rPr lang="zh-CN" altLang="zh-CN" b="1" smtClean="0">
                <a:solidFill>
                  <a:srgbClr val="0000CC"/>
                </a:solidFill>
              </a:rPr>
              <a:t>底层</a:t>
            </a:r>
            <a:r>
              <a:rPr lang="en-US" altLang="zh-CN" b="1" smtClean="0">
                <a:solidFill>
                  <a:srgbClr val="0000CC"/>
                </a:solidFill>
              </a:rPr>
              <a:t>const</a:t>
            </a:r>
            <a:endParaRPr lang="zh-CN" altLang="en-US" smtClean="0">
              <a:solidFill>
                <a:srgbClr val="0000CC"/>
              </a:solidFill>
            </a:endParaRPr>
          </a:p>
        </p:txBody>
      </p:sp>
      <p:sp>
        <p:nvSpPr>
          <p:cNvPr id="86018" name="内容占位符 2"/>
          <p:cNvSpPr>
            <a:spLocks noGrp="1"/>
          </p:cNvSpPr>
          <p:nvPr>
            <p:ph idx="1"/>
          </p:nvPr>
        </p:nvSpPr>
        <p:spPr>
          <a:xfrm>
            <a:off x="0" y="908050"/>
            <a:ext cx="9144000" cy="6265863"/>
          </a:xfrm>
        </p:spPr>
        <p:txBody>
          <a:bodyPr/>
          <a:lstStyle/>
          <a:p>
            <a:pPr>
              <a:buFontTx/>
              <a:buNone/>
            </a:pPr>
            <a:r>
              <a:rPr lang="en-US" altLang="zh-CN" dirty="0" smtClean="0">
                <a:solidFill>
                  <a:srgbClr val="FF0000"/>
                </a:solidFill>
              </a:rPr>
              <a:t>(2)</a:t>
            </a:r>
            <a:r>
              <a:rPr lang="zh-CN" altLang="zh-CN" b="1" dirty="0" smtClean="0">
                <a:solidFill>
                  <a:srgbClr val="FF0000"/>
                </a:solidFill>
              </a:rPr>
              <a:t>底层</a:t>
            </a:r>
            <a:r>
              <a:rPr lang="en-US" altLang="zh-CN" b="1" dirty="0" err="1" smtClean="0">
                <a:solidFill>
                  <a:srgbClr val="FF0000"/>
                </a:solidFill>
              </a:rPr>
              <a:t>const</a:t>
            </a:r>
            <a:r>
              <a:rPr lang="zh-CN" altLang="zh-CN" b="1" dirty="0" smtClean="0">
                <a:solidFill>
                  <a:srgbClr val="FF0000"/>
                </a:solidFill>
              </a:rPr>
              <a:t>的复制是受限制的。</a:t>
            </a:r>
            <a:endParaRPr lang="en-US" altLang="zh-CN" b="1" dirty="0" smtClean="0">
              <a:solidFill>
                <a:srgbClr val="FF0000"/>
              </a:solidFill>
            </a:endParaRPr>
          </a:p>
          <a:p>
            <a:r>
              <a:rPr lang="zh-CN" altLang="zh-CN" sz="2000" b="1" dirty="0" smtClean="0"/>
              <a:t>要求拷入和拷出的对象有</a:t>
            </a:r>
            <a:r>
              <a:rPr lang="zh-CN" altLang="zh-CN" sz="2000" b="1" dirty="0" smtClean="0">
                <a:solidFill>
                  <a:srgbClr val="0000CC"/>
                </a:solidFill>
              </a:rPr>
              <a:t>相同的底层</a:t>
            </a:r>
            <a:r>
              <a:rPr lang="en-US" altLang="zh-CN" sz="2000" b="1" dirty="0" smtClean="0">
                <a:solidFill>
                  <a:srgbClr val="0000CC"/>
                </a:solidFill>
              </a:rPr>
              <a:t> </a:t>
            </a:r>
            <a:r>
              <a:rPr lang="en-US" altLang="zh-CN" sz="2000" b="1" dirty="0" err="1" smtClean="0">
                <a:solidFill>
                  <a:srgbClr val="0000CC"/>
                </a:solidFill>
              </a:rPr>
              <a:t>const</a:t>
            </a:r>
            <a:r>
              <a:rPr lang="en-US" altLang="zh-CN" sz="2000" b="1" dirty="0" smtClean="0">
                <a:solidFill>
                  <a:srgbClr val="0000CC"/>
                </a:solidFill>
              </a:rPr>
              <a:t> </a:t>
            </a:r>
            <a:r>
              <a:rPr lang="zh-CN" altLang="zh-CN" sz="2000" b="1" dirty="0" smtClean="0">
                <a:solidFill>
                  <a:srgbClr val="0000CC"/>
                </a:solidFill>
              </a:rPr>
              <a:t>或者能够转换为相同的数据类型</a:t>
            </a:r>
            <a:r>
              <a:rPr lang="zh-CN" altLang="zh-CN" sz="2000" b="1" dirty="0" smtClean="0"/>
              <a:t>，一般而言，</a:t>
            </a:r>
            <a:r>
              <a:rPr lang="zh-CN" altLang="zh-CN" sz="2000" b="1" dirty="0" smtClean="0">
                <a:solidFill>
                  <a:srgbClr val="FF0000"/>
                </a:solidFill>
              </a:rPr>
              <a:t>非常量能够转换成常量</a:t>
            </a:r>
            <a:r>
              <a:rPr lang="zh-CN" altLang="zh-CN" sz="2000" b="1" dirty="0" smtClean="0"/>
              <a:t>，反之则不行。</a:t>
            </a:r>
            <a:endParaRPr lang="zh-CN" altLang="zh-CN" sz="2000" b="1" dirty="0" smtClean="0"/>
          </a:p>
          <a:p>
            <a:r>
              <a:rPr lang="zh-CN" altLang="zh-CN" sz="2000" b="1" dirty="0" smtClean="0"/>
              <a:t>例如，针对前面的语句组，执行下面的复制操作。</a:t>
            </a:r>
            <a:endParaRPr lang="en-US" altLang="zh-CN" sz="2000" b="1" dirty="0" smtClean="0"/>
          </a:p>
          <a:p>
            <a:pPr marL="457200" lvl="1" indent="0">
              <a:buFontTx/>
              <a:buNone/>
            </a:pPr>
            <a:r>
              <a:rPr lang="en-US" altLang="zh-CN" sz="1600" b="1" dirty="0" smtClean="0"/>
              <a:t> </a:t>
            </a:r>
            <a:r>
              <a:rPr lang="en-US" altLang="zh-CN" sz="1600" b="1" dirty="0" err="1" smtClean="0"/>
              <a:t>int</a:t>
            </a:r>
            <a:r>
              <a:rPr lang="en-US" altLang="zh-CN" sz="1600" b="1" dirty="0" smtClean="0"/>
              <a:t> </a:t>
            </a:r>
            <a:r>
              <a:rPr lang="en-US" altLang="zh-CN" sz="1600" b="1" dirty="0" err="1" smtClean="0"/>
              <a:t>i</a:t>
            </a:r>
            <a:r>
              <a:rPr lang="en-US" altLang="zh-CN" sz="1600" b="1" dirty="0" smtClean="0"/>
              <a:t>=3;</a:t>
            </a:r>
            <a:endParaRPr lang="zh-CN" altLang="zh-CN" sz="1600" b="1" dirty="0" smtClean="0"/>
          </a:p>
          <a:p>
            <a:pPr marL="457200" lvl="1" indent="0">
              <a:buFontTx/>
              <a:buNone/>
            </a:pPr>
            <a:r>
              <a:rPr lang="en-US" altLang="zh-CN" sz="1600" b="1" dirty="0" smtClean="0"/>
              <a:t> </a:t>
            </a:r>
            <a:r>
              <a:rPr lang="en-US" altLang="zh-CN" sz="1600" b="1" dirty="0" err="1" smtClean="0"/>
              <a:t>const</a:t>
            </a:r>
            <a:r>
              <a:rPr lang="en-US" altLang="zh-CN" sz="1600" b="1" dirty="0" smtClean="0"/>
              <a:t> double d=9.0;                       //d</a:t>
            </a:r>
            <a:r>
              <a:rPr lang="zh-CN" altLang="zh-CN" sz="1600" b="1" dirty="0" smtClean="0"/>
              <a:t>为顶层</a:t>
            </a:r>
            <a:r>
              <a:rPr lang="en-US" altLang="zh-CN" sz="1600" b="1" dirty="0" err="1" smtClean="0"/>
              <a:t>const</a:t>
            </a:r>
            <a:endParaRPr lang="zh-CN" altLang="zh-CN" sz="1600" b="1" dirty="0" smtClean="0"/>
          </a:p>
          <a:p>
            <a:pPr marL="457200" lvl="1" indent="0">
              <a:buFontTx/>
              <a:buNone/>
            </a:pPr>
            <a:r>
              <a:rPr lang="en-US" altLang="zh-CN" sz="1600" b="1" dirty="0" smtClean="0"/>
              <a:t> </a:t>
            </a:r>
            <a:r>
              <a:rPr lang="en-US" altLang="zh-CN" sz="1600" b="1" dirty="0" err="1" smtClean="0"/>
              <a:t>const</a:t>
            </a:r>
            <a:r>
              <a:rPr lang="en-US" altLang="zh-CN" sz="1600" b="1" dirty="0" smtClean="0"/>
              <a:t> </a:t>
            </a:r>
            <a:r>
              <a:rPr lang="en-US" altLang="zh-CN" sz="1600" b="1" dirty="0" err="1" smtClean="0"/>
              <a:t>int</a:t>
            </a:r>
            <a:r>
              <a:rPr lang="en-US" altLang="zh-CN" sz="1600" b="1" dirty="0" smtClean="0"/>
              <a:t> </a:t>
            </a:r>
            <a:r>
              <a:rPr lang="en-US" altLang="zh-CN" sz="1600" b="1" dirty="0" err="1" smtClean="0"/>
              <a:t>ic</a:t>
            </a:r>
            <a:r>
              <a:rPr lang="en-US" altLang="zh-CN" sz="1600" b="1" dirty="0" smtClean="0"/>
              <a:t> = 32;                         	//</a:t>
            </a:r>
            <a:r>
              <a:rPr lang="en-US" altLang="zh-CN" sz="1600" b="1" dirty="0" err="1" smtClean="0"/>
              <a:t>ic</a:t>
            </a:r>
            <a:r>
              <a:rPr lang="zh-CN" altLang="zh-CN" sz="1600" b="1" dirty="0" smtClean="0"/>
              <a:t>为顶层</a:t>
            </a:r>
            <a:r>
              <a:rPr lang="en-US" altLang="zh-CN" sz="1600" b="1" dirty="0" err="1" smtClean="0"/>
              <a:t>const</a:t>
            </a:r>
            <a:endParaRPr lang="zh-CN" altLang="zh-CN" sz="1600" b="1" dirty="0" smtClean="0"/>
          </a:p>
          <a:p>
            <a:pPr marL="457200" lvl="1" indent="0">
              <a:buFontTx/>
              <a:buNone/>
            </a:pPr>
            <a:r>
              <a:rPr lang="en-US" altLang="zh-CN" sz="1600" b="1" dirty="0" smtClean="0"/>
              <a:t> </a:t>
            </a:r>
            <a:r>
              <a:rPr lang="en-US" altLang="zh-CN" sz="1600" b="1" dirty="0" err="1" smtClean="0"/>
              <a:t>const</a:t>
            </a:r>
            <a:r>
              <a:rPr lang="en-US" altLang="zh-CN" sz="1600" b="1" dirty="0" smtClean="0"/>
              <a:t> </a:t>
            </a:r>
            <a:r>
              <a:rPr lang="en-US" altLang="zh-CN" sz="1600" b="1" dirty="0" err="1" smtClean="0"/>
              <a:t>int</a:t>
            </a:r>
            <a:r>
              <a:rPr lang="en-US" altLang="zh-CN" sz="1600" b="1" dirty="0" smtClean="0"/>
              <a:t> &amp;</a:t>
            </a:r>
            <a:r>
              <a:rPr lang="en-US" altLang="zh-CN" sz="1600" b="1" dirty="0" err="1" smtClean="0"/>
              <a:t>ric</a:t>
            </a:r>
            <a:r>
              <a:rPr lang="en-US" altLang="zh-CN" sz="1600" b="1" dirty="0" smtClean="0"/>
              <a:t> = </a:t>
            </a:r>
            <a:r>
              <a:rPr lang="en-US" altLang="zh-CN" sz="1600" b="1" dirty="0" err="1" smtClean="0"/>
              <a:t>ic</a:t>
            </a:r>
            <a:r>
              <a:rPr lang="en-US" altLang="zh-CN" sz="1600" b="1" dirty="0" smtClean="0"/>
              <a:t>;                        //</a:t>
            </a:r>
            <a:r>
              <a:rPr lang="en-US" altLang="zh-CN" sz="1600" b="1" dirty="0" err="1" smtClean="0"/>
              <a:t>ric</a:t>
            </a:r>
            <a:r>
              <a:rPr lang="zh-CN" altLang="zh-CN" sz="1600" b="1" dirty="0" smtClean="0"/>
              <a:t>为底层</a:t>
            </a:r>
            <a:r>
              <a:rPr lang="en-US" altLang="zh-CN" sz="1600" b="1" dirty="0" err="1" smtClean="0"/>
              <a:t>const</a:t>
            </a:r>
            <a:endParaRPr lang="en-US" altLang="zh-CN" sz="1600" b="1" dirty="0" smtClean="0"/>
          </a:p>
          <a:p>
            <a:pPr marL="457200" lvl="1" indent="0">
              <a:buFontTx/>
              <a:buNone/>
            </a:pPr>
            <a:r>
              <a:rPr lang="en-US" altLang="zh-CN" sz="1600" b="1" dirty="0" smtClean="0"/>
              <a:t> </a:t>
            </a:r>
            <a:r>
              <a:rPr lang="en-US" altLang="zh-CN" sz="1600" b="1" dirty="0" err="1" smtClean="0"/>
              <a:t>const</a:t>
            </a:r>
            <a:r>
              <a:rPr lang="en-US" altLang="zh-CN" sz="1600" b="1" dirty="0" smtClean="0"/>
              <a:t> </a:t>
            </a:r>
            <a:r>
              <a:rPr lang="en-US" altLang="zh-CN" sz="1600" b="1" dirty="0" err="1" smtClean="0"/>
              <a:t>int</a:t>
            </a:r>
            <a:r>
              <a:rPr lang="en-US" altLang="zh-CN" sz="1600" b="1" dirty="0" smtClean="0"/>
              <a:t> *p2;                              	//*p2</a:t>
            </a:r>
            <a:r>
              <a:rPr lang="zh-CN" altLang="zh-CN" sz="1600" b="1" dirty="0" smtClean="0"/>
              <a:t>为底层</a:t>
            </a:r>
            <a:r>
              <a:rPr lang="en-US" altLang="zh-CN" sz="1600" b="1" dirty="0" err="1" smtClean="0"/>
              <a:t>const</a:t>
            </a:r>
            <a:endParaRPr lang="zh-CN" altLang="zh-CN" sz="1600" b="1" dirty="0" smtClean="0"/>
          </a:p>
          <a:p>
            <a:pPr marL="457200" lvl="1" indent="0">
              <a:buFontTx/>
              <a:buNone/>
            </a:pPr>
            <a:r>
              <a:rPr lang="en-US" altLang="zh-CN" sz="1600" b="1" dirty="0" smtClean="0"/>
              <a:t> </a:t>
            </a:r>
            <a:r>
              <a:rPr lang="en-US" altLang="zh-CN" sz="1600" b="1" dirty="0" err="1" smtClean="0"/>
              <a:t>const</a:t>
            </a:r>
            <a:r>
              <a:rPr lang="en-US" altLang="zh-CN" sz="1600" b="1" dirty="0" smtClean="0"/>
              <a:t> </a:t>
            </a:r>
            <a:r>
              <a:rPr lang="en-US" altLang="zh-CN" sz="1600" b="1" dirty="0" err="1" smtClean="0"/>
              <a:t>int</a:t>
            </a:r>
            <a:r>
              <a:rPr lang="en-US" altLang="zh-CN" sz="1600" b="1" dirty="0" smtClean="0"/>
              <a:t> *</a:t>
            </a:r>
            <a:r>
              <a:rPr lang="en-US" altLang="zh-CN" sz="1600" b="1" dirty="0" err="1" smtClean="0"/>
              <a:t>const</a:t>
            </a:r>
            <a:r>
              <a:rPr lang="en-US" altLang="zh-CN" sz="1600" b="1" dirty="0" smtClean="0"/>
              <a:t> p3 = &amp;</a:t>
            </a:r>
            <a:r>
              <a:rPr lang="en-US" altLang="zh-CN" sz="1600" b="1" dirty="0" err="1" smtClean="0"/>
              <a:t>ic</a:t>
            </a:r>
            <a:r>
              <a:rPr lang="en-US" altLang="zh-CN" sz="1600" b="1" dirty="0" smtClean="0"/>
              <a:t>;         </a:t>
            </a:r>
            <a:r>
              <a:rPr lang="zh-CN" altLang="zh-CN" sz="1600" b="1" dirty="0" smtClean="0"/>
              <a:t>//p3为顶层const,(*p3)为底层const</a:t>
            </a:r>
            <a:endParaRPr lang="zh-CN" altLang="en-US" sz="1600" b="1" dirty="0" smtClean="0"/>
          </a:p>
          <a:p>
            <a:pPr marL="457200" lvl="1" indent="0">
              <a:buFontTx/>
              <a:buNone/>
            </a:pPr>
            <a:endParaRPr lang="zh-CN" altLang="zh-CN" sz="1600" b="1" dirty="0" smtClean="0"/>
          </a:p>
          <a:p>
            <a:pPr marL="457200" lvl="1" indent="0">
              <a:buFontTx/>
              <a:buNone/>
            </a:pPr>
            <a:r>
              <a:rPr lang="en-US" altLang="zh-CN" sz="1600" b="1" dirty="0" smtClean="0"/>
              <a:t> p2 = p3;             // </a:t>
            </a:r>
            <a:r>
              <a:rPr lang="zh-CN" altLang="zh-CN" sz="1600" b="1" dirty="0" smtClean="0"/>
              <a:t>正确：</a:t>
            </a:r>
            <a:r>
              <a:rPr lang="en-US" altLang="zh-CN" sz="1600" b="1" dirty="0" smtClean="0"/>
              <a:t>p2</a:t>
            </a:r>
            <a:r>
              <a:rPr lang="zh-CN" altLang="zh-CN" sz="1600" b="1" dirty="0" smtClean="0"/>
              <a:t>为底层</a:t>
            </a:r>
            <a:r>
              <a:rPr lang="en-US" altLang="zh-CN" sz="1600" b="1" dirty="0" err="1" smtClean="0"/>
              <a:t>const</a:t>
            </a:r>
            <a:r>
              <a:rPr lang="zh-CN" altLang="zh-CN" sz="1600" b="1" dirty="0" smtClean="0"/>
              <a:t>，</a:t>
            </a:r>
            <a:r>
              <a:rPr lang="en-US" altLang="zh-CN" sz="1600" b="1" dirty="0" smtClean="0"/>
              <a:t>p3</a:t>
            </a:r>
            <a:r>
              <a:rPr lang="zh-CN" altLang="zh-CN" sz="1600" b="1" dirty="0" smtClean="0"/>
              <a:t>是顶层也是底层</a:t>
            </a:r>
            <a:r>
              <a:rPr lang="en-US" altLang="zh-CN" sz="1600" b="1" dirty="0" err="1" smtClean="0"/>
              <a:t>const</a:t>
            </a:r>
            <a:r>
              <a:rPr lang="zh-CN" altLang="zh-CN" sz="1600" b="1" dirty="0" smtClean="0"/>
              <a:t>，且类型同。</a:t>
            </a:r>
            <a:endParaRPr lang="zh-CN" altLang="zh-CN" sz="1600" b="1" dirty="0" smtClean="0"/>
          </a:p>
          <a:p>
            <a:pPr marL="457200" lvl="1" indent="0">
              <a:buFontTx/>
              <a:buNone/>
            </a:pPr>
            <a:r>
              <a:rPr lang="en-US" altLang="zh-CN" sz="1600" b="1" dirty="0" smtClean="0"/>
              <a:t> </a:t>
            </a:r>
            <a:r>
              <a:rPr lang="en-US" altLang="zh-CN" sz="1600" b="1" dirty="0" smtClean="0">
                <a:solidFill>
                  <a:srgbClr val="0000CC"/>
                </a:solidFill>
              </a:rPr>
              <a:t>p2 = &amp;</a:t>
            </a:r>
            <a:r>
              <a:rPr lang="en-US" altLang="zh-CN" sz="1600" b="1" dirty="0" err="1" smtClean="0">
                <a:solidFill>
                  <a:srgbClr val="0000CC"/>
                </a:solidFill>
              </a:rPr>
              <a:t>i</a:t>
            </a:r>
            <a:r>
              <a:rPr lang="en-US" altLang="zh-CN" sz="1600" b="1" dirty="0" smtClean="0">
                <a:solidFill>
                  <a:srgbClr val="0000CC"/>
                </a:solidFill>
              </a:rPr>
              <a:t>;             // </a:t>
            </a:r>
            <a:r>
              <a:rPr lang="zh-CN" altLang="zh-CN" sz="1600" b="1" dirty="0" smtClean="0">
                <a:solidFill>
                  <a:srgbClr val="0000CC"/>
                </a:solidFill>
              </a:rPr>
              <a:t>正确：</a:t>
            </a:r>
            <a:r>
              <a:rPr lang="en-US" altLang="zh-CN" sz="1600" b="1" dirty="0" smtClean="0">
                <a:solidFill>
                  <a:srgbClr val="0000CC"/>
                </a:solidFill>
              </a:rPr>
              <a:t>p2</a:t>
            </a:r>
            <a:r>
              <a:rPr lang="zh-CN" altLang="zh-CN" sz="1600" b="1" dirty="0" smtClean="0">
                <a:solidFill>
                  <a:srgbClr val="0000CC"/>
                </a:solidFill>
              </a:rPr>
              <a:t>为底层</a:t>
            </a:r>
            <a:r>
              <a:rPr lang="en-US" altLang="zh-CN" sz="1600" b="1" dirty="0" err="1" smtClean="0">
                <a:solidFill>
                  <a:srgbClr val="0000CC"/>
                </a:solidFill>
              </a:rPr>
              <a:t>const</a:t>
            </a:r>
            <a:r>
              <a:rPr lang="zh-CN" altLang="zh-CN" sz="1600" b="1" dirty="0" smtClean="0">
                <a:solidFill>
                  <a:srgbClr val="0000CC"/>
                </a:solidFill>
              </a:rPr>
              <a:t>，</a:t>
            </a:r>
            <a:r>
              <a:rPr lang="en-US" altLang="zh-CN" sz="1600" b="1" dirty="0" smtClean="0">
                <a:solidFill>
                  <a:srgbClr val="0000CC"/>
                </a:solidFill>
              </a:rPr>
              <a:t>&amp;</a:t>
            </a:r>
            <a:r>
              <a:rPr lang="en-US" altLang="zh-CN" sz="1600" b="1" dirty="0" err="1" smtClean="0">
                <a:solidFill>
                  <a:srgbClr val="0000CC"/>
                </a:solidFill>
              </a:rPr>
              <a:t>i</a:t>
            </a:r>
            <a:r>
              <a:rPr lang="zh-CN" altLang="zh-CN" sz="1600" b="1" dirty="0" smtClean="0">
                <a:solidFill>
                  <a:srgbClr val="0000CC"/>
                </a:solidFill>
              </a:rPr>
              <a:t>为</a:t>
            </a:r>
            <a:r>
              <a:rPr lang="en-US" altLang="zh-CN" sz="1600" b="1" dirty="0" err="1" smtClean="0">
                <a:solidFill>
                  <a:srgbClr val="0000CC"/>
                </a:solidFill>
              </a:rPr>
              <a:t>int</a:t>
            </a:r>
            <a:r>
              <a:rPr lang="en-US" altLang="zh-CN" sz="1600" b="1" dirty="0" smtClean="0">
                <a:solidFill>
                  <a:srgbClr val="0000CC"/>
                </a:solidFill>
              </a:rPr>
              <a:t>*</a:t>
            </a:r>
            <a:r>
              <a:rPr lang="zh-CN" altLang="zh-CN" sz="1600" b="1" dirty="0" smtClean="0">
                <a:solidFill>
                  <a:srgbClr val="0000CC"/>
                </a:solidFill>
              </a:rPr>
              <a:t>，且能转换成</a:t>
            </a:r>
            <a:r>
              <a:rPr lang="en-US" altLang="zh-CN" sz="1600" b="1" dirty="0" smtClean="0">
                <a:solidFill>
                  <a:srgbClr val="0000CC"/>
                </a:solidFill>
              </a:rPr>
              <a:t> </a:t>
            </a:r>
            <a:r>
              <a:rPr lang="en-US" altLang="zh-CN" sz="1600" b="1" dirty="0" err="1" smtClean="0">
                <a:solidFill>
                  <a:srgbClr val="0000CC"/>
                </a:solidFill>
              </a:rPr>
              <a:t>const</a:t>
            </a:r>
            <a:r>
              <a:rPr lang="en-US" altLang="zh-CN" sz="1600" b="1" dirty="0" smtClean="0">
                <a:solidFill>
                  <a:srgbClr val="0000CC"/>
                </a:solidFill>
              </a:rPr>
              <a:t> </a:t>
            </a:r>
            <a:r>
              <a:rPr lang="en-US" altLang="zh-CN" sz="1600" b="1" dirty="0" err="1" smtClean="0">
                <a:solidFill>
                  <a:srgbClr val="0000CC"/>
                </a:solidFill>
              </a:rPr>
              <a:t>int</a:t>
            </a:r>
            <a:r>
              <a:rPr lang="en-US" altLang="zh-CN" sz="1600" b="1" dirty="0" smtClean="0">
                <a:solidFill>
                  <a:srgbClr val="0000CC"/>
                </a:solidFill>
              </a:rPr>
              <a:t>* </a:t>
            </a:r>
            <a:endParaRPr lang="zh-CN" altLang="zh-CN" sz="1600" b="1" dirty="0" smtClean="0">
              <a:solidFill>
                <a:srgbClr val="0000CC"/>
              </a:solidFill>
            </a:endParaRPr>
          </a:p>
          <a:p>
            <a:pPr marL="457200" lvl="1" indent="0">
              <a:buFontTx/>
              <a:buNone/>
            </a:pPr>
            <a:r>
              <a:rPr lang="en-US" altLang="zh-CN" sz="1600" b="1" dirty="0" smtClean="0">
                <a:solidFill>
                  <a:srgbClr val="0000CC"/>
                </a:solidFill>
              </a:rPr>
              <a:t> p2= &amp;</a:t>
            </a:r>
            <a:r>
              <a:rPr lang="en-US" altLang="zh-CN" sz="1600" b="1" dirty="0" err="1" smtClean="0">
                <a:solidFill>
                  <a:srgbClr val="0000CC"/>
                </a:solidFill>
              </a:rPr>
              <a:t>ic</a:t>
            </a:r>
            <a:r>
              <a:rPr lang="en-US" altLang="zh-CN" sz="1600" b="1" dirty="0" smtClean="0">
                <a:solidFill>
                  <a:srgbClr val="0000CC"/>
                </a:solidFill>
              </a:rPr>
              <a:t>;              // </a:t>
            </a:r>
            <a:r>
              <a:rPr lang="zh-CN" altLang="zh-CN" sz="1600" b="1" dirty="0" smtClean="0">
                <a:solidFill>
                  <a:srgbClr val="0000CC"/>
                </a:solidFill>
              </a:rPr>
              <a:t>正确：</a:t>
            </a:r>
            <a:r>
              <a:rPr lang="en-US" altLang="zh-CN" sz="1600" b="1" dirty="0" smtClean="0">
                <a:solidFill>
                  <a:srgbClr val="0000CC"/>
                </a:solidFill>
              </a:rPr>
              <a:t>p2</a:t>
            </a:r>
            <a:r>
              <a:rPr lang="zh-CN" altLang="zh-CN" sz="1600" b="1" dirty="0" smtClean="0">
                <a:solidFill>
                  <a:srgbClr val="0000CC"/>
                </a:solidFill>
              </a:rPr>
              <a:t>为底层</a:t>
            </a:r>
            <a:r>
              <a:rPr lang="en-US" altLang="zh-CN" sz="1600" b="1" dirty="0" err="1" smtClean="0">
                <a:solidFill>
                  <a:srgbClr val="0000CC"/>
                </a:solidFill>
              </a:rPr>
              <a:t>const</a:t>
            </a:r>
            <a:r>
              <a:rPr lang="zh-CN" altLang="zh-CN" sz="1600" b="1" dirty="0" smtClean="0">
                <a:solidFill>
                  <a:srgbClr val="0000CC"/>
                </a:solidFill>
              </a:rPr>
              <a:t>，</a:t>
            </a:r>
            <a:r>
              <a:rPr lang="en-US" altLang="zh-CN" sz="1600" b="1" dirty="0" smtClean="0">
                <a:solidFill>
                  <a:srgbClr val="0000CC"/>
                </a:solidFill>
              </a:rPr>
              <a:t>&amp;</a:t>
            </a:r>
            <a:r>
              <a:rPr lang="en-US" altLang="zh-CN" sz="1600" b="1" dirty="0" err="1" smtClean="0">
                <a:solidFill>
                  <a:srgbClr val="0000CC"/>
                </a:solidFill>
              </a:rPr>
              <a:t>ic</a:t>
            </a:r>
            <a:r>
              <a:rPr lang="zh-CN" altLang="zh-CN" sz="1600" b="1" dirty="0" smtClean="0">
                <a:solidFill>
                  <a:srgbClr val="0000CC"/>
                </a:solidFill>
              </a:rPr>
              <a:t>为</a:t>
            </a:r>
            <a:r>
              <a:rPr lang="en-US" altLang="zh-CN" sz="1600" b="1" dirty="0" err="1" smtClean="0">
                <a:solidFill>
                  <a:srgbClr val="0000CC"/>
                </a:solidFill>
              </a:rPr>
              <a:t>const</a:t>
            </a:r>
            <a:r>
              <a:rPr lang="en-US" altLang="zh-CN" sz="1600" b="1" dirty="0" smtClean="0">
                <a:solidFill>
                  <a:srgbClr val="0000CC"/>
                </a:solidFill>
              </a:rPr>
              <a:t> </a:t>
            </a:r>
            <a:r>
              <a:rPr lang="en-US" altLang="zh-CN" sz="1600" b="1" dirty="0" err="1" smtClean="0">
                <a:solidFill>
                  <a:srgbClr val="0000CC"/>
                </a:solidFill>
              </a:rPr>
              <a:t>int</a:t>
            </a:r>
            <a:r>
              <a:rPr lang="en-US" altLang="zh-CN" sz="1600" b="1" dirty="0" smtClean="0">
                <a:solidFill>
                  <a:srgbClr val="0000CC"/>
                </a:solidFill>
              </a:rPr>
              <a:t> *</a:t>
            </a:r>
            <a:endParaRPr lang="zh-CN" altLang="zh-CN" sz="1600" b="1" dirty="0" smtClean="0">
              <a:solidFill>
                <a:srgbClr val="0000CC"/>
              </a:solidFill>
            </a:endParaRPr>
          </a:p>
          <a:p>
            <a:pPr marL="457200" lvl="1" indent="0">
              <a:buFontTx/>
              <a:buNone/>
            </a:pPr>
            <a:r>
              <a:rPr lang="en-US" altLang="zh-CN" sz="1600" b="1" dirty="0" smtClean="0">
                <a:solidFill>
                  <a:srgbClr val="0000CC"/>
                </a:solidFill>
              </a:rPr>
              <a:t> p2 = &amp;</a:t>
            </a:r>
            <a:r>
              <a:rPr lang="en-US" altLang="zh-CN" sz="1600" b="1" dirty="0" err="1" smtClean="0">
                <a:solidFill>
                  <a:srgbClr val="0000CC"/>
                </a:solidFill>
              </a:rPr>
              <a:t>ric</a:t>
            </a:r>
            <a:r>
              <a:rPr lang="en-US" altLang="zh-CN" sz="1600" b="1" dirty="0" smtClean="0">
                <a:solidFill>
                  <a:srgbClr val="0000CC"/>
                </a:solidFill>
              </a:rPr>
              <a:t>;            // </a:t>
            </a:r>
            <a:r>
              <a:rPr lang="zh-CN" altLang="zh-CN" sz="1600" b="1" dirty="0" smtClean="0">
                <a:solidFill>
                  <a:srgbClr val="0000CC"/>
                </a:solidFill>
              </a:rPr>
              <a:t>正确：</a:t>
            </a:r>
            <a:r>
              <a:rPr lang="en-US" altLang="zh-CN" sz="1600" b="1" dirty="0" smtClean="0">
                <a:solidFill>
                  <a:srgbClr val="0000CC"/>
                </a:solidFill>
              </a:rPr>
              <a:t>p2</a:t>
            </a:r>
            <a:r>
              <a:rPr lang="zh-CN" altLang="zh-CN" sz="1600" b="1" dirty="0" smtClean="0">
                <a:solidFill>
                  <a:srgbClr val="0000CC"/>
                </a:solidFill>
              </a:rPr>
              <a:t>与</a:t>
            </a:r>
            <a:r>
              <a:rPr lang="en-US" altLang="zh-CN" sz="1600" b="1" dirty="0" err="1" smtClean="0">
                <a:solidFill>
                  <a:srgbClr val="0000CC"/>
                </a:solidFill>
              </a:rPr>
              <a:t>ric</a:t>
            </a:r>
            <a:r>
              <a:rPr lang="zh-CN" altLang="zh-CN" sz="1600" b="1" dirty="0" smtClean="0">
                <a:solidFill>
                  <a:srgbClr val="0000CC"/>
                </a:solidFill>
              </a:rPr>
              <a:t>为相同类型的底层</a:t>
            </a:r>
            <a:r>
              <a:rPr lang="en-US" altLang="zh-CN" sz="1600" b="1" dirty="0" err="1" smtClean="0">
                <a:solidFill>
                  <a:srgbClr val="0000CC"/>
                </a:solidFill>
              </a:rPr>
              <a:t>const</a:t>
            </a:r>
            <a:endParaRPr lang="zh-CN" altLang="zh-CN" sz="1600" b="1" dirty="0" smtClean="0">
              <a:solidFill>
                <a:srgbClr val="0000CC"/>
              </a:solidFill>
            </a:endParaRPr>
          </a:p>
          <a:p>
            <a:pPr marL="457200" lvl="1" indent="0">
              <a:buFontTx/>
              <a:buNone/>
            </a:pPr>
            <a:r>
              <a:rPr lang="en-US" altLang="zh-CN" sz="1600" b="1" dirty="0" err="1" smtClean="0">
                <a:solidFill>
                  <a:srgbClr val="FF0000"/>
                </a:solidFill>
              </a:rPr>
              <a:t>int</a:t>
            </a:r>
            <a:r>
              <a:rPr lang="en-US" altLang="zh-CN" sz="1600" b="1" dirty="0" smtClean="0">
                <a:solidFill>
                  <a:srgbClr val="FF0000"/>
                </a:solidFill>
              </a:rPr>
              <a:t>  *p = p3;        // </a:t>
            </a:r>
            <a:r>
              <a:rPr lang="zh-CN" altLang="zh-CN" sz="1600" b="1" dirty="0" smtClean="0">
                <a:solidFill>
                  <a:srgbClr val="FF0000"/>
                </a:solidFill>
              </a:rPr>
              <a:t>错误：</a:t>
            </a:r>
            <a:r>
              <a:rPr lang="en-US" altLang="zh-CN" sz="1600" b="1" dirty="0" smtClean="0">
                <a:solidFill>
                  <a:srgbClr val="FF0000"/>
                </a:solidFill>
              </a:rPr>
              <a:t>p3 </a:t>
            </a:r>
            <a:r>
              <a:rPr lang="zh-CN" altLang="zh-CN" sz="1600" b="1" dirty="0" smtClean="0">
                <a:solidFill>
                  <a:srgbClr val="FF0000"/>
                </a:solidFill>
              </a:rPr>
              <a:t>包括底层</a:t>
            </a:r>
            <a:r>
              <a:rPr lang="en-US" altLang="zh-CN" sz="1600" b="1" dirty="0" smtClean="0">
                <a:solidFill>
                  <a:srgbClr val="FF0000"/>
                </a:solidFill>
              </a:rPr>
              <a:t> </a:t>
            </a:r>
            <a:r>
              <a:rPr lang="en-US" altLang="zh-CN" sz="1600" b="1" dirty="0" err="1" smtClean="0">
                <a:solidFill>
                  <a:srgbClr val="FF0000"/>
                </a:solidFill>
              </a:rPr>
              <a:t>const</a:t>
            </a:r>
            <a:r>
              <a:rPr lang="en-US" altLang="zh-CN" sz="1600" b="1" dirty="0" smtClean="0">
                <a:solidFill>
                  <a:srgbClr val="FF0000"/>
                </a:solidFill>
              </a:rPr>
              <a:t> </a:t>
            </a:r>
            <a:r>
              <a:rPr lang="zh-CN" altLang="zh-CN" sz="1600" b="1" dirty="0" smtClean="0">
                <a:solidFill>
                  <a:srgbClr val="FF0000"/>
                </a:solidFill>
              </a:rPr>
              <a:t>定义，而</a:t>
            </a:r>
            <a:r>
              <a:rPr lang="en-US" altLang="zh-CN" sz="1600" b="1" dirty="0" smtClean="0">
                <a:solidFill>
                  <a:srgbClr val="FF0000"/>
                </a:solidFill>
              </a:rPr>
              <a:t> p </a:t>
            </a:r>
            <a:r>
              <a:rPr lang="zh-CN" altLang="zh-CN" sz="1600" b="1" dirty="0" smtClean="0">
                <a:solidFill>
                  <a:srgbClr val="FF0000"/>
                </a:solidFill>
              </a:rPr>
              <a:t>没有</a:t>
            </a:r>
            <a:r>
              <a:rPr lang="en-US" altLang="zh-CN" sz="1600" b="1" dirty="0" smtClean="0">
                <a:solidFill>
                  <a:srgbClr val="FF0000"/>
                </a:solidFill>
              </a:rPr>
              <a:t>  </a:t>
            </a:r>
            <a:endParaRPr lang="zh-CN" altLang="zh-CN" sz="1600" b="1" dirty="0" smtClean="0">
              <a:solidFill>
                <a:srgbClr val="FF0000"/>
              </a:solidFill>
            </a:endParaRPr>
          </a:p>
          <a:p>
            <a:pPr marL="457200" lvl="1" indent="0">
              <a:buFontTx/>
              <a:buNone/>
            </a:pPr>
            <a:r>
              <a:rPr lang="en-US" altLang="zh-CN" sz="1600" b="1" dirty="0" err="1" smtClean="0"/>
              <a:t>const</a:t>
            </a:r>
            <a:r>
              <a:rPr lang="en-US" altLang="zh-CN" sz="1600" b="1" dirty="0" smtClean="0"/>
              <a:t> </a:t>
            </a:r>
            <a:r>
              <a:rPr lang="en-US" altLang="zh-CN" sz="1600" b="1" dirty="0" err="1" smtClean="0"/>
              <a:t>int</a:t>
            </a:r>
            <a:r>
              <a:rPr lang="en-US" altLang="zh-CN" sz="1600" b="1" dirty="0" smtClean="0"/>
              <a:t> &amp;r2 = </a:t>
            </a:r>
            <a:r>
              <a:rPr lang="en-US" altLang="zh-CN" sz="1600" b="1" dirty="0" err="1" smtClean="0"/>
              <a:t>i</a:t>
            </a:r>
            <a:r>
              <a:rPr lang="en-US" altLang="zh-CN" sz="1600" b="1" dirty="0" smtClean="0"/>
              <a:t>; // </a:t>
            </a:r>
            <a:r>
              <a:rPr lang="zh-CN" altLang="zh-CN" sz="1600" b="1" dirty="0" smtClean="0"/>
              <a:t>正确：</a:t>
            </a:r>
            <a:r>
              <a:rPr lang="en-US" altLang="zh-CN" sz="1600" b="1" dirty="0" smtClean="0"/>
              <a:t>r2</a:t>
            </a:r>
            <a:r>
              <a:rPr lang="zh-CN" altLang="en-US" sz="1600" b="1" dirty="0" smtClean="0"/>
              <a:t>为底层</a:t>
            </a:r>
            <a:r>
              <a:rPr lang="en-US" altLang="zh-CN" sz="1600" b="1" dirty="0" err="1" smtClean="0"/>
              <a:t>const</a:t>
            </a:r>
            <a:r>
              <a:rPr lang="zh-CN" altLang="en-US" sz="1600" b="1" dirty="0" smtClean="0"/>
              <a:t>，而</a:t>
            </a:r>
            <a:r>
              <a:rPr lang="en-US" altLang="zh-CN" sz="1600" b="1" dirty="0" err="1" smtClean="0"/>
              <a:t>i</a:t>
            </a:r>
            <a:r>
              <a:rPr lang="zh-CN" altLang="en-US" sz="1600" b="1" dirty="0" smtClean="0"/>
              <a:t>可以转换成底层</a:t>
            </a:r>
            <a:r>
              <a:rPr lang="en-US" altLang="zh-CN" sz="1600" b="1" dirty="0" err="1" smtClean="0"/>
              <a:t>const</a:t>
            </a:r>
            <a:endParaRPr lang="zh-CN" altLang="zh-CN" sz="1600" b="1" dirty="0" smtClean="0"/>
          </a:p>
          <a:p>
            <a:pPr marL="457200" lvl="1" indent="0">
              <a:buFontTx/>
              <a:buNone/>
            </a:pPr>
            <a:r>
              <a:rPr lang="en-US" altLang="zh-CN" sz="1600" b="1" dirty="0" err="1" smtClean="0">
                <a:solidFill>
                  <a:srgbClr val="FF0000"/>
                </a:solidFill>
              </a:rPr>
              <a:t>int</a:t>
            </a:r>
            <a:r>
              <a:rPr lang="en-US" altLang="zh-CN" sz="1600" b="1" dirty="0" smtClean="0">
                <a:solidFill>
                  <a:srgbClr val="FF0000"/>
                </a:solidFill>
              </a:rPr>
              <a:t> &amp;r = </a:t>
            </a:r>
            <a:r>
              <a:rPr lang="en-US" altLang="zh-CN" sz="1600" b="1" dirty="0" err="1" smtClean="0">
                <a:solidFill>
                  <a:srgbClr val="FF0000"/>
                </a:solidFill>
              </a:rPr>
              <a:t>ic</a:t>
            </a:r>
            <a:r>
              <a:rPr lang="en-US" altLang="zh-CN" sz="1600" b="1" dirty="0" smtClean="0">
                <a:solidFill>
                  <a:srgbClr val="FF0000"/>
                </a:solidFill>
              </a:rPr>
              <a:t>;        // </a:t>
            </a:r>
            <a:r>
              <a:rPr lang="zh-CN" altLang="zh-CN" sz="1600" b="1" dirty="0" smtClean="0">
                <a:solidFill>
                  <a:srgbClr val="FF0000"/>
                </a:solidFill>
              </a:rPr>
              <a:t>错误</a:t>
            </a:r>
            <a:r>
              <a:rPr lang="zh-CN" altLang="en-US" sz="1600" b="1" dirty="0" smtClean="0">
                <a:solidFill>
                  <a:srgbClr val="FF0000"/>
                </a:solidFill>
              </a:rPr>
              <a:t>：一般引用，不能引用常对象</a:t>
            </a:r>
            <a:endParaRPr lang="en-US" altLang="zh-CN" sz="1600" b="1" dirty="0" smtClean="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p:nvPr>
        </p:nvSpPr>
        <p:spPr>
          <a:xfrm>
            <a:off x="457200" y="73025"/>
            <a:ext cx="8229600" cy="811213"/>
          </a:xfrm>
        </p:spPr>
        <p:txBody>
          <a:bodyPr/>
          <a:lstStyle/>
          <a:p>
            <a:r>
              <a:rPr lang="en-US" altLang="zh-CN" b="1" smtClean="0"/>
              <a:t>2.5.4 </a:t>
            </a:r>
            <a:r>
              <a:rPr lang="zh-CN" altLang="zh-CN" b="1" smtClean="0">
                <a:solidFill>
                  <a:srgbClr val="FF0000"/>
                </a:solidFill>
              </a:rPr>
              <a:t>顶层</a:t>
            </a:r>
            <a:r>
              <a:rPr lang="en-US" altLang="zh-CN" b="1" smtClean="0">
                <a:solidFill>
                  <a:srgbClr val="FF0000"/>
                </a:solidFill>
              </a:rPr>
              <a:t>const</a:t>
            </a:r>
            <a:r>
              <a:rPr lang="zh-CN" altLang="zh-CN" b="1" smtClean="0"/>
              <a:t>与</a:t>
            </a:r>
            <a:r>
              <a:rPr lang="zh-CN" altLang="zh-CN" b="1" smtClean="0">
                <a:solidFill>
                  <a:srgbClr val="0000CC"/>
                </a:solidFill>
              </a:rPr>
              <a:t>底层</a:t>
            </a:r>
            <a:r>
              <a:rPr lang="en-US" altLang="zh-CN" b="1" smtClean="0">
                <a:solidFill>
                  <a:srgbClr val="0000CC"/>
                </a:solidFill>
              </a:rPr>
              <a:t>const</a:t>
            </a:r>
            <a:endParaRPr lang="zh-CN" altLang="en-US" smtClean="0">
              <a:solidFill>
                <a:srgbClr val="0000CC"/>
              </a:solidFill>
            </a:endParaRPr>
          </a:p>
        </p:txBody>
      </p:sp>
      <p:sp>
        <p:nvSpPr>
          <p:cNvPr id="88066" name="内容占位符 2"/>
          <p:cNvSpPr>
            <a:spLocks noGrp="1"/>
          </p:cNvSpPr>
          <p:nvPr>
            <p:ph idx="1"/>
          </p:nvPr>
        </p:nvSpPr>
        <p:spPr>
          <a:xfrm>
            <a:off x="251460" y="1052513"/>
            <a:ext cx="8713788" cy="5689600"/>
          </a:xfrm>
        </p:spPr>
        <p:txBody>
          <a:bodyPr/>
          <a:lstStyle/>
          <a:p>
            <a:pPr marL="0" indent="0">
              <a:buFontTx/>
              <a:buNone/>
            </a:pPr>
            <a:r>
              <a:rPr lang="zh-CN" altLang="en-US" dirty="0" smtClean="0">
                <a:solidFill>
                  <a:srgbClr val="FF0000"/>
                </a:solidFill>
              </a:rPr>
              <a:t>（</a:t>
            </a:r>
            <a:r>
              <a:rPr lang="en-US" altLang="zh-CN" dirty="0" smtClean="0">
                <a:solidFill>
                  <a:srgbClr val="FF0000"/>
                </a:solidFill>
              </a:rPr>
              <a:t>3）</a:t>
            </a:r>
            <a:r>
              <a:rPr lang="zh-CN" altLang="en-US" b="1" dirty="0" smtClean="0">
                <a:solidFill>
                  <a:srgbClr val="FF0000"/>
                </a:solidFill>
              </a:rPr>
              <a:t>常见应用</a:t>
            </a:r>
            <a:r>
              <a:rPr lang="en-US" altLang="zh-CN" b="1" dirty="0" smtClean="0">
                <a:solidFill>
                  <a:srgbClr val="FF0000"/>
                </a:solidFill>
              </a:rPr>
              <a:t>——</a:t>
            </a:r>
            <a:r>
              <a:rPr lang="zh-CN" altLang="en-US" b="1" dirty="0" smtClean="0">
                <a:solidFill>
                  <a:srgbClr val="FF0000"/>
                </a:solidFill>
              </a:rPr>
              <a:t>限定函数参数</a:t>
            </a:r>
            <a:endParaRPr lang="en-US" altLang="zh-CN" b="1" dirty="0" smtClean="0">
              <a:solidFill>
                <a:srgbClr val="FF0000"/>
              </a:solidFill>
            </a:endParaRPr>
          </a:p>
          <a:p>
            <a:pPr lvl="1"/>
            <a:r>
              <a:rPr lang="zh-CN" altLang="en-US" b="1" dirty="0" smtClean="0"/>
              <a:t>在</a:t>
            </a:r>
            <a:r>
              <a:rPr lang="en-US" altLang="zh-CN" b="1" dirty="0" smtClean="0"/>
              <a:t>C++</a:t>
            </a:r>
            <a:r>
              <a:rPr lang="zh-CN" altLang="en-US" b="1" dirty="0" smtClean="0"/>
              <a:t>库函数中，常见到许多函数的形参用</a:t>
            </a:r>
            <a:r>
              <a:rPr lang="en-US" altLang="zh-CN" b="1" dirty="0" err="1" smtClean="0"/>
              <a:t>const</a:t>
            </a:r>
            <a:r>
              <a:rPr lang="zh-CN" altLang="en-US" b="1" dirty="0" smtClean="0"/>
              <a:t>限定，可以简单理解为：</a:t>
            </a:r>
            <a:r>
              <a:rPr lang="zh-CN" altLang="en-US" b="1" dirty="0" smtClean="0">
                <a:solidFill>
                  <a:srgbClr val="0000CC"/>
                </a:solidFill>
              </a:rPr>
              <a:t>提供了更多的调用形式</a:t>
            </a:r>
            <a:r>
              <a:rPr lang="zh-CN" altLang="en-US" b="1" dirty="0" smtClean="0"/>
              <a:t>！因为，</a:t>
            </a:r>
            <a:endParaRPr lang="en-US" altLang="zh-CN" b="1" dirty="0" smtClean="0"/>
          </a:p>
          <a:p>
            <a:pPr lvl="2"/>
            <a:r>
              <a:rPr lang="zh-CN" altLang="en-US" b="1" dirty="0" smtClean="0">
                <a:solidFill>
                  <a:srgbClr val="0000CC"/>
                </a:solidFill>
              </a:rPr>
              <a:t>（</a:t>
            </a:r>
            <a:r>
              <a:rPr lang="en-US" altLang="zh-CN" b="1" dirty="0" smtClean="0">
                <a:solidFill>
                  <a:srgbClr val="0000CC"/>
                </a:solidFill>
              </a:rPr>
              <a:t>1）</a:t>
            </a:r>
            <a:r>
              <a:rPr lang="zh-CN" altLang="en-US" b="1" dirty="0" smtClean="0">
                <a:solidFill>
                  <a:srgbClr val="0000CC"/>
                </a:solidFill>
              </a:rPr>
              <a:t>用</a:t>
            </a:r>
            <a:r>
              <a:rPr lang="en-US" altLang="zh-CN" b="1" dirty="0" err="1" smtClean="0">
                <a:solidFill>
                  <a:srgbClr val="0000CC"/>
                </a:solidFill>
              </a:rPr>
              <a:t>const</a:t>
            </a:r>
            <a:r>
              <a:rPr lang="zh-CN" altLang="en-US" b="1" dirty="0" smtClean="0">
                <a:solidFill>
                  <a:srgbClr val="0000CC"/>
                </a:solidFill>
              </a:rPr>
              <a:t>限定的参数，可以接受</a:t>
            </a:r>
            <a:r>
              <a:rPr lang="en-US" altLang="zh-CN" b="1" dirty="0" err="1" smtClean="0">
                <a:solidFill>
                  <a:srgbClr val="0000CC"/>
                </a:solidFill>
              </a:rPr>
              <a:t>const</a:t>
            </a:r>
            <a:r>
              <a:rPr lang="zh-CN" altLang="en-US" b="1" dirty="0" smtClean="0">
                <a:solidFill>
                  <a:srgbClr val="0000CC"/>
                </a:solidFill>
              </a:rPr>
              <a:t>和非</a:t>
            </a:r>
            <a:r>
              <a:rPr lang="en-US" altLang="zh-CN" b="1" dirty="0" err="1" smtClean="0">
                <a:solidFill>
                  <a:srgbClr val="0000CC"/>
                </a:solidFill>
              </a:rPr>
              <a:t>const</a:t>
            </a:r>
            <a:r>
              <a:rPr lang="zh-CN" altLang="en-US" b="1" dirty="0" smtClean="0">
                <a:solidFill>
                  <a:srgbClr val="0000CC"/>
                </a:solidFill>
              </a:rPr>
              <a:t>类型的参数（非</a:t>
            </a:r>
            <a:r>
              <a:rPr lang="en-US" altLang="zh-CN" b="1" dirty="0" err="1" smtClean="0">
                <a:solidFill>
                  <a:srgbClr val="0000CC"/>
                </a:solidFill>
              </a:rPr>
              <a:t>const</a:t>
            </a:r>
            <a:r>
              <a:rPr lang="zh-CN" altLang="en-US" b="1" dirty="0" smtClean="0">
                <a:solidFill>
                  <a:srgbClr val="0000CC"/>
                </a:solidFill>
              </a:rPr>
              <a:t>可以转换成</a:t>
            </a:r>
            <a:r>
              <a:rPr lang="en-US" altLang="zh-CN" b="1" dirty="0" err="1" smtClean="0">
                <a:solidFill>
                  <a:srgbClr val="0000CC"/>
                </a:solidFill>
              </a:rPr>
              <a:t>const</a:t>
            </a:r>
            <a:r>
              <a:rPr lang="en-US" altLang="zh-CN" b="1" dirty="0" smtClean="0">
                <a:solidFill>
                  <a:srgbClr val="0000CC"/>
                </a:solidFill>
              </a:rPr>
              <a:t>)</a:t>
            </a:r>
            <a:endParaRPr lang="en-US" altLang="zh-CN" b="1" dirty="0" smtClean="0">
              <a:solidFill>
                <a:srgbClr val="0000CC"/>
              </a:solidFill>
            </a:endParaRPr>
          </a:p>
          <a:p>
            <a:pPr lvl="2"/>
            <a:r>
              <a:rPr lang="zh-CN" altLang="en-US" b="1" dirty="0" smtClean="0"/>
              <a:t>（</a:t>
            </a:r>
            <a:r>
              <a:rPr lang="en-US" altLang="zh-CN" b="1" dirty="0" smtClean="0"/>
              <a:t>2）</a:t>
            </a:r>
            <a:r>
              <a:rPr lang="zh-CN" altLang="en-US" b="1" dirty="0" smtClean="0"/>
              <a:t>若函数参数为非</a:t>
            </a:r>
            <a:r>
              <a:rPr lang="en-US" altLang="zh-CN" b="1" dirty="0" err="1" smtClean="0"/>
              <a:t>const</a:t>
            </a:r>
            <a:r>
              <a:rPr lang="zh-CN" altLang="en-US" b="1" dirty="0" smtClean="0"/>
              <a:t>类型，则</a:t>
            </a:r>
            <a:r>
              <a:rPr lang="zh-CN" altLang="en-US" b="1" dirty="0" smtClean="0">
                <a:solidFill>
                  <a:srgbClr val="FF0000"/>
                </a:solidFill>
              </a:rPr>
              <a:t>不能接受</a:t>
            </a:r>
            <a:r>
              <a:rPr lang="en-US" altLang="zh-CN" b="1" dirty="0" err="1" smtClean="0"/>
              <a:t>const</a:t>
            </a:r>
            <a:r>
              <a:rPr lang="zh-CN" altLang="en-US" b="1" dirty="0" smtClean="0"/>
              <a:t>类型的实参</a:t>
            </a:r>
            <a:r>
              <a:rPr lang="zh-CN" altLang="en-US" dirty="0" smtClean="0"/>
              <a:t>。</a:t>
            </a:r>
            <a:endParaRPr lang="zh-CN" altLang="en-US" dirty="0" smtClean="0"/>
          </a:p>
          <a:p>
            <a:pPr lvl="2"/>
            <a:endParaRPr lang="zh-CN" altLang="en-US" dirty="0" smtClean="0"/>
          </a:p>
          <a:p>
            <a:pPr lvl="2" eaLnBrk="1" hangingPunct="1">
              <a:lnSpc>
                <a:spcPct val="90000"/>
              </a:lnSpc>
              <a:buFontTx/>
              <a:buNone/>
            </a:pPr>
            <a:r>
              <a:rPr lang="en-US" altLang="zh-CN" sz="2000" b="1" dirty="0" smtClean="0"/>
              <a:t>void </a:t>
            </a:r>
            <a:r>
              <a:rPr lang="en-US" altLang="zh-CN" sz="2000" b="1" dirty="0" err="1" smtClean="0"/>
              <a:t>mystrcpy</a:t>
            </a:r>
            <a:r>
              <a:rPr lang="en-US" altLang="zh-CN" sz="2000" b="1" dirty="0" smtClean="0"/>
              <a:t>(char * </a:t>
            </a:r>
            <a:r>
              <a:rPr lang="en-US" altLang="zh-CN" sz="2000" b="1" dirty="0" err="1" smtClean="0"/>
              <a:t>Dest,</a:t>
            </a:r>
            <a:r>
              <a:rPr lang="en-US" altLang="zh-CN" sz="2000" b="1" dirty="0" err="1" smtClean="0">
                <a:solidFill>
                  <a:srgbClr val="FF0000"/>
                </a:solidFill>
              </a:rPr>
              <a:t>const</a:t>
            </a:r>
            <a:r>
              <a:rPr lang="en-US" altLang="zh-CN" sz="2000" b="1" dirty="0" smtClean="0">
                <a:solidFill>
                  <a:srgbClr val="FF0000"/>
                </a:solidFill>
              </a:rPr>
              <a:t> char *</a:t>
            </a:r>
            <a:r>
              <a:rPr lang="en-US" altLang="zh-CN" sz="2000" b="1" dirty="0" err="1" smtClean="0">
                <a:solidFill>
                  <a:srgbClr val="FF0000"/>
                </a:solidFill>
              </a:rPr>
              <a:t>Src</a:t>
            </a:r>
            <a:r>
              <a:rPr lang="en-US" altLang="zh-CN" sz="2000" b="1" dirty="0" smtClean="0"/>
              <a:t>)</a:t>
            </a:r>
            <a:endParaRPr lang="en-US" altLang="zh-CN" sz="2000" b="1" dirty="0" smtClean="0"/>
          </a:p>
          <a:p>
            <a:pPr lvl="2" eaLnBrk="1" hangingPunct="1">
              <a:lnSpc>
                <a:spcPct val="90000"/>
              </a:lnSpc>
              <a:buFontTx/>
              <a:buNone/>
            </a:pPr>
            <a:r>
              <a:rPr lang="en-US" altLang="zh-CN" sz="2000" b="1" dirty="0" smtClean="0"/>
              <a:t>{	</a:t>
            </a:r>
            <a:endParaRPr lang="en-US" altLang="zh-CN" sz="2000" b="1" dirty="0" smtClean="0"/>
          </a:p>
          <a:p>
            <a:pPr lvl="2" eaLnBrk="1" hangingPunct="1">
              <a:lnSpc>
                <a:spcPct val="90000"/>
              </a:lnSpc>
              <a:buFontTx/>
              <a:buNone/>
            </a:pPr>
            <a:r>
              <a:rPr lang="en-US" altLang="zh-CN" sz="2000" b="1" dirty="0" smtClean="0"/>
              <a:t>    while(*</a:t>
            </a:r>
            <a:r>
              <a:rPr lang="en-US" altLang="zh-CN" sz="2000" b="1" dirty="0" err="1" smtClean="0"/>
              <a:t>Dest</a:t>
            </a:r>
            <a:r>
              <a:rPr lang="en-US" altLang="zh-CN" sz="2000" b="1" dirty="0" smtClean="0"/>
              <a:t>++=*</a:t>
            </a:r>
            <a:r>
              <a:rPr lang="en-US" altLang="zh-CN" sz="2000" b="1" dirty="0" err="1" smtClean="0"/>
              <a:t>Src</a:t>
            </a:r>
            <a:r>
              <a:rPr lang="en-US" altLang="zh-CN" sz="2000" b="1" dirty="0" smtClean="0"/>
              <a:t>++); </a:t>
            </a:r>
            <a:endParaRPr lang="en-US" altLang="zh-CN" sz="2000" b="1" dirty="0" smtClean="0"/>
          </a:p>
          <a:p>
            <a:pPr lvl="2" eaLnBrk="1" hangingPunct="1">
              <a:lnSpc>
                <a:spcPct val="90000"/>
              </a:lnSpc>
              <a:buFontTx/>
              <a:buNone/>
            </a:pPr>
            <a:r>
              <a:rPr lang="en-US" altLang="zh-CN" sz="2000" b="1" dirty="0" smtClean="0"/>
              <a:t>}</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title"/>
          </p:nvPr>
        </p:nvSpPr>
        <p:spPr>
          <a:xfrm>
            <a:off x="685800" y="115888"/>
            <a:ext cx="7772400" cy="731837"/>
          </a:xfrm>
        </p:spPr>
        <p:txBody>
          <a:bodyPr/>
          <a:lstStyle/>
          <a:p>
            <a:pPr eaLnBrk="1" hangingPunct="1"/>
            <a:r>
              <a:rPr lang="en-US" altLang="zh-CN" sz="4000" b="1" smtClean="0"/>
              <a:t>2.3.1  </a:t>
            </a:r>
            <a:r>
              <a:rPr lang="zh-CN" altLang="en-US" sz="4000" b="1" smtClean="0"/>
              <a:t>指针</a:t>
            </a:r>
            <a:r>
              <a:rPr lang="zh-CN" altLang="en-US" sz="4000" b="1" smtClean="0">
                <a:solidFill>
                  <a:srgbClr val="FF0000"/>
                </a:solidFill>
              </a:rPr>
              <a:t>概念的回顾</a:t>
            </a:r>
            <a:endParaRPr lang="zh-CN" altLang="en-US" sz="4000" b="1" smtClean="0">
              <a:solidFill>
                <a:srgbClr val="FF0000"/>
              </a:solidFill>
            </a:endParaRPr>
          </a:p>
        </p:txBody>
      </p:sp>
      <p:sp>
        <p:nvSpPr>
          <p:cNvPr id="18434" name="Rectangle 2"/>
          <p:cNvSpPr>
            <a:spLocks noGrp="1" noChangeArrowheads="1"/>
          </p:cNvSpPr>
          <p:nvPr>
            <p:ph idx="1"/>
          </p:nvPr>
        </p:nvSpPr>
        <p:spPr>
          <a:xfrm>
            <a:off x="685800" y="1052513"/>
            <a:ext cx="8134350" cy="5113337"/>
          </a:xfrm>
        </p:spPr>
        <p:txBody>
          <a:bodyPr/>
          <a:lstStyle/>
          <a:p>
            <a:pPr eaLnBrk="1" hangingPunct="1">
              <a:buFontTx/>
              <a:buNone/>
            </a:pPr>
            <a:r>
              <a:rPr lang="en-US" altLang="zh-CN" sz="2800" b="1" smtClean="0">
                <a:solidFill>
                  <a:srgbClr val="0000CC"/>
                </a:solidFill>
              </a:rPr>
              <a:t>1</a:t>
            </a:r>
            <a:r>
              <a:rPr lang="zh-CN" altLang="en-US" sz="2800" b="1" smtClean="0">
                <a:solidFill>
                  <a:srgbClr val="0000CC"/>
                </a:solidFill>
              </a:rPr>
              <a:t>、</a:t>
            </a:r>
            <a:r>
              <a:rPr lang="en-US" altLang="zh-CN" sz="2800" b="1" smtClean="0">
                <a:solidFill>
                  <a:srgbClr val="0000CC"/>
                </a:solidFill>
              </a:rPr>
              <a:t>C++</a:t>
            </a:r>
            <a:r>
              <a:rPr lang="zh-CN" altLang="en-US" sz="2800" b="1" smtClean="0">
                <a:solidFill>
                  <a:srgbClr val="0000CC"/>
                </a:solidFill>
              </a:rPr>
              <a:t>内存分配方式</a:t>
            </a:r>
            <a:endParaRPr lang="zh-CN" altLang="en-US" sz="2800" b="1" smtClean="0">
              <a:solidFill>
                <a:srgbClr val="0000CC"/>
              </a:solidFill>
            </a:endParaRPr>
          </a:p>
          <a:p>
            <a:pPr lvl="1" eaLnBrk="1" hangingPunct="1"/>
            <a:r>
              <a:rPr lang="zh-CN" altLang="en-US" sz="2400" b="1" smtClean="0">
                <a:solidFill>
                  <a:srgbClr val="FF0000"/>
                </a:solidFill>
              </a:rPr>
              <a:t>静态分配（静态变量）</a:t>
            </a:r>
            <a:endParaRPr lang="zh-CN" altLang="en-US" sz="2400" b="1" smtClean="0">
              <a:solidFill>
                <a:srgbClr val="FF0000"/>
              </a:solidFill>
            </a:endParaRPr>
          </a:p>
          <a:p>
            <a:pPr lvl="2" eaLnBrk="1" hangingPunct="1"/>
            <a:r>
              <a:rPr lang="zh-CN" altLang="en-US" sz="2000" b="1" smtClean="0"/>
              <a:t>编译器在处理源代码时为变量分配内存，</a:t>
            </a:r>
            <a:r>
              <a:rPr lang="zh-CN" altLang="en-US" sz="2000" b="1" smtClean="0">
                <a:solidFill>
                  <a:srgbClr val="0000CC"/>
                </a:solidFill>
              </a:rPr>
              <a:t>其效率较高</a:t>
            </a:r>
            <a:r>
              <a:rPr lang="zh-CN" altLang="en-US" sz="2000" b="1" smtClean="0"/>
              <a:t>，但缺少</a:t>
            </a:r>
            <a:r>
              <a:rPr lang="zh-CN" altLang="en-US" sz="2000" b="1" smtClean="0">
                <a:solidFill>
                  <a:srgbClr val="0000CC"/>
                </a:solidFill>
              </a:rPr>
              <a:t>灵活性</a:t>
            </a:r>
            <a:r>
              <a:rPr lang="zh-CN" altLang="en-US" sz="2000" b="1" smtClean="0"/>
              <a:t>（要求程序执行之前就知道变量所需的内存类型和数量）</a:t>
            </a:r>
            <a:endParaRPr lang="zh-CN" altLang="en-US" sz="2000" b="1" smtClean="0"/>
          </a:p>
          <a:p>
            <a:pPr lvl="1" eaLnBrk="1" hangingPunct="1"/>
            <a:r>
              <a:rPr lang="zh-CN" altLang="en-US" sz="2400" b="1" smtClean="0">
                <a:solidFill>
                  <a:srgbClr val="FF0000"/>
                </a:solidFill>
              </a:rPr>
              <a:t>动态分配（动态变量）</a:t>
            </a:r>
            <a:endParaRPr lang="zh-CN" altLang="en-US" sz="2400" b="1" smtClean="0">
              <a:solidFill>
                <a:srgbClr val="FF0000"/>
              </a:solidFill>
            </a:endParaRPr>
          </a:p>
          <a:p>
            <a:pPr lvl="2" eaLnBrk="1" hangingPunct="1"/>
            <a:r>
              <a:rPr lang="zh-CN" altLang="en-US" sz="2000" b="1" smtClean="0"/>
              <a:t>程序执行时调用</a:t>
            </a:r>
            <a:r>
              <a:rPr lang="zh-CN" altLang="en-US" sz="2000" b="1" smtClean="0">
                <a:solidFill>
                  <a:srgbClr val="0000CC"/>
                </a:solidFill>
              </a:rPr>
              <a:t>运行时刻库函数</a:t>
            </a:r>
            <a:r>
              <a:rPr lang="zh-CN" altLang="en-US" sz="2000" b="1" smtClean="0"/>
              <a:t>来分配变量的内存。</a:t>
            </a:r>
            <a:endParaRPr lang="zh-CN" altLang="en-US" sz="2000" b="1" smtClean="0"/>
          </a:p>
          <a:p>
            <a:pPr lvl="1" eaLnBrk="1" hangingPunct="1"/>
            <a:r>
              <a:rPr lang="zh-CN" altLang="en-US" sz="2400" b="1" smtClean="0">
                <a:solidFill>
                  <a:srgbClr val="FF0000"/>
                </a:solidFill>
              </a:rPr>
              <a:t>两者的区别</a:t>
            </a:r>
            <a:endParaRPr lang="zh-CN" altLang="en-US" sz="2400" b="1" smtClean="0">
              <a:solidFill>
                <a:srgbClr val="FF0000"/>
              </a:solidFill>
            </a:endParaRPr>
          </a:p>
          <a:p>
            <a:pPr lvl="2" eaLnBrk="1" hangingPunct="1"/>
            <a:r>
              <a:rPr lang="zh-CN" altLang="en-US" sz="2000" b="1" smtClean="0"/>
              <a:t>静态变量是有名字的变量，可以通过</a:t>
            </a:r>
            <a:r>
              <a:rPr lang="zh-CN" altLang="en-US" sz="2000" b="1" smtClean="0">
                <a:solidFill>
                  <a:srgbClr val="0000CC"/>
                </a:solidFill>
              </a:rPr>
              <a:t>名字</a:t>
            </a:r>
            <a:r>
              <a:rPr lang="zh-CN" altLang="en-US" sz="2000" b="1" smtClean="0"/>
              <a:t>对它所代表的内存进行操作；动态变量是没有名字的内存变量，只能通过</a:t>
            </a:r>
            <a:r>
              <a:rPr lang="zh-CN" altLang="en-US" sz="2000" b="1" smtClean="0">
                <a:solidFill>
                  <a:srgbClr val="0000CC"/>
                </a:solidFill>
              </a:rPr>
              <a:t>指针</a:t>
            </a:r>
            <a:r>
              <a:rPr lang="zh-CN" altLang="en-US" sz="2000" b="1" smtClean="0"/>
              <a:t>进行操作。</a:t>
            </a:r>
            <a:endParaRPr lang="zh-CN" altLang="en-US" sz="2000" b="1" smtClean="0"/>
          </a:p>
          <a:p>
            <a:pPr lvl="2" eaLnBrk="1" hangingPunct="1"/>
            <a:r>
              <a:rPr lang="zh-CN" altLang="en-US" sz="2000" b="1" smtClean="0"/>
              <a:t>静态变量的分配和释放由编译器</a:t>
            </a:r>
            <a:r>
              <a:rPr lang="zh-CN" altLang="en-US" sz="2000" b="1" smtClean="0">
                <a:solidFill>
                  <a:srgbClr val="0000CC"/>
                </a:solidFill>
              </a:rPr>
              <a:t>自动处理</a:t>
            </a:r>
            <a:r>
              <a:rPr lang="zh-CN" altLang="en-US" sz="2000" b="1" smtClean="0"/>
              <a:t>，动态变量的分配与释放必须由</a:t>
            </a:r>
            <a:r>
              <a:rPr lang="zh-CN" altLang="en-US" sz="2000" b="1" smtClean="0">
                <a:solidFill>
                  <a:srgbClr val="0000CC"/>
                </a:solidFill>
              </a:rPr>
              <a:t>程序员</a:t>
            </a:r>
            <a:r>
              <a:rPr lang="zh-CN" altLang="en-US" sz="2000" b="1" smtClean="0"/>
              <a:t>控制。</a:t>
            </a:r>
            <a:endParaRPr lang="zh-CN" altLang="en-US" sz="2000" b="1" smtClean="0"/>
          </a:p>
          <a:p>
            <a:pPr lvl="2" eaLnBrk="1" hangingPunct="1"/>
            <a:endParaRPr lang="zh-CN" altLang="en-US" sz="20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wipe(down)">
                                      <p:cBhvr>
                                        <p:cTn id="7" dur="500"/>
                                        <p:tgtEl>
                                          <p:spTgt spid="1843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8434">
                                            <p:txEl>
                                              <p:pRg st="3" end="3"/>
                                            </p:txEl>
                                          </p:spTgt>
                                        </p:tgtEl>
                                        <p:attrNameLst>
                                          <p:attrName>style.visibility</p:attrName>
                                        </p:attrNameLst>
                                      </p:cBhvr>
                                      <p:to>
                                        <p:strVal val="visible"/>
                                      </p:to>
                                    </p:set>
                                    <p:animEffect transition="in" filter="wipe(down)">
                                      <p:cBhvr>
                                        <p:cTn id="10" dur="500"/>
                                        <p:tgtEl>
                                          <p:spTgt spid="1843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animEffect transition="in" filter="wipe(down)">
                                      <p:cBhvr>
                                        <p:cTn id="13" dur="500"/>
                                        <p:tgtEl>
                                          <p:spTgt spid="1843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8434">
                                            <p:txEl>
                                              <p:pRg st="2" end="2"/>
                                            </p:txEl>
                                          </p:spTgt>
                                        </p:tgtEl>
                                        <p:attrNameLst>
                                          <p:attrName>style.visibility</p:attrName>
                                        </p:attrNameLst>
                                      </p:cBhvr>
                                      <p:to>
                                        <p:strVal val="visible"/>
                                      </p:to>
                                    </p:set>
                                    <p:animEffect transition="in" filter="wipe(down)">
                                      <p:cBhvr>
                                        <p:cTn id="18" dur="500"/>
                                        <p:tgtEl>
                                          <p:spTgt spid="1843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Effect transition="in" filter="wipe(down)">
                                      <p:cBhvr>
                                        <p:cTn id="23" dur="500"/>
                                        <p:tgtEl>
                                          <p:spTgt spid="1843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8434">
                                            <p:txEl>
                                              <p:pRg st="6" end="6"/>
                                            </p:txEl>
                                          </p:spTgt>
                                        </p:tgtEl>
                                        <p:attrNameLst>
                                          <p:attrName>style.visibility</p:attrName>
                                        </p:attrNameLst>
                                      </p:cBhvr>
                                      <p:to>
                                        <p:strVal val="visible"/>
                                      </p:to>
                                    </p:set>
                                    <p:animEffect transition="in" filter="wipe(down)">
                                      <p:cBhvr>
                                        <p:cTn id="28" dur="500"/>
                                        <p:tgtEl>
                                          <p:spTgt spid="1843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8434">
                                            <p:txEl>
                                              <p:pRg st="7" end="7"/>
                                            </p:txEl>
                                          </p:spTgt>
                                        </p:tgtEl>
                                        <p:attrNameLst>
                                          <p:attrName>style.visibility</p:attrName>
                                        </p:attrNameLst>
                                      </p:cBhvr>
                                      <p:to>
                                        <p:strVal val="visible"/>
                                      </p:to>
                                    </p:set>
                                    <p:animEffect transition="in" filter="wipe(down)">
                                      <p:cBhvr>
                                        <p:cTn id="33" dur="500"/>
                                        <p:tgtEl>
                                          <p:spTgt spid="184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457200" y="73025"/>
            <a:ext cx="8229600" cy="811213"/>
          </a:xfrm>
        </p:spPr>
        <p:txBody>
          <a:bodyPr/>
          <a:lstStyle/>
          <a:p>
            <a:r>
              <a:rPr lang="en-US" altLang="zh-CN" sz="3600" smtClean="0"/>
              <a:t>2.6 </a:t>
            </a:r>
            <a:r>
              <a:rPr lang="en-US" altLang="zh-CN" sz="3600" b="1" smtClean="0">
                <a:solidFill>
                  <a:srgbClr val="FF0000"/>
                </a:solidFill>
              </a:rPr>
              <a:t>auto</a:t>
            </a:r>
            <a:r>
              <a:rPr lang="zh-CN" altLang="zh-CN" sz="3600" b="1" smtClean="0"/>
              <a:t>和</a:t>
            </a:r>
            <a:r>
              <a:rPr lang="en-US" altLang="zh-CN" sz="3600" b="1" smtClean="0">
                <a:solidFill>
                  <a:srgbClr val="0000CC"/>
                </a:solidFill>
              </a:rPr>
              <a:t>decltype</a:t>
            </a:r>
            <a:r>
              <a:rPr lang="en-US" altLang="zh-CN" sz="3600" b="1" smtClean="0"/>
              <a:t> </a:t>
            </a:r>
            <a:r>
              <a:rPr lang="zh-CN" altLang="zh-CN" sz="3600" b="1" smtClean="0"/>
              <a:t>类型</a:t>
            </a:r>
            <a:r>
              <a:rPr lang="en-US" altLang="zh-CN" sz="3600" b="1" smtClean="0"/>
              <a:t>       11C++</a:t>
            </a:r>
            <a:endParaRPr lang="zh-CN" altLang="en-US" sz="3600" smtClean="0"/>
          </a:p>
        </p:txBody>
      </p:sp>
      <p:sp>
        <p:nvSpPr>
          <p:cNvPr id="3" name="内容占位符 2"/>
          <p:cNvSpPr>
            <a:spLocks noGrp="1"/>
          </p:cNvSpPr>
          <p:nvPr>
            <p:ph idx="1"/>
          </p:nvPr>
        </p:nvSpPr>
        <p:spPr>
          <a:xfrm>
            <a:off x="250825" y="1076325"/>
            <a:ext cx="8785225" cy="5168900"/>
          </a:xfrm>
        </p:spPr>
        <p:txBody>
          <a:bodyPr/>
          <a:lstStyle/>
          <a:p>
            <a:pPr marL="0" indent="0">
              <a:buFontTx/>
              <a:buNone/>
              <a:defRPr/>
            </a:pPr>
            <a:r>
              <a:rPr lang="en-US" altLang="zh-CN" b="1" dirty="0">
                <a:solidFill>
                  <a:srgbClr val="0000CC"/>
                </a:solidFill>
              </a:rPr>
              <a:t>1． auto</a:t>
            </a:r>
            <a:r>
              <a:rPr lang="zh-CN" altLang="zh-CN" b="1" dirty="0">
                <a:solidFill>
                  <a:srgbClr val="0000CC"/>
                </a:solidFill>
              </a:rPr>
              <a:t>和</a:t>
            </a:r>
            <a:r>
              <a:rPr lang="en-US" altLang="zh-CN" b="1" dirty="0" err="1">
                <a:solidFill>
                  <a:srgbClr val="0000CC"/>
                </a:solidFill>
              </a:rPr>
              <a:t>decltype</a:t>
            </a:r>
            <a:r>
              <a:rPr lang="zh-CN" altLang="en-US" b="1" dirty="0">
                <a:solidFill>
                  <a:srgbClr val="0000CC"/>
                </a:solidFill>
              </a:rPr>
              <a:t>的功能</a:t>
            </a:r>
            <a:endParaRPr lang="en-US" altLang="zh-CN" b="1" dirty="0">
              <a:solidFill>
                <a:srgbClr val="0000CC"/>
              </a:solidFill>
            </a:endParaRPr>
          </a:p>
          <a:p>
            <a:pPr lvl="1">
              <a:defRPr/>
            </a:pPr>
            <a:r>
              <a:rPr lang="zh-CN" altLang="en-US" dirty="0"/>
              <a:t>从变量或表达式中</a:t>
            </a:r>
            <a:r>
              <a:rPr lang="zh-CN" altLang="en-US" b="1" dirty="0">
                <a:solidFill>
                  <a:srgbClr val="FF0000"/>
                </a:solidFill>
              </a:rPr>
              <a:t>自动推断</a:t>
            </a:r>
            <a:r>
              <a:rPr lang="zh-CN" altLang="en-US" dirty="0"/>
              <a:t>出数据</a:t>
            </a:r>
            <a:r>
              <a:rPr lang="zh-CN" altLang="zh-CN" dirty="0"/>
              <a:t>类型</a:t>
            </a:r>
            <a:r>
              <a:rPr lang="zh-CN" altLang="en-US" dirty="0"/>
              <a:t>。</a:t>
            </a:r>
            <a:endParaRPr lang="en-US" altLang="zh-CN" dirty="0"/>
          </a:p>
          <a:p>
            <a:pPr marL="0" indent="0">
              <a:buFontTx/>
              <a:buNone/>
              <a:defRPr/>
            </a:pPr>
            <a:r>
              <a:rPr lang="en-US" altLang="zh-CN" b="1" dirty="0">
                <a:solidFill>
                  <a:srgbClr val="0000CC"/>
                </a:solidFill>
              </a:rPr>
              <a:t>2．auto</a:t>
            </a:r>
            <a:r>
              <a:rPr lang="zh-CN" altLang="en-US" b="1" dirty="0">
                <a:solidFill>
                  <a:srgbClr val="0000CC"/>
                </a:solidFill>
              </a:rPr>
              <a:t>和</a:t>
            </a:r>
            <a:r>
              <a:rPr lang="en-US" altLang="zh-CN" b="1" dirty="0" err="1">
                <a:solidFill>
                  <a:srgbClr val="0000CC"/>
                </a:solidFill>
              </a:rPr>
              <a:t>decltype</a:t>
            </a:r>
            <a:r>
              <a:rPr lang="zh-CN" altLang="en-US" b="1" dirty="0">
                <a:solidFill>
                  <a:srgbClr val="0000CC"/>
                </a:solidFill>
              </a:rPr>
              <a:t>的区别</a:t>
            </a:r>
            <a:endParaRPr lang="en-US" altLang="zh-CN" b="1" dirty="0">
              <a:solidFill>
                <a:srgbClr val="0000CC"/>
              </a:solidFill>
            </a:endParaRPr>
          </a:p>
          <a:p>
            <a:pPr marL="857250" lvl="1" indent="-457200">
              <a:defRPr/>
            </a:pPr>
            <a:r>
              <a:rPr lang="en-US" altLang="zh-CN" sz="2400" b="1" dirty="0"/>
              <a:t>auto</a:t>
            </a:r>
            <a:r>
              <a:rPr lang="zh-CN" altLang="zh-CN" sz="2400" b="1" dirty="0"/>
              <a:t>使编译器运用从</a:t>
            </a:r>
            <a:r>
              <a:rPr lang="zh-CN" altLang="zh-CN" sz="2400" b="1" dirty="0">
                <a:solidFill>
                  <a:srgbClr val="FF0000"/>
                </a:solidFill>
              </a:rPr>
              <a:t>表达式结果推断出的类型</a:t>
            </a:r>
            <a:r>
              <a:rPr lang="zh-CN" altLang="zh-CN" sz="2400" b="1" dirty="0"/>
              <a:t>定义变量，</a:t>
            </a:r>
            <a:r>
              <a:rPr lang="zh-CN" altLang="zh-CN" sz="2400" b="1" dirty="0">
                <a:solidFill>
                  <a:srgbClr val="0000CC"/>
                </a:solidFill>
              </a:rPr>
              <a:t>并</a:t>
            </a:r>
            <a:r>
              <a:rPr lang="zh-CN" altLang="zh-CN" sz="2400" b="1" dirty="0">
                <a:solidFill>
                  <a:srgbClr val="FF0000"/>
                </a:solidFill>
              </a:rPr>
              <a:t>用表达式的结果值</a:t>
            </a:r>
            <a:r>
              <a:rPr lang="zh-CN" altLang="zh-CN" sz="2400" b="1" dirty="0">
                <a:solidFill>
                  <a:srgbClr val="0000CC"/>
                </a:solidFill>
              </a:rPr>
              <a:t>初始化定义的变量</a:t>
            </a:r>
            <a:r>
              <a:rPr lang="en-US" altLang="zh-CN" sz="2400" b="1" dirty="0">
                <a:solidFill>
                  <a:srgbClr val="0000CC"/>
                </a:solidFill>
              </a:rPr>
              <a:t>,</a:t>
            </a:r>
            <a:r>
              <a:rPr lang="en-US" altLang="zh-CN" sz="2400" b="1" dirty="0" err="1"/>
              <a:t>decltype</a:t>
            </a:r>
            <a:r>
              <a:rPr lang="zh-CN" altLang="zh-CN" sz="2400" b="1" dirty="0"/>
              <a:t>用于从表达式</a:t>
            </a:r>
            <a:r>
              <a:rPr lang="en-US" altLang="zh-CN" sz="2400" b="1" dirty="0"/>
              <a:t>1</a:t>
            </a:r>
            <a:r>
              <a:rPr lang="zh-CN" altLang="zh-CN" sz="2400" b="1" dirty="0"/>
              <a:t>推断出类型并定义变量，但</a:t>
            </a:r>
            <a:r>
              <a:rPr lang="zh-CN" altLang="zh-CN" sz="2400" b="1" dirty="0">
                <a:solidFill>
                  <a:srgbClr val="0000CC"/>
                </a:solidFill>
              </a:rPr>
              <a:t>并</a:t>
            </a:r>
            <a:r>
              <a:rPr lang="zh-CN" altLang="zh-CN" sz="2400" b="1" dirty="0">
                <a:solidFill>
                  <a:srgbClr val="FF0000"/>
                </a:solidFill>
              </a:rPr>
              <a:t>不用</a:t>
            </a:r>
            <a:r>
              <a:rPr lang="zh-CN" altLang="zh-CN" sz="2400" b="1" dirty="0">
                <a:solidFill>
                  <a:srgbClr val="0000CC"/>
                </a:solidFill>
              </a:rPr>
              <a:t>表达式</a:t>
            </a:r>
            <a:r>
              <a:rPr lang="en-US" altLang="zh-CN" sz="2400" b="1" dirty="0">
                <a:solidFill>
                  <a:srgbClr val="0000CC"/>
                </a:solidFill>
              </a:rPr>
              <a:t>1</a:t>
            </a:r>
            <a:r>
              <a:rPr lang="zh-CN" altLang="zh-CN" sz="2400" b="1" dirty="0">
                <a:solidFill>
                  <a:srgbClr val="0000CC"/>
                </a:solidFill>
              </a:rPr>
              <a:t>的值初始化定义的变量</a:t>
            </a:r>
            <a:r>
              <a:rPr lang="zh-CN" altLang="zh-CN" sz="2400" b="1" dirty="0"/>
              <a:t>。</a:t>
            </a:r>
            <a:endParaRPr lang="en-US" altLang="zh-CN" sz="2400" b="1" dirty="0"/>
          </a:p>
          <a:p>
            <a:pPr marL="857250" lvl="1" indent="-457200">
              <a:defRPr/>
            </a:pPr>
            <a:r>
              <a:rPr lang="en-US" altLang="zh-CN" sz="2400" b="1" dirty="0"/>
              <a:t>auto</a:t>
            </a:r>
            <a:r>
              <a:rPr lang="zh-CN" altLang="zh-CN" sz="2400" b="1" dirty="0"/>
              <a:t>会</a:t>
            </a:r>
            <a:r>
              <a:rPr lang="zh-CN" altLang="zh-CN" sz="2400" b="1" dirty="0">
                <a:solidFill>
                  <a:srgbClr val="FF0000"/>
                </a:solidFill>
              </a:rPr>
              <a:t>忽略</a:t>
            </a:r>
            <a:r>
              <a:rPr lang="zh-CN" altLang="zh-CN" sz="2400" b="1" dirty="0"/>
              <a:t>表达式的顶层</a:t>
            </a:r>
            <a:r>
              <a:rPr lang="en-US" altLang="zh-CN" sz="2400" b="1" dirty="0" err="1"/>
              <a:t>const</a:t>
            </a:r>
            <a:r>
              <a:rPr lang="zh-CN" altLang="zh-CN" sz="2400" b="1" dirty="0"/>
              <a:t>和引用的</a:t>
            </a:r>
            <a:r>
              <a:rPr lang="en-US" altLang="zh-CN" sz="2400" b="1" dirty="0" err="1"/>
              <a:t>const</a:t>
            </a:r>
            <a:r>
              <a:rPr lang="zh-CN" altLang="zh-CN" sz="2400" b="1" dirty="0"/>
              <a:t>，而指针底层</a:t>
            </a:r>
            <a:r>
              <a:rPr lang="en-US" altLang="zh-CN" sz="2400" b="1" dirty="0" err="1"/>
              <a:t>const</a:t>
            </a:r>
            <a:r>
              <a:rPr lang="zh-CN" altLang="zh-CN" sz="2400" b="1" dirty="0"/>
              <a:t>则会保留下来</a:t>
            </a:r>
            <a:r>
              <a:rPr lang="en-US" altLang="zh-CN" sz="2400" b="1" dirty="0"/>
              <a:t>; </a:t>
            </a:r>
            <a:r>
              <a:rPr lang="en-US" altLang="zh-CN" sz="2400" b="1" dirty="0" err="1"/>
              <a:t>decltype</a:t>
            </a:r>
            <a:r>
              <a:rPr lang="zh-CN" altLang="zh-CN" sz="2400" b="1" dirty="0">
                <a:solidFill>
                  <a:srgbClr val="FF0000"/>
                </a:solidFill>
              </a:rPr>
              <a:t>不会忽略</a:t>
            </a:r>
            <a:r>
              <a:rPr lang="zh-CN" altLang="zh-CN" sz="2400" b="1" dirty="0"/>
              <a:t>表达</a:t>
            </a:r>
            <a:r>
              <a:rPr lang="zh-CN" altLang="zh-CN" sz="2400" b="1" dirty="0">
                <a:cs typeface="+mn-ea"/>
              </a:rPr>
              <a:t>式</a:t>
            </a:r>
            <a:r>
              <a:rPr lang="en-US" altLang="zh-CN" sz="2400" b="1" dirty="0"/>
              <a:t>1</a:t>
            </a:r>
            <a:r>
              <a:rPr lang="zh-CN" altLang="en-US" sz="2400" b="1" dirty="0"/>
              <a:t>的</a:t>
            </a:r>
            <a:r>
              <a:rPr lang="zh-CN" altLang="zh-CN" sz="2400" b="1" dirty="0"/>
              <a:t>顶层</a:t>
            </a:r>
            <a:r>
              <a:rPr lang="en-US" altLang="zh-CN" sz="2400" b="1" dirty="0" err="1"/>
              <a:t>const</a:t>
            </a:r>
            <a:r>
              <a:rPr lang="zh-CN" altLang="zh-CN" sz="2400" b="1" dirty="0"/>
              <a:t>，其结果是定义与表达式</a:t>
            </a:r>
            <a:r>
              <a:rPr lang="en-US" altLang="zh-CN" sz="2400" b="1" dirty="0"/>
              <a:t>1</a:t>
            </a:r>
            <a:r>
              <a:rPr lang="zh-CN" altLang="zh-CN" sz="2400" b="1" dirty="0"/>
              <a:t>相同类型的变量（包括顶层</a:t>
            </a:r>
            <a:r>
              <a:rPr lang="en-US" altLang="zh-CN" sz="2400" b="1" dirty="0" err="1"/>
              <a:t>const</a:t>
            </a:r>
            <a:r>
              <a:rPr lang="zh-CN" altLang="zh-CN" sz="2400" b="1" dirty="0"/>
              <a:t>和引用在内）</a:t>
            </a:r>
            <a:endParaRPr lang="en-US" altLang="zh-CN" sz="2400" b="1" dirty="0">
              <a:solidFill>
                <a:srgbClr val="0000CC"/>
              </a:solidFill>
            </a:endParaRPr>
          </a:p>
          <a:p>
            <a:pPr lvl="1">
              <a:defRPr/>
            </a:pP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3" name="内容占位符 2"/>
          <p:cNvSpPr>
            <a:spLocks noGrp="1"/>
          </p:cNvSpPr>
          <p:nvPr>
            <p:ph idx="1"/>
          </p:nvPr>
        </p:nvSpPr>
        <p:spPr>
          <a:xfrm>
            <a:off x="250825" y="1076325"/>
            <a:ext cx="8893175" cy="5621338"/>
          </a:xfrm>
        </p:spPr>
        <p:txBody>
          <a:bodyPr/>
          <a:lstStyle/>
          <a:p>
            <a:pPr marL="0" indent="0">
              <a:buFontTx/>
              <a:buNone/>
            </a:pPr>
            <a:r>
              <a:rPr lang="en-US" altLang="zh-CN" sz="2800" dirty="0" smtClean="0">
                <a:solidFill>
                  <a:srgbClr val="0000CC"/>
                </a:solidFill>
              </a:rPr>
              <a:t>3</a:t>
            </a:r>
            <a:r>
              <a:rPr lang="zh-CN" altLang="en-US" sz="2800" dirty="0" smtClean="0">
                <a:solidFill>
                  <a:srgbClr val="0000CC"/>
                </a:solidFill>
              </a:rPr>
              <a:t>．</a:t>
            </a:r>
            <a:r>
              <a:rPr lang="en-US" altLang="zh-CN" sz="2800" b="1" dirty="0" smtClean="0">
                <a:solidFill>
                  <a:srgbClr val="0000CC"/>
                </a:solidFill>
              </a:rPr>
              <a:t>auto</a:t>
            </a:r>
            <a:r>
              <a:rPr lang="zh-CN" altLang="en-US" sz="2800" b="1" dirty="0" smtClean="0">
                <a:solidFill>
                  <a:srgbClr val="0000CC"/>
                </a:solidFill>
              </a:rPr>
              <a:t>类型推断</a:t>
            </a:r>
            <a:endParaRPr lang="en-US" altLang="zh-CN" sz="2800" b="1" dirty="0" smtClean="0">
              <a:solidFill>
                <a:srgbClr val="0000CC"/>
              </a:solidFill>
            </a:endParaRPr>
          </a:p>
          <a:p>
            <a:pPr marL="0" indent="0">
              <a:buFontTx/>
              <a:buNone/>
            </a:pPr>
            <a:r>
              <a:rPr lang="zh-CN" altLang="en-US" sz="2400" b="1" dirty="0" smtClean="0">
                <a:solidFill>
                  <a:srgbClr val="FF0000"/>
                </a:solidFill>
              </a:rPr>
              <a:t>（</a:t>
            </a:r>
            <a:r>
              <a:rPr lang="en-US" altLang="zh-CN" sz="2400" b="1" dirty="0" smtClean="0">
                <a:solidFill>
                  <a:srgbClr val="FF0000"/>
                </a:solidFill>
              </a:rPr>
              <a:t>1）</a:t>
            </a:r>
            <a:r>
              <a:rPr lang="zh-CN" altLang="en-US" sz="2400" b="1" dirty="0" smtClean="0">
                <a:solidFill>
                  <a:srgbClr val="FF0000"/>
                </a:solidFill>
              </a:rPr>
              <a:t>定义语法</a:t>
            </a:r>
            <a:endParaRPr lang="en-US" altLang="zh-CN" sz="2400" b="1" dirty="0" smtClean="0">
              <a:solidFill>
                <a:srgbClr val="FF0000"/>
              </a:solidFill>
            </a:endParaRPr>
          </a:p>
          <a:p>
            <a:pPr marL="457200" lvl="1" indent="0">
              <a:buFontTx/>
              <a:buNone/>
            </a:pPr>
            <a:r>
              <a:rPr lang="en-US" altLang="zh-CN" sz="2400" b="1" dirty="0" smtClean="0"/>
              <a:t>auto </a:t>
            </a:r>
            <a:r>
              <a:rPr lang="zh-CN" altLang="zh-CN" sz="2400" b="1" dirty="0" smtClean="0"/>
              <a:t>变量名</a:t>
            </a:r>
            <a:r>
              <a:rPr lang="en-US" altLang="zh-CN" sz="2400" b="1" dirty="0" smtClean="0"/>
              <a:t>1=</a:t>
            </a:r>
            <a:r>
              <a:rPr lang="zh-CN" altLang="zh-CN" sz="2400" b="1" dirty="0" smtClean="0"/>
              <a:t>表达式</a:t>
            </a:r>
            <a:r>
              <a:rPr lang="en-US" altLang="zh-CN" sz="2400" b="1" dirty="0" smtClean="0"/>
              <a:t>1</a:t>
            </a:r>
            <a:r>
              <a:rPr lang="zh-CN" altLang="zh-CN" sz="2400" b="1" dirty="0" smtClean="0"/>
              <a:t>，变量名</a:t>
            </a:r>
            <a:r>
              <a:rPr lang="en-US" altLang="zh-CN" sz="2400" b="1" dirty="0" smtClean="0"/>
              <a:t>2=</a:t>
            </a:r>
            <a:r>
              <a:rPr lang="zh-CN" altLang="zh-CN" sz="2400" b="1" dirty="0" smtClean="0"/>
              <a:t>表达式</a:t>
            </a:r>
            <a:r>
              <a:rPr lang="en-US" altLang="zh-CN" sz="2400" b="1" dirty="0" smtClean="0"/>
              <a:t>2……</a:t>
            </a:r>
            <a:r>
              <a:rPr lang="zh-CN" altLang="zh-CN" sz="2400" b="1" dirty="0" smtClean="0"/>
              <a:t>；</a:t>
            </a:r>
            <a:endParaRPr lang="zh-CN" altLang="zh-CN" sz="2400" b="1" dirty="0" smtClean="0"/>
          </a:p>
          <a:p>
            <a:pPr marL="457200" lvl="1" indent="0">
              <a:buFontTx/>
              <a:buNone/>
            </a:pPr>
            <a:r>
              <a:rPr lang="en-US" altLang="zh-CN" sz="1800" b="1" dirty="0" err="1" smtClean="0">
                <a:solidFill>
                  <a:srgbClr val="0000CC"/>
                </a:solidFill>
              </a:rPr>
              <a:t>int</a:t>
            </a:r>
            <a:r>
              <a:rPr lang="en-US" altLang="zh-CN" sz="1800" b="1" dirty="0" smtClean="0">
                <a:solidFill>
                  <a:srgbClr val="0000CC"/>
                </a:solidFill>
              </a:rPr>
              <a:t> i;</a:t>
            </a:r>
            <a:endParaRPr lang="zh-CN" altLang="zh-CN" sz="1800" b="1" dirty="0" smtClean="0">
              <a:solidFill>
                <a:srgbClr val="0000CC"/>
              </a:solidFill>
            </a:endParaRPr>
          </a:p>
          <a:p>
            <a:pPr marL="457200" lvl="1" indent="0">
              <a:buFontTx/>
              <a:buNone/>
            </a:pPr>
            <a:r>
              <a:rPr lang="en-US" altLang="zh-CN" sz="1800" b="1" dirty="0" err="1" smtClean="0">
                <a:solidFill>
                  <a:srgbClr val="0000CC"/>
                </a:solidFill>
              </a:rPr>
              <a:t>const</a:t>
            </a:r>
            <a:r>
              <a:rPr lang="en-US" altLang="zh-CN" sz="1800" b="1" dirty="0" smtClean="0">
                <a:solidFill>
                  <a:srgbClr val="0000CC"/>
                </a:solidFill>
              </a:rPr>
              <a:t> </a:t>
            </a:r>
            <a:r>
              <a:rPr lang="en-US" altLang="zh-CN" sz="1800" b="1" dirty="0" err="1" smtClean="0">
                <a:solidFill>
                  <a:srgbClr val="0000CC"/>
                </a:solidFill>
              </a:rPr>
              <a:t>int</a:t>
            </a:r>
            <a:r>
              <a:rPr lang="en-US" altLang="zh-CN" sz="1800" b="1" dirty="0" smtClean="0">
                <a:solidFill>
                  <a:srgbClr val="0000CC"/>
                </a:solidFill>
              </a:rPr>
              <a:t> *</a:t>
            </a:r>
            <a:r>
              <a:rPr lang="en-US" altLang="zh-CN" sz="1800" b="1" dirty="0" err="1" smtClean="0">
                <a:solidFill>
                  <a:srgbClr val="0000CC"/>
                </a:solidFill>
              </a:rPr>
              <a:t>const</a:t>
            </a:r>
            <a:r>
              <a:rPr lang="en-US" altLang="zh-CN" sz="1800" b="1" dirty="0" smtClean="0">
                <a:solidFill>
                  <a:srgbClr val="0000CC"/>
                </a:solidFill>
              </a:rPr>
              <a:t> p=&amp;i;</a:t>
            </a:r>
            <a:endParaRPr lang="zh-CN" altLang="zh-CN" sz="1800" b="1" dirty="0" smtClean="0">
              <a:solidFill>
                <a:srgbClr val="0000CC"/>
              </a:solidFill>
            </a:endParaRPr>
          </a:p>
          <a:p>
            <a:pPr marL="457200" lvl="1" indent="0">
              <a:buFontTx/>
              <a:buNone/>
            </a:pPr>
            <a:r>
              <a:rPr lang="en-US" altLang="zh-CN" sz="1800" b="1" dirty="0" err="1" smtClean="0">
                <a:solidFill>
                  <a:srgbClr val="0000CC"/>
                </a:solidFill>
              </a:rPr>
              <a:t>const</a:t>
            </a:r>
            <a:r>
              <a:rPr lang="en-US" altLang="zh-CN" sz="1800" b="1" dirty="0" smtClean="0">
                <a:solidFill>
                  <a:srgbClr val="0000CC"/>
                </a:solidFill>
              </a:rPr>
              <a:t> </a:t>
            </a:r>
            <a:r>
              <a:rPr lang="en-US" altLang="zh-CN" sz="1800" b="1" dirty="0" err="1" smtClean="0">
                <a:solidFill>
                  <a:srgbClr val="0000CC"/>
                </a:solidFill>
              </a:rPr>
              <a:t>int</a:t>
            </a:r>
            <a:r>
              <a:rPr lang="en-US" altLang="zh-CN" sz="1800" b="1" dirty="0" smtClean="0">
                <a:solidFill>
                  <a:srgbClr val="0000CC"/>
                </a:solidFill>
              </a:rPr>
              <a:t> </a:t>
            </a:r>
            <a:r>
              <a:rPr lang="en-US" altLang="zh-CN" sz="1800" b="1" dirty="0" err="1" smtClean="0">
                <a:solidFill>
                  <a:srgbClr val="0000CC"/>
                </a:solidFill>
              </a:rPr>
              <a:t>ic</a:t>
            </a:r>
            <a:r>
              <a:rPr lang="en-US" altLang="zh-CN" sz="1800" b="1" dirty="0" smtClean="0">
                <a:solidFill>
                  <a:srgbClr val="0000CC"/>
                </a:solidFill>
              </a:rPr>
              <a:t> = i,&amp;</a:t>
            </a:r>
            <a:r>
              <a:rPr lang="en-US" altLang="zh-CN" sz="1800" b="1" dirty="0" err="1" smtClean="0">
                <a:solidFill>
                  <a:srgbClr val="0000CC"/>
                </a:solidFill>
              </a:rPr>
              <a:t>rc</a:t>
            </a:r>
            <a:r>
              <a:rPr lang="en-US" altLang="zh-CN" sz="1800" b="1" dirty="0" smtClean="0">
                <a:solidFill>
                  <a:srgbClr val="0000CC"/>
                </a:solidFill>
              </a:rPr>
              <a:t>=</a:t>
            </a:r>
            <a:r>
              <a:rPr lang="en-US" altLang="zh-CN" sz="1800" b="1" dirty="0" err="1" smtClean="0">
                <a:solidFill>
                  <a:srgbClr val="0000CC"/>
                </a:solidFill>
              </a:rPr>
              <a:t>ic</a:t>
            </a:r>
            <a:r>
              <a:rPr lang="en-US" altLang="zh-CN" sz="1800" b="1" dirty="0" smtClean="0">
                <a:solidFill>
                  <a:srgbClr val="0000CC"/>
                </a:solidFill>
              </a:rPr>
              <a:t>;</a:t>
            </a:r>
            <a:endParaRPr lang="zh-CN" altLang="zh-CN" sz="1800" b="1" dirty="0" smtClean="0">
              <a:solidFill>
                <a:srgbClr val="0000CC"/>
              </a:solidFill>
            </a:endParaRPr>
          </a:p>
          <a:p>
            <a:pPr marL="457200" lvl="1" indent="0">
              <a:buFontTx/>
              <a:buNone/>
            </a:pPr>
            <a:r>
              <a:rPr lang="en-US" altLang="zh-CN" sz="1800" b="1" dirty="0" smtClean="0"/>
              <a:t>auto x = 3 + 8;                      // </a:t>
            </a:r>
            <a:r>
              <a:rPr lang="en-US" altLang="zh-CN" sz="1800" b="1" dirty="0" err="1" smtClean="0"/>
              <a:t>int</a:t>
            </a:r>
            <a:r>
              <a:rPr lang="en-US" altLang="zh-CN" sz="1800" b="1" dirty="0" smtClean="0"/>
              <a:t> x=3+8;</a:t>
            </a:r>
            <a:endParaRPr lang="zh-CN" altLang="zh-CN" sz="1800" b="1" dirty="0" smtClean="0"/>
          </a:p>
          <a:p>
            <a:pPr marL="457200" lvl="1" indent="0">
              <a:buFontTx/>
              <a:buNone/>
            </a:pPr>
            <a:r>
              <a:rPr lang="en-US" altLang="zh-CN" sz="1800" b="1" dirty="0" smtClean="0"/>
              <a:t>auto c = 's';                          // char c=’s’</a:t>
            </a:r>
            <a:endParaRPr lang="zh-CN" altLang="zh-CN" sz="1800" b="1" dirty="0" smtClean="0"/>
          </a:p>
          <a:p>
            <a:pPr marL="457200" lvl="1" indent="0">
              <a:buFontTx/>
              <a:buNone/>
            </a:pPr>
            <a:r>
              <a:rPr lang="en-US" altLang="zh-CN" sz="1800" b="1" dirty="0" smtClean="0"/>
              <a:t>auto s = "</a:t>
            </a:r>
            <a:r>
              <a:rPr lang="en-US" altLang="zh-CN" sz="1800" b="1" dirty="0" err="1" smtClean="0"/>
              <a:t>abcde</a:t>
            </a:r>
            <a:r>
              <a:rPr lang="en-US" altLang="zh-CN" sz="1800" b="1" dirty="0" smtClean="0"/>
              <a:t>";               // char *s=”</a:t>
            </a:r>
            <a:r>
              <a:rPr lang="en-US" altLang="zh-CN" sz="1800" b="1" dirty="0" err="1" smtClean="0"/>
              <a:t>abcde</a:t>
            </a:r>
            <a:r>
              <a:rPr lang="en-US" altLang="zh-CN" sz="1800" b="1" dirty="0" smtClean="0"/>
              <a:t>”</a:t>
            </a:r>
            <a:endParaRPr lang="zh-CN" altLang="zh-CN" sz="1800" b="1" dirty="0" smtClean="0"/>
          </a:p>
          <a:p>
            <a:pPr marL="457200" lvl="1" indent="0">
              <a:buFontTx/>
              <a:buNone/>
            </a:pPr>
            <a:r>
              <a:rPr lang="en-US" altLang="zh-CN" sz="1800" b="1" dirty="0" smtClean="0"/>
              <a:t>auto z = x + 3.8;                  // double z=</a:t>
            </a:r>
            <a:r>
              <a:rPr lang="en-US" altLang="zh-CN" sz="1800" b="1" dirty="0" err="1" smtClean="0"/>
              <a:t>x+y</a:t>
            </a:r>
            <a:endParaRPr lang="zh-CN" altLang="zh-CN" sz="1800" b="1" dirty="0" smtClean="0"/>
          </a:p>
          <a:p>
            <a:pPr marL="457200" lvl="1" indent="0">
              <a:buFontTx/>
              <a:buNone/>
            </a:pPr>
            <a:r>
              <a:rPr lang="en-US" altLang="zh-CN" sz="1800" b="1" dirty="0" smtClean="0"/>
              <a:t>auto pi = &amp;i;                        // </a:t>
            </a:r>
            <a:r>
              <a:rPr lang="en-US" altLang="zh-CN" sz="1800" b="1" dirty="0" err="1" smtClean="0"/>
              <a:t>int</a:t>
            </a:r>
            <a:r>
              <a:rPr lang="en-US" altLang="zh-CN" sz="1800" b="1" dirty="0" smtClean="0"/>
              <a:t> *pi=&amp;i</a:t>
            </a:r>
            <a:endParaRPr lang="zh-CN" altLang="zh-CN" sz="1800" b="1" dirty="0" smtClean="0"/>
          </a:p>
          <a:p>
            <a:pPr marL="457200" lvl="1" indent="0">
              <a:buFontTx/>
              <a:buNone/>
            </a:pPr>
            <a:r>
              <a:rPr lang="en-US" altLang="zh-CN" sz="1800" b="1" dirty="0" smtClean="0"/>
              <a:t>auto pc = &amp;</a:t>
            </a:r>
            <a:r>
              <a:rPr lang="en-US" altLang="zh-CN" sz="1800" b="1" dirty="0" err="1" smtClean="0"/>
              <a:t>ic</a:t>
            </a:r>
            <a:r>
              <a:rPr lang="en-US" altLang="zh-CN" sz="1800" b="1" dirty="0" smtClean="0"/>
              <a:t>;                // </a:t>
            </a:r>
            <a:r>
              <a:rPr lang="en-US" altLang="zh-CN" sz="1800" b="1" dirty="0" err="1" smtClean="0"/>
              <a:t>const</a:t>
            </a:r>
            <a:r>
              <a:rPr lang="en-US" altLang="zh-CN" sz="1800" b="1" dirty="0" smtClean="0"/>
              <a:t> </a:t>
            </a:r>
            <a:r>
              <a:rPr lang="en-US" altLang="zh-CN" sz="1800" b="1" dirty="0" err="1" smtClean="0"/>
              <a:t>int</a:t>
            </a:r>
            <a:r>
              <a:rPr lang="en-US" altLang="zh-CN" sz="1800" b="1" dirty="0" smtClean="0"/>
              <a:t> *pc=&amp;</a:t>
            </a:r>
            <a:r>
              <a:rPr lang="en-US" altLang="zh-CN" sz="1800" b="1" dirty="0" err="1" smtClean="0"/>
              <a:t>ic</a:t>
            </a:r>
            <a:r>
              <a:rPr lang="en-US" altLang="zh-CN" sz="1800" b="1" dirty="0" smtClean="0"/>
              <a:t>,</a:t>
            </a:r>
            <a:r>
              <a:rPr lang="zh-CN" altLang="zh-CN" sz="1800" b="1" dirty="0" smtClean="0"/>
              <a:t>对常量对象取地址是底层</a:t>
            </a:r>
            <a:r>
              <a:rPr lang="en-US" altLang="zh-CN" sz="1800" b="1" dirty="0" err="1" smtClean="0"/>
              <a:t>const</a:t>
            </a:r>
            <a:endParaRPr lang="zh-CN" altLang="zh-CN" sz="1800" b="1" dirty="0" smtClean="0"/>
          </a:p>
          <a:p>
            <a:pPr marL="457200" lvl="1" indent="0">
              <a:buFontTx/>
              <a:buNone/>
            </a:pPr>
            <a:r>
              <a:rPr lang="en-US" altLang="zh-CN" sz="1800" b="1" dirty="0" smtClean="0">
                <a:solidFill>
                  <a:srgbClr val="C00000"/>
                </a:solidFill>
              </a:rPr>
              <a:t>auto </a:t>
            </a:r>
            <a:r>
              <a:rPr lang="en-US" altLang="zh-CN" sz="1800" b="1" dirty="0" err="1" smtClean="0">
                <a:solidFill>
                  <a:srgbClr val="C00000"/>
                </a:solidFill>
              </a:rPr>
              <a:t>rrc</a:t>
            </a:r>
            <a:r>
              <a:rPr lang="en-US" altLang="zh-CN" sz="1800" b="1" dirty="0" smtClean="0">
                <a:solidFill>
                  <a:srgbClr val="C00000"/>
                </a:solidFill>
              </a:rPr>
              <a:t> = </a:t>
            </a:r>
            <a:r>
              <a:rPr lang="en-US" altLang="zh-CN" sz="1800" b="1" dirty="0" err="1" smtClean="0">
                <a:solidFill>
                  <a:srgbClr val="C00000"/>
                </a:solidFill>
              </a:rPr>
              <a:t>rc</a:t>
            </a:r>
            <a:r>
              <a:rPr lang="en-US" altLang="zh-CN" sz="1800" b="1" dirty="0" smtClean="0">
                <a:solidFill>
                  <a:srgbClr val="C00000"/>
                </a:solidFill>
              </a:rPr>
              <a:t>;                     //</a:t>
            </a:r>
            <a:r>
              <a:rPr lang="en-US" altLang="zh-CN" sz="1800" b="1" dirty="0" err="1" smtClean="0">
                <a:solidFill>
                  <a:srgbClr val="C00000"/>
                </a:solidFill>
              </a:rPr>
              <a:t>int</a:t>
            </a:r>
            <a:r>
              <a:rPr lang="en-US" altLang="zh-CN" sz="1800" b="1" dirty="0" smtClean="0">
                <a:solidFill>
                  <a:srgbClr val="C00000"/>
                </a:solidFill>
              </a:rPr>
              <a:t> </a:t>
            </a:r>
            <a:r>
              <a:rPr lang="en-US" altLang="zh-CN" sz="1800" b="1" dirty="0" err="1" smtClean="0">
                <a:solidFill>
                  <a:srgbClr val="C00000"/>
                </a:solidFill>
              </a:rPr>
              <a:t>rrc</a:t>
            </a:r>
            <a:r>
              <a:rPr lang="zh-CN" altLang="zh-CN" sz="1800" b="1" dirty="0" smtClean="0">
                <a:solidFill>
                  <a:srgbClr val="C00000"/>
                </a:solidFill>
              </a:rPr>
              <a:t>，忽略引用的</a:t>
            </a:r>
            <a:r>
              <a:rPr lang="en-US" altLang="zh-CN" sz="1800" b="1" dirty="0" err="1" smtClean="0">
                <a:solidFill>
                  <a:srgbClr val="C00000"/>
                </a:solidFill>
              </a:rPr>
              <a:t>const</a:t>
            </a:r>
            <a:endParaRPr lang="en-US" altLang="zh-CN" sz="1800" b="1" dirty="0" smtClean="0">
              <a:solidFill>
                <a:srgbClr val="C00000"/>
              </a:solidFill>
            </a:endParaRPr>
          </a:p>
          <a:p>
            <a:pPr marL="457200" lvl="1" indent="0">
              <a:buFontTx/>
              <a:buNone/>
            </a:pPr>
            <a:r>
              <a:rPr lang="en-US" altLang="zh-CN" sz="1800" b="1" dirty="0" smtClean="0">
                <a:solidFill>
                  <a:srgbClr val="C00000"/>
                </a:solidFill>
              </a:rPr>
              <a:t>auto </a:t>
            </a:r>
            <a:r>
              <a:rPr lang="en-US" altLang="zh-CN" sz="1800" b="1" dirty="0" err="1" smtClean="0">
                <a:solidFill>
                  <a:srgbClr val="C00000"/>
                </a:solidFill>
              </a:rPr>
              <a:t>ric</a:t>
            </a:r>
            <a:r>
              <a:rPr lang="en-US" altLang="zh-CN" sz="1800" b="1" dirty="0" smtClean="0">
                <a:solidFill>
                  <a:srgbClr val="C00000"/>
                </a:solidFill>
              </a:rPr>
              <a:t> = </a:t>
            </a:r>
            <a:r>
              <a:rPr lang="en-US" altLang="zh-CN" sz="1800" b="1" dirty="0" err="1" smtClean="0">
                <a:solidFill>
                  <a:srgbClr val="C00000"/>
                </a:solidFill>
              </a:rPr>
              <a:t>ic</a:t>
            </a:r>
            <a:r>
              <a:rPr lang="en-US" altLang="zh-CN" sz="1800" b="1" dirty="0" smtClean="0">
                <a:solidFill>
                  <a:srgbClr val="C00000"/>
                </a:solidFill>
              </a:rPr>
              <a:t>;                     //</a:t>
            </a:r>
            <a:r>
              <a:rPr lang="en-US" altLang="zh-CN" sz="1800" b="1" dirty="0" err="1" smtClean="0">
                <a:solidFill>
                  <a:srgbClr val="C00000"/>
                </a:solidFill>
              </a:rPr>
              <a:t>int</a:t>
            </a:r>
            <a:r>
              <a:rPr lang="en-US" altLang="zh-CN" sz="1800" b="1" dirty="0" smtClean="0">
                <a:solidFill>
                  <a:srgbClr val="C00000"/>
                </a:solidFill>
              </a:rPr>
              <a:t> </a:t>
            </a:r>
            <a:r>
              <a:rPr lang="en-US" altLang="zh-CN" sz="1800" b="1" dirty="0" err="1" smtClean="0">
                <a:solidFill>
                  <a:srgbClr val="C00000"/>
                </a:solidFill>
              </a:rPr>
              <a:t>ric</a:t>
            </a:r>
            <a:r>
              <a:rPr lang="en-US" altLang="zh-CN" sz="1800" b="1" dirty="0" smtClean="0">
                <a:solidFill>
                  <a:srgbClr val="C00000"/>
                </a:solidFill>
              </a:rPr>
              <a:t>, </a:t>
            </a:r>
            <a:r>
              <a:rPr lang="zh-CN" altLang="zh-CN" sz="1800" b="1" dirty="0" smtClean="0">
                <a:solidFill>
                  <a:srgbClr val="C00000"/>
                </a:solidFill>
              </a:rPr>
              <a:t>忽略顶层</a:t>
            </a:r>
            <a:r>
              <a:rPr lang="en-US" altLang="zh-CN" sz="1800" b="1" dirty="0" err="1" smtClean="0">
                <a:solidFill>
                  <a:srgbClr val="C00000"/>
                </a:solidFill>
              </a:rPr>
              <a:t>const</a:t>
            </a:r>
            <a:endParaRPr lang="en-US" altLang="zh-CN" sz="1800" b="1" dirty="0" smtClean="0">
              <a:solidFill>
                <a:srgbClr val="C00000"/>
              </a:solidFill>
            </a:endParaRPr>
          </a:p>
          <a:p>
            <a:pPr marL="457200" lvl="1" indent="0">
              <a:buFontTx/>
              <a:buNone/>
            </a:pPr>
            <a:r>
              <a:rPr lang="en-US" altLang="zh-CN" sz="1800" b="1" dirty="0" smtClean="0">
                <a:solidFill>
                  <a:srgbClr val="C00000"/>
                </a:solidFill>
              </a:rPr>
              <a:t>auto </a:t>
            </a:r>
            <a:r>
              <a:rPr lang="en-US" altLang="zh-CN" sz="1800" b="1" dirty="0" err="1" smtClean="0">
                <a:solidFill>
                  <a:srgbClr val="C00000"/>
                </a:solidFill>
              </a:rPr>
              <a:t>pp</a:t>
            </a:r>
            <a:r>
              <a:rPr lang="en-US" altLang="zh-CN" sz="1800" b="1" dirty="0" smtClean="0">
                <a:solidFill>
                  <a:srgbClr val="C00000"/>
                </a:solidFill>
              </a:rPr>
              <a:t> = p;                      //</a:t>
            </a:r>
            <a:r>
              <a:rPr lang="en-US" altLang="zh-CN" sz="1800" b="1" dirty="0" err="1" smtClean="0">
                <a:solidFill>
                  <a:srgbClr val="C00000"/>
                </a:solidFill>
              </a:rPr>
              <a:t>const</a:t>
            </a:r>
            <a:r>
              <a:rPr lang="en-US" altLang="zh-CN" sz="1800" b="1" dirty="0" smtClean="0">
                <a:solidFill>
                  <a:srgbClr val="C00000"/>
                </a:solidFill>
              </a:rPr>
              <a:t> </a:t>
            </a:r>
            <a:r>
              <a:rPr lang="en-US" altLang="zh-CN" sz="1800" b="1" dirty="0" err="1" smtClean="0">
                <a:solidFill>
                  <a:srgbClr val="C00000"/>
                </a:solidFill>
              </a:rPr>
              <a:t>int</a:t>
            </a:r>
            <a:r>
              <a:rPr lang="en-US" altLang="zh-CN" sz="1800" b="1" dirty="0" smtClean="0">
                <a:solidFill>
                  <a:srgbClr val="C00000"/>
                </a:solidFill>
              </a:rPr>
              <a:t> *</a:t>
            </a:r>
            <a:r>
              <a:rPr lang="en-US" altLang="zh-CN" sz="1800" b="1" dirty="0" err="1" smtClean="0">
                <a:solidFill>
                  <a:srgbClr val="C00000"/>
                </a:solidFill>
              </a:rPr>
              <a:t>pp</a:t>
            </a:r>
            <a:r>
              <a:rPr lang="en-US" altLang="zh-CN" sz="1800" b="1" dirty="0" smtClean="0">
                <a:solidFill>
                  <a:srgbClr val="C00000"/>
                </a:solidFill>
              </a:rPr>
              <a:t>, </a:t>
            </a:r>
            <a:r>
              <a:rPr lang="zh-CN" altLang="zh-CN" sz="1800" b="1" dirty="0" smtClean="0">
                <a:solidFill>
                  <a:srgbClr val="C00000"/>
                </a:solidFill>
              </a:rPr>
              <a:t>忽略顶层</a:t>
            </a:r>
            <a:r>
              <a:rPr lang="en-US" altLang="zh-CN" sz="1800" b="1" dirty="0" err="1" smtClean="0">
                <a:solidFill>
                  <a:srgbClr val="C00000"/>
                </a:solidFill>
              </a:rPr>
              <a:t>const</a:t>
            </a:r>
            <a:r>
              <a:rPr lang="zh-CN" altLang="en-US" sz="1800" b="1" dirty="0" smtClean="0">
                <a:solidFill>
                  <a:srgbClr val="C00000"/>
                </a:solidFill>
              </a:rPr>
              <a:t>，没有忽略底层</a:t>
            </a:r>
            <a:r>
              <a:rPr lang="en-US" altLang="zh-CN" sz="1800" b="1" dirty="0" err="1" smtClean="0">
                <a:solidFill>
                  <a:srgbClr val="C00000"/>
                </a:solidFill>
              </a:rPr>
              <a:t>const</a:t>
            </a:r>
            <a:endParaRPr lang="en-US" altLang="zh-CN" sz="18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94210" name="内容占位符 2"/>
          <p:cNvSpPr>
            <a:spLocks noGrp="1"/>
          </p:cNvSpPr>
          <p:nvPr>
            <p:ph idx="1"/>
          </p:nvPr>
        </p:nvSpPr>
        <p:spPr>
          <a:xfrm>
            <a:off x="250825" y="1076325"/>
            <a:ext cx="8623300" cy="5168900"/>
          </a:xfrm>
        </p:spPr>
        <p:txBody>
          <a:bodyPr/>
          <a:lstStyle/>
          <a:p>
            <a:pPr marL="400050" lvl="1" indent="0">
              <a:buFontTx/>
              <a:buNone/>
            </a:pPr>
            <a:r>
              <a:rPr lang="zh-CN" altLang="en-US" sz="3200" b="1" smtClean="0">
                <a:solidFill>
                  <a:srgbClr val="FF0000"/>
                </a:solidFill>
              </a:rPr>
              <a:t>（</a:t>
            </a:r>
            <a:r>
              <a:rPr lang="en-US" altLang="zh-CN" sz="3200" b="1" smtClean="0">
                <a:solidFill>
                  <a:srgbClr val="FF0000"/>
                </a:solidFill>
              </a:rPr>
              <a:t>2）auto</a:t>
            </a:r>
            <a:r>
              <a:rPr lang="zh-CN" altLang="en-US" sz="3200" b="1" smtClean="0">
                <a:solidFill>
                  <a:srgbClr val="FF0000"/>
                </a:solidFill>
              </a:rPr>
              <a:t>定义引用</a:t>
            </a:r>
            <a:endParaRPr lang="en-US" altLang="zh-CN" sz="3200" b="1" smtClean="0">
              <a:solidFill>
                <a:srgbClr val="FF0000"/>
              </a:solidFill>
            </a:endParaRPr>
          </a:p>
          <a:p>
            <a:pPr marL="400050" lvl="1" indent="0"/>
            <a:r>
              <a:rPr lang="zh-CN" altLang="zh-CN" b="1" smtClean="0"/>
              <a:t>用</a:t>
            </a:r>
            <a:r>
              <a:rPr lang="en-US" altLang="zh-CN" b="1" smtClean="0"/>
              <a:t>auto</a:t>
            </a:r>
            <a:r>
              <a:rPr lang="zh-CN" altLang="zh-CN" b="1" smtClean="0"/>
              <a:t>设置一个</a:t>
            </a:r>
            <a:r>
              <a:rPr lang="zh-CN" altLang="zh-CN" b="1" smtClean="0">
                <a:solidFill>
                  <a:srgbClr val="C00000"/>
                </a:solidFill>
              </a:rPr>
              <a:t>引用</a:t>
            </a:r>
            <a:r>
              <a:rPr lang="zh-CN" altLang="zh-CN" b="1" smtClean="0"/>
              <a:t>类型时，</a:t>
            </a:r>
            <a:r>
              <a:rPr lang="zh-CN" altLang="zh-CN" b="1" smtClean="0">
                <a:solidFill>
                  <a:srgbClr val="C00000"/>
                </a:solidFill>
              </a:rPr>
              <a:t>初始值中的顶层</a:t>
            </a:r>
            <a:r>
              <a:rPr lang="en-US" altLang="zh-CN" b="1" smtClean="0">
                <a:solidFill>
                  <a:srgbClr val="C00000"/>
                </a:solidFill>
              </a:rPr>
              <a:t>const</a:t>
            </a:r>
            <a:r>
              <a:rPr lang="zh-CN" altLang="zh-CN" b="1" smtClean="0">
                <a:solidFill>
                  <a:srgbClr val="C00000"/>
                </a:solidFill>
              </a:rPr>
              <a:t>会被保留</a:t>
            </a:r>
            <a:r>
              <a:rPr lang="zh-CN" altLang="zh-CN" b="1" smtClean="0"/>
              <a:t>，而引用</a:t>
            </a:r>
            <a:r>
              <a:rPr lang="zh-CN" altLang="zh-CN" b="1" smtClean="0">
                <a:solidFill>
                  <a:srgbClr val="C00000"/>
                </a:solidFill>
              </a:rPr>
              <a:t>字面常量</a:t>
            </a:r>
            <a:r>
              <a:rPr lang="zh-CN" altLang="zh-CN" b="1" smtClean="0"/>
              <a:t>时需要指定为</a:t>
            </a:r>
            <a:r>
              <a:rPr lang="en-US" altLang="zh-CN" b="1" smtClean="0"/>
              <a:t>const</a:t>
            </a:r>
            <a:r>
              <a:rPr lang="zh-CN" altLang="zh-CN" b="1" smtClean="0"/>
              <a:t>引用。</a:t>
            </a:r>
            <a:endParaRPr lang="en-US" altLang="zh-CN" b="1" smtClean="0"/>
          </a:p>
          <a:p>
            <a:pPr marL="400050" lvl="1" indent="0">
              <a:buFontTx/>
              <a:buNone/>
            </a:pPr>
            <a:r>
              <a:rPr lang="en-US" altLang="zh-CN" smtClean="0"/>
              <a:t>int i;</a:t>
            </a:r>
            <a:endParaRPr lang="en-US" altLang="zh-CN" smtClean="0"/>
          </a:p>
          <a:p>
            <a:pPr marL="400050" lvl="1" indent="0">
              <a:buFontTx/>
              <a:buNone/>
            </a:pPr>
            <a:r>
              <a:rPr lang="en-US" altLang="zh-CN" smtClean="0"/>
              <a:t>const int ic = I;</a:t>
            </a:r>
            <a:endParaRPr lang="zh-CN" altLang="zh-CN" smtClean="0"/>
          </a:p>
          <a:p>
            <a:pPr marL="400050" lvl="1" indent="0">
              <a:buFontTx/>
              <a:buNone/>
            </a:pPr>
            <a:r>
              <a:rPr lang="en-US" altLang="zh-CN" smtClean="0"/>
              <a:t>auto &amp;ri = i;                 // int &amp;ri=i</a:t>
            </a:r>
            <a:endParaRPr lang="zh-CN" altLang="zh-CN" smtClean="0"/>
          </a:p>
          <a:p>
            <a:pPr marL="400050" lvl="1" indent="0">
              <a:buFontTx/>
              <a:buNone/>
            </a:pPr>
            <a:r>
              <a:rPr lang="en-US" altLang="zh-CN" smtClean="0"/>
              <a:t>auto &amp;rc = ic;              </a:t>
            </a:r>
            <a:r>
              <a:rPr lang="en-US" altLang="zh-CN" sz="2400" smtClean="0"/>
              <a:t>// const int &amp;rc=ic, </a:t>
            </a:r>
            <a:r>
              <a:rPr lang="zh-CN" altLang="zh-CN" sz="2400" smtClean="0"/>
              <a:t>顶层</a:t>
            </a:r>
            <a:r>
              <a:rPr lang="en-US" altLang="zh-CN" sz="2400" smtClean="0"/>
              <a:t>const</a:t>
            </a:r>
            <a:endParaRPr lang="zh-CN" altLang="zh-CN" sz="2400" smtClean="0"/>
          </a:p>
          <a:p>
            <a:pPr marL="400050" lvl="1" indent="0">
              <a:buFontTx/>
              <a:buNone/>
            </a:pPr>
            <a:r>
              <a:rPr lang="en-US" altLang="zh-CN" b="1" smtClean="0">
                <a:solidFill>
                  <a:srgbClr val="FF0000"/>
                </a:solidFill>
              </a:rPr>
              <a:t>auto &amp;</a:t>
            </a:r>
            <a:r>
              <a:rPr lang="en-US" altLang="zh-CN" sz="2400" b="1" smtClean="0">
                <a:solidFill>
                  <a:srgbClr val="FF0000"/>
                </a:solidFill>
              </a:rPr>
              <a:t>r0=4.3                  </a:t>
            </a:r>
            <a:r>
              <a:rPr lang="en-US" altLang="zh-CN" sz="2000" b="1" smtClean="0">
                <a:solidFill>
                  <a:srgbClr val="FF0000"/>
                </a:solidFill>
              </a:rPr>
              <a:t>//</a:t>
            </a:r>
            <a:r>
              <a:rPr lang="zh-CN" altLang="zh-CN" sz="2000" b="1" smtClean="0">
                <a:solidFill>
                  <a:srgbClr val="FF0000"/>
                </a:solidFill>
              </a:rPr>
              <a:t>错误，不能够将非常量引用绑定到常数</a:t>
            </a:r>
            <a:endParaRPr lang="zh-CN" altLang="zh-CN" sz="2000" b="1" smtClean="0">
              <a:solidFill>
                <a:srgbClr val="FF0000"/>
              </a:solidFill>
            </a:endParaRPr>
          </a:p>
          <a:p>
            <a:pPr marL="400050" lvl="1" indent="0">
              <a:buFontTx/>
              <a:buNone/>
            </a:pPr>
            <a:r>
              <a:rPr lang="en-US" altLang="zh-CN" smtClean="0">
                <a:solidFill>
                  <a:srgbClr val="0000CC"/>
                </a:solidFill>
              </a:rPr>
              <a:t>const</a:t>
            </a:r>
            <a:r>
              <a:rPr lang="en-US" altLang="zh-CN" smtClean="0"/>
              <a:t> auto &amp;r1=4.3      //</a:t>
            </a:r>
            <a:r>
              <a:rPr lang="zh-CN" altLang="zh-CN" smtClean="0"/>
              <a:t>正确</a:t>
            </a:r>
            <a:endParaRPr lang="zh-CN" altLang="zh-CN" smtClean="0"/>
          </a:p>
          <a:p>
            <a:pPr marL="400050" lvl="1" indent="0">
              <a:buFontTx/>
              <a:buNone/>
            </a:pPr>
            <a:endParaRPr lang="zh-CN" altLang="en-US" b="1" smtClean="0">
              <a:solidFill>
                <a:srgbClr val="0000CC"/>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3" name="内容占位符 2"/>
          <p:cNvSpPr>
            <a:spLocks noGrp="1"/>
          </p:cNvSpPr>
          <p:nvPr>
            <p:ph idx="1"/>
          </p:nvPr>
        </p:nvSpPr>
        <p:spPr>
          <a:xfrm>
            <a:off x="6350" y="1076325"/>
            <a:ext cx="9058275" cy="5503863"/>
          </a:xfrm>
        </p:spPr>
        <p:txBody>
          <a:bodyPr/>
          <a:lstStyle/>
          <a:p>
            <a:pPr marL="0" indent="0">
              <a:buFontTx/>
              <a:buNone/>
              <a:defRPr/>
            </a:pPr>
            <a:r>
              <a:rPr lang="en-US" altLang="zh-CN" b="1" dirty="0">
                <a:solidFill>
                  <a:srgbClr val="FF0000"/>
                </a:solidFill>
              </a:rPr>
              <a:t>（3）auto</a:t>
            </a:r>
            <a:r>
              <a:rPr lang="zh-CN" altLang="en-US" b="1" dirty="0">
                <a:solidFill>
                  <a:srgbClr val="FF0000"/>
                </a:solidFill>
              </a:rPr>
              <a:t>注意事项</a:t>
            </a:r>
            <a:endParaRPr lang="en-US" altLang="zh-CN" b="1" dirty="0">
              <a:solidFill>
                <a:srgbClr val="FF0000"/>
              </a:solidFill>
            </a:endParaRPr>
          </a:p>
          <a:p>
            <a:pPr lvl="1">
              <a:defRPr/>
            </a:pPr>
            <a:r>
              <a:rPr lang="en-US" altLang="zh-CN" dirty="0"/>
              <a:t>auto</a:t>
            </a:r>
            <a:r>
              <a:rPr lang="zh-CN" altLang="zh-CN" dirty="0"/>
              <a:t>需要根据表达式的值推断数据类型，</a:t>
            </a:r>
            <a:r>
              <a:rPr lang="zh-CN" altLang="en-US" dirty="0"/>
              <a:t>因此</a:t>
            </a:r>
            <a:r>
              <a:rPr lang="zh-CN" altLang="zh-CN" dirty="0"/>
              <a:t>要求</a:t>
            </a:r>
            <a:r>
              <a:rPr lang="zh-CN" altLang="zh-CN" b="1" dirty="0">
                <a:solidFill>
                  <a:srgbClr val="FF0000"/>
                </a:solidFill>
              </a:rPr>
              <a:t>在用</a:t>
            </a:r>
            <a:r>
              <a:rPr lang="en-US" altLang="zh-CN" b="1" dirty="0">
                <a:solidFill>
                  <a:srgbClr val="FF0000"/>
                </a:solidFill>
              </a:rPr>
              <a:t>auto</a:t>
            </a:r>
            <a:r>
              <a:rPr lang="zh-CN" altLang="zh-CN" b="1" dirty="0">
                <a:solidFill>
                  <a:srgbClr val="FF0000"/>
                </a:solidFill>
              </a:rPr>
              <a:t>定义变量时，</a:t>
            </a:r>
            <a:r>
              <a:rPr lang="zh-CN" altLang="zh-CN" b="1" dirty="0">
                <a:solidFill>
                  <a:srgbClr val="0000CC"/>
                </a:solidFill>
              </a:rPr>
              <a:t>表达式的类型</a:t>
            </a:r>
            <a:r>
              <a:rPr lang="zh-CN" altLang="zh-CN" b="1" dirty="0">
                <a:solidFill>
                  <a:srgbClr val="FF0000"/>
                </a:solidFill>
              </a:rPr>
              <a:t>是清楚而明确的</a:t>
            </a:r>
            <a:r>
              <a:rPr lang="zh-CN" altLang="zh-CN" dirty="0"/>
              <a:t>。</a:t>
            </a:r>
            <a:endParaRPr lang="en-US" altLang="zh-CN" dirty="0"/>
          </a:p>
          <a:p>
            <a:pPr lvl="1">
              <a:defRPr/>
            </a:pPr>
            <a:r>
              <a:rPr lang="zh-CN" altLang="en-US" dirty="0"/>
              <a:t>一条</a:t>
            </a:r>
            <a:r>
              <a:rPr lang="en-US" altLang="zh-CN" dirty="0"/>
              <a:t>auto</a:t>
            </a:r>
            <a:r>
              <a:rPr lang="zh-CN" altLang="zh-CN" b="1" dirty="0">
                <a:solidFill>
                  <a:srgbClr val="FF0000"/>
                </a:solidFill>
              </a:rPr>
              <a:t>可以同时定义多个变量，但数据类型只能有</a:t>
            </a:r>
            <a:r>
              <a:rPr lang="zh-CN" altLang="zh-CN" b="1" dirty="0">
                <a:solidFill>
                  <a:srgbClr val="0000CC"/>
                </a:solidFill>
              </a:rPr>
              <a:t>一种</a:t>
            </a:r>
            <a:r>
              <a:rPr lang="zh-CN" altLang="zh-CN" dirty="0"/>
              <a:t>。</a:t>
            </a:r>
            <a:endParaRPr lang="zh-CN" altLang="zh-CN" dirty="0"/>
          </a:p>
          <a:p>
            <a:pPr marL="457200" lvl="1" indent="0">
              <a:buFontTx/>
              <a:buNone/>
              <a:defRPr/>
            </a:pPr>
            <a:endParaRPr lang="zh-CN" altLang="zh-CN" sz="3200" dirty="0"/>
          </a:p>
          <a:p>
            <a:pPr marL="457200" lvl="1" indent="0">
              <a:buFontTx/>
              <a:buNone/>
              <a:defRPr/>
            </a:pPr>
            <a:r>
              <a:rPr lang="en-US" altLang="zh-CN" dirty="0"/>
              <a:t>auto x = 3, y = 12, z = 30;         </a:t>
            </a:r>
            <a:r>
              <a:rPr lang="en-US" altLang="zh-CN" sz="2400" dirty="0"/>
              <a:t>//</a:t>
            </a:r>
            <a:r>
              <a:rPr lang="zh-CN" altLang="zh-CN" sz="2400" dirty="0"/>
              <a:t>正确，</a:t>
            </a:r>
            <a:r>
              <a:rPr lang="en-US" altLang="zh-CN" sz="2400" dirty="0" err="1"/>
              <a:t>x,y,z</a:t>
            </a:r>
            <a:r>
              <a:rPr lang="zh-CN" altLang="zh-CN" sz="2400" dirty="0"/>
              <a:t>为</a:t>
            </a:r>
            <a:r>
              <a:rPr lang="en-US" altLang="zh-CN" sz="2400" dirty="0" err="1"/>
              <a:t>int</a:t>
            </a:r>
            <a:r>
              <a:rPr lang="zh-CN" altLang="zh-CN" sz="2400" dirty="0"/>
              <a:t>类型</a:t>
            </a:r>
            <a:endParaRPr lang="zh-CN" altLang="zh-CN" sz="2400" dirty="0"/>
          </a:p>
          <a:p>
            <a:pPr marL="457200" lvl="1" indent="0">
              <a:buFontTx/>
              <a:buNone/>
              <a:defRPr/>
            </a:pPr>
            <a:r>
              <a:rPr lang="en-US" altLang="zh-CN" dirty="0">
                <a:solidFill>
                  <a:srgbClr val="FF0000"/>
                </a:solidFill>
              </a:rPr>
              <a:t>auto a = 3, b = 3.2;                </a:t>
            </a:r>
            <a:r>
              <a:rPr lang="en-US" altLang="zh-CN" sz="2400" dirty="0">
                <a:solidFill>
                  <a:srgbClr val="FF0000"/>
                </a:solidFill>
              </a:rPr>
              <a:t>//</a:t>
            </a:r>
            <a:r>
              <a:rPr lang="zh-CN" altLang="zh-CN" sz="2400" dirty="0">
                <a:solidFill>
                  <a:srgbClr val="FF0000"/>
                </a:solidFill>
              </a:rPr>
              <a:t>错误，</a:t>
            </a:r>
            <a:r>
              <a:rPr lang="en-US" altLang="zh-CN" sz="2400" dirty="0">
                <a:solidFill>
                  <a:srgbClr val="FF0000"/>
                </a:solidFill>
              </a:rPr>
              <a:t>a</a:t>
            </a:r>
            <a:r>
              <a:rPr lang="zh-CN" altLang="zh-CN" sz="2400" dirty="0">
                <a:solidFill>
                  <a:srgbClr val="FF0000"/>
                </a:solidFill>
              </a:rPr>
              <a:t>和</a:t>
            </a:r>
            <a:r>
              <a:rPr lang="en-US" altLang="zh-CN" sz="2400" dirty="0">
                <a:solidFill>
                  <a:srgbClr val="FF0000"/>
                </a:solidFill>
              </a:rPr>
              <a:t>b</a:t>
            </a:r>
            <a:r>
              <a:rPr lang="zh-CN" altLang="zh-CN" sz="2400" dirty="0">
                <a:solidFill>
                  <a:srgbClr val="FF0000"/>
                </a:solidFill>
              </a:rPr>
              <a:t>的类型不同</a:t>
            </a:r>
            <a:endParaRPr lang="zh-CN" altLang="zh-CN" sz="2400" dirty="0">
              <a:solidFill>
                <a:srgbClr val="FF0000"/>
              </a:solidFill>
            </a:endParaRPr>
          </a:p>
          <a:p>
            <a:pPr marL="400050" lvl="1" indent="0">
              <a:buFontTx/>
              <a:buNone/>
              <a:defRPr/>
            </a:pP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98306" name="内容占位符 2"/>
          <p:cNvSpPr>
            <a:spLocks noGrp="1"/>
          </p:cNvSpPr>
          <p:nvPr>
            <p:ph idx="1"/>
          </p:nvPr>
        </p:nvSpPr>
        <p:spPr>
          <a:xfrm>
            <a:off x="250825" y="1076325"/>
            <a:ext cx="8685213" cy="5168900"/>
          </a:xfrm>
        </p:spPr>
        <p:txBody>
          <a:bodyPr/>
          <a:lstStyle/>
          <a:p>
            <a:pPr marL="0" indent="0">
              <a:buFontTx/>
              <a:buNone/>
            </a:pPr>
            <a:r>
              <a:rPr lang="en-US" altLang="zh-CN" dirty="0" smtClean="0"/>
              <a:t>3．</a:t>
            </a:r>
            <a:r>
              <a:rPr lang="en-US" altLang="zh-CN" b="1" dirty="0" smtClean="0">
                <a:solidFill>
                  <a:srgbClr val="0000CC"/>
                </a:solidFill>
              </a:rPr>
              <a:t> </a:t>
            </a:r>
            <a:r>
              <a:rPr lang="en-US" altLang="zh-CN" b="1" dirty="0" err="1" smtClean="0">
                <a:solidFill>
                  <a:srgbClr val="0000CC"/>
                </a:solidFill>
              </a:rPr>
              <a:t>decltype</a:t>
            </a:r>
            <a:r>
              <a:rPr lang="en-US" altLang="zh-CN" b="1" dirty="0" smtClean="0">
                <a:solidFill>
                  <a:srgbClr val="0000CC"/>
                </a:solidFill>
              </a:rPr>
              <a:t> </a:t>
            </a:r>
            <a:r>
              <a:rPr lang="zh-CN" altLang="zh-CN" b="1" dirty="0" smtClean="0">
                <a:solidFill>
                  <a:srgbClr val="0000CC"/>
                </a:solidFill>
              </a:rPr>
              <a:t>类型</a:t>
            </a:r>
            <a:r>
              <a:rPr lang="zh-CN" altLang="en-US" b="1" dirty="0" smtClean="0">
                <a:solidFill>
                  <a:srgbClr val="0000CC"/>
                </a:solidFill>
              </a:rPr>
              <a:t>推断</a:t>
            </a:r>
            <a:endParaRPr lang="en-US" altLang="zh-CN" b="1" dirty="0" smtClean="0">
              <a:solidFill>
                <a:srgbClr val="0000CC"/>
              </a:solidFill>
            </a:endParaRPr>
          </a:p>
          <a:p>
            <a:pPr marL="0" indent="0">
              <a:buFontTx/>
              <a:buNone/>
            </a:pP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语法</a:t>
            </a:r>
            <a:endParaRPr lang="en-US" altLang="zh-CN" b="1" dirty="0" smtClean="0">
              <a:solidFill>
                <a:srgbClr val="FF0000"/>
              </a:solidFill>
            </a:endParaRPr>
          </a:p>
          <a:p>
            <a:pPr lvl="1"/>
            <a:r>
              <a:rPr lang="en-US" altLang="zh-CN" dirty="0" err="1" smtClean="0"/>
              <a:t>deltype</a:t>
            </a:r>
            <a:r>
              <a:rPr lang="en-US" altLang="zh-CN" dirty="0" smtClean="0"/>
              <a:t>(</a:t>
            </a:r>
            <a:r>
              <a:rPr lang="zh-CN" altLang="zh-CN" dirty="0" smtClean="0">
                <a:solidFill>
                  <a:srgbClr val="0000CC"/>
                </a:solidFill>
              </a:rPr>
              <a:t>表达式</a:t>
            </a:r>
            <a:r>
              <a:rPr lang="en-US" altLang="zh-CN" dirty="0" smtClean="0">
                <a:solidFill>
                  <a:srgbClr val="0000CC"/>
                </a:solidFill>
              </a:rPr>
              <a:t>1</a:t>
            </a:r>
            <a:r>
              <a:rPr lang="en-US" altLang="zh-CN" dirty="0" smtClean="0"/>
              <a:t>) </a:t>
            </a:r>
            <a:r>
              <a:rPr lang="zh-CN" altLang="zh-CN" dirty="0" smtClean="0"/>
              <a:t>变量</a:t>
            </a:r>
            <a:r>
              <a:rPr lang="en-US" altLang="zh-CN" dirty="0" smtClean="0"/>
              <a:t>=</a:t>
            </a:r>
            <a:r>
              <a:rPr lang="zh-CN" altLang="zh-CN" dirty="0" smtClean="0"/>
              <a:t>表达式</a:t>
            </a:r>
            <a:r>
              <a:rPr lang="en-US" altLang="zh-CN" dirty="0" smtClean="0"/>
              <a:t>2</a:t>
            </a:r>
            <a:r>
              <a:rPr lang="zh-CN" altLang="zh-CN" dirty="0" smtClean="0"/>
              <a:t>；</a:t>
            </a:r>
            <a:r>
              <a:rPr lang="en-US" altLang="zh-CN" dirty="0" smtClean="0"/>
              <a:t>                         </a:t>
            </a:r>
            <a:r>
              <a:rPr lang="en-US" altLang="zh-CN" dirty="0" err="1" smtClean="0"/>
              <a:t>deltype</a:t>
            </a:r>
            <a:r>
              <a:rPr lang="en-US" altLang="zh-CN" dirty="0" smtClean="0"/>
              <a:t>((</a:t>
            </a:r>
            <a:r>
              <a:rPr lang="zh-CN" altLang="zh-CN" dirty="0" smtClean="0">
                <a:solidFill>
                  <a:srgbClr val="0000CC"/>
                </a:solidFill>
              </a:rPr>
              <a:t>表达式</a:t>
            </a:r>
            <a:r>
              <a:rPr lang="en-US" altLang="zh-CN" dirty="0" smtClean="0">
                <a:solidFill>
                  <a:srgbClr val="0000CC"/>
                </a:solidFill>
              </a:rPr>
              <a:t>1</a:t>
            </a:r>
            <a:r>
              <a:rPr lang="en-US" altLang="zh-CN" dirty="0" smtClean="0"/>
              <a:t>)) </a:t>
            </a:r>
            <a:r>
              <a:rPr lang="zh-CN" altLang="zh-CN" dirty="0" smtClean="0"/>
              <a:t>变量</a:t>
            </a:r>
            <a:r>
              <a:rPr lang="en-US" altLang="zh-CN" dirty="0" smtClean="0"/>
              <a:t>=</a:t>
            </a:r>
            <a:r>
              <a:rPr lang="zh-CN" altLang="zh-CN" dirty="0" smtClean="0"/>
              <a:t>表达式</a:t>
            </a:r>
            <a:r>
              <a:rPr lang="en-US" altLang="zh-CN" dirty="0" smtClean="0"/>
              <a:t>2</a:t>
            </a:r>
            <a:r>
              <a:rPr lang="zh-CN" altLang="zh-CN" dirty="0" smtClean="0"/>
              <a:t>；</a:t>
            </a:r>
            <a:r>
              <a:rPr lang="en-US" altLang="zh-CN" dirty="0" smtClean="0"/>
              <a:t>     //</a:t>
            </a:r>
            <a:r>
              <a:rPr lang="zh-CN" altLang="zh-CN" dirty="0" smtClean="0"/>
              <a:t>定义引用</a:t>
            </a:r>
            <a:endParaRPr lang="zh-CN" altLang="zh-CN" dirty="0" smtClean="0"/>
          </a:p>
          <a:p>
            <a:pPr lvl="2"/>
            <a:r>
              <a:rPr lang="zh-CN" altLang="en-US" b="1" dirty="0" smtClean="0"/>
              <a:t>从</a:t>
            </a:r>
            <a:r>
              <a:rPr lang="zh-CN" altLang="en-US" b="1" dirty="0" smtClean="0">
                <a:solidFill>
                  <a:srgbClr val="FF0000"/>
                </a:solidFill>
              </a:rPr>
              <a:t>表达式</a:t>
            </a:r>
            <a:r>
              <a:rPr lang="en-US" altLang="zh-CN" b="1" dirty="0" smtClean="0">
                <a:solidFill>
                  <a:srgbClr val="FF0000"/>
                </a:solidFill>
              </a:rPr>
              <a:t>1</a:t>
            </a:r>
            <a:r>
              <a:rPr lang="zh-CN" altLang="en-US" b="1" dirty="0" smtClean="0">
                <a:solidFill>
                  <a:srgbClr val="FF0000"/>
                </a:solidFill>
              </a:rPr>
              <a:t>的结果类型定义变量</a:t>
            </a:r>
            <a:r>
              <a:rPr lang="zh-CN" altLang="en-US" b="1" dirty="0" smtClean="0"/>
              <a:t>，并用表达式</a:t>
            </a:r>
            <a:r>
              <a:rPr lang="en-US" altLang="zh-CN" b="1" dirty="0" smtClean="0"/>
              <a:t>2</a:t>
            </a:r>
            <a:r>
              <a:rPr lang="zh-CN" altLang="en-US" b="1" dirty="0" smtClean="0"/>
              <a:t>的值初始化量。</a:t>
            </a:r>
            <a:endParaRPr lang="en-US" altLang="zh-CN" b="1" dirty="0" smtClean="0"/>
          </a:p>
          <a:p>
            <a:pPr lvl="2"/>
            <a:r>
              <a:rPr lang="zh-CN" altLang="zh-CN" b="1" dirty="0" smtClean="0"/>
              <a:t>当</a:t>
            </a:r>
            <a:r>
              <a:rPr lang="zh-CN" altLang="zh-CN" b="1" dirty="0" smtClean="0">
                <a:solidFill>
                  <a:srgbClr val="0000CC"/>
                </a:solidFill>
              </a:rPr>
              <a:t>表达式</a:t>
            </a:r>
            <a:r>
              <a:rPr lang="en-US" altLang="zh-CN" b="1" dirty="0" smtClean="0">
                <a:solidFill>
                  <a:srgbClr val="0000CC"/>
                </a:solidFill>
              </a:rPr>
              <a:t>1</a:t>
            </a:r>
            <a:r>
              <a:rPr lang="zh-CN" altLang="zh-CN" b="1" dirty="0" smtClean="0"/>
              <a:t>是变量时，</a:t>
            </a:r>
            <a:r>
              <a:rPr lang="en-US" altLang="zh-CN" b="1" dirty="0" err="1" smtClean="0"/>
              <a:t>decltype</a:t>
            </a:r>
            <a:r>
              <a:rPr lang="zh-CN" altLang="zh-CN" b="1" dirty="0" smtClean="0"/>
              <a:t>不会忽略顶层</a:t>
            </a:r>
            <a:r>
              <a:rPr lang="en-US" altLang="zh-CN" b="1" dirty="0" err="1" smtClean="0"/>
              <a:t>const</a:t>
            </a:r>
            <a:r>
              <a:rPr lang="zh-CN" altLang="zh-CN" b="1" dirty="0" smtClean="0"/>
              <a:t>，其结果是定义与</a:t>
            </a:r>
            <a:r>
              <a:rPr lang="zh-CN" altLang="zh-CN" b="1" dirty="0" smtClean="0">
                <a:solidFill>
                  <a:srgbClr val="0000CC"/>
                </a:solidFill>
              </a:rPr>
              <a:t>表达式</a:t>
            </a:r>
            <a:r>
              <a:rPr lang="en-US" altLang="zh-CN" b="1" dirty="0" smtClean="0">
                <a:solidFill>
                  <a:srgbClr val="0000CC"/>
                </a:solidFill>
              </a:rPr>
              <a:t>1</a:t>
            </a:r>
            <a:r>
              <a:rPr lang="zh-CN" altLang="zh-CN" b="1" dirty="0" smtClean="0"/>
              <a:t>相同类型的变量（包括顶层</a:t>
            </a:r>
            <a:r>
              <a:rPr lang="en-US" altLang="zh-CN" b="1" dirty="0" err="1" smtClean="0"/>
              <a:t>const</a:t>
            </a:r>
            <a:r>
              <a:rPr lang="zh-CN" altLang="zh-CN" b="1" dirty="0" smtClean="0"/>
              <a:t>和引用在内）。</a:t>
            </a:r>
            <a:endParaRPr lang="zh-CN" altLang="zh-CN" sz="2800" b="1" dirty="0" smtClean="0"/>
          </a:p>
          <a:p>
            <a:pPr lvl="2"/>
            <a:r>
              <a:rPr lang="zh-CN" altLang="zh-CN" b="1" dirty="0" smtClean="0"/>
              <a:t>用</a:t>
            </a:r>
            <a:r>
              <a:rPr lang="zh-CN" altLang="zh-CN" b="1" dirty="0" smtClean="0">
                <a:solidFill>
                  <a:srgbClr val="FF0000"/>
                </a:solidFill>
              </a:rPr>
              <a:t>双重括号</a:t>
            </a:r>
            <a:r>
              <a:rPr lang="zh-CN" altLang="zh-CN" b="1" dirty="0" smtClean="0"/>
              <a:t>把表达式括起来时，</a:t>
            </a:r>
            <a:r>
              <a:rPr lang="zh-CN" altLang="zh-CN" b="1" dirty="0" smtClean="0">
                <a:solidFill>
                  <a:srgbClr val="FF0000"/>
                </a:solidFill>
              </a:rPr>
              <a:t>定义的一定是引用</a:t>
            </a:r>
            <a:r>
              <a:rPr lang="zh-CN" altLang="zh-CN" b="1" dirty="0" smtClean="0"/>
              <a:t>。而用单括号时，只有当</a:t>
            </a:r>
            <a:r>
              <a:rPr lang="zh-CN" altLang="zh-CN" b="1" dirty="0" smtClean="0">
                <a:solidFill>
                  <a:srgbClr val="FF0000"/>
                </a:solidFill>
              </a:rPr>
              <a:t>表达式</a:t>
            </a:r>
            <a:r>
              <a:rPr lang="en-US" altLang="zh-CN" b="1" dirty="0" smtClean="0">
                <a:solidFill>
                  <a:srgbClr val="FF0000"/>
                </a:solidFill>
              </a:rPr>
              <a:t>1</a:t>
            </a:r>
            <a:r>
              <a:rPr lang="zh-CN" altLang="zh-CN" b="1" dirty="0" smtClean="0">
                <a:solidFill>
                  <a:srgbClr val="FF0000"/>
                </a:solidFill>
              </a:rPr>
              <a:t>本身</a:t>
            </a:r>
            <a:r>
              <a:rPr lang="zh-CN" altLang="zh-CN" b="1" dirty="0" smtClean="0"/>
              <a:t>是引用时，定义的才是引用。</a:t>
            </a:r>
            <a:endParaRPr lang="zh-CN" altLang="en-US" dirty="0" smtClean="0">
              <a:solidFill>
                <a:srgbClr val="0000CC"/>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100354" name="内容占位符 2"/>
          <p:cNvSpPr>
            <a:spLocks noGrp="1"/>
          </p:cNvSpPr>
          <p:nvPr>
            <p:ph idx="1"/>
          </p:nvPr>
        </p:nvSpPr>
        <p:spPr>
          <a:xfrm>
            <a:off x="250825" y="692150"/>
            <a:ext cx="9121775" cy="5616575"/>
          </a:xfrm>
        </p:spPr>
        <p:txBody>
          <a:bodyPr/>
          <a:lstStyle/>
          <a:p>
            <a:pPr marL="0" indent="0">
              <a:buFontTx/>
              <a:buNone/>
            </a:pPr>
            <a:endParaRPr lang="zh-CN" altLang="zh-CN" dirty="0" smtClean="0">
              <a:solidFill>
                <a:srgbClr val="0000CC"/>
              </a:solidFill>
            </a:endParaRPr>
          </a:p>
          <a:p>
            <a:pPr marL="0" indent="0">
              <a:buFontTx/>
              <a:buNone/>
            </a:pPr>
            <a:r>
              <a:rPr lang="en-US" altLang="zh-CN" sz="2400" dirty="0" smtClean="0"/>
              <a:t> //Eg2-11.cpp</a:t>
            </a:r>
            <a:endParaRPr lang="zh-CN" altLang="zh-CN" sz="2400" dirty="0" smtClean="0"/>
          </a:p>
          <a:p>
            <a:pPr marL="0" indent="0">
              <a:buFontTx/>
              <a:buNone/>
            </a:pPr>
            <a:r>
              <a:rPr lang="en-US" altLang="zh-CN" sz="2400" b="1" dirty="0" smtClean="0">
                <a:sym typeface="+mn-ea"/>
              </a:rPr>
              <a:t>#include &lt;</a:t>
            </a:r>
            <a:r>
              <a:rPr lang="en-US" altLang="zh-CN" sz="2400" b="1" dirty="0" err="1" smtClean="0">
                <a:sym typeface="+mn-ea"/>
              </a:rPr>
              <a:t>iostream</a:t>
            </a:r>
            <a:r>
              <a:rPr lang="en-US" altLang="zh-CN" sz="2400" b="1" dirty="0" smtClean="0">
                <a:sym typeface="+mn-ea"/>
              </a:rPr>
              <a:t>&gt;</a:t>
            </a:r>
            <a:endParaRPr lang="zh-CN" altLang="zh-CN" sz="2400" b="1" dirty="0" smtClean="0"/>
          </a:p>
          <a:p>
            <a:pPr marL="0" indent="0">
              <a:buFontTx/>
              <a:buNone/>
            </a:pPr>
            <a:r>
              <a:rPr lang="en-US" altLang="zh-CN" sz="2400" b="1" dirty="0" smtClean="0">
                <a:sym typeface="+mn-ea"/>
              </a:rPr>
              <a:t>using namespace </a:t>
            </a:r>
            <a:r>
              <a:rPr lang="en-US" altLang="zh-CN" sz="2400" b="1" dirty="0" err="1" smtClean="0">
                <a:sym typeface="+mn-ea"/>
              </a:rPr>
              <a:t>std</a:t>
            </a:r>
            <a:r>
              <a:rPr lang="en-US" altLang="zh-CN" sz="2400" b="1" dirty="0" smtClean="0">
                <a:sym typeface="+mn-ea"/>
              </a:rPr>
              <a:t>;</a:t>
            </a:r>
            <a:endParaRPr lang="zh-CN" altLang="zh-CN" sz="2400" b="1" dirty="0" smtClean="0"/>
          </a:p>
          <a:p>
            <a:pPr marL="0" indent="0">
              <a:buFontTx/>
              <a:buNone/>
            </a:pPr>
            <a:r>
              <a:rPr lang="en-US" altLang="zh-CN" sz="2400" b="1" dirty="0" err="1" smtClean="0">
                <a:sym typeface="+mn-ea"/>
              </a:rPr>
              <a:t>int</a:t>
            </a:r>
            <a:r>
              <a:rPr lang="en-US" altLang="zh-CN" sz="2400" b="1" dirty="0" smtClean="0">
                <a:sym typeface="+mn-ea"/>
              </a:rPr>
              <a:t> n;                               		</a:t>
            </a:r>
            <a:endParaRPr lang="zh-CN" altLang="zh-CN" sz="2400" b="1" dirty="0" smtClean="0"/>
          </a:p>
          <a:p>
            <a:pPr marL="0" indent="0">
              <a:buFontTx/>
              <a:buNone/>
            </a:pPr>
            <a:r>
              <a:rPr lang="en-US" altLang="zh-CN" sz="2400" b="1" dirty="0" smtClean="0">
                <a:sym typeface="+mn-ea"/>
              </a:rPr>
              <a:t>double  f(</a:t>
            </a:r>
            <a:r>
              <a:rPr lang="en-US" altLang="zh-CN" sz="2400" b="1" dirty="0" err="1" smtClean="0">
                <a:sym typeface="+mn-ea"/>
              </a:rPr>
              <a:t>int</a:t>
            </a:r>
            <a:r>
              <a:rPr lang="en-US" altLang="zh-CN" sz="2400" b="1" dirty="0" smtClean="0">
                <a:sym typeface="+mn-ea"/>
              </a:rPr>
              <a:t> n) </a:t>
            </a:r>
            <a:endParaRPr lang="en-US" altLang="zh-CN" sz="2400" b="1" dirty="0" smtClean="0">
              <a:sym typeface="+mn-ea"/>
            </a:endParaRPr>
          </a:p>
          <a:p>
            <a:pPr marL="0" indent="0">
              <a:buFontTx/>
              <a:buNone/>
            </a:pPr>
            <a:r>
              <a:rPr lang="en-US" altLang="zh-CN" sz="2400" b="1" dirty="0" smtClean="0">
                <a:sym typeface="+mn-ea"/>
              </a:rPr>
              <a:t>{</a:t>
            </a:r>
            <a:endParaRPr lang="zh-CN" altLang="zh-CN" sz="2400" b="1" dirty="0" smtClean="0"/>
          </a:p>
          <a:p>
            <a:pPr marL="0" indent="0">
              <a:buFontTx/>
              <a:buNone/>
            </a:pPr>
            <a:r>
              <a:rPr lang="en-US" altLang="zh-CN" sz="2400" b="1" dirty="0" smtClean="0">
                <a:sym typeface="+mn-ea"/>
              </a:rPr>
              <a:t>	</a:t>
            </a:r>
            <a:r>
              <a:rPr lang="en-US" altLang="zh-CN" sz="2400" b="1" dirty="0" err="1" smtClean="0">
                <a:sym typeface="+mn-ea"/>
              </a:rPr>
              <a:t>int</a:t>
            </a:r>
            <a:r>
              <a:rPr lang="en-US" altLang="zh-CN" sz="2400" b="1" dirty="0" smtClean="0">
                <a:sym typeface="+mn-ea"/>
              </a:rPr>
              <a:t> s = 0;</a:t>
            </a:r>
            <a:endParaRPr lang="zh-CN" altLang="zh-CN" sz="2400" b="1" dirty="0" smtClean="0"/>
          </a:p>
          <a:p>
            <a:pPr marL="0" indent="0">
              <a:buFontTx/>
              <a:buNone/>
            </a:pPr>
            <a:r>
              <a:rPr lang="en-US" altLang="zh-CN" sz="2400" b="1" dirty="0" smtClean="0">
                <a:sym typeface="+mn-ea"/>
              </a:rPr>
              <a:t>	for (</a:t>
            </a:r>
            <a:r>
              <a:rPr lang="en-US" altLang="zh-CN" sz="2400" b="1" dirty="0" err="1" smtClean="0">
                <a:sym typeface="+mn-ea"/>
              </a:rPr>
              <a:t>int</a:t>
            </a:r>
            <a:r>
              <a:rPr lang="en-US" altLang="zh-CN" sz="2400" b="1" dirty="0" smtClean="0">
                <a:sym typeface="+mn-ea"/>
              </a:rPr>
              <a:t> </a:t>
            </a:r>
            <a:r>
              <a:rPr lang="en-US" altLang="zh-CN" sz="2400" b="1" dirty="0" err="1" smtClean="0">
                <a:sym typeface="+mn-ea"/>
              </a:rPr>
              <a:t>i</a:t>
            </a:r>
            <a:r>
              <a:rPr lang="en-US" altLang="zh-CN" sz="2400" b="1" dirty="0" smtClean="0">
                <a:sym typeface="+mn-ea"/>
              </a:rPr>
              <a:t> = 1; </a:t>
            </a:r>
            <a:r>
              <a:rPr lang="en-US" altLang="zh-CN" sz="2400" b="1" dirty="0" err="1" smtClean="0">
                <a:sym typeface="+mn-ea"/>
              </a:rPr>
              <a:t>i</a:t>
            </a:r>
            <a:r>
              <a:rPr lang="en-US" altLang="zh-CN" sz="2400" b="1" dirty="0" smtClean="0">
                <a:sym typeface="+mn-ea"/>
              </a:rPr>
              <a:t> &lt;= n; </a:t>
            </a:r>
            <a:r>
              <a:rPr lang="en-US" altLang="zh-CN" sz="2400" b="1" dirty="0" err="1" smtClean="0">
                <a:sym typeface="+mn-ea"/>
              </a:rPr>
              <a:t>i</a:t>
            </a:r>
            <a:r>
              <a:rPr lang="en-US" altLang="zh-CN" sz="2400" b="1" dirty="0" smtClean="0">
                <a:sym typeface="+mn-ea"/>
              </a:rPr>
              <a:t>++)</a:t>
            </a:r>
            <a:endParaRPr lang="zh-CN" altLang="zh-CN" sz="2400" b="1" dirty="0" smtClean="0"/>
          </a:p>
          <a:p>
            <a:pPr marL="0" indent="0">
              <a:buFontTx/>
              <a:buNone/>
            </a:pPr>
            <a:r>
              <a:rPr lang="en-US" altLang="zh-CN" sz="2400" b="1" dirty="0" smtClean="0">
                <a:sym typeface="+mn-ea"/>
              </a:rPr>
              <a:t>		s+= </a:t>
            </a:r>
            <a:r>
              <a:rPr lang="en-US" altLang="zh-CN" sz="2400" b="1" dirty="0" err="1" smtClean="0">
                <a:sym typeface="+mn-ea"/>
              </a:rPr>
              <a:t>i</a:t>
            </a:r>
            <a:r>
              <a:rPr lang="en-US" altLang="zh-CN" sz="2400" b="1" dirty="0" smtClean="0">
                <a:sym typeface="+mn-ea"/>
              </a:rPr>
              <a:t>;</a:t>
            </a:r>
            <a:endParaRPr lang="zh-CN" altLang="zh-CN" sz="2400" b="1" dirty="0" smtClean="0"/>
          </a:p>
          <a:p>
            <a:pPr marL="0" indent="0">
              <a:buFontTx/>
              <a:buNone/>
            </a:pPr>
            <a:r>
              <a:rPr lang="en-US" altLang="zh-CN" sz="2400" b="1" dirty="0" smtClean="0">
                <a:sym typeface="+mn-ea"/>
              </a:rPr>
              <a:t>	return s;</a:t>
            </a:r>
            <a:endParaRPr lang="zh-CN" altLang="zh-CN" sz="2400" b="1" dirty="0" smtClean="0"/>
          </a:p>
          <a:p>
            <a:pPr marL="0" indent="0">
              <a:buFontTx/>
              <a:buNone/>
            </a:pPr>
            <a:r>
              <a:rPr lang="en-US" altLang="zh-CN" sz="2400" b="1" dirty="0" smtClean="0">
                <a:sym typeface="+mn-ea"/>
              </a:rPr>
              <a:t>}</a:t>
            </a:r>
            <a:endParaRPr lang="zh-CN" altLang="en-US" sz="24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102402" name="内容占位符 2"/>
          <p:cNvSpPr>
            <a:spLocks noGrp="1"/>
          </p:cNvSpPr>
          <p:nvPr>
            <p:ph idx="1"/>
          </p:nvPr>
        </p:nvSpPr>
        <p:spPr>
          <a:xfrm>
            <a:off x="33338" y="788988"/>
            <a:ext cx="9204325" cy="5822950"/>
          </a:xfrm>
        </p:spPr>
        <p:txBody>
          <a:bodyPr/>
          <a:lstStyle/>
          <a:p>
            <a:pPr marL="0" indent="0">
              <a:buFontTx/>
              <a:buNone/>
            </a:pPr>
            <a:r>
              <a:rPr lang="en-US" altLang="zh-CN" sz="2000" b="1" dirty="0" err="1" smtClean="0">
                <a:sym typeface="+mn-ea"/>
              </a:rPr>
              <a:t>int</a:t>
            </a:r>
            <a:r>
              <a:rPr lang="en-US" altLang="zh-CN" sz="2000" b="1" dirty="0" smtClean="0">
                <a:sym typeface="+mn-ea"/>
              </a:rPr>
              <a:t> main() </a:t>
            </a:r>
            <a:endParaRPr lang="en-US" altLang="zh-CN" sz="2000" b="1" dirty="0" smtClean="0">
              <a:sym typeface="+mn-ea"/>
            </a:endParaRPr>
          </a:p>
          <a:p>
            <a:pPr marL="0" indent="0">
              <a:buFontTx/>
              <a:buNone/>
            </a:pPr>
            <a:r>
              <a:rPr lang="en-US" altLang="zh-CN" sz="2000" b="1" dirty="0" smtClean="0">
                <a:sym typeface="+mn-ea"/>
              </a:rPr>
              <a:t>{</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int</a:t>
            </a:r>
            <a:r>
              <a:rPr lang="en-US" altLang="zh-CN" sz="2000" b="1" dirty="0" smtClean="0">
                <a:sym typeface="+mn-ea"/>
              </a:rPr>
              <a:t> </a:t>
            </a:r>
            <a:r>
              <a:rPr lang="en-US" altLang="zh-CN" sz="2000" b="1" dirty="0" err="1" smtClean="0">
                <a:sym typeface="+mn-ea"/>
              </a:rPr>
              <a:t>i</a:t>
            </a:r>
            <a:r>
              <a:rPr lang="en-US" altLang="zh-CN" sz="2000" b="1" dirty="0" smtClean="0">
                <a:sym typeface="+mn-ea"/>
              </a:rPr>
              <a:t> = 10, j,*p=&amp;</a:t>
            </a:r>
            <a:r>
              <a:rPr lang="en-US" altLang="zh-CN" sz="2000" b="1" dirty="0" err="1" smtClean="0">
                <a:sym typeface="+mn-ea"/>
              </a:rPr>
              <a:t>i</a:t>
            </a:r>
            <a:r>
              <a:rPr lang="en-US" altLang="zh-CN" sz="2000" b="1" dirty="0" smtClean="0">
                <a:sym typeface="+mn-ea"/>
              </a:rPr>
              <a:t>,&amp;r=</a:t>
            </a:r>
            <a:r>
              <a:rPr lang="en-US" altLang="zh-CN" sz="2000" b="1" dirty="0" err="1" smtClean="0">
                <a:sym typeface="+mn-ea"/>
              </a:rPr>
              <a:t>i</a:t>
            </a:r>
            <a:r>
              <a:rPr lang="en-US" altLang="zh-CN" sz="2000" b="1" dirty="0" smtClean="0">
                <a:sym typeface="+mn-ea"/>
              </a:rPr>
              <a:t>;</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const</a:t>
            </a:r>
            <a:r>
              <a:rPr lang="en-US" altLang="zh-CN" sz="2000" b="1" dirty="0" smtClean="0">
                <a:sym typeface="+mn-ea"/>
              </a:rPr>
              <a:t> </a:t>
            </a:r>
            <a:r>
              <a:rPr lang="en-US" altLang="zh-CN" sz="2000" b="1" dirty="0" err="1" smtClean="0">
                <a:sym typeface="+mn-ea"/>
              </a:rPr>
              <a:t>int</a:t>
            </a:r>
            <a:r>
              <a:rPr lang="en-US" altLang="zh-CN" sz="2000" b="1" dirty="0" smtClean="0">
                <a:sym typeface="+mn-ea"/>
              </a:rPr>
              <a:t> </a:t>
            </a:r>
            <a:r>
              <a:rPr lang="en-US" altLang="zh-CN" sz="2000" b="1" dirty="0" err="1" smtClean="0">
                <a:sym typeface="+mn-ea"/>
              </a:rPr>
              <a:t>ic</a:t>
            </a:r>
            <a:r>
              <a:rPr lang="en-US" altLang="zh-CN" sz="2000" b="1" dirty="0" smtClean="0">
                <a:sym typeface="+mn-ea"/>
              </a:rPr>
              <a:t> = </a:t>
            </a:r>
            <a:r>
              <a:rPr lang="en-US" altLang="zh-CN" sz="2000" b="1" dirty="0" err="1" smtClean="0">
                <a:sym typeface="+mn-ea"/>
              </a:rPr>
              <a:t>i</a:t>
            </a:r>
            <a:r>
              <a:rPr lang="en-US" altLang="zh-CN" sz="2000" b="1" dirty="0" smtClean="0">
                <a:sym typeface="+mn-ea"/>
              </a:rPr>
              <a:t>,&amp;</a:t>
            </a:r>
            <a:r>
              <a:rPr lang="en-US" altLang="zh-CN" sz="2000" b="1" dirty="0" err="1" smtClean="0">
                <a:sym typeface="+mn-ea"/>
              </a:rPr>
              <a:t>cj</a:t>
            </a:r>
            <a:r>
              <a:rPr lang="en-US" altLang="zh-CN" sz="2000" b="1" dirty="0" smtClean="0">
                <a:sym typeface="+mn-ea"/>
              </a:rPr>
              <a:t>=</a:t>
            </a:r>
            <a:r>
              <a:rPr lang="en-US" altLang="zh-CN" sz="2000" b="1" dirty="0" err="1" smtClean="0">
                <a:sym typeface="+mn-ea"/>
              </a:rPr>
              <a:t>ic</a:t>
            </a:r>
            <a:r>
              <a:rPr lang="en-US" altLang="zh-CN" sz="2000" b="1" dirty="0" smtClean="0">
                <a:sym typeface="+mn-ea"/>
              </a:rPr>
              <a:t>;</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ym typeface="+mn-ea"/>
              </a:rPr>
              <a:t>(f(5)) s;		// double s</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ym typeface="+mn-ea"/>
              </a:rPr>
              <a:t>(</a:t>
            </a:r>
            <a:r>
              <a:rPr lang="en-US" altLang="zh-CN" sz="2000" b="1" dirty="0" err="1" smtClean="0">
                <a:sym typeface="+mn-ea"/>
              </a:rPr>
              <a:t>i</a:t>
            </a:r>
            <a:r>
              <a:rPr lang="en-US" altLang="zh-CN" sz="2000" b="1" dirty="0" smtClean="0">
                <a:sym typeface="+mn-ea"/>
              </a:rPr>
              <a:t> + 3.4) x = 9;		// double x;</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ym typeface="+mn-ea"/>
              </a:rPr>
              <a:t>(</a:t>
            </a:r>
            <a:r>
              <a:rPr lang="en-US" altLang="zh-CN" sz="2000" b="1" dirty="0" err="1" smtClean="0">
                <a:sym typeface="+mn-ea"/>
              </a:rPr>
              <a:t>ic</a:t>
            </a:r>
            <a:r>
              <a:rPr lang="en-US" altLang="zh-CN" sz="2000" b="1" dirty="0" smtClean="0">
                <a:sym typeface="+mn-ea"/>
              </a:rPr>
              <a:t> + 3) y1;                      // </a:t>
            </a:r>
            <a:r>
              <a:rPr lang="en-US" altLang="zh-CN" sz="2000" b="1" dirty="0" err="1" smtClean="0">
                <a:sym typeface="+mn-ea"/>
              </a:rPr>
              <a:t>int</a:t>
            </a:r>
            <a:r>
              <a:rPr lang="en-US" altLang="zh-CN" sz="2000" b="1" dirty="0" smtClean="0">
                <a:sym typeface="+mn-ea"/>
              </a:rPr>
              <a:t> y1;</a:t>
            </a:r>
            <a:endParaRPr lang="zh-CN" altLang="zh-CN" sz="2000" b="1" dirty="0" smtClean="0"/>
          </a:p>
          <a:p>
            <a:pPr marL="0" indent="0">
              <a:buFontTx/>
              <a:buNone/>
            </a:pPr>
            <a:r>
              <a:rPr lang="en-US" altLang="zh-CN" sz="2000" b="1" dirty="0" smtClean="0">
                <a:sym typeface="+mn-ea"/>
              </a:rPr>
              <a:t>	</a:t>
            </a:r>
            <a:r>
              <a:rPr lang="en-US" altLang="zh-CN" sz="2000" b="1" dirty="0" err="1" smtClean="0">
                <a:solidFill>
                  <a:srgbClr val="0000CC"/>
                </a:solidFill>
                <a:sym typeface="+mn-ea"/>
              </a:rPr>
              <a:t>decltype</a:t>
            </a:r>
            <a:r>
              <a:rPr lang="en-US" altLang="zh-CN" sz="2000" b="1" dirty="0" smtClean="0">
                <a:solidFill>
                  <a:srgbClr val="0000CC"/>
                </a:solidFill>
                <a:sym typeface="+mn-ea"/>
              </a:rPr>
              <a:t>(</a:t>
            </a:r>
            <a:r>
              <a:rPr lang="en-US" altLang="zh-CN" sz="2000" b="1" dirty="0" err="1" smtClean="0">
                <a:solidFill>
                  <a:srgbClr val="0000CC"/>
                </a:solidFill>
                <a:sym typeface="+mn-ea"/>
              </a:rPr>
              <a:t>ic</a:t>
            </a:r>
            <a:r>
              <a:rPr lang="en-US" altLang="zh-CN" sz="2000" b="1" dirty="0" smtClean="0">
                <a:solidFill>
                  <a:srgbClr val="0000CC"/>
                </a:solidFill>
                <a:sym typeface="+mn-ea"/>
              </a:rPr>
              <a:t>) y2 = 4;                      // </a:t>
            </a:r>
            <a:r>
              <a:rPr lang="en-US" altLang="zh-CN" sz="2000" b="1" dirty="0" err="1" smtClean="0">
                <a:solidFill>
                  <a:srgbClr val="0000CC"/>
                </a:solidFill>
                <a:sym typeface="+mn-ea"/>
              </a:rPr>
              <a:t>const</a:t>
            </a:r>
            <a:r>
              <a:rPr lang="en-US" altLang="zh-CN" sz="2000" b="1" dirty="0" smtClean="0">
                <a:solidFill>
                  <a:srgbClr val="0000CC"/>
                </a:solidFill>
                <a:sym typeface="+mn-ea"/>
              </a:rPr>
              <a:t> </a:t>
            </a:r>
            <a:r>
              <a:rPr lang="en-US" altLang="zh-CN" sz="2000" b="1" dirty="0" err="1" smtClean="0">
                <a:solidFill>
                  <a:srgbClr val="0000CC"/>
                </a:solidFill>
                <a:sym typeface="+mn-ea"/>
              </a:rPr>
              <a:t>int</a:t>
            </a:r>
            <a:r>
              <a:rPr lang="en-US" altLang="zh-CN" sz="2000" b="1" dirty="0" smtClean="0">
                <a:solidFill>
                  <a:srgbClr val="0000CC"/>
                </a:solidFill>
                <a:sym typeface="+mn-ea"/>
              </a:rPr>
              <a:t> y2=4;</a:t>
            </a:r>
            <a:endParaRPr lang="en-US" altLang="zh-CN" sz="2000" b="1" dirty="0" smtClean="0">
              <a:solidFill>
                <a:srgbClr val="0000CC"/>
              </a:solidFill>
              <a:sym typeface="+mn-ea"/>
            </a:endParaRPr>
          </a:p>
          <a:p>
            <a:pPr marL="0" indent="0">
              <a:buFontTx/>
              <a:buNone/>
            </a:pPr>
            <a:r>
              <a:rPr lang="en-US" altLang="zh-CN" sz="2000" b="1" dirty="0" smtClean="0">
                <a:sym typeface="+mn-ea"/>
              </a:rPr>
              <a:t>	</a:t>
            </a:r>
            <a:r>
              <a:rPr lang="en-US" altLang="zh-CN" sz="2000" b="1" dirty="0" smtClean="0">
                <a:solidFill>
                  <a:srgbClr val="FF0000"/>
                </a:solidFill>
                <a:sym typeface="+mn-ea"/>
              </a:rPr>
              <a:t>//</a:t>
            </a:r>
            <a:r>
              <a:rPr lang="en-US" altLang="zh-CN" sz="2000" b="1" dirty="0" err="1" smtClean="0">
                <a:solidFill>
                  <a:srgbClr val="FF0000"/>
                </a:solidFill>
                <a:sym typeface="+mn-ea"/>
              </a:rPr>
              <a:t>decltype</a:t>
            </a:r>
            <a:r>
              <a:rPr lang="en-US" altLang="zh-CN" sz="2000" b="1" dirty="0" smtClean="0">
                <a:solidFill>
                  <a:srgbClr val="FF0000"/>
                </a:solidFill>
                <a:sym typeface="+mn-ea"/>
              </a:rPr>
              <a:t>(</a:t>
            </a:r>
            <a:r>
              <a:rPr lang="en-US" altLang="zh-CN" sz="2000" b="1" dirty="0" err="1" smtClean="0">
                <a:solidFill>
                  <a:srgbClr val="FF0000"/>
                </a:solidFill>
                <a:sym typeface="+mn-ea"/>
              </a:rPr>
              <a:t>ic</a:t>
            </a:r>
            <a:r>
              <a:rPr lang="en-US" altLang="zh-CN" sz="2000" b="1" dirty="0" smtClean="0">
                <a:solidFill>
                  <a:srgbClr val="FF0000"/>
                </a:solidFill>
                <a:sym typeface="+mn-ea"/>
              </a:rPr>
              <a:t>) y3;                       // </a:t>
            </a:r>
            <a:r>
              <a:rPr lang="zh-CN" altLang="zh-CN" sz="2000" b="1" dirty="0" smtClean="0">
                <a:solidFill>
                  <a:srgbClr val="FF0000"/>
                </a:solidFill>
                <a:sym typeface="+mn-ea"/>
              </a:rPr>
              <a:t>错误，</a:t>
            </a:r>
            <a:r>
              <a:rPr lang="en-US" altLang="zh-CN" sz="2000" b="1" dirty="0" err="1" smtClean="0">
                <a:solidFill>
                  <a:srgbClr val="FF0000"/>
                </a:solidFill>
                <a:sym typeface="+mn-ea"/>
              </a:rPr>
              <a:t>const</a:t>
            </a:r>
            <a:r>
              <a:rPr lang="en-US" altLang="zh-CN" sz="2000" b="1" dirty="0" smtClean="0">
                <a:solidFill>
                  <a:srgbClr val="FF0000"/>
                </a:solidFill>
                <a:sym typeface="+mn-ea"/>
              </a:rPr>
              <a:t> </a:t>
            </a:r>
            <a:r>
              <a:rPr lang="en-US" altLang="zh-CN" sz="2000" b="1" dirty="0" err="1" smtClean="0">
                <a:solidFill>
                  <a:srgbClr val="FF0000"/>
                </a:solidFill>
                <a:sym typeface="+mn-ea"/>
              </a:rPr>
              <a:t>int</a:t>
            </a:r>
            <a:r>
              <a:rPr lang="en-US" altLang="zh-CN" sz="2000" b="1" dirty="0" smtClean="0">
                <a:solidFill>
                  <a:srgbClr val="FF0000"/>
                </a:solidFill>
                <a:sym typeface="+mn-ea"/>
              </a:rPr>
              <a:t> y3</a:t>
            </a:r>
            <a:r>
              <a:rPr lang="zh-CN" altLang="en-US" sz="2000" b="1" dirty="0" smtClean="0">
                <a:solidFill>
                  <a:srgbClr val="FF0000"/>
                </a:solidFill>
                <a:sym typeface="+mn-ea"/>
              </a:rPr>
              <a:t>，没有初始化 </a:t>
            </a:r>
            <a:endParaRPr lang="zh-CN" altLang="en-US" sz="2000" b="1" dirty="0" smtClean="0">
              <a:solidFill>
                <a:srgbClr val="FF0000"/>
              </a:solidFill>
              <a:sym typeface="+mn-ea"/>
            </a:endParaRPr>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ym typeface="+mn-ea"/>
              </a:rPr>
              <a:t>(p) p1;	                           // </a:t>
            </a:r>
            <a:r>
              <a:rPr lang="en-US" altLang="zh-CN" sz="2000" b="1" dirty="0" err="1" smtClean="0">
                <a:sym typeface="+mn-ea"/>
              </a:rPr>
              <a:t>int</a:t>
            </a:r>
            <a:r>
              <a:rPr lang="en-US" altLang="zh-CN" sz="2000" b="1" dirty="0" smtClean="0">
                <a:sym typeface="+mn-ea"/>
              </a:rPr>
              <a:t> *p1</a:t>
            </a:r>
            <a:endParaRPr lang="zh-CN" altLang="zh-CN" sz="2000" b="1" dirty="0" smtClean="0"/>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olidFill>
                  <a:srgbClr val="0000CC"/>
                </a:solidFill>
                <a:sym typeface="+mn-ea"/>
              </a:rPr>
              <a:t>((</a:t>
            </a:r>
            <a:r>
              <a:rPr lang="en-US" altLang="zh-CN" sz="2000" b="1" dirty="0" err="1" smtClean="0">
                <a:solidFill>
                  <a:srgbClr val="0000CC"/>
                </a:solidFill>
                <a:sym typeface="+mn-ea"/>
              </a:rPr>
              <a:t>i</a:t>
            </a:r>
            <a:r>
              <a:rPr lang="en-US" altLang="zh-CN" sz="2000" b="1" dirty="0" smtClean="0">
                <a:solidFill>
                  <a:srgbClr val="0000CC"/>
                </a:solidFill>
                <a:sym typeface="+mn-ea"/>
              </a:rPr>
              <a:t>))</a:t>
            </a:r>
            <a:r>
              <a:rPr lang="en-US" altLang="zh-CN" sz="2000" b="1" dirty="0" smtClean="0">
                <a:sym typeface="+mn-ea"/>
              </a:rPr>
              <a:t> </a:t>
            </a:r>
            <a:r>
              <a:rPr lang="en-US" altLang="zh-CN" sz="2000" b="1" dirty="0" err="1" smtClean="0">
                <a:sym typeface="+mn-ea"/>
              </a:rPr>
              <a:t>ri</a:t>
            </a:r>
            <a:r>
              <a:rPr lang="en-US" altLang="zh-CN" sz="2000" b="1" dirty="0" smtClean="0">
                <a:sym typeface="+mn-ea"/>
              </a:rPr>
              <a:t> = j;                     	// </a:t>
            </a:r>
            <a:r>
              <a:rPr lang="en-US" altLang="zh-CN" sz="2000" b="1" dirty="0" err="1" smtClean="0">
                <a:sym typeface="+mn-ea"/>
              </a:rPr>
              <a:t>int</a:t>
            </a:r>
            <a:r>
              <a:rPr lang="en-US" altLang="zh-CN" sz="2000" b="1" dirty="0" smtClean="0">
                <a:sym typeface="+mn-ea"/>
              </a:rPr>
              <a:t> &amp;</a:t>
            </a:r>
            <a:r>
              <a:rPr lang="en-US" altLang="zh-CN" sz="2000" b="1" dirty="0" err="1" smtClean="0">
                <a:sym typeface="+mn-ea"/>
              </a:rPr>
              <a:t>ri</a:t>
            </a:r>
            <a:r>
              <a:rPr lang="en-US" altLang="zh-CN" sz="2000" b="1" dirty="0" smtClean="0">
                <a:sym typeface="+mn-ea"/>
              </a:rPr>
              <a:t>=j</a:t>
            </a:r>
            <a:r>
              <a:rPr lang="zh-CN" altLang="en-US" sz="2000" b="1" dirty="0" smtClean="0">
                <a:sym typeface="+mn-ea"/>
              </a:rPr>
              <a:t>，</a:t>
            </a:r>
            <a:r>
              <a:rPr lang="zh-CN" altLang="en-US" sz="2000" b="1" dirty="0" smtClean="0">
                <a:solidFill>
                  <a:srgbClr val="C00000"/>
                </a:solidFill>
                <a:sym typeface="+mn-ea"/>
              </a:rPr>
              <a:t>双括号</a:t>
            </a:r>
            <a:endParaRPr lang="zh-CN" altLang="en-US" sz="2000" b="1" dirty="0" smtClean="0">
              <a:solidFill>
                <a:srgbClr val="C00000"/>
              </a:solidFill>
              <a:sym typeface="+mn-ea"/>
            </a:endParaRPr>
          </a:p>
          <a:p>
            <a:pPr marL="0" indent="0">
              <a:buFontTx/>
              <a:buNone/>
            </a:pPr>
            <a:r>
              <a:rPr lang="en-US" altLang="zh-CN" sz="2000" b="1" dirty="0" smtClean="0">
                <a:sym typeface="+mn-ea"/>
              </a:rPr>
              <a:t>	</a:t>
            </a:r>
            <a:r>
              <a:rPr lang="en-US" altLang="zh-CN" sz="2000" b="1" dirty="0" err="1" smtClean="0">
                <a:solidFill>
                  <a:srgbClr val="C00000"/>
                </a:solidFill>
                <a:sym typeface="+mn-ea"/>
              </a:rPr>
              <a:t>decltype</a:t>
            </a:r>
            <a:r>
              <a:rPr lang="en-US" altLang="zh-CN" sz="2000" b="1" dirty="0" smtClean="0">
                <a:solidFill>
                  <a:srgbClr val="C00000"/>
                </a:solidFill>
                <a:sym typeface="+mn-ea"/>
              </a:rPr>
              <a:t>(*p) </a:t>
            </a:r>
            <a:r>
              <a:rPr lang="en-US" altLang="zh-CN" sz="2000" b="1" dirty="0" err="1" smtClean="0">
                <a:solidFill>
                  <a:srgbClr val="C00000"/>
                </a:solidFill>
                <a:sym typeface="+mn-ea"/>
              </a:rPr>
              <a:t>rp</a:t>
            </a:r>
            <a:r>
              <a:rPr lang="en-US" altLang="zh-CN" sz="2000" b="1" dirty="0" smtClean="0">
                <a:solidFill>
                  <a:srgbClr val="C00000"/>
                </a:solidFill>
                <a:sym typeface="+mn-ea"/>
              </a:rPr>
              <a:t> = </a:t>
            </a:r>
            <a:r>
              <a:rPr lang="en-US" altLang="zh-CN" sz="2000" b="1" dirty="0" err="1" smtClean="0">
                <a:solidFill>
                  <a:srgbClr val="C00000"/>
                </a:solidFill>
                <a:sym typeface="+mn-ea"/>
              </a:rPr>
              <a:t>i</a:t>
            </a:r>
            <a:r>
              <a:rPr lang="en-US" altLang="zh-CN" sz="2000" b="1" dirty="0" smtClean="0">
                <a:solidFill>
                  <a:srgbClr val="C00000"/>
                </a:solidFill>
                <a:sym typeface="+mn-ea"/>
              </a:rPr>
              <a:t>;  // </a:t>
            </a:r>
            <a:r>
              <a:rPr lang="en-US" altLang="zh-CN" sz="2000" b="1" dirty="0" err="1" smtClean="0">
                <a:solidFill>
                  <a:srgbClr val="C00000"/>
                </a:solidFill>
                <a:sym typeface="+mn-ea"/>
              </a:rPr>
              <a:t>int</a:t>
            </a:r>
            <a:r>
              <a:rPr lang="en-US" altLang="zh-CN" sz="2000" b="1" dirty="0" smtClean="0">
                <a:solidFill>
                  <a:srgbClr val="C00000"/>
                </a:solidFill>
                <a:sym typeface="+mn-ea"/>
              </a:rPr>
              <a:t> &amp;</a:t>
            </a:r>
            <a:r>
              <a:rPr lang="en-US" altLang="zh-CN" sz="2000" b="1" dirty="0" err="1" smtClean="0">
                <a:solidFill>
                  <a:srgbClr val="C00000"/>
                </a:solidFill>
                <a:sym typeface="+mn-ea"/>
              </a:rPr>
              <a:t>rp</a:t>
            </a:r>
            <a:r>
              <a:rPr lang="en-US" altLang="zh-CN" sz="2000" b="1" dirty="0" smtClean="0">
                <a:solidFill>
                  <a:srgbClr val="C00000"/>
                </a:solidFill>
                <a:sym typeface="+mn-ea"/>
              </a:rPr>
              <a:t>=</a:t>
            </a:r>
            <a:r>
              <a:rPr lang="en-US" altLang="zh-CN" sz="2000" b="1" dirty="0" err="1" smtClean="0">
                <a:solidFill>
                  <a:srgbClr val="C00000"/>
                </a:solidFill>
                <a:sym typeface="+mn-ea"/>
              </a:rPr>
              <a:t>i</a:t>
            </a:r>
            <a:r>
              <a:rPr lang="zh-CN" altLang="en-US" sz="2000" b="1" dirty="0" smtClean="0">
                <a:solidFill>
                  <a:srgbClr val="C00000"/>
                </a:solidFill>
                <a:sym typeface="+mn-ea"/>
              </a:rPr>
              <a:t>，</a:t>
            </a:r>
            <a:r>
              <a:rPr lang="zh-CN" altLang="en-US" sz="2000" b="1" dirty="0" smtClean="0">
                <a:solidFill>
                  <a:srgbClr val="0000CC"/>
                </a:solidFill>
                <a:sym typeface="+mn-ea"/>
              </a:rPr>
              <a:t>表达式</a:t>
            </a:r>
            <a:r>
              <a:rPr lang="en-US" altLang="zh-CN" sz="2000" b="1" dirty="0" smtClean="0">
                <a:solidFill>
                  <a:srgbClr val="0000CC"/>
                </a:solidFill>
                <a:sym typeface="+mn-ea"/>
              </a:rPr>
              <a:t>1</a:t>
            </a:r>
            <a:r>
              <a:rPr lang="zh-CN" altLang="en-US" sz="2000" b="1" dirty="0" smtClean="0">
                <a:solidFill>
                  <a:srgbClr val="0000CC"/>
                </a:solidFill>
                <a:sym typeface="+mn-ea"/>
              </a:rPr>
              <a:t>是解引用，所以</a:t>
            </a:r>
            <a:r>
              <a:rPr lang="en-US" altLang="zh-CN" sz="2000" b="1" dirty="0" err="1" smtClean="0">
                <a:solidFill>
                  <a:srgbClr val="0000CC"/>
                </a:solidFill>
                <a:sym typeface="+mn-ea"/>
              </a:rPr>
              <a:t>rp</a:t>
            </a:r>
            <a:r>
              <a:rPr lang="zh-CN" altLang="en-US" sz="2000" b="1" dirty="0" smtClean="0">
                <a:solidFill>
                  <a:srgbClr val="0000CC"/>
                </a:solidFill>
                <a:sym typeface="+mn-ea"/>
              </a:rPr>
              <a:t>是引用类型</a:t>
            </a:r>
            <a:endParaRPr lang="zh-CN" altLang="en-US" sz="2000" b="1" dirty="0" smtClean="0">
              <a:solidFill>
                <a:srgbClr val="0000CC"/>
              </a:solidFill>
              <a:sym typeface="+mn-ea"/>
            </a:endParaRPr>
          </a:p>
          <a:p>
            <a:pPr marL="0" indent="0">
              <a:buFontTx/>
              <a:buNone/>
            </a:pPr>
            <a:r>
              <a:rPr lang="en-US" altLang="zh-CN" sz="2000" b="1" dirty="0" smtClean="0">
                <a:sym typeface="+mn-ea"/>
              </a:rPr>
              <a:t>	auto x1 = </a:t>
            </a:r>
            <a:r>
              <a:rPr lang="en-US" altLang="zh-CN" sz="2000" b="1" dirty="0" err="1" smtClean="0">
                <a:sym typeface="+mn-ea"/>
              </a:rPr>
              <a:t>ic</a:t>
            </a:r>
            <a:r>
              <a:rPr lang="en-US" altLang="zh-CN" sz="2000" b="1" dirty="0" smtClean="0">
                <a:sym typeface="+mn-ea"/>
              </a:rPr>
              <a:t>;                              	// </a:t>
            </a:r>
            <a:r>
              <a:rPr lang="en-US" altLang="zh-CN" sz="2000" b="1" dirty="0" err="1" smtClean="0">
                <a:sym typeface="+mn-ea"/>
              </a:rPr>
              <a:t>int</a:t>
            </a:r>
            <a:r>
              <a:rPr lang="en-US" altLang="zh-CN" sz="2000" b="1" dirty="0" smtClean="0">
                <a:sym typeface="+mn-ea"/>
              </a:rPr>
              <a:t> x1=</a:t>
            </a:r>
            <a:r>
              <a:rPr lang="en-US" altLang="zh-CN" sz="2000" b="1" dirty="0" err="1" smtClean="0">
                <a:sym typeface="+mn-ea"/>
              </a:rPr>
              <a:t>ic</a:t>
            </a:r>
            <a:r>
              <a:rPr lang="zh-CN" altLang="en-US" sz="2000" b="1" dirty="0" smtClean="0">
                <a:sym typeface="+mn-ea"/>
              </a:rPr>
              <a:t>，</a:t>
            </a:r>
            <a:r>
              <a:rPr lang="zh-CN" altLang="en-US" sz="2000" b="1" dirty="0" smtClean="0">
                <a:solidFill>
                  <a:srgbClr val="C00000"/>
                </a:solidFill>
                <a:sym typeface="+mn-ea"/>
              </a:rPr>
              <a:t>忽略</a:t>
            </a:r>
            <a:r>
              <a:rPr lang="zh-CN" altLang="en-US" sz="2000" b="1" dirty="0" smtClean="0">
                <a:sym typeface="+mn-ea"/>
              </a:rPr>
              <a:t>顶层</a:t>
            </a:r>
            <a:r>
              <a:rPr lang="en-US" altLang="zh-CN" sz="2000" b="1" dirty="0" err="1" smtClean="0">
                <a:sym typeface="+mn-ea"/>
              </a:rPr>
              <a:t>const</a:t>
            </a:r>
            <a:endParaRPr lang="en-US" altLang="zh-CN" sz="2000" b="1" dirty="0" smtClean="0">
              <a:sym typeface="+mn-ea"/>
            </a:endParaRPr>
          </a:p>
          <a:p>
            <a:pPr marL="0" indent="0">
              <a:buFontTx/>
              <a:buNone/>
            </a:pPr>
            <a:r>
              <a:rPr lang="en-US" altLang="zh-CN" sz="2000" b="1" dirty="0" smtClean="0">
                <a:sym typeface="+mn-ea"/>
              </a:rPr>
              <a:t>	</a:t>
            </a:r>
            <a:r>
              <a:rPr lang="en-US" altLang="zh-CN" sz="2000" b="1" dirty="0" err="1" smtClean="0">
                <a:sym typeface="+mn-ea"/>
              </a:rPr>
              <a:t>decltype</a:t>
            </a:r>
            <a:r>
              <a:rPr lang="en-US" altLang="zh-CN" sz="2000" b="1" dirty="0" smtClean="0">
                <a:solidFill>
                  <a:srgbClr val="0000CC"/>
                </a:solidFill>
                <a:sym typeface="+mn-ea"/>
              </a:rPr>
              <a:t>(</a:t>
            </a:r>
            <a:r>
              <a:rPr lang="en-US" altLang="zh-CN" sz="2000" b="1" dirty="0" err="1" smtClean="0">
                <a:solidFill>
                  <a:srgbClr val="0000CC"/>
                </a:solidFill>
                <a:sym typeface="+mn-ea"/>
              </a:rPr>
              <a:t>cj</a:t>
            </a:r>
            <a:r>
              <a:rPr lang="en-US" altLang="zh-CN" sz="2000" b="1" dirty="0" smtClean="0">
                <a:sym typeface="+mn-ea"/>
              </a:rPr>
              <a:t>) x2 = </a:t>
            </a:r>
            <a:r>
              <a:rPr lang="en-US" altLang="zh-CN" sz="2000" b="1" dirty="0" err="1" smtClean="0">
                <a:sym typeface="+mn-ea"/>
              </a:rPr>
              <a:t>ic</a:t>
            </a:r>
            <a:r>
              <a:rPr lang="en-US" altLang="zh-CN" sz="2000" b="1" dirty="0" smtClean="0">
                <a:sym typeface="+mn-ea"/>
              </a:rPr>
              <a:t>;                  // </a:t>
            </a:r>
            <a:r>
              <a:rPr lang="en-US" altLang="zh-CN" sz="2000" b="1" dirty="0" err="1" smtClean="0">
                <a:sym typeface="+mn-ea"/>
              </a:rPr>
              <a:t>const</a:t>
            </a:r>
            <a:r>
              <a:rPr lang="en-US" altLang="zh-CN" sz="2000" b="1" dirty="0" smtClean="0">
                <a:sym typeface="+mn-ea"/>
              </a:rPr>
              <a:t> </a:t>
            </a:r>
            <a:r>
              <a:rPr lang="en-US" altLang="zh-CN" sz="2000" b="1" dirty="0" err="1" smtClean="0">
                <a:sym typeface="+mn-ea"/>
              </a:rPr>
              <a:t>int</a:t>
            </a:r>
            <a:r>
              <a:rPr lang="en-US" altLang="zh-CN" sz="2000" b="1" dirty="0" smtClean="0">
                <a:sym typeface="+mn-ea"/>
              </a:rPr>
              <a:t> &amp;x2=</a:t>
            </a:r>
            <a:r>
              <a:rPr lang="en-US" altLang="zh-CN" sz="2000" b="1" dirty="0" err="1" smtClean="0">
                <a:sym typeface="+mn-ea"/>
              </a:rPr>
              <a:t>ic</a:t>
            </a:r>
            <a:r>
              <a:rPr lang="zh-CN" altLang="en-US" sz="2000" b="1" dirty="0" smtClean="0">
                <a:sym typeface="+mn-ea"/>
              </a:rPr>
              <a:t>，</a:t>
            </a:r>
            <a:r>
              <a:rPr lang="en-US" altLang="zh-CN" sz="2000" b="1" dirty="0" err="1" smtClean="0">
                <a:solidFill>
                  <a:srgbClr val="C00000"/>
                </a:solidFill>
                <a:sym typeface="+mn-ea"/>
              </a:rPr>
              <a:t>cj</a:t>
            </a:r>
            <a:r>
              <a:rPr lang="zh-CN" altLang="en-US" sz="2000" b="1" dirty="0" smtClean="0">
                <a:solidFill>
                  <a:srgbClr val="C00000"/>
                </a:solidFill>
                <a:sym typeface="+mn-ea"/>
              </a:rPr>
              <a:t>本身是引用</a:t>
            </a:r>
            <a:endParaRPr lang="zh-CN" altLang="en-US" sz="2000" b="1" dirty="0" smtClean="0">
              <a:solidFill>
                <a:srgbClr val="C00000"/>
              </a:solidFill>
              <a:sym typeface="+mn-ea"/>
            </a:endParaRPr>
          </a:p>
          <a:p>
            <a:pPr marL="0" indent="0">
              <a:buFontTx/>
              <a:buNone/>
            </a:pPr>
            <a:r>
              <a:rPr lang="en-US" altLang="zh-CN" sz="2000" b="1" dirty="0" smtClean="0">
                <a:sym typeface="+mn-ea"/>
              </a:rPr>
              <a:t>             return 0</a:t>
            </a:r>
            <a:r>
              <a:rPr lang="zh-CN" altLang="en-US" sz="2000" b="1" dirty="0" smtClean="0">
                <a:sym typeface="+mn-ea"/>
              </a:rPr>
              <a:t>；</a:t>
            </a:r>
            <a:endParaRPr lang="zh-CN" altLang="en-US" sz="2000" b="1" dirty="0" smtClean="0">
              <a:sym typeface="+mn-ea"/>
            </a:endParaRPr>
          </a:p>
          <a:p>
            <a:pPr marL="0" indent="0">
              <a:buFontTx/>
              <a:buNone/>
            </a:pPr>
            <a:r>
              <a:rPr lang="en-US" altLang="zh-CN" sz="2000" b="1" dirty="0" smtClean="0">
                <a:sym typeface="+mn-ea"/>
              </a:rPr>
              <a:t>}</a:t>
            </a:r>
            <a:endParaRPr lang="zh-CN" altLang="zh-CN" sz="2000" b="1"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457200" y="73025"/>
            <a:ext cx="8229600" cy="811213"/>
          </a:xfrm>
        </p:spPr>
        <p:txBody>
          <a:bodyPr/>
          <a:lstStyle/>
          <a:p>
            <a:r>
              <a:rPr lang="en-US" altLang="zh-CN" smtClean="0"/>
              <a:t>2.6 </a:t>
            </a:r>
            <a:r>
              <a:rPr lang="en-US" altLang="zh-CN" b="1" smtClean="0">
                <a:solidFill>
                  <a:srgbClr val="FF0000"/>
                </a:solidFill>
              </a:rPr>
              <a:t>auto</a:t>
            </a:r>
            <a:r>
              <a:rPr lang="zh-CN" altLang="zh-CN" b="1" smtClean="0"/>
              <a:t>和</a:t>
            </a:r>
            <a:r>
              <a:rPr lang="en-US" altLang="zh-CN" b="1" smtClean="0">
                <a:solidFill>
                  <a:srgbClr val="0000CC"/>
                </a:solidFill>
              </a:rPr>
              <a:t>decltype</a:t>
            </a:r>
            <a:r>
              <a:rPr lang="en-US" altLang="zh-CN" b="1" smtClean="0"/>
              <a:t> </a:t>
            </a:r>
            <a:r>
              <a:rPr lang="zh-CN" altLang="zh-CN" b="1" smtClean="0"/>
              <a:t>类型</a:t>
            </a:r>
            <a:endParaRPr lang="zh-CN" altLang="en-US" smtClean="0"/>
          </a:p>
        </p:txBody>
      </p:sp>
      <p:sp>
        <p:nvSpPr>
          <p:cNvPr id="3" name="内容占位符 2"/>
          <p:cNvSpPr>
            <a:spLocks noGrp="1"/>
          </p:cNvSpPr>
          <p:nvPr>
            <p:ph idx="1"/>
          </p:nvPr>
        </p:nvSpPr>
        <p:spPr>
          <a:xfrm>
            <a:off x="250825" y="1076325"/>
            <a:ext cx="8623300" cy="5168900"/>
          </a:xfrm>
        </p:spPr>
        <p:txBody>
          <a:bodyPr/>
          <a:lstStyle/>
          <a:p>
            <a:pPr marL="0" indent="0">
              <a:buFontTx/>
              <a:buNone/>
            </a:pPr>
            <a:r>
              <a:rPr lang="zh-CN" altLang="en-US" dirty="0" smtClean="0">
                <a:solidFill>
                  <a:srgbClr val="FF0000"/>
                </a:solidFill>
              </a:rPr>
              <a:t>（</a:t>
            </a:r>
            <a:r>
              <a:rPr lang="en-US" altLang="zh-CN" dirty="0" smtClean="0">
                <a:solidFill>
                  <a:srgbClr val="FF0000"/>
                </a:solidFill>
              </a:rPr>
              <a:t>2）auto</a:t>
            </a:r>
            <a:r>
              <a:rPr lang="zh-CN" altLang="en-US" dirty="0" smtClean="0">
                <a:solidFill>
                  <a:srgbClr val="FF0000"/>
                </a:solidFill>
              </a:rPr>
              <a:t>和</a:t>
            </a:r>
            <a:r>
              <a:rPr lang="en-US" altLang="zh-CN" dirty="0" err="1" smtClean="0">
                <a:solidFill>
                  <a:srgbClr val="FF0000"/>
                </a:solidFill>
              </a:rPr>
              <a:t>decltype</a:t>
            </a:r>
            <a:r>
              <a:rPr lang="zh-CN" altLang="en-US" dirty="0" smtClean="0">
                <a:solidFill>
                  <a:srgbClr val="FF0000"/>
                </a:solidFill>
              </a:rPr>
              <a:t>数组推断的差异</a:t>
            </a:r>
            <a:endParaRPr lang="en-US" altLang="zh-CN" dirty="0" smtClean="0">
              <a:solidFill>
                <a:srgbClr val="FF0000"/>
              </a:solidFill>
            </a:endParaRPr>
          </a:p>
          <a:p>
            <a:pPr marL="857250" lvl="1" indent="-457200"/>
            <a:r>
              <a:rPr lang="zh-CN" altLang="zh-CN" dirty="0" smtClean="0"/>
              <a:t>在</a:t>
            </a:r>
            <a:r>
              <a:rPr lang="zh-CN" altLang="zh-CN" b="1" dirty="0" smtClean="0"/>
              <a:t>处理数组的问题上，</a:t>
            </a:r>
            <a:r>
              <a:rPr lang="en-US" altLang="zh-CN" b="1" dirty="0" smtClean="0">
                <a:solidFill>
                  <a:srgbClr val="0000CC"/>
                </a:solidFill>
              </a:rPr>
              <a:t>auto</a:t>
            </a:r>
            <a:r>
              <a:rPr lang="zh-CN" altLang="zh-CN" b="1" dirty="0" smtClean="0">
                <a:solidFill>
                  <a:srgbClr val="0000CC"/>
                </a:solidFill>
              </a:rPr>
              <a:t>将对象定义为指向数组</a:t>
            </a:r>
            <a:r>
              <a:rPr lang="zh-CN" altLang="zh-CN" b="1" dirty="0" smtClean="0">
                <a:solidFill>
                  <a:srgbClr val="C00000"/>
                </a:solidFill>
              </a:rPr>
              <a:t>第一个元素</a:t>
            </a:r>
            <a:r>
              <a:rPr lang="zh-CN" altLang="zh-CN" b="1" dirty="0" smtClean="0">
                <a:solidFill>
                  <a:srgbClr val="0000CC"/>
                </a:solidFill>
              </a:rPr>
              <a:t>类型的指针</a:t>
            </a:r>
            <a:r>
              <a:rPr lang="zh-CN" altLang="zh-CN" b="1" dirty="0" smtClean="0"/>
              <a:t>，</a:t>
            </a:r>
            <a:r>
              <a:rPr lang="en-US" altLang="zh-CN" b="1" dirty="0" err="1" smtClean="0">
                <a:solidFill>
                  <a:srgbClr val="FF0000"/>
                </a:solidFill>
              </a:rPr>
              <a:t>decltype</a:t>
            </a:r>
            <a:r>
              <a:rPr lang="zh-CN" altLang="zh-CN" b="1" dirty="0" smtClean="0">
                <a:solidFill>
                  <a:srgbClr val="FF0000"/>
                </a:solidFill>
              </a:rPr>
              <a:t>采用与</a:t>
            </a:r>
            <a:r>
              <a:rPr lang="zh-CN" altLang="en-US" b="1" dirty="0" smtClean="0">
                <a:solidFill>
                  <a:srgbClr val="FF0000"/>
                </a:solidFill>
              </a:rPr>
              <a:t>数组</a:t>
            </a:r>
            <a:r>
              <a:rPr lang="zh-CN" altLang="zh-CN" b="1" dirty="0" smtClean="0">
                <a:solidFill>
                  <a:srgbClr val="0000CC"/>
                </a:solidFill>
              </a:rPr>
              <a:t>完全相同的类型</a:t>
            </a:r>
            <a:r>
              <a:rPr lang="zh-CN" altLang="en-US" b="1" dirty="0" smtClean="0">
                <a:solidFill>
                  <a:srgbClr val="FF0000"/>
                </a:solidFill>
              </a:rPr>
              <a:t>定义数组</a:t>
            </a:r>
            <a:r>
              <a:rPr lang="zh-CN" altLang="zh-CN" b="1" dirty="0" smtClean="0"/>
              <a:t>。</a:t>
            </a:r>
            <a:endParaRPr lang="en-US" altLang="zh-CN" b="1" dirty="0" smtClean="0"/>
          </a:p>
          <a:p>
            <a:pPr marL="857250" lvl="1" indent="-457200"/>
            <a:endParaRPr lang="zh-CN" altLang="zh-CN" dirty="0" smtClean="0"/>
          </a:p>
          <a:p>
            <a:pPr marL="800100" lvl="2" indent="0">
              <a:buFontTx/>
              <a:buNone/>
            </a:pPr>
            <a:r>
              <a:rPr lang="en-US" altLang="zh-CN" b="1" dirty="0" err="1" smtClean="0"/>
              <a:t>int</a:t>
            </a:r>
            <a:r>
              <a:rPr lang="en-US" altLang="zh-CN" b="1" dirty="0" smtClean="0"/>
              <a:t> a[] = { 1,2,3,4,5,6,7,8,9,10 };</a:t>
            </a:r>
            <a:endParaRPr lang="zh-CN" altLang="zh-CN" b="1" dirty="0" smtClean="0"/>
          </a:p>
          <a:p>
            <a:pPr marL="800100" lvl="2" indent="0">
              <a:buFontTx/>
              <a:buNone/>
            </a:pPr>
            <a:r>
              <a:rPr lang="en-US" altLang="zh-CN" b="1" dirty="0" smtClean="0"/>
              <a:t>auto p1 = a;                     	// </a:t>
            </a:r>
            <a:r>
              <a:rPr lang="zh-CN" altLang="zh-CN" b="1" dirty="0" smtClean="0"/>
              <a:t>等价： </a:t>
            </a:r>
            <a:r>
              <a:rPr lang="en-US" altLang="zh-CN" b="1" dirty="0" err="1" smtClean="0"/>
              <a:t>int</a:t>
            </a:r>
            <a:r>
              <a:rPr lang="en-US" altLang="zh-CN" b="1" dirty="0" smtClean="0"/>
              <a:t> *p1</a:t>
            </a:r>
            <a:endParaRPr lang="zh-CN" altLang="zh-CN" b="1" dirty="0" smtClean="0"/>
          </a:p>
          <a:p>
            <a:pPr marL="800100" lvl="2" indent="0">
              <a:buFontTx/>
              <a:buNone/>
            </a:pPr>
            <a:r>
              <a:rPr lang="en-US" altLang="zh-CN" b="1" dirty="0" err="1" smtClean="0"/>
              <a:t>decltype</a:t>
            </a:r>
            <a:r>
              <a:rPr lang="en-US" altLang="zh-CN" b="1" dirty="0" smtClean="0"/>
              <a:t>(a) p2;                   // </a:t>
            </a:r>
            <a:r>
              <a:rPr lang="zh-CN" altLang="zh-CN" b="1" dirty="0" smtClean="0"/>
              <a:t>等价：</a:t>
            </a:r>
            <a:r>
              <a:rPr lang="en-US" altLang="zh-CN" b="1" dirty="0" smtClean="0"/>
              <a:t> </a:t>
            </a:r>
            <a:r>
              <a:rPr lang="en-US" altLang="zh-CN" b="1" dirty="0" err="1" smtClean="0"/>
              <a:t>int</a:t>
            </a:r>
            <a:r>
              <a:rPr lang="en-US" altLang="zh-CN" b="1" dirty="0" smtClean="0"/>
              <a:t> p2[10]</a:t>
            </a:r>
            <a:endParaRPr lang="zh-CN" altLang="zh-CN" b="1" dirty="0" smtClean="0"/>
          </a:p>
          <a:p>
            <a:pPr marL="0" indent="0">
              <a:buFontTx/>
              <a:buNone/>
            </a:pPr>
            <a:endParaRPr lang="zh-CN" alt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p:cNvSpPr>
          <p:nvPr>
            <p:ph type="title"/>
          </p:nvPr>
        </p:nvSpPr>
        <p:spPr>
          <a:xfrm>
            <a:off x="250825" y="73025"/>
            <a:ext cx="8893175" cy="811213"/>
          </a:xfrm>
        </p:spPr>
        <p:txBody>
          <a:bodyPr/>
          <a:lstStyle/>
          <a:p>
            <a:r>
              <a:rPr lang="en-US" altLang="zh-CN" sz="3200" b="1" smtClean="0"/>
              <a:t>2.7  </a:t>
            </a:r>
            <a:r>
              <a:rPr lang="en-US" altLang="zh-CN" sz="3200" b="1" smtClean="0">
                <a:solidFill>
                  <a:srgbClr val="0000CC"/>
                </a:solidFill>
              </a:rPr>
              <a:t>begin</a:t>
            </a:r>
            <a:r>
              <a:rPr lang="zh-CN" altLang="zh-CN" sz="3200" b="1" smtClean="0">
                <a:solidFill>
                  <a:srgbClr val="0000CC"/>
                </a:solidFill>
              </a:rPr>
              <a:t>、</a:t>
            </a:r>
            <a:r>
              <a:rPr lang="en-US" altLang="zh-CN" sz="3200" b="1" smtClean="0">
                <a:solidFill>
                  <a:srgbClr val="0000CC"/>
                </a:solidFill>
              </a:rPr>
              <a:t>end</a:t>
            </a:r>
            <a:r>
              <a:rPr lang="zh-CN" altLang="zh-CN" sz="3200" b="1" smtClean="0"/>
              <a:t>和基于范围的</a:t>
            </a:r>
            <a:r>
              <a:rPr lang="en-US" altLang="zh-CN" sz="3200" b="1" smtClean="0">
                <a:solidFill>
                  <a:srgbClr val="FF0000"/>
                </a:solidFill>
              </a:rPr>
              <a:t>for</a:t>
            </a:r>
            <a:r>
              <a:rPr lang="zh-CN" altLang="zh-CN" sz="3200" b="1" smtClean="0">
                <a:solidFill>
                  <a:srgbClr val="FF0000"/>
                </a:solidFill>
              </a:rPr>
              <a:t>循环</a:t>
            </a:r>
            <a:r>
              <a:rPr lang="en-US" altLang="zh-CN" sz="3200" b="1" smtClean="0">
                <a:solidFill>
                  <a:srgbClr val="FF0000"/>
                </a:solidFill>
              </a:rPr>
              <a:t>      </a:t>
            </a:r>
            <a:r>
              <a:rPr lang="en-US" altLang="zh-CN" sz="3200" b="1" smtClean="0"/>
              <a:t>11C</a:t>
            </a:r>
            <a:r>
              <a:rPr lang="en-US" altLang="zh-CN" sz="3200" b="1" baseline="-25000" smtClean="0"/>
              <a:t>++</a:t>
            </a:r>
            <a:endParaRPr lang="zh-CN" altLang="zh-CN" sz="3200" b="1" smtClean="0"/>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b="1" dirty="0">
                <a:solidFill>
                  <a:srgbClr val="0000CC"/>
                </a:solidFill>
              </a:rPr>
              <a:t>1</a:t>
            </a:r>
            <a:r>
              <a:rPr lang="zh-CN" altLang="en-US" b="1" dirty="0">
                <a:solidFill>
                  <a:srgbClr val="0000CC"/>
                </a:solidFill>
              </a:rPr>
              <a:t>．用途</a:t>
            </a:r>
            <a:endParaRPr lang="en-US" altLang="zh-CN" b="1" dirty="0">
              <a:solidFill>
                <a:srgbClr val="0000CC"/>
              </a:solidFill>
            </a:endParaRPr>
          </a:p>
          <a:p>
            <a:pPr lvl="1">
              <a:defRPr/>
            </a:pPr>
            <a:r>
              <a:rPr lang="zh-CN" altLang="en-US" b="1" dirty="0"/>
              <a:t>为遍历链表、数组、堆栈等顺序类型的数据提供安全和便捷访问。</a:t>
            </a:r>
            <a:endParaRPr lang="en-US" altLang="zh-CN" b="1" dirty="0"/>
          </a:p>
          <a:p>
            <a:pPr marL="457200" lvl="1" indent="0">
              <a:buFontTx/>
              <a:buNone/>
              <a:defRPr/>
            </a:pPr>
            <a:r>
              <a:rPr lang="en-US" altLang="zh-CN" b="1" dirty="0"/>
              <a:t>begin：</a:t>
            </a:r>
            <a:r>
              <a:rPr lang="zh-CN" altLang="en-US" b="1" dirty="0"/>
              <a:t>获取数列列首元素地址</a:t>
            </a:r>
            <a:endParaRPr lang="en-US" altLang="zh-CN" b="1" dirty="0"/>
          </a:p>
          <a:p>
            <a:pPr marL="457200" lvl="1" indent="0">
              <a:buFontTx/>
              <a:buNone/>
              <a:defRPr/>
            </a:pPr>
            <a:r>
              <a:rPr lang="en-US" altLang="zh-CN" b="1" dirty="0"/>
              <a:t>end</a:t>
            </a:r>
            <a:r>
              <a:rPr lang="zh-CN" altLang="en-US" b="1" dirty="0"/>
              <a:t>：获取数列最后元素之后的地址</a:t>
            </a:r>
            <a:endParaRPr lang="en-US" altLang="zh-CN" b="1" dirty="0"/>
          </a:p>
          <a:p>
            <a:pPr marL="457200" lvl="1" indent="0">
              <a:buFontTx/>
              <a:buNone/>
              <a:defRPr/>
            </a:pPr>
            <a:r>
              <a:rPr lang="en-US" altLang="zh-CN" b="1" dirty="0"/>
              <a:t>for</a:t>
            </a:r>
            <a:r>
              <a:rPr lang="zh-CN" altLang="en-US" b="1" dirty="0"/>
              <a:t>：用于遍历数列的循环。</a:t>
            </a:r>
            <a:endParaRPr lang="en-US" altLang="zh-CN" b="1" dirty="0"/>
          </a:p>
          <a:p>
            <a:pPr lvl="1">
              <a:defRPr/>
            </a:pPr>
            <a:endParaRPr lang="en-US" altLang="zh-CN" dirty="0"/>
          </a:p>
          <a:p>
            <a:pPr>
              <a:defRPr/>
            </a:pPr>
            <a:endParaRPr lang="zh-CN" altLang="en-US" dirty="0"/>
          </a:p>
        </p:txBody>
      </p:sp>
      <p:pic>
        <p:nvPicPr>
          <p:cNvPr id="1027" name="Picture 3"/>
          <p:cNvPicPr>
            <a:picLocks noChangeAspect="1" noChangeArrowheads="1"/>
          </p:cNvPicPr>
          <p:nvPr/>
        </p:nvPicPr>
        <p:blipFill>
          <a:blip r:embed="rId1"/>
          <a:srcRect/>
          <a:stretch>
            <a:fillRect/>
          </a:stretch>
        </p:blipFill>
        <p:spPr bwMode="auto">
          <a:xfrm>
            <a:off x="5026025" y="3660775"/>
            <a:ext cx="3860800" cy="1079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p:cNvSpPr>
          <p:nvPr>
            <p:ph type="title"/>
          </p:nvPr>
        </p:nvSpPr>
        <p:spPr>
          <a:xfrm>
            <a:off x="250825" y="73025"/>
            <a:ext cx="8893175" cy="811213"/>
          </a:xfrm>
        </p:spPr>
        <p:txBody>
          <a:bodyPr/>
          <a:lstStyle/>
          <a:p>
            <a:r>
              <a:rPr lang="en-US" altLang="zh-CN" sz="3200" b="1" smtClean="0"/>
              <a:t>2.7  </a:t>
            </a:r>
            <a:r>
              <a:rPr lang="en-US" altLang="zh-CN" sz="3200" b="1" smtClean="0">
                <a:solidFill>
                  <a:srgbClr val="0000CC"/>
                </a:solidFill>
              </a:rPr>
              <a:t>begin</a:t>
            </a:r>
            <a:r>
              <a:rPr lang="zh-CN" altLang="zh-CN" sz="3200" b="1" smtClean="0">
                <a:solidFill>
                  <a:srgbClr val="0000CC"/>
                </a:solidFill>
              </a:rPr>
              <a:t>、</a:t>
            </a:r>
            <a:r>
              <a:rPr lang="en-US" altLang="zh-CN" sz="3200" b="1" smtClean="0">
                <a:solidFill>
                  <a:srgbClr val="0000CC"/>
                </a:solidFill>
              </a:rPr>
              <a:t>end</a:t>
            </a:r>
            <a:r>
              <a:rPr lang="zh-CN" altLang="zh-CN" sz="3200" b="1" smtClean="0"/>
              <a:t>和基于范围的</a:t>
            </a:r>
            <a:r>
              <a:rPr lang="en-US" altLang="zh-CN" sz="3200" b="1" smtClean="0">
                <a:solidFill>
                  <a:srgbClr val="FF0000"/>
                </a:solidFill>
              </a:rPr>
              <a:t>for</a:t>
            </a:r>
            <a:r>
              <a:rPr lang="zh-CN" altLang="zh-CN" sz="3200" b="1" smtClean="0">
                <a:solidFill>
                  <a:srgbClr val="FF0000"/>
                </a:solidFill>
              </a:rPr>
              <a:t>循环</a:t>
            </a:r>
            <a:r>
              <a:rPr lang="en-US" altLang="zh-CN" sz="3200" b="1" smtClean="0">
                <a:solidFill>
                  <a:srgbClr val="FF0000"/>
                </a:solidFill>
              </a:rPr>
              <a:t>      </a:t>
            </a:r>
            <a:r>
              <a:rPr lang="en-US" altLang="zh-CN" sz="3200" b="1" smtClean="0"/>
              <a:t>11C</a:t>
            </a:r>
            <a:r>
              <a:rPr lang="en-US" altLang="zh-CN" sz="3200" b="1" baseline="-25000" smtClean="0"/>
              <a:t>++</a:t>
            </a:r>
            <a:endParaRPr lang="zh-CN" altLang="zh-CN" sz="3200" b="1" smtClean="0"/>
          </a:p>
        </p:txBody>
      </p:sp>
      <p:sp>
        <p:nvSpPr>
          <p:cNvPr id="3" name="内容占位符 2"/>
          <p:cNvSpPr>
            <a:spLocks noGrp="1"/>
          </p:cNvSpPr>
          <p:nvPr>
            <p:ph idx="1"/>
          </p:nvPr>
        </p:nvSpPr>
        <p:spPr>
          <a:xfrm>
            <a:off x="231775" y="1052513"/>
            <a:ext cx="8704263" cy="5540375"/>
          </a:xfrm>
        </p:spPr>
        <p:txBody>
          <a:bodyPr/>
          <a:lstStyle/>
          <a:p>
            <a:pPr marL="57150" indent="0">
              <a:buFontTx/>
              <a:buNone/>
            </a:pPr>
            <a:r>
              <a:rPr lang="en-US" altLang="zh-CN" dirty="0" smtClean="0">
                <a:solidFill>
                  <a:srgbClr val="0000CC"/>
                </a:solidFill>
              </a:rPr>
              <a:t>2</a:t>
            </a:r>
            <a:r>
              <a:rPr lang="zh-CN" altLang="en-US" dirty="0" smtClean="0">
                <a:solidFill>
                  <a:srgbClr val="0000CC"/>
                </a:solidFill>
              </a:rPr>
              <a:t>．</a:t>
            </a:r>
            <a:r>
              <a:rPr lang="zh-CN" altLang="en-US" b="1" dirty="0" smtClean="0">
                <a:solidFill>
                  <a:srgbClr val="0000CC"/>
                </a:solidFill>
              </a:rPr>
              <a:t>语法</a:t>
            </a:r>
            <a:endParaRPr lang="en-US" altLang="zh-CN" b="1" dirty="0" smtClean="0">
              <a:solidFill>
                <a:srgbClr val="0000CC"/>
              </a:solidFill>
            </a:endParaRPr>
          </a:p>
          <a:p>
            <a:pPr marL="400050" lvl="1" indent="0">
              <a:buFontTx/>
              <a:buNone/>
            </a:pPr>
            <a:r>
              <a:rPr lang="en-US" altLang="zh-CN" sz="2000" b="1" dirty="0" smtClean="0"/>
              <a:t>begin(</a:t>
            </a:r>
            <a:r>
              <a:rPr lang="zh-CN" altLang="zh-CN" sz="2000" b="1" dirty="0" smtClean="0">
                <a:solidFill>
                  <a:srgbClr val="0000CC"/>
                </a:solidFill>
              </a:rPr>
              <a:t>序列</a:t>
            </a:r>
            <a:r>
              <a:rPr lang="en-US" altLang="zh-CN" sz="2000" b="1" dirty="0" smtClean="0"/>
              <a:t>)</a:t>
            </a:r>
            <a:endParaRPr lang="zh-CN" altLang="zh-CN" sz="2000" b="1" dirty="0" smtClean="0"/>
          </a:p>
          <a:p>
            <a:pPr marL="400050" lvl="1" indent="0">
              <a:buFontTx/>
              <a:buNone/>
            </a:pPr>
            <a:r>
              <a:rPr lang="en-US" altLang="zh-CN" sz="2000" b="1" dirty="0" smtClean="0"/>
              <a:t>end(</a:t>
            </a:r>
            <a:r>
              <a:rPr lang="zh-CN" altLang="zh-CN" sz="2000" b="1" dirty="0" smtClean="0">
                <a:solidFill>
                  <a:srgbClr val="0000CC"/>
                </a:solidFill>
              </a:rPr>
              <a:t>序列</a:t>
            </a:r>
            <a:r>
              <a:rPr lang="en-US" altLang="zh-CN" sz="2000" b="1" dirty="0" smtClean="0"/>
              <a:t>)</a:t>
            </a:r>
            <a:endParaRPr lang="zh-CN" altLang="zh-CN" sz="2000" b="1" dirty="0" smtClean="0"/>
          </a:p>
          <a:p>
            <a:pPr marL="400050" lvl="1" indent="0">
              <a:buFontTx/>
              <a:buNone/>
            </a:pPr>
            <a:r>
              <a:rPr lang="en-US" altLang="zh-CN" sz="2000" b="1" dirty="0" smtClean="0">
                <a:solidFill>
                  <a:srgbClr val="FF0000"/>
                </a:solidFill>
              </a:rPr>
              <a:t>for(</a:t>
            </a:r>
            <a:r>
              <a:rPr lang="zh-CN" altLang="zh-CN" sz="2000" b="1" dirty="0" smtClean="0">
                <a:solidFill>
                  <a:srgbClr val="FF0000"/>
                </a:solidFill>
              </a:rPr>
              <a:t>变量声明：</a:t>
            </a:r>
            <a:r>
              <a:rPr lang="zh-CN" altLang="zh-CN" sz="2000" b="1" dirty="0" smtClean="0">
                <a:solidFill>
                  <a:srgbClr val="0000CC"/>
                </a:solidFill>
              </a:rPr>
              <a:t>序列</a:t>
            </a:r>
            <a:r>
              <a:rPr lang="en-US" altLang="zh-CN" sz="2000" b="1" dirty="0" smtClean="0">
                <a:solidFill>
                  <a:srgbClr val="FF0000"/>
                </a:solidFill>
              </a:rPr>
              <a:t>)</a:t>
            </a:r>
            <a:endParaRPr lang="zh-CN" altLang="zh-CN" sz="2000" b="1" dirty="0" smtClean="0">
              <a:solidFill>
                <a:srgbClr val="FF0000"/>
              </a:solidFill>
            </a:endParaRPr>
          </a:p>
          <a:p>
            <a:pPr marL="400050" lvl="1" indent="0">
              <a:buFontTx/>
              <a:buNone/>
            </a:pPr>
            <a:r>
              <a:rPr lang="zh-CN" altLang="zh-CN" sz="2000" b="1" dirty="0" smtClean="0">
                <a:solidFill>
                  <a:srgbClr val="FF0000"/>
                </a:solidFill>
              </a:rPr>
              <a:t>循环体</a:t>
            </a:r>
            <a:endParaRPr lang="zh-CN" altLang="zh-CN" sz="2000" b="1" dirty="0" smtClean="0">
              <a:solidFill>
                <a:srgbClr val="FF0000"/>
              </a:solidFill>
            </a:endParaRPr>
          </a:p>
          <a:p>
            <a:pPr marL="400050" lvl="1" indent="0"/>
            <a:r>
              <a:rPr lang="zh-CN" altLang="zh-CN" sz="2000" b="1" dirty="0" smtClean="0">
                <a:solidFill>
                  <a:srgbClr val="0000CC"/>
                </a:solidFill>
              </a:rPr>
              <a:t>序列</a:t>
            </a:r>
            <a:r>
              <a:rPr lang="zh-CN" altLang="zh-CN" sz="2000" b="1" dirty="0" smtClean="0"/>
              <a:t>必须是一组同类型的连续数据</a:t>
            </a:r>
            <a:r>
              <a:rPr lang="zh-CN" altLang="en-US" sz="2000" b="1" dirty="0" smtClean="0"/>
              <a:t>。</a:t>
            </a:r>
            <a:r>
              <a:rPr lang="zh-CN" altLang="zh-CN" sz="2000" b="1" dirty="0" smtClean="0"/>
              <a:t>如数组，用</a:t>
            </a:r>
            <a:r>
              <a:rPr lang="en-US" altLang="zh-CN" sz="2000" b="1" dirty="0" smtClean="0"/>
              <a:t>{}</a:t>
            </a:r>
            <a:r>
              <a:rPr lang="zh-CN" altLang="zh-CN" sz="2000" b="1" dirty="0" smtClean="0"/>
              <a:t>括起来的值列表，</a:t>
            </a:r>
            <a:r>
              <a:rPr lang="en-US" altLang="zh-CN" sz="2000" b="1" dirty="0" smtClean="0"/>
              <a:t>string</a:t>
            </a:r>
            <a:r>
              <a:rPr lang="zh-CN" altLang="zh-CN" sz="2000" b="1" dirty="0" smtClean="0"/>
              <a:t>字符串，或</a:t>
            </a:r>
            <a:r>
              <a:rPr lang="en-US" altLang="zh-CN" sz="2000" b="1" dirty="0" smtClean="0"/>
              <a:t>STL</a:t>
            </a:r>
            <a:r>
              <a:rPr lang="zh-CN" altLang="zh-CN" sz="2000" b="1" dirty="0" smtClean="0"/>
              <a:t>中的容器（如</a:t>
            </a:r>
            <a:r>
              <a:rPr lang="en-US" altLang="zh-CN" sz="2000" b="1" dirty="0" smtClean="0"/>
              <a:t>list</a:t>
            </a:r>
            <a:r>
              <a:rPr lang="zh-CN" altLang="zh-CN" sz="2000" b="1" dirty="0" smtClean="0"/>
              <a:t>，</a:t>
            </a:r>
            <a:r>
              <a:rPr lang="en-US" altLang="zh-CN" sz="2000" b="1" dirty="0" smtClean="0"/>
              <a:t>stack</a:t>
            </a:r>
            <a:r>
              <a:rPr lang="zh-CN" altLang="zh-CN" sz="2000" b="1" dirty="0" smtClean="0"/>
              <a:t>……）</a:t>
            </a:r>
            <a:endParaRPr lang="en-US" altLang="zh-CN" sz="2000" b="1" dirty="0" smtClean="0"/>
          </a:p>
          <a:p>
            <a:pPr marL="57150" indent="0">
              <a:buFontTx/>
              <a:buNone/>
            </a:pPr>
            <a:r>
              <a:rPr lang="en-US" altLang="zh-CN" b="1" dirty="0" smtClean="0">
                <a:solidFill>
                  <a:srgbClr val="0000CC"/>
                </a:solidFill>
              </a:rPr>
              <a:t>3．</a:t>
            </a:r>
            <a:r>
              <a:rPr lang="zh-CN" altLang="en-US" b="1" dirty="0" smtClean="0">
                <a:solidFill>
                  <a:srgbClr val="0000CC"/>
                </a:solidFill>
              </a:rPr>
              <a:t>范围</a:t>
            </a:r>
            <a:r>
              <a:rPr lang="en-US" altLang="zh-CN" b="1" dirty="0" smtClean="0">
                <a:solidFill>
                  <a:srgbClr val="0000CC"/>
                </a:solidFill>
              </a:rPr>
              <a:t>for</a:t>
            </a:r>
            <a:r>
              <a:rPr lang="zh-CN" altLang="en-US" b="1" dirty="0" smtClean="0">
                <a:solidFill>
                  <a:srgbClr val="0000CC"/>
                </a:solidFill>
              </a:rPr>
              <a:t>的工作流程</a:t>
            </a:r>
            <a:endParaRPr lang="en-US" altLang="zh-CN" b="1" dirty="0" smtClean="0">
              <a:solidFill>
                <a:srgbClr val="0000CC"/>
              </a:solidFill>
            </a:endParaRPr>
          </a:p>
          <a:p>
            <a:pPr marL="400050" lvl="1" indent="0">
              <a:buFontTx/>
              <a:buNone/>
            </a:pPr>
            <a:r>
              <a:rPr lang="zh-CN" altLang="zh-CN" sz="2400" b="1" dirty="0" smtClean="0"/>
              <a:t>（</a:t>
            </a:r>
            <a:r>
              <a:rPr lang="en-US" altLang="zh-CN" sz="2400" b="1" dirty="0" smtClean="0"/>
              <a:t>1</a:t>
            </a:r>
            <a:r>
              <a:rPr lang="zh-CN" altLang="zh-CN" sz="2400" b="1" dirty="0" smtClean="0"/>
              <a:t>）定义变量；</a:t>
            </a:r>
            <a:endParaRPr lang="zh-CN" altLang="zh-CN" sz="2400" b="1" dirty="0" smtClean="0"/>
          </a:p>
          <a:p>
            <a:pPr marL="400050" lvl="1" indent="0">
              <a:buFontTx/>
              <a:buNone/>
            </a:pPr>
            <a:r>
              <a:rPr lang="zh-CN" altLang="zh-CN" sz="2400" b="1" dirty="0" smtClean="0"/>
              <a:t>（</a:t>
            </a:r>
            <a:r>
              <a:rPr lang="en-US" altLang="zh-CN" sz="2400" b="1" dirty="0" smtClean="0"/>
              <a:t>2</a:t>
            </a:r>
            <a:r>
              <a:rPr lang="zh-CN" altLang="zh-CN" sz="2400" b="1" dirty="0" smtClean="0"/>
              <a:t>）将序列第</a:t>
            </a:r>
            <a:r>
              <a:rPr lang="en-US" altLang="zh-CN" sz="2400" b="1" dirty="0" smtClean="0"/>
              <a:t>1</a:t>
            </a:r>
            <a:r>
              <a:rPr lang="zh-CN" altLang="zh-CN" sz="2400" b="1" dirty="0" smtClean="0"/>
              <a:t>个元素赋值给变量，执行循环体；</a:t>
            </a:r>
            <a:endParaRPr lang="zh-CN" altLang="zh-CN" sz="2400" b="1" dirty="0" smtClean="0"/>
          </a:p>
          <a:p>
            <a:pPr marL="400050" lvl="1" indent="0">
              <a:buFontTx/>
              <a:buNone/>
            </a:pPr>
            <a:r>
              <a:rPr lang="zh-CN" altLang="zh-CN" sz="2400" b="1" dirty="0" smtClean="0"/>
              <a:t>（</a:t>
            </a:r>
            <a:r>
              <a:rPr lang="en-US" altLang="zh-CN" sz="2400" b="1" dirty="0" smtClean="0"/>
              <a:t>3</a:t>
            </a:r>
            <a:r>
              <a:rPr lang="zh-CN" altLang="zh-CN" sz="2400" b="1" dirty="0" smtClean="0"/>
              <a:t>）将序列第</a:t>
            </a:r>
            <a:r>
              <a:rPr lang="en-US" altLang="zh-CN" sz="2400" b="1" dirty="0" smtClean="0"/>
              <a:t>2</a:t>
            </a:r>
            <a:r>
              <a:rPr lang="zh-CN" altLang="zh-CN" sz="2400" b="1" dirty="0" smtClean="0"/>
              <a:t>个元素赋值给变量，执行循环体；</a:t>
            </a:r>
            <a:endParaRPr lang="en-US" altLang="zh-CN" sz="2400" b="1" dirty="0" smtClean="0"/>
          </a:p>
          <a:p>
            <a:pPr marL="400050" lvl="1" indent="0">
              <a:buFontTx/>
              <a:buNone/>
            </a:pPr>
            <a:r>
              <a:rPr lang="zh-CN" altLang="en-US" sz="2400" b="1" dirty="0" smtClean="0"/>
              <a:t>　　</a:t>
            </a:r>
            <a:r>
              <a:rPr lang="zh-CN" altLang="zh-CN" sz="2400" b="1" dirty="0" smtClean="0"/>
              <a:t>……</a:t>
            </a:r>
            <a:endParaRPr lang="zh-CN" altLang="zh-CN" sz="2400" b="1" dirty="0" smtClean="0"/>
          </a:p>
          <a:p>
            <a:pPr marL="400050" lvl="1" indent="0">
              <a:buFontTx/>
              <a:buNone/>
            </a:pPr>
            <a:r>
              <a:rPr lang="zh-CN" altLang="zh-CN" sz="2400" b="1" dirty="0" smtClean="0"/>
              <a:t>（</a:t>
            </a:r>
            <a:r>
              <a:rPr lang="en-US" altLang="zh-CN" sz="2400" b="1" dirty="0" smtClean="0"/>
              <a:t>4</a:t>
            </a:r>
            <a:r>
              <a:rPr lang="zh-CN" altLang="zh-CN" sz="2400" b="1" dirty="0" smtClean="0"/>
              <a:t>）将序列最后</a:t>
            </a:r>
            <a:r>
              <a:rPr lang="en-US" altLang="zh-CN" sz="2400" b="1" dirty="0" smtClean="0"/>
              <a:t>1</a:t>
            </a:r>
            <a:r>
              <a:rPr lang="zh-CN" altLang="zh-CN" sz="2400" b="1" dirty="0" smtClean="0"/>
              <a:t>个元素赋值给变量，执行循环体，结束。</a:t>
            </a:r>
            <a:endParaRPr lang="zh-CN" altLang="en-US" b="1"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title"/>
          </p:nvPr>
        </p:nvSpPr>
        <p:spPr>
          <a:xfrm>
            <a:off x="661988" y="119063"/>
            <a:ext cx="7772400" cy="865187"/>
          </a:xfrm>
        </p:spPr>
        <p:txBody>
          <a:bodyPr/>
          <a:lstStyle/>
          <a:p>
            <a:pPr eaLnBrk="1" hangingPunct="1"/>
            <a:r>
              <a:rPr lang="en-US" altLang="zh-CN" b="1" smtClean="0"/>
              <a:t>2.3.1  </a:t>
            </a:r>
            <a:r>
              <a:rPr lang="zh-CN" altLang="en-US" b="1" smtClean="0"/>
              <a:t>指针</a:t>
            </a:r>
            <a:r>
              <a:rPr lang="zh-CN" altLang="en-US" b="1" smtClean="0">
                <a:solidFill>
                  <a:srgbClr val="FF0000"/>
                </a:solidFill>
              </a:rPr>
              <a:t>概念的回顾</a:t>
            </a:r>
            <a:endParaRPr lang="zh-CN" altLang="en-US" b="1" smtClean="0">
              <a:solidFill>
                <a:srgbClr val="FF0000"/>
              </a:solidFill>
            </a:endParaRPr>
          </a:p>
        </p:txBody>
      </p:sp>
      <p:sp>
        <p:nvSpPr>
          <p:cNvPr id="19458" name="Rectangle 2"/>
          <p:cNvSpPr>
            <a:spLocks noGrp="1" noChangeArrowheads="1"/>
          </p:cNvSpPr>
          <p:nvPr>
            <p:ph idx="1"/>
          </p:nvPr>
        </p:nvSpPr>
        <p:spPr>
          <a:xfrm>
            <a:off x="684213" y="1341438"/>
            <a:ext cx="7772400" cy="4683125"/>
          </a:xfrm>
        </p:spPr>
        <p:txBody>
          <a:bodyPr/>
          <a:lstStyle/>
          <a:p>
            <a:pPr eaLnBrk="1" hangingPunct="1">
              <a:buFontTx/>
              <a:buNone/>
            </a:pPr>
            <a:r>
              <a:rPr lang="en-US" altLang="zh-CN" b="1" smtClean="0">
                <a:solidFill>
                  <a:srgbClr val="0000CC"/>
                </a:solidFill>
              </a:rPr>
              <a:t>2</a:t>
            </a:r>
            <a:r>
              <a:rPr lang="zh-CN" altLang="en-US" b="1" smtClean="0">
                <a:solidFill>
                  <a:srgbClr val="0000CC"/>
                </a:solidFill>
              </a:rPr>
              <a:t>、动态内存分配</a:t>
            </a:r>
            <a:r>
              <a:rPr lang="en-US" altLang="zh-CN" b="1" smtClean="0">
                <a:solidFill>
                  <a:srgbClr val="0000CC"/>
                </a:solidFill>
              </a:rPr>
              <a:t>---</a:t>
            </a:r>
            <a:r>
              <a:rPr lang="zh-CN" altLang="en-US" b="1" smtClean="0">
                <a:solidFill>
                  <a:srgbClr val="0000CC"/>
                </a:solidFill>
              </a:rPr>
              <a:t>指针</a:t>
            </a:r>
            <a:endParaRPr lang="zh-CN" altLang="en-US" b="1" smtClean="0">
              <a:solidFill>
                <a:srgbClr val="0000CC"/>
              </a:solidFill>
            </a:endParaRPr>
          </a:p>
          <a:p>
            <a:pPr lvl="1" eaLnBrk="1" hangingPunct="1"/>
            <a:r>
              <a:rPr lang="zh-CN" altLang="en-US" b="1" smtClean="0"/>
              <a:t>对类型</a:t>
            </a:r>
            <a:r>
              <a:rPr lang="en-US" altLang="zh-CN" b="1" smtClean="0">
                <a:solidFill>
                  <a:srgbClr val="FF0000"/>
                </a:solidFill>
              </a:rPr>
              <a:t>T</a:t>
            </a:r>
            <a:r>
              <a:rPr lang="zh-CN" altLang="en-US" b="1" smtClean="0"/>
              <a:t>，</a:t>
            </a:r>
            <a:r>
              <a:rPr lang="en-US" altLang="zh-CN" b="1" smtClean="0">
                <a:solidFill>
                  <a:schemeClr val="accent2"/>
                </a:solidFill>
              </a:rPr>
              <a:t>T*</a:t>
            </a:r>
            <a:r>
              <a:rPr lang="zh-CN" altLang="en-US" b="1" smtClean="0"/>
              <a:t>是“到</a:t>
            </a:r>
            <a:r>
              <a:rPr lang="en-US" altLang="zh-CN" b="1" smtClean="0">
                <a:solidFill>
                  <a:srgbClr val="FF0000"/>
                </a:solidFill>
              </a:rPr>
              <a:t>T</a:t>
            </a:r>
            <a:r>
              <a:rPr lang="zh-CN" altLang="en-US" b="1" smtClean="0"/>
              <a:t>的指针”，即一个类型为</a:t>
            </a:r>
            <a:r>
              <a:rPr lang="en-US" altLang="zh-CN" b="1" smtClean="0">
                <a:solidFill>
                  <a:schemeClr val="accent2"/>
                </a:solidFill>
              </a:rPr>
              <a:t>T*</a:t>
            </a:r>
            <a:r>
              <a:rPr lang="zh-CN" altLang="en-US" b="1" smtClean="0"/>
              <a:t>的变量，能存一个类型</a:t>
            </a:r>
            <a:r>
              <a:rPr lang="en-US" altLang="zh-CN" b="1" smtClean="0">
                <a:solidFill>
                  <a:srgbClr val="FF0000"/>
                </a:solidFill>
              </a:rPr>
              <a:t>T</a:t>
            </a:r>
            <a:r>
              <a:rPr lang="zh-CN" altLang="en-US" b="1" smtClean="0"/>
              <a:t>的对象的地址</a:t>
            </a:r>
            <a:endParaRPr lang="zh-CN" altLang="en-US" b="1" smtClean="0"/>
          </a:p>
          <a:p>
            <a:pPr lvl="1" eaLnBrk="1" hangingPunct="1">
              <a:buFontTx/>
              <a:buNone/>
            </a:pPr>
            <a:r>
              <a:rPr lang="en-US" altLang="zh-CN" b="1" smtClean="0"/>
              <a:t>char c; </a:t>
            </a:r>
            <a:endParaRPr lang="en-US" altLang="zh-CN" b="1" smtClean="0"/>
          </a:p>
          <a:p>
            <a:pPr lvl="1" eaLnBrk="1" hangingPunct="1">
              <a:buFontTx/>
              <a:buNone/>
            </a:pPr>
            <a:r>
              <a:rPr lang="en-US" altLang="zh-CN" b="1" smtClean="0"/>
              <a:t>c=‘a’;</a:t>
            </a:r>
            <a:endParaRPr lang="en-US" altLang="zh-CN" b="1" smtClean="0"/>
          </a:p>
          <a:p>
            <a:pPr lvl="1" eaLnBrk="1" hangingPunct="1">
              <a:buFontTx/>
              <a:buNone/>
            </a:pPr>
            <a:r>
              <a:rPr lang="en-US" altLang="zh-CN" b="1" smtClean="0"/>
              <a:t>char *p;</a:t>
            </a:r>
            <a:endParaRPr lang="en-US" altLang="zh-CN" b="1" smtClean="0"/>
          </a:p>
          <a:p>
            <a:pPr lvl="1" eaLnBrk="1" hangingPunct="1">
              <a:buFontTx/>
              <a:buNone/>
            </a:pPr>
            <a:r>
              <a:rPr lang="en-US" altLang="zh-CN" b="1" smtClean="0"/>
              <a:t>p=&amp;c;</a:t>
            </a:r>
            <a:endParaRPr lang="en-US" altLang="zh-CN" b="1" smtClean="0"/>
          </a:p>
        </p:txBody>
      </p:sp>
      <p:sp>
        <p:nvSpPr>
          <p:cNvPr id="19460" name="Text Box 4"/>
          <p:cNvSpPr txBox="1">
            <a:spLocks noChangeArrowheads="1"/>
          </p:cNvSpPr>
          <p:nvPr/>
        </p:nvSpPr>
        <p:spPr bwMode="auto">
          <a:xfrm>
            <a:off x="4356100" y="4437063"/>
            <a:ext cx="504825"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a:latin typeface="Lucida Sans Unicode" panose="020B0602030504020204" pitchFamily="34" charset="0"/>
              </a:rPr>
              <a:t>p</a:t>
            </a:r>
            <a:endParaRPr kumimoji="1" lang="en-US" altLang="zh-CN" sz="2400">
              <a:latin typeface="Lucida Sans Unicode" panose="020B0602030504020204" pitchFamily="34" charset="0"/>
            </a:endParaRPr>
          </a:p>
        </p:txBody>
      </p:sp>
      <p:sp>
        <p:nvSpPr>
          <p:cNvPr id="19461" name="Text Box 5"/>
          <p:cNvSpPr txBox="1">
            <a:spLocks noChangeArrowheads="1"/>
          </p:cNvSpPr>
          <p:nvPr/>
        </p:nvSpPr>
        <p:spPr bwMode="auto">
          <a:xfrm>
            <a:off x="6804025" y="4508500"/>
            <a:ext cx="504825"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a:latin typeface="Lucida Sans Unicode" panose="020B0602030504020204" pitchFamily="34" charset="0"/>
              </a:rPr>
              <a:t>c</a:t>
            </a:r>
            <a:endParaRPr kumimoji="1" lang="en-US" altLang="zh-CN" sz="2400">
              <a:latin typeface="Lucida Sans Unicode" panose="020B0602030504020204" pitchFamily="34" charset="0"/>
            </a:endParaRPr>
          </a:p>
        </p:txBody>
      </p:sp>
      <p:sp>
        <p:nvSpPr>
          <p:cNvPr id="19462" name="Rectangle 6"/>
          <p:cNvSpPr>
            <a:spLocks noChangeArrowheads="1"/>
          </p:cNvSpPr>
          <p:nvPr/>
        </p:nvSpPr>
        <p:spPr bwMode="auto">
          <a:xfrm>
            <a:off x="4356100" y="4941888"/>
            <a:ext cx="817563"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63" name="Rectangle 7"/>
          <p:cNvSpPr>
            <a:spLocks noChangeArrowheads="1"/>
          </p:cNvSpPr>
          <p:nvPr/>
        </p:nvSpPr>
        <p:spPr bwMode="auto">
          <a:xfrm>
            <a:off x="6011863" y="4941888"/>
            <a:ext cx="817562"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64" name="Rectangle 8"/>
          <p:cNvSpPr>
            <a:spLocks noChangeArrowheads="1"/>
          </p:cNvSpPr>
          <p:nvPr/>
        </p:nvSpPr>
        <p:spPr bwMode="auto">
          <a:xfrm>
            <a:off x="6804025" y="4941888"/>
            <a:ext cx="817563"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65" name="Rectangle 9"/>
          <p:cNvSpPr>
            <a:spLocks noChangeArrowheads="1"/>
          </p:cNvSpPr>
          <p:nvPr/>
        </p:nvSpPr>
        <p:spPr bwMode="auto">
          <a:xfrm>
            <a:off x="7596188" y="4941888"/>
            <a:ext cx="817562"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66" name="Line 10"/>
          <p:cNvSpPr>
            <a:spLocks noChangeShapeType="1"/>
          </p:cNvSpPr>
          <p:nvPr/>
        </p:nvSpPr>
        <p:spPr bwMode="auto">
          <a:xfrm flipV="1">
            <a:off x="4716463" y="4581525"/>
            <a:ext cx="0" cy="503238"/>
          </a:xfrm>
          <a:prstGeom prst="line">
            <a:avLst/>
          </a:prstGeom>
          <a:noFill/>
          <a:ln w="3175">
            <a:solidFill>
              <a:schemeClr val="hlink"/>
            </a:solidFill>
            <a:round/>
          </a:ln>
        </p:spPr>
        <p:txBody>
          <a:bodyPr lIns="92075" tIns="46038" rIns="92075" bIns="46038" anchor="ctr">
            <a:spAutoFit/>
          </a:bodyPr>
          <a:lstStyle/>
          <a:p>
            <a:endParaRPr lang="zh-CN" altLang="en-US"/>
          </a:p>
        </p:txBody>
      </p:sp>
      <p:sp>
        <p:nvSpPr>
          <p:cNvPr id="19467" name="Line 11"/>
          <p:cNvSpPr>
            <a:spLocks noChangeShapeType="1"/>
          </p:cNvSpPr>
          <p:nvPr/>
        </p:nvSpPr>
        <p:spPr bwMode="auto">
          <a:xfrm>
            <a:off x="4714875" y="4572000"/>
            <a:ext cx="2160588" cy="0"/>
          </a:xfrm>
          <a:prstGeom prst="line">
            <a:avLst/>
          </a:prstGeom>
          <a:noFill/>
          <a:ln w="3175">
            <a:solidFill>
              <a:schemeClr val="hlink"/>
            </a:solidFill>
            <a:round/>
          </a:ln>
        </p:spPr>
        <p:txBody>
          <a:bodyPr lIns="92075" tIns="46038" rIns="92075" bIns="46038" anchor="ctr">
            <a:spAutoFit/>
          </a:bodyPr>
          <a:lstStyle/>
          <a:p>
            <a:endParaRPr lang="zh-CN" altLang="en-US"/>
          </a:p>
        </p:txBody>
      </p:sp>
      <p:sp>
        <p:nvSpPr>
          <p:cNvPr id="19468" name="Line 12"/>
          <p:cNvSpPr>
            <a:spLocks noChangeShapeType="1"/>
          </p:cNvSpPr>
          <p:nvPr/>
        </p:nvSpPr>
        <p:spPr bwMode="auto">
          <a:xfrm>
            <a:off x="6877050" y="4581525"/>
            <a:ext cx="0" cy="360363"/>
          </a:xfrm>
          <a:prstGeom prst="line">
            <a:avLst/>
          </a:prstGeom>
          <a:noFill/>
          <a:ln w="3175">
            <a:solidFill>
              <a:schemeClr val="hlink"/>
            </a:solidFill>
            <a:round/>
            <a:tailEnd type="triangle" w="med" len="med"/>
          </a:ln>
        </p:spPr>
        <p:txBody>
          <a:bodyPr lIns="92075" tIns="46038" rIns="92075" bIns="46038" anchor="ctr">
            <a:spAutoFit/>
          </a:bodyPr>
          <a:lstStyle/>
          <a:p>
            <a:endParaRPr lang="zh-CN" altLang="en-US"/>
          </a:p>
        </p:txBody>
      </p:sp>
      <p:sp>
        <p:nvSpPr>
          <p:cNvPr id="19469" name="Rectangle 13"/>
          <p:cNvSpPr>
            <a:spLocks noChangeArrowheads="1"/>
          </p:cNvSpPr>
          <p:nvPr/>
        </p:nvSpPr>
        <p:spPr bwMode="auto">
          <a:xfrm>
            <a:off x="5148263" y="4941888"/>
            <a:ext cx="817562"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70" name="Freeform 14"/>
          <p:cNvSpPr/>
          <p:nvPr/>
        </p:nvSpPr>
        <p:spPr bwMode="auto">
          <a:xfrm>
            <a:off x="2627313" y="2997200"/>
            <a:ext cx="4537075" cy="1944688"/>
          </a:xfrm>
          <a:custGeom>
            <a:avLst/>
            <a:gdLst>
              <a:gd name="T0" fmla="*/ 0 w 1748"/>
              <a:gd name="T1" fmla="*/ 2147483647 h 1200"/>
              <a:gd name="T2" fmla="*/ 2147483647 w 1748"/>
              <a:gd name="T3" fmla="*/ 2147483647 h 1200"/>
              <a:gd name="T4" fmla="*/ 2147483647 w 1748"/>
              <a:gd name="T5" fmla="*/ 2147483647 h 1200"/>
              <a:gd name="T6" fmla="*/ 2147483647 w 1748"/>
              <a:gd name="T7" fmla="*/ 0 h 1200"/>
              <a:gd name="T8" fmla="*/ 2147483647 w 1748"/>
              <a:gd name="T9" fmla="*/ 2147483647 h 1200"/>
              <a:gd name="T10" fmla="*/ 2147483647 w 1748"/>
              <a:gd name="T11" fmla="*/ 2147483647 h 1200"/>
              <a:gd name="T12" fmla="*/ 2147483647 w 1748"/>
              <a:gd name="T13" fmla="*/ 2147483647 h 1200"/>
              <a:gd name="T14" fmla="*/ 2147483647 w 1748"/>
              <a:gd name="T15" fmla="*/ 2147483647 h 1200"/>
              <a:gd name="T16" fmla="*/ 2147483647 w 1748"/>
              <a:gd name="T17" fmla="*/ 2147483647 h 1200"/>
              <a:gd name="T18" fmla="*/ 2147483647 w 1748"/>
              <a:gd name="T19" fmla="*/ 2147483647 h 1200"/>
              <a:gd name="T20" fmla="*/ 2147483647 w 1748"/>
              <a:gd name="T21" fmla="*/ 2147483647 h 1200"/>
              <a:gd name="T22" fmla="*/ 2147483647 w 1748"/>
              <a:gd name="T23" fmla="*/ 2147483647 h 1200"/>
              <a:gd name="T24" fmla="*/ 2147483647 w 1748"/>
              <a:gd name="T25" fmla="*/ 2147483647 h 12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48"/>
              <a:gd name="T40" fmla="*/ 0 h 1200"/>
              <a:gd name="T41" fmla="*/ 1748 w 1748"/>
              <a:gd name="T42" fmla="*/ 1200 h 12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48" h="1200">
                <a:moveTo>
                  <a:pt x="0" y="88"/>
                </a:moveTo>
                <a:cubicBezTo>
                  <a:pt x="93" y="120"/>
                  <a:pt x="147" y="53"/>
                  <a:pt x="231" y="48"/>
                </a:cubicBezTo>
                <a:cubicBezTo>
                  <a:pt x="301" y="44"/>
                  <a:pt x="371" y="43"/>
                  <a:pt x="441" y="41"/>
                </a:cubicBezTo>
                <a:cubicBezTo>
                  <a:pt x="516" y="22"/>
                  <a:pt x="595" y="13"/>
                  <a:pt x="671" y="0"/>
                </a:cubicBezTo>
                <a:cubicBezTo>
                  <a:pt x="838" y="11"/>
                  <a:pt x="1001" y="51"/>
                  <a:pt x="1166" y="75"/>
                </a:cubicBezTo>
                <a:cubicBezTo>
                  <a:pt x="1246" y="99"/>
                  <a:pt x="1328" y="112"/>
                  <a:pt x="1410" y="122"/>
                </a:cubicBezTo>
                <a:cubicBezTo>
                  <a:pt x="1438" y="132"/>
                  <a:pt x="1481" y="145"/>
                  <a:pt x="1504" y="163"/>
                </a:cubicBezTo>
                <a:cubicBezTo>
                  <a:pt x="1550" y="200"/>
                  <a:pt x="1592" y="244"/>
                  <a:pt x="1640" y="278"/>
                </a:cubicBezTo>
                <a:cubicBezTo>
                  <a:pt x="1686" y="344"/>
                  <a:pt x="1617" y="247"/>
                  <a:pt x="1674" y="319"/>
                </a:cubicBezTo>
                <a:cubicBezTo>
                  <a:pt x="1686" y="334"/>
                  <a:pt x="1708" y="366"/>
                  <a:pt x="1708" y="366"/>
                </a:cubicBezTo>
                <a:cubicBezTo>
                  <a:pt x="1720" y="413"/>
                  <a:pt x="1723" y="461"/>
                  <a:pt x="1735" y="508"/>
                </a:cubicBezTo>
                <a:cubicBezTo>
                  <a:pt x="1738" y="709"/>
                  <a:pt x="1748" y="910"/>
                  <a:pt x="1748" y="1111"/>
                </a:cubicBezTo>
                <a:cubicBezTo>
                  <a:pt x="1748" y="1146"/>
                  <a:pt x="1735" y="1169"/>
                  <a:pt x="1735" y="1200"/>
                </a:cubicBezTo>
              </a:path>
            </a:pathLst>
          </a:custGeom>
          <a:noFill/>
          <a:ln w="3175">
            <a:solidFill>
              <a:srgbClr val="FF0000"/>
            </a:solidFill>
            <a:round/>
            <a:tailEnd type="triangle" w="med" len="med"/>
          </a:ln>
        </p:spPr>
        <p:txBody>
          <a:bodyPr lIns="92075" tIns="46038" rIns="92075" bIns="46038" anchor="ctr">
            <a:spAutoFit/>
          </a:bodyPr>
          <a:lstStyle/>
          <a:p>
            <a:endParaRPr lang="zh-CN" altLang="en-US"/>
          </a:p>
        </p:txBody>
      </p:sp>
      <p:sp>
        <p:nvSpPr>
          <p:cNvPr id="19471" name="Rectangle 15"/>
          <p:cNvSpPr>
            <a:spLocks noChangeArrowheads="1"/>
          </p:cNvSpPr>
          <p:nvPr/>
        </p:nvSpPr>
        <p:spPr bwMode="auto">
          <a:xfrm>
            <a:off x="6804025" y="4941888"/>
            <a:ext cx="817563"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a’</a:t>
            </a:r>
            <a:endParaRPr kumimoji="1" lang="en-US" altLang="zh-CN" sz="2400">
              <a:latin typeface="Lucida Sans Unicode" panose="020B0602030504020204" pitchFamily="34" charset="0"/>
            </a:endParaRPr>
          </a:p>
        </p:txBody>
      </p:sp>
      <p:sp>
        <p:nvSpPr>
          <p:cNvPr id="19472" name="Freeform 16"/>
          <p:cNvSpPr/>
          <p:nvPr/>
        </p:nvSpPr>
        <p:spPr bwMode="auto">
          <a:xfrm>
            <a:off x="2409825" y="3524250"/>
            <a:ext cx="4826000" cy="1417638"/>
          </a:xfrm>
          <a:custGeom>
            <a:avLst/>
            <a:gdLst>
              <a:gd name="T0" fmla="*/ 0 w 1857"/>
              <a:gd name="T1" fmla="*/ 2147483647 h 897"/>
              <a:gd name="T2" fmla="*/ 2147483647 w 1857"/>
              <a:gd name="T3" fmla="*/ 2147483647 h 897"/>
              <a:gd name="T4" fmla="*/ 2147483647 w 1857"/>
              <a:gd name="T5" fmla="*/ 2147483647 h 897"/>
              <a:gd name="T6" fmla="*/ 2147483647 w 1857"/>
              <a:gd name="T7" fmla="*/ 2147483647 h 897"/>
              <a:gd name="T8" fmla="*/ 2147483647 w 1857"/>
              <a:gd name="T9" fmla="*/ 2147483647 h 897"/>
              <a:gd name="T10" fmla="*/ 2147483647 w 1857"/>
              <a:gd name="T11" fmla="*/ 2147483647 h 897"/>
              <a:gd name="T12" fmla="*/ 2147483647 w 1857"/>
              <a:gd name="T13" fmla="*/ 2147483647 h 897"/>
              <a:gd name="T14" fmla="*/ 2147483647 w 1857"/>
              <a:gd name="T15" fmla="*/ 2147483647 h 897"/>
              <a:gd name="T16" fmla="*/ 2147483647 w 1857"/>
              <a:gd name="T17" fmla="*/ 2147483647 h 897"/>
              <a:gd name="T18" fmla="*/ 2147483647 w 1857"/>
              <a:gd name="T19" fmla="*/ 2147483647 h 897"/>
              <a:gd name="T20" fmla="*/ 2147483647 w 1857"/>
              <a:gd name="T21" fmla="*/ 2147483647 h 897"/>
              <a:gd name="T22" fmla="*/ 2147483647 w 1857"/>
              <a:gd name="T23" fmla="*/ 2147483647 h 897"/>
              <a:gd name="T24" fmla="*/ 2147483647 w 1857"/>
              <a:gd name="T25" fmla="*/ 2147483647 h 897"/>
              <a:gd name="T26" fmla="*/ 2147483647 w 1857"/>
              <a:gd name="T27" fmla="*/ 2147483647 h 897"/>
              <a:gd name="T28" fmla="*/ 2147483647 w 1857"/>
              <a:gd name="T29" fmla="*/ 2147483647 h 8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7"/>
              <a:gd name="T46" fmla="*/ 0 h 897"/>
              <a:gd name="T47" fmla="*/ 1857 w 1857"/>
              <a:gd name="T48" fmla="*/ 897 h 8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7" h="897">
                <a:moveTo>
                  <a:pt x="0" y="118"/>
                </a:moveTo>
                <a:cubicBezTo>
                  <a:pt x="81" y="90"/>
                  <a:pt x="159" y="48"/>
                  <a:pt x="244" y="30"/>
                </a:cubicBezTo>
                <a:cubicBezTo>
                  <a:pt x="312" y="16"/>
                  <a:pt x="414" y="18"/>
                  <a:pt x="468" y="16"/>
                </a:cubicBezTo>
                <a:cubicBezTo>
                  <a:pt x="545" y="0"/>
                  <a:pt x="599" y="5"/>
                  <a:pt x="684" y="9"/>
                </a:cubicBezTo>
                <a:cubicBezTo>
                  <a:pt x="804" y="50"/>
                  <a:pt x="924" y="69"/>
                  <a:pt x="1050" y="84"/>
                </a:cubicBezTo>
                <a:cubicBezTo>
                  <a:pt x="1122" y="103"/>
                  <a:pt x="1194" y="110"/>
                  <a:pt x="1267" y="125"/>
                </a:cubicBezTo>
                <a:cubicBezTo>
                  <a:pt x="1337" y="159"/>
                  <a:pt x="1247" y="118"/>
                  <a:pt x="1328" y="145"/>
                </a:cubicBezTo>
                <a:cubicBezTo>
                  <a:pt x="1372" y="160"/>
                  <a:pt x="1406" y="184"/>
                  <a:pt x="1450" y="192"/>
                </a:cubicBezTo>
                <a:cubicBezTo>
                  <a:pt x="1516" y="226"/>
                  <a:pt x="1588" y="255"/>
                  <a:pt x="1660" y="274"/>
                </a:cubicBezTo>
                <a:cubicBezTo>
                  <a:pt x="1714" y="309"/>
                  <a:pt x="1672" y="378"/>
                  <a:pt x="1701" y="430"/>
                </a:cubicBezTo>
                <a:cubicBezTo>
                  <a:pt x="1732" y="485"/>
                  <a:pt x="1754" y="466"/>
                  <a:pt x="1789" y="511"/>
                </a:cubicBezTo>
                <a:cubicBezTo>
                  <a:pt x="1799" y="524"/>
                  <a:pt x="1807" y="538"/>
                  <a:pt x="1816" y="552"/>
                </a:cubicBezTo>
                <a:cubicBezTo>
                  <a:pt x="1821" y="559"/>
                  <a:pt x="1830" y="572"/>
                  <a:pt x="1830" y="572"/>
                </a:cubicBezTo>
                <a:cubicBezTo>
                  <a:pt x="1846" y="660"/>
                  <a:pt x="1857" y="746"/>
                  <a:pt x="1830" y="836"/>
                </a:cubicBezTo>
                <a:cubicBezTo>
                  <a:pt x="1823" y="892"/>
                  <a:pt x="1823" y="872"/>
                  <a:pt x="1823" y="897"/>
                </a:cubicBezTo>
              </a:path>
            </a:pathLst>
          </a:cu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19473" name="Rectangle 17"/>
          <p:cNvSpPr>
            <a:spLocks noChangeArrowheads="1"/>
          </p:cNvSpPr>
          <p:nvPr/>
        </p:nvSpPr>
        <p:spPr bwMode="auto">
          <a:xfrm>
            <a:off x="3563938" y="4941888"/>
            <a:ext cx="817562"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t>
            </a:r>
            <a:endParaRPr kumimoji="1" lang="en-US" altLang="zh-CN" sz="2400">
              <a:latin typeface="Lucida Sans Unicode" panose="020B0602030504020204" pitchFamily="34" charset="0"/>
            </a:endParaRPr>
          </a:p>
        </p:txBody>
      </p:sp>
      <p:sp>
        <p:nvSpPr>
          <p:cNvPr id="19474" name="Freeform 18"/>
          <p:cNvSpPr/>
          <p:nvPr/>
        </p:nvSpPr>
        <p:spPr bwMode="auto">
          <a:xfrm>
            <a:off x="2268538" y="4076700"/>
            <a:ext cx="2270125" cy="835025"/>
          </a:xfrm>
          <a:custGeom>
            <a:avLst/>
            <a:gdLst>
              <a:gd name="T0" fmla="*/ 0 w 1430"/>
              <a:gd name="T1" fmla="*/ 2147483647 h 526"/>
              <a:gd name="T2" fmla="*/ 2147483647 w 1430"/>
              <a:gd name="T3" fmla="*/ 2147483647 h 526"/>
              <a:gd name="T4" fmla="*/ 2147483647 w 1430"/>
              <a:gd name="T5" fmla="*/ 2147483647 h 526"/>
              <a:gd name="T6" fmla="*/ 2147483647 w 1430"/>
              <a:gd name="T7" fmla="*/ 2147483647 h 526"/>
              <a:gd name="T8" fmla="*/ 2147483647 w 1430"/>
              <a:gd name="T9" fmla="*/ 2147483647 h 526"/>
              <a:gd name="T10" fmla="*/ 2147483647 w 1430"/>
              <a:gd name="T11" fmla="*/ 2147483647 h 526"/>
              <a:gd name="T12" fmla="*/ 2147483647 w 1430"/>
              <a:gd name="T13" fmla="*/ 2147483647 h 526"/>
              <a:gd name="T14" fmla="*/ 2147483647 w 1430"/>
              <a:gd name="T15" fmla="*/ 2147483647 h 526"/>
              <a:gd name="T16" fmla="*/ 2147483647 w 1430"/>
              <a:gd name="T17" fmla="*/ 2147483647 h 526"/>
              <a:gd name="T18" fmla="*/ 2147483647 w 1430"/>
              <a:gd name="T19" fmla="*/ 2147483647 h 526"/>
              <a:gd name="T20" fmla="*/ 2147483647 w 1430"/>
              <a:gd name="T21" fmla="*/ 2147483647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0"/>
              <a:gd name="T34" fmla="*/ 0 h 526"/>
              <a:gd name="T35" fmla="*/ 1430 w 1430"/>
              <a:gd name="T36" fmla="*/ 526 h 5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0" h="526">
                <a:moveTo>
                  <a:pt x="0" y="92"/>
                </a:moveTo>
                <a:cubicBezTo>
                  <a:pt x="38" y="66"/>
                  <a:pt x="108" y="61"/>
                  <a:pt x="156" y="51"/>
                </a:cubicBezTo>
                <a:cubicBezTo>
                  <a:pt x="261" y="0"/>
                  <a:pt x="540" y="37"/>
                  <a:pt x="583" y="38"/>
                </a:cubicBezTo>
                <a:cubicBezTo>
                  <a:pt x="667" y="57"/>
                  <a:pt x="755" y="70"/>
                  <a:pt x="841" y="78"/>
                </a:cubicBezTo>
                <a:cubicBezTo>
                  <a:pt x="884" y="89"/>
                  <a:pt x="908" y="94"/>
                  <a:pt x="956" y="99"/>
                </a:cubicBezTo>
                <a:cubicBezTo>
                  <a:pt x="1024" y="119"/>
                  <a:pt x="1101" y="117"/>
                  <a:pt x="1166" y="146"/>
                </a:cubicBezTo>
                <a:cubicBezTo>
                  <a:pt x="1201" y="162"/>
                  <a:pt x="1229" y="192"/>
                  <a:pt x="1261" y="214"/>
                </a:cubicBezTo>
                <a:cubicBezTo>
                  <a:pt x="1281" y="228"/>
                  <a:pt x="1305" y="238"/>
                  <a:pt x="1322" y="255"/>
                </a:cubicBezTo>
                <a:cubicBezTo>
                  <a:pt x="1347" y="280"/>
                  <a:pt x="1333" y="272"/>
                  <a:pt x="1362" y="282"/>
                </a:cubicBezTo>
                <a:cubicBezTo>
                  <a:pt x="1370" y="312"/>
                  <a:pt x="1386" y="352"/>
                  <a:pt x="1403" y="377"/>
                </a:cubicBezTo>
                <a:cubicBezTo>
                  <a:pt x="1416" y="427"/>
                  <a:pt x="1430" y="485"/>
                  <a:pt x="1389" y="526"/>
                </a:cubicBezTo>
              </a:path>
            </a:pathLst>
          </a:custGeom>
          <a:noFill/>
          <a:ln w="3175">
            <a:solidFill>
              <a:schemeClr val="folHlink"/>
            </a:solidFill>
            <a:round/>
            <a:tailEnd type="triangle" w="med" len="med"/>
          </a:ln>
        </p:spPr>
        <p:txBody>
          <a:bodyPr lIns="92075" tIns="46038" rIns="92075" bIns="46038" anchor="ctr">
            <a:spAutoFit/>
          </a:bodyPr>
          <a:lstStyle/>
          <a:p>
            <a:endParaRPr lang="zh-CN" altLang="en-US"/>
          </a:p>
        </p:txBody>
      </p:sp>
      <p:sp>
        <p:nvSpPr>
          <p:cNvPr id="19475" name="Freeform 19"/>
          <p:cNvSpPr/>
          <p:nvPr/>
        </p:nvSpPr>
        <p:spPr bwMode="auto">
          <a:xfrm>
            <a:off x="2301875" y="4514850"/>
            <a:ext cx="2119313" cy="401638"/>
          </a:xfrm>
          <a:custGeom>
            <a:avLst/>
            <a:gdLst>
              <a:gd name="T0" fmla="*/ 0 w 1335"/>
              <a:gd name="T1" fmla="*/ 2147483647 h 253"/>
              <a:gd name="T2" fmla="*/ 2147483647 w 1335"/>
              <a:gd name="T3" fmla="*/ 2147483647 h 253"/>
              <a:gd name="T4" fmla="*/ 2147483647 w 1335"/>
              <a:gd name="T5" fmla="*/ 2147483647 h 253"/>
              <a:gd name="T6" fmla="*/ 2147483647 w 1335"/>
              <a:gd name="T7" fmla="*/ 2147483647 h 253"/>
              <a:gd name="T8" fmla="*/ 2147483647 w 1335"/>
              <a:gd name="T9" fmla="*/ 2147483647 h 253"/>
              <a:gd name="T10" fmla="*/ 2147483647 w 1335"/>
              <a:gd name="T11" fmla="*/ 2147483647 h 253"/>
              <a:gd name="T12" fmla="*/ 2147483647 w 1335"/>
              <a:gd name="T13" fmla="*/ 2147483647 h 253"/>
              <a:gd name="T14" fmla="*/ 2147483647 w 1335"/>
              <a:gd name="T15" fmla="*/ 2147483647 h 253"/>
              <a:gd name="T16" fmla="*/ 0 60000 65536"/>
              <a:gd name="T17" fmla="*/ 0 60000 65536"/>
              <a:gd name="T18" fmla="*/ 0 60000 65536"/>
              <a:gd name="T19" fmla="*/ 0 60000 65536"/>
              <a:gd name="T20" fmla="*/ 0 60000 65536"/>
              <a:gd name="T21" fmla="*/ 0 60000 65536"/>
              <a:gd name="T22" fmla="*/ 0 60000 65536"/>
              <a:gd name="T23" fmla="*/ 0 60000 65536"/>
              <a:gd name="T24" fmla="*/ 0 w 1335"/>
              <a:gd name="T25" fmla="*/ 0 h 253"/>
              <a:gd name="T26" fmla="*/ 1335 w 133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5" h="253">
                <a:moveTo>
                  <a:pt x="0" y="138"/>
                </a:moveTo>
                <a:cubicBezTo>
                  <a:pt x="7" y="133"/>
                  <a:pt x="13" y="127"/>
                  <a:pt x="20" y="124"/>
                </a:cubicBezTo>
                <a:cubicBezTo>
                  <a:pt x="33" y="118"/>
                  <a:pt x="61" y="111"/>
                  <a:pt x="61" y="111"/>
                </a:cubicBezTo>
                <a:cubicBezTo>
                  <a:pt x="97" y="86"/>
                  <a:pt x="133" y="82"/>
                  <a:pt x="176" y="77"/>
                </a:cubicBezTo>
                <a:cubicBezTo>
                  <a:pt x="474" y="0"/>
                  <a:pt x="1098" y="50"/>
                  <a:pt x="1098" y="50"/>
                </a:cubicBezTo>
                <a:cubicBezTo>
                  <a:pt x="1129" y="62"/>
                  <a:pt x="1155" y="78"/>
                  <a:pt x="1186" y="90"/>
                </a:cubicBezTo>
                <a:cubicBezTo>
                  <a:pt x="1211" y="117"/>
                  <a:pt x="1263" y="170"/>
                  <a:pt x="1294" y="185"/>
                </a:cubicBezTo>
                <a:cubicBezTo>
                  <a:pt x="1303" y="211"/>
                  <a:pt x="1335" y="229"/>
                  <a:pt x="1335" y="253"/>
                </a:cubicBezTo>
              </a:path>
            </a:pathLst>
          </a:custGeom>
          <a:noFill/>
          <a:ln w="3175">
            <a:solidFill>
              <a:schemeClr val="accent2"/>
            </a:solidFill>
            <a:round/>
            <a:tailEnd type="triangle" w="med" len="med"/>
          </a:ln>
        </p:spPr>
        <p:txBody>
          <a:bodyPr lIns="92075" tIns="46038" rIns="92075" bIns="46038" anchor="ctr">
            <a:spAutoFit/>
          </a:bodyPr>
          <a:lstStyle/>
          <a:p>
            <a:endParaRPr lang="zh-CN" altLang="en-US"/>
          </a:p>
        </p:txBody>
      </p:sp>
      <p:sp>
        <p:nvSpPr>
          <p:cNvPr id="19476" name="Rectangle 20"/>
          <p:cNvSpPr>
            <a:spLocks noChangeArrowheads="1"/>
          </p:cNvSpPr>
          <p:nvPr/>
        </p:nvSpPr>
        <p:spPr bwMode="auto">
          <a:xfrm>
            <a:off x="4427538" y="4941888"/>
            <a:ext cx="792162" cy="460375"/>
          </a:xfrm>
          <a:prstGeom prst="rect">
            <a:avLst/>
          </a:prstGeom>
          <a:solidFill>
            <a:schemeClr val="accent1"/>
          </a:solidFill>
          <a:ln w="3175">
            <a:solidFill>
              <a:schemeClr val="bg1"/>
            </a:solidFill>
            <a:miter lim="800000"/>
          </a:ln>
        </p:spPr>
        <p:txBody>
          <a:bodyPr lIns="92075" tIns="46038" rIns="92075" bIns="46038" anchor="ctr">
            <a:spAutoFit/>
          </a:bodyPr>
          <a:lstStyle/>
          <a:p>
            <a:pPr algn="ctr"/>
            <a:r>
              <a:rPr kumimoji="1" lang="en-US" altLang="zh-CN" sz="2400">
                <a:latin typeface="Lucida Sans Unicode" panose="020B0602030504020204" pitchFamily="34" charset="0"/>
              </a:rPr>
              <a:t>&amp;c</a:t>
            </a:r>
            <a:endParaRPr kumimoji="1" lang="en-US" altLang="zh-CN" sz="2400">
              <a:latin typeface="Lucida Sans Unicode" panose="020B0602030504020204" pitchFamily="34" charset="0"/>
            </a:endParaRPr>
          </a:p>
        </p:txBody>
      </p:sp>
      <p:sp>
        <p:nvSpPr>
          <p:cNvPr id="19477" name="Text Box 21"/>
          <p:cNvSpPr txBox="1">
            <a:spLocks noChangeArrowheads="1"/>
          </p:cNvSpPr>
          <p:nvPr/>
        </p:nvSpPr>
        <p:spPr bwMode="auto">
          <a:xfrm>
            <a:off x="6804025" y="5445125"/>
            <a:ext cx="720725"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P</a:t>
            </a:r>
            <a:endParaRPr kumimoji="1" lang="en-US" altLang="zh-CN" sz="2400">
              <a:latin typeface="Lucida Sans Unicode" panose="020B0602030504020204" pitchFamily="34" charset="0"/>
            </a:endParaRPr>
          </a:p>
        </p:txBody>
      </p:sp>
      <p:sp>
        <p:nvSpPr>
          <p:cNvPr id="19478" name="Rectangle 22"/>
          <p:cNvSpPr>
            <a:spLocks noChangeArrowheads="1"/>
          </p:cNvSpPr>
          <p:nvPr/>
        </p:nvSpPr>
        <p:spPr bwMode="auto">
          <a:xfrm>
            <a:off x="2700338" y="5157788"/>
            <a:ext cx="817562" cy="460375"/>
          </a:xfrm>
          <a:prstGeom prst="rect">
            <a:avLst/>
          </a:prstGeom>
          <a:noFill/>
          <a:ln w="3175">
            <a:solidFill>
              <a:schemeClr val="bg1"/>
            </a:solidFill>
            <a:miter lim="800000"/>
          </a:ln>
        </p:spPr>
        <p:txBody>
          <a:bodyPr lIns="92075" tIns="46038" rIns="92075" bIns="46038" anchor="ctr">
            <a:spAutoFit/>
          </a:bodyPr>
          <a:lstStyle/>
          <a:p>
            <a:pPr algn="ctr"/>
            <a:r>
              <a:rPr kumimoji="1" lang="zh-CN" altLang="en-US" sz="2400">
                <a:latin typeface="Lucida Sans Unicode" panose="020B0602030504020204" pitchFamily="34" charset="0"/>
              </a:rPr>
              <a:t>内存</a:t>
            </a:r>
            <a:endParaRPr kumimoji="1" lang="zh-CN" altLang="en-US" sz="2400">
              <a:latin typeface="Lucida Sans Unicode" panose="020B0602030504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478"/>
                                        </p:tgtEl>
                                        <p:attrNameLst>
                                          <p:attrName>style.visibility</p:attrName>
                                        </p:attrNameLst>
                                      </p:cBhvr>
                                      <p:to>
                                        <p:strVal val="visible"/>
                                      </p:to>
                                    </p:set>
                                    <p:animEffect transition="in" filter="wipe(down)">
                                      <p:cBhvr>
                                        <p:cTn id="7" dur="500"/>
                                        <p:tgtEl>
                                          <p:spTgt spid="194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down)">
                                      <p:cBhvr>
                                        <p:cTn id="12" dur="500"/>
                                        <p:tgtEl>
                                          <p:spTgt spid="1946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ipe(down)">
                                      <p:cBhvr>
                                        <p:cTn id="15" dur="500"/>
                                        <p:tgtEl>
                                          <p:spTgt spid="1946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464"/>
                                        </p:tgtEl>
                                        <p:attrNameLst>
                                          <p:attrName>style.visibility</p:attrName>
                                        </p:attrNameLst>
                                      </p:cBhvr>
                                      <p:to>
                                        <p:strVal val="visible"/>
                                      </p:to>
                                    </p:set>
                                    <p:animEffect transition="in" filter="wipe(down)">
                                      <p:cBhvr>
                                        <p:cTn id="18" dur="500"/>
                                        <p:tgtEl>
                                          <p:spTgt spid="1946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465"/>
                                        </p:tgtEl>
                                        <p:attrNameLst>
                                          <p:attrName>style.visibility</p:attrName>
                                        </p:attrNameLst>
                                      </p:cBhvr>
                                      <p:to>
                                        <p:strVal val="visible"/>
                                      </p:to>
                                    </p:set>
                                    <p:animEffect transition="in" filter="wipe(down)">
                                      <p:cBhvr>
                                        <p:cTn id="21" dur="500"/>
                                        <p:tgtEl>
                                          <p:spTgt spid="1946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469"/>
                                        </p:tgtEl>
                                        <p:attrNameLst>
                                          <p:attrName>style.visibility</p:attrName>
                                        </p:attrNameLst>
                                      </p:cBhvr>
                                      <p:to>
                                        <p:strVal val="visible"/>
                                      </p:to>
                                    </p:set>
                                    <p:animEffect transition="in" filter="wipe(down)">
                                      <p:cBhvr>
                                        <p:cTn id="24" dur="500"/>
                                        <p:tgtEl>
                                          <p:spTgt spid="1946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wipe(down)">
                                      <p:cBhvr>
                                        <p:cTn id="27" dur="500"/>
                                        <p:tgtEl>
                                          <p:spTgt spid="194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up)">
                                      <p:cBhvr>
                                        <p:cTn id="32" dur="500"/>
                                        <p:tgtEl>
                                          <p:spTgt spid="1947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ppt_x"/>
                                          </p:val>
                                        </p:tav>
                                        <p:tav tm="100000">
                                          <p:val>
                                            <p:strVal val="#ppt_x"/>
                                          </p:val>
                                        </p:tav>
                                      </p:tavLst>
                                    </p:anim>
                                    <p:anim calcmode="lin" valueType="num">
                                      <p:cBhvr additive="base">
                                        <p:cTn id="3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458">
                                            <p:txEl>
                                              <p:pRg st="3" end="3"/>
                                            </p:txEl>
                                          </p:spTgt>
                                        </p:tgtEl>
                                        <p:attrNameLst>
                                          <p:attrName>style.visibility</p:attrName>
                                        </p:attrNameLst>
                                      </p:cBhvr>
                                      <p:to>
                                        <p:strVal val="visible"/>
                                      </p:to>
                                    </p:set>
                                    <p:anim calcmode="lin" valueType="num">
                                      <p:cBhvr additive="base">
                                        <p:cTn id="43"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9472"/>
                                        </p:tgtEl>
                                        <p:attrNameLst>
                                          <p:attrName>style.visibility</p:attrName>
                                        </p:attrNameLst>
                                      </p:cBhvr>
                                      <p:to>
                                        <p:strVal val="visible"/>
                                      </p:to>
                                    </p:set>
                                    <p:animEffect transition="in" filter="wipe(up)">
                                      <p:cBhvr>
                                        <p:cTn id="49" dur="500"/>
                                        <p:tgtEl>
                                          <p:spTgt spid="1947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471"/>
                                        </p:tgtEl>
                                        <p:attrNameLst>
                                          <p:attrName>style.visibility</p:attrName>
                                        </p:attrNameLst>
                                      </p:cBhvr>
                                      <p:to>
                                        <p:strVal val="visible"/>
                                      </p:to>
                                    </p:set>
                                    <p:anim calcmode="lin" valueType="num">
                                      <p:cBhvr additive="base">
                                        <p:cTn id="54" dur="500" fill="hold"/>
                                        <p:tgtEl>
                                          <p:spTgt spid="19471"/>
                                        </p:tgtEl>
                                        <p:attrNameLst>
                                          <p:attrName>ppt_x</p:attrName>
                                        </p:attrNameLst>
                                      </p:cBhvr>
                                      <p:tavLst>
                                        <p:tav tm="0">
                                          <p:val>
                                            <p:strVal val="#ppt_x"/>
                                          </p:val>
                                        </p:tav>
                                        <p:tav tm="100000">
                                          <p:val>
                                            <p:strVal val="#ppt_x"/>
                                          </p:val>
                                        </p:tav>
                                      </p:tavLst>
                                    </p:anim>
                                    <p:anim calcmode="lin" valueType="num">
                                      <p:cBhvr additive="base">
                                        <p:cTn id="55" dur="5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9458">
                                            <p:txEl>
                                              <p:pRg st="4" end="4"/>
                                            </p:txEl>
                                          </p:spTgt>
                                        </p:tgtEl>
                                        <p:attrNameLst>
                                          <p:attrName>style.visibility</p:attrName>
                                        </p:attrNameLst>
                                      </p:cBhvr>
                                      <p:to>
                                        <p:strVal val="visible"/>
                                      </p:to>
                                    </p:set>
                                    <p:anim calcmode="lin" valueType="num">
                                      <p:cBhvr additive="base">
                                        <p:cTn id="60"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9474"/>
                                        </p:tgtEl>
                                        <p:attrNameLst>
                                          <p:attrName>style.visibility</p:attrName>
                                        </p:attrNameLst>
                                      </p:cBhvr>
                                      <p:to>
                                        <p:strVal val="visible"/>
                                      </p:to>
                                    </p:set>
                                    <p:animEffect transition="in" filter="wipe(up)">
                                      <p:cBhvr>
                                        <p:cTn id="66" dur="500"/>
                                        <p:tgtEl>
                                          <p:spTgt spid="1947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460"/>
                                        </p:tgtEl>
                                        <p:attrNameLst>
                                          <p:attrName>style.visibility</p:attrName>
                                        </p:attrNameLst>
                                      </p:cBhvr>
                                      <p:to>
                                        <p:strVal val="visible"/>
                                      </p:to>
                                    </p:set>
                                    <p:anim calcmode="lin" valueType="num">
                                      <p:cBhvr additive="base">
                                        <p:cTn id="71" dur="500" fill="hold"/>
                                        <p:tgtEl>
                                          <p:spTgt spid="19460"/>
                                        </p:tgtEl>
                                        <p:attrNameLst>
                                          <p:attrName>ppt_x</p:attrName>
                                        </p:attrNameLst>
                                      </p:cBhvr>
                                      <p:tavLst>
                                        <p:tav tm="0">
                                          <p:val>
                                            <p:strVal val="#ppt_x"/>
                                          </p:val>
                                        </p:tav>
                                        <p:tav tm="100000">
                                          <p:val>
                                            <p:strVal val="#ppt_x"/>
                                          </p:val>
                                        </p:tav>
                                      </p:tavLst>
                                    </p:anim>
                                    <p:anim calcmode="lin" valueType="num">
                                      <p:cBhvr additive="base">
                                        <p:cTn id="7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9458">
                                            <p:txEl>
                                              <p:pRg st="5" end="5"/>
                                            </p:txEl>
                                          </p:spTgt>
                                        </p:tgtEl>
                                        <p:attrNameLst>
                                          <p:attrName>style.visibility</p:attrName>
                                        </p:attrNameLst>
                                      </p:cBhvr>
                                      <p:to>
                                        <p:strVal val="visible"/>
                                      </p:to>
                                    </p:set>
                                    <p:animEffect transition="in" filter="wipe(down)">
                                      <p:cBhvr>
                                        <p:cTn id="77" dur="500"/>
                                        <p:tgtEl>
                                          <p:spTgt spid="19458">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475"/>
                                        </p:tgtEl>
                                        <p:attrNameLst>
                                          <p:attrName>style.visibility</p:attrName>
                                        </p:attrNameLst>
                                      </p:cBhvr>
                                      <p:to>
                                        <p:strVal val="visible"/>
                                      </p:to>
                                    </p:set>
                                    <p:animEffect transition="in" filter="wipe(left)">
                                      <p:cBhvr>
                                        <p:cTn id="82" dur="500"/>
                                        <p:tgtEl>
                                          <p:spTgt spid="19475"/>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9476"/>
                                        </p:tgtEl>
                                        <p:attrNameLst>
                                          <p:attrName>style.visibility</p:attrName>
                                        </p:attrNameLst>
                                      </p:cBhvr>
                                      <p:to>
                                        <p:strVal val="visible"/>
                                      </p:to>
                                    </p:set>
                                    <p:anim calcmode="lin" valueType="num">
                                      <p:cBhvr additive="base">
                                        <p:cTn id="87" dur="500" fill="hold"/>
                                        <p:tgtEl>
                                          <p:spTgt spid="19476"/>
                                        </p:tgtEl>
                                        <p:attrNameLst>
                                          <p:attrName>ppt_x</p:attrName>
                                        </p:attrNameLst>
                                      </p:cBhvr>
                                      <p:tavLst>
                                        <p:tav tm="0">
                                          <p:val>
                                            <p:strVal val="#ppt_x"/>
                                          </p:val>
                                        </p:tav>
                                        <p:tav tm="100000">
                                          <p:val>
                                            <p:strVal val="#ppt_x"/>
                                          </p:val>
                                        </p:tav>
                                      </p:tavLst>
                                    </p:anim>
                                    <p:anim calcmode="lin" valueType="num">
                                      <p:cBhvr additive="base">
                                        <p:cTn id="8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19466"/>
                                        </p:tgtEl>
                                        <p:attrNameLst>
                                          <p:attrName>style.visibility</p:attrName>
                                        </p:attrNameLst>
                                      </p:cBhvr>
                                      <p:to>
                                        <p:strVal val="visible"/>
                                      </p:to>
                                    </p:set>
                                    <p:animEffect transition="in" filter="wipe(down)">
                                      <p:cBhvr>
                                        <p:cTn id="93" dur="500"/>
                                        <p:tgtEl>
                                          <p:spTgt spid="19466"/>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19467"/>
                                        </p:tgtEl>
                                        <p:attrNameLst>
                                          <p:attrName>style.visibility</p:attrName>
                                        </p:attrNameLst>
                                      </p:cBhvr>
                                      <p:to>
                                        <p:strVal val="visible"/>
                                      </p:to>
                                    </p:set>
                                    <p:animEffect transition="in" filter="wipe(left)">
                                      <p:cBhvr>
                                        <p:cTn id="96" dur="500"/>
                                        <p:tgtEl>
                                          <p:spTgt spid="19467"/>
                                        </p:tgtEl>
                                      </p:cBhvr>
                                    </p:animEffect>
                                  </p:childTnLst>
                                </p:cTn>
                              </p:par>
                              <p:par>
                                <p:cTn id="97" presetID="22" presetClass="entr" presetSubtype="1" fill="hold" grpId="0" nodeType="withEffect">
                                  <p:stCondLst>
                                    <p:cond delay="0"/>
                                  </p:stCondLst>
                                  <p:childTnLst>
                                    <p:set>
                                      <p:cBhvr>
                                        <p:cTn id="98" dur="1" fill="hold">
                                          <p:stCondLst>
                                            <p:cond delay="0"/>
                                          </p:stCondLst>
                                        </p:cTn>
                                        <p:tgtEl>
                                          <p:spTgt spid="19468"/>
                                        </p:tgtEl>
                                        <p:attrNameLst>
                                          <p:attrName>style.visibility</p:attrName>
                                        </p:attrNameLst>
                                      </p:cBhvr>
                                      <p:to>
                                        <p:strVal val="visible"/>
                                      </p:to>
                                    </p:set>
                                    <p:animEffect transition="in" filter="wipe(up)">
                                      <p:cBhvr>
                                        <p:cTn id="99" dur="500"/>
                                        <p:tgtEl>
                                          <p:spTgt spid="19468"/>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9477"/>
                                        </p:tgtEl>
                                        <p:attrNameLst>
                                          <p:attrName>style.visibility</p:attrName>
                                        </p:attrNameLst>
                                      </p:cBhvr>
                                      <p:to>
                                        <p:strVal val="visible"/>
                                      </p:to>
                                    </p:set>
                                    <p:anim calcmode="lin" valueType="num">
                                      <p:cBhvr additive="base">
                                        <p:cTn id="104" dur="500" fill="hold"/>
                                        <p:tgtEl>
                                          <p:spTgt spid="19477"/>
                                        </p:tgtEl>
                                        <p:attrNameLst>
                                          <p:attrName>ppt_x</p:attrName>
                                        </p:attrNameLst>
                                      </p:cBhvr>
                                      <p:tavLst>
                                        <p:tav tm="0">
                                          <p:val>
                                            <p:strVal val="#ppt_x"/>
                                          </p:val>
                                        </p:tav>
                                        <p:tav tm="100000">
                                          <p:val>
                                            <p:strVal val="#ppt_x"/>
                                          </p:val>
                                        </p:tav>
                                      </p:tavLst>
                                    </p:anim>
                                    <p:anim calcmode="lin" valueType="num">
                                      <p:cBhvr additive="base">
                                        <p:cTn id="105" dur="500" fill="hold"/>
                                        <p:tgtEl>
                                          <p:spTgt spid="19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animBg="1"/>
      <p:bldP spid="19463" grpId="0" animBg="1"/>
      <p:bldP spid="19464" grpId="0" animBg="1"/>
      <p:bldP spid="19465" grpId="0" animBg="1"/>
      <p:bldP spid="19466" grpId="0" animBg="1"/>
      <p:bldP spid="19467" grpId="0" animBg="1"/>
      <p:bldP spid="19468" grpId="0" animBg="1"/>
      <p:bldP spid="19469" grpId="0" animBg="1"/>
      <p:bldP spid="19470" grpId="0" animBg="1"/>
      <p:bldP spid="19471" grpId="0" animBg="1"/>
      <p:bldP spid="19472" grpId="0" animBg="1"/>
      <p:bldP spid="19473" grpId="0" animBg="1"/>
      <p:bldP spid="19474" grpId="0" animBg="1"/>
      <p:bldP spid="19475" grpId="0" animBg="1"/>
      <p:bldP spid="19476" grpId="0" animBg="1"/>
      <p:bldP spid="19477" grpId="0"/>
      <p:bldP spid="1947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a:xfrm>
            <a:off x="250825" y="73025"/>
            <a:ext cx="8893175" cy="811213"/>
          </a:xfrm>
        </p:spPr>
        <p:txBody>
          <a:bodyPr/>
          <a:lstStyle/>
          <a:p>
            <a:r>
              <a:rPr lang="en-US" altLang="zh-CN" sz="3200" b="1" smtClean="0"/>
              <a:t>2.7  </a:t>
            </a:r>
            <a:r>
              <a:rPr lang="en-US" altLang="zh-CN" sz="3200" b="1" smtClean="0">
                <a:solidFill>
                  <a:srgbClr val="0000CC"/>
                </a:solidFill>
              </a:rPr>
              <a:t>begin</a:t>
            </a:r>
            <a:r>
              <a:rPr lang="zh-CN" altLang="zh-CN" sz="3200" b="1" smtClean="0">
                <a:solidFill>
                  <a:srgbClr val="0000CC"/>
                </a:solidFill>
              </a:rPr>
              <a:t>、</a:t>
            </a:r>
            <a:r>
              <a:rPr lang="en-US" altLang="zh-CN" sz="3200" b="1" smtClean="0">
                <a:solidFill>
                  <a:srgbClr val="0000CC"/>
                </a:solidFill>
              </a:rPr>
              <a:t>end</a:t>
            </a:r>
            <a:r>
              <a:rPr lang="zh-CN" altLang="zh-CN" sz="3200" b="1" smtClean="0"/>
              <a:t>和基于范围的</a:t>
            </a:r>
            <a:r>
              <a:rPr lang="en-US" altLang="zh-CN" sz="3200" b="1" smtClean="0">
                <a:solidFill>
                  <a:srgbClr val="FF0000"/>
                </a:solidFill>
              </a:rPr>
              <a:t>for</a:t>
            </a:r>
            <a:r>
              <a:rPr lang="zh-CN" altLang="zh-CN" sz="3200" b="1" smtClean="0">
                <a:solidFill>
                  <a:srgbClr val="FF0000"/>
                </a:solidFill>
              </a:rPr>
              <a:t>循环</a:t>
            </a:r>
            <a:r>
              <a:rPr lang="en-US" altLang="zh-CN" sz="3200" b="1" smtClean="0">
                <a:solidFill>
                  <a:srgbClr val="FF0000"/>
                </a:solidFill>
              </a:rPr>
              <a:t>      </a:t>
            </a:r>
            <a:r>
              <a:rPr lang="en-US" altLang="zh-CN" sz="3200" b="1" smtClean="0"/>
              <a:t>11C</a:t>
            </a:r>
            <a:r>
              <a:rPr lang="en-US" altLang="zh-CN" sz="3200" b="1" baseline="-25000" smtClean="0"/>
              <a:t>++</a:t>
            </a:r>
            <a:endParaRPr lang="zh-CN" altLang="zh-CN" sz="3200" b="1" smtClean="0"/>
          </a:p>
        </p:txBody>
      </p:sp>
      <p:sp>
        <p:nvSpPr>
          <p:cNvPr id="108546" name="内容占位符 2"/>
          <p:cNvSpPr>
            <a:spLocks noGrp="1"/>
          </p:cNvSpPr>
          <p:nvPr>
            <p:ph idx="1"/>
          </p:nvPr>
        </p:nvSpPr>
        <p:spPr>
          <a:xfrm>
            <a:off x="250825" y="1076325"/>
            <a:ext cx="8623300" cy="5168900"/>
          </a:xfrm>
        </p:spPr>
        <p:txBody>
          <a:bodyPr/>
          <a:lstStyle/>
          <a:p>
            <a:pPr marL="0" indent="0">
              <a:buFontTx/>
              <a:buNone/>
            </a:pPr>
            <a:r>
              <a:rPr lang="zh-CN" altLang="zh-CN" sz="2800" dirty="0" smtClean="0">
                <a:solidFill>
                  <a:srgbClr val="0000CC"/>
                </a:solidFill>
              </a:rPr>
              <a:t>【例</a:t>
            </a:r>
            <a:r>
              <a:rPr lang="en-US" altLang="zh-CN" sz="2800" dirty="0" smtClean="0">
                <a:solidFill>
                  <a:srgbClr val="0000CC"/>
                </a:solidFill>
              </a:rPr>
              <a:t>2-12</a:t>
            </a:r>
            <a:r>
              <a:rPr lang="zh-CN" altLang="zh-CN" sz="2800" dirty="0" smtClean="0">
                <a:solidFill>
                  <a:srgbClr val="0000CC"/>
                </a:solidFill>
              </a:rPr>
              <a:t>】</a:t>
            </a:r>
            <a:r>
              <a:rPr lang="zh-CN" altLang="zh-CN" sz="2800" b="1" dirty="0" smtClean="0">
                <a:solidFill>
                  <a:srgbClr val="0000CC"/>
                </a:solidFill>
              </a:rPr>
              <a:t>利用</a:t>
            </a:r>
            <a:r>
              <a:rPr lang="en-US" altLang="zh-CN" sz="2800" b="1" dirty="0" smtClean="0">
                <a:solidFill>
                  <a:srgbClr val="0000CC"/>
                </a:solidFill>
              </a:rPr>
              <a:t>begin</a:t>
            </a:r>
            <a:r>
              <a:rPr lang="zh-CN" altLang="zh-CN" sz="2800" b="1" dirty="0" smtClean="0">
                <a:solidFill>
                  <a:srgbClr val="0000CC"/>
                </a:solidFill>
              </a:rPr>
              <a:t>、</a:t>
            </a:r>
            <a:r>
              <a:rPr lang="en-US" altLang="zh-CN" sz="2800" b="1" dirty="0" smtClean="0">
                <a:solidFill>
                  <a:srgbClr val="0000CC"/>
                </a:solidFill>
              </a:rPr>
              <a:t>end</a:t>
            </a:r>
            <a:r>
              <a:rPr lang="zh-CN" altLang="zh-CN" sz="2800" b="1" dirty="0" smtClean="0">
                <a:solidFill>
                  <a:srgbClr val="0000CC"/>
                </a:solidFill>
              </a:rPr>
              <a:t>函数和范围</a:t>
            </a:r>
            <a:r>
              <a:rPr lang="en-US" altLang="zh-CN" sz="2800" b="1" dirty="0" smtClean="0">
                <a:solidFill>
                  <a:srgbClr val="0000CC"/>
                </a:solidFill>
              </a:rPr>
              <a:t>for</a:t>
            </a:r>
            <a:r>
              <a:rPr lang="zh-CN" altLang="zh-CN" sz="2800" b="1" dirty="0" smtClean="0">
                <a:solidFill>
                  <a:srgbClr val="0000CC"/>
                </a:solidFill>
              </a:rPr>
              <a:t>计算数组元素的平方，统计字符串的字符个数，并将所有的字符改为大写字母。</a:t>
            </a:r>
            <a:endParaRPr lang="zh-CN" altLang="zh-CN" sz="2800" b="1" dirty="0" smtClean="0">
              <a:solidFill>
                <a:srgbClr val="0000CC"/>
              </a:solidFill>
            </a:endParaRPr>
          </a:p>
          <a:p>
            <a:pPr marL="0" indent="0">
              <a:buFontTx/>
              <a:buNone/>
            </a:pPr>
            <a:r>
              <a:rPr lang="en-US" altLang="zh-CN" sz="2400" dirty="0" smtClean="0"/>
              <a:t> #include&lt;</a:t>
            </a:r>
            <a:r>
              <a:rPr lang="en-US" altLang="zh-CN" sz="2400" dirty="0" err="1" smtClean="0"/>
              <a:t>iostream</a:t>
            </a:r>
            <a:r>
              <a:rPr lang="en-US" altLang="zh-CN" sz="2400" dirty="0" smtClean="0"/>
              <a:t>&gt;</a:t>
            </a:r>
            <a:endParaRPr lang="zh-CN" altLang="zh-CN" sz="2400" dirty="0" smtClean="0"/>
          </a:p>
          <a:p>
            <a:pPr marL="0" indent="0">
              <a:buFontTx/>
              <a:buNone/>
            </a:pPr>
            <a:r>
              <a:rPr lang="en-US" altLang="zh-CN" sz="2400" dirty="0" smtClean="0"/>
              <a:t>#include&lt;string&gt;</a:t>
            </a:r>
            <a:endParaRPr lang="zh-CN" altLang="zh-CN" sz="2400" dirty="0" smtClean="0"/>
          </a:p>
          <a:p>
            <a:pPr marL="0" indent="0">
              <a:buFontTx/>
              <a:buNone/>
            </a:pPr>
            <a:r>
              <a:rPr lang="en-US" altLang="zh-CN" sz="2400" dirty="0" smtClean="0"/>
              <a:t>using namespace </a:t>
            </a:r>
            <a:r>
              <a:rPr lang="en-US" altLang="zh-CN" sz="2400" dirty="0" err="1" smtClean="0"/>
              <a:t>std</a:t>
            </a:r>
            <a:r>
              <a:rPr lang="en-US" altLang="zh-CN" sz="2400" dirty="0" smtClean="0"/>
              <a:t>;</a:t>
            </a:r>
            <a:endParaRPr lang="en-US" altLang="zh-CN" sz="2400" dirty="0" smtClean="0"/>
          </a:p>
          <a:p>
            <a:pPr marL="0" indent="0">
              <a:buFontTx/>
              <a:buNone/>
            </a:pPr>
            <a:r>
              <a:rPr lang="en-US" altLang="zh-CN" sz="2400" dirty="0" err="1" smtClean="0"/>
              <a:t>int</a:t>
            </a:r>
            <a:r>
              <a:rPr lang="en-US" altLang="zh-CN" sz="2400" dirty="0" smtClean="0"/>
              <a:t> main()</a:t>
            </a:r>
            <a:endParaRPr lang="zh-CN" altLang="zh-CN" sz="2400" dirty="0" smtClean="0"/>
          </a:p>
          <a:p>
            <a:pPr marL="0" indent="0">
              <a:buFontTx/>
              <a:buNone/>
            </a:pPr>
            <a:r>
              <a:rPr lang="en-US" altLang="zh-CN" sz="2400" dirty="0" smtClean="0"/>
              <a:t>{</a:t>
            </a:r>
            <a:endParaRPr lang="zh-CN" altLang="zh-CN" sz="2400" dirty="0" smtClean="0"/>
          </a:p>
          <a:p>
            <a:pPr marL="0" indent="0">
              <a:buFontTx/>
              <a:buNone/>
            </a:pPr>
            <a:r>
              <a:rPr lang="en-US" altLang="zh-CN" sz="2400" dirty="0" smtClean="0"/>
              <a:t>	</a:t>
            </a:r>
            <a:r>
              <a:rPr lang="en-US" altLang="zh-CN" sz="2400" dirty="0" err="1" smtClean="0"/>
              <a:t>int</a:t>
            </a:r>
            <a:r>
              <a:rPr lang="en-US" altLang="zh-CN" sz="2400" dirty="0" smtClean="0"/>
              <a:t>  a[10] = { 1,2,3,4,5,6,7,8,9,10 };</a:t>
            </a:r>
            <a:endParaRPr lang="zh-CN" altLang="zh-CN" sz="2400" dirty="0" smtClean="0"/>
          </a:p>
          <a:p>
            <a:pPr marL="0" indent="0">
              <a:buFontTx/>
              <a:buNone/>
            </a:pPr>
            <a:r>
              <a:rPr lang="en-US" altLang="zh-CN" sz="2400" dirty="0" smtClean="0"/>
              <a:t>	string s("</a:t>
            </a:r>
            <a:r>
              <a:rPr lang="en-US" altLang="zh-CN" sz="2400" dirty="0" err="1" smtClean="0"/>
              <a:t>hellow,this</a:t>
            </a:r>
            <a:r>
              <a:rPr lang="en-US" altLang="zh-CN" sz="2400" dirty="0" smtClean="0"/>
              <a:t> is s string!");</a:t>
            </a:r>
            <a:endParaRPr lang="zh-CN" altLang="zh-CN" sz="2400" dirty="0" smtClean="0"/>
          </a:p>
          <a:p>
            <a:pPr marL="0" indent="0">
              <a:buFontTx/>
              <a:buNone/>
            </a:pPr>
            <a:r>
              <a:rPr lang="en-US" altLang="zh-CN" sz="2400" dirty="0" smtClean="0"/>
              <a:t>	</a:t>
            </a:r>
            <a:r>
              <a:rPr lang="en-US" altLang="zh-CN" sz="2400" dirty="0" err="1" smtClean="0"/>
              <a:t>int</a:t>
            </a:r>
            <a:r>
              <a:rPr lang="en-US" altLang="zh-CN" sz="2400" dirty="0" smtClean="0"/>
              <a:t> n = 0;</a:t>
            </a:r>
            <a:endParaRPr lang="zh-CN" altLang="zh-CN" sz="2400" dirty="0" smtClean="0"/>
          </a:p>
          <a:p>
            <a:pPr marL="0" indent="0">
              <a:buFontTx/>
              <a:buNone/>
            </a:pPr>
            <a:endParaRPr lang="zh-CN" altLang="zh-CN" sz="2400" dirty="0" smtClean="0"/>
          </a:p>
          <a:p>
            <a:pPr marL="0" indent="0">
              <a:buFontTx/>
              <a:buNone/>
            </a:pPr>
            <a:endParaRPr lang="zh-CN" altLang="en-US" sz="24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p:cNvSpPr>
          <p:nvPr>
            <p:ph type="title"/>
          </p:nvPr>
        </p:nvSpPr>
        <p:spPr>
          <a:xfrm>
            <a:off x="250825" y="73025"/>
            <a:ext cx="8893175" cy="811213"/>
          </a:xfrm>
        </p:spPr>
        <p:txBody>
          <a:bodyPr/>
          <a:lstStyle/>
          <a:p>
            <a:r>
              <a:rPr lang="en-US" altLang="zh-CN" sz="3200" b="1" smtClean="0"/>
              <a:t>2.7  </a:t>
            </a:r>
            <a:r>
              <a:rPr lang="en-US" altLang="zh-CN" sz="3200" b="1" smtClean="0">
                <a:solidFill>
                  <a:srgbClr val="0000CC"/>
                </a:solidFill>
              </a:rPr>
              <a:t>begin</a:t>
            </a:r>
            <a:r>
              <a:rPr lang="zh-CN" altLang="zh-CN" sz="3200" b="1" smtClean="0">
                <a:solidFill>
                  <a:srgbClr val="0000CC"/>
                </a:solidFill>
              </a:rPr>
              <a:t>、</a:t>
            </a:r>
            <a:r>
              <a:rPr lang="en-US" altLang="zh-CN" sz="3200" b="1" smtClean="0">
                <a:solidFill>
                  <a:srgbClr val="0000CC"/>
                </a:solidFill>
              </a:rPr>
              <a:t>end</a:t>
            </a:r>
            <a:r>
              <a:rPr lang="zh-CN" altLang="zh-CN" sz="3200" b="1" smtClean="0"/>
              <a:t>和基于范围的</a:t>
            </a:r>
            <a:r>
              <a:rPr lang="en-US" altLang="zh-CN" sz="3200" b="1" smtClean="0">
                <a:solidFill>
                  <a:srgbClr val="FF0000"/>
                </a:solidFill>
              </a:rPr>
              <a:t>for</a:t>
            </a:r>
            <a:r>
              <a:rPr lang="zh-CN" altLang="zh-CN" sz="3200" b="1" smtClean="0">
                <a:solidFill>
                  <a:srgbClr val="FF0000"/>
                </a:solidFill>
              </a:rPr>
              <a:t>循环</a:t>
            </a:r>
            <a:r>
              <a:rPr lang="en-US" altLang="zh-CN" sz="3200" b="1" smtClean="0">
                <a:solidFill>
                  <a:srgbClr val="FF0000"/>
                </a:solidFill>
              </a:rPr>
              <a:t>      </a:t>
            </a:r>
            <a:r>
              <a:rPr lang="en-US" altLang="zh-CN" sz="3200" b="1" smtClean="0"/>
              <a:t>11C</a:t>
            </a:r>
            <a:r>
              <a:rPr lang="en-US" altLang="zh-CN" sz="3200" b="1" baseline="-25000" smtClean="0"/>
              <a:t>++</a:t>
            </a:r>
            <a:endParaRPr lang="zh-CN" altLang="zh-CN" sz="3200" b="1" smtClean="0"/>
          </a:p>
        </p:txBody>
      </p:sp>
      <p:sp>
        <p:nvSpPr>
          <p:cNvPr id="109570" name="内容占位符 2"/>
          <p:cNvSpPr>
            <a:spLocks noGrp="1"/>
          </p:cNvSpPr>
          <p:nvPr>
            <p:ph idx="1"/>
          </p:nvPr>
        </p:nvSpPr>
        <p:spPr>
          <a:xfrm>
            <a:off x="250825" y="1076325"/>
            <a:ext cx="8623300" cy="5168900"/>
          </a:xfrm>
        </p:spPr>
        <p:txBody>
          <a:bodyPr/>
          <a:lstStyle/>
          <a:p>
            <a:pPr marL="0" indent="0">
              <a:buFontTx/>
              <a:buNone/>
            </a:pPr>
            <a:r>
              <a:rPr lang="en-US" altLang="zh-CN" sz="1800" b="1" dirty="0" smtClean="0"/>
              <a:t>	for (</a:t>
            </a:r>
            <a:r>
              <a:rPr lang="en-US" altLang="zh-CN" sz="1800" b="1" dirty="0" err="1" smtClean="0"/>
              <a:t>int</a:t>
            </a:r>
            <a:r>
              <a:rPr lang="en-US" altLang="zh-CN" sz="1800" b="1" dirty="0" smtClean="0"/>
              <a:t> </a:t>
            </a:r>
            <a:r>
              <a:rPr lang="en-US" altLang="zh-CN" sz="1800" b="1" dirty="0" err="1" smtClean="0"/>
              <a:t>i</a:t>
            </a:r>
            <a:r>
              <a:rPr lang="en-US" altLang="zh-CN" sz="1800" b="1" dirty="0" smtClean="0"/>
              <a:t> : a)                   		 //L1</a:t>
            </a:r>
            <a:r>
              <a:rPr lang="zh-CN" altLang="zh-CN" sz="1800" b="1" dirty="0" smtClean="0"/>
              <a:t>：定义</a:t>
            </a:r>
            <a:r>
              <a:rPr lang="en-US" altLang="zh-CN" sz="1800" b="1" dirty="0" err="1" smtClean="0"/>
              <a:t>i</a:t>
            </a:r>
            <a:r>
              <a:rPr lang="zh-CN" altLang="zh-CN" sz="1800" b="1" dirty="0" smtClean="0"/>
              <a:t>，从</a:t>
            </a:r>
            <a:r>
              <a:rPr lang="en-US" altLang="zh-CN" sz="1800" b="1" dirty="0" smtClean="0"/>
              <a:t>a[0]</a:t>
            </a:r>
            <a:r>
              <a:rPr lang="zh-CN" altLang="zh-CN" sz="1800" b="1" dirty="0" smtClean="0"/>
              <a:t>一直取到</a:t>
            </a:r>
            <a:r>
              <a:rPr lang="en-US" altLang="zh-CN" sz="1800" b="1" dirty="0" smtClean="0"/>
              <a:t>a[9]</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a:t>
            </a:r>
            <a:r>
              <a:rPr lang="en-US" altLang="zh-CN" sz="1800" b="1" dirty="0" err="1" smtClean="0"/>
              <a:t>i</a:t>
            </a:r>
            <a:r>
              <a:rPr lang="en-US" altLang="zh-CN" sz="1800" b="1" dirty="0" smtClean="0"/>
              <a:t> &lt;&lt; "\t";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for (auto&amp; </a:t>
            </a:r>
            <a:r>
              <a:rPr lang="en-US" altLang="zh-CN" sz="1800" b="1" dirty="0" err="1" smtClean="0"/>
              <a:t>i</a:t>
            </a:r>
            <a:r>
              <a:rPr lang="en-US" altLang="zh-CN" sz="1800" b="1" dirty="0" smtClean="0"/>
              <a:t> : a)                		  //L2</a:t>
            </a:r>
            <a:r>
              <a:rPr lang="zh-CN" altLang="zh-CN" sz="1800" b="1" dirty="0" smtClean="0"/>
              <a:t>：</a:t>
            </a:r>
            <a:r>
              <a:rPr lang="en-US" altLang="zh-CN" sz="1800" b="1" dirty="0" err="1" smtClean="0"/>
              <a:t>i</a:t>
            </a:r>
            <a:r>
              <a:rPr lang="zh-CN" altLang="zh-CN" sz="1800" b="1" dirty="0" smtClean="0"/>
              <a:t>为依次为</a:t>
            </a:r>
            <a:r>
              <a:rPr lang="en-US" altLang="zh-CN" sz="1800" b="1" dirty="0" smtClean="0"/>
              <a:t>a[0]~a[9]</a:t>
            </a:r>
            <a:r>
              <a:rPr lang="zh-CN" altLang="zh-CN" sz="1800" b="1" dirty="0" smtClean="0"/>
              <a:t>的引用</a:t>
            </a:r>
            <a:endParaRPr lang="zh-CN" altLang="zh-CN" sz="1800" b="1" dirty="0" smtClean="0"/>
          </a:p>
          <a:p>
            <a:pPr marL="0" indent="0">
              <a:buFontTx/>
              <a:buNone/>
            </a:pPr>
            <a:r>
              <a:rPr lang="en-US" altLang="zh-CN" sz="1800" b="1" dirty="0" smtClean="0"/>
              <a:t>		</a:t>
            </a:r>
            <a:r>
              <a:rPr lang="en-US" altLang="zh-CN" sz="1800" b="1" dirty="0" err="1" smtClean="0"/>
              <a:t>i</a:t>
            </a:r>
            <a:r>
              <a:rPr lang="en-US" altLang="zh-CN" sz="1800" b="1" dirty="0" smtClean="0"/>
              <a:t> *= </a:t>
            </a:r>
            <a:r>
              <a:rPr lang="en-US" altLang="zh-CN" sz="1800" b="1" dirty="0" err="1" smtClean="0"/>
              <a:t>i</a:t>
            </a:r>
            <a:r>
              <a:rPr lang="en-US" altLang="zh-CN" sz="1800" b="1" dirty="0" smtClean="0"/>
              <a:t>;                       	  //L3</a:t>
            </a:r>
            <a:r>
              <a:rPr lang="zh-CN" altLang="zh-CN" sz="1800" b="1" dirty="0" smtClean="0"/>
              <a:t>：通过引用修改</a:t>
            </a:r>
            <a:r>
              <a:rPr lang="en-US" altLang="zh-CN" sz="1800" b="1" dirty="0" smtClean="0"/>
              <a:t>a[0]~a[9]</a:t>
            </a:r>
            <a:endParaRPr lang="zh-CN" altLang="zh-CN" sz="1800" b="1" dirty="0" smtClean="0"/>
          </a:p>
          <a:p>
            <a:pPr marL="0" indent="0">
              <a:buFontTx/>
              <a:buNone/>
            </a:pPr>
            <a:r>
              <a:rPr lang="en-US" altLang="zh-CN" sz="1800" b="1" dirty="0" smtClean="0"/>
              <a:t>	for (</a:t>
            </a:r>
            <a:r>
              <a:rPr lang="en-US" altLang="zh-CN" sz="1800" b="1" dirty="0" err="1" smtClean="0"/>
              <a:t>int</a:t>
            </a:r>
            <a:r>
              <a:rPr lang="en-US" altLang="zh-CN" sz="1800" b="1" dirty="0" smtClean="0"/>
              <a:t> *p = begin(a); p != end(a); p++)     //L4</a:t>
            </a:r>
            <a:r>
              <a:rPr lang="zh-CN" altLang="zh-CN" sz="1800" b="1" dirty="0" smtClean="0"/>
              <a:t>：指针</a:t>
            </a:r>
            <a:r>
              <a:rPr lang="en-US" altLang="zh-CN" sz="1800" b="1" dirty="0" smtClean="0"/>
              <a:t>p</a:t>
            </a:r>
            <a:r>
              <a:rPr lang="zh-CN" altLang="zh-CN" sz="1800" b="1" dirty="0" smtClean="0"/>
              <a:t>访问</a:t>
            </a:r>
            <a:r>
              <a:rPr lang="en-US" altLang="zh-CN" sz="1800" b="1" dirty="0" smtClean="0"/>
              <a:t>a</a:t>
            </a:r>
            <a:r>
              <a:rPr lang="zh-CN" altLang="zh-CN" sz="1800" b="1" dirty="0" smtClean="0"/>
              <a:t>数组</a:t>
            </a:r>
            <a:r>
              <a:rPr lang="en-US" altLang="zh-CN" sz="1800" b="1" dirty="0" smtClean="0"/>
              <a:t> </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*p &lt;&lt; "\t";</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for (auto &amp;c : s) {               	 //L5</a:t>
            </a:r>
            <a:r>
              <a:rPr lang="zh-CN" altLang="zh-CN" sz="1800" b="1" dirty="0" smtClean="0"/>
              <a:t>：</a:t>
            </a:r>
            <a:r>
              <a:rPr lang="en-US" altLang="zh-CN" sz="1800" b="1" dirty="0" smtClean="0"/>
              <a:t>c</a:t>
            </a:r>
            <a:r>
              <a:rPr lang="zh-CN" altLang="zh-CN" sz="1800" b="1" dirty="0" smtClean="0"/>
              <a:t>依次为</a:t>
            </a:r>
            <a:r>
              <a:rPr lang="en-US" altLang="zh-CN" sz="1800" b="1" dirty="0" smtClean="0"/>
              <a:t>s[0]~s[24]</a:t>
            </a:r>
            <a:r>
              <a:rPr lang="zh-CN" altLang="zh-CN" sz="1800" b="1" dirty="0" smtClean="0"/>
              <a:t>的引用</a:t>
            </a:r>
            <a:endParaRPr lang="zh-CN" altLang="zh-CN" sz="1800" b="1" dirty="0" smtClean="0"/>
          </a:p>
          <a:p>
            <a:pPr marL="0" indent="0">
              <a:buFontTx/>
              <a:buNone/>
            </a:pPr>
            <a:r>
              <a:rPr lang="en-US" altLang="zh-CN" sz="1800" b="1" dirty="0" smtClean="0"/>
              <a:t>		n++;                             	//L6</a:t>
            </a:r>
            <a:r>
              <a:rPr lang="zh-CN" altLang="zh-CN" sz="1800" b="1" dirty="0" smtClean="0"/>
              <a:t>：计算字符个数</a:t>
            </a:r>
            <a:endParaRPr lang="zh-CN" altLang="zh-CN" sz="1800" b="1" dirty="0" smtClean="0"/>
          </a:p>
          <a:p>
            <a:pPr marL="0" indent="0">
              <a:buFontTx/>
              <a:buNone/>
            </a:pPr>
            <a:r>
              <a:rPr lang="en-US" altLang="zh-CN" sz="1800" b="1" dirty="0" smtClean="0"/>
              <a:t>		c = </a:t>
            </a:r>
            <a:r>
              <a:rPr lang="en-US" altLang="zh-CN" sz="1800" b="1" dirty="0" err="1" smtClean="0"/>
              <a:t>toupper</a:t>
            </a:r>
            <a:r>
              <a:rPr lang="en-US" altLang="zh-CN" sz="1800" b="1" dirty="0" smtClean="0"/>
              <a:t>(c);                	//L7</a:t>
            </a:r>
            <a:r>
              <a:rPr lang="zh-CN" altLang="zh-CN" sz="1800" b="1" dirty="0" smtClean="0"/>
              <a:t>：通过引用把字符改为大写</a:t>
            </a:r>
            <a:endParaRPr lang="zh-CN" altLang="zh-CN" sz="1800" b="1" dirty="0" smtClean="0"/>
          </a:p>
          <a:p>
            <a:pPr marL="0" indent="0">
              <a:buFontTx/>
              <a:buNone/>
            </a:pPr>
            <a:r>
              <a:rPr lang="en-US" altLang="zh-CN" sz="1800" b="1" dirty="0" smtClean="0"/>
              <a:t>	}</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"s </a:t>
            </a:r>
            <a:r>
              <a:rPr lang="zh-CN" altLang="zh-CN" sz="1800" b="1" dirty="0" smtClean="0"/>
              <a:t>共有</a:t>
            </a:r>
            <a:r>
              <a:rPr lang="en-US" altLang="zh-CN" sz="1800" b="1" dirty="0" smtClean="0"/>
              <a:t>:" &lt;&lt; n &lt;&lt; "</a:t>
            </a:r>
            <a:r>
              <a:rPr lang="zh-CN" altLang="zh-CN" sz="1800" b="1" dirty="0" smtClean="0"/>
              <a:t>个字符</a:t>
            </a:r>
            <a:r>
              <a:rPr lang="en-US" altLang="zh-CN" sz="1800" b="1" dirty="0" smtClean="0"/>
              <a:t>"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	for (auto p = begin(s); p != end(s); p++)  　//L8</a:t>
            </a:r>
            <a:r>
              <a:rPr lang="zh-CN" altLang="zh-CN" sz="1800" b="1" dirty="0" smtClean="0"/>
              <a:t>：通过指针访问字符串</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*p;</a:t>
            </a:r>
            <a:endParaRPr lang="zh-CN" altLang="zh-CN" sz="1800" b="1" dirty="0" smtClean="0"/>
          </a:p>
          <a:p>
            <a:pPr marL="0" indent="0">
              <a:buFontTx/>
              <a:buNone/>
            </a:pPr>
            <a:r>
              <a:rPr lang="zh-CN" altLang="zh-CN" sz="1800" b="1" dirty="0" smtClean="0"/>
              <a:t>              </a:t>
            </a:r>
            <a:r>
              <a:rPr lang="en-US" altLang="zh-CN" sz="1800" b="1" dirty="0" smtClean="0"/>
              <a:t>return 0;</a:t>
            </a:r>
            <a:endParaRPr lang="en-US" altLang="zh-CN" sz="1800" b="1" dirty="0" smtClean="0"/>
          </a:p>
          <a:p>
            <a:pPr marL="0" indent="0">
              <a:buFontTx/>
              <a:buNone/>
            </a:pPr>
            <a:r>
              <a:rPr lang="en-US" altLang="zh-CN" sz="1800" b="1" dirty="0" smtClean="0"/>
              <a:t>}</a:t>
            </a:r>
            <a:endParaRPr lang="zh-CN" altLang="zh-CN" sz="1800" b="1" dirty="0" smtClean="0">
              <a:solidFill>
                <a:srgbClr val="0000CC"/>
              </a:solidFill>
            </a:endParaRPr>
          </a:p>
          <a:p>
            <a:pPr marL="0" indent="0">
              <a:buFontTx/>
              <a:buNone/>
            </a:pPr>
            <a:endParaRPr lang="zh-CN" altLang="zh-CN" sz="1800" b="1" dirty="0" smtClean="0">
              <a:solidFill>
                <a:srgbClr val="0000CC"/>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467544" y="2328"/>
            <a:ext cx="7772400" cy="831850"/>
          </a:xfrm>
        </p:spPr>
        <p:txBody>
          <a:bodyPr/>
          <a:lstStyle/>
          <a:p>
            <a:pPr eaLnBrk="1" hangingPunct="1"/>
            <a:r>
              <a:rPr lang="zh-CN" altLang="en-US" b="1" dirty="0" smtClean="0"/>
              <a:t>２</a:t>
            </a:r>
            <a:r>
              <a:rPr lang="en-US" altLang="zh-CN" b="1" dirty="0" smtClean="0"/>
              <a:t>.８ </a:t>
            </a:r>
            <a:r>
              <a:rPr lang="zh-CN" altLang="en-US" b="1" dirty="0" smtClean="0">
                <a:solidFill>
                  <a:srgbClr val="FF0000"/>
                </a:solidFill>
              </a:rPr>
              <a:t>类型转换</a:t>
            </a:r>
            <a:endParaRPr lang="zh-CN" altLang="en-US" b="1" dirty="0" smtClean="0">
              <a:solidFill>
                <a:srgbClr val="FF0000"/>
              </a:solidFill>
            </a:endParaRPr>
          </a:p>
        </p:txBody>
      </p:sp>
      <p:sp>
        <p:nvSpPr>
          <p:cNvPr id="37891" name="Rectangle 3"/>
          <p:cNvSpPr>
            <a:spLocks noGrp="1" noChangeArrowheads="1"/>
          </p:cNvSpPr>
          <p:nvPr>
            <p:ph idx="1"/>
          </p:nvPr>
        </p:nvSpPr>
        <p:spPr>
          <a:xfrm>
            <a:off x="685800" y="1341438"/>
            <a:ext cx="8234363" cy="5405437"/>
          </a:xfrm>
        </p:spPr>
        <p:txBody>
          <a:bodyPr/>
          <a:lstStyle/>
          <a:p>
            <a:pPr marL="0" indent="0" eaLnBrk="1" hangingPunct="1">
              <a:lnSpc>
                <a:spcPct val="90000"/>
              </a:lnSpc>
              <a:buFontTx/>
              <a:buNone/>
              <a:defRPr/>
            </a:pPr>
            <a:r>
              <a:rPr lang="zh-CN" altLang="en-US" sz="2800" b="1" dirty="0">
                <a:solidFill>
                  <a:srgbClr val="0000CC"/>
                </a:solidFill>
              </a:rPr>
              <a:t>１．类型转换的概念</a:t>
            </a:r>
            <a:endParaRPr lang="zh-CN" altLang="en-US" sz="2800" b="1" dirty="0">
              <a:solidFill>
                <a:srgbClr val="0000CC"/>
              </a:solidFill>
            </a:endParaRPr>
          </a:p>
          <a:p>
            <a:pPr marL="990600" lvl="1" indent="-533400" eaLnBrk="1" hangingPunct="1">
              <a:lnSpc>
                <a:spcPct val="90000"/>
              </a:lnSpc>
              <a:defRPr/>
            </a:pPr>
            <a:r>
              <a:rPr lang="zh-CN" altLang="en-US" sz="2400" b="1" dirty="0"/>
              <a:t>类型转换就是将一种数据类型转换为另一种数据类型。</a:t>
            </a:r>
            <a:r>
              <a:rPr lang="zh-CN" altLang="en-US" sz="2400" b="1" dirty="0">
                <a:solidFill>
                  <a:srgbClr val="FF0000"/>
                </a:solidFill>
              </a:rPr>
              <a:t>下面的例子说明类型转换的过程</a:t>
            </a:r>
            <a:endParaRPr lang="zh-CN" altLang="en-US" sz="2400" b="1" dirty="0">
              <a:solidFill>
                <a:srgbClr val="FF0000"/>
              </a:solidFill>
            </a:endParaRPr>
          </a:p>
          <a:p>
            <a:pPr marL="990600" lvl="1" indent="-533400" eaLnBrk="1" hangingPunct="1">
              <a:lnSpc>
                <a:spcPct val="90000"/>
              </a:lnSpc>
              <a:buFontTx/>
              <a:buNone/>
              <a:defRPr/>
            </a:pPr>
            <a:r>
              <a:rPr lang="en-US" altLang="zh-CN" sz="2400" b="1" dirty="0" err="1">
                <a:solidFill>
                  <a:srgbClr val="FF0000"/>
                </a:solidFill>
              </a:rPr>
              <a:t>int</a:t>
            </a:r>
            <a:r>
              <a:rPr lang="en-US" altLang="zh-CN" sz="2400" b="1" dirty="0">
                <a:solidFill>
                  <a:srgbClr val="FF0000"/>
                </a:solidFill>
              </a:rPr>
              <a:t> </a:t>
            </a:r>
            <a:r>
              <a:rPr lang="en-US" altLang="zh-CN" sz="2400" b="1" dirty="0" err="1">
                <a:solidFill>
                  <a:srgbClr val="FF0000"/>
                </a:solidFill>
              </a:rPr>
              <a:t>ival</a:t>
            </a:r>
            <a:r>
              <a:rPr lang="en-US" altLang="zh-CN" sz="2400" b="1" dirty="0">
                <a:solidFill>
                  <a:srgbClr val="FF0000"/>
                </a:solidFill>
              </a:rPr>
              <a:t>=0;</a:t>
            </a:r>
            <a:endParaRPr lang="en-US" altLang="zh-CN" sz="2400" b="1" dirty="0">
              <a:solidFill>
                <a:srgbClr val="FF0000"/>
              </a:solidFill>
            </a:endParaRPr>
          </a:p>
          <a:p>
            <a:pPr marL="990600" lvl="1" indent="-533400" eaLnBrk="1" hangingPunct="1">
              <a:lnSpc>
                <a:spcPct val="90000"/>
              </a:lnSpc>
              <a:buFontTx/>
              <a:buNone/>
              <a:defRPr/>
            </a:pPr>
            <a:r>
              <a:rPr lang="en-US" altLang="zh-CN" sz="2400" b="1" dirty="0" err="1">
                <a:solidFill>
                  <a:srgbClr val="FF0000"/>
                </a:solidFill>
              </a:rPr>
              <a:t>ival</a:t>
            </a:r>
            <a:r>
              <a:rPr lang="en-US" altLang="zh-CN" sz="2400" b="1" dirty="0">
                <a:solidFill>
                  <a:srgbClr val="FF0000"/>
                </a:solidFill>
              </a:rPr>
              <a:t>=3.54+3;</a:t>
            </a:r>
            <a:endParaRPr lang="en-US" altLang="zh-CN" sz="2400" b="1" dirty="0">
              <a:solidFill>
                <a:srgbClr val="FF0000"/>
              </a:solidFill>
            </a:endParaRPr>
          </a:p>
          <a:p>
            <a:pPr marL="990600" lvl="1" indent="-533400" eaLnBrk="1" hangingPunct="1">
              <a:lnSpc>
                <a:spcPct val="90000"/>
              </a:lnSpc>
              <a:buFontTx/>
              <a:buNone/>
              <a:defRPr/>
            </a:pPr>
            <a:endParaRPr lang="en-US" altLang="zh-CN" sz="2400" b="1" dirty="0">
              <a:solidFill>
                <a:srgbClr val="FF0000"/>
              </a:solidFill>
            </a:endParaRPr>
          </a:p>
          <a:p>
            <a:pPr marL="609600" indent="-609600" eaLnBrk="1" hangingPunct="1">
              <a:lnSpc>
                <a:spcPct val="90000"/>
              </a:lnSpc>
              <a:buFontTx/>
              <a:buNone/>
              <a:defRPr/>
            </a:pPr>
            <a:r>
              <a:rPr lang="en-US" altLang="zh-CN" sz="2400" b="1" dirty="0"/>
              <a:t> </a:t>
            </a:r>
            <a:r>
              <a:rPr lang="zh-CN" altLang="en-US" sz="2400" b="1" dirty="0"/>
              <a:t>编译器的处理过程（</a:t>
            </a:r>
            <a:r>
              <a:rPr lang="zh-CN" altLang="en-US" sz="2400" b="1" dirty="0">
                <a:sym typeface="Wingdings" panose="05000000000000000000" pitchFamily="2" charset="2"/>
              </a:rPr>
              <a:t>：编译器将给出警告）</a:t>
            </a:r>
            <a:endParaRPr lang="zh-CN" altLang="en-US" sz="2400" b="1" dirty="0">
              <a:sym typeface="Wingdings" panose="05000000000000000000" pitchFamily="2" charset="2"/>
            </a:endParaRPr>
          </a:p>
          <a:p>
            <a:pPr marL="609600" indent="-609600" eaLnBrk="1" hangingPunct="1">
              <a:lnSpc>
                <a:spcPct val="90000"/>
              </a:lnSpc>
              <a:buFont typeface="Wingdings" panose="05000000000000000000" pitchFamily="2" charset="2"/>
              <a:buAutoNum type="arabicPeriod"/>
              <a:defRPr/>
            </a:pPr>
            <a:r>
              <a:rPr lang="zh-CN" altLang="en-US" sz="2400" b="1" dirty="0">
                <a:sym typeface="Wingdings" panose="05000000000000000000" pitchFamily="2" charset="2"/>
              </a:rPr>
              <a:t>为防止精度损失，将</a:t>
            </a:r>
            <a:r>
              <a:rPr lang="en-US" altLang="zh-CN" sz="2400" b="1" dirty="0" err="1">
                <a:sym typeface="Wingdings" panose="05000000000000000000" pitchFamily="2" charset="2"/>
              </a:rPr>
              <a:t>int</a:t>
            </a:r>
            <a:r>
              <a:rPr lang="en-US" altLang="zh-CN" sz="2400" b="1" dirty="0">
                <a:sym typeface="Wingdings" panose="05000000000000000000" pitchFamily="2" charset="2"/>
              </a:rPr>
              <a:t> 3</a:t>
            </a:r>
            <a:r>
              <a:rPr lang="zh-CN" altLang="en-US" sz="2400" b="1" dirty="0">
                <a:sym typeface="Wingdings" panose="05000000000000000000" pitchFamily="2" charset="2"/>
              </a:rPr>
              <a:t>提升为</a:t>
            </a:r>
            <a:r>
              <a:rPr lang="en-US" altLang="zh-CN" sz="2400" b="1" dirty="0">
                <a:sym typeface="Wingdings" panose="05000000000000000000" pitchFamily="2" charset="2"/>
              </a:rPr>
              <a:t>double 3.00;</a:t>
            </a:r>
            <a:endParaRPr lang="en-US" altLang="zh-CN" sz="2400" b="1" dirty="0">
              <a:sym typeface="Wingdings" panose="05000000000000000000" pitchFamily="2" charset="2"/>
            </a:endParaRPr>
          </a:p>
          <a:p>
            <a:pPr marL="609600" indent="-609600" eaLnBrk="1" hangingPunct="1">
              <a:lnSpc>
                <a:spcPct val="90000"/>
              </a:lnSpc>
              <a:buFont typeface="Wingdings" panose="05000000000000000000" pitchFamily="2" charset="2"/>
              <a:buAutoNum type="arabicPeriod"/>
              <a:defRPr/>
            </a:pPr>
            <a:r>
              <a:rPr lang="zh-CN" altLang="en-US" sz="2400" b="1" dirty="0">
                <a:solidFill>
                  <a:schemeClr val="accent2"/>
                </a:solidFill>
                <a:sym typeface="Wingdings" panose="05000000000000000000" pitchFamily="2" charset="2"/>
              </a:rPr>
              <a:t>执行</a:t>
            </a:r>
            <a:r>
              <a:rPr lang="en-US" altLang="zh-CN" sz="2400" b="1" dirty="0">
                <a:solidFill>
                  <a:schemeClr val="accent2"/>
                </a:solidFill>
                <a:sym typeface="Wingdings" panose="05000000000000000000" pitchFamily="2" charset="2"/>
              </a:rPr>
              <a:t>3.54+3.00</a:t>
            </a:r>
            <a:r>
              <a:rPr lang="zh-CN" altLang="en-US" sz="2400" b="1" dirty="0">
                <a:solidFill>
                  <a:schemeClr val="accent2"/>
                </a:solidFill>
                <a:sym typeface="Wingdings" panose="05000000000000000000" pitchFamily="2" charset="2"/>
              </a:rPr>
              <a:t>结果为</a:t>
            </a:r>
            <a:r>
              <a:rPr lang="en-US" altLang="zh-CN" sz="2400" b="1" dirty="0">
                <a:solidFill>
                  <a:schemeClr val="accent2"/>
                </a:solidFill>
                <a:sym typeface="Wingdings" panose="05000000000000000000" pitchFamily="2" charset="2"/>
              </a:rPr>
              <a:t>6.54;</a:t>
            </a:r>
            <a:endParaRPr lang="en-US" altLang="zh-CN" sz="2400" b="1" dirty="0">
              <a:solidFill>
                <a:schemeClr val="accent2"/>
              </a:solidFill>
              <a:sym typeface="Wingdings" panose="05000000000000000000" pitchFamily="2" charset="2"/>
            </a:endParaRPr>
          </a:p>
          <a:p>
            <a:pPr marL="609600" indent="-609600" eaLnBrk="1" hangingPunct="1">
              <a:lnSpc>
                <a:spcPct val="90000"/>
              </a:lnSpc>
              <a:buFont typeface="Wingdings" panose="05000000000000000000" pitchFamily="2" charset="2"/>
              <a:buAutoNum type="arabicPeriod"/>
              <a:defRPr/>
            </a:pPr>
            <a:r>
              <a:rPr lang="zh-CN" altLang="en-US" sz="2400" b="1" dirty="0">
                <a:sym typeface="Wingdings" panose="05000000000000000000" pitchFamily="2" charset="2"/>
              </a:rPr>
              <a:t>将</a:t>
            </a:r>
            <a:r>
              <a:rPr lang="en-US" altLang="zh-CN" sz="2400" b="1" dirty="0">
                <a:sym typeface="Wingdings" panose="05000000000000000000" pitchFamily="2" charset="2"/>
              </a:rPr>
              <a:t>=</a:t>
            </a:r>
            <a:r>
              <a:rPr lang="zh-CN" altLang="en-US" sz="2400" b="1" dirty="0">
                <a:sym typeface="Wingdings" panose="05000000000000000000" pitchFamily="2" charset="2"/>
              </a:rPr>
              <a:t>右边的类型转换为</a:t>
            </a:r>
            <a:r>
              <a:rPr lang="en-US" altLang="zh-CN" sz="2400" b="1" dirty="0">
                <a:sym typeface="Wingdings" panose="05000000000000000000" pitchFamily="2" charset="2"/>
              </a:rPr>
              <a:t>=</a:t>
            </a:r>
            <a:r>
              <a:rPr lang="zh-CN" altLang="en-US" sz="2400" b="1" dirty="0">
                <a:sym typeface="Wingdings" panose="05000000000000000000" pitchFamily="2" charset="2"/>
              </a:rPr>
              <a:t>左边的类型，直接切除小数右边的部份</a:t>
            </a:r>
            <a:r>
              <a:rPr lang="en-US" altLang="zh-CN" sz="2400" b="1" dirty="0">
                <a:sym typeface="Wingdings" panose="05000000000000000000" pitchFamily="2" charset="2"/>
              </a:rPr>
              <a:t>,</a:t>
            </a:r>
            <a:r>
              <a:rPr lang="zh-CN" altLang="en-US" sz="2400" b="1" dirty="0">
                <a:sym typeface="Wingdings" panose="05000000000000000000" pitchFamily="2" charset="2"/>
              </a:rPr>
              <a:t>即</a:t>
            </a:r>
            <a:r>
              <a:rPr lang="en-US" altLang="zh-CN" sz="2400" b="1" dirty="0">
                <a:sym typeface="Wingdings" panose="05000000000000000000" pitchFamily="2" charset="2"/>
              </a:rPr>
              <a:t>6.54</a:t>
            </a:r>
            <a:r>
              <a:rPr lang="zh-CN" altLang="en-US" sz="2400" b="1" dirty="0">
                <a:sym typeface="Wingdings" panose="05000000000000000000" pitchFamily="2" charset="2"/>
              </a:rPr>
              <a:t>变成了</a:t>
            </a:r>
            <a:r>
              <a:rPr lang="en-US" altLang="zh-CN" sz="2400" b="1" dirty="0">
                <a:sym typeface="Wingdings" panose="05000000000000000000" pitchFamily="2" charset="2"/>
              </a:rPr>
              <a:t>6</a:t>
            </a:r>
            <a:endParaRPr lang="en-US" altLang="zh-CN" sz="2400" b="1" dirty="0">
              <a:sym typeface="Wingdings" panose="05000000000000000000" pitchFamily="2" charset="2"/>
            </a:endParaRPr>
          </a:p>
          <a:p>
            <a:pPr marL="609600" indent="-609600" eaLnBrk="1" hangingPunct="1">
              <a:lnSpc>
                <a:spcPct val="90000"/>
              </a:lnSpc>
              <a:buFont typeface="Wingdings" panose="05000000000000000000" pitchFamily="2" charset="2"/>
              <a:buAutoNum type="arabicPeriod"/>
              <a:defRPr/>
            </a:pPr>
            <a:r>
              <a:rPr lang="zh-CN" altLang="en-US" sz="2400" b="1" dirty="0">
                <a:solidFill>
                  <a:schemeClr val="accent2"/>
                </a:solidFill>
                <a:sym typeface="Wingdings" panose="05000000000000000000" pitchFamily="2" charset="2"/>
              </a:rPr>
              <a:t>将</a:t>
            </a:r>
            <a:r>
              <a:rPr lang="en-US" altLang="zh-CN" sz="2400" b="1" dirty="0">
                <a:solidFill>
                  <a:schemeClr val="accent2"/>
                </a:solidFill>
                <a:sym typeface="Wingdings" panose="05000000000000000000" pitchFamily="2" charset="2"/>
              </a:rPr>
              <a:t>6</a:t>
            </a:r>
            <a:r>
              <a:rPr lang="zh-CN" altLang="en-US" sz="2400" b="1" dirty="0">
                <a:solidFill>
                  <a:schemeClr val="accent2"/>
                </a:solidFill>
                <a:sym typeface="Wingdings" panose="05000000000000000000" pitchFamily="2" charset="2"/>
              </a:rPr>
              <a:t>赋给</a:t>
            </a:r>
            <a:r>
              <a:rPr lang="en-US" altLang="zh-CN" sz="2400" b="1" dirty="0" err="1">
                <a:solidFill>
                  <a:schemeClr val="accent2"/>
                </a:solidFill>
                <a:sym typeface="Wingdings" panose="05000000000000000000" pitchFamily="2" charset="2"/>
              </a:rPr>
              <a:t>ival</a:t>
            </a:r>
            <a:r>
              <a:rPr lang="en-US" altLang="zh-CN" sz="2400" b="1" dirty="0">
                <a:solidFill>
                  <a:schemeClr val="accent2"/>
                </a:solidFill>
                <a:sym typeface="Wingdings" panose="05000000000000000000" pitchFamily="2" charset="2"/>
              </a:rPr>
              <a:t>;</a:t>
            </a:r>
            <a:endParaRPr lang="en-US" altLang="zh-CN" sz="2400" b="1" dirty="0">
              <a:solidFill>
                <a:schemeClr val="accent2"/>
              </a:solidFill>
              <a:sym typeface="Wingdings" panose="05000000000000000000" pitchFamily="2" charset="2"/>
            </a:endParaRPr>
          </a:p>
          <a:p>
            <a:pPr marL="609600" indent="-609600" eaLnBrk="1" hangingPunct="1">
              <a:lnSpc>
                <a:spcPct val="90000"/>
              </a:lnSpc>
              <a:buFont typeface="Wingdings" panose="05000000000000000000" pitchFamily="2" charset="2"/>
              <a:buAutoNum type="arabicPeriod"/>
              <a:defRPr/>
            </a:pPr>
            <a:endParaRPr lang="zh-CN" altLang="en-US" sz="2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ox(in)">
                                      <p:cBhvr>
                                        <p:cTn id="13" dur="500"/>
                                        <p:tgtEl>
                                          <p:spTgt spid="378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ox(in)">
                                      <p:cBhvr>
                                        <p:cTn id="16" dur="500"/>
                                        <p:tgtEl>
                                          <p:spTgt spid="378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anim calcmode="lin" valueType="num">
                                      <p:cBhvr additive="base">
                                        <p:cTn id="21"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 calcmode="lin" valueType="num">
                                      <p:cBhvr additive="base">
                                        <p:cTn id="2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nodeType="clickEffect">
                                  <p:stCondLst>
                                    <p:cond delay="0"/>
                                  </p:stCondLst>
                                  <p:childTnLst>
                                    <p:set>
                                      <p:cBhvr>
                                        <p:cTn id="32" dur="1" fill="hold">
                                          <p:stCondLst>
                                            <p:cond delay="0"/>
                                          </p:stCondLst>
                                        </p:cTn>
                                        <p:tgtEl>
                                          <p:spTgt spid="37891">
                                            <p:txEl>
                                              <p:pRg st="7" end="7"/>
                                            </p:txEl>
                                          </p:spTgt>
                                        </p:tgtEl>
                                        <p:attrNameLst>
                                          <p:attrName>style.visibility</p:attrName>
                                        </p:attrNameLst>
                                      </p:cBhvr>
                                      <p:to>
                                        <p:strVal val="visible"/>
                                      </p:to>
                                    </p:set>
                                    <p:anim from="(-#ppt_w/2)" to="(#ppt_x)" calcmode="lin" valueType="num">
                                      <p:cBhvr>
                                        <p:cTn id="33" dur="600" fill="hold">
                                          <p:stCondLst>
                                            <p:cond delay="0"/>
                                          </p:stCondLst>
                                        </p:cTn>
                                        <p:tgtEl>
                                          <p:spTgt spid="37891">
                                            <p:txEl>
                                              <p:pRg st="7" end="7"/>
                                            </p:txEl>
                                          </p:spTgt>
                                        </p:tgtEl>
                                        <p:attrNameLst>
                                          <p:attrName>ppt_x</p:attrName>
                                        </p:attrNameLst>
                                      </p:cBhvr>
                                    </p:anim>
                                    <p:anim from="0" to="-1.0" calcmode="lin" valueType="num">
                                      <p:cBhvr>
                                        <p:cTn id="34" dur="200" decel="50000" autoRev="1" fill="hold">
                                          <p:stCondLst>
                                            <p:cond delay="600"/>
                                          </p:stCondLst>
                                        </p:cTn>
                                        <p:tgtEl>
                                          <p:spTgt spid="37891">
                                            <p:txEl>
                                              <p:pRg st="7" end="7"/>
                                            </p:txEl>
                                          </p:spTgt>
                                        </p:tgtEl>
                                        <p:attrNameLst>
                                          <p:attrName>xshear</p:attrName>
                                        </p:attrNameLst>
                                      </p:cBhvr>
                                    </p:anim>
                                    <p:animScale>
                                      <p:cBhvr>
                                        <p:cTn id="35" dur="200" decel="100000" autoRev="1" fill="hold">
                                          <p:stCondLst>
                                            <p:cond delay="600"/>
                                          </p:stCondLst>
                                        </p:cTn>
                                        <p:tgtEl>
                                          <p:spTgt spid="37891">
                                            <p:txEl>
                                              <p:pRg st="7" end="7"/>
                                            </p:txEl>
                                          </p:spTgt>
                                        </p:tgtEl>
                                      </p:cBhvr>
                                      <p:from x="100000" y="100000"/>
                                      <p:to x="80000" y="100000"/>
                                    </p:animScale>
                                    <p:anim by="(#ppt_h/3+#ppt_w*0.1)" calcmode="lin" valueType="num">
                                      <p:cBhvr additive="sum">
                                        <p:cTn id="36" dur="200" decel="100000" autoRev="1" fill="hold">
                                          <p:stCondLst>
                                            <p:cond delay="600"/>
                                          </p:stCondLst>
                                        </p:cTn>
                                        <p:tgtEl>
                                          <p:spTgt spid="37891">
                                            <p:txEl>
                                              <p:pRg st="7" end="7"/>
                                            </p:txEl>
                                          </p:spTgt>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7891">
                                            <p:txEl>
                                              <p:pRg st="8" end="8"/>
                                            </p:txEl>
                                          </p:spTgt>
                                        </p:tgtEl>
                                        <p:attrNameLst>
                                          <p:attrName>style.visibility</p:attrName>
                                        </p:attrNameLst>
                                      </p:cBhvr>
                                      <p:to>
                                        <p:strVal val="visible"/>
                                      </p:to>
                                    </p:set>
                                    <p:anim calcmode="lin" valueType="num">
                                      <p:cBhvr additive="base">
                                        <p:cTn id="4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7891">
                                            <p:txEl>
                                              <p:pRg st="9" end="9"/>
                                            </p:txEl>
                                          </p:spTgt>
                                        </p:tgtEl>
                                        <p:attrNameLst>
                                          <p:attrName>style.visibility</p:attrName>
                                        </p:attrNameLst>
                                      </p:cBhvr>
                                      <p:to>
                                        <p:strVal val="visible"/>
                                      </p:to>
                                    </p:set>
                                    <p:anim calcmode="lin" valueType="num">
                                      <p:cBhvr additive="base">
                                        <p:cTn id="47"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3"/>
          <p:cNvSpPr>
            <a:spLocks noGrp="1" noChangeArrowheads="1"/>
          </p:cNvSpPr>
          <p:nvPr>
            <p:ph type="title"/>
          </p:nvPr>
        </p:nvSpPr>
        <p:spPr>
          <a:xfrm>
            <a:off x="611188" y="119063"/>
            <a:ext cx="7772400" cy="647700"/>
          </a:xfrm>
        </p:spPr>
        <p:txBody>
          <a:bodyPr/>
          <a:lstStyle/>
          <a:p>
            <a:pPr eaLnBrk="1" hangingPunct="1"/>
            <a:r>
              <a:rPr lang="en-US" altLang="zh-CN" b="1" smtClean="0"/>
              <a:t>２.８.1 </a:t>
            </a:r>
            <a:r>
              <a:rPr lang="zh-CN" altLang="en-US" b="1" smtClean="0"/>
              <a:t>隐式</a:t>
            </a:r>
            <a:r>
              <a:rPr lang="zh-CN" altLang="en-US" b="1" smtClean="0">
                <a:solidFill>
                  <a:srgbClr val="FF0000"/>
                </a:solidFill>
              </a:rPr>
              <a:t>类型转换</a:t>
            </a:r>
            <a:endParaRPr lang="zh-CN" altLang="en-US" b="1" smtClean="0">
              <a:solidFill>
                <a:srgbClr val="FF0000"/>
              </a:solidFill>
            </a:endParaRPr>
          </a:p>
        </p:txBody>
      </p:sp>
      <p:sp>
        <p:nvSpPr>
          <p:cNvPr id="63490" name="Rectangle 2"/>
          <p:cNvSpPr>
            <a:spLocks noGrp="1" noChangeArrowheads="1"/>
          </p:cNvSpPr>
          <p:nvPr>
            <p:ph idx="1"/>
          </p:nvPr>
        </p:nvSpPr>
        <p:spPr>
          <a:xfrm>
            <a:off x="250825" y="1196975"/>
            <a:ext cx="8497888" cy="4899025"/>
          </a:xfrm>
        </p:spPr>
        <p:txBody>
          <a:bodyPr/>
          <a:lstStyle/>
          <a:p>
            <a:pPr eaLnBrk="1" hangingPunct="1">
              <a:buFontTx/>
              <a:buNone/>
            </a:pPr>
            <a:r>
              <a:rPr lang="en-US" altLang="zh-CN" b="1" dirty="0" smtClean="0">
                <a:solidFill>
                  <a:srgbClr val="0000CC"/>
                </a:solidFill>
              </a:rPr>
              <a:t>1</a:t>
            </a:r>
            <a:r>
              <a:rPr lang="zh-CN" altLang="en-US" b="1" dirty="0" smtClean="0">
                <a:solidFill>
                  <a:srgbClr val="0000CC"/>
                </a:solidFill>
              </a:rPr>
              <a:t>、隐式类型转换的概念</a:t>
            </a:r>
            <a:endParaRPr lang="zh-CN" altLang="en-US" b="1" dirty="0" smtClean="0">
              <a:solidFill>
                <a:srgbClr val="0000CC"/>
              </a:solidFill>
            </a:endParaRPr>
          </a:p>
          <a:p>
            <a:pPr lvl="1" eaLnBrk="1" hangingPunct="1"/>
            <a:r>
              <a:rPr lang="en-US" altLang="zh-CN" sz="2400" b="1" dirty="0" smtClean="0"/>
              <a:t>C++</a:t>
            </a:r>
            <a:r>
              <a:rPr lang="zh-CN" altLang="en-US" sz="2400" b="1" dirty="0" smtClean="0"/>
              <a:t>定义了一套标准数据类型转换的规则，在必要时，</a:t>
            </a:r>
            <a:r>
              <a:rPr lang="en-US" altLang="zh-CN" sz="2400" b="1" dirty="0" smtClean="0"/>
              <a:t>C++</a:t>
            </a:r>
            <a:r>
              <a:rPr lang="zh-CN" altLang="en-US" sz="2400" b="1" dirty="0" smtClean="0"/>
              <a:t>会用这套转换规则进行数据类型的自动转换，无需 </a:t>
            </a:r>
            <a:r>
              <a:rPr lang="zh-CN" altLang="en-US" sz="2400" b="1" dirty="0" smtClean="0">
                <a:sym typeface="+mn-ea"/>
              </a:rPr>
              <a:t>程序员参与</a:t>
            </a:r>
            <a:r>
              <a:rPr lang="zh-CN" altLang="en-US" sz="2400" b="1" dirty="0" smtClean="0"/>
              <a:t>。</a:t>
            </a:r>
            <a:endParaRPr lang="zh-CN" altLang="en-US" sz="2400" b="1" dirty="0" smtClean="0"/>
          </a:p>
          <a:p>
            <a:pPr eaLnBrk="1" hangingPunct="1">
              <a:buFontTx/>
              <a:buNone/>
            </a:pPr>
            <a:r>
              <a:rPr lang="en-US" altLang="zh-CN" b="1" dirty="0" smtClean="0">
                <a:solidFill>
                  <a:srgbClr val="0000CC"/>
                </a:solidFill>
              </a:rPr>
              <a:t>2</a:t>
            </a:r>
            <a:r>
              <a:rPr lang="zh-CN" altLang="en-US" b="1" dirty="0" smtClean="0">
                <a:solidFill>
                  <a:srgbClr val="0000CC"/>
                </a:solidFill>
              </a:rPr>
              <a:t>、四种常见的隐式类型转换</a:t>
            </a:r>
            <a:endParaRPr lang="zh-CN" altLang="en-US" b="1" dirty="0" smtClean="0">
              <a:solidFill>
                <a:srgbClr val="0000CC"/>
              </a:solidFill>
            </a:endParaRPr>
          </a:p>
          <a:p>
            <a:pPr lvl="1" eaLnBrk="1" hangingPunct="1">
              <a:buFontTx/>
              <a:buNone/>
            </a:pPr>
            <a:r>
              <a:rPr lang="zh-CN" altLang="en-US" sz="2400" b="1" dirty="0" smtClean="0"/>
              <a:t>①在混合类型的算术表达式中，</a:t>
            </a:r>
            <a:r>
              <a:rPr lang="zh-CN" altLang="en-US" sz="2400" b="1" dirty="0" smtClean="0">
                <a:solidFill>
                  <a:srgbClr val="FF0000"/>
                </a:solidFill>
              </a:rPr>
              <a:t>最宽</a:t>
            </a:r>
            <a:r>
              <a:rPr lang="zh-CN" altLang="en-US" sz="2400" b="1" dirty="0" smtClean="0"/>
              <a:t>的数据类型成为</a:t>
            </a:r>
            <a:r>
              <a:rPr lang="zh-CN" altLang="en-US" sz="2400" b="1" dirty="0" smtClean="0">
                <a:solidFill>
                  <a:srgbClr val="FF0000"/>
                </a:solidFill>
              </a:rPr>
              <a:t>目标类型</a:t>
            </a:r>
            <a:r>
              <a:rPr lang="zh-CN" altLang="en-US" sz="2400" b="1" dirty="0" smtClean="0"/>
              <a:t>，如图示。</a:t>
            </a:r>
            <a:endParaRPr lang="zh-CN" altLang="en-US" sz="2400" b="1" dirty="0" smtClean="0"/>
          </a:p>
        </p:txBody>
      </p:sp>
      <p:pic>
        <p:nvPicPr>
          <p:cNvPr id="2050" name="Picture 2"/>
          <p:cNvPicPr>
            <a:picLocks noChangeAspect="1" noChangeArrowheads="1"/>
          </p:cNvPicPr>
          <p:nvPr/>
        </p:nvPicPr>
        <p:blipFill>
          <a:blip r:embed="rId1"/>
          <a:srcRect/>
          <a:stretch>
            <a:fillRect/>
          </a:stretch>
        </p:blipFill>
        <p:spPr bwMode="auto">
          <a:xfrm>
            <a:off x="23813" y="4508500"/>
            <a:ext cx="8940800" cy="201771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2" end="2"/>
                                            </p:txEl>
                                          </p:spTgt>
                                        </p:tgtEl>
                                        <p:attrNameLst>
                                          <p:attrName>style.visibility</p:attrName>
                                        </p:attrNameLst>
                                      </p:cBhvr>
                                      <p:to>
                                        <p:strVal val="visible"/>
                                      </p:to>
                                    </p:set>
                                    <p:anim calcmode="lin" valueType="num">
                                      <p:cBhvr additive="base">
                                        <p:cTn id="7"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0">
                                            <p:txEl>
                                              <p:pRg st="3" end="3"/>
                                            </p:txEl>
                                          </p:spTgt>
                                        </p:tgtEl>
                                        <p:attrNameLst>
                                          <p:attrName>style.visibility</p:attrName>
                                        </p:attrNameLst>
                                      </p:cBhvr>
                                      <p:to>
                                        <p:strVal val="visible"/>
                                      </p:to>
                                    </p:set>
                                    <p:anim calcmode="lin" valueType="num">
                                      <p:cBhvr additive="base">
                                        <p:cTn id="13"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3"/>
          <p:cNvSpPr>
            <a:spLocks noGrp="1" noChangeArrowheads="1"/>
          </p:cNvSpPr>
          <p:nvPr>
            <p:ph type="title"/>
          </p:nvPr>
        </p:nvSpPr>
        <p:spPr>
          <a:xfrm>
            <a:off x="661988" y="22225"/>
            <a:ext cx="7772400" cy="936625"/>
          </a:xfrm>
        </p:spPr>
        <p:txBody>
          <a:bodyPr/>
          <a:lstStyle/>
          <a:p>
            <a:pPr eaLnBrk="1" hangingPunct="1"/>
            <a:r>
              <a:rPr lang="en-US" altLang="zh-CN" b="1" smtClean="0"/>
              <a:t>2.8.1 </a:t>
            </a:r>
            <a:r>
              <a:rPr lang="zh-CN" altLang="en-US" b="1" smtClean="0"/>
              <a:t>隐式</a:t>
            </a:r>
            <a:r>
              <a:rPr lang="zh-CN" altLang="en-US" b="1" smtClean="0">
                <a:solidFill>
                  <a:srgbClr val="FF0000"/>
                </a:solidFill>
              </a:rPr>
              <a:t>类型转换</a:t>
            </a:r>
            <a:endParaRPr lang="zh-CN" altLang="en-US" b="1" smtClean="0">
              <a:solidFill>
                <a:srgbClr val="FF0000"/>
              </a:solidFill>
            </a:endParaRPr>
          </a:p>
        </p:txBody>
      </p:sp>
      <p:sp>
        <p:nvSpPr>
          <p:cNvPr id="74754" name="Rectangle 2"/>
          <p:cNvSpPr>
            <a:spLocks noGrp="1" noChangeArrowheads="1"/>
          </p:cNvSpPr>
          <p:nvPr>
            <p:ph idx="1"/>
          </p:nvPr>
        </p:nvSpPr>
        <p:spPr>
          <a:xfrm>
            <a:off x="685800" y="1341438"/>
            <a:ext cx="7772400" cy="4754562"/>
          </a:xfrm>
        </p:spPr>
        <p:txBody>
          <a:bodyPr/>
          <a:lstStyle/>
          <a:p>
            <a:pPr eaLnBrk="1" hangingPunct="1">
              <a:buFontTx/>
              <a:buNone/>
            </a:pPr>
            <a:r>
              <a:rPr lang="en-US" altLang="zh-CN" b="1" dirty="0" smtClean="0"/>
              <a:t>②</a:t>
            </a:r>
            <a:r>
              <a:rPr lang="zh-CN" altLang="en-US" b="1" dirty="0" smtClean="0">
                <a:solidFill>
                  <a:srgbClr val="0000CC"/>
                </a:solidFill>
              </a:rPr>
              <a:t>赋值</a:t>
            </a:r>
            <a:r>
              <a:rPr lang="zh-CN" altLang="en-US" b="1" dirty="0" smtClean="0"/>
              <a:t>，用一种类型的表达式赋予另一种类型的对象，</a:t>
            </a:r>
            <a:r>
              <a:rPr lang="zh-CN" altLang="en-US" b="1" dirty="0" smtClean="0">
                <a:solidFill>
                  <a:srgbClr val="FF0000"/>
                </a:solidFill>
              </a:rPr>
              <a:t>目标类型是被</a:t>
            </a:r>
            <a:r>
              <a:rPr lang="zh-CN" altLang="en-US" b="1" dirty="0" smtClean="0">
                <a:solidFill>
                  <a:srgbClr val="0000CC"/>
                </a:solidFill>
              </a:rPr>
              <a:t>赋值</a:t>
            </a:r>
            <a:r>
              <a:rPr lang="zh-CN" altLang="en-US" b="1" dirty="0" smtClean="0">
                <a:solidFill>
                  <a:srgbClr val="FF0000"/>
                </a:solidFill>
              </a:rPr>
              <a:t>的类型对象</a:t>
            </a:r>
            <a:r>
              <a:rPr lang="zh-CN" altLang="en-US" b="1" dirty="0" smtClean="0"/>
              <a:t>。</a:t>
            </a:r>
            <a:endParaRPr lang="zh-CN" altLang="en-US" b="1" dirty="0" smtClean="0"/>
          </a:p>
          <a:p>
            <a:pPr eaLnBrk="1" hangingPunct="1">
              <a:buFontTx/>
              <a:buNone/>
            </a:pPr>
            <a:r>
              <a:rPr lang="zh-CN" altLang="en-US" b="1" dirty="0" smtClean="0"/>
              <a:t>③</a:t>
            </a:r>
            <a:r>
              <a:rPr lang="zh-CN" altLang="en-US" b="1" dirty="0" smtClean="0">
                <a:solidFill>
                  <a:srgbClr val="0000CC"/>
                </a:solidFill>
              </a:rPr>
              <a:t>参数传递</a:t>
            </a:r>
            <a:r>
              <a:rPr lang="zh-CN" altLang="en-US" b="1" dirty="0" smtClean="0"/>
              <a:t>，把一个表达式传给一个函数调用，表达式的类型与形参的类型不同，</a:t>
            </a:r>
            <a:r>
              <a:rPr lang="zh-CN" altLang="en-US" b="1" dirty="0" smtClean="0">
                <a:solidFill>
                  <a:srgbClr val="FF0000"/>
                </a:solidFill>
              </a:rPr>
              <a:t>目标类型是形式参数的类型</a:t>
            </a:r>
            <a:r>
              <a:rPr lang="zh-CN" altLang="en-US" b="1" dirty="0" smtClean="0"/>
              <a:t>；</a:t>
            </a:r>
            <a:endParaRPr lang="zh-CN" altLang="en-US" b="1" dirty="0" smtClean="0"/>
          </a:p>
          <a:p>
            <a:pPr eaLnBrk="1" hangingPunct="1">
              <a:buFontTx/>
              <a:buNone/>
            </a:pPr>
            <a:r>
              <a:rPr lang="zh-CN" altLang="en-US" b="1" dirty="0" smtClean="0"/>
              <a:t>④</a:t>
            </a:r>
            <a:r>
              <a:rPr lang="zh-CN" altLang="en-US" b="1" dirty="0" smtClean="0">
                <a:solidFill>
                  <a:srgbClr val="0000CC"/>
                </a:solidFill>
              </a:rPr>
              <a:t>函数调用返回</a:t>
            </a:r>
            <a:r>
              <a:rPr lang="zh-CN" altLang="en-US" b="1" dirty="0" smtClean="0"/>
              <a:t>，从一个函数返回一个类型，</a:t>
            </a:r>
            <a:r>
              <a:rPr lang="en-US" altLang="zh-CN" b="1" dirty="0" smtClean="0"/>
              <a:t>return</a:t>
            </a:r>
            <a:r>
              <a:rPr lang="zh-CN" altLang="en-US" b="1" dirty="0" smtClean="0"/>
              <a:t>表达式的类型与返回类型不符，</a:t>
            </a:r>
            <a:r>
              <a:rPr lang="zh-CN" altLang="en-US" b="1" dirty="0" smtClean="0">
                <a:solidFill>
                  <a:srgbClr val="FF0000"/>
                </a:solidFill>
              </a:rPr>
              <a:t>目标类型是返回类型。</a:t>
            </a:r>
            <a:endParaRPr lang="zh-CN" altLang="en-US" b="1" dirty="0" smtClean="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wipe(down)">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wipe(down)">
                                      <p:cBhvr>
                                        <p:cTn id="12" dur="500"/>
                                        <p:tgtEl>
                                          <p:spTgt spid="747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3"/>
          <p:cNvSpPr>
            <a:spLocks noGrp="1" noChangeArrowheads="1"/>
          </p:cNvSpPr>
          <p:nvPr>
            <p:ph type="title"/>
          </p:nvPr>
        </p:nvSpPr>
        <p:spPr>
          <a:xfrm>
            <a:off x="581025" y="-44450"/>
            <a:ext cx="7772400" cy="1143000"/>
          </a:xfrm>
        </p:spPr>
        <p:txBody>
          <a:bodyPr/>
          <a:lstStyle/>
          <a:p>
            <a:pPr eaLnBrk="1" hangingPunct="1"/>
            <a:r>
              <a:rPr lang="en-US" altLang="zh-CN" b="1" smtClean="0"/>
              <a:t>2.8.2 </a:t>
            </a:r>
            <a:r>
              <a:rPr lang="zh-CN" altLang="en-US" b="1" smtClean="0"/>
              <a:t>显式</a:t>
            </a:r>
            <a:r>
              <a:rPr lang="zh-CN" altLang="en-US" b="1" smtClean="0">
                <a:solidFill>
                  <a:srgbClr val="FF0000"/>
                </a:solidFill>
              </a:rPr>
              <a:t>类型转换</a:t>
            </a:r>
            <a:endParaRPr lang="zh-CN" altLang="en-US" b="1" smtClean="0">
              <a:solidFill>
                <a:srgbClr val="FF0000"/>
              </a:solidFill>
            </a:endParaRPr>
          </a:p>
        </p:txBody>
      </p:sp>
      <p:sp>
        <p:nvSpPr>
          <p:cNvPr id="114690" name="Rectangle 2"/>
          <p:cNvSpPr>
            <a:spLocks noGrp="1" noChangeArrowheads="1"/>
          </p:cNvSpPr>
          <p:nvPr>
            <p:ph idx="1"/>
          </p:nvPr>
        </p:nvSpPr>
        <p:spPr>
          <a:xfrm>
            <a:off x="427038" y="971550"/>
            <a:ext cx="8407400" cy="5773738"/>
          </a:xfrm>
        </p:spPr>
        <p:txBody>
          <a:bodyPr/>
          <a:lstStyle/>
          <a:p>
            <a:pPr eaLnBrk="1" hangingPunct="1">
              <a:lnSpc>
                <a:spcPct val="80000"/>
              </a:lnSpc>
              <a:buFontTx/>
              <a:buNone/>
            </a:pPr>
            <a:r>
              <a:rPr lang="en-US" altLang="zh-CN" sz="2400" b="1" dirty="0" smtClean="0">
                <a:solidFill>
                  <a:srgbClr val="0000CC"/>
                </a:solidFill>
              </a:rPr>
              <a:t>1</a:t>
            </a:r>
            <a:r>
              <a:rPr lang="zh-CN" altLang="en-US" sz="2400" b="1" dirty="0" smtClean="0">
                <a:solidFill>
                  <a:srgbClr val="0000CC"/>
                </a:solidFill>
              </a:rPr>
              <a:t>、显式类型转换</a:t>
            </a:r>
            <a:endParaRPr lang="zh-CN" altLang="en-US" sz="2400" b="1" dirty="0" smtClean="0">
              <a:solidFill>
                <a:srgbClr val="0000CC"/>
              </a:solidFill>
            </a:endParaRPr>
          </a:p>
          <a:p>
            <a:pPr lvl="1" eaLnBrk="1" hangingPunct="1">
              <a:lnSpc>
                <a:spcPct val="80000"/>
              </a:lnSpc>
              <a:buFontTx/>
              <a:buNone/>
            </a:pPr>
            <a:r>
              <a:rPr lang="zh-CN" altLang="en-US" sz="2000" b="1" dirty="0" smtClean="0"/>
              <a:t>	显式类型转换也称强制类型转换（</a:t>
            </a:r>
            <a:r>
              <a:rPr lang="en-US" altLang="zh-CN" sz="2000" b="1" dirty="0" smtClean="0"/>
              <a:t>cast)</a:t>
            </a:r>
            <a:r>
              <a:rPr lang="zh-CN" altLang="en-US" sz="2000" b="1" dirty="0" smtClean="0"/>
              <a:t>，有时需要强制类型转换，但它也是错误的根源，因为它关闭了编译器的类型检查机制。</a:t>
            </a:r>
            <a:endParaRPr lang="zh-CN" altLang="en-US" sz="2000" b="1" dirty="0" smtClean="0"/>
          </a:p>
          <a:p>
            <a:pPr eaLnBrk="1" hangingPunct="1">
              <a:lnSpc>
                <a:spcPct val="80000"/>
              </a:lnSpc>
            </a:pPr>
            <a:r>
              <a:rPr lang="en-US" altLang="zh-CN" sz="2400" b="1" dirty="0" smtClean="0">
                <a:solidFill>
                  <a:schemeClr val="accent2"/>
                </a:solidFill>
              </a:rPr>
              <a:t>C</a:t>
            </a:r>
            <a:r>
              <a:rPr lang="zh-CN" altLang="en-US" sz="2400" b="1" dirty="0" smtClean="0">
                <a:solidFill>
                  <a:schemeClr val="accent2"/>
                </a:solidFill>
              </a:rPr>
              <a:t>中的转换形式：</a:t>
            </a:r>
            <a:endParaRPr lang="zh-CN" altLang="en-US" sz="2400" b="1" dirty="0" smtClean="0">
              <a:solidFill>
                <a:schemeClr val="accent2"/>
              </a:solidFill>
            </a:endParaRPr>
          </a:p>
          <a:p>
            <a:pPr algn="ctr" eaLnBrk="1" hangingPunct="1">
              <a:lnSpc>
                <a:spcPct val="80000"/>
              </a:lnSpc>
              <a:buFontTx/>
              <a:buNone/>
            </a:pPr>
            <a:r>
              <a:rPr lang="zh-CN" altLang="en-US" sz="2400" b="1" dirty="0" smtClean="0">
                <a:solidFill>
                  <a:srgbClr val="FF0000"/>
                </a:solidFill>
              </a:rPr>
              <a:t>（类型说明）表达式；</a:t>
            </a:r>
            <a:endParaRPr lang="zh-CN" altLang="en-US" sz="2400" b="1" dirty="0" smtClean="0">
              <a:solidFill>
                <a:srgbClr val="FF0000"/>
              </a:solidFill>
            </a:endParaRPr>
          </a:p>
          <a:p>
            <a:pPr lvl="1" eaLnBrk="1" hangingPunct="1">
              <a:lnSpc>
                <a:spcPct val="80000"/>
              </a:lnSpc>
              <a:buFontTx/>
              <a:buNone/>
            </a:pPr>
            <a:r>
              <a:rPr lang="zh-CN" altLang="en-US"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100;</a:t>
            </a:r>
            <a:endParaRPr lang="en-US" altLang="zh-CN" sz="2000" dirty="0" smtClean="0"/>
          </a:p>
          <a:p>
            <a:pPr lvl="1" eaLnBrk="1" hangingPunct="1">
              <a:lnSpc>
                <a:spcPct val="80000"/>
              </a:lnSpc>
              <a:buFontTx/>
              <a:buNone/>
            </a:pPr>
            <a:r>
              <a:rPr lang="en-US" altLang="zh-CN" sz="2000" dirty="0" smtClean="0"/>
              <a:t>	float f = (float) </a:t>
            </a:r>
            <a:r>
              <a:rPr lang="en-US" altLang="zh-CN" sz="2000" dirty="0" err="1" smtClean="0"/>
              <a:t>i</a:t>
            </a:r>
            <a:r>
              <a:rPr lang="en-US" altLang="zh-CN" sz="2000" dirty="0" smtClean="0"/>
              <a:t>;</a:t>
            </a:r>
            <a:endParaRPr lang="en-US" altLang="zh-CN" sz="2000" dirty="0" smtClean="0"/>
          </a:p>
          <a:p>
            <a:pPr lvl="1" eaLnBrk="1" hangingPunct="1">
              <a:lnSpc>
                <a:spcPct val="80000"/>
              </a:lnSpc>
              <a:buFontTx/>
              <a:buNone/>
            </a:pPr>
            <a:r>
              <a:rPr lang="en-US" altLang="zh-CN" sz="2000" dirty="0" smtClean="0"/>
              <a:t>	void * p;</a:t>
            </a:r>
            <a:endParaRPr lang="en-US" altLang="zh-CN" sz="2000" dirty="0" smtClean="0"/>
          </a:p>
          <a:p>
            <a:pPr lvl="1" eaLnBrk="1" hangingPunct="1">
              <a:lnSpc>
                <a:spcPct val="80000"/>
              </a:lnSpc>
              <a:buFontTx/>
              <a:buNone/>
            </a:pPr>
            <a:r>
              <a:rPr lang="en-US" altLang="zh-CN" sz="2000" dirty="0" smtClean="0"/>
              <a:t>	char * </a:t>
            </a:r>
            <a:r>
              <a:rPr lang="en-US" altLang="zh-CN" sz="2000" dirty="0" err="1" smtClean="0"/>
              <a:t>cp</a:t>
            </a:r>
            <a:r>
              <a:rPr lang="en-US" altLang="zh-CN" sz="2000" dirty="0" smtClean="0"/>
              <a:t> = (char *) p;</a:t>
            </a:r>
            <a:endParaRPr lang="en-US" altLang="zh-CN" sz="2000" dirty="0" smtClean="0"/>
          </a:p>
          <a:p>
            <a:pPr eaLnBrk="1" hangingPunct="1">
              <a:lnSpc>
                <a:spcPct val="80000"/>
              </a:lnSpc>
            </a:pPr>
            <a:r>
              <a:rPr lang="en-US" altLang="zh-CN" sz="2400" b="1" dirty="0" smtClean="0">
                <a:solidFill>
                  <a:schemeClr val="accent2"/>
                </a:solidFill>
              </a:rPr>
              <a:t>C++</a:t>
            </a:r>
            <a:r>
              <a:rPr lang="zh-CN" altLang="en-US" sz="2400" b="1" dirty="0" smtClean="0">
                <a:solidFill>
                  <a:schemeClr val="accent2"/>
                </a:solidFill>
              </a:rPr>
              <a:t>中的转换形式：</a:t>
            </a:r>
            <a:endParaRPr lang="zh-CN" altLang="en-US" sz="2400" b="1" dirty="0" smtClean="0">
              <a:solidFill>
                <a:schemeClr val="accent2"/>
              </a:solidFill>
            </a:endParaRPr>
          </a:p>
          <a:p>
            <a:pPr algn="ctr" eaLnBrk="1" hangingPunct="1">
              <a:lnSpc>
                <a:spcPct val="80000"/>
              </a:lnSpc>
              <a:buFontTx/>
              <a:buNone/>
            </a:pPr>
            <a:r>
              <a:rPr lang="zh-CN" altLang="en-US" sz="2400" b="1" dirty="0" smtClean="0">
                <a:solidFill>
                  <a:srgbClr val="FF0000"/>
                </a:solidFill>
              </a:rPr>
              <a:t>类型名称（表达式）；</a:t>
            </a:r>
            <a:endParaRPr lang="zh-CN" altLang="en-US" sz="2400" b="1" dirty="0" smtClean="0">
              <a:solidFill>
                <a:srgbClr val="FF0000"/>
              </a:solidFill>
            </a:endParaRPr>
          </a:p>
          <a:p>
            <a:pPr lvl="1" eaLnBrk="1" hangingPunct="1">
              <a:lnSpc>
                <a:spcPct val="80000"/>
              </a:lnSpc>
              <a:buFontTx/>
              <a:buNone/>
            </a:pPr>
            <a:r>
              <a:rPr lang="zh-CN" altLang="en-US" sz="2000" dirty="0" smtClean="0"/>
              <a:t>	</a:t>
            </a:r>
            <a:r>
              <a:rPr lang="en-US" altLang="zh-CN" sz="2000" dirty="0" err="1" smtClean="0"/>
              <a:t>int</a:t>
            </a:r>
            <a:r>
              <a:rPr lang="en-US" altLang="zh-CN" sz="2000" dirty="0" smtClean="0"/>
              <a:t> </a:t>
            </a:r>
            <a:r>
              <a:rPr lang="en-US" altLang="zh-CN" sz="2000" dirty="0" err="1" smtClean="0"/>
              <a:t>i</a:t>
            </a:r>
            <a:r>
              <a:rPr lang="en-US" altLang="zh-CN" sz="2000" dirty="0" smtClean="0"/>
              <a:t> = 100;</a:t>
            </a:r>
            <a:endParaRPr lang="en-US" altLang="zh-CN" sz="2000" dirty="0" smtClean="0"/>
          </a:p>
          <a:p>
            <a:pPr lvl="1" eaLnBrk="1" hangingPunct="1">
              <a:lnSpc>
                <a:spcPct val="80000"/>
              </a:lnSpc>
              <a:buFontTx/>
              <a:buNone/>
            </a:pPr>
            <a:r>
              <a:rPr lang="en-US" altLang="zh-CN" sz="2000" dirty="0" smtClean="0"/>
              <a:t>	float f = float (</a:t>
            </a:r>
            <a:r>
              <a:rPr lang="en-US" altLang="zh-CN" sz="2000" dirty="0" err="1" smtClean="0"/>
              <a:t>i</a:t>
            </a:r>
            <a:r>
              <a:rPr lang="en-US" altLang="zh-CN" sz="2000" dirty="0" smtClean="0"/>
              <a:t>);</a:t>
            </a:r>
            <a:endParaRPr lang="en-US" altLang="zh-CN" sz="2000" dirty="0" smtClean="0"/>
          </a:p>
          <a:p>
            <a:pPr lvl="1" eaLnBrk="1" hangingPunct="1">
              <a:lnSpc>
                <a:spcPct val="80000"/>
              </a:lnSpc>
              <a:buFontTx/>
              <a:buNone/>
            </a:pPr>
            <a:r>
              <a:rPr lang="en-US" altLang="zh-CN" sz="2000" dirty="0" smtClean="0"/>
              <a:t>	void * p;</a:t>
            </a:r>
            <a:endParaRPr lang="en-US" altLang="zh-CN" sz="2000" dirty="0" smtClean="0"/>
          </a:p>
          <a:p>
            <a:pPr lvl="1" eaLnBrk="1" hangingPunct="1">
              <a:lnSpc>
                <a:spcPct val="80000"/>
              </a:lnSpc>
              <a:buFontTx/>
              <a:buNone/>
            </a:pPr>
            <a:r>
              <a:rPr lang="en-US" altLang="zh-CN" sz="2000" dirty="0" smtClean="0"/>
              <a:t>	char * </a:t>
            </a:r>
            <a:r>
              <a:rPr lang="en-US" altLang="zh-CN" sz="2000" dirty="0" err="1" smtClean="0"/>
              <a:t>cp</a:t>
            </a:r>
            <a:r>
              <a:rPr lang="en-US" altLang="zh-CN" sz="2000" dirty="0" smtClean="0"/>
              <a:t> = char * (p);</a:t>
            </a:r>
            <a:endParaRPr lang="zh-CN" altLang="en-US" sz="2000"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3"/>
          <p:cNvSpPr>
            <a:spLocks noGrp="1" noChangeArrowheads="1"/>
          </p:cNvSpPr>
          <p:nvPr>
            <p:ph type="title"/>
          </p:nvPr>
        </p:nvSpPr>
        <p:spPr>
          <a:xfrm>
            <a:off x="685800" y="115888"/>
            <a:ext cx="7772400" cy="720725"/>
          </a:xfrm>
        </p:spPr>
        <p:txBody>
          <a:bodyPr/>
          <a:lstStyle/>
          <a:p>
            <a:pPr eaLnBrk="1" hangingPunct="1"/>
            <a:r>
              <a:rPr lang="en-US" altLang="zh-CN" b="1" smtClean="0"/>
              <a:t>2.8.2 </a:t>
            </a:r>
            <a:r>
              <a:rPr lang="zh-CN" altLang="en-US" b="1" smtClean="0"/>
              <a:t>显式</a:t>
            </a:r>
            <a:r>
              <a:rPr lang="zh-CN" altLang="en-US" b="1" smtClean="0">
                <a:solidFill>
                  <a:srgbClr val="FF0000"/>
                </a:solidFill>
              </a:rPr>
              <a:t>类型转换</a:t>
            </a:r>
            <a:endParaRPr lang="zh-CN" altLang="en-US" b="1" smtClean="0">
              <a:solidFill>
                <a:srgbClr val="FF0000"/>
              </a:solidFill>
            </a:endParaRPr>
          </a:p>
        </p:txBody>
      </p:sp>
      <p:sp>
        <p:nvSpPr>
          <p:cNvPr id="116738" name="Rectangle 2"/>
          <p:cNvSpPr>
            <a:spLocks noGrp="1" noChangeArrowheads="1"/>
          </p:cNvSpPr>
          <p:nvPr>
            <p:ph idx="1"/>
          </p:nvPr>
        </p:nvSpPr>
        <p:spPr>
          <a:xfrm>
            <a:off x="323850" y="1268413"/>
            <a:ext cx="8496300" cy="4751387"/>
          </a:xfrm>
        </p:spPr>
        <p:txBody>
          <a:bodyPr/>
          <a:lstStyle/>
          <a:p>
            <a:pPr eaLnBrk="1" hangingPunct="1">
              <a:lnSpc>
                <a:spcPct val="80000"/>
              </a:lnSpc>
              <a:buFontTx/>
              <a:buNone/>
            </a:pPr>
            <a:r>
              <a:rPr lang="en-US" altLang="zh-CN" sz="2800" dirty="0" smtClean="0">
                <a:solidFill>
                  <a:srgbClr val="0000CC"/>
                </a:solidFill>
              </a:rPr>
              <a:t>2</a:t>
            </a:r>
            <a:r>
              <a:rPr lang="zh-CN" altLang="en-US" sz="2800" dirty="0" smtClean="0">
                <a:solidFill>
                  <a:srgbClr val="0000CC"/>
                </a:solidFill>
              </a:rPr>
              <a:t>、</a:t>
            </a:r>
            <a:r>
              <a:rPr lang="en-US" altLang="zh-CN" sz="2800" b="1" dirty="0" smtClean="0">
                <a:solidFill>
                  <a:srgbClr val="0000CC"/>
                </a:solidFill>
              </a:rPr>
              <a:t>C++</a:t>
            </a:r>
            <a:r>
              <a:rPr lang="zh-CN" altLang="en-US" sz="2800" b="1" dirty="0" smtClean="0">
                <a:solidFill>
                  <a:srgbClr val="0000CC"/>
                </a:solidFill>
              </a:rPr>
              <a:t>中强制类型转换的几种形式</a:t>
            </a:r>
            <a:endParaRPr lang="zh-CN" altLang="en-US" sz="2800" b="1" dirty="0" smtClean="0">
              <a:solidFill>
                <a:srgbClr val="0000CC"/>
              </a:solidFill>
            </a:endParaRPr>
          </a:p>
          <a:p>
            <a:pPr lvl="1" eaLnBrk="1" hangingPunct="1">
              <a:lnSpc>
                <a:spcPct val="80000"/>
              </a:lnSpc>
              <a:buFontTx/>
              <a:buNone/>
            </a:pPr>
            <a:r>
              <a:rPr lang="en-US" altLang="zh-CN" sz="2400" b="1" dirty="0" smtClean="0">
                <a:solidFill>
                  <a:schemeClr val="accent2"/>
                </a:solidFill>
              </a:rPr>
              <a:t>cast-name&lt;type&gt;(expression);</a:t>
            </a:r>
            <a:endParaRPr lang="en-US" altLang="zh-CN" sz="2400" b="1" dirty="0" smtClean="0">
              <a:solidFill>
                <a:schemeClr val="accent2"/>
              </a:solidFill>
            </a:endParaRPr>
          </a:p>
          <a:p>
            <a:pPr lvl="1" eaLnBrk="1" hangingPunct="1">
              <a:lnSpc>
                <a:spcPct val="80000"/>
              </a:lnSpc>
              <a:buFontTx/>
              <a:buNone/>
            </a:pPr>
            <a:endParaRPr lang="en-US" altLang="zh-CN" sz="2400" b="1" dirty="0" smtClean="0">
              <a:solidFill>
                <a:schemeClr val="accent2"/>
              </a:solidFill>
            </a:endParaRPr>
          </a:p>
          <a:p>
            <a:pPr lvl="1" eaLnBrk="1" hangingPunct="1">
              <a:lnSpc>
                <a:spcPct val="80000"/>
              </a:lnSpc>
              <a:buFontTx/>
              <a:buNone/>
            </a:pPr>
            <a:r>
              <a:rPr lang="zh-CN" altLang="en-US" sz="2400" dirty="0" smtClean="0"/>
              <a:t>其中的</a:t>
            </a:r>
            <a:r>
              <a:rPr lang="en-US" altLang="zh-CN" sz="2400" dirty="0" smtClean="0"/>
              <a:t>cast-name</a:t>
            </a:r>
            <a:r>
              <a:rPr lang="zh-CN" altLang="en-US" sz="2400" dirty="0" smtClean="0"/>
              <a:t>可以为：</a:t>
            </a:r>
            <a:endParaRPr lang="zh-CN" altLang="en-US" sz="2400" dirty="0" smtClean="0"/>
          </a:p>
          <a:p>
            <a:pPr lvl="2" eaLnBrk="1" hangingPunct="1">
              <a:lnSpc>
                <a:spcPct val="80000"/>
              </a:lnSpc>
              <a:buFontTx/>
              <a:buNone/>
            </a:pPr>
            <a:r>
              <a:rPr lang="en-US" altLang="zh-CN" sz="2000" b="1" dirty="0" err="1" smtClean="0">
                <a:solidFill>
                  <a:srgbClr val="0000CC"/>
                </a:solidFill>
              </a:rPr>
              <a:t>static_cast</a:t>
            </a:r>
            <a:r>
              <a:rPr lang="en-US" altLang="zh-CN" sz="2000" b="1" dirty="0" smtClean="0">
                <a:solidFill>
                  <a:srgbClr val="0000CC"/>
                </a:solidFill>
              </a:rPr>
              <a:t>   :</a:t>
            </a:r>
            <a:r>
              <a:rPr lang="zh-CN" altLang="en-US" sz="2000" b="1" dirty="0" smtClean="0">
                <a:solidFill>
                  <a:srgbClr val="0000CC"/>
                </a:solidFill>
              </a:rPr>
              <a:t>静态转换，类似隐式转换</a:t>
            </a:r>
            <a:endParaRPr lang="zh-CN" altLang="en-US" sz="2000" b="1" dirty="0" smtClean="0">
              <a:solidFill>
                <a:srgbClr val="0000CC"/>
              </a:solidFill>
            </a:endParaRPr>
          </a:p>
          <a:p>
            <a:pPr lvl="2" eaLnBrk="1" hangingPunct="1">
              <a:lnSpc>
                <a:spcPct val="80000"/>
              </a:lnSpc>
              <a:buFontTx/>
              <a:buNone/>
            </a:pPr>
            <a:r>
              <a:rPr lang="en-US" altLang="zh-CN" sz="2000" b="1" dirty="0" err="1" smtClean="0">
                <a:solidFill>
                  <a:srgbClr val="0000CC"/>
                </a:solidFill>
              </a:rPr>
              <a:t>dynamic_cast</a:t>
            </a:r>
            <a:r>
              <a:rPr lang="zh-CN" altLang="en-US" sz="2000" b="1" dirty="0" smtClean="0">
                <a:solidFill>
                  <a:srgbClr val="0000CC"/>
                </a:solidFill>
              </a:rPr>
              <a:t>：动态转换，基类与派生类之间的指针转换</a:t>
            </a:r>
            <a:endParaRPr lang="zh-CN" altLang="en-US" sz="2000" b="1" dirty="0" smtClean="0">
              <a:solidFill>
                <a:srgbClr val="0000CC"/>
              </a:solidFill>
            </a:endParaRPr>
          </a:p>
          <a:p>
            <a:pPr lvl="2" eaLnBrk="1" hangingPunct="1">
              <a:lnSpc>
                <a:spcPct val="80000"/>
              </a:lnSpc>
              <a:buFontTx/>
              <a:buNone/>
            </a:pPr>
            <a:r>
              <a:rPr lang="en-US" altLang="zh-CN" sz="2000" b="1" dirty="0" err="1" smtClean="0">
                <a:solidFill>
                  <a:srgbClr val="0000CC"/>
                </a:solidFill>
              </a:rPr>
              <a:t>const_cast</a:t>
            </a:r>
            <a:r>
              <a:rPr lang="en-US" altLang="zh-CN" sz="2000" b="1" dirty="0" smtClean="0">
                <a:solidFill>
                  <a:srgbClr val="0000CC"/>
                </a:solidFill>
              </a:rPr>
              <a:t>   </a:t>
            </a:r>
            <a:r>
              <a:rPr lang="zh-CN" altLang="en-US" sz="2000" b="1" dirty="0" smtClean="0">
                <a:solidFill>
                  <a:srgbClr val="0000CC"/>
                </a:solidFill>
              </a:rPr>
              <a:t>：常量转换</a:t>
            </a:r>
            <a:endParaRPr lang="zh-CN" altLang="en-US" sz="2000" b="1" dirty="0" smtClean="0">
              <a:solidFill>
                <a:srgbClr val="0000CC"/>
              </a:solidFill>
            </a:endParaRPr>
          </a:p>
          <a:p>
            <a:pPr lvl="2" eaLnBrk="1" hangingPunct="1">
              <a:lnSpc>
                <a:spcPct val="80000"/>
              </a:lnSpc>
              <a:buFontTx/>
              <a:buNone/>
            </a:pPr>
            <a:r>
              <a:rPr lang="en-US" altLang="zh-CN" sz="2000" b="1" dirty="0" err="1" smtClean="0">
                <a:solidFill>
                  <a:srgbClr val="0000CC"/>
                </a:solidFill>
              </a:rPr>
              <a:t>reinterpret_cast</a:t>
            </a:r>
            <a:r>
              <a:rPr lang="zh-CN" altLang="en-US" sz="2000" b="1" dirty="0" smtClean="0">
                <a:solidFill>
                  <a:srgbClr val="0000CC"/>
                </a:solidFill>
              </a:rPr>
              <a:t>：重解释转换</a:t>
            </a:r>
            <a:r>
              <a:rPr lang="zh-CN" altLang="en-US" sz="2000" b="1" dirty="0" smtClean="0">
                <a:solidFill>
                  <a:srgbClr val="C00000"/>
                </a:solidFill>
              </a:rPr>
              <a:t>，用于不相关的类型转换，如将</a:t>
            </a:r>
            <a:r>
              <a:rPr lang="en-US" altLang="zh-CN" sz="2000" b="1" dirty="0" err="1" smtClean="0">
                <a:solidFill>
                  <a:srgbClr val="C00000"/>
                </a:solidFill>
              </a:rPr>
              <a:t>int</a:t>
            </a:r>
            <a:r>
              <a:rPr lang="zh-CN" altLang="en-US" sz="2000" b="1" dirty="0" smtClean="0">
                <a:solidFill>
                  <a:srgbClr val="C00000"/>
                </a:solidFill>
              </a:rPr>
              <a:t>转换成指针等</a:t>
            </a:r>
            <a:r>
              <a:rPr lang="zh-CN" altLang="en-US" sz="2000" b="1" dirty="0" smtClean="0"/>
              <a:t>。</a:t>
            </a:r>
            <a:endParaRPr lang="zh-CN" altLang="en-US" sz="2000" b="1" dirty="0" smtClean="0"/>
          </a:p>
          <a:p>
            <a:pPr lvl="1" eaLnBrk="1" hangingPunct="1">
              <a:lnSpc>
                <a:spcPct val="80000"/>
              </a:lnSpc>
              <a:buFontTx/>
              <a:buNone/>
            </a:pPr>
            <a:endParaRPr lang="zh-CN" altLang="en-US" sz="2400" dirty="0" smtClean="0"/>
          </a:p>
          <a:p>
            <a:pPr lvl="1" eaLnBrk="1" hangingPunct="1">
              <a:lnSpc>
                <a:spcPct val="80000"/>
              </a:lnSpc>
              <a:buFontTx/>
              <a:buNone/>
            </a:pPr>
            <a:r>
              <a:rPr lang="zh-CN" altLang="en-US" sz="2400" dirty="0" smtClean="0"/>
              <a:t>例：</a:t>
            </a:r>
            <a:endParaRPr lang="zh-CN" altLang="en-US" sz="2400" dirty="0" smtClean="0"/>
          </a:p>
          <a:p>
            <a:pPr eaLnBrk="1" hangingPunct="1">
              <a:lnSpc>
                <a:spcPct val="80000"/>
              </a:lnSpc>
              <a:buFontTx/>
              <a:buNone/>
            </a:pPr>
            <a:r>
              <a:rPr lang="zh-CN" altLang="en-US" sz="2800" dirty="0" smtClean="0"/>
              <a:t>	 </a:t>
            </a:r>
            <a:r>
              <a:rPr lang="zh-CN" altLang="en-US" sz="2800" dirty="0" smtClean="0">
                <a:solidFill>
                  <a:schemeClr val="accent2"/>
                </a:solidFill>
              </a:rPr>
              <a:t>	</a:t>
            </a:r>
            <a:r>
              <a:rPr lang="en-US" altLang="zh-CN" sz="2800" dirty="0" smtClean="0">
                <a:solidFill>
                  <a:schemeClr val="accent2"/>
                </a:solidFill>
              </a:rPr>
              <a:t>double b=-67.89;</a:t>
            </a:r>
            <a:endParaRPr lang="en-US" altLang="zh-CN" sz="2800" dirty="0" smtClean="0">
              <a:solidFill>
                <a:schemeClr val="accent2"/>
              </a:solidFill>
            </a:endParaRPr>
          </a:p>
          <a:p>
            <a:pPr eaLnBrk="1" hangingPunct="1">
              <a:lnSpc>
                <a:spcPct val="80000"/>
              </a:lnSpc>
              <a:buFontTx/>
              <a:buNone/>
            </a:pPr>
            <a:r>
              <a:rPr lang="en-US" altLang="zh-CN" sz="2800" dirty="0" smtClean="0">
                <a:solidFill>
                  <a:schemeClr val="accent2"/>
                </a:solidFill>
              </a:rPr>
              <a:t>		 </a:t>
            </a:r>
            <a:r>
              <a:rPr lang="en-US" altLang="zh-CN" sz="2800" dirty="0" err="1" smtClean="0">
                <a:solidFill>
                  <a:schemeClr val="accent2"/>
                </a:solidFill>
              </a:rPr>
              <a:t>int</a:t>
            </a:r>
            <a:r>
              <a:rPr lang="en-US" altLang="zh-CN" sz="2800" dirty="0" smtClean="0">
                <a:solidFill>
                  <a:schemeClr val="accent2"/>
                </a:solidFill>
              </a:rPr>
              <a:t> c=b;</a:t>
            </a:r>
            <a:endParaRPr lang="en-US" altLang="zh-CN" sz="2800" dirty="0" smtClean="0">
              <a:solidFill>
                <a:schemeClr val="accent2"/>
              </a:solidFill>
            </a:endParaRPr>
          </a:p>
          <a:p>
            <a:pPr eaLnBrk="1" hangingPunct="1">
              <a:lnSpc>
                <a:spcPct val="80000"/>
              </a:lnSpc>
              <a:buFontTx/>
              <a:buNone/>
            </a:pPr>
            <a:r>
              <a:rPr lang="en-US" altLang="zh-CN" sz="2800" dirty="0" smtClean="0">
                <a:solidFill>
                  <a:schemeClr val="accent2"/>
                </a:solidFill>
              </a:rPr>
              <a:t>		</a:t>
            </a:r>
            <a:r>
              <a:rPr lang="en-US" altLang="zh-CN" sz="2800" dirty="0" err="1" smtClean="0">
                <a:solidFill>
                  <a:schemeClr val="accent2"/>
                </a:solidFill>
              </a:rPr>
              <a:t>int</a:t>
            </a:r>
            <a:r>
              <a:rPr lang="en-US" altLang="zh-CN" sz="2800" dirty="0" smtClean="0">
                <a:solidFill>
                  <a:schemeClr val="accent2"/>
                </a:solidFill>
              </a:rPr>
              <a:t> c=</a:t>
            </a:r>
            <a:r>
              <a:rPr lang="en-US" altLang="zh-CN" sz="2800" dirty="0" err="1" smtClean="0">
                <a:solidFill>
                  <a:schemeClr val="accent2"/>
                </a:solidFill>
              </a:rPr>
              <a:t>static_cast</a:t>
            </a:r>
            <a:r>
              <a:rPr lang="en-US" altLang="zh-CN" sz="2800" dirty="0" smtClean="0">
                <a:solidFill>
                  <a:schemeClr val="accent2"/>
                </a:solidFill>
              </a:rPr>
              <a:t>&lt;</a:t>
            </a:r>
            <a:r>
              <a:rPr lang="en-US" altLang="zh-CN" sz="2800" dirty="0" err="1" smtClean="0">
                <a:solidFill>
                  <a:schemeClr val="accent2"/>
                </a:solidFill>
              </a:rPr>
              <a:t>int</a:t>
            </a:r>
            <a:r>
              <a:rPr lang="en-US" altLang="zh-CN" sz="2800" dirty="0" smtClean="0">
                <a:solidFill>
                  <a:schemeClr val="accent2"/>
                </a:solidFill>
              </a:rPr>
              <a:t>&gt;(b);</a:t>
            </a:r>
            <a:endParaRPr lang="en-US" altLang="zh-CN" sz="2800" dirty="0" smtClean="0">
              <a:solidFill>
                <a:schemeClr val="accent2"/>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noChangeArrowheads="1"/>
          </p:cNvSpPr>
          <p:nvPr>
            <p:ph type="title"/>
          </p:nvPr>
        </p:nvSpPr>
        <p:spPr>
          <a:xfrm>
            <a:off x="685800" y="-20638"/>
            <a:ext cx="7772400" cy="1143001"/>
          </a:xfrm>
        </p:spPr>
        <p:txBody>
          <a:bodyPr/>
          <a:lstStyle/>
          <a:p>
            <a:pPr eaLnBrk="1" hangingPunct="1"/>
            <a:r>
              <a:rPr lang="en-US" altLang="zh-CN" b="1" smtClean="0"/>
              <a:t>2.8.2 </a:t>
            </a:r>
            <a:r>
              <a:rPr lang="zh-CN" altLang="en-US" b="1" smtClean="0"/>
              <a:t>显式</a:t>
            </a:r>
            <a:r>
              <a:rPr lang="zh-CN" altLang="en-US" b="1" smtClean="0">
                <a:solidFill>
                  <a:srgbClr val="FF0000"/>
                </a:solidFill>
              </a:rPr>
              <a:t>类型转换</a:t>
            </a:r>
            <a:endParaRPr lang="zh-CN" altLang="en-US" b="1" smtClean="0">
              <a:solidFill>
                <a:srgbClr val="FF0000"/>
              </a:solidFill>
            </a:endParaRPr>
          </a:p>
        </p:txBody>
      </p:sp>
      <p:sp>
        <p:nvSpPr>
          <p:cNvPr id="75778" name="Rectangle 2"/>
          <p:cNvSpPr>
            <a:spLocks noGrp="1" noChangeArrowheads="1"/>
          </p:cNvSpPr>
          <p:nvPr>
            <p:ph idx="1"/>
          </p:nvPr>
        </p:nvSpPr>
        <p:spPr>
          <a:xfrm>
            <a:off x="323850" y="1122363"/>
            <a:ext cx="8712200" cy="5589587"/>
          </a:xfrm>
        </p:spPr>
        <p:txBody>
          <a:bodyPr/>
          <a:lstStyle/>
          <a:p>
            <a:pPr eaLnBrk="1" hangingPunct="1">
              <a:lnSpc>
                <a:spcPct val="80000"/>
              </a:lnSpc>
              <a:buFontTx/>
              <a:buNone/>
            </a:pPr>
            <a:r>
              <a:rPr lang="en-US" altLang="zh-CN" sz="2400" b="1" dirty="0" smtClean="0">
                <a:solidFill>
                  <a:srgbClr val="0000CC"/>
                </a:solidFill>
              </a:rPr>
              <a:t>【</a:t>
            </a:r>
            <a:r>
              <a:rPr lang="zh-CN" altLang="en-US" sz="2400" b="1" dirty="0" smtClean="0">
                <a:solidFill>
                  <a:srgbClr val="0000CC"/>
                </a:solidFill>
              </a:rPr>
              <a:t>例</a:t>
            </a:r>
            <a:r>
              <a:rPr lang="en-US" altLang="zh-CN" sz="2400" b="1" dirty="0" smtClean="0">
                <a:solidFill>
                  <a:srgbClr val="0000CC"/>
                </a:solidFill>
              </a:rPr>
              <a:t>2-13】</a:t>
            </a:r>
            <a:r>
              <a:rPr lang="zh-CN" altLang="en-US" sz="2400" b="1" dirty="0" smtClean="0">
                <a:solidFill>
                  <a:srgbClr val="0000CC"/>
                </a:solidFill>
              </a:rPr>
              <a:t>利用</a:t>
            </a:r>
            <a:r>
              <a:rPr lang="en-US" altLang="zh-CN" sz="2400" b="1" dirty="0" err="1" smtClean="0">
                <a:solidFill>
                  <a:srgbClr val="0000CC"/>
                </a:solidFill>
              </a:rPr>
              <a:t>const_cast</a:t>
            </a:r>
            <a:r>
              <a:rPr lang="zh-CN" altLang="en-US" sz="2400" b="1" dirty="0" smtClean="0">
                <a:solidFill>
                  <a:srgbClr val="0000CC"/>
                </a:solidFill>
              </a:rPr>
              <a:t>转换去掉指针和引用的</a:t>
            </a:r>
            <a:r>
              <a:rPr lang="en-US" altLang="zh-CN" sz="2400" b="1" dirty="0" err="1" smtClean="0">
                <a:solidFill>
                  <a:srgbClr val="0000CC"/>
                </a:solidFill>
              </a:rPr>
              <a:t>const</a:t>
            </a:r>
            <a:r>
              <a:rPr lang="zh-CN" altLang="en-US" sz="2400" b="1" dirty="0" smtClean="0">
                <a:solidFill>
                  <a:srgbClr val="0000CC"/>
                </a:solidFill>
              </a:rPr>
              <a:t>限制。</a:t>
            </a:r>
            <a:endParaRPr lang="zh-CN" altLang="en-US" sz="2400" b="1" dirty="0" smtClean="0">
              <a:solidFill>
                <a:srgbClr val="0000CC"/>
              </a:solidFill>
            </a:endParaRPr>
          </a:p>
          <a:p>
            <a:pPr eaLnBrk="1" hangingPunct="1">
              <a:buFontTx/>
              <a:buNone/>
            </a:pPr>
            <a:r>
              <a:rPr lang="en-US" altLang="zh-CN" sz="1800" b="1" dirty="0" smtClean="0"/>
              <a:t>#include&lt;</a:t>
            </a:r>
            <a:r>
              <a:rPr lang="en-US" altLang="zh-CN" sz="1800" b="1" dirty="0" err="1" smtClean="0"/>
              <a:t>iostream</a:t>
            </a:r>
            <a:r>
              <a:rPr lang="en-US" altLang="zh-CN" sz="1800" b="1" dirty="0" smtClean="0"/>
              <a:t>&gt;</a:t>
            </a:r>
            <a:endParaRPr lang="en-US" altLang="zh-CN" sz="1800" b="1" dirty="0" smtClean="0"/>
          </a:p>
          <a:p>
            <a:pPr eaLnBrk="1" hangingPunct="1">
              <a:buFontTx/>
              <a:buNone/>
            </a:pPr>
            <a:r>
              <a:rPr lang="en-US" altLang="zh-CN" sz="1800" b="1" dirty="0" smtClean="0"/>
              <a:t>using namespace </a:t>
            </a:r>
            <a:r>
              <a:rPr lang="en-US" altLang="zh-CN" sz="1800" b="1" dirty="0" err="1" smtClean="0"/>
              <a:t>std</a:t>
            </a:r>
            <a:r>
              <a:rPr lang="en-US" altLang="zh-CN" sz="1800" b="1" dirty="0" smtClean="0"/>
              <a:t>;  </a:t>
            </a:r>
            <a:endParaRPr lang="en-US" altLang="zh-CN" sz="1800" b="1" dirty="0" smtClean="0"/>
          </a:p>
          <a:p>
            <a:pPr eaLnBrk="1" hangingPunct="1">
              <a:buFontTx/>
              <a:buNone/>
            </a:pPr>
            <a:r>
              <a:rPr lang="en-US" altLang="zh-CN" sz="1800" b="1" dirty="0" smtClean="0"/>
              <a:t>void </a:t>
            </a:r>
            <a:r>
              <a:rPr lang="en-US" altLang="zh-CN" sz="1800" b="1" dirty="0" err="1" smtClean="0"/>
              <a:t>sqrt</a:t>
            </a:r>
            <a:r>
              <a:rPr lang="en-US" altLang="zh-CN" sz="1800" b="1" dirty="0" smtClean="0"/>
              <a:t>(</a:t>
            </a:r>
            <a:r>
              <a:rPr lang="en-US" altLang="zh-CN" sz="1800" b="1" dirty="0" err="1" smtClean="0"/>
              <a:t>const</a:t>
            </a:r>
            <a:r>
              <a:rPr lang="en-US" altLang="zh-CN" sz="1800" b="1" dirty="0" smtClean="0"/>
              <a:t> </a:t>
            </a:r>
            <a:r>
              <a:rPr lang="en-US" altLang="zh-CN" sz="1800" b="1" dirty="0" err="1" smtClean="0"/>
              <a:t>int</a:t>
            </a:r>
            <a:r>
              <a:rPr lang="en-US" altLang="zh-CN" sz="1800" b="1" dirty="0" smtClean="0"/>
              <a:t> *x) {</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*p=</a:t>
            </a:r>
            <a:r>
              <a:rPr lang="en-US" altLang="zh-CN" sz="1800" b="1" dirty="0" err="1" smtClean="0"/>
              <a:t>const_cast</a:t>
            </a:r>
            <a:r>
              <a:rPr lang="en-US" altLang="zh-CN" sz="1800" b="1" dirty="0" smtClean="0"/>
              <a:t> &lt;</a:t>
            </a:r>
            <a:r>
              <a:rPr lang="en-US" altLang="zh-CN" sz="1800" b="1" dirty="0" err="1" smtClean="0"/>
              <a:t>int</a:t>
            </a:r>
            <a:r>
              <a:rPr lang="en-US" altLang="zh-CN" sz="1800" b="1" dirty="0" smtClean="0"/>
              <a:t> *&gt;(x); </a:t>
            </a:r>
            <a:r>
              <a:rPr lang="en-US" altLang="zh-CN" sz="1800" b="1" dirty="0" smtClean="0">
                <a:solidFill>
                  <a:schemeClr val="accent2"/>
                </a:solidFill>
              </a:rPr>
              <a:t>//</a:t>
            </a:r>
            <a:r>
              <a:rPr lang="en-US" altLang="zh-CN" sz="1800" b="1" dirty="0" err="1" smtClean="0">
                <a:solidFill>
                  <a:schemeClr val="accent2"/>
                </a:solidFill>
              </a:rPr>
              <a:t>const_cast</a:t>
            </a:r>
            <a:r>
              <a:rPr lang="zh-CN" altLang="en-US" sz="1800" b="1" dirty="0" smtClean="0">
                <a:solidFill>
                  <a:schemeClr val="accent2"/>
                </a:solidFill>
              </a:rPr>
              <a:t>去掉了</a:t>
            </a:r>
            <a:r>
              <a:rPr lang="en-US" altLang="zh-CN" sz="1800" b="1" dirty="0" smtClean="0">
                <a:solidFill>
                  <a:schemeClr val="accent2"/>
                </a:solidFill>
              </a:rPr>
              <a:t>x</a:t>
            </a:r>
            <a:r>
              <a:rPr lang="zh-CN" altLang="en-US" sz="1800" b="1" dirty="0" smtClean="0">
                <a:solidFill>
                  <a:schemeClr val="accent2"/>
                </a:solidFill>
              </a:rPr>
              <a:t>的</a:t>
            </a:r>
            <a:r>
              <a:rPr lang="en-US" altLang="zh-CN" sz="1800" b="1" dirty="0" err="1" smtClean="0">
                <a:solidFill>
                  <a:schemeClr val="accent2"/>
                </a:solidFill>
              </a:rPr>
              <a:t>const</a:t>
            </a:r>
            <a:r>
              <a:rPr lang="zh-CN" altLang="en-US" sz="1800" b="1" dirty="0" smtClean="0">
                <a:solidFill>
                  <a:schemeClr val="accent2"/>
                </a:solidFill>
              </a:rPr>
              <a:t>限制</a:t>
            </a:r>
            <a:endParaRPr lang="zh-CN" altLang="en-US" sz="1800" b="1" dirty="0" smtClean="0">
              <a:solidFill>
                <a:schemeClr val="accent2"/>
              </a:solidFill>
            </a:endParaRPr>
          </a:p>
          <a:p>
            <a:pPr eaLnBrk="1" hangingPunct="1">
              <a:lnSpc>
                <a:spcPct val="80000"/>
              </a:lnSpc>
              <a:buFontTx/>
              <a:buNone/>
            </a:pPr>
            <a:r>
              <a:rPr lang="zh-CN" altLang="en-US" sz="1800" b="1" dirty="0" smtClean="0"/>
              <a:t>	*</a:t>
            </a:r>
            <a:r>
              <a:rPr lang="en-US" altLang="zh-CN" sz="1800" b="1" dirty="0" smtClean="0"/>
              <a:t>p=(*p) * (*p);		</a:t>
            </a:r>
            <a:r>
              <a:rPr lang="en-US" altLang="zh-CN" sz="1800" b="1" dirty="0" smtClean="0">
                <a:solidFill>
                  <a:schemeClr val="accent2"/>
                </a:solidFill>
              </a:rPr>
              <a:t>//p</a:t>
            </a:r>
            <a:r>
              <a:rPr lang="zh-CN" altLang="en-US" sz="1800" b="1" dirty="0" smtClean="0">
                <a:solidFill>
                  <a:schemeClr val="accent2"/>
                </a:solidFill>
              </a:rPr>
              <a:t>和</a:t>
            </a:r>
            <a:r>
              <a:rPr lang="en-US" altLang="zh-CN" sz="1800" b="1" dirty="0" smtClean="0">
                <a:solidFill>
                  <a:schemeClr val="accent2"/>
                </a:solidFill>
              </a:rPr>
              <a:t>x</a:t>
            </a:r>
            <a:r>
              <a:rPr lang="zh-CN" altLang="en-US" sz="1800" b="1" dirty="0" smtClean="0">
                <a:solidFill>
                  <a:schemeClr val="accent2"/>
                </a:solidFill>
              </a:rPr>
              <a:t>指向同一内存地址，即*</a:t>
            </a:r>
            <a:r>
              <a:rPr lang="en-US" altLang="zh-CN" sz="1800" b="1" dirty="0" smtClean="0">
                <a:solidFill>
                  <a:schemeClr val="accent2"/>
                </a:solidFill>
              </a:rPr>
              <a:t>p</a:t>
            </a:r>
            <a:r>
              <a:rPr lang="zh-CN" altLang="en-US" sz="1800" b="1" dirty="0" smtClean="0">
                <a:solidFill>
                  <a:schemeClr val="accent2"/>
                </a:solidFill>
              </a:rPr>
              <a:t>实际修改了*</a:t>
            </a:r>
            <a:r>
              <a:rPr lang="en-US" altLang="zh-CN" sz="1800" b="1" dirty="0" smtClean="0">
                <a:solidFill>
                  <a:schemeClr val="accent2"/>
                </a:solidFill>
              </a:rPr>
              <a:t>x</a:t>
            </a:r>
            <a:endParaRPr lang="en-US" altLang="zh-CN" sz="1800" b="1" dirty="0" smtClean="0">
              <a:solidFill>
                <a:schemeClr val="accent2"/>
              </a:solidFill>
            </a:endParaRPr>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solidFill>
                  <a:srgbClr val="FF0000"/>
                </a:solidFill>
              </a:rPr>
              <a:t>void </a:t>
            </a:r>
            <a:r>
              <a:rPr lang="en-US" altLang="zh-CN" sz="1800" b="1" dirty="0" err="1" smtClean="0">
                <a:solidFill>
                  <a:srgbClr val="FF0000"/>
                </a:solidFill>
              </a:rPr>
              <a:t>sqr</a:t>
            </a:r>
            <a:r>
              <a:rPr lang="en-US" altLang="zh-CN" sz="1800" b="1" dirty="0" smtClean="0">
                <a:solidFill>
                  <a:srgbClr val="FF0000"/>
                </a:solidFill>
              </a:rPr>
              <a:t>(</a:t>
            </a:r>
            <a:r>
              <a:rPr lang="en-US" altLang="zh-CN" sz="1800" b="1" dirty="0" err="1" smtClean="0">
                <a:solidFill>
                  <a:srgbClr val="FF0000"/>
                </a:solidFill>
              </a:rPr>
              <a:t>const</a:t>
            </a:r>
            <a:r>
              <a:rPr lang="en-US" altLang="zh-CN" sz="1800" b="1" dirty="0" smtClean="0">
                <a:solidFill>
                  <a:srgbClr val="FF0000"/>
                </a:solidFill>
              </a:rPr>
              <a:t> </a:t>
            </a:r>
            <a:r>
              <a:rPr lang="en-US" altLang="zh-CN" sz="1800" b="1" dirty="0" err="1" smtClean="0">
                <a:solidFill>
                  <a:srgbClr val="FF0000"/>
                </a:solidFill>
              </a:rPr>
              <a:t>int</a:t>
            </a:r>
            <a:r>
              <a:rPr lang="en-US" altLang="zh-CN" sz="1800" b="1" dirty="0" smtClean="0">
                <a:solidFill>
                  <a:srgbClr val="FF0000"/>
                </a:solidFill>
              </a:rPr>
              <a:t> &amp;x) {</a:t>
            </a:r>
            <a:endParaRPr lang="en-US" altLang="zh-CN" sz="1800" b="1" dirty="0" smtClean="0">
              <a:solidFill>
                <a:srgbClr val="FF0000"/>
              </a:solidFill>
            </a:endParaRPr>
          </a:p>
          <a:p>
            <a:pPr eaLnBrk="1" hangingPunct="1">
              <a:lnSpc>
                <a:spcPct val="80000"/>
              </a:lnSpc>
              <a:buFontTx/>
              <a:buNone/>
            </a:pPr>
            <a:r>
              <a:rPr lang="en-US" altLang="zh-CN" sz="1800" b="1" dirty="0" smtClean="0">
                <a:solidFill>
                  <a:srgbClr val="FF0000"/>
                </a:solidFill>
              </a:rPr>
              <a:t>	</a:t>
            </a:r>
            <a:r>
              <a:rPr lang="en-US" altLang="zh-CN" sz="1800" b="1" dirty="0" err="1" smtClean="0">
                <a:solidFill>
                  <a:srgbClr val="FF0000"/>
                </a:solidFill>
              </a:rPr>
              <a:t>const_cast</a:t>
            </a:r>
            <a:r>
              <a:rPr lang="en-US" altLang="zh-CN" sz="1800" b="1" dirty="0" smtClean="0">
                <a:solidFill>
                  <a:srgbClr val="FF0000"/>
                </a:solidFill>
              </a:rPr>
              <a:t>&lt;</a:t>
            </a:r>
            <a:r>
              <a:rPr lang="en-US" altLang="zh-CN" sz="1800" b="1" dirty="0" err="1" smtClean="0">
                <a:solidFill>
                  <a:srgbClr val="FF0000"/>
                </a:solidFill>
              </a:rPr>
              <a:t>int</a:t>
            </a:r>
            <a:r>
              <a:rPr lang="en-US" altLang="zh-CN" sz="1800" b="1" dirty="0" smtClean="0">
                <a:solidFill>
                  <a:srgbClr val="FF0000"/>
                </a:solidFill>
              </a:rPr>
              <a:t> &amp;&gt;(x)=x*x;    </a:t>
            </a:r>
            <a:r>
              <a:rPr lang="en-US" altLang="zh-CN" sz="1800" b="1" dirty="0" smtClean="0">
                <a:solidFill>
                  <a:schemeClr val="accent2"/>
                </a:solidFill>
              </a:rPr>
              <a:t>//</a:t>
            </a:r>
            <a:r>
              <a:rPr lang="en-US" altLang="zh-CN" sz="1800" b="1" dirty="0" err="1" smtClean="0">
                <a:solidFill>
                  <a:schemeClr val="accent2"/>
                </a:solidFill>
              </a:rPr>
              <a:t>const_cast</a:t>
            </a:r>
            <a:r>
              <a:rPr lang="zh-CN" altLang="en-US" sz="1800" b="1" dirty="0" smtClean="0">
                <a:solidFill>
                  <a:schemeClr val="accent2"/>
                </a:solidFill>
              </a:rPr>
              <a:t>去掉了</a:t>
            </a:r>
            <a:r>
              <a:rPr lang="en-US" altLang="zh-CN" sz="1800" b="1" dirty="0" smtClean="0">
                <a:solidFill>
                  <a:schemeClr val="accent2"/>
                </a:solidFill>
              </a:rPr>
              <a:t>x</a:t>
            </a:r>
            <a:r>
              <a:rPr lang="zh-CN" altLang="en-US" sz="1800" b="1" dirty="0" smtClean="0">
                <a:solidFill>
                  <a:schemeClr val="accent2"/>
                </a:solidFill>
              </a:rPr>
              <a:t>的</a:t>
            </a:r>
            <a:r>
              <a:rPr lang="en-US" altLang="zh-CN" sz="1800" b="1" dirty="0" err="1" smtClean="0">
                <a:solidFill>
                  <a:schemeClr val="accent2"/>
                </a:solidFill>
              </a:rPr>
              <a:t>const</a:t>
            </a:r>
            <a:r>
              <a:rPr lang="zh-CN" altLang="en-US" sz="1800" b="1" dirty="0" smtClean="0">
                <a:solidFill>
                  <a:schemeClr val="accent2"/>
                </a:solidFill>
              </a:rPr>
              <a:t>限制后修改了</a:t>
            </a:r>
            <a:r>
              <a:rPr lang="en-US" altLang="zh-CN" sz="1800" b="1" dirty="0" smtClean="0">
                <a:solidFill>
                  <a:schemeClr val="accent2"/>
                </a:solidFill>
              </a:rPr>
              <a:t>x</a:t>
            </a:r>
            <a:endParaRPr lang="en-US" altLang="zh-CN" sz="1800" b="1" dirty="0" smtClean="0">
              <a:solidFill>
                <a:schemeClr val="accent2"/>
              </a:solidFill>
            </a:endParaRPr>
          </a:p>
          <a:p>
            <a:pPr eaLnBrk="1" hangingPunct="1">
              <a:lnSpc>
                <a:spcPct val="80000"/>
              </a:lnSpc>
              <a:buFontTx/>
              <a:buNone/>
            </a:pPr>
            <a:r>
              <a:rPr lang="en-US" altLang="zh-CN" sz="1800" b="1" dirty="0" smtClean="0">
                <a:solidFill>
                  <a:srgbClr val="FF0000"/>
                </a:solidFill>
              </a:rPr>
              <a:t>}</a:t>
            </a:r>
            <a:endParaRPr lang="en-US" altLang="zh-CN" sz="1800" b="1" dirty="0" smtClean="0">
              <a:solidFill>
                <a:srgbClr val="FF0000"/>
              </a:solidFill>
            </a:endParaRPr>
          </a:p>
          <a:p>
            <a:pPr eaLnBrk="1" hangingPunct="1">
              <a:lnSpc>
                <a:spcPct val="80000"/>
              </a:lnSpc>
              <a:buFontTx/>
              <a:buNone/>
            </a:pPr>
            <a:r>
              <a:rPr lang="en-US" altLang="zh-CN" sz="1800" b="1" dirty="0" smtClean="0"/>
              <a:t>void main(){</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a=5;</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sqrt</a:t>
            </a:r>
            <a:r>
              <a:rPr lang="en-US" altLang="zh-CN" sz="1800" b="1" dirty="0" smtClean="0"/>
              <a:t>(&amp;a);         		</a:t>
            </a:r>
            <a:r>
              <a:rPr lang="en-US" altLang="zh-CN" sz="1800" b="1" dirty="0" smtClean="0">
                <a:solidFill>
                  <a:schemeClr val="accent2"/>
                </a:solidFill>
              </a:rPr>
              <a:t>//</a:t>
            </a:r>
            <a:r>
              <a:rPr lang="zh-CN" altLang="en-US" sz="1800" b="1" dirty="0" smtClean="0">
                <a:solidFill>
                  <a:schemeClr val="accent2"/>
                </a:solidFill>
              </a:rPr>
              <a:t>通过指针将</a:t>
            </a:r>
            <a:r>
              <a:rPr lang="en-US" altLang="zh-CN" sz="1800" b="1" dirty="0" smtClean="0">
                <a:solidFill>
                  <a:schemeClr val="accent2"/>
                </a:solidFill>
              </a:rPr>
              <a:t>a</a:t>
            </a:r>
            <a:r>
              <a:rPr lang="zh-CN" altLang="en-US" sz="1800" b="1" dirty="0" smtClean="0">
                <a:solidFill>
                  <a:schemeClr val="accent2"/>
                </a:solidFill>
              </a:rPr>
              <a:t>改为</a:t>
            </a:r>
            <a:r>
              <a:rPr lang="en-US" altLang="zh-CN" sz="1800" b="1" dirty="0" smtClean="0">
                <a:solidFill>
                  <a:schemeClr val="accent2"/>
                </a:solidFill>
              </a:rPr>
              <a:t>25</a:t>
            </a:r>
            <a:endParaRPr lang="en-US" altLang="zh-CN" sz="1800" b="1" dirty="0" smtClean="0">
              <a:solidFill>
                <a:schemeClr val="accent2"/>
              </a:solidFill>
            </a:endParaRPr>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&lt;&lt;a&lt;&lt;</a:t>
            </a:r>
            <a:r>
              <a:rPr lang="en-US" altLang="zh-CN" sz="1800" b="1" dirty="0" err="1" smtClean="0"/>
              <a:t>endl</a:t>
            </a:r>
            <a:r>
              <a:rPr lang="en-US" altLang="zh-CN" sz="1800" b="1" dirty="0" smtClean="0"/>
              <a:t>;   		</a:t>
            </a:r>
            <a:r>
              <a:rPr lang="en-US" altLang="zh-CN" sz="1800" b="1" dirty="0" smtClean="0">
                <a:solidFill>
                  <a:schemeClr val="accent2"/>
                </a:solidFill>
              </a:rPr>
              <a:t>//</a:t>
            </a:r>
            <a:r>
              <a:rPr lang="zh-CN" altLang="en-US" sz="1800" b="1" dirty="0" smtClean="0">
                <a:solidFill>
                  <a:schemeClr val="accent2"/>
                </a:solidFill>
              </a:rPr>
              <a:t>输出</a:t>
            </a:r>
            <a:r>
              <a:rPr lang="en-US" altLang="zh-CN" sz="1800" b="1" dirty="0" smtClean="0">
                <a:solidFill>
                  <a:schemeClr val="accent2"/>
                </a:solidFill>
              </a:rPr>
              <a:t>25</a:t>
            </a:r>
            <a:endParaRPr lang="en-US" altLang="zh-CN" sz="1800" b="1" dirty="0" smtClean="0">
              <a:solidFill>
                <a:schemeClr val="accent2"/>
              </a:solidFill>
            </a:endParaRPr>
          </a:p>
          <a:p>
            <a:pPr eaLnBrk="1" hangingPunct="1">
              <a:lnSpc>
                <a:spcPct val="80000"/>
              </a:lnSpc>
              <a:buFontTx/>
              <a:buNone/>
            </a:pPr>
            <a:r>
              <a:rPr lang="en-US" altLang="zh-CN" sz="1800" b="1" dirty="0" smtClean="0"/>
              <a:t>	</a:t>
            </a:r>
            <a:r>
              <a:rPr lang="en-US" altLang="zh-CN" sz="1800" b="1" dirty="0" err="1" smtClean="0"/>
              <a:t>sqr</a:t>
            </a:r>
            <a:r>
              <a:rPr lang="en-US" altLang="zh-CN" sz="1800" b="1" dirty="0" smtClean="0"/>
              <a:t>(a);           			</a:t>
            </a:r>
            <a:r>
              <a:rPr lang="en-US" altLang="zh-CN" sz="1800" b="1" dirty="0" smtClean="0">
                <a:solidFill>
                  <a:schemeClr val="accent2"/>
                </a:solidFill>
              </a:rPr>
              <a:t>//</a:t>
            </a:r>
            <a:r>
              <a:rPr lang="zh-CN" altLang="en-US" sz="1800" b="1" dirty="0" smtClean="0">
                <a:solidFill>
                  <a:schemeClr val="accent2"/>
                </a:solidFill>
              </a:rPr>
              <a:t>通过引用将</a:t>
            </a:r>
            <a:r>
              <a:rPr lang="en-US" altLang="zh-CN" sz="1800" b="1" dirty="0" smtClean="0">
                <a:solidFill>
                  <a:schemeClr val="accent2"/>
                </a:solidFill>
              </a:rPr>
              <a:t>a</a:t>
            </a:r>
            <a:r>
              <a:rPr lang="zh-CN" altLang="en-US" sz="1800" b="1" dirty="0" smtClean="0">
                <a:solidFill>
                  <a:schemeClr val="accent2"/>
                </a:solidFill>
              </a:rPr>
              <a:t>改为</a:t>
            </a:r>
            <a:r>
              <a:rPr lang="en-US" altLang="zh-CN" sz="1800" b="1" dirty="0" smtClean="0">
                <a:solidFill>
                  <a:schemeClr val="accent2"/>
                </a:solidFill>
              </a:rPr>
              <a:t>625</a:t>
            </a:r>
            <a:endParaRPr lang="en-US" altLang="zh-CN" sz="1800" b="1" dirty="0" smtClean="0">
              <a:solidFill>
                <a:schemeClr val="accent2"/>
              </a:solidFill>
            </a:endParaRPr>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&lt;&lt;a&lt;&lt;</a:t>
            </a:r>
            <a:r>
              <a:rPr lang="en-US" altLang="zh-CN" sz="1800" b="1" dirty="0" err="1" smtClean="0"/>
              <a:t>endl</a:t>
            </a:r>
            <a:r>
              <a:rPr lang="en-US" altLang="zh-CN" sz="1800" b="1" dirty="0" smtClean="0"/>
              <a:t>;    		</a:t>
            </a:r>
            <a:r>
              <a:rPr lang="en-US" altLang="zh-CN" sz="1800" b="1" dirty="0" smtClean="0">
                <a:solidFill>
                  <a:schemeClr val="accent2"/>
                </a:solidFill>
              </a:rPr>
              <a:t>//</a:t>
            </a:r>
            <a:r>
              <a:rPr lang="zh-CN" altLang="en-US" sz="1800" b="1" dirty="0" smtClean="0">
                <a:solidFill>
                  <a:schemeClr val="accent2"/>
                </a:solidFill>
              </a:rPr>
              <a:t>输出</a:t>
            </a:r>
            <a:r>
              <a:rPr lang="en-US" altLang="zh-CN" sz="1800" b="1" dirty="0" smtClean="0">
                <a:solidFill>
                  <a:schemeClr val="accent2"/>
                </a:solidFill>
              </a:rPr>
              <a:t>625</a:t>
            </a:r>
            <a:endParaRPr lang="en-US" altLang="zh-CN" sz="1800" b="1" dirty="0" smtClean="0">
              <a:solidFill>
                <a:schemeClr val="accent2"/>
              </a:solidFill>
            </a:endParaRPr>
          </a:p>
          <a:p>
            <a:pPr eaLnBrk="1" hangingPunct="1">
              <a:lnSpc>
                <a:spcPct val="80000"/>
              </a:lnSpc>
              <a:buFontTx/>
              <a:buNone/>
            </a:pPr>
            <a:r>
              <a:rPr lang="en-US" altLang="zh-CN" sz="1800" b="1" dirty="0" smtClean="0"/>
              <a:t>}</a:t>
            </a:r>
            <a:endParaRPr lang="zh-CN" altLang="en-US" sz="1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778">
                                            <p:txEl>
                                              <p:pRg st="1" end="1"/>
                                            </p:txEl>
                                          </p:spTgt>
                                        </p:tgtEl>
                                        <p:attrNameLst>
                                          <p:attrName>style.visibility</p:attrName>
                                        </p:attrNameLst>
                                      </p:cBhvr>
                                      <p:to>
                                        <p:strVal val="visible"/>
                                      </p:to>
                                    </p:set>
                                    <p:anim calcmode="lin" valueType="num">
                                      <p:cBhvr additive="base">
                                        <p:cTn id="7" dur="500" fill="hold"/>
                                        <p:tgtEl>
                                          <p:spTgt spid="757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78">
                                            <p:txEl>
                                              <p:pRg st="2" end="2"/>
                                            </p:txEl>
                                          </p:spTgt>
                                        </p:tgtEl>
                                        <p:attrNameLst>
                                          <p:attrName>style.visibility</p:attrName>
                                        </p:attrNameLst>
                                      </p:cBhvr>
                                      <p:to>
                                        <p:strVal val="visible"/>
                                      </p:to>
                                    </p:set>
                                    <p:anim calcmode="lin" valueType="num">
                                      <p:cBhvr additive="base">
                                        <p:cTn id="11" dur="500" fill="hold"/>
                                        <p:tgtEl>
                                          <p:spTgt spid="7577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7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anim calcmode="lin" valueType="num">
                                      <p:cBhvr additive="base">
                                        <p:cTn id="15" dur="5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77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5778">
                                            <p:txEl>
                                              <p:pRg st="4" end="4"/>
                                            </p:txEl>
                                          </p:spTgt>
                                        </p:tgtEl>
                                        <p:attrNameLst>
                                          <p:attrName>style.visibility</p:attrName>
                                        </p:attrNameLst>
                                      </p:cBhvr>
                                      <p:to>
                                        <p:strVal val="visible"/>
                                      </p:to>
                                    </p:set>
                                    <p:anim calcmode="lin" valueType="num">
                                      <p:cBhvr additive="base">
                                        <p:cTn id="19" dur="500" fill="hold"/>
                                        <p:tgtEl>
                                          <p:spTgt spid="7577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8">
                                            <p:txEl>
                                              <p:pRg st="5" end="5"/>
                                            </p:txEl>
                                          </p:spTgt>
                                        </p:tgtEl>
                                        <p:attrNameLst>
                                          <p:attrName>style.visibility</p:attrName>
                                        </p:attrNameLst>
                                      </p:cBhvr>
                                      <p:to>
                                        <p:strVal val="visible"/>
                                      </p:to>
                                    </p:set>
                                    <p:anim calcmode="lin" valueType="num">
                                      <p:cBhvr additive="base">
                                        <p:cTn id="23" dur="500" fill="hold"/>
                                        <p:tgtEl>
                                          <p:spTgt spid="7577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8">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5778">
                                            <p:txEl>
                                              <p:pRg st="6" end="6"/>
                                            </p:txEl>
                                          </p:spTgt>
                                        </p:tgtEl>
                                        <p:attrNameLst>
                                          <p:attrName>style.visibility</p:attrName>
                                        </p:attrNameLst>
                                      </p:cBhvr>
                                      <p:to>
                                        <p:strVal val="visible"/>
                                      </p:to>
                                    </p:set>
                                    <p:anim calcmode="lin" valueType="num">
                                      <p:cBhvr additive="base">
                                        <p:cTn id="27" dur="500" fill="hold"/>
                                        <p:tgtEl>
                                          <p:spTgt spid="7577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7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5778">
                                            <p:txEl>
                                              <p:pRg st="7" end="7"/>
                                            </p:txEl>
                                          </p:spTgt>
                                        </p:tgtEl>
                                        <p:attrNameLst>
                                          <p:attrName>style.visibility</p:attrName>
                                        </p:attrNameLst>
                                      </p:cBhvr>
                                      <p:to>
                                        <p:strVal val="visible"/>
                                      </p:to>
                                    </p:set>
                                    <p:anim calcmode="lin" valueType="num">
                                      <p:cBhvr additive="base">
                                        <p:cTn id="33" dur="5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577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5778">
                                            <p:txEl>
                                              <p:pRg st="8" end="8"/>
                                            </p:txEl>
                                          </p:spTgt>
                                        </p:tgtEl>
                                        <p:attrNameLst>
                                          <p:attrName>style.visibility</p:attrName>
                                        </p:attrNameLst>
                                      </p:cBhvr>
                                      <p:to>
                                        <p:strVal val="visible"/>
                                      </p:to>
                                    </p:set>
                                    <p:anim calcmode="lin" valueType="num">
                                      <p:cBhvr additive="base">
                                        <p:cTn id="37" dur="5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5778">
                                            <p:txEl>
                                              <p:pRg st="9" end="9"/>
                                            </p:txEl>
                                          </p:spTgt>
                                        </p:tgtEl>
                                        <p:attrNameLst>
                                          <p:attrName>style.visibility</p:attrName>
                                        </p:attrNameLst>
                                      </p:cBhvr>
                                      <p:to>
                                        <p:strVal val="visible"/>
                                      </p:to>
                                    </p:set>
                                    <p:anim calcmode="lin" valueType="num">
                                      <p:cBhvr additive="base">
                                        <p:cTn id="41" dur="5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77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5778">
                                            <p:txEl>
                                              <p:pRg st="10" end="10"/>
                                            </p:txEl>
                                          </p:spTgt>
                                        </p:tgtEl>
                                        <p:attrNameLst>
                                          <p:attrName>style.visibility</p:attrName>
                                        </p:attrNameLst>
                                      </p:cBhvr>
                                      <p:to>
                                        <p:strVal val="visible"/>
                                      </p:to>
                                    </p:set>
                                    <p:anim calcmode="lin" valueType="num">
                                      <p:cBhvr additive="base">
                                        <p:cTn id="47" dur="500" fill="hold"/>
                                        <p:tgtEl>
                                          <p:spTgt spid="7577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778">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778">
                                            <p:txEl>
                                              <p:pRg st="11" end="11"/>
                                            </p:txEl>
                                          </p:spTgt>
                                        </p:tgtEl>
                                        <p:attrNameLst>
                                          <p:attrName>style.visibility</p:attrName>
                                        </p:attrNameLst>
                                      </p:cBhvr>
                                      <p:to>
                                        <p:strVal val="visible"/>
                                      </p:to>
                                    </p:set>
                                    <p:anim calcmode="lin" valueType="num">
                                      <p:cBhvr additive="base">
                                        <p:cTn id="51" dur="500" fill="hold"/>
                                        <p:tgtEl>
                                          <p:spTgt spid="75778">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778">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5778">
                                            <p:txEl>
                                              <p:pRg st="12" end="12"/>
                                            </p:txEl>
                                          </p:spTgt>
                                        </p:tgtEl>
                                        <p:attrNameLst>
                                          <p:attrName>style.visibility</p:attrName>
                                        </p:attrNameLst>
                                      </p:cBhvr>
                                      <p:to>
                                        <p:strVal val="visible"/>
                                      </p:to>
                                    </p:set>
                                    <p:anim calcmode="lin" valueType="num">
                                      <p:cBhvr additive="base">
                                        <p:cTn id="55" dur="500" fill="hold"/>
                                        <p:tgtEl>
                                          <p:spTgt spid="75778">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5778">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5778">
                                            <p:txEl>
                                              <p:pRg st="13" end="13"/>
                                            </p:txEl>
                                          </p:spTgt>
                                        </p:tgtEl>
                                        <p:attrNameLst>
                                          <p:attrName>style.visibility</p:attrName>
                                        </p:attrNameLst>
                                      </p:cBhvr>
                                      <p:to>
                                        <p:strVal val="visible"/>
                                      </p:to>
                                    </p:set>
                                    <p:anim calcmode="lin" valueType="num">
                                      <p:cBhvr additive="base">
                                        <p:cTn id="59" dur="500" fill="hold"/>
                                        <p:tgtEl>
                                          <p:spTgt spid="75778">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5778">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778">
                                            <p:txEl>
                                              <p:pRg st="14" end="14"/>
                                            </p:txEl>
                                          </p:spTgt>
                                        </p:tgtEl>
                                        <p:attrNameLst>
                                          <p:attrName>style.visibility</p:attrName>
                                        </p:attrNameLst>
                                      </p:cBhvr>
                                      <p:to>
                                        <p:strVal val="visible"/>
                                      </p:to>
                                    </p:set>
                                    <p:anim calcmode="lin" valueType="num">
                                      <p:cBhvr additive="base">
                                        <p:cTn id="63" dur="500" fill="hold"/>
                                        <p:tgtEl>
                                          <p:spTgt spid="75778">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5778">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5778">
                                            <p:txEl>
                                              <p:pRg st="15" end="15"/>
                                            </p:txEl>
                                          </p:spTgt>
                                        </p:tgtEl>
                                        <p:attrNameLst>
                                          <p:attrName>style.visibility</p:attrName>
                                        </p:attrNameLst>
                                      </p:cBhvr>
                                      <p:to>
                                        <p:strVal val="visible"/>
                                      </p:to>
                                    </p:set>
                                    <p:anim calcmode="lin" valueType="num">
                                      <p:cBhvr additive="base">
                                        <p:cTn id="67" dur="500" fill="hold"/>
                                        <p:tgtEl>
                                          <p:spTgt spid="75778">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5778">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5778">
                                            <p:txEl>
                                              <p:pRg st="16" end="16"/>
                                            </p:txEl>
                                          </p:spTgt>
                                        </p:tgtEl>
                                        <p:attrNameLst>
                                          <p:attrName>style.visibility</p:attrName>
                                        </p:attrNameLst>
                                      </p:cBhvr>
                                      <p:to>
                                        <p:strVal val="visible"/>
                                      </p:to>
                                    </p:set>
                                    <p:anim calcmode="lin" valueType="num">
                                      <p:cBhvr additive="base">
                                        <p:cTn id="71" dur="500" fill="hold"/>
                                        <p:tgtEl>
                                          <p:spTgt spid="75778">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577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a:xfrm>
            <a:off x="684213" y="115888"/>
            <a:ext cx="7772400" cy="649287"/>
          </a:xfrm>
        </p:spPr>
        <p:txBody>
          <a:bodyPr/>
          <a:lstStyle/>
          <a:p>
            <a:pPr eaLnBrk="1" hangingPunct="1"/>
            <a:r>
              <a:rPr lang="en-US" altLang="zh-CN" b="1" smtClean="0"/>
              <a:t>2.9 </a:t>
            </a:r>
            <a:r>
              <a:rPr lang="zh-CN" altLang="en-US" b="1" smtClean="0">
                <a:solidFill>
                  <a:srgbClr val="FF0000"/>
                </a:solidFill>
              </a:rPr>
              <a:t>函数</a:t>
            </a:r>
            <a:endParaRPr lang="zh-CN" altLang="en-US" b="1" smtClean="0">
              <a:solidFill>
                <a:srgbClr val="FF0000"/>
              </a:solidFill>
            </a:endParaRPr>
          </a:p>
        </p:txBody>
      </p:sp>
      <p:sp>
        <p:nvSpPr>
          <p:cNvPr id="120834" name="Rectangle 3"/>
          <p:cNvSpPr>
            <a:spLocks noGrp="1" noChangeArrowheads="1"/>
          </p:cNvSpPr>
          <p:nvPr>
            <p:ph idx="1"/>
          </p:nvPr>
        </p:nvSpPr>
        <p:spPr>
          <a:xfrm>
            <a:off x="684213" y="1700213"/>
            <a:ext cx="7772400" cy="3530600"/>
          </a:xfrm>
        </p:spPr>
        <p:txBody>
          <a:bodyPr/>
          <a:lstStyle/>
          <a:p>
            <a:pPr eaLnBrk="1" hangingPunct="1"/>
            <a:r>
              <a:rPr lang="zh-CN" altLang="en-US" sz="3600" b="1" smtClean="0"/>
              <a:t>本节主要介绍</a:t>
            </a:r>
            <a:r>
              <a:rPr lang="en-US" altLang="zh-CN" sz="3600" b="1" smtClean="0"/>
              <a:t>C++</a:t>
            </a:r>
            <a:r>
              <a:rPr lang="zh-CN" altLang="en-US" sz="3600" b="1" smtClean="0"/>
              <a:t>函数的相关知识，应着重了解</a:t>
            </a:r>
            <a:r>
              <a:rPr lang="zh-CN" altLang="en-US" sz="3600" b="1" smtClean="0">
                <a:solidFill>
                  <a:srgbClr val="FF0000"/>
                </a:solidFill>
              </a:rPr>
              <a:t>函数默认参数、引用参数</a:t>
            </a:r>
            <a:r>
              <a:rPr lang="zh-CN" altLang="en-US" sz="3600" b="1" smtClean="0"/>
              <a:t>及返回值、</a:t>
            </a:r>
            <a:r>
              <a:rPr lang="zh-CN" altLang="en-US" sz="3600" b="1" smtClean="0">
                <a:solidFill>
                  <a:schemeClr val="accent2"/>
                </a:solidFill>
              </a:rPr>
              <a:t>重载函数</a:t>
            </a:r>
            <a:r>
              <a:rPr lang="zh-CN" altLang="en-US" sz="3600" b="1" smtClean="0"/>
              <a:t>及其解析过程等方面的知识。</a:t>
            </a:r>
            <a:endParaRPr lang="zh-CN" altLang="en-US" sz="3600" b="1"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5"/>
          <p:cNvSpPr>
            <a:spLocks noGrp="1" noChangeArrowheads="1"/>
          </p:cNvSpPr>
          <p:nvPr>
            <p:ph type="title"/>
          </p:nvPr>
        </p:nvSpPr>
        <p:spPr>
          <a:xfrm>
            <a:off x="684213" y="188913"/>
            <a:ext cx="7772400" cy="647700"/>
          </a:xfrm>
        </p:spPr>
        <p:txBody>
          <a:bodyPr/>
          <a:lstStyle/>
          <a:p>
            <a:pPr eaLnBrk="1" hangingPunct="1"/>
            <a:r>
              <a:rPr lang="en-US" altLang="zh-CN" b="1" smtClean="0"/>
              <a:t>2.9.1 </a:t>
            </a:r>
            <a:r>
              <a:rPr lang="zh-CN" altLang="en-US" b="1" smtClean="0"/>
              <a:t>函数</a:t>
            </a:r>
            <a:r>
              <a:rPr lang="zh-CN" altLang="en-US" b="1" smtClean="0">
                <a:solidFill>
                  <a:srgbClr val="FF0000"/>
                </a:solidFill>
              </a:rPr>
              <a:t>原型</a:t>
            </a:r>
            <a:endParaRPr lang="zh-CN" altLang="en-US" b="1" smtClean="0">
              <a:solidFill>
                <a:srgbClr val="FF0000"/>
              </a:solidFill>
            </a:endParaRPr>
          </a:p>
        </p:txBody>
      </p:sp>
      <p:sp>
        <p:nvSpPr>
          <p:cNvPr id="76803" name="Rectangle 3"/>
          <p:cNvSpPr>
            <a:spLocks noGrp="1" noChangeArrowheads="1"/>
          </p:cNvSpPr>
          <p:nvPr>
            <p:ph idx="1"/>
          </p:nvPr>
        </p:nvSpPr>
        <p:spPr>
          <a:xfrm>
            <a:off x="684213" y="1196975"/>
            <a:ext cx="7772400" cy="4751388"/>
          </a:xfrm>
        </p:spPr>
        <p:txBody>
          <a:bodyPr/>
          <a:lstStyle/>
          <a:p>
            <a:pPr eaLnBrk="1" hangingPunct="1">
              <a:buFontTx/>
              <a:buNone/>
            </a:pPr>
            <a:r>
              <a:rPr lang="en-US" altLang="zh-CN" sz="2800" b="1" smtClean="0"/>
              <a:t>1</a:t>
            </a:r>
            <a:r>
              <a:rPr lang="zh-CN" altLang="en-US" sz="2800" b="1" smtClean="0"/>
              <a:t>、相关概念</a:t>
            </a:r>
            <a:endParaRPr lang="zh-CN" altLang="en-US" sz="2800" b="1" smtClean="0"/>
          </a:p>
          <a:p>
            <a:pPr lvl="1" eaLnBrk="1" hangingPunct="1"/>
            <a:r>
              <a:rPr lang="zh-CN" altLang="en-US" b="1" smtClean="0">
                <a:solidFill>
                  <a:srgbClr val="FF0000"/>
                </a:solidFill>
              </a:rPr>
              <a:t>函数原型</a:t>
            </a:r>
            <a:r>
              <a:rPr lang="zh-CN" altLang="en-US" b="1" smtClean="0"/>
              <a:t>就是常说的</a:t>
            </a:r>
            <a:r>
              <a:rPr lang="zh-CN" altLang="en-US" b="1" smtClean="0">
                <a:solidFill>
                  <a:srgbClr val="FF0000"/>
                </a:solidFill>
              </a:rPr>
              <a:t>函数声明，</a:t>
            </a:r>
            <a:r>
              <a:rPr lang="zh-CN" altLang="en-US" sz="2400" b="1" smtClean="0"/>
              <a:t>由函数返回类型、函数名及参考表构成。</a:t>
            </a:r>
            <a:r>
              <a:rPr lang="zh-CN" altLang="en-US" b="1" smtClean="0"/>
              <a:t>形式如下：</a:t>
            </a:r>
            <a:endParaRPr lang="zh-CN" altLang="en-US" b="1" smtClean="0"/>
          </a:p>
          <a:p>
            <a:pPr lvl="2" eaLnBrk="1" hangingPunct="1">
              <a:buFontTx/>
              <a:buNone/>
            </a:pPr>
            <a:r>
              <a:rPr lang="en-US" altLang="zh-CN" b="1" smtClean="0">
                <a:solidFill>
                  <a:schemeClr val="accent2"/>
                </a:solidFill>
              </a:rPr>
              <a:t>rtype f_name(type1 p1,type2 p2,…)</a:t>
            </a:r>
            <a:r>
              <a:rPr lang="zh-CN" altLang="en-US" b="1" smtClean="0">
                <a:solidFill>
                  <a:schemeClr val="accent2"/>
                </a:solidFill>
              </a:rPr>
              <a:t>；</a:t>
            </a:r>
            <a:endParaRPr lang="zh-CN" altLang="en-US" sz="2000" b="1" smtClean="0">
              <a:solidFill>
                <a:schemeClr val="accent2"/>
              </a:solidFill>
            </a:endParaRPr>
          </a:p>
          <a:p>
            <a:pPr lvl="1" eaLnBrk="1" hangingPunct="1"/>
            <a:r>
              <a:rPr lang="zh-CN" altLang="en-US" sz="2400" b="1" smtClean="0">
                <a:solidFill>
                  <a:srgbClr val="FF0000"/>
                </a:solidFill>
              </a:rPr>
              <a:t>函数定义</a:t>
            </a:r>
            <a:r>
              <a:rPr lang="zh-CN" altLang="en-US" sz="2400" b="1" smtClean="0"/>
              <a:t>就是给出函数体的函数声明（即函数的程序代码）</a:t>
            </a:r>
            <a:endParaRPr lang="zh-CN" altLang="en-US" sz="2400" b="1" smtClean="0"/>
          </a:p>
          <a:p>
            <a:pPr lvl="1" eaLnBrk="1" hangingPunct="1"/>
            <a:r>
              <a:rPr lang="zh-CN" altLang="en-US" sz="2400" b="1" smtClean="0">
                <a:solidFill>
                  <a:srgbClr val="FF0000"/>
                </a:solidFill>
              </a:rPr>
              <a:t>函数原型</a:t>
            </a:r>
            <a:r>
              <a:rPr lang="zh-CN" altLang="en-US" sz="2400" b="1" smtClean="0"/>
              <a:t>描述了函数的</a:t>
            </a:r>
            <a:r>
              <a:rPr lang="zh-CN" altLang="en-US" sz="2400" b="1" smtClean="0">
                <a:solidFill>
                  <a:srgbClr val="FF0000"/>
                </a:solidFill>
              </a:rPr>
              <a:t>接口</a:t>
            </a:r>
            <a:r>
              <a:rPr lang="zh-CN" altLang="en-US" sz="2400" b="1" smtClean="0"/>
              <a:t>。它描述了函数必须接收的信息类型（参数表），以及它的返回类型。</a:t>
            </a:r>
            <a:endParaRPr lang="zh-CN" altLang="en-US" sz="2400" b="1" smtClean="0"/>
          </a:p>
          <a:p>
            <a:pPr lvl="1" eaLnBrk="1" hangingPunct="1"/>
            <a:r>
              <a:rPr lang="zh-CN" altLang="en-US" sz="2400" b="1" smtClean="0"/>
              <a:t>调用函数前必须声明或定义</a:t>
            </a:r>
            <a:endParaRPr lang="zh-CN" altLang="en-US" sz="2400" b="1" smtClean="0"/>
          </a:p>
          <a:p>
            <a:pPr lvl="1" eaLnBrk="1" hangingPunct="1"/>
            <a:r>
              <a:rPr lang="zh-CN" altLang="en-US" sz="2400" b="1" smtClean="0">
                <a:solidFill>
                  <a:srgbClr val="FF0000"/>
                </a:solidFill>
              </a:rPr>
              <a:t>函数原型</a:t>
            </a:r>
            <a:r>
              <a:rPr lang="zh-CN" altLang="en-US" sz="2400" b="1" smtClean="0"/>
              <a:t>常被放在</a:t>
            </a:r>
            <a:r>
              <a:rPr lang="zh-CN" altLang="en-US" sz="2400" b="1" smtClean="0">
                <a:solidFill>
                  <a:srgbClr val="FF0000"/>
                </a:solidFill>
              </a:rPr>
              <a:t>头文件</a:t>
            </a:r>
            <a:r>
              <a:rPr lang="zh-CN" altLang="en-US" sz="2400" b="1" smtClean="0"/>
              <a:t>中。</a:t>
            </a:r>
            <a:endParaRPr lang="zh-CN" altLang="en-US" sz="24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6803">
                                            <p:txEl>
                                              <p:pRg st="6" end="6"/>
                                            </p:txEl>
                                          </p:spTgt>
                                        </p:tgtEl>
                                        <p:attrNameLst>
                                          <p:attrName>style.visibility</p:attrName>
                                        </p:attrNameLst>
                                      </p:cBhvr>
                                      <p:to>
                                        <p:strVal val="visible"/>
                                      </p:to>
                                    </p:set>
                                    <p:anim calcmode="lin" valueType="num">
                                      <p:cBhvr additive="base">
                                        <p:cTn id="37" dur="500" fill="hold"/>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a:xfrm>
            <a:off x="468313" y="0"/>
            <a:ext cx="8424862" cy="7127875"/>
          </a:xfrm>
        </p:spPr>
        <p:txBody>
          <a:bodyPr/>
          <a:lstStyle/>
          <a:p>
            <a:pPr marL="0" indent="0">
              <a:buFontTx/>
              <a:buNone/>
            </a:pPr>
            <a:r>
              <a:rPr lang="en-US" altLang="zh-CN" sz="1800" b="1" dirty="0" smtClean="0"/>
              <a:t>#include&lt;</a:t>
            </a:r>
            <a:r>
              <a:rPr lang="en-US" altLang="zh-CN" sz="1800" b="1" dirty="0" err="1" smtClean="0"/>
              <a:t>iostream</a:t>
            </a:r>
            <a:r>
              <a:rPr lang="en-US" altLang="zh-CN" sz="1800" b="1" dirty="0" smtClean="0"/>
              <a:t>&gt;</a:t>
            </a:r>
            <a:endParaRPr lang="en-US" altLang="zh-CN" sz="1800" b="1" dirty="0" smtClean="0"/>
          </a:p>
          <a:p>
            <a:pPr marL="0" indent="0">
              <a:buFontTx/>
              <a:buNone/>
            </a:pPr>
            <a:r>
              <a:rPr lang="en-US" altLang="zh-CN" sz="1800" b="1" dirty="0" smtClean="0"/>
              <a:t>using namespace </a:t>
            </a:r>
            <a:r>
              <a:rPr lang="en-US" altLang="zh-CN" sz="1800" b="1" dirty="0" err="1" smtClean="0"/>
              <a:t>std</a:t>
            </a:r>
            <a:r>
              <a:rPr lang="en-US" altLang="zh-CN" sz="1800" b="1" dirty="0" smtClean="0"/>
              <a:t>;</a:t>
            </a:r>
            <a:endParaRPr lang="en-US" altLang="zh-CN" sz="1800" b="1" dirty="0" smtClean="0"/>
          </a:p>
          <a:p>
            <a:pPr marL="0" indent="0">
              <a:buFontTx/>
              <a:buNone/>
            </a:pPr>
            <a:r>
              <a:rPr lang="en-US" altLang="zh-CN" sz="1800" b="1" dirty="0" smtClean="0"/>
              <a:t>void main(</a:t>
            </a:r>
            <a:r>
              <a:rPr lang="en-US" altLang="zh-CN" sz="1800" b="1" dirty="0" err="1" smtClean="0"/>
              <a:t>int</a:t>
            </a:r>
            <a:r>
              <a:rPr lang="en-US" altLang="zh-CN" sz="1800" b="1" dirty="0" smtClean="0"/>
              <a:t> </a:t>
            </a:r>
            <a:r>
              <a:rPr lang="en-US" altLang="zh-CN" sz="1800" b="1" dirty="0" err="1" smtClean="0"/>
              <a:t>argc</a:t>
            </a:r>
            <a:r>
              <a:rPr lang="en-US" altLang="zh-CN" sz="1800" b="1" dirty="0" smtClean="0"/>
              <a:t>, char* </a:t>
            </a:r>
            <a:r>
              <a:rPr lang="en-US" altLang="zh-CN" sz="1800" b="1" dirty="0" err="1" smtClean="0"/>
              <a:t>argv</a:t>
            </a:r>
            <a:r>
              <a:rPr lang="en-US" altLang="zh-CN" sz="1800" b="1" dirty="0" smtClean="0"/>
              <a:t>[]){	</a:t>
            </a:r>
            <a:endParaRPr lang="en-US" altLang="zh-CN" sz="1800" b="1" dirty="0" smtClean="0"/>
          </a:p>
          <a:p>
            <a:pPr marL="0" indent="0">
              <a:buFontTx/>
              <a:buNone/>
            </a:pPr>
            <a:r>
              <a:rPr lang="en-US" altLang="zh-CN" sz="1800" b="1" dirty="0" smtClean="0"/>
              <a:t>	double f1=1,f2=2;</a:t>
            </a:r>
            <a:endParaRPr lang="en-US"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a=5,b=6;</a:t>
            </a:r>
            <a:endParaRPr lang="en-US" altLang="zh-CN" sz="1800" b="1" dirty="0" smtClean="0"/>
          </a:p>
          <a:p>
            <a:pPr marL="0" indent="0">
              <a:buFontTx/>
              <a:buNone/>
            </a:pPr>
            <a:r>
              <a:rPr lang="en-US" altLang="zh-CN" sz="1800" b="1" dirty="0" smtClean="0"/>
              <a:t>	double *</a:t>
            </a:r>
            <a:r>
              <a:rPr lang="en-US" altLang="zh-CN" sz="1800" b="1" dirty="0" err="1" smtClean="0"/>
              <a:t>pf</a:t>
            </a:r>
            <a:r>
              <a:rPr lang="en-US" altLang="zh-CN" sz="1800" b="1" dirty="0" smtClean="0"/>
              <a:t>=&amp;f1;</a:t>
            </a:r>
            <a:endParaRPr lang="en-US" altLang="zh-CN" sz="1800" b="1" dirty="0" smtClean="0"/>
          </a:p>
          <a:p>
            <a:pPr marL="0" indent="0">
              <a:buFontTx/>
              <a:buNone/>
            </a:pPr>
            <a:r>
              <a:rPr lang="en-US" altLang="zh-CN" sz="1800" b="1" dirty="0" smtClean="0"/>
              <a:t>	</a:t>
            </a:r>
            <a:r>
              <a:rPr lang="en-US" altLang="zh-CN" sz="1800" b="1" dirty="0" err="1" smtClean="0"/>
              <a:t>int</a:t>
            </a:r>
            <a:r>
              <a:rPr lang="en-US" altLang="zh-CN" sz="1800" b="1" dirty="0" smtClean="0"/>
              <a:t> *pi=&amp;a;</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&lt;&lt;"add:f1 "&lt;&lt;&amp;f1&lt;&lt;"\t "&lt;&lt;f1&lt;&lt;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&lt;&lt;"add:f2 "&lt;&lt;&amp;f2&lt;&lt;"\t "&lt;&lt;f2&lt;&lt;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add:a</a:t>
            </a:r>
            <a:r>
              <a:rPr lang="en-US" altLang="zh-CN" sz="1800" b="1" dirty="0" smtClean="0"/>
              <a:t>  "&lt;&lt;&amp;a&lt;&lt;"\t "&lt;&lt;a&lt;&lt;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add:b</a:t>
            </a:r>
            <a:r>
              <a:rPr lang="en-US" altLang="zh-CN" sz="1800" b="1" dirty="0" smtClean="0"/>
              <a:t>  "&lt;&lt;&amp;b&lt;&lt;"\t "&lt;&lt;b&lt;&lt;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add:pf</a:t>
            </a:r>
            <a:r>
              <a:rPr lang="en-US" altLang="zh-CN" sz="1800" b="1" dirty="0" smtClean="0"/>
              <a:t>  "&lt;&lt;&amp;</a:t>
            </a:r>
            <a:r>
              <a:rPr lang="en-US" altLang="zh-CN" sz="1800" b="1" dirty="0" err="1" smtClean="0"/>
              <a:t>pf</a:t>
            </a:r>
            <a:r>
              <a:rPr lang="en-US" altLang="zh-CN" sz="1800" b="1" dirty="0" smtClean="0"/>
              <a:t>&lt;&lt;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add:pi</a:t>
            </a:r>
            <a:r>
              <a:rPr lang="en-US" altLang="zh-CN" sz="1800" b="1" dirty="0" smtClean="0"/>
              <a:t>  "&lt;&lt;&amp;pi&lt;&lt;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  </a:t>
            </a:r>
            <a:r>
              <a:rPr lang="en-US" altLang="zh-CN" sz="1800" b="1" dirty="0" err="1" smtClean="0"/>
              <a:t>pf</a:t>
            </a:r>
            <a:r>
              <a:rPr lang="en-US" altLang="zh-CN" sz="1800" b="1" dirty="0" smtClean="0"/>
              <a:t> add:\t"&lt;&lt;</a:t>
            </a:r>
            <a:r>
              <a:rPr lang="en-US" altLang="zh-CN" sz="1800" b="1" dirty="0" err="1" smtClean="0"/>
              <a:t>pf</a:t>
            </a:r>
            <a:r>
              <a:rPr lang="en-US" altLang="zh-CN" sz="1800" b="1" dirty="0" smtClean="0"/>
              <a:t>&lt;&lt;"\t *</a:t>
            </a:r>
            <a:r>
              <a:rPr lang="en-US" altLang="zh-CN" sz="1800" b="1" dirty="0" err="1" smtClean="0"/>
              <a:t>pf</a:t>
            </a:r>
            <a:r>
              <a:rPr lang="en-US" altLang="zh-CN" sz="1800" b="1" dirty="0" smtClean="0"/>
              <a:t>:"&lt;&lt;*</a:t>
            </a:r>
            <a:r>
              <a:rPr lang="en-US" altLang="zh-CN" sz="1800" b="1" dirty="0" err="1" smtClean="0"/>
              <a:t>pf</a:t>
            </a:r>
            <a:r>
              <a:rPr lang="en-US" altLang="zh-CN" sz="1800" b="1" dirty="0" smtClean="0"/>
              <a:t>&lt;&lt;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pf</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a:t>
            </a:r>
            <a:r>
              <a:rPr lang="en-US" altLang="zh-CN" sz="1800" b="1" dirty="0" err="1" smtClean="0"/>
              <a:t>pf</a:t>
            </a:r>
            <a:r>
              <a:rPr lang="en-US" altLang="zh-CN" sz="1800" b="1" dirty="0" smtClean="0"/>
              <a:t> add:\t"&lt;&lt;</a:t>
            </a:r>
            <a:r>
              <a:rPr lang="en-US" altLang="zh-CN" sz="1800" b="1" dirty="0" err="1" smtClean="0"/>
              <a:t>pf</a:t>
            </a:r>
            <a:r>
              <a:rPr lang="en-US" altLang="zh-CN" sz="1800" b="1" dirty="0" smtClean="0"/>
              <a:t>&lt;&lt;"\t *</a:t>
            </a:r>
            <a:r>
              <a:rPr lang="en-US" altLang="zh-CN" sz="1800" b="1" dirty="0" err="1" smtClean="0"/>
              <a:t>pf</a:t>
            </a:r>
            <a:r>
              <a:rPr lang="en-US" altLang="zh-CN" sz="1800" b="1" dirty="0" smtClean="0"/>
              <a:t>:"&lt;&lt;*</a:t>
            </a:r>
            <a:r>
              <a:rPr lang="en-US" altLang="zh-CN" sz="1800" b="1" dirty="0" err="1" smtClean="0"/>
              <a:t>pf</a:t>
            </a:r>
            <a:r>
              <a:rPr lang="en-US" altLang="zh-CN" sz="1800" b="1" dirty="0" smtClean="0"/>
              <a:t>&lt;&lt;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  pi add:\t"&lt;&lt;pi&lt;&lt;"\t *pi:"&lt;&lt;*pi&lt;&lt;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--pi;</a:t>
            </a:r>
            <a:endParaRPr lang="en-US"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&lt;&lt;"--pi add:\t"&lt;&lt;pi&lt;&lt;"\t *pi:"&lt;&lt;*pi&lt;&lt;</a:t>
            </a:r>
            <a:r>
              <a:rPr lang="en-US" altLang="zh-CN" sz="1800" b="1" dirty="0" err="1" smtClean="0"/>
              <a:t>endl</a:t>
            </a:r>
            <a:r>
              <a:rPr lang="en-US" altLang="zh-CN" sz="1800" b="1" dirty="0" smtClean="0"/>
              <a:t>;</a:t>
            </a:r>
            <a:endParaRPr lang="en-US" altLang="zh-CN" sz="1800" b="1" dirty="0" smtClean="0"/>
          </a:p>
          <a:p>
            <a:pPr marL="0" indent="0">
              <a:buFontTx/>
              <a:buNone/>
            </a:pPr>
            <a:r>
              <a:rPr lang="en-US" altLang="zh-CN" sz="1800" b="1" dirty="0" smtClean="0"/>
              <a:t>	</a:t>
            </a:r>
            <a:r>
              <a:rPr lang="en-US" altLang="zh-CN" sz="1800" b="1" dirty="0" err="1" smtClean="0"/>
              <a:t>printf</a:t>
            </a:r>
            <a:r>
              <a:rPr lang="en-US" altLang="zh-CN" sz="1800" b="1" dirty="0" smtClean="0"/>
              <a:t>("Hello World!\n");</a:t>
            </a:r>
            <a:endParaRPr lang="en-US" altLang="zh-CN" sz="1800" b="1" dirty="0" smtClean="0"/>
          </a:p>
          <a:p>
            <a:pPr marL="0" indent="0">
              <a:buFontTx/>
              <a:buNone/>
            </a:pPr>
            <a:r>
              <a:rPr lang="en-US" altLang="zh-CN" sz="1800" b="1" dirty="0" smtClean="0"/>
              <a:t>}</a:t>
            </a:r>
            <a:endParaRPr lang="zh-CN" altLang="en-US" sz="1800" b="1" dirty="0" smtClean="0"/>
          </a:p>
        </p:txBody>
      </p:sp>
      <p:sp>
        <p:nvSpPr>
          <p:cNvPr id="2" name="箭头: 下 1"/>
          <p:cNvSpPr/>
          <p:nvPr/>
        </p:nvSpPr>
        <p:spPr>
          <a:xfrm>
            <a:off x="6804248" y="1772816"/>
            <a:ext cx="2088927" cy="3312368"/>
          </a:xfrm>
          <a:prstGeom prst="downArrow">
            <a:avLst/>
          </a:prstGeom>
          <a:gradFill>
            <a:gsLst>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chemeClr val="tx1"/>
                </a:solidFill>
              </a:rPr>
              <a:t>在</a:t>
            </a:r>
            <a:r>
              <a:rPr lang="en-US" altLang="zh-CN" b="1" dirty="0">
                <a:solidFill>
                  <a:schemeClr val="tx1"/>
                </a:solidFill>
              </a:rPr>
              <a:t>VS2015</a:t>
            </a:r>
            <a:r>
              <a:rPr lang="zh-CN" altLang="en-US" b="1" dirty="0">
                <a:solidFill>
                  <a:schemeClr val="tx1"/>
                </a:solidFill>
              </a:rPr>
              <a:t>下指针与内存单元的对应关系如下而所示！</a:t>
            </a:r>
            <a:endParaRPr lang="zh-CN" altLang="en-US" b="1" dirty="0">
              <a:solidFill>
                <a:schemeClr val="tx1"/>
              </a:solidFill>
            </a:endParaRPr>
          </a:p>
        </p:txBody>
      </p:sp>
      <p:sp>
        <p:nvSpPr>
          <p:cNvPr id="21509" name="文本框 2"/>
          <p:cNvSpPr txBox="1">
            <a:spLocks noChangeArrowheads="1"/>
          </p:cNvSpPr>
          <p:nvPr/>
        </p:nvSpPr>
        <p:spPr bwMode="auto">
          <a:xfrm>
            <a:off x="5148263" y="260350"/>
            <a:ext cx="3095625" cy="457200"/>
          </a:xfrm>
          <a:prstGeom prst="rect">
            <a:avLst/>
          </a:prstGeom>
          <a:noFill/>
          <a:ln w="9525">
            <a:noFill/>
            <a:miter lim="800000"/>
          </a:ln>
        </p:spPr>
        <p:txBody>
          <a:bodyPr>
            <a:spAutoFit/>
          </a:bodyPr>
          <a:lstStyle/>
          <a:p>
            <a:pPr eaLnBrk="0" hangingPunct="0"/>
            <a:r>
              <a:rPr lang="zh-CN" altLang="en-US" sz="2400" b="1">
                <a:solidFill>
                  <a:srgbClr val="0000CC"/>
                </a:solidFill>
              </a:rPr>
              <a:t>指针与内存关系案例</a:t>
            </a:r>
            <a:endParaRPr lang="zh-CN" altLang="en-US" sz="2400" b="1">
              <a:solidFill>
                <a:srgbClr val="0000CC"/>
              </a:solidFill>
            </a:endParaRPr>
          </a:p>
        </p:txBody>
      </p:sp>
      <p:sp>
        <p:nvSpPr>
          <p:cNvPr id="21510" name="TextBox 6"/>
          <p:cNvSpPr txBox="1">
            <a:spLocks noChangeArrowheads="1"/>
          </p:cNvSpPr>
          <p:nvPr/>
        </p:nvSpPr>
        <p:spPr bwMode="auto">
          <a:xfrm>
            <a:off x="7308850" y="5589588"/>
            <a:ext cx="1835150" cy="641350"/>
          </a:xfrm>
          <a:prstGeom prst="rect">
            <a:avLst/>
          </a:prstGeom>
          <a:noFill/>
          <a:ln w="9525">
            <a:noFill/>
            <a:miter lim="800000"/>
          </a:ln>
        </p:spPr>
        <p:txBody>
          <a:bodyPr>
            <a:spAutoFit/>
          </a:bodyPr>
          <a:lstStyle/>
          <a:p>
            <a:pPr>
              <a:buFont typeface="Arial" panose="020B0604020202020204" pitchFamily="34" charset="0"/>
              <a:buNone/>
            </a:pPr>
            <a:endParaRPr lang="en-US" altLang="zh-CN" b="1">
              <a:solidFill>
                <a:srgbClr val="0000CC"/>
              </a:solidFill>
              <a:ea typeface="幼圆" panose="02010509060101010101" charset="-122"/>
              <a:cs typeface="幼圆" panose="02010509060101010101" charset="-122"/>
            </a:endParaRPr>
          </a:p>
          <a:p>
            <a:pPr>
              <a:buFont typeface="Arial" panose="020B0604020202020204" pitchFamily="34" charset="0"/>
              <a:buNone/>
            </a:pPr>
            <a:r>
              <a:rPr lang="en-US" altLang="zh-CN" b="1">
                <a:solidFill>
                  <a:srgbClr val="0000CC"/>
                </a:solidFill>
                <a:ea typeface="幼圆" panose="02010509060101010101" charset="-122"/>
                <a:cs typeface="幼圆" panose="02010509060101010101" charset="-122"/>
              </a:rPr>
              <a:t>【</a:t>
            </a:r>
            <a:r>
              <a:rPr lang="zh-CN" altLang="en-US" b="1">
                <a:solidFill>
                  <a:srgbClr val="0000CC"/>
                </a:solidFill>
                <a:ea typeface="幼圆" panose="02010509060101010101" charset="-122"/>
                <a:cs typeface="幼圆" panose="02010509060101010101" charset="-122"/>
              </a:rPr>
              <a:t>例</a:t>
            </a:r>
            <a:r>
              <a:rPr lang="en-US" altLang="zh-CN" b="1">
                <a:solidFill>
                  <a:srgbClr val="0000CC"/>
                </a:solidFill>
                <a:ea typeface="幼圆" panose="02010509060101010101" charset="-122"/>
                <a:cs typeface="幼圆" panose="02010509060101010101" charset="-122"/>
              </a:rPr>
              <a:t>2-2pointer】</a:t>
            </a:r>
            <a:endParaRPr lang="zh-CN" altLang="en-US" b="1">
              <a:solidFill>
                <a:srgbClr val="0000CC"/>
              </a:solidFill>
              <a:ea typeface="幼圆" panose="02010509060101010101" charset="-122"/>
              <a:cs typeface="幼圆" panose="020105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a:xfrm>
            <a:off x="684213" y="188913"/>
            <a:ext cx="7772400" cy="576262"/>
          </a:xfrm>
        </p:spPr>
        <p:txBody>
          <a:bodyPr/>
          <a:lstStyle/>
          <a:p>
            <a:pPr eaLnBrk="1" hangingPunct="1"/>
            <a:r>
              <a:rPr lang="en-US" altLang="zh-CN" b="1" smtClean="0"/>
              <a:t>2.9.1 </a:t>
            </a:r>
            <a:r>
              <a:rPr lang="zh-CN" altLang="en-US" b="1" smtClean="0"/>
              <a:t>函数</a:t>
            </a:r>
            <a:r>
              <a:rPr lang="zh-CN" altLang="en-US" b="1" smtClean="0">
                <a:solidFill>
                  <a:srgbClr val="FF0000"/>
                </a:solidFill>
              </a:rPr>
              <a:t>原型</a:t>
            </a:r>
            <a:endParaRPr lang="zh-CN" altLang="en-US" b="1" smtClean="0">
              <a:solidFill>
                <a:srgbClr val="FF0000"/>
              </a:solidFill>
            </a:endParaRPr>
          </a:p>
        </p:txBody>
      </p:sp>
      <p:sp>
        <p:nvSpPr>
          <p:cNvPr id="40963" name="Rectangle 3"/>
          <p:cNvSpPr>
            <a:spLocks noGrp="1" noChangeArrowheads="1"/>
          </p:cNvSpPr>
          <p:nvPr>
            <p:ph idx="1"/>
          </p:nvPr>
        </p:nvSpPr>
        <p:spPr>
          <a:xfrm>
            <a:off x="684213" y="1196975"/>
            <a:ext cx="7772400" cy="4754563"/>
          </a:xfrm>
        </p:spPr>
        <p:txBody>
          <a:bodyPr/>
          <a:lstStyle/>
          <a:p>
            <a:pPr eaLnBrk="1" hangingPunct="1">
              <a:lnSpc>
                <a:spcPct val="80000"/>
              </a:lnSpc>
              <a:buFontTx/>
              <a:buNone/>
            </a:pPr>
            <a:r>
              <a:rPr lang="en-US" altLang="zh-CN" sz="2800" b="1" smtClean="0">
                <a:solidFill>
                  <a:srgbClr val="0000CC"/>
                </a:solidFill>
              </a:rPr>
              <a:t>2</a:t>
            </a:r>
            <a:r>
              <a:rPr lang="zh-CN" altLang="en-US" sz="2800" b="1" smtClean="0">
                <a:solidFill>
                  <a:srgbClr val="0000CC"/>
                </a:solidFill>
              </a:rPr>
              <a:t>、</a:t>
            </a:r>
            <a:r>
              <a:rPr lang="en-US" altLang="zh-CN" sz="2800" b="1" smtClean="0">
                <a:solidFill>
                  <a:srgbClr val="0000CC"/>
                </a:solidFill>
              </a:rPr>
              <a:t>【</a:t>
            </a:r>
            <a:r>
              <a:rPr lang="zh-CN" altLang="en-US" sz="2800" b="1" smtClean="0">
                <a:solidFill>
                  <a:srgbClr val="0000CC"/>
                </a:solidFill>
              </a:rPr>
              <a:t>例</a:t>
            </a:r>
            <a:r>
              <a:rPr lang="en-US" altLang="zh-CN" sz="2800" b="1" smtClean="0">
                <a:solidFill>
                  <a:srgbClr val="0000CC"/>
                </a:solidFill>
              </a:rPr>
              <a:t>2-14】  </a:t>
            </a:r>
            <a:r>
              <a:rPr lang="zh-CN" altLang="en-US" sz="2800" b="1" smtClean="0">
                <a:solidFill>
                  <a:srgbClr val="0000CC"/>
                </a:solidFill>
              </a:rPr>
              <a:t>函数原型的一个简单例子。</a:t>
            </a:r>
            <a:endParaRPr lang="zh-CN" altLang="en-US" sz="2800" b="1" smtClean="0">
              <a:solidFill>
                <a:srgbClr val="0000CC"/>
              </a:solidFill>
            </a:endParaRPr>
          </a:p>
          <a:p>
            <a:pPr eaLnBrk="1" hangingPunct="1">
              <a:buFontTx/>
              <a:buNone/>
            </a:pPr>
            <a:r>
              <a:rPr lang="en-US" altLang="zh-CN" b="1" noProof="1" smtClean="0"/>
              <a:t>//Eg2-14.cpp</a:t>
            </a:r>
            <a:endParaRPr lang="en-US" altLang="zh-CN" b="1" noProof="1" smtClean="0"/>
          </a:p>
          <a:p>
            <a:pPr eaLnBrk="1" hangingPunct="1">
              <a:buFontTx/>
              <a:buNone/>
            </a:pPr>
            <a:r>
              <a:rPr lang="en-US" altLang="zh-CN" b="1" noProof="1" smtClean="0"/>
              <a:t>#include&lt;iostream&gt;				</a:t>
            </a:r>
            <a:endParaRPr lang="en-US" altLang="zh-CN" b="1" smtClean="0"/>
          </a:p>
          <a:p>
            <a:pPr eaLnBrk="1" hangingPunct="1">
              <a:buFontTx/>
              <a:buNone/>
            </a:pPr>
            <a:r>
              <a:rPr lang="en-US" altLang="zh-CN" b="1" noProof="1" smtClean="0"/>
              <a:t>using namespace std;</a:t>
            </a:r>
            <a:r>
              <a:rPr lang="en-US" altLang="zh-CN" sz="2800" b="1" smtClean="0"/>
              <a:t>				</a:t>
            </a:r>
            <a:endParaRPr lang="en-US" altLang="zh-CN" sz="2800" b="1" smtClean="0"/>
          </a:p>
          <a:p>
            <a:pPr eaLnBrk="1" hangingPunct="1">
              <a:lnSpc>
                <a:spcPct val="80000"/>
              </a:lnSpc>
              <a:buFontTx/>
              <a:buNone/>
            </a:pPr>
            <a:r>
              <a:rPr lang="en-US" altLang="zh-CN" sz="2800" b="1" smtClean="0">
                <a:solidFill>
                  <a:srgbClr val="FF0000"/>
                </a:solidFill>
              </a:rPr>
              <a:t>double sqrt(double f);	</a:t>
            </a:r>
            <a:r>
              <a:rPr lang="en-US" altLang="zh-CN" sz="2800" b="1" smtClean="0"/>
              <a:t>	//</a:t>
            </a:r>
            <a:r>
              <a:rPr lang="zh-CN" altLang="en-US" sz="2800" b="1" smtClean="0"/>
              <a:t>函数原型</a:t>
            </a:r>
            <a:endParaRPr lang="zh-CN" altLang="en-US" sz="2800" b="1" smtClean="0"/>
          </a:p>
          <a:p>
            <a:pPr eaLnBrk="1" hangingPunct="1">
              <a:lnSpc>
                <a:spcPct val="80000"/>
              </a:lnSpc>
              <a:buFontTx/>
              <a:buNone/>
            </a:pPr>
            <a:r>
              <a:rPr lang="en-US" altLang="zh-CN" sz="2800" b="1" smtClean="0"/>
              <a:t>void main(){</a:t>
            </a:r>
            <a:endParaRPr lang="en-US" altLang="zh-CN" sz="2800" b="1" smtClean="0"/>
          </a:p>
          <a:p>
            <a:pPr eaLnBrk="1" hangingPunct="1">
              <a:lnSpc>
                <a:spcPct val="80000"/>
              </a:lnSpc>
              <a:buFontTx/>
              <a:buNone/>
            </a:pPr>
            <a:r>
              <a:rPr lang="en-US" altLang="zh-CN" sz="2800" b="1" smtClean="0"/>
              <a:t>	for(int i=0;i&lt;10;i++)</a:t>
            </a:r>
            <a:endParaRPr lang="en-US" altLang="zh-CN" sz="2800" b="1" smtClean="0"/>
          </a:p>
          <a:p>
            <a:pPr eaLnBrk="1" hangingPunct="1">
              <a:lnSpc>
                <a:spcPct val="80000"/>
              </a:lnSpc>
              <a:buFontTx/>
              <a:buNone/>
            </a:pPr>
            <a:r>
              <a:rPr lang="en-US" altLang="zh-CN" sz="2800" b="1" smtClean="0"/>
              <a:t>		cout&lt;&lt;i&lt;&lt;"*"&lt;&lt;i&lt;&lt;"="&lt;&lt;sqrt(i)&lt;&lt;endl;</a:t>
            </a:r>
            <a:endParaRPr lang="en-US" altLang="zh-CN" sz="2800" b="1" smtClean="0"/>
          </a:p>
          <a:p>
            <a:pPr eaLnBrk="1" hangingPunct="1">
              <a:lnSpc>
                <a:spcPct val="80000"/>
              </a:lnSpc>
              <a:buFontTx/>
              <a:buNone/>
            </a:pPr>
            <a:r>
              <a:rPr lang="en-US" altLang="zh-CN" sz="2800" b="1" smtClean="0"/>
              <a:t>}</a:t>
            </a:r>
            <a:endParaRPr lang="en-US" altLang="zh-CN" sz="2800" b="1" smtClean="0"/>
          </a:p>
          <a:p>
            <a:pPr eaLnBrk="1" hangingPunct="1">
              <a:lnSpc>
                <a:spcPct val="80000"/>
              </a:lnSpc>
              <a:buFontTx/>
              <a:buNone/>
            </a:pPr>
            <a:r>
              <a:rPr lang="en-US" altLang="zh-CN" sz="2800" b="1" smtClean="0"/>
              <a:t>double sqrt(double f) {</a:t>
            </a:r>
            <a:endParaRPr lang="en-US" altLang="zh-CN" sz="2800" b="1" smtClean="0"/>
          </a:p>
          <a:p>
            <a:pPr eaLnBrk="1" hangingPunct="1">
              <a:lnSpc>
                <a:spcPct val="80000"/>
              </a:lnSpc>
              <a:buFontTx/>
              <a:buNone/>
            </a:pPr>
            <a:r>
              <a:rPr lang="en-US" altLang="zh-CN" sz="2800" b="1" smtClean="0"/>
              <a:t>	return f*f;</a:t>
            </a:r>
            <a:endParaRPr lang="en-US" altLang="zh-CN" sz="2800" b="1" smtClean="0"/>
          </a:p>
          <a:p>
            <a:pPr eaLnBrk="1" hangingPunct="1">
              <a:lnSpc>
                <a:spcPct val="80000"/>
              </a:lnSpc>
              <a:buFontTx/>
              <a:buNone/>
            </a:pPr>
            <a:r>
              <a:rPr lang="en-US" altLang="zh-CN" sz="2800" b="1" smtClean="0"/>
              <a:t>}</a:t>
            </a:r>
            <a:endParaRPr lang="zh-CN" altLang="en-US" sz="2800" b="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 calcmode="lin" valueType="num">
                                      <p:cBhvr additive="base">
                                        <p:cTn id="11"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 calcmode="lin" valueType="num">
                                      <p:cBhvr additive="base">
                                        <p:cTn id="1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 calcmode="lin" valueType="num">
                                      <p:cBhvr additive="base">
                                        <p:cTn id="19"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anim calcmode="lin" valueType="num">
                                      <p:cBhvr additive="base">
                                        <p:cTn id="23"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 calcmode="lin" valueType="num">
                                      <p:cBhvr additive="base">
                                        <p:cTn id="27"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963">
                                            <p:txEl>
                                              <p:pRg st="7" end="7"/>
                                            </p:txEl>
                                          </p:spTgt>
                                        </p:tgtEl>
                                        <p:attrNameLst>
                                          <p:attrName>style.visibility</p:attrName>
                                        </p:attrNameLst>
                                      </p:cBhvr>
                                      <p:to>
                                        <p:strVal val="visible"/>
                                      </p:to>
                                    </p:set>
                                    <p:anim calcmode="lin" valueType="num">
                                      <p:cBhvr additive="base">
                                        <p:cTn id="31"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963">
                                            <p:txEl>
                                              <p:pRg st="8" end="8"/>
                                            </p:txEl>
                                          </p:spTgt>
                                        </p:tgtEl>
                                        <p:attrNameLst>
                                          <p:attrName>style.visibility</p:attrName>
                                        </p:attrNameLst>
                                      </p:cBhvr>
                                      <p:to>
                                        <p:strVal val="visible"/>
                                      </p:to>
                                    </p:set>
                                    <p:anim calcmode="lin" valueType="num">
                                      <p:cBhvr additive="base">
                                        <p:cTn id="35"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pRg st="9" end="9"/>
                                            </p:txEl>
                                          </p:spTgt>
                                        </p:tgtEl>
                                        <p:attrNameLst>
                                          <p:attrName>style.visibility</p:attrName>
                                        </p:attrNameLst>
                                      </p:cBhvr>
                                      <p:to>
                                        <p:strVal val="visible"/>
                                      </p:to>
                                    </p:set>
                                    <p:anim calcmode="lin" valueType="num">
                                      <p:cBhvr additive="base">
                                        <p:cTn id="39"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963">
                                            <p:txEl>
                                              <p:pRg st="10" end="10"/>
                                            </p:txEl>
                                          </p:spTgt>
                                        </p:tgtEl>
                                        <p:attrNameLst>
                                          <p:attrName>style.visibility</p:attrName>
                                        </p:attrNameLst>
                                      </p:cBhvr>
                                      <p:to>
                                        <p:strVal val="visible"/>
                                      </p:to>
                                    </p:set>
                                    <p:anim calcmode="lin" valueType="num">
                                      <p:cBhvr additive="base">
                                        <p:cTn id="43" dur="500" fill="hold"/>
                                        <p:tgtEl>
                                          <p:spTgt spid="4096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0963">
                                            <p:txEl>
                                              <p:pRg st="11" end="11"/>
                                            </p:txEl>
                                          </p:spTgt>
                                        </p:tgtEl>
                                        <p:attrNameLst>
                                          <p:attrName>style.visibility</p:attrName>
                                        </p:attrNameLst>
                                      </p:cBhvr>
                                      <p:to>
                                        <p:strVal val="visible"/>
                                      </p:to>
                                    </p:set>
                                    <p:anim calcmode="lin" valueType="num">
                                      <p:cBhvr additive="base">
                                        <p:cTn id="47" dur="500" fill="hold"/>
                                        <p:tgtEl>
                                          <p:spTgt spid="4096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9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685800" y="115888"/>
            <a:ext cx="7772400" cy="577850"/>
          </a:xfrm>
        </p:spPr>
        <p:txBody>
          <a:bodyPr/>
          <a:lstStyle/>
          <a:p>
            <a:pPr eaLnBrk="1" hangingPunct="1"/>
            <a:r>
              <a:rPr lang="en-US" altLang="zh-CN" b="1" smtClean="0"/>
              <a:t>2.9.1 </a:t>
            </a:r>
            <a:r>
              <a:rPr lang="zh-CN" altLang="en-US" b="1" smtClean="0"/>
              <a:t>函数</a:t>
            </a:r>
            <a:r>
              <a:rPr lang="zh-CN" altLang="en-US" b="1" smtClean="0">
                <a:solidFill>
                  <a:srgbClr val="FF0000"/>
                </a:solidFill>
              </a:rPr>
              <a:t>原型</a:t>
            </a:r>
            <a:endParaRPr lang="zh-CN" altLang="en-US" b="1" smtClean="0">
              <a:solidFill>
                <a:srgbClr val="FF0000"/>
              </a:solidFill>
            </a:endParaRPr>
          </a:p>
        </p:txBody>
      </p:sp>
      <p:sp>
        <p:nvSpPr>
          <p:cNvPr id="77827" name="Rectangle 3"/>
          <p:cNvSpPr>
            <a:spLocks noGrp="1" noChangeArrowheads="1"/>
          </p:cNvSpPr>
          <p:nvPr>
            <p:ph idx="1"/>
          </p:nvPr>
        </p:nvSpPr>
        <p:spPr>
          <a:xfrm>
            <a:off x="131763" y="835025"/>
            <a:ext cx="8969375" cy="5962650"/>
          </a:xfrm>
        </p:spPr>
        <p:txBody>
          <a:bodyPr/>
          <a:lstStyle/>
          <a:p>
            <a:pPr eaLnBrk="1" hangingPunct="1">
              <a:buFontTx/>
              <a:buNone/>
            </a:pPr>
            <a:r>
              <a:rPr lang="en-US" altLang="zh-CN" b="1" dirty="0" smtClean="0">
                <a:solidFill>
                  <a:srgbClr val="0000CC"/>
                </a:solidFill>
              </a:rPr>
              <a:t>3</a:t>
            </a:r>
            <a:r>
              <a:rPr lang="zh-CN" altLang="en-US" b="1" dirty="0" smtClean="0">
                <a:solidFill>
                  <a:srgbClr val="0000CC"/>
                </a:solidFill>
              </a:rPr>
              <a:t>、</a:t>
            </a:r>
            <a:r>
              <a:rPr lang="en-US" altLang="zh-CN" b="1" dirty="0" smtClean="0">
                <a:solidFill>
                  <a:srgbClr val="0000CC"/>
                </a:solidFill>
              </a:rPr>
              <a:t>C++</a:t>
            </a:r>
            <a:r>
              <a:rPr lang="zh-CN" altLang="en-US" b="1" dirty="0" smtClean="0">
                <a:solidFill>
                  <a:srgbClr val="0000CC"/>
                </a:solidFill>
              </a:rPr>
              <a:t>函数原型的一些注意事项</a:t>
            </a:r>
            <a:endParaRPr lang="zh-CN" altLang="en-US" b="1" dirty="0" smtClean="0">
              <a:solidFill>
                <a:srgbClr val="0000CC"/>
              </a:solidFill>
            </a:endParaRPr>
          </a:p>
          <a:p>
            <a:pPr lvl="1" eaLnBrk="1" hangingPunct="1">
              <a:buFontTx/>
              <a:buNone/>
            </a:pPr>
            <a:r>
              <a:rPr lang="zh-CN" altLang="en-US" b="1" dirty="0" smtClean="0"/>
              <a:t>① 函数原型中的参数名可以省略。 </a:t>
            </a:r>
            <a:endParaRPr lang="zh-CN" altLang="en-US" b="1" dirty="0" smtClean="0"/>
          </a:p>
          <a:p>
            <a:pPr lvl="1" eaLnBrk="1" hangingPunct="1">
              <a:buFontTx/>
              <a:buNone/>
            </a:pPr>
            <a:r>
              <a:rPr lang="zh-CN" altLang="en-US" b="1" dirty="0" smtClean="0">
                <a:solidFill>
                  <a:srgbClr val="0000CC"/>
                </a:solidFill>
              </a:rPr>
              <a:t>② 函数定义时的返回类型、函数名、参数个数、参数的次序和类型必须与函数原型相符，</a:t>
            </a:r>
            <a:r>
              <a:rPr lang="zh-CN" altLang="en-US" b="1" dirty="0" smtClean="0">
                <a:solidFill>
                  <a:srgbClr val="FF0000"/>
                </a:solidFill>
              </a:rPr>
              <a:t>但参数名可以不同。 </a:t>
            </a:r>
            <a:endParaRPr lang="zh-CN" altLang="en-US" b="1" dirty="0" smtClean="0">
              <a:solidFill>
                <a:srgbClr val="FF0000"/>
              </a:solidFill>
            </a:endParaRPr>
          </a:p>
          <a:p>
            <a:pPr lvl="1" eaLnBrk="1" hangingPunct="1">
              <a:buFontTx/>
              <a:buNone/>
            </a:pPr>
            <a:r>
              <a:rPr lang="zh-CN" altLang="en-US" b="1" dirty="0" smtClean="0"/>
              <a:t>③ 如果函数的定义出现在程序中第一次调用此函数之前，就不需要函数原型。</a:t>
            </a:r>
            <a:endParaRPr lang="zh-CN" altLang="en-US" b="1" dirty="0" smtClean="0"/>
          </a:p>
          <a:p>
            <a:pPr lvl="1" eaLnBrk="1" hangingPunct="1">
              <a:buFontTx/>
              <a:buNone/>
            </a:pPr>
            <a:r>
              <a:rPr lang="zh-CN" altLang="en-US" b="1" dirty="0" smtClean="0">
                <a:solidFill>
                  <a:srgbClr val="FF0000"/>
                </a:solidFill>
              </a:rPr>
              <a:t>④ </a:t>
            </a:r>
            <a:r>
              <a:rPr lang="en-US" altLang="zh-CN" b="1" dirty="0" smtClean="0">
                <a:solidFill>
                  <a:srgbClr val="FF0000"/>
                </a:solidFill>
              </a:rPr>
              <a:t>C++</a:t>
            </a:r>
            <a:r>
              <a:rPr lang="zh-CN" altLang="en-US" b="1" dirty="0" smtClean="0">
                <a:solidFill>
                  <a:srgbClr val="FF0000"/>
                </a:solidFill>
              </a:rPr>
              <a:t>与</a:t>
            </a:r>
            <a:r>
              <a:rPr lang="en-US" altLang="zh-CN" b="1" dirty="0" smtClean="0">
                <a:solidFill>
                  <a:srgbClr val="FF0000"/>
                </a:solidFill>
              </a:rPr>
              <a:t>C</a:t>
            </a:r>
            <a:r>
              <a:rPr lang="zh-CN" altLang="en-US" b="1" dirty="0" smtClean="0">
                <a:solidFill>
                  <a:srgbClr val="FF0000"/>
                </a:solidFill>
              </a:rPr>
              <a:t>语言的</a:t>
            </a:r>
            <a:r>
              <a:rPr lang="zh-CN" altLang="en-US" b="1" dirty="0" smtClean="0">
                <a:solidFill>
                  <a:srgbClr val="0000CC"/>
                </a:solidFill>
              </a:rPr>
              <a:t>函数参数声明</a:t>
            </a:r>
            <a:r>
              <a:rPr lang="zh-CN" altLang="en-US" b="1" dirty="0" smtClean="0">
                <a:solidFill>
                  <a:srgbClr val="FF0000"/>
                </a:solidFill>
              </a:rPr>
              <a:t>存在区别。</a:t>
            </a:r>
            <a:r>
              <a:rPr lang="en-US" altLang="zh-CN" b="1" dirty="0" smtClean="0">
                <a:solidFill>
                  <a:srgbClr val="FF0000"/>
                </a:solidFill>
              </a:rPr>
              <a:t>P50</a:t>
            </a:r>
            <a:endParaRPr lang="en-US" altLang="zh-CN" b="1" dirty="0" smtClean="0">
              <a:solidFill>
                <a:srgbClr val="FF0000"/>
              </a:solidFill>
            </a:endParaRPr>
          </a:p>
          <a:p>
            <a:pPr eaLnBrk="1" hangingPunct="1">
              <a:lnSpc>
                <a:spcPct val="80000"/>
              </a:lnSpc>
              <a:buFontTx/>
              <a:buNone/>
            </a:pPr>
            <a:r>
              <a:rPr lang="zh-CN" altLang="en-US" sz="2800" b="1" dirty="0" smtClean="0">
                <a:sym typeface="+mn-ea"/>
              </a:rPr>
              <a:t>     ⑤早期版本将未指定</a:t>
            </a:r>
            <a:r>
              <a:rPr lang="zh-CN" altLang="en-US" sz="2800" b="1" dirty="0" smtClean="0">
                <a:solidFill>
                  <a:srgbClr val="0000CC"/>
                </a:solidFill>
                <a:sym typeface="+mn-ea"/>
              </a:rPr>
              <a:t>返回类型</a:t>
            </a:r>
            <a:r>
              <a:rPr lang="zh-CN" altLang="en-US" sz="2800" b="1" dirty="0" smtClean="0">
                <a:sym typeface="+mn-ea"/>
              </a:rPr>
              <a:t> 的函数默认为</a:t>
            </a:r>
            <a:r>
              <a:rPr lang="en-US" altLang="zh-CN" sz="2800" b="1" dirty="0" err="1" smtClean="0">
                <a:sym typeface="+mn-ea"/>
              </a:rPr>
              <a:t>int</a:t>
            </a:r>
            <a:r>
              <a:rPr lang="zh-CN" altLang="en-US" sz="2800" b="1" dirty="0" smtClean="0">
                <a:sym typeface="+mn-ea"/>
              </a:rPr>
              <a:t>。</a:t>
            </a:r>
            <a:endParaRPr lang="zh-CN" altLang="en-US" sz="2800" b="1" dirty="0" smtClean="0"/>
          </a:p>
          <a:p>
            <a:pPr eaLnBrk="1" hangingPunct="1">
              <a:lnSpc>
                <a:spcPct val="80000"/>
              </a:lnSpc>
              <a:buFontTx/>
              <a:buNone/>
            </a:pPr>
            <a:r>
              <a:rPr lang="zh-CN" altLang="en-US" sz="2800" b="1" dirty="0" smtClean="0">
                <a:sym typeface="+mn-ea"/>
              </a:rPr>
              <a:t>   而</a:t>
            </a:r>
            <a:r>
              <a:rPr lang="en-US" altLang="zh-CN" sz="2800" b="1" dirty="0" smtClean="0">
                <a:sym typeface="+mn-ea"/>
              </a:rPr>
              <a:t>C++11</a:t>
            </a:r>
            <a:r>
              <a:rPr lang="zh-CN" altLang="en-US" sz="2800" b="1" dirty="0" smtClean="0">
                <a:sym typeface="+mn-ea"/>
              </a:rPr>
              <a:t>中函数原型中必须指出函数的返回类型（包括主函数</a:t>
            </a:r>
            <a:r>
              <a:rPr lang="en-US" altLang="zh-CN" sz="2800" b="1" dirty="0" smtClean="0">
                <a:sym typeface="+mn-ea"/>
              </a:rPr>
              <a:t>main</a:t>
            </a:r>
            <a:r>
              <a:rPr lang="zh-CN" altLang="en-US" sz="2800" b="1" dirty="0" smtClean="0">
                <a:sym typeface="+mn-ea"/>
              </a:rPr>
              <a:t>），未指定则为错误。</a:t>
            </a:r>
            <a:r>
              <a:rPr lang="zh-CN" altLang="en-US" sz="2800" b="1" dirty="0" smtClean="0">
                <a:solidFill>
                  <a:srgbClr val="FF0000"/>
                </a:solidFill>
                <a:sym typeface="+mn-ea"/>
              </a:rPr>
              <a:t> 如果一个函数没有返回类型，则必须指明它的返回类型为</a:t>
            </a:r>
            <a:r>
              <a:rPr lang="en-US" altLang="zh-CN" sz="2800" b="1" dirty="0" smtClean="0">
                <a:solidFill>
                  <a:srgbClr val="FF0000"/>
                </a:solidFill>
                <a:sym typeface="+mn-ea"/>
              </a:rPr>
              <a:t>void</a:t>
            </a:r>
            <a:r>
              <a:rPr lang="zh-CN" altLang="en-US" sz="2800" b="1" dirty="0" smtClean="0">
                <a:solidFill>
                  <a:srgbClr val="FF0000"/>
                </a:solidFill>
                <a:sym typeface="+mn-ea"/>
              </a:rPr>
              <a:t>。</a:t>
            </a:r>
            <a:r>
              <a:rPr lang="zh-CN" altLang="en-US" b="1" dirty="0" smtClean="0">
                <a:solidFill>
                  <a:srgbClr val="FF0000"/>
                </a:solidFill>
              </a:rPr>
              <a:t>  </a:t>
            </a:r>
            <a:endParaRPr lang="zh-CN" altLang="en-US" b="1"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5" end="5"/>
                                            </p:txEl>
                                          </p:spTgt>
                                        </p:tgtEl>
                                        <p:attrNameLst>
                                          <p:attrName>style.visibility</p:attrName>
                                        </p:attrNameLst>
                                      </p:cBhvr>
                                      <p:to>
                                        <p:strVal val="visible"/>
                                      </p:to>
                                    </p:set>
                                    <p:anim calcmode="lin" valueType="num">
                                      <p:cBhvr additive="base">
                                        <p:cTn id="31"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 calcmode="lin" valueType="num">
                                      <p:cBhvr additive="base">
                                        <p:cTn id="37" dur="5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b="1" dirty="0" smtClean="0">
                <a:solidFill>
                  <a:srgbClr val="0000CC"/>
                </a:solidFill>
              </a:rPr>
              <a:t>1．C++</a:t>
            </a:r>
            <a:r>
              <a:rPr lang="zh-CN" altLang="en-US" b="1" dirty="0" smtClean="0">
                <a:solidFill>
                  <a:srgbClr val="0000CC"/>
                </a:solidFill>
              </a:rPr>
              <a:t>参数传递的类型</a:t>
            </a:r>
            <a:endParaRPr lang="en-US" altLang="zh-CN" b="1" dirty="0" smtClean="0">
              <a:solidFill>
                <a:srgbClr val="0000CC"/>
              </a:solidFill>
            </a:endParaRPr>
          </a:p>
          <a:p>
            <a:pPr lvl="1"/>
            <a:r>
              <a:rPr lang="zh-CN" altLang="zh-CN" b="1" dirty="0" smtClean="0"/>
              <a:t>值传递</a:t>
            </a:r>
            <a:r>
              <a:rPr lang="zh-CN" altLang="en-US" b="1" dirty="0" smtClean="0"/>
              <a:t>、</a:t>
            </a:r>
            <a:r>
              <a:rPr lang="zh-CN" altLang="zh-CN" b="1" dirty="0" smtClean="0"/>
              <a:t>指针传递</a:t>
            </a:r>
            <a:r>
              <a:rPr lang="zh-CN" altLang="en-US" b="1" dirty="0" smtClean="0"/>
              <a:t>、</a:t>
            </a:r>
            <a:r>
              <a:rPr lang="zh-CN" altLang="zh-CN" b="1" dirty="0" smtClean="0"/>
              <a:t>引用传递</a:t>
            </a:r>
            <a:endParaRPr lang="en-US" altLang="zh-CN" b="1" dirty="0" smtClean="0"/>
          </a:p>
          <a:p>
            <a:pPr marL="0" indent="0">
              <a:buFontTx/>
              <a:buNone/>
            </a:pPr>
            <a:r>
              <a:rPr lang="en-US" altLang="zh-CN" b="1" dirty="0" smtClean="0">
                <a:solidFill>
                  <a:srgbClr val="0000CC"/>
                </a:solidFill>
              </a:rPr>
              <a:t>2．</a:t>
            </a:r>
            <a:r>
              <a:rPr lang="zh-CN" altLang="en-US" b="1" dirty="0" smtClean="0">
                <a:solidFill>
                  <a:srgbClr val="0000CC"/>
                </a:solidFill>
              </a:rPr>
              <a:t>值形参传递</a:t>
            </a:r>
            <a:endParaRPr lang="en-US" altLang="zh-CN" b="1" dirty="0" smtClean="0">
              <a:solidFill>
                <a:srgbClr val="0000CC"/>
              </a:solidFill>
            </a:endParaRPr>
          </a:p>
          <a:p>
            <a:pPr lvl="1"/>
            <a:r>
              <a:rPr lang="zh-CN" altLang="zh-CN" sz="2400" b="1" dirty="0" smtClean="0"/>
              <a:t>按值传递参数时，函数处理的是</a:t>
            </a:r>
            <a:r>
              <a:rPr lang="zh-CN" altLang="zh-CN" sz="2400" b="1" dirty="0" smtClean="0">
                <a:solidFill>
                  <a:srgbClr val="FF0000"/>
                </a:solidFill>
              </a:rPr>
              <a:t>实参的复制值</a:t>
            </a:r>
            <a:r>
              <a:rPr lang="zh-CN" altLang="zh-CN" sz="2400" b="1" dirty="0" smtClean="0"/>
              <a:t>，这些复制值在堆栈中，其修改不会引起实参值的变化。</a:t>
            </a:r>
            <a:endParaRPr lang="en-US" altLang="zh-CN" sz="2400" b="1" dirty="0" smtClean="0"/>
          </a:p>
          <a:p>
            <a:pPr marL="800100" lvl="2" indent="0">
              <a:buFontTx/>
              <a:buNone/>
            </a:pPr>
            <a:r>
              <a:rPr lang="en-US" altLang="zh-CN" sz="2800" b="1" dirty="0" smtClean="0"/>
              <a:t>void swap1(</a:t>
            </a:r>
            <a:r>
              <a:rPr lang="en-US" altLang="zh-CN" sz="2800" b="1" dirty="0" err="1" smtClean="0"/>
              <a:t>int</a:t>
            </a:r>
            <a:r>
              <a:rPr lang="en-US" altLang="zh-CN" sz="2800" b="1" dirty="0" smtClean="0"/>
              <a:t> </a:t>
            </a:r>
            <a:r>
              <a:rPr lang="en-US" altLang="zh-CN" sz="2800" b="1" dirty="0" err="1" smtClean="0"/>
              <a:t>a,int</a:t>
            </a:r>
            <a:r>
              <a:rPr lang="en-US" altLang="zh-CN" sz="2800" b="1" dirty="0" smtClean="0"/>
              <a:t> b) {</a:t>
            </a:r>
            <a:endParaRPr lang="zh-CN" altLang="zh-CN" sz="2800" b="1" dirty="0" smtClean="0"/>
          </a:p>
          <a:p>
            <a:pPr marL="800100" lvl="2" indent="0">
              <a:buFontTx/>
              <a:buNone/>
            </a:pPr>
            <a:r>
              <a:rPr lang="en-US" altLang="zh-CN" sz="2800" b="1" dirty="0" smtClean="0"/>
              <a:t>   </a:t>
            </a:r>
            <a:r>
              <a:rPr lang="en-US" altLang="zh-CN" sz="2800" b="1" dirty="0" err="1" smtClean="0"/>
              <a:t>int</a:t>
            </a:r>
            <a:r>
              <a:rPr lang="en-US" altLang="zh-CN" sz="2800" b="1" dirty="0" smtClean="0"/>
              <a:t> temp=a;   a=b;   b=temp;</a:t>
            </a:r>
            <a:endParaRPr lang="zh-CN" altLang="zh-CN" sz="2800" b="1" dirty="0" smtClean="0"/>
          </a:p>
          <a:p>
            <a:pPr marL="800100" lvl="2" indent="0">
              <a:buFontTx/>
              <a:buNone/>
            </a:pPr>
            <a:r>
              <a:rPr lang="en-US" altLang="zh-CN" sz="2800" b="1" dirty="0" smtClean="0"/>
              <a:t>}</a:t>
            </a:r>
            <a:endParaRPr lang="zh-CN" altLang="zh-CN" sz="2800" b="1" dirty="0" smtClean="0"/>
          </a:p>
          <a:p>
            <a:pPr marL="800100" lvl="2" indent="0">
              <a:buFontTx/>
              <a:buNone/>
            </a:pPr>
            <a:r>
              <a:rPr lang="en-US" altLang="zh-CN" sz="2800" b="1" dirty="0" smtClean="0"/>
              <a:t>x=10;  y=5;</a:t>
            </a:r>
            <a:endParaRPr lang="zh-CN" altLang="zh-CN" sz="2800" b="1" dirty="0" smtClean="0"/>
          </a:p>
          <a:p>
            <a:pPr marL="800100" lvl="2" indent="0">
              <a:buFontTx/>
              <a:buNone/>
            </a:pPr>
            <a:r>
              <a:rPr lang="en-US" altLang="zh-CN" sz="2800" b="1" dirty="0" smtClean="0">
                <a:solidFill>
                  <a:srgbClr val="FF0000"/>
                </a:solidFill>
              </a:rPr>
              <a:t>swap1(</a:t>
            </a:r>
            <a:r>
              <a:rPr lang="en-US" altLang="zh-CN" sz="2800" b="1" dirty="0" err="1" smtClean="0">
                <a:solidFill>
                  <a:srgbClr val="FF0000"/>
                </a:solidFill>
              </a:rPr>
              <a:t>x,y</a:t>
            </a:r>
            <a:r>
              <a:rPr lang="en-US" altLang="zh-CN" sz="2800" b="1" dirty="0" smtClean="0">
                <a:solidFill>
                  <a:srgbClr val="FF0000"/>
                </a:solidFill>
              </a:rPr>
              <a:t>);　　//</a:t>
            </a:r>
            <a:r>
              <a:rPr lang="zh-CN" altLang="en-US" sz="2800" b="1" dirty="0" smtClean="0">
                <a:solidFill>
                  <a:srgbClr val="FF0000"/>
                </a:solidFill>
              </a:rPr>
              <a:t>执行此函数后，</a:t>
            </a:r>
            <a:r>
              <a:rPr lang="en-US" altLang="zh-CN" sz="2800" b="1" dirty="0" smtClean="0">
                <a:solidFill>
                  <a:srgbClr val="FF0000"/>
                </a:solidFill>
              </a:rPr>
              <a:t>x=10,y=5</a:t>
            </a:r>
            <a:endParaRPr lang="zh-CN" altLang="zh-CN" sz="2800" b="1" dirty="0" smtClean="0">
              <a:solidFill>
                <a:srgbClr val="FF0000"/>
              </a:solidFill>
            </a:endParaRPr>
          </a:p>
          <a:p>
            <a:pPr lvl="1"/>
            <a:endParaRPr lang="zh-CN" altLang="en-US" sz="2400" b="1" dirty="0" smtClean="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b="1" dirty="0" smtClean="0">
                <a:solidFill>
                  <a:srgbClr val="0000CC"/>
                </a:solidFill>
              </a:rPr>
              <a:t>3、</a:t>
            </a:r>
            <a:r>
              <a:rPr lang="zh-CN" altLang="en-US" b="1" dirty="0" smtClean="0">
                <a:solidFill>
                  <a:srgbClr val="0000CC"/>
                </a:solidFill>
              </a:rPr>
              <a:t>指针参数传递</a:t>
            </a:r>
            <a:endParaRPr lang="en-US" altLang="zh-CN" b="1" dirty="0" smtClean="0">
              <a:solidFill>
                <a:srgbClr val="0000CC"/>
              </a:solidFill>
            </a:endParaRPr>
          </a:p>
          <a:p>
            <a:pPr marL="457200" lvl="1" indent="0">
              <a:buFontTx/>
              <a:buNone/>
            </a:pPr>
            <a:r>
              <a:rPr lang="zh-CN" altLang="en-US" b="1" dirty="0" smtClean="0">
                <a:solidFill>
                  <a:srgbClr val="FF0000"/>
                </a:solidFill>
              </a:rPr>
              <a:t>（</a:t>
            </a:r>
            <a:r>
              <a:rPr lang="en-US" altLang="zh-CN" b="1" dirty="0" smtClean="0">
                <a:solidFill>
                  <a:srgbClr val="FF0000"/>
                </a:solidFill>
              </a:rPr>
              <a:t>1）</a:t>
            </a:r>
            <a:r>
              <a:rPr lang="zh-CN" altLang="zh-CN" b="1" dirty="0" smtClean="0">
                <a:solidFill>
                  <a:srgbClr val="FF0000"/>
                </a:solidFill>
              </a:rPr>
              <a:t>指针作为参数时</a:t>
            </a:r>
            <a:r>
              <a:rPr lang="zh-CN" altLang="zh-CN" b="1" dirty="0" smtClean="0"/>
              <a:t>，</a:t>
            </a:r>
            <a:r>
              <a:rPr lang="en-US" altLang="zh-CN" b="1" dirty="0" smtClean="0"/>
              <a:t>C++</a:t>
            </a:r>
            <a:r>
              <a:rPr lang="zh-CN" altLang="zh-CN" b="1" dirty="0" smtClean="0"/>
              <a:t>将把实参的地址复制到指针形参在堆栈内分配到的存储单元中，使</a:t>
            </a:r>
            <a:r>
              <a:rPr lang="zh-CN" altLang="zh-CN" b="1" dirty="0" smtClean="0">
                <a:solidFill>
                  <a:srgbClr val="FF0000"/>
                </a:solidFill>
              </a:rPr>
              <a:t>指针形参指向实参的内存区域，实现对实参的操作</a:t>
            </a:r>
            <a:r>
              <a:rPr lang="zh-CN" altLang="en-US" b="1" dirty="0" smtClean="0">
                <a:solidFill>
                  <a:srgbClr val="FF0000"/>
                </a:solidFill>
              </a:rPr>
              <a:t>。</a:t>
            </a:r>
            <a:endParaRPr lang="en-US" altLang="zh-CN" b="1" dirty="0" smtClean="0">
              <a:solidFill>
                <a:srgbClr val="FF0000"/>
              </a:solidFill>
            </a:endParaRPr>
          </a:p>
          <a:p>
            <a:pPr marL="457200" lvl="1" indent="0"/>
            <a:r>
              <a:rPr lang="zh-CN" altLang="en-US" b="1" dirty="0" smtClean="0">
                <a:solidFill>
                  <a:srgbClr val="00B050"/>
                </a:solidFill>
              </a:rPr>
              <a:t>指针交换两数</a:t>
            </a:r>
            <a:endParaRPr lang="en-US" altLang="zh-CN" b="1" dirty="0" smtClean="0">
              <a:solidFill>
                <a:srgbClr val="00B050"/>
              </a:solidFill>
            </a:endParaRPr>
          </a:p>
          <a:p>
            <a:pPr marL="800100" lvl="2" indent="0">
              <a:buFontTx/>
              <a:buNone/>
            </a:pPr>
            <a:r>
              <a:rPr lang="en-US" altLang="zh-CN" sz="2800" b="1" dirty="0" smtClean="0"/>
              <a:t>void swap2(</a:t>
            </a:r>
            <a:r>
              <a:rPr lang="en-US" altLang="zh-CN" sz="2800" b="1" dirty="0" err="1" smtClean="0"/>
              <a:t>int</a:t>
            </a:r>
            <a:r>
              <a:rPr lang="en-US" altLang="zh-CN" sz="2800" b="1" dirty="0" smtClean="0"/>
              <a:t> *</a:t>
            </a:r>
            <a:r>
              <a:rPr lang="en-US" altLang="zh-CN" sz="2800" b="1" dirty="0" err="1" smtClean="0"/>
              <a:t>a,int</a:t>
            </a:r>
            <a:r>
              <a:rPr lang="en-US" altLang="zh-CN" sz="2800" b="1" dirty="0" smtClean="0"/>
              <a:t> *b) {</a:t>
            </a:r>
            <a:endParaRPr lang="zh-CN" altLang="zh-CN" sz="2800" b="1" dirty="0" smtClean="0"/>
          </a:p>
          <a:p>
            <a:pPr marL="800100" lvl="2" indent="0">
              <a:buFontTx/>
              <a:buNone/>
            </a:pPr>
            <a:r>
              <a:rPr lang="en-US" altLang="zh-CN" sz="2800" b="1" dirty="0" smtClean="0"/>
              <a:t>   </a:t>
            </a:r>
            <a:r>
              <a:rPr lang="en-US" altLang="zh-CN" sz="2800" b="1" dirty="0" err="1" smtClean="0"/>
              <a:t>int</a:t>
            </a:r>
            <a:r>
              <a:rPr lang="en-US" altLang="zh-CN" sz="2800" b="1" dirty="0" smtClean="0"/>
              <a:t> temp=*a;   *a=*b;   *b=temp;</a:t>
            </a:r>
            <a:endParaRPr lang="zh-CN" altLang="zh-CN" sz="2800" b="1" dirty="0" smtClean="0"/>
          </a:p>
          <a:p>
            <a:pPr marL="800100" lvl="2" indent="0">
              <a:buFontTx/>
              <a:buNone/>
            </a:pPr>
            <a:r>
              <a:rPr lang="en-US" altLang="zh-CN" sz="2800" b="1" dirty="0" smtClean="0"/>
              <a:t>}</a:t>
            </a:r>
            <a:endParaRPr lang="zh-CN" altLang="zh-CN" sz="2800" b="1" dirty="0" smtClean="0"/>
          </a:p>
          <a:p>
            <a:pPr marL="800100" lvl="2" indent="0">
              <a:buFontTx/>
              <a:buNone/>
            </a:pPr>
            <a:r>
              <a:rPr lang="en-US" altLang="zh-CN" sz="2800" b="1" dirty="0" smtClean="0">
                <a:solidFill>
                  <a:srgbClr val="0000CC"/>
                </a:solidFill>
              </a:rPr>
              <a:t>x=10;  y=5;</a:t>
            </a:r>
            <a:endParaRPr lang="zh-CN" altLang="zh-CN" sz="2800" b="1" dirty="0" smtClean="0">
              <a:solidFill>
                <a:srgbClr val="0000CC"/>
              </a:solidFill>
            </a:endParaRPr>
          </a:p>
          <a:p>
            <a:pPr marL="800100" lvl="2" indent="0">
              <a:buFontTx/>
              <a:buNone/>
            </a:pPr>
            <a:r>
              <a:rPr lang="en-US" altLang="zh-CN" sz="2800" b="1" dirty="0" smtClean="0">
                <a:solidFill>
                  <a:srgbClr val="0000CC"/>
                </a:solidFill>
              </a:rPr>
              <a:t>swap2(&amp;</a:t>
            </a:r>
            <a:r>
              <a:rPr lang="en-US" altLang="zh-CN" sz="2800" b="1" dirty="0" err="1" smtClean="0">
                <a:solidFill>
                  <a:srgbClr val="0000CC"/>
                </a:solidFill>
              </a:rPr>
              <a:t>x,&amp;y</a:t>
            </a:r>
            <a:r>
              <a:rPr lang="en-US" altLang="zh-CN" sz="2800" b="1" dirty="0" smtClean="0">
                <a:solidFill>
                  <a:srgbClr val="0000CC"/>
                </a:solidFill>
              </a:rPr>
              <a:t>);     //</a:t>
            </a:r>
            <a:r>
              <a:rPr lang="zh-CN" altLang="en-US" sz="2800" b="1" dirty="0" smtClean="0">
                <a:solidFill>
                  <a:srgbClr val="0000CC"/>
                </a:solidFill>
              </a:rPr>
              <a:t>此函数执后后，</a:t>
            </a:r>
            <a:r>
              <a:rPr lang="en-US" altLang="zh-CN" sz="2800" b="1" dirty="0" smtClean="0">
                <a:solidFill>
                  <a:srgbClr val="0000CC"/>
                </a:solidFill>
              </a:rPr>
              <a:t>x=5，y=10</a:t>
            </a:r>
            <a:endParaRPr lang="zh-CN" altLang="zh-CN" sz="2800" b="1" dirty="0" smtClean="0">
              <a:solidFill>
                <a:srgbClr val="0000CC"/>
              </a:solidFill>
            </a:endParaRPr>
          </a:p>
          <a:p>
            <a:pPr marL="457200" lvl="1" indent="0"/>
            <a:endParaRPr lang="zh-CN" altLang="en-US" b="1" dirty="0" smtClean="0">
              <a:solidFill>
                <a:srgbClr val="FF0000"/>
              </a:solidFill>
            </a:endParaRPr>
          </a:p>
        </p:txBody>
      </p:sp>
      <p:sp>
        <p:nvSpPr>
          <p:cNvPr id="129026"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7005" y="1052830"/>
            <a:ext cx="8733790" cy="5538470"/>
          </a:xfrm>
        </p:spPr>
        <p:txBody>
          <a:bodyPr/>
          <a:lstStyle/>
          <a:p>
            <a:pPr marL="0" indent="0">
              <a:buFontTx/>
              <a:buNone/>
              <a:defRPr/>
            </a:pP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数组参数与指针</a:t>
            </a:r>
            <a:endParaRPr lang="en-US" altLang="zh-CN" b="1" dirty="0"/>
          </a:p>
          <a:p>
            <a:pPr lvl="1">
              <a:buFont typeface="Wingdings" panose="05000000000000000000" pitchFamily="2" charset="2"/>
              <a:buChar char="l"/>
              <a:defRPr/>
            </a:pPr>
            <a:r>
              <a:rPr lang="zh-CN" altLang="zh-CN" sz="2400" b="1" dirty="0"/>
              <a:t>在</a:t>
            </a:r>
            <a:r>
              <a:rPr lang="en-US" altLang="zh-CN" sz="2400" b="1" dirty="0"/>
              <a:t> C++</a:t>
            </a:r>
            <a:r>
              <a:rPr lang="zh-CN" altLang="zh-CN" sz="2400" b="1" dirty="0"/>
              <a:t>中，数组永远不会按值传递，它是</a:t>
            </a:r>
            <a:r>
              <a:rPr lang="zh-CN" altLang="zh-CN" sz="2400" b="1" dirty="0">
                <a:solidFill>
                  <a:srgbClr val="0000CC"/>
                </a:solidFill>
              </a:rPr>
              <a:t>传递</a:t>
            </a:r>
            <a:r>
              <a:rPr lang="zh-CN" altLang="zh-CN" sz="2400" b="1" dirty="0"/>
              <a:t>第一个元素，准确地说是第</a:t>
            </a:r>
            <a:r>
              <a:rPr lang="en-US" altLang="zh-CN" sz="2400" b="1" dirty="0"/>
              <a:t> 0</a:t>
            </a:r>
            <a:r>
              <a:rPr lang="zh-CN" altLang="zh-CN" sz="2400" b="1" dirty="0"/>
              <a:t>个元素 的</a:t>
            </a:r>
            <a:r>
              <a:rPr lang="zh-CN" altLang="zh-CN" sz="2400" b="1" dirty="0">
                <a:solidFill>
                  <a:srgbClr val="0000CC"/>
                </a:solidFill>
              </a:rPr>
              <a:t>指针</a:t>
            </a:r>
            <a:r>
              <a:rPr lang="zh-CN" altLang="en-US" sz="2400" b="1" dirty="0"/>
              <a:t>。例如，如下声明 ：</a:t>
            </a:r>
            <a:endParaRPr lang="zh-CN" altLang="en-US" sz="2400" b="1" dirty="0"/>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[10] ); </a:t>
            </a:r>
            <a:r>
              <a:rPr lang="zh-CN" altLang="en-US" sz="2400" b="1" dirty="0"/>
              <a:t>被编译器视为  </a:t>
            </a:r>
            <a:endParaRPr lang="zh-CN" altLang="en-US" sz="2400" b="1" dirty="0"/>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endParaRPr lang="en-US" altLang="zh-CN" sz="2400" b="1" dirty="0">
              <a:solidFill>
                <a:srgbClr val="0000CC"/>
              </a:solidFill>
            </a:endParaRPr>
          </a:p>
          <a:p>
            <a:pPr lvl="1">
              <a:buFont typeface="Wingdings" panose="05000000000000000000" pitchFamily="2" charset="2"/>
              <a:buChar char="l"/>
              <a:defRPr/>
            </a:pPr>
            <a:r>
              <a:rPr lang="zh-CN" altLang="en-US" sz="2400" b="1" dirty="0"/>
              <a:t>数组的长度与参数声明无关。下列三个声明是等价的： </a:t>
            </a:r>
            <a:endParaRPr lang="zh-CN" altLang="en-US" sz="2400" b="1" dirty="0"/>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endParaRPr lang="en-US" altLang="zh-CN" sz="2400" b="1" dirty="0">
              <a:solidFill>
                <a:srgbClr val="0000CC"/>
              </a:solidFill>
            </a:endParaRP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endParaRPr lang="en-US" altLang="zh-CN" sz="2400" b="1" dirty="0">
              <a:solidFill>
                <a:srgbClr val="0000CC"/>
              </a:solidFill>
            </a:endParaRP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[10]  ); </a:t>
            </a:r>
            <a:endParaRPr lang="en-US" altLang="zh-CN" sz="2400" b="1" dirty="0">
              <a:solidFill>
                <a:srgbClr val="0000CC"/>
              </a:solidFill>
            </a:endParaRPr>
          </a:p>
          <a:p>
            <a:pPr lvl="1" indent="-342900">
              <a:buFont typeface="Wingdings" panose="05000000000000000000" pitchFamily="2" charset="2"/>
              <a:buChar char="l"/>
              <a:defRPr/>
            </a:pPr>
            <a:r>
              <a:rPr lang="zh-CN" altLang="en-US" sz="2400" b="1" dirty="0">
                <a:solidFill>
                  <a:srgbClr val="FF0000"/>
                </a:solidFill>
              </a:rPr>
              <a:t>因此，常用下面的方式定义数组参数</a:t>
            </a:r>
            <a:endParaRPr lang="en-US" altLang="zh-CN" sz="2400" b="1" dirty="0">
              <a:solidFill>
                <a:srgbClr val="FF0000"/>
              </a:solidFill>
            </a:endParaRPr>
          </a:p>
          <a:p>
            <a:pPr marL="400050" lvl="1" indent="0">
              <a:buFont typeface="Arial" panose="020B0604020202020204" pitchFamily="34" charset="0"/>
              <a:buNone/>
              <a:defRPr/>
            </a:pPr>
            <a:r>
              <a:rPr lang="en-US" altLang="zh-CN" sz="2400" dirty="0"/>
              <a:t>void </a:t>
            </a:r>
            <a:r>
              <a:rPr lang="en-US" altLang="zh-CN" sz="2400" dirty="0" err="1"/>
              <a:t>putValues</a:t>
            </a:r>
            <a:r>
              <a:rPr lang="en-US" altLang="zh-CN" sz="2400" dirty="0"/>
              <a:t>( </a:t>
            </a:r>
            <a:r>
              <a:rPr lang="en-US" altLang="zh-CN" sz="2400" dirty="0" err="1"/>
              <a:t>int</a:t>
            </a:r>
            <a:r>
              <a:rPr lang="en-US" altLang="zh-CN" sz="2400" dirty="0"/>
              <a:t>[], </a:t>
            </a:r>
            <a:r>
              <a:rPr lang="en-US" altLang="zh-CN" sz="2400" dirty="0" err="1"/>
              <a:t>int</a:t>
            </a:r>
            <a:r>
              <a:rPr lang="en-US" altLang="zh-CN" sz="2400" dirty="0"/>
              <a:t> size );</a:t>
            </a:r>
            <a:endParaRPr lang="en-US" altLang="zh-CN" sz="2400" dirty="0"/>
          </a:p>
          <a:p>
            <a:pPr marL="400050" lvl="1" indent="0">
              <a:buFont typeface="Arial" panose="020B0604020202020204" pitchFamily="34" charset="0"/>
              <a:buNone/>
              <a:defRPr/>
            </a:pPr>
            <a:r>
              <a:rPr lang="en-US" altLang="zh-CN" sz="2400" dirty="0"/>
              <a:t>void </a:t>
            </a:r>
            <a:r>
              <a:rPr lang="en-US" altLang="zh-CN" sz="2400" dirty="0" err="1"/>
              <a:t>putValues</a:t>
            </a:r>
            <a:r>
              <a:rPr lang="en-US" altLang="zh-CN" sz="2400" dirty="0"/>
              <a:t>( </a:t>
            </a:r>
            <a:r>
              <a:rPr lang="en-US" altLang="zh-CN" sz="2400" dirty="0" err="1"/>
              <a:t>int</a:t>
            </a:r>
            <a:r>
              <a:rPr lang="en-US" altLang="zh-CN" sz="2400" dirty="0"/>
              <a:t> *a, </a:t>
            </a:r>
            <a:r>
              <a:rPr lang="en-US" altLang="zh-CN" sz="2400" dirty="0" err="1"/>
              <a:t>int</a:t>
            </a:r>
            <a:r>
              <a:rPr lang="en-US" altLang="zh-CN" sz="2400" dirty="0"/>
              <a:t> size );</a:t>
            </a:r>
            <a:endParaRPr lang="en-US" altLang="zh-CN" sz="2400" b="1" dirty="0">
              <a:solidFill>
                <a:srgbClr val="FF0000"/>
              </a:solidFill>
            </a:endParaRPr>
          </a:p>
          <a:p>
            <a:pPr marL="0" indent="0">
              <a:buFont typeface="Arial" panose="020B0604020202020204" pitchFamily="34" charset="0"/>
              <a:buNone/>
              <a:defRPr/>
            </a:pPr>
            <a:endParaRPr lang="en-US" altLang="zh-CN" sz="2400" b="1" dirty="0">
              <a:solidFill>
                <a:srgbClr val="FF0000"/>
              </a:solidFill>
            </a:endParaRPr>
          </a:p>
          <a:p>
            <a:pPr>
              <a:defRPr/>
            </a:pPr>
            <a:endParaRPr lang="zh-CN" altLang="en-US" sz="2400" b="1" dirty="0"/>
          </a:p>
        </p:txBody>
      </p:sp>
      <p:sp>
        <p:nvSpPr>
          <p:cNvPr id="130050"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179388" y="0"/>
            <a:ext cx="8993187" cy="6669088"/>
          </a:xfrm>
        </p:spPr>
        <p:txBody>
          <a:bodyPr/>
          <a:lstStyle/>
          <a:p>
            <a:pPr marL="0" indent="0">
              <a:buFontTx/>
              <a:buNone/>
              <a:defRPr/>
            </a:pPr>
            <a:r>
              <a:rPr lang="zh-CN" altLang="zh-CN" sz="2400" b="1" dirty="0">
                <a:solidFill>
                  <a:srgbClr val="0000CC"/>
                </a:solidFill>
              </a:rPr>
              <a:t>【例</a:t>
            </a:r>
            <a:r>
              <a:rPr lang="en-US" altLang="zh-CN" sz="2400" b="1" dirty="0">
                <a:solidFill>
                  <a:srgbClr val="0000CC"/>
                </a:solidFill>
              </a:rPr>
              <a:t>2-15</a:t>
            </a:r>
            <a:r>
              <a:rPr lang="zh-CN" altLang="zh-CN" sz="2400" b="1" dirty="0">
                <a:solidFill>
                  <a:srgbClr val="0000CC"/>
                </a:solidFill>
              </a:rPr>
              <a:t>】具有</a:t>
            </a:r>
            <a:r>
              <a:rPr lang="en-US" altLang="zh-CN" sz="2400" b="1" dirty="0">
                <a:solidFill>
                  <a:srgbClr val="0000CC"/>
                </a:solidFill>
              </a:rPr>
              <a:t>6</a:t>
            </a:r>
            <a:r>
              <a:rPr lang="zh-CN" altLang="zh-CN" sz="2400" b="1" dirty="0">
                <a:solidFill>
                  <a:srgbClr val="0000CC"/>
                </a:solidFill>
              </a:rPr>
              <a:t>个元素的整数数组进行冒泡法排序的函数。</a:t>
            </a:r>
            <a:endParaRPr lang="zh-CN" altLang="zh-CN" sz="2400" b="1" dirty="0">
              <a:solidFill>
                <a:srgbClr val="0000CC"/>
              </a:solidFill>
            </a:endParaRPr>
          </a:p>
          <a:p>
            <a:pPr marL="0" indent="0">
              <a:buFontTx/>
              <a:buNone/>
              <a:defRPr/>
            </a:pPr>
            <a:r>
              <a:rPr lang="en-US" altLang="zh-CN" sz="2400" b="1" dirty="0"/>
              <a:t> void </a:t>
            </a:r>
            <a:r>
              <a:rPr lang="en-US" altLang="zh-CN" sz="2400" b="1" dirty="0" err="1"/>
              <a:t>sortArr</a:t>
            </a:r>
            <a:r>
              <a:rPr lang="en-US" altLang="zh-CN" sz="2400" b="1" dirty="0"/>
              <a:t>(</a:t>
            </a:r>
            <a:r>
              <a:rPr lang="en-US" altLang="zh-CN" sz="2400" b="1" dirty="0" err="1"/>
              <a:t>int</a:t>
            </a:r>
            <a:r>
              <a:rPr lang="en-US" altLang="zh-CN" sz="2400" b="1" dirty="0"/>
              <a:t> a[6]) {</a:t>
            </a:r>
            <a:endParaRPr lang="zh-CN" altLang="zh-CN" sz="2400" b="1" dirty="0"/>
          </a:p>
          <a:p>
            <a:pPr marL="0" indent="0">
              <a:buFontTx/>
              <a:buNone/>
              <a:defRPr/>
            </a:pPr>
            <a:r>
              <a:rPr lang="en-US" altLang="zh-CN" sz="2400" b="1" dirty="0"/>
              <a:t>	for (</a:t>
            </a:r>
            <a:r>
              <a:rPr lang="en-US" altLang="zh-CN" sz="2400" b="1" dirty="0" err="1"/>
              <a:t>int</a:t>
            </a:r>
            <a:r>
              <a:rPr lang="en-US" altLang="zh-CN" sz="2400" b="1" dirty="0"/>
              <a:t> </a:t>
            </a:r>
            <a:r>
              <a:rPr lang="en-US" altLang="zh-CN" sz="2400" b="1" dirty="0" err="1"/>
              <a:t>i</a:t>
            </a:r>
            <a:r>
              <a:rPr lang="en-US" altLang="zh-CN" sz="2400" b="1" dirty="0"/>
              <a:t> = 0; </a:t>
            </a:r>
            <a:r>
              <a:rPr lang="en-US" altLang="zh-CN" sz="2400" b="1" dirty="0" err="1"/>
              <a:t>i</a:t>
            </a:r>
            <a:r>
              <a:rPr lang="en-US" altLang="zh-CN" sz="2400" b="1" dirty="0"/>
              <a:t> &lt; 6-1; </a:t>
            </a:r>
            <a:r>
              <a:rPr lang="en-US" altLang="zh-CN" sz="2400" b="1" dirty="0" err="1"/>
              <a:t>i</a:t>
            </a:r>
            <a:r>
              <a:rPr lang="en-US" altLang="zh-CN" sz="2400" b="1" dirty="0"/>
              <a:t>++)</a:t>
            </a:r>
            <a:endParaRPr lang="zh-CN" altLang="zh-CN" sz="2400" b="1" dirty="0"/>
          </a:p>
          <a:p>
            <a:pPr marL="0" indent="0">
              <a:buFontTx/>
              <a:buNone/>
              <a:defRPr/>
            </a:pPr>
            <a:r>
              <a:rPr lang="en-US" altLang="zh-CN" sz="2400" b="1" dirty="0"/>
              <a:t>		for (</a:t>
            </a:r>
            <a:r>
              <a:rPr lang="en-US" altLang="zh-CN" sz="2400" b="1" dirty="0" err="1"/>
              <a:t>int</a:t>
            </a:r>
            <a:r>
              <a:rPr lang="en-US" altLang="zh-CN" sz="2400" b="1" dirty="0"/>
              <a:t> j = 0; j &lt; 6 - i-1;j++) {</a:t>
            </a:r>
            <a:endParaRPr lang="zh-CN" altLang="zh-CN" sz="2400" b="1" dirty="0"/>
          </a:p>
          <a:p>
            <a:pPr marL="0" indent="0">
              <a:buFontTx/>
              <a:buNone/>
              <a:defRPr/>
            </a:pPr>
            <a:r>
              <a:rPr lang="en-US" altLang="zh-CN" sz="2400" b="1" dirty="0"/>
              <a:t>			if (a[j] &gt; a[j + 1]) {</a:t>
            </a:r>
            <a:endParaRPr lang="zh-CN" altLang="zh-CN" sz="2400" b="1" dirty="0"/>
          </a:p>
          <a:p>
            <a:pPr marL="0" indent="0">
              <a:buFontTx/>
              <a:buNone/>
              <a:defRPr/>
            </a:pPr>
            <a:r>
              <a:rPr lang="en-US" altLang="zh-CN" sz="2400" b="1" dirty="0"/>
              <a:t>			</a:t>
            </a:r>
            <a:r>
              <a:rPr lang="en-US" altLang="zh-CN" sz="2400" b="1" dirty="0" err="1"/>
              <a:t>int</a:t>
            </a:r>
            <a:r>
              <a:rPr lang="en-US" altLang="zh-CN" sz="2400" b="1" dirty="0"/>
              <a:t> t = a[j]; a[j] = a[j + 1]; a[j + 1] = t;</a:t>
            </a:r>
            <a:endParaRPr lang="zh-CN" altLang="zh-CN" sz="2400" b="1" dirty="0"/>
          </a:p>
          <a:p>
            <a:pPr marL="0" indent="0">
              <a:buFontTx/>
              <a:buNone/>
              <a:defRPr/>
            </a:pPr>
            <a:r>
              <a:rPr lang="en-US" altLang="zh-CN" sz="2400" b="1" dirty="0"/>
              <a:t>	                  }	</a:t>
            </a:r>
            <a:endParaRPr lang="en-US" altLang="zh-CN" sz="2400" b="1" dirty="0"/>
          </a:p>
          <a:p>
            <a:pPr marL="0" indent="0">
              <a:buFontTx/>
              <a:buNone/>
              <a:defRPr/>
            </a:pPr>
            <a:r>
              <a:rPr lang="en-US" altLang="zh-CN" sz="2400" b="1" dirty="0"/>
              <a:t>                    }</a:t>
            </a:r>
            <a:endParaRPr lang="en-US" altLang="zh-CN" sz="2400" b="1" dirty="0"/>
          </a:p>
          <a:p>
            <a:pPr marL="0" indent="0">
              <a:buFontTx/>
              <a:buNone/>
              <a:defRPr/>
            </a:pPr>
            <a:r>
              <a:rPr lang="en-US" altLang="zh-CN" sz="2400" b="1" dirty="0"/>
              <a:t>}</a:t>
            </a:r>
            <a:endParaRPr lang="zh-CN" altLang="zh-CN" sz="2400" b="1" dirty="0"/>
          </a:p>
          <a:p>
            <a:pPr marL="0" indent="0">
              <a:lnSpc>
                <a:spcPts val="2580"/>
              </a:lnSpc>
              <a:spcBef>
                <a:spcPts val="0"/>
              </a:spcBef>
              <a:buFontTx/>
              <a:buNone/>
              <a:defRPr/>
            </a:pPr>
            <a:r>
              <a:rPr lang="zh-CN" altLang="zh-CN" sz="2400" b="1" dirty="0">
                <a:solidFill>
                  <a:srgbClr val="0000CC"/>
                </a:solidFill>
              </a:rPr>
              <a:t>假设有下面数组和调用，</a:t>
            </a:r>
            <a:endParaRPr lang="zh-CN" altLang="zh-CN" sz="2400" b="1" dirty="0">
              <a:solidFill>
                <a:srgbClr val="0000CC"/>
              </a:solidFill>
            </a:endParaRPr>
          </a:p>
          <a:p>
            <a:pPr marL="0" indent="0">
              <a:lnSpc>
                <a:spcPts val="2580"/>
              </a:lnSpc>
              <a:spcBef>
                <a:spcPts val="0"/>
              </a:spcBef>
              <a:buFontTx/>
              <a:buNone/>
              <a:defRPr/>
            </a:pPr>
            <a:r>
              <a:rPr lang="en-US" altLang="zh-CN" sz="2400" b="1" dirty="0">
                <a:solidFill>
                  <a:srgbClr val="0000CC"/>
                </a:solidFill>
              </a:rPr>
              <a:t>void main() {</a:t>
            </a:r>
            <a:endParaRPr lang="zh-CN" altLang="zh-CN" sz="2400" b="1" dirty="0">
              <a:solidFill>
                <a:srgbClr val="0000CC"/>
              </a:solidFill>
            </a:endParaRPr>
          </a:p>
          <a:p>
            <a:pPr marL="0" indent="0">
              <a:lnSpc>
                <a:spcPts val="2580"/>
              </a:lnSpc>
              <a:spcBef>
                <a:spcPts val="0"/>
              </a:spcBef>
              <a:buFontTx/>
              <a:buNone/>
              <a:defRPr/>
            </a:pP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b[] = { 21,13,4,1,7,5 };</a:t>
            </a:r>
            <a:endParaRPr lang="zh-CN" altLang="zh-CN" sz="2400" b="1" dirty="0">
              <a:solidFill>
                <a:srgbClr val="0000CC"/>
              </a:solidFill>
            </a:endParaRPr>
          </a:p>
          <a:p>
            <a:pPr marL="0" indent="0">
              <a:lnSpc>
                <a:spcPts val="2580"/>
              </a:lnSpc>
              <a:spcBef>
                <a:spcPts val="0"/>
              </a:spcBef>
              <a:buFontTx/>
              <a:buNone/>
              <a:defRPr/>
            </a:pPr>
            <a:r>
              <a:rPr lang="en-US" altLang="zh-CN" sz="2400" b="1" dirty="0">
                <a:solidFill>
                  <a:srgbClr val="0000CC"/>
                </a:solidFill>
              </a:rPr>
              <a:t>	</a:t>
            </a:r>
            <a:r>
              <a:rPr lang="en-US" altLang="zh-CN" sz="2400" b="1" dirty="0" err="1">
                <a:solidFill>
                  <a:srgbClr val="0000CC"/>
                </a:solidFill>
              </a:rPr>
              <a:t>sortArr</a:t>
            </a:r>
            <a:r>
              <a:rPr lang="en-US" altLang="zh-CN" sz="2400" b="1" dirty="0">
                <a:solidFill>
                  <a:srgbClr val="0000CC"/>
                </a:solidFill>
              </a:rPr>
              <a:t>(b);</a:t>
            </a:r>
            <a:endParaRPr lang="zh-CN" altLang="zh-CN" sz="2400" b="1" dirty="0">
              <a:solidFill>
                <a:srgbClr val="0000CC"/>
              </a:solidFill>
            </a:endParaRPr>
          </a:p>
          <a:p>
            <a:pPr marL="0" indent="0">
              <a:lnSpc>
                <a:spcPts val="2580"/>
              </a:lnSpc>
              <a:spcBef>
                <a:spcPts val="0"/>
              </a:spcBef>
              <a:buFontTx/>
              <a:buNone/>
              <a:defRPr/>
            </a:pPr>
            <a:r>
              <a:rPr lang="en-US" altLang="zh-CN" sz="2400" b="1" dirty="0">
                <a:solidFill>
                  <a:srgbClr val="0000CC"/>
                </a:solidFill>
              </a:rPr>
              <a:t>}</a:t>
            </a:r>
            <a:endParaRPr lang="en-US" altLang="zh-CN" sz="2400" b="1" dirty="0">
              <a:solidFill>
                <a:srgbClr val="0000CC"/>
              </a:solidFill>
            </a:endParaRPr>
          </a:p>
          <a:p>
            <a:pPr marL="457200" indent="0">
              <a:lnSpc>
                <a:spcPts val="2580"/>
              </a:lnSpc>
              <a:spcBef>
                <a:spcPts val="0"/>
              </a:spcBef>
              <a:buFontTx/>
              <a:buNone/>
              <a:defRPr/>
            </a:pPr>
            <a:r>
              <a:rPr lang="zh-CN" altLang="zh-CN" sz="2400" b="1" dirty="0"/>
              <a:t>数组参数被转换成指针（即</a:t>
            </a:r>
            <a:r>
              <a:rPr lang="en-US" altLang="zh-CN" sz="2400" b="1" dirty="0" err="1">
                <a:solidFill>
                  <a:srgbClr val="FF0000"/>
                </a:solidFill>
              </a:rPr>
              <a:t>int</a:t>
            </a:r>
            <a:r>
              <a:rPr lang="en-US" altLang="zh-CN" sz="2400" b="1" dirty="0">
                <a:solidFill>
                  <a:srgbClr val="FF0000"/>
                </a:solidFill>
              </a:rPr>
              <a:t> *a</a:t>
            </a:r>
            <a:r>
              <a:rPr lang="zh-CN" altLang="zh-CN" sz="2400" b="1" dirty="0"/>
              <a:t>），当向</a:t>
            </a:r>
            <a:r>
              <a:rPr lang="en-US" altLang="zh-CN" sz="2400" b="1" dirty="0" err="1"/>
              <a:t>sortArr</a:t>
            </a:r>
            <a:r>
              <a:rPr lang="zh-CN" altLang="zh-CN" sz="2400" b="1" dirty="0"/>
              <a:t>传递数组时，实际上传递给它的是指向实参数组首元素的指针。因此，</a:t>
            </a:r>
            <a:r>
              <a:rPr lang="en-US" altLang="zh-CN" sz="2400" b="1" dirty="0" err="1">
                <a:solidFill>
                  <a:srgbClr val="FF0000"/>
                </a:solidFill>
              </a:rPr>
              <a:t>sortArr</a:t>
            </a:r>
            <a:r>
              <a:rPr lang="en-US" altLang="zh-CN" sz="2400" b="1" dirty="0">
                <a:solidFill>
                  <a:srgbClr val="FF0000"/>
                </a:solidFill>
              </a:rPr>
              <a:t>(b)</a:t>
            </a:r>
            <a:r>
              <a:rPr lang="zh-CN" altLang="zh-CN" sz="2400" b="1" dirty="0">
                <a:solidFill>
                  <a:srgbClr val="FF0000"/>
                </a:solidFill>
              </a:rPr>
              <a:t>等价于</a:t>
            </a:r>
            <a:r>
              <a:rPr lang="en-US" altLang="zh-CN" sz="2400" b="1" dirty="0" err="1">
                <a:solidFill>
                  <a:srgbClr val="FF0000"/>
                </a:solidFill>
              </a:rPr>
              <a:t>sortArr</a:t>
            </a:r>
            <a:r>
              <a:rPr lang="en-US" altLang="zh-CN" sz="2400" b="1" dirty="0">
                <a:solidFill>
                  <a:srgbClr val="FF0000"/>
                </a:solidFill>
              </a:rPr>
              <a:t>(&amp;b[0])</a:t>
            </a:r>
            <a:endParaRPr lang="zh-CN" altLang="zh-CN"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6">
                                            <p:txEl>
                                              <p:pRg st="9" end="9"/>
                                            </p:txEl>
                                          </p:spTgt>
                                        </p:tgtEl>
                                        <p:attrNameLst>
                                          <p:attrName>style.visibility</p:attrName>
                                        </p:attrNameLst>
                                      </p:cBhvr>
                                      <p:to>
                                        <p:strVal val="visible"/>
                                      </p:to>
                                    </p:set>
                                    <p:anim calcmode="lin" valueType="num">
                                      <p:cBhvr additive="base">
                                        <p:cTn id="7" dur="500" fill="hold"/>
                                        <p:tgtEl>
                                          <p:spTgt spid="7782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6">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6">
                                            <p:txEl>
                                              <p:pRg st="10" end="10"/>
                                            </p:txEl>
                                          </p:spTgt>
                                        </p:tgtEl>
                                        <p:attrNameLst>
                                          <p:attrName>style.visibility</p:attrName>
                                        </p:attrNameLst>
                                      </p:cBhvr>
                                      <p:to>
                                        <p:strVal val="visible"/>
                                      </p:to>
                                    </p:set>
                                    <p:anim calcmode="lin" valueType="num">
                                      <p:cBhvr additive="base">
                                        <p:cTn id="11" dur="500" fill="hold"/>
                                        <p:tgtEl>
                                          <p:spTgt spid="77826">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6">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826">
                                            <p:txEl>
                                              <p:pRg st="11" end="11"/>
                                            </p:txEl>
                                          </p:spTgt>
                                        </p:tgtEl>
                                        <p:attrNameLst>
                                          <p:attrName>style.visibility</p:attrName>
                                        </p:attrNameLst>
                                      </p:cBhvr>
                                      <p:to>
                                        <p:strVal val="visible"/>
                                      </p:to>
                                    </p:set>
                                    <p:anim calcmode="lin" valueType="num">
                                      <p:cBhvr additive="base">
                                        <p:cTn id="15" dur="500" fill="hold"/>
                                        <p:tgtEl>
                                          <p:spTgt spid="77826">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7826">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7826">
                                            <p:txEl>
                                              <p:pRg st="12" end="12"/>
                                            </p:txEl>
                                          </p:spTgt>
                                        </p:tgtEl>
                                        <p:attrNameLst>
                                          <p:attrName>style.visibility</p:attrName>
                                        </p:attrNameLst>
                                      </p:cBhvr>
                                      <p:to>
                                        <p:strVal val="visible"/>
                                      </p:to>
                                    </p:set>
                                    <p:anim calcmode="lin" valueType="num">
                                      <p:cBhvr additive="base">
                                        <p:cTn id="19" dur="500" fill="hold"/>
                                        <p:tgtEl>
                                          <p:spTgt spid="77826">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6">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7826">
                                            <p:txEl>
                                              <p:pRg st="13" end="13"/>
                                            </p:txEl>
                                          </p:spTgt>
                                        </p:tgtEl>
                                        <p:attrNameLst>
                                          <p:attrName>style.visibility</p:attrName>
                                        </p:attrNameLst>
                                      </p:cBhvr>
                                      <p:to>
                                        <p:strVal val="visible"/>
                                      </p:to>
                                    </p:set>
                                    <p:anim calcmode="lin" valueType="num">
                                      <p:cBhvr additive="base">
                                        <p:cTn id="23" dur="500" fill="hold"/>
                                        <p:tgtEl>
                                          <p:spTgt spid="77826">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782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826">
                                            <p:txEl>
                                              <p:pRg st="14" end="14"/>
                                            </p:txEl>
                                          </p:spTgt>
                                        </p:tgtEl>
                                        <p:attrNameLst>
                                          <p:attrName>style.visibility</p:attrName>
                                        </p:attrNameLst>
                                      </p:cBhvr>
                                      <p:to>
                                        <p:strVal val="visible"/>
                                      </p:to>
                                    </p:set>
                                    <p:anim calcmode="lin" valueType="num">
                                      <p:cBhvr additive="base">
                                        <p:cTn id="29" dur="500" fill="hold"/>
                                        <p:tgtEl>
                                          <p:spTgt spid="77826">
                                            <p:txEl>
                                              <p:pRg st="14" end="1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26">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3"/>
          <p:cNvSpPr>
            <a:spLocks noGrp="1" noChangeArrowheads="1"/>
          </p:cNvSpPr>
          <p:nvPr>
            <p:ph idx="1"/>
          </p:nvPr>
        </p:nvSpPr>
        <p:spPr>
          <a:xfrm>
            <a:off x="241300" y="909955"/>
            <a:ext cx="8446135" cy="5483225"/>
          </a:xfrm>
        </p:spPr>
        <p:txBody>
          <a:bodyPr/>
          <a:lstStyle/>
          <a:p>
            <a:pPr eaLnBrk="1" hangingPunct="1">
              <a:buFontTx/>
              <a:buNone/>
            </a:pPr>
            <a:r>
              <a:rPr lang="en-US" altLang="zh-CN" b="1" dirty="0" smtClean="0">
                <a:solidFill>
                  <a:srgbClr val="0000CC"/>
                </a:solidFill>
              </a:rPr>
              <a:t>4</a:t>
            </a:r>
            <a:r>
              <a:rPr lang="zh-CN" altLang="en-US" b="1" dirty="0" smtClean="0">
                <a:solidFill>
                  <a:srgbClr val="0000CC"/>
                </a:solidFill>
              </a:rPr>
              <a:t>、传引用参数</a:t>
            </a:r>
            <a:endParaRPr lang="en-US" altLang="zh-CN" b="1" dirty="0" smtClean="0">
              <a:solidFill>
                <a:srgbClr val="0000CC"/>
              </a:solidFill>
            </a:endParaRPr>
          </a:p>
          <a:p>
            <a:pPr lvl="1" eaLnBrk="1" hangingPunct="1"/>
            <a:r>
              <a:rPr lang="zh-CN" altLang="zh-CN" sz="2400" b="1" dirty="0" smtClean="0"/>
              <a:t>引用作为参数传递的是</a:t>
            </a:r>
            <a:r>
              <a:rPr lang="zh-CN" altLang="zh-CN" sz="2400" b="1" dirty="0" smtClean="0">
                <a:solidFill>
                  <a:srgbClr val="0000CC"/>
                </a:solidFill>
              </a:rPr>
              <a:t>实参变量本身（引用是变量的左值，即实参的地址</a:t>
            </a:r>
            <a:r>
              <a:rPr lang="zh-CN" altLang="zh-CN" sz="2400" b="1" dirty="0" smtClean="0"/>
              <a:t>），而不是将实参的值复制到函数参数在运行栈中的存储区域中</a:t>
            </a:r>
            <a:r>
              <a:rPr lang="zh-CN" altLang="en-US" sz="2400" b="1" dirty="0" smtClean="0"/>
              <a:t>。</a:t>
            </a:r>
            <a:endParaRPr lang="en-US" altLang="zh-CN" sz="2400" b="1" dirty="0" smtClean="0"/>
          </a:p>
          <a:p>
            <a:pPr lvl="1" eaLnBrk="1" hangingPunct="1"/>
            <a:r>
              <a:rPr lang="zh-CN" altLang="zh-CN" b="1" dirty="0" smtClean="0"/>
              <a:t>引用传递参数能够达到与指针同样的效果，比指针参数简单</a:t>
            </a:r>
            <a:endParaRPr lang="en-US" altLang="zh-CN" sz="2400" b="1" dirty="0" smtClean="0">
              <a:solidFill>
                <a:srgbClr val="0000CC"/>
              </a:solidFill>
            </a:endParaRPr>
          </a:p>
          <a:p>
            <a:pPr eaLnBrk="1" hangingPunct="1">
              <a:buFontTx/>
              <a:buNone/>
            </a:pP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适用场景</a:t>
            </a:r>
            <a:endParaRPr lang="zh-CN" altLang="en-US" b="1" dirty="0" smtClean="0">
              <a:solidFill>
                <a:srgbClr val="FF0000"/>
              </a:solidFill>
            </a:endParaRPr>
          </a:p>
          <a:p>
            <a:pPr lvl="2" eaLnBrk="1" hangingPunct="1"/>
            <a:r>
              <a:rPr lang="zh-CN" altLang="en-US" sz="2800" b="1" dirty="0" smtClean="0"/>
              <a:t>需要从函数中返回多于一个值。</a:t>
            </a:r>
            <a:endParaRPr lang="zh-CN" altLang="en-US" sz="2800" b="1" dirty="0" smtClean="0"/>
          </a:p>
          <a:p>
            <a:pPr lvl="2" eaLnBrk="1" hangingPunct="1"/>
            <a:r>
              <a:rPr lang="zh-CN" altLang="en-US" sz="2800" b="1" dirty="0" smtClean="0"/>
              <a:t>需要修改实参值本身。</a:t>
            </a:r>
            <a:endParaRPr lang="zh-CN" altLang="en-US" sz="2800" b="1" dirty="0" smtClean="0"/>
          </a:p>
          <a:p>
            <a:pPr lvl="2" eaLnBrk="1" hangingPunct="1"/>
            <a:r>
              <a:rPr lang="zh-CN" altLang="en-US" sz="2800" b="1" dirty="0" smtClean="0"/>
              <a:t>传递地址可以节省复制大量数据的内存空间和时间。</a:t>
            </a:r>
            <a:endParaRPr lang="zh-CN" altLang="en-US" sz="2800" b="1" dirty="0" smtClean="0"/>
          </a:p>
        </p:txBody>
      </p:sp>
      <p:sp>
        <p:nvSpPr>
          <p:cNvPr id="132098"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250825" y="884238"/>
            <a:ext cx="8207375" cy="5211762"/>
          </a:xfrm>
        </p:spPr>
        <p:txBody>
          <a:bodyPr/>
          <a:lstStyle/>
          <a:p>
            <a:pPr eaLnBrk="1" hangingPunct="1">
              <a:lnSpc>
                <a:spcPct val="80000"/>
              </a:lnSpc>
              <a:buFontTx/>
              <a:buNone/>
              <a:defRPr/>
            </a:pPr>
            <a:r>
              <a:rPr lang="zh-CN" altLang="en-US" sz="2400" b="1" dirty="0">
                <a:solidFill>
                  <a:srgbClr val="0000CC"/>
                </a:solidFill>
              </a:rPr>
              <a:t>（</a:t>
            </a:r>
            <a:r>
              <a:rPr lang="en-US" altLang="zh-CN" sz="2400" b="1" dirty="0">
                <a:solidFill>
                  <a:srgbClr val="0000CC"/>
                </a:solidFill>
              </a:rPr>
              <a:t>2）</a:t>
            </a:r>
            <a:r>
              <a:rPr lang="zh-CN" altLang="en-US" sz="2400" b="1" dirty="0">
                <a:solidFill>
                  <a:srgbClr val="0000CC"/>
                </a:solidFill>
              </a:rPr>
              <a:t>引用应用：</a:t>
            </a:r>
            <a:r>
              <a:rPr lang="en-US" altLang="zh-CN" sz="2400" b="1" dirty="0">
                <a:solidFill>
                  <a:srgbClr val="0000CC"/>
                </a:solidFill>
              </a:rPr>
              <a:t> C++</a:t>
            </a:r>
            <a:r>
              <a:rPr lang="zh-CN" altLang="en-US" sz="2400" b="1" dirty="0">
                <a:solidFill>
                  <a:srgbClr val="0000CC"/>
                </a:solidFill>
              </a:rPr>
              <a:t>可用引用交换两个变量值</a:t>
            </a:r>
            <a:endParaRPr lang="zh-CN" altLang="en-US" sz="2400" b="1" dirty="0">
              <a:solidFill>
                <a:srgbClr val="0000CC"/>
              </a:solidFill>
            </a:endParaRPr>
          </a:p>
          <a:p>
            <a:pPr marL="0" indent="0">
              <a:buFontTx/>
              <a:buNone/>
              <a:defRPr/>
            </a:pPr>
            <a:r>
              <a:rPr lang="en-US" altLang="zh-CN" sz="2200" b="1" dirty="0"/>
              <a:t>//Eg2-16.cpp</a:t>
            </a:r>
            <a:endParaRPr lang="zh-CN" altLang="zh-CN" sz="2200" b="1" dirty="0"/>
          </a:p>
          <a:p>
            <a:pPr eaLnBrk="1" hangingPunct="1">
              <a:buFont typeface="Arial" panose="020B0604020202020204" pitchFamily="34" charset="0"/>
              <a:buNone/>
              <a:defRPr/>
            </a:pPr>
            <a:r>
              <a:rPr lang="en-US" altLang="zh-CN" sz="2200" b="1" noProof="1"/>
              <a:t>#include&lt;iostream&gt;</a:t>
            </a:r>
            <a:endParaRPr lang="en-US" altLang="zh-CN" sz="2200" b="1" noProof="1"/>
          </a:p>
          <a:p>
            <a:pPr eaLnBrk="1" hangingPunct="1">
              <a:buFont typeface="Arial" panose="020B0604020202020204" pitchFamily="34" charset="0"/>
              <a:buNone/>
              <a:defRPr/>
            </a:pPr>
            <a:r>
              <a:rPr lang="en-US" altLang="zh-CN" sz="2200" b="1" noProof="1"/>
              <a:t>using namespace std;</a:t>
            </a:r>
            <a:endParaRPr lang="en-US" altLang="zh-CN" sz="2200" b="1" noProof="1"/>
          </a:p>
          <a:p>
            <a:pPr eaLnBrk="1" hangingPunct="1">
              <a:buFont typeface="Arial" panose="020B0604020202020204" pitchFamily="34" charset="0"/>
              <a:buNone/>
              <a:defRPr/>
            </a:pPr>
            <a:r>
              <a:rPr lang="en-US" altLang="zh-CN" sz="2200" b="1" dirty="0"/>
              <a:t>void swap(</a:t>
            </a:r>
            <a:r>
              <a:rPr lang="en-US" altLang="zh-CN" sz="2200" b="1" dirty="0" err="1">
                <a:solidFill>
                  <a:srgbClr val="0000CC"/>
                </a:solidFill>
              </a:rPr>
              <a:t>int</a:t>
            </a:r>
            <a:r>
              <a:rPr lang="en-US" altLang="zh-CN" sz="2200" b="1" dirty="0">
                <a:solidFill>
                  <a:srgbClr val="0000CC"/>
                </a:solidFill>
              </a:rPr>
              <a:t> &amp;</a:t>
            </a:r>
            <a:r>
              <a:rPr lang="en-US" altLang="zh-CN" sz="2200" b="1" dirty="0" err="1">
                <a:solidFill>
                  <a:srgbClr val="0000CC"/>
                </a:solidFill>
              </a:rPr>
              <a:t>a,int</a:t>
            </a:r>
            <a:r>
              <a:rPr lang="en-US" altLang="zh-CN" sz="2200" b="1" dirty="0">
                <a:solidFill>
                  <a:srgbClr val="0000CC"/>
                </a:solidFill>
              </a:rPr>
              <a:t> &amp;b</a:t>
            </a:r>
            <a:r>
              <a:rPr lang="en-US" altLang="zh-CN" sz="2200" b="1" dirty="0"/>
              <a:t>) {</a:t>
            </a:r>
            <a:endParaRPr lang="en-US" altLang="zh-CN" sz="2200" b="1" dirty="0"/>
          </a:p>
          <a:p>
            <a:pPr eaLnBrk="1" hangingPunct="1">
              <a:lnSpc>
                <a:spcPct val="80000"/>
              </a:lnSpc>
              <a:buFontTx/>
              <a:buNone/>
              <a:defRPr/>
            </a:pPr>
            <a:r>
              <a:rPr lang="en-US" altLang="zh-CN" sz="2200" b="1" dirty="0"/>
              <a:t>	</a:t>
            </a:r>
            <a:r>
              <a:rPr lang="en-US" altLang="zh-CN" sz="2200" b="1" dirty="0" err="1"/>
              <a:t>int</a:t>
            </a:r>
            <a:r>
              <a:rPr lang="en-US" altLang="zh-CN" sz="2200" b="1" dirty="0"/>
              <a:t> temp;</a:t>
            </a:r>
            <a:endParaRPr lang="en-US" altLang="zh-CN" sz="2200" b="1" dirty="0"/>
          </a:p>
          <a:p>
            <a:pPr eaLnBrk="1" hangingPunct="1">
              <a:lnSpc>
                <a:spcPct val="80000"/>
              </a:lnSpc>
              <a:buFontTx/>
              <a:buNone/>
              <a:defRPr/>
            </a:pPr>
            <a:r>
              <a:rPr lang="en-US" altLang="zh-CN" sz="2200" b="1" dirty="0"/>
              <a:t>   </a:t>
            </a:r>
            <a:r>
              <a:rPr lang="en-US" altLang="zh-CN" sz="2200" b="1" dirty="0">
                <a:solidFill>
                  <a:srgbClr val="0000CC"/>
                </a:solidFill>
              </a:rPr>
              <a:t> temp=a;</a:t>
            </a:r>
            <a:endParaRPr lang="en-US" altLang="zh-CN" sz="2200" b="1" dirty="0">
              <a:solidFill>
                <a:srgbClr val="0000CC"/>
              </a:solidFill>
            </a:endParaRPr>
          </a:p>
          <a:p>
            <a:pPr eaLnBrk="1" hangingPunct="1">
              <a:lnSpc>
                <a:spcPct val="80000"/>
              </a:lnSpc>
              <a:buFontTx/>
              <a:buNone/>
              <a:defRPr/>
            </a:pPr>
            <a:r>
              <a:rPr lang="en-US" altLang="zh-CN" sz="2200" b="1" dirty="0">
                <a:solidFill>
                  <a:srgbClr val="0000CC"/>
                </a:solidFill>
              </a:rPr>
              <a:t>	a=b;</a:t>
            </a:r>
            <a:endParaRPr lang="en-US" altLang="zh-CN" sz="2200" b="1" dirty="0">
              <a:solidFill>
                <a:srgbClr val="0000CC"/>
              </a:solidFill>
            </a:endParaRPr>
          </a:p>
          <a:p>
            <a:pPr eaLnBrk="1" hangingPunct="1">
              <a:lnSpc>
                <a:spcPct val="80000"/>
              </a:lnSpc>
              <a:buFontTx/>
              <a:buNone/>
              <a:defRPr/>
            </a:pPr>
            <a:r>
              <a:rPr lang="en-US" altLang="zh-CN" sz="2200" b="1" dirty="0">
                <a:solidFill>
                  <a:srgbClr val="0000CC"/>
                </a:solidFill>
              </a:rPr>
              <a:t>	b=temp;</a:t>
            </a:r>
            <a:endParaRPr lang="en-US" altLang="zh-CN" sz="2200" b="1" dirty="0">
              <a:solidFill>
                <a:srgbClr val="0000CC"/>
              </a:solidFill>
            </a:endParaRPr>
          </a:p>
          <a:p>
            <a:pPr eaLnBrk="1" hangingPunct="1">
              <a:lnSpc>
                <a:spcPct val="80000"/>
              </a:lnSpc>
              <a:buFontTx/>
              <a:buNone/>
              <a:defRPr/>
            </a:pPr>
            <a:r>
              <a:rPr lang="en-US" altLang="zh-CN" sz="2200" b="1" dirty="0"/>
              <a:t>}</a:t>
            </a:r>
            <a:endParaRPr lang="en-US" altLang="zh-CN" sz="2200" b="1" dirty="0"/>
          </a:p>
          <a:p>
            <a:pPr eaLnBrk="1" hangingPunct="1">
              <a:lnSpc>
                <a:spcPct val="80000"/>
              </a:lnSpc>
              <a:buFontTx/>
              <a:buNone/>
              <a:defRPr/>
            </a:pPr>
            <a:r>
              <a:rPr lang="en-US" altLang="zh-CN" sz="2200" b="1" dirty="0"/>
              <a:t>void main(){</a:t>
            </a:r>
            <a:endParaRPr lang="en-US" altLang="zh-CN" sz="2200" b="1" dirty="0"/>
          </a:p>
          <a:p>
            <a:pPr eaLnBrk="1" hangingPunct="1">
              <a:lnSpc>
                <a:spcPct val="80000"/>
              </a:lnSpc>
              <a:buFontTx/>
              <a:buNone/>
              <a:defRPr/>
            </a:pPr>
            <a:r>
              <a:rPr lang="en-US" altLang="zh-CN" sz="2200" b="1" dirty="0"/>
              <a:t>	</a:t>
            </a:r>
            <a:r>
              <a:rPr lang="en-US" altLang="zh-CN" sz="2200" b="1" dirty="0" err="1"/>
              <a:t>int</a:t>
            </a:r>
            <a:r>
              <a:rPr lang="en-US" altLang="zh-CN" sz="2200" b="1" dirty="0"/>
              <a:t> x=5;</a:t>
            </a:r>
            <a:endParaRPr lang="en-US" altLang="zh-CN" sz="2200" b="1" dirty="0"/>
          </a:p>
          <a:p>
            <a:pPr eaLnBrk="1" hangingPunct="1">
              <a:lnSpc>
                <a:spcPct val="80000"/>
              </a:lnSpc>
              <a:buFontTx/>
              <a:buNone/>
              <a:defRPr/>
            </a:pPr>
            <a:r>
              <a:rPr lang="en-US" altLang="zh-CN" sz="2200" b="1" dirty="0"/>
              <a:t>	</a:t>
            </a:r>
            <a:r>
              <a:rPr lang="en-US" altLang="zh-CN" sz="2200" b="1" dirty="0" err="1"/>
              <a:t>int</a:t>
            </a:r>
            <a:r>
              <a:rPr lang="en-US" altLang="zh-CN" sz="2200" b="1" dirty="0"/>
              <a:t> y=10;</a:t>
            </a:r>
            <a:endParaRPr lang="en-US" altLang="zh-CN" sz="2200" b="1" dirty="0"/>
          </a:p>
          <a:p>
            <a:pPr eaLnBrk="1" hangingPunct="1">
              <a:lnSpc>
                <a:spcPct val="80000"/>
              </a:lnSpc>
              <a:buFontTx/>
              <a:buNone/>
              <a:defRPr/>
            </a:pPr>
            <a:r>
              <a:rPr lang="en-US" altLang="zh-CN" sz="2200" b="1" dirty="0"/>
              <a:t>	</a:t>
            </a:r>
            <a:r>
              <a:rPr lang="en-US" altLang="zh-CN" sz="2200" b="1" dirty="0">
                <a:solidFill>
                  <a:srgbClr val="FF0000"/>
                </a:solidFill>
              </a:rPr>
              <a:t>swap(</a:t>
            </a:r>
            <a:r>
              <a:rPr lang="en-US" altLang="zh-CN" sz="2200" b="1" dirty="0" err="1">
                <a:solidFill>
                  <a:srgbClr val="FF0000"/>
                </a:solidFill>
              </a:rPr>
              <a:t>x,y</a:t>
            </a:r>
            <a:r>
              <a:rPr lang="en-US" altLang="zh-CN" sz="2200" b="1" dirty="0">
                <a:solidFill>
                  <a:srgbClr val="FF0000"/>
                </a:solidFill>
              </a:rPr>
              <a:t>);</a:t>
            </a:r>
            <a:endParaRPr lang="en-US" altLang="zh-CN" sz="2200" b="1" dirty="0">
              <a:solidFill>
                <a:srgbClr val="FF0000"/>
              </a:solidFill>
            </a:endParaRPr>
          </a:p>
          <a:p>
            <a:pPr eaLnBrk="1" hangingPunct="1">
              <a:lnSpc>
                <a:spcPct val="80000"/>
              </a:lnSpc>
              <a:buFontTx/>
              <a:buNone/>
              <a:defRPr/>
            </a:pPr>
            <a:r>
              <a:rPr lang="en-US" altLang="zh-CN" sz="2200" b="1" dirty="0"/>
              <a:t>	</a:t>
            </a:r>
            <a:r>
              <a:rPr lang="en-US" altLang="zh-CN" sz="2200" b="1" dirty="0" err="1"/>
              <a:t>cout</a:t>
            </a:r>
            <a:r>
              <a:rPr lang="en-US" altLang="zh-CN" sz="2200" b="1" dirty="0"/>
              <a:t>&lt;&lt;"x="&lt;&lt;x&lt;&lt;"\ty="&lt;&lt;y&lt;&lt;</a:t>
            </a:r>
            <a:r>
              <a:rPr lang="en-US" altLang="zh-CN" sz="2200" b="1" dirty="0" err="1"/>
              <a:t>endl</a:t>
            </a:r>
            <a:r>
              <a:rPr lang="en-US" altLang="zh-CN" sz="2200" b="1" dirty="0"/>
              <a:t>;</a:t>
            </a:r>
            <a:endParaRPr lang="en-US" altLang="zh-CN" sz="2200" b="1" dirty="0"/>
          </a:p>
          <a:p>
            <a:pPr eaLnBrk="1" hangingPunct="1">
              <a:lnSpc>
                <a:spcPct val="80000"/>
              </a:lnSpc>
              <a:buFontTx/>
              <a:buNone/>
              <a:defRPr/>
            </a:pPr>
            <a:r>
              <a:rPr lang="en-US" altLang="zh-CN" sz="2200" b="1" dirty="0"/>
              <a:t>}</a:t>
            </a:r>
            <a:r>
              <a:rPr lang="en-US" altLang="zh-CN" sz="2200" dirty="0"/>
              <a:t> </a:t>
            </a:r>
            <a:endParaRPr lang="zh-CN" altLang="en-US" sz="2200" dirty="0"/>
          </a:p>
        </p:txBody>
      </p:sp>
      <p:sp>
        <p:nvSpPr>
          <p:cNvPr id="133122"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idx="1"/>
          </p:nvPr>
        </p:nvSpPr>
        <p:spPr>
          <a:xfrm>
            <a:off x="468313" y="1341438"/>
            <a:ext cx="8280400" cy="5334000"/>
          </a:xfrm>
        </p:spPr>
        <p:txBody>
          <a:bodyPr/>
          <a:lstStyle/>
          <a:p>
            <a:pPr eaLnBrk="1" hangingPunct="1">
              <a:buFontTx/>
              <a:buNone/>
            </a:pPr>
            <a:r>
              <a:rPr lang="en-US" altLang="zh-CN" b="1" dirty="0" smtClean="0">
                <a:solidFill>
                  <a:srgbClr val="0000CC"/>
                </a:solidFill>
              </a:rPr>
              <a:t>2</a:t>
            </a:r>
            <a:r>
              <a:rPr lang="zh-CN" altLang="en-US" b="1" dirty="0" smtClean="0">
                <a:solidFill>
                  <a:srgbClr val="0000CC"/>
                </a:solidFill>
              </a:rPr>
              <a:t>、引用应用：</a:t>
            </a:r>
            <a:r>
              <a:rPr lang="zh-CN" altLang="en-US" b="1" dirty="0" smtClean="0">
                <a:solidFill>
                  <a:schemeClr val="accent2"/>
                </a:solidFill>
              </a:rPr>
              <a:t>返回多值</a:t>
            </a:r>
            <a:r>
              <a:rPr lang="en-US" altLang="zh-CN" b="1" dirty="0" smtClean="0">
                <a:solidFill>
                  <a:schemeClr val="accent2"/>
                </a:solidFill>
              </a:rPr>
              <a:t>——</a:t>
            </a:r>
            <a:r>
              <a:rPr lang="zh-CN" altLang="en-US" b="1" dirty="0" smtClean="0">
                <a:solidFill>
                  <a:schemeClr val="accent2"/>
                </a:solidFill>
              </a:rPr>
              <a:t>计算</a:t>
            </a:r>
            <a:r>
              <a:rPr lang="zh-CN" altLang="en-US" b="1" dirty="0" smtClean="0">
                <a:solidFill>
                  <a:srgbClr val="FF0000"/>
                </a:solidFill>
              </a:rPr>
              <a:t>平方、立方</a:t>
            </a:r>
            <a:endParaRPr lang="zh-CN" altLang="en-US" b="1" dirty="0" smtClean="0">
              <a:solidFill>
                <a:srgbClr val="FF0000"/>
              </a:solidFill>
            </a:endParaRPr>
          </a:p>
          <a:p>
            <a:pPr lvl="1" eaLnBrk="1" hangingPunct="1">
              <a:buFontTx/>
              <a:buNone/>
            </a:pPr>
            <a:r>
              <a:rPr lang="en-US" altLang="zh-CN" b="1" dirty="0" err="1" smtClean="0"/>
              <a:t>int</a:t>
            </a:r>
            <a:r>
              <a:rPr lang="en-US" altLang="zh-CN" b="1" dirty="0" smtClean="0"/>
              <a:t> fun(</a:t>
            </a:r>
            <a:r>
              <a:rPr lang="en-US" altLang="zh-CN" b="1" dirty="0" err="1" smtClean="0"/>
              <a:t>int</a:t>
            </a:r>
            <a:r>
              <a:rPr lang="en-US" altLang="zh-CN" b="1" dirty="0" smtClean="0"/>
              <a:t> </a:t>
            </a:r>
            <a:r>
              <a:rPr lang="en-US" altLang="zh-CN" b="1" dirty="0" err="1" smtClean="0"/>
              <a:t>n,int</a:t>
            </a:r>
            <a:r>
              <a:rPr lang="en-US" altLang="zh-CN" b="1" dirty="0" smtClean="0"/>
              <a:t> &amp;</a:t>
            </a:r>
            <a:r>
              <a:rPr lang="en-US" altLang="zh-CN" b="1" dirty="0" err="1" smtClean="0">
                <a:solidFill>
                  <a:srgbClr val="FF0000"/>
                </a:solidFill>
              </a:rPr>
              <a:t>rSquar</a:t>
            </a:r>
            <a:r>
              <a:rPr lang="en-US" altLang="zh-CN" b="1" dirty="0" err="1" smtClean="0"/>
              <a:t>,int</a:t>
            </a:r>
            <a:r>
              <a:rPr lang="en-US" altLang="zh-CN" b="1" dirty="0" smtClean="0"/>
              <a:t> &amp;</a:t>
            </a:r>
            <a:r>
              <a:rPr lang="en-US" altLang="zh-CN" b="1" dirty="0" err="1" smtClean="0">
                <a:solidFill>
                  <a:srgbClr val="FF0000"/>
                </a:solidFill>
              </a:rPr>
              <a:t>rCubed</a:t>
            </a:r>
            <a:r>
              <a:rPr lang="en-US" altLang="zh-CN" b="1" dirty="0" smtClean="0"/>
              <a:t>)</a:t>
            </a:r>
            <a:endParaRPr lang="en-US" altLang="zh-CN" b="1" dirty="0" smtClean="0"/>
          </a:p>
          <a:p>
            <a:pPr lvl="1" eaLnBrk="1" hangingPunct="1">
              <a:buFontTx/>
              <a:buNone/>
            </a:pPr>
            <a:r>
              <a:rPr lang="en-US" altLang="zh-CN" b="1" dirty="0" smtClean="0"/>
              <a:t>{</a:t>
            </a:r>
            <a:endParaRPr lang="en-US" altLang="zh-CN" b="1" dirty="0" smtClean="0"/>
          </a:p>
          <a:p>
            <a:pPr lvl="1" eaLnBrk="1" hangingPunct="1">
              <a:buFontTx/>
              <a:buNone/>
            </a:pPr>
            <a:r>
              <a:rPr lang="en-US" altLang="zh-CN" b="1" dirty="0" smtClean="0"/>
              <a:t>	if(n&gt;20 &amp;&amp; n&lt;0)</a:t>
            </a:r>
            <a:endParaRPr lang="en-US" altLang="zh-CN" b="1" dirty="0" smtClean="0"/>
          </a:p>
          <a:p>
            <a:pPr lvl="1" eaLnBrk="1" hangingPunct="1">
              <a:buFontTx/>
              <a:buNone/>
            </a:pPr>
            <a:r>
              <a:rPr lang="en-US" altLang="zh-CN" b="1" dirty="0" smtClean="0"/>
              <a:t>			return 1;</a:t>
            </a:r>
            <a:endParaRPr lang="en-US" altLang="zh-CN" b="1" dirty="0" smtClean="0"/>
          </a:p>
          <a:p>
            <a:pPr lvl="1" eaLnBrk="1" hangingPunct="1">
              <a:buFontTx/>
              <a:buNone/>
            </a:pPr>
            <a:r>
              <a:rPr lang="en-US" altLang="zh-CN" b="1" dirty="0" smtClean="0"/>
              <a:t>	</a:t>
            </a:r>
            <a:r>
              <a:rPr lang="en-US" altLang="zh-CN" b="1" dirty="0" err="1" smtClean="0"/>
              <a:t>rSquar</a:t>
            </a:r>
            <a:r>
              <a:rPr lang="en-US" altLang="zh-CN" b="1" dirty="0" smtClean="0"/>
              <a:t>=n*n;</a:t>
            </a:r>
            <a:endParaRPr lang="en-US" altLang="zh-CN" b="1" dirty="0" smtClean="0"/>
          </a:p>
          <a:p>
            <a:pPr lvl="1" eaLnBrk="1" hangingPunct="1">
              <a:buFontTx/>
              <a:buNone/>
            </a:pPr>
            <a:r>
              <a:rPr lang="en-US" altLang="zh-CN" b="1" dirty="0" smtClean="0"/>
              <a:t>	</a:t>
            </a:r>
            <a:r>
              <a:rPr lang="en-US" altLang="zh-CN" b="1" dirty="0" err="1" smtClean="0"/>
              <a:t>rCubed</a:t>
            </a:r>
            <a:r>
              <a:rPr lang="en-US" altLang="zh-CN" b="1" dirty="0" smtClean="0"/>
              <a:t>=n*n*n;</a:t>
            </a:r>
            <a:endParaRPr lang="en-US" altLang="zh-CN" b="1" dirty="0" smtClean="0"/>
          </a:p>
          <a:p>
            <a:pPr lvl="1" eaLnBrk="1" hangingPunct="1">
              <a:buFontTx/>
              <a:buNone/>
            </a:pPr>
            <a:r>
              <a:rPr lang="en-US" altLang="zh-CN" b="1" dirty="0" smtClean="0"/>
              <a:t>	return 0;</a:t>
            </a:r>
            <a:endParaRPr lang="en-US" altLang="zh-CN" b="1" dirty="0" smtClean="0"/>
          </a:p>
          <a:p>
            <a:pPr lvl="1" eaLnBrk="1" hangingPunct="1">
              <a:buFontTx/>
              <a:buNone/>
            </a:pPr>
            <a:r>
              <a:rPr lang="en-US" altLang="zh-CN" b="1" dirty="0" smtClean="0"/>
              <a:t>}</a:t>
            </a:r>
            <a:endParaRPr lang="en-US" altLang="zh-CN" b="1" dirty="0" smtClean="0"/>
          </a:p>
        </p:txBody>
      </p:sp>
      <p:sp>
        <p:nvSpPr>
          <p:cNvPr id="134146"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p:cNvSpPr>
            <a:spLocks noGrp="1" noChangeArrowheads="1"/>
          </p:cNvSpPr>
          <p:nvPr>
            <p:ph idx="1"/>
          </p:nvPr>
        </p:nvSpPr>
        <p:spPr>
          <a:xfrm>
            <a:off x="158750" y="1114425"/>
            <a:ext cx="8624888" cy="4981575"/>
          </a:xfrm>
        </p:spPr>
        <p:txBody>
          <a:bodyPr/>
          <a:lstStyle/>
          <a:p>
            <a:pPr eaLnBrk="1" hangingPunct="1">
              <a:buFontTx/>
              <a:buNone/>
            </a:pPr>
            <a:r>
              <a:rPr lang="en-US" altLang="zh-CN" b="1" dirty="0" smtClean="0">
                <a:solidFill>
                  <a:schemeClr val="accent2"/>
                </a:solidFill>
              </a:rPr>
              <a:t>3</a:t>
            </a:r>
            <a:r>
              <a:rPr lang="zh-CN" altLang="en-US" b="1" dirty="0" smtClean="0">
                <a:solidFill>
                  <a:schemeClr val="accent2"/>
                </a:solidFill>
              </a:rPr>
              <a:t>、引用传递大型对象的效率问题</a:t>
            </a:r>
            <a:endParaRPr lang="zh-CN" altLang="en-US" b="1" dirty="0" smtClean="0">
              <a:solidFill>
                <a:schemeClr val="accent2"/>
              </a:solidFill>
            </a:endParaRPr>
          </a:p>
          <a:p>
            <a:pPr eaLnBrk="1" hangingPunct="1"/>
            <a:r>
              <a:rPr lang="en-US" altLang="zh-CN" b="1" dirty="0" smtClean="0"/>
              <a:t>C++</a:t>
            </a:r>
            <a:r>
              <a:rPr lang="zh-CN" altLang="en-US" b="1" dirty="0" smtClean="0"/>
              <a:t>引入引用的另一原因是传递大型的类对象或数据结构。</a:t>
            </a:r>
            <a:endParaRPr lang="en-US" altLang="zh-CN" b="1" dirty="0" smtClean="0"/>
          </a:p>
          <a:p>
            <a:pPr eaLnBrk="1" hangingPunct="1"/>
            <a:r>
              <a:rPr lang="zh-CN" altLang="en-US" b="1" dirty="0" smtClean="0"/>
              <a:t>在按值传递参数的情况下，传递小型类对象和结构变量不存在效率问题，</a:t>
            </a:r>
            <a:r>
              <a:rPr lang="zh-CN" altLang="en-US" b="1" dirty="0" smtClean="0">
                <a:solidFill>
                  <a:srgbClr val="0000CC"/>
                </a:solidFill>
              </a:rPr>
              <a:t>但在传递大型结构变量或类对象时，需要进行大量的数据复制</a:t>
            </a:r>
            <a:r>
              <a:rPr lang="zh-CN" altLang="en-US" b="1" dirty="0" smtClean="0"/>
              <a:t>（把实参对象或结构变量的值复制到函数参数在运行栈分配的存储区域中），效率就太低了。 </a:t>
            </a:r>
            <a:endParaRPr lang="zh-CN" altLang="en-US" b="1" dirty="0" smtClean="0"/>
          </a:p>
        </p:txBody>
      </p:sp>
      <p:sp>
        <p:nvSpPr>
          <p:cNvPr id="135170"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Group 6"/>
          <p:cNvGrpSpPr/>
          <p:nvPr/>
        </p:nvGrpSpPr>
        <p:grpSpPr bwMode="auto">
          <a:xfrm>
            <a:off x="7059613" y="3784600"/>
            <a:ext cx="1285875" cy="682625"/>
            <a:chOff x="5580" y="10176"/>
            <a:chExt cx="1080" cy="624"/>
          </a:xfrm>
        </p:grpSpPr>
        <p:sp>
          <p:nvSpPr>
            <p:cNvPr id="22607" name="Text Box 7"/>
            <p:cNvSpPr txBox="1">
              <a:spLocks noChangeArrowheads="1"/>
            </p:cNvSpPr>
            <p:nvPr/>
          </p:nvSpPr>
          <p:spPr bwMode="auto">
            <a:xfrm>
              <a:off x="5580" y="10644"/>
              <a:ext cx="1080" cy="156"/>
            </a:xfrm>
            <a:prstGeom prst="rect">
              <a:avLst/>
            </a:prstGeom>
            <a:solidFill>
              <a:srgbClr val="C00000"/>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8" name="Text Box 8"/>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9" name="Text Box 9"/>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10" name="Text Box 10"/>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grpSp>
        <p:nvGrpSpPr>
          <p:cNvPr id="22530" name="Group 11"/>
          <p:cNvGrpSpPr/>
          <p:nvPr/>
        </p:nvGrpSpPr>
        <p:grpSpPr bwMode="auto">
          <a:xfrm>
            <a:off x="7059613" y="3273425"/>
            <a:ext cx="1285875" cy="682625"/>
            <a:chOff x="5580" y="10176"/>
            <a:chExt cx="1080" cy="624"/>
          </a:xfrm>
        </p:grpSpPr>
        <p:sp>
          <p:nvSpPr>
            <p:cNvPr id="22603" name="Text Box 12"/>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4" name="Text Box 13"/>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5" name="Text Box 14"/>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6" name="Text Box 15"/>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30736" name="Text Box 16"/>
          <p:cNvSpPr txBox="1">
            <a:spLocks noChangeArrowheads="1"/>
          </p:cNvSpPr>
          <p:nvPr/>
        </p:nvSpPr>
        <p:spPr bwMode="auto">
          <a:xfrm>
            <a:off x="5953125" y="5656263"/>
            <a:ext cx="1106488" cy="242887"/>
          </a:xfrm>
          <a:prstGeom prst="rect">
            <a:avLst/>
          </a:prstGeom>
          <a:noFill/>
          <a:ln w="9525">
            <a:noFill/>
            <a:miter lim="800000"/>
          </a:ln>
        </p:spPr>
        <p:txBody>
          <a:bodyPr lIns="0" tIns="0" rIns="0" bIns="0"/>
          <a:lstStyle/>
          <a:p>
            <a:pPr algn="ctr" eaLnBrk="0" hangingPunct="0">
              <a:lnSpc>
                <a:spcPct val="72000"/>
              </a:lnSpc>
            </a:pPr>
            <a:r>
              <a:rPr lang="en-US" altLang="zh-CN" sz="2000">
                <a:latin typeface="Times New Roman" panose="02020603050405020304" pitchFamily="18" charset="0"/>
              </a:rPr>
              <a:t>0041FD28</a:t>
            </a:r>
            <a:endParaRPr lang="en-US" altLang="zh-CN" sz="2000">
              <a:latin typeface="Times New Roman" panose="02020603050405020304" pitchFamily="18" charset="0"/>
            </a:endParaRPr>
          </a:p>
        </p:txBody>
      </p:sp>
      <p:sp>
        <p:nvSpPr>
          <p:cNvPr id="30737" name="Text Box 17"/>
          <p:cNvSpPr txBox="1">
            <a:spLocks noChangeArrowheads="1"/>
          </p:cNvSpPr>
          <p:nvPr/>
        </p:nvSpPr>
        <p:spPr bwMode="auto">
          <a:xfrm>
            <a:off x="5953125" y="4333875"/>
            <a:ext cx="1106488" cy="290513"/>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0041FD18</a:t>
            </a:r>
            <a:endParaRPr lang="en-US" altLang="zh-CN" sz="2000">
              <a:latin typeface="Times New Roman" panose="02020603050405020304" pitchFamily="18" charset="0"/>
            </a:endParaRPr>
          </a:p>
        </p:txBody>
      </p:sp>
      <p:sp>
        <p:nvSpPr>
          <p:cNvPr id="30738" name="Text Box 18"/>
          <p:cNvSpPr txBox="1">
            <a:spLocks noChangeArrowheads="1"/>
          </p:cNvSpPr>
          <p:nvPr/>
        </p:nvSpPr>
        <p:spPr bwMode="auto">
          <a:xfrm>
            <a:off x="5738813" y="2994025"/>
            <a:ext cx="1339850" cy="241300"/>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0041FD0C</a:t>
            </a:r>
            <a:endParaRPr lang="en-US" altLang="zh-CN" sz="2000">
              <a:latin typeface="Times New Roman" panose="02020603050405020304" pitchFamily="18" charset="0"/>
            </a:endParaRPr>
          </a:p>
        </p:txBody>
      </p:sp>
      <p:grpSp>
        <p:nvGrpSpPr>
          <p:cNvPr id="22534" name="Group 19"/>
          <p:cNvGrpSpPr/>
          <p:nvPr/>
        </p:nvGrpSpPr>
        <p:grpSpPr bwMode="auto">
          <a:xfrm>
            <a:off x="7059613" y="4467225"/>
            <a:ext cx="1285875" cy="682625"/>
            <a:chOff x="5760" y="6432"/>
            <a:chExt cx="1080" cy="624"/>
          </a:xfrm>
        </p:grpSpPr>
        <p:grpSp>
          <p:nvGrpSpPr>
            <p:cNvPr id="22597" name="Group 20"/>
            <p:cNvGrpSpPr/>
            <p:nvPr/>
          </p:nvGrpSpPr>
          <p:grpSpPr bwMode="auto">
            <a:xfrm>
              <a:off x="5760" y="6432"/>
              <a:ext cx="1080" cy="624"/>
              <a:chOff x="5580" y="10176"/>
              <a:chExt cx="1080" cy="624"/>
            </a:xfrm>
          </p:grpSpPr>
          <p:sp>
            <p:nvSpPr>
              <p:cNvPr id="22599" name="Text Box 21"/>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0"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1"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602"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22598" name="Rectangle 25"/>
            <p:cNvSpPr>
              <a:spLocks noChangeArrowheads="1"/>
            </p:cNvSpPr>
            <p:nvPr/>
          </p:nvSpPr>
          <p:spPr bwMode="auto">
            <a:xfrm>
              <a:off x="5760" y="6432"/>
              <a:ext cx="1080" cy="624"/>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sp>
        <p:nvSpPr>
          <p:cNvPr id="22535" name="Rectangle 26"/>
          <p:cNvSpPr>
            <a:spLocks noChangeArrowheads="1"/>
          </p:cNvSpPr>
          <p:nvPr/>
        </p:nvSpPr>
        <p:spPr bwMode="auto">
          <a:xfrm>
            <a:off x="7059613" y="3784600"/>
            <a:ext cx="1285875" cy="682625"/>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sp>
        <p:nvSpPr>
          <p:cNvPr id="22536" name="Rectangle 27"/>
          <p:cNvSpPr>
            <a:spLocks noChangeArrowheads="1"/>
          </p:cNvSpPr>
          <p:nvPr/>
        </p:nvSpPr>
        <p:spPr bwMode="auto">
          <a:xfrm>
            <a:off x="7059613" y="3101975"/>
            <a:ext cx="1285875" cy="682625"/>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nvGrpSpPr>
          <p:cNvPr id="22537" name="Group 28"/>
          <p:cNvGrpSpPr/>
          <p:nvPr/>
        </p:nvGrpSpPr>
        <p:grpSpPr bwMode="auto">
          <a:xfrm>
            <a:off x="7059613" y="1738313"/>
            <a:ext cx="1285875" cy="1363662"/>
            <a:chOff x="9000" y="3468"/>
            <a:chExt cx="1080" cy="1248"/>
          </a:xfrm>
        </p:grpSpPr>
        <p:grpSp>
          <p:nvGrpSpPr>
            <p:cNvPr id="22586" name="Group 29"/>
            <p:cNvGrpSpPr/>
            <p:nvPr/>
          </p:nvGrpSpPr>
          <p:grpSpPr bwMode="auto">
            <a:xfrm>
              <a:off x="9000" y="4092"/>
              <a:ext cx="1080" cy="579"/>
              <a:chOff x="5580" y="10176"/>
              <a:chExt cx="1080" cy="579"/>
            </a:xfrm>
          </p:grpSpPr>
          <p:sp>
            <p:nvSpPr>
              <p:cNvPr id="22593" name="Text Box 30"/>
              <p:cNvSpPr txBox="1">
                <a:spLocks noChangeArrowheads="1"/>
              </p:cNvSpPr>
              <p:nvPr/>
            </p:nvSpPr>
            <p:spPr bwMode="auto">
              <a:xfrm>
                <a:off x="5580" y="10644"/>
                <a:ext cx="1080" cy="111"/>
              </a:xfrm>
              <a:prstGeom prst="rect">
                <a:avLst/>
              </a:prstGeom>
              <a:solidFill>
                <a:srgbClr val="C00000"/>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94" name="Text Box 31"/>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95" name="Text Box 32"/>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96" name="Text Box 33"/>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grpSp>
          <p:nvGrpSpPr>
            <p:cNvPr id="22587" name="Group 34"/>
            <p:cNvGrpSpPr/>
            <p:nvPr/>
          </p:nvGrpSpPr>
          <p:grpSpPr bwMode="auto">
            <a:xfrm>
              <a:off x="9000" y="3468"/>
              <a:ext cx="1080" cy="624"/>
              <a:chOff x="5580" y="10176"/>
              <a:chExt cx="1080" cy="624"/>
            </a:xfrm>
          </p:grpSpPr>
          <p:sp>
            <p:nvSpPr>
              <p:cNvPr id="22589" name="Text Box 35"/>
              <p:cNvSpPr txBox="1">
                <a:spLocks noChangeArrowheads="1"/>
              </p:cNvSpPr>
              <p:nvPr/>
            </p:nvSpPr>
            <p:spPr bwMode="auto">
              <a:xfrm>
                <a:off x="5580" y="10644"/>
                <a:ext cx="1080" cy="156"/>
              </a:xfrm>
              <a:prstGeom prst="rect">
                <a:avLst/>
              </a:prstGeom>
              <a:solidFill>
                <a:srgbClr val="C00000"/>
              </a:solidFill>
              <a:ln w="9525">
                <a:solidFill>
                  <a:srgbClr val="C00000"/>
                </a:solidFill>
                <a:miter lim="800000"/>
              </a:ln>
            </p:spPr>
            <p:txBody>
              <a:bodyPr/>
              <a:lstStyle/>
              <a:p>
                <a:pPr eaLnBrk="0" hangingPunct="0"/>
                <a:endParaRPr lang="zh-CN" altLang="zh-CN" sz="2000">
                  <a:latin typeface="Times New Roman" panose="02020603050405020304" pitchFamily="18" charset="0"/>
                </a:endParaRPr>
              </a:p>
            </p:txBody>
          </p:sp>
          <p:sp>
            <p:nvSpPr>
              <p:cNvPr id="22590" name="Text Box 36"/>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91" name="Text Box 37"/>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92" name="Text Box 38"/>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22588" name="Rectangle 39"/>
            <p:cNvSpPr>
              <a:spLocks noChangeArrowheads="1"/>
            </p:cNvSpPr>
            <p:nvPr/>
          </p:nvSpPr>
          <p:spPr bwMode="auto">
            <a:xfrm>
              <a:off x="9000" y="3468"/>
              <a:ext cx="1080" cy="1248"/>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sp>
        <p:nvSpPr>
          <p:cNvPr id="30760" name="Text Box 40"/>
          <p:cNvSpPr txBox="1">
            <a:spLocks noChangeArrowheads="1"/>
          </p:cNvSpPr>
          <p:nvPr/>
        </p:nvSpPr>
        <p:spPr bwMode="auto">
          <a:xfrm>
            <a:off x="5868988" y="2257425"/>
            <a:ext cx="1106487" cy="227013"/>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0041FD00</a:t>
            </a:r>
            <a:endParaRPr lang="en-US" altLang="zh-CN" sz="2000">
              <a:latin typeface="Times New Roman" panose="02020603050405020304" pitchFamily="18" charset="0"/>
            </a:endParaRPr>
          </a:p>
        </p:txBody>
      </p:sp>
      <p:sp>
        <p:nvSpPr>
          <p:cNvPr id="30761" name="Text Box 41"/>
          <p:cNvSpPr txBox="1">
            <a:spLocks noChangeArrowheads="1"/>
          </p:cNvSpPr>
          <p:nvPr/>
        </p:nvSpPr>
        <p:spPr bwMode="auto">
          <a:xfrm>
            <a:off x="6007100" y="161925"/>
            <a:ext cx="1071563" cy="338138"/>
          </a:xfrm>
          <a:prstGeom prst="rect">
            <a:avLst/>
          </a:prstGeom>
          <a:noFill/>
          <a:ln w="9525">
            <a:noFill/>
            <a:miter lim="800000"/>
          </a:ln>
        </p:spPr>
        <p:txBody>
          <a:bodyPr lIns="0" tIns="0" rIns="0" bIns="0"/>
          <a:lstStyle/>
          <a:p>
            <a:pPr algn="ctr" eaLnBrk="0" hangingPunct="0">
              <a:lnSpc>
                <a:spcPct val="72000"/>
              </a:lnSpc>
            </a:pPr>
            <a:r>
              <a:rPr lang="zh-CN" altLang="en-US" sz="2000">
                <a:solidFill>
                  <a:srgbClr val="000000"/>
                </a:solidFill>
                <a:latin typeface="Times New Roman" panose="02020603050405020304" pitchFamily="18" charset="0"/>
              </a:rPr>
              <a:t>地址</a:t>
            </a:r>
            <a:endParaRPr lang="zh-CN" altLang="en-US" sz="2000">
              <a:latin typeface="Times New Roman" panose="02020603050405020304" pitchFamily="18" charset="0"/>
            </a:endParaRPr>
          </a:p>
        </p:txBody>
      </p:sp>
      <p:sp>
        <p:nvSpPr>
          <p:cNvPr id="22540" name="Text Box 42"/>
          <p:cNvSpPr txBox="1">
            <a:spLocks noChangeArrowheads="1"/>
          </p:cNvSpPr>
          <p:nvPr/>
        </p:nvSpPr>
        <p:spPr bwMode="auto">
          <a:xfrm>
            <a:off x="4613275" y="1141413"/>
            <a:ext cx="1071563" cy="338137"/>
          </a:xfrm>
          <a:prstGeom prst="rect">
            <a:avLst/>
          </a:prstGeom>
          <a:noFill/>
          <a:ln w="9525">
            <a:noFill/>
            <a:miter lim="800000"/>
          </a:ln>
        </p:spPr>
        <p:txBody>
          <a:bodyPr lIns="0" tIns="0" rIns="0" bIns="0"/>
          <a:lstStyle/>
          <a:p>
            <a:pPr algn="ctr" eaLnBrk="0" hangingPunct="0">
              <a:lnSpc>
                <a:spcPct val="72000"/>
              </a:lnSpc>
            </a:pPr>
            <a:r>
              <a:rPr lang="zh-CN" altLang="en-US" sz="2000">
                <a:solidFill>
                  <a:srgbClr val="000000"/>
                </a:solidFill>
                <a:latin typeface="Times New Roman" panose="02020603050405020304" pitchFamily="18" charset="0"/>
              </a:rPr>
              <a:t>指针变量</a:t>
            </a:r>
            <a:endParaRPr lang="zh-CN" altLang="en-US" sz="2000">
              <a:latin typeface="Times New Roman" panose="02020603050405020304" pitchFamily="18" charset="0"/>
            </a:endParaRPr>
          </a:p>
        </p:txBody>
      </p:sp>
      <p:sp>
        <p:nvSpPr>
          <p:cNvPr id="30763" name="Line 43"/>
          <p:cNvSpPr>
            <a:spLocks noChangeShapeType="1"/>
          </p:cNvSpPr>
          <p:nvPr/>
        </p:nvSpPr>
        <p:spPr bwMode="auto">
          <a:xfrm>
            <a:off x="5440363" y="4357688"/>
            <a:ext cx="428625" cy="0"/>
          </a:xfrm>
          <a:prstGeom prst="line">
            <a:avLst/>
          </a:prstGeom>
          <a:noFill/>
          <a:ln w="3175">
            <a:solidFill>
              <a:srgbClr val="000000"/>
            </a:solidFill>
            <a:round/>
            <a:tailEnd type="triangle" w="sm" len="sm"/>
          </a:ln>
        </p:spPr>
        <p:txBody>
          <a:bodyPr/>
          <a:lstStyle/>
          <a:p>
            <a:endParaRPr lang="zh-CN" altLang="en-US"/>
          </a:p>
        </p:txBody>
      </p:sp>
      <p:sp>
        <p:nvSpPr>
          <p:cNvPr id="30764" name="Text Box 44"/>
          <p:cNvSpPr txBox="1">
            <a:spLocks noChangeArrowheads="1"/>
          </p:cNvSpPr>
          <p:nvPr/>
        </p:nvSpPr>
        <p:spPr bwMode="auto">
          <a:xfrm>
            <a:off x="4779963" y="4219575"/>
            <a:ext cx="685800" cy="249238"/>
          </a:xfrm>
          <a:prstGeom prst="rect">
            <a:avLst/>
          </a:prstGeom>
          <a:noFill/>
          <a:ln w="9525">
            <a:solidFill>
              <a:srgbClr val="000000"/>
            </a:solid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pf-1</a:t>
            </a:r>
            <a:endParaRPr lang="en-US" altLang="zh-CN" sz="2000">
              <a:latin typeface="Times New Roman" panose="02020603050405020304" pitchFamily="18" charset="0"/>
            </a:endParaRPr>
          </a:p>
        </p:txBody>
      </p:sp>
      <p:sp>
        <p:nvSpPr>
          <p:cNvPr id="30765" name="Text Box 45"/>
          <p:cNvSpPr txBox="1">
            <a:spLocks noChangeArrowheads="1"/>
          </p:cNvSpPr>
          <p:nvPr/>
        </p:nvSpPr>
        <p:spPr bwMode="auto">
          <a:xfrm>
            <a:off x="4779963" y="5611813"/>
            <a:ext cx="642937" cy="269875"/>
          </a:xfrm>
          <a:prstGeom prst="rect">
            <a:avLst/>
          </a:prstGeom>
          <a:noFill/>
          <a:ln w="9525">
            <a:solidFill>
              <a:srgbClr val="000000"/>
            </a:solid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pf</a:t>
            </a:r>
            <a:endParaRPr lang="en-US" altLang="zh-CN" sz="2000">
              <a:latin typeface="Times New Roman" panose="02020603050405020304" pitchFamily="18" charset="0"/>
            </a:endParaRPr>
          </a:p>
        </p:txBody>
      </p:sp>
      <p:sp>
        <p:nvSpPr>
          <p:cNvPr id="30766" name="Line 46"/>
          <p:cNvSpPr>
            <a:spLocks noChangeShapeType="1"/>
          </p:cNvSpPr>
          <p:nvPr/>
        </p:nvSpPr>
        <p:spPr bwMode="auto">
          <a:xfrm>
            <a:off x="5440363" y="5749925"/>
            <a:ext cx="428625" cy="0"/>
          </a:xfrm>
          <a:prstGeom prst="line">
            <a:avLst/>
          </a:prstGeom>
          <a:noFill/>
          <a:ln w="3175">
            <a:solidFill>
              <a:srgbClr val="000000"/>
            </a:solidFill>
            <a:round/>
            <a:tailEnd type="triangle" w="sm" len="sm"/>
          </a:ln>
        </p:spPr>
        <p:txBody>
          <a:bodyPr/>
          <a:lstStyle/>
          <a:p>
            <a:endParaRPr lang="zh-CN" altLang="en-US"/>
          </a:p>
        </p:txBody>
      </p:sp>
      <p:sp>
        <p:nvSpPr>
          <p:cNvPr id="30767" name="Text Box 47"/>
          <p:cNvSpPr txBox="1">
            <a:spLocks noChangeArrowheads="1"/>
          </p:cNvSpPr>
          <p:nvPr/>
        </p:nvSpPr>
        <p:spPr bwMode="auto">
          <a:xfrm>
            <a:off x="4779963" y="2943225"/>
            <a:ext cx="642937" cy="269875"/>
          </a:xfrm>
          <a:prstGeom prst="rect">
            <a:avLst/>
          </a:prstGeom>
          <a:noFill/>
          <a:ln w="9525">
            <a:solidFill>
              <a:srgbClr val="000000"/>
            </a:solid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pi</a:t>
            </a:r>
            <a:endParaRPr lang="en-US" altLang="zh-CN" sz="2000">
              <a:latin typeface="Times New Roman" panose="02020603050405020304" pitchFamily="18" charset="0"/>
            </a:endParaRPr>
          </a:p>
        </p:txBody>
      </p:sp>
      <p:sp>
        <p:nvSpPr>
          <p:cNvPr id="30768" name="Line 48"/>
          <p:cNvSpPr>
            <a:spLocks noChangeShapeType="1"/>
          </p:cNvSpPr>
          <p:nvPr/>
        </p:nvSpPr>
        <p:spPr bwMode="auto">
          <a:xfrm>
            <a:off x="5403850" y="3081338"/>
            <a:ext cx="428625" cy="0"/>
          </a:xfrm>
          <a:prstGeom prst="line">
            <a:avLst/>
          </a:prstGeom>
          <a:noFill/>
          <a:ln w="3175">
            <a:solidFill>
              <a:srgbClr val="000000"/>
            </a:solidFill>
            <a:round/>
            <a:tailEnd type="triangle" w="sm" len="sm"/>
          </a:ln>
        </p:spPr>
        <p:txBody>
          <a:bodyPr/>
          <a:lstStyle/>
          <a:p>
            <a:endParaRPr lang="zh-CN" altLang="en-US"/>
          </a:p>
        </p:txBody>
      </p:sp>
      <p:sp>
        <p:nvSpPr>
          <p:cNvPr id="30769" name="Line 49"/>
          <p:cNvSpPr>
            <a:spLocks noChangeShapeType="1"/>
          </p:cNvSpPr>
          <p:nvPr/>
        </p:nvSpPr>
        <p:spPr bwMode="auto">
          <a:xfrm>
            <a:off x="5386388" y="2314575"/>
            <a:ext cx="428625" cy="0"/>
          </a:xfrm>
          <a:prstGeom prst="line">
            <a:avLst/>
          </a:prstGeom>
          <a:noFill/>
          <a:ln w="3175">
            <a:solidFill>
              <a:srgbClr val="000000"/>
            </a:solidFill>
            <a:round/>
            <a:tailEnd type="triangle" w="sm" len="sm"/>
          </a:ln>
        </p:spPr>
        <p:txBody>
          <a:bodyPr/>
          <a:lstStyle/>
          <a:p>
            <a:endParaRPr lang="zh-CN" altLang="en-US"/>
          </a:p>
        </p:txBody>
      </p:sp>
      <p:sp>
        <p:nvSpPr>
          <p:cNvPr id="30770" name="Text Box 50"/>
          <p:cNvSpPr txBox="1">
            <a:spLocks noChangeArrowheads="1"/>
          </p:cNvSpPr>
          <p:nvPr/>
        </p:nvSpPr>
        <p:spPr bwMode="auto">
          <a:xfrm>
            <a:off x="4743450" y="2192338"/>
            <a:ext cx="642938" cy="268287"/>
          </a:xfrm>
          <a:prstGeom prst="rect">
            <a:avLst/>
          </a:prstGeom>
          <a:noFill/>
          <a:ln w="9525">
            <a:solidFill>
              <a:srgbClr val="000000"/>
            </a:solid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pi-1</a:t>
            </a:r>
            <a:endParaRPr lang="en-US" altLang="zh-CN" sz="2000">
              <a:latin typeface="Times New Roman" panose="02020603050405020304" pitchFamily="18" charset="0"/>
            </a:endParaRPr>
          </a:p>
        </p:txBody>
      </p:sp>
      <p:sp>
        <p:nvSpPr>
          <p:cNvPr id="22549" name="Text Box 41"/>
          <p:cNvSpPr txBox="1">
            <a:spLocks noChangeArrowheads="1"/>
          </p:cNvSpPr>
          <p:nvPr/>
        </p:nvSpPr>
        <p:spPr bwMode="auto">
          <a:xfrm>
            <a:off x="7261225" y="157163"/>
            <a:ext cx="1071563" cy="338137"/>
          </a:xfrm>
          <a:prstGeom prst="rect">
            <a:avLst/>
          </a:prstGeom>
          <a:noFill/>
          <a:ln w="9525">
            <a:noFill/>
            <a:miter lim="800000"/>
          </a:ln>
        </p:spPr>
        <p:txBody>
          <a:bodyPr lIns="0" tIns="0" rIns="0" bIns="0"/>
          <a:lstStyle/>
          <a:p>
            <a:pPr algn="ctr" eaLnBrk="0" hangingPunct="0">
              <a:lnSpc>
                <a:spcPct val="72000"/>
              </a:lnSpc>
            </a:pPr>
            <a:r>
              <a:rPr lang="zh-CN" altLang="en-US" sz="2000">
                <a:solidFill>
                  <a:srgbClr val="000000"/>
                </a:solidFill>
                <a:latin typeface="Times New Roman" panose="02020603050405020304" pitchFamily="18" charset="0"/>
              </a:rPr>
              <a:t>内存</a:t>
            </a:r>
            <a:endParaRPr lang="zh-CN" altLang="en-US" sz="2000">
              <a:latin typeface="Times New Roman" panose="02020603050405020304" pitchFamily="18" charset="0"/>
            </a:endParaRPr>
          </a:p>
        </p:txBody>
      </p:sp>
      <p:sp>
        <p:nvSpPr>
          <p:cNvPr id="3" name="文本框 2"/>
          <p:cNvSpPr txBox="1">
            <a:spLocks noChangeArrowheads="1"/>
          </p:cNvSpPr>
          <p:nvPr/>
        </p:nvSpPr>
        <p:spPr bwMode="auto">
          <a:xfrm>
            <a:off x="179388" y="1389063"/>
            <a:ext cx="4024312" cy="4523105"/>
          </a:xfrm>
          <a:prstGeom prst="rect">
            <a:avLst/>
          </a:prstGeom>
          <a:noFill/>
          <a:ln w="9525">
            <a:noFill/>
            <a:miter lim="800000"/>
          </a:ln>
        </p:spPr>
        <p:txBody>
          <a:bodyPr>
            <a:spAutoFit/>
          </a:bodyPr>
          <a:lstStyle/>
          <a:p>
            <a:pPr eaLnBrk="0" hangingPunct="0"/>
            <a:r>
              <a:rPr lang="zh-CN" altLang="en-US" sz="3200" b="1">
                <a:solidFill>
                  <a:srgbClr val="0000CC"/>
                </a:solidFill>
                <a:latin typeface="Times New Roman" panose="02020603050405020304" pitchFamily="18" charset="0"/>
              </a:rPr>
              <a:t>指针与内存变量关系</a:t>
            </a:r>
            <a:endParaRPr lang="en-US" altLang="zh-CN" sz="3200" b="1">
              <a:solidFill>
                <a:srgbClr val="0000CC"/>
              </a:solidFill>
              <a:latin typeface="Times New Roman" panose="02020603050405020304" pitchFamily="18" charset="0"/>
            </a:endParaRPr>
          </a:p>
          <a:p>
            <a:pPr eaLnBrk="0" hangingPunct="0"/>
            <a:endParaRPr lang="en-US" altLang="zh-CN" sz="3200" b="1">
              <a:solidFill>
                <a:srgbClr val="FF0000"/>
              </a:solidFill>
              <a:latin typeface="Times New Roman" panose="02020603050405020304" pitchFamily="18" charset="0"/>
            </a:endParaRPr>
          </a:p>
          <a:p>
            <a:pPr eaLnBrk="0" hangingPunct="0"/>
            <a:r>
              <a:rPr lang="en-US" altLang="zh-CN" sz="3200" b="1">
                <a:solidFill>
                  <a:srgbClr val="FF0000"/>
                </a:solidFill>
                <a:latin typeface="Times New Roman" panose="02020603050405020304" pitchFamily="18" charset="0"/>
              </a:rPr>
              <a:t>       </a:t>
            </a:r>
            <a:r>
              <a:rPr lang="en-US" altLang="zh-CN" sz="3200" b="1">
                <a:latin typeface="Times New Roman" panose="02020603050405020304" pitchFamily="18" charset="0"/>
              </a:rPr>
              <a:t>double f1=1,f2=2;</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       int a=5,b=6;</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       double *pf=&amp;f1;</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       int *pi=&amp;a;</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       --pf;</a:t>
            </a:r>
            <a:endParaRPr lang="en-US" altLang="zh-CN" sz="3200" b="1">
              <a:latin typeface="Times New Roman" panose="02020603050405020304" pitchFamily="18" charset="0"/>
            </a:endParaRPr>
          </a:p>
          <a:p>
            <a:pPr eaLnBrk="0" hangingPunct="0"/>
            <a:r>
              <a:rPr lang="en-US" altLang="zh-CN" sz="3200" b="1">
                <a:latin typeface="Times New Roman" panose="02020603050405020304" pitchFamily="18" charset="0"/>
              </a:rPr>
              <a:t>       --pi;</a:t>
            </a:r>
            <a:endParaRPr lang="en-US" altLang="zh-CN" sz="3200" b="1">
              <a:latin typeface="Times New Roman" panose="02020603050405020304" pitchFamily="18" charset="0"/>
            </a:endParaRPr>
          </a:p>
          <a:p>
            <a:pPr eaLnBrk="0" hangingPunct="0"/>
            <a:r>
              <a:rPr lang="en-US" altLang="zh-CN" sz="3200" b="1">
                <a:solidFill>
                  <a:srgbClr val="FF0000"/>
                </a:solidFill>
                <a:latin typeface="Times New Roman" panose="02020603050405020304" pitchFamily="18" charset="0"/>
              </a:rPr>
              <a:t>	</a:t>
            </a:r>
            <a:endParaRPr lang="en-US" altLang="zh-CN" sz="3200" b="1">
              <a:solidFill>
                <a:srgbClr val="FF0000"/>
              </a:solidFill>
              <a:latin typeface="Times New Roman" panose="02020603050405020304" pitchFamily="18" charset="0"/>
            </a:endParaRPr>
          </a:p>
        </p:txBody>
      </p:sp>
      <p:grpSp>
        <p:nvGrpSpPr>
          <p:cNvPr id="22551" name="Group 19"/>
          <p:cNvGrpSpPr/>
          <p:nvPr/>
        </p:nvGrpSpPr>
        <p:grpSpPr bwMode="auto">
          <a:xfrm>
            <a:off x="7059613" y="5149850"/>
            <a:ext cx="1285875" cy="682625"/>
            <a:chOff x="5760" y="6432"/>
            <a:chExt cx="1080" cy="624"/>
          </a:xfrm>
        </p:grpSpPr>
        <p:grpSp>
          <p:nvGrpSpPr>
            <p:cNvPr id="22580" name="Group 20"/>
            <p:cNvGrpSpPr/>
            <p:nvPr/>
          </p:nvGrpSpPr>
          <p:grpSpPr bwMode="auto">
            <a:xfrm>
              <a:off x="5760" y="6432"/>
              <a:ext cx="1080" cy="624"/>
              <a:chOff x="5580" y="10176"/>
              <a:chExt cx="1080" cy="624"/>
            </a:xfrm>
          </p:grpSpPr>
          <p:sp>
            <p:nvSpPr>
              <p:cNvPr id="22582" name="Text Box 21"/>
              <p:cNvSpPr txBox="1">
                <a:spLocks noChangeArrowheads="1"/>
              </p:cNvSpPr>
              <p:nvPr/>
            </p:nvSpPr>
            <p:spPr bwMode="auto">
              <a:xfrm>
                <a:off x="5580" y="10644"/>
                <a:ext cx="1080" cy="156"/>
              </a:xfrm>
              <a:prstGeom prst="rect">
                <a:avLst/>
              </a:prstGeom>
              <a:solidFill>
                <a:srgbClr val="C00000"/>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83"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84"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85"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22581" name="Rectangle 25"/>
            <p:cNvSpPr>
              <a:spLocks noChangeArrowheads="1"/>
            </p:cNvSpPr>
            <p:nvPr/>
          </p:nvSpPr>
          <p:spPr bwMode="auto">
            <a:xfrm>
              <a:off x="5760" y="6432"/>
              <a:ext cx="1080" cy="624"/>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grpSp>
        <p:nvGrpSpPr>
          <p:cNvPr id="22552" name="Group 19"/>
          <p:cNvGrpSpPr/>
          <p:nvPr/>
        </p:nvGrpSpPr>
        <p:grpSpPr bwMode="auto">
          <a:xfrm>
            <a:off x="7059613" y="6010275"/>
            <a:ext cx="1285875" cy="682625"/>
            <a:chOff x="5760" y="6432"/>
            <a:chExt cx="1080" cy="624"/>
          </a:xfrm>
        </p:grpSpPr>
        <p:grpSp>
          <p:nvGrpSpPr>
            <p:cNvPr id="22574" name="Group 20"/>
            <p:cNvGrpSpPr/>
            <p:nvPr/>
          </p:nvGrpSpPr>
          <p:grpSpPr bwMode="auto">
            <a:xfrm>
              <a:off x="5760" y="6432"/>
              <a:ext cx="1080" cy="624"/>
              <a:chOff x="5580" y="10176"/>
              <a:chExt cx="1080" cy="624"/>
            </a:xfrm>
          </p:grpSpPr>
          <p:sp>
            <p:nvSpPr>
              <p:cNvPr id="22576" name="Text Box 21"/>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7"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8"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9"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22575" name="Rectangle 25"/>
            <p:cNvSpPr>
              <a:spLocks noChangeArrowheads="1"/>
            </p:cNvSpPr>
            <p:nvPr/>
          </p:nvSpPr>
          <p:spPr bwMode="auto">
            <a:xfrm>
              <a:off x="5760" y="6432"/>
              <a:ext cx="1080" cy="624"/>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grpSp>
        <p:nvGrpSpPr>
          <p:cNvPr id="22553" name="Group 19"/>
          <p:cNvGrpSpPr/>
          <p:nvPr/>
        </p:nvGrpSpPr>
        <p:grpSpPr bwMode="auto">
          <a:xfrm>
            <a:off x="7059613" y="1014413"/>
            <a:ext cx="1285875" cy="681037"/>
            <a:chOff x="5760" y="6432"/>
            <a:chExt cx="1080" cy="624"/>
          </a:xfrm>
        </p:grpSpPr>
        <p:grpSp>
          <p:nvGrpSpPr>
            <p:cNvPr id="22568" name="Group 20"/>
            <p:cNvGrpSpPr/>
            <p:nvPr/>
          </p:nvGrpSpPr>
          <p:grpSpPr bwMode="auto">
            <a:xfrm>
              <a:off x="5760" y="6432"/>
              <a:ext cx="1080" cy="624"/>
              <a:chOff x="5580" y="10176"/>
              <a:chExt cx="1080" cy="624"/>
            </a:xfrm>
          </p:grpSpPr>
          <p:sp>
            <p:nvSpPr>
              <p:cNvPr id="22570" name="Text Box 21"/>
              <p:cNvSpPr txBox="1">
                <a:spLocks noChangeArrowheads="1"/>
              </p:cNvSpPr>
              <p:nvPr/>
            </p:nvSpPr>
            <p:spPr bwMode="auto">
              <a:xfrm>
                <a:off x="5580" y="10644"/>
                <a:ext cx="1080" cy="156"/>
              </a:xfrm>
              <a:prstGeom prst="rect">
                <a:avLst/>
              </a:prstGeom>
              <a:solidFill>
                <a:srgbClr val="FF0000"/>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1"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2"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sp>
            <p:nvSpPr>
              <p:cNvPr id="22573"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ln>
            </p:spPr>
            <p:txBody>
              <a:bodyPr/>
              <a:lstStyle/>
              <a:p>
                <a:pPr eaLnBrk="0" hangingPunct="0"/>
                <a:endParaRPr lang="zh-CN" altLang="zh-CN" sz="2000">
                  <a:latin typeface="Times New Roman" panose="02020603050405020304" pitchFamily="18" charset="0"/>
                </a:endParaRPr>
              </a:p>
            </p:txBody>
          </p:sp>
        </p:grpSp>
        <p:sp>
          <p:nvSpPr>
            <p:cNvPr id="22569" name="Rectangle 25"/>
            <p:cNvSpPr>
              <a:spLocks noChangeArrowheads="1"/>
            </p:cNvSpPr>
            <p:nvPr/>
          </p:nvSpPr>
          <p:spPr bwMode="auto">
            <a:xfrm>
              <a:off x="5760" y="6432"/>
              <a:ext cx="1080" cy="624"/>
            </a:xfrm>
            <a:prstGeom prst="rect">
              <a:avLst/>
            </a:prstGeom>
            <a:noFill/>
            <a:ln w="15875">
              <a:solidFill>
                <a:srgbClr val="000000"/>
              </a:solidFill>
              <a:miter lim="800000"/>
            </a:ln>
          </p:spPr>
          <p:txBody>
            <a:bodyPr/>
            <a:lstStyle/>
            <a:p>
              <a:pPr eaLnBrk="0" hangingPunct="0"/>
              <a:endParaRPr lang="zh-CN" altLang="en-US" sz="2400">
                <a:latin typeface="Times New Roman" panose="02020603050405020304" pitchFamily="18" charset="0"/>
              </a:endParaRPr>
            </a:p>
          </p:txBody>
        </p:sp>
      </p:grpSp>
      <p:sp>
        <p:nvSpPr>
          <p:cNvPr id="121" name="Text Box 40"/>
          <p:cNvSpPr txBox="1">
            <a:spLocks noChangeArrowheads="1"/>
          </p:cNvSpPr>
          <p:nvPr/>
        </p:nvSpPr>
        <p:spPr bwMode="auto">
          <a:xfrm>
            <a:off x="6007100" y="555625"/>
            <a:ext cx="1071563" cy="338138"/>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122" name="Text Box 45"/>
          <p:cNvSpPr txBox="1">
            <a:spLocks noChangeArrowheads="1"/>
          </p:cNvSpPr>
          <p:nvPr/>
        </p:nvSpPr>
        <p:spPr bwMode="auto">
          <a:xfrm>
            <a:off x="8194675" y="5673725"/>
            <a:ext cx="641350" cy="269875"/>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f1</a:t>
            </a:r>
            <a:endParaRPr lang="en-US" altLang="zh-CN" sz="2000">
              <a:latin typeface="Times New Roman" panose="02020603050405020304" pitchFamily="18" charset="0"/>
            </a:endParaRPr>
          </a:p>
        </p:txBody>
      </p:sp>
      <p:sp>
        <p:nvSpPr>
          <p:cNvPr id="123" name="Text Box 45"/>
          <p:cNvSpPr txBox="1">
            <a:spLocks noChangeArrowheads="1"/>
          </p:cNvSpPr>
          <p:nvPr/>
        </p:nvSpPr>
        <p:spPr bwMode="auto">
          <a:xfrm>
            <a:off x="8247063" y="4295775"/>
            <a:ext cx="642937" cy="269875"/>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f2</a:t>
            </a:r>
            <a:endParaRPr lang="en-US" altLang="zh-CN" sz="2000">
              <a:latin typeface="Times New Roman" panose="02020603050405020304" pitchFamily="18" charset="0"/>
            </a:endParaRPr>
          </a:p>
        </p:txBody>
      </p:sp>
      <p:sp>
        <p:nvSpPr>
          <p:cNvPr id="124" name="Text Box 45"/>
          <p:cNvSpPr txBox="1">
            <a:spLocks noChangeArrowheads="1"/>
          </p:cNvSpPr>
          <p:nvPr/>
        </p:nvSpPr>
        <p:spPr bwMode="auto">
          <a:xfrm>
            <a:off x="8191500" y="2930525"/>
            <a:ext cx="642938" cy="269875"/>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a</a:t>
            </a:r>
            <a:endParaRPr lang="en-US" altLang="zh-CN" sz="2000">
              <a:latin typeface="Times New Roman" panose="02020603050405020304" pitchFamily="18" charset="0"/>
            </a:endParaRPr>
          </a:p>
        </p:txBody>
      </p:sp>
      <p:sp>
        <p:nvSpPr>
          <p:cNvPr id="125" name="Text Box 45"/>
          <p:cNvSpPr txBox="1">
            <a:spLocks noChangeArrowheads="1"/>
          </p:cNvSpPr>
          <p:nvPr/>
        </p:nvSpPr>
        <p:spPr bwMode="auto">
          <a:xfrm>
            <a:off x="8129588" y="2247900"/>
            <a:ext cx="642937" cy="269875"/>
          </a:xfrm>
          <a:prstGeom prst="rect">
            <a:avLst/>
          </a:prstGeom>
          <a:noFill/>
          <a:ln w="9525">
            <a:noFill/>
            <a:miter lim="800000"/>
          </a:ln>
        </p:spPr>
        <p:txBody>
          <a:bodyPr lIns="0" tIns="0" rIns="0" bIns="0"/>
          <a:lstStyle/>
          <a:p>
            <a:pPr algn="ctr" eaLnBrk="0" hangingPunct="0">
              <a:lnSpc>
                <a:spcPct val="72000"/>
              </a:lnSpc>
            </a:pPr>
            <a:r>
              <a:rPr lang="en-US" altLang="zh-CN" sz="2000">
                <a:solidFill>
                  <a:srgbClr val="000000"/>
                </a:solidFill>
                <a:latin typeface="Times New Roman" panose="02020603050405020304" pitchFamily="18" charset="0"/>
              </a:rPr>
              <a:t>b</a:t>
            </a:r>
            <a:endParaRPr lang="en-US" altLang="zh-CN" sz="2000">
              <a:latin typeface="Times New Roman" panose="02020603050405020304" pitchFamily="18" charset="0"/>
            </a:endParaRPr>
          </a:p>
        </p:txBody>
      </p:sp>
      <p:sp>
        <p:nvSpPr>
          <p:cNvPr id="75" name="Text Box 45"/>
          <p:cNvSpPr txBox="1">
            <a:spLocks noChangeArrowheads="1"/>
          </p:cNvSpPr>
          <p:nvPr/>
        </p:nvSpPr>
        <p:spPr bwMode="auto">
          <a:xfrm>
            <a:off x="8158163" y="1487488"/>
            <a:ext cx="642937" cy="268287"/>
          </a:xfrm>
          <a:prstGeom prst="rect">
            <a:avLst/>
          </a:prstGeom>
          <a:noFill/>
          <a:ln w="9525">
            <a:noFill/>
            <a:miter lim="800000"/>
          </a:ln>
        </p:spPr>
        <p:txBody>
          <a:bodyPr lIns="0" tIns="0" rIns="0" bIns="0"/>
          <a:lstStyle/>
          <a:p>
            <a:pPr algn="ctr" eaLnBrk="0" hangingPunct="0">
              <a:lnSpc>
                <a:spcPct val="72000"/>
              </a:lnSpc>
            </a:pPr>
            <a:r>
              <a:rPr lang="en-US" altLang="zh-CN" sz="2000">
                <a:latin typeface="Times New Roman" panose="02020603050405020304" pitchFamily="18" charset="0"/>
              </a:rPr>
              <a:t>pf</a:t>
            </a:r>
            <a:endParaRPr lang="en-US" altLang="zh-CN" sz="2000">
              <a:latin typeface="Times New Roman" panose="02020603050405020304" pitchFamily="18" charset="0"/>
            </a:endParaRPr>
          </a:p>
        </p:txBody>
      </p:sp>
      <p:sp>
        <p:nvSpPr>
          <p:cNvPr id="76" name="Text Box 40"/>
          <p:cNvSpPr txBox="1">
            <a:spLocks noChangeArrowheads="1"/>
          </p:cNvSpPr>
          <p:nvPr/>
        </p:nvSpPr>
        <p:spPr bwMode="auto">
          <a:xfrm>
            <a:off x="5815013" y="1506538"/>
            <a:ext cx="1290637" cy="338137"/>
          </a:xfrm>
          <a:prstGeom prst="rect">
            <a:avLst/>
          </a:prstGeom>
          <a:noFill/>
          <a:ln w="9525">
            <a:noFill/>
            <a:miter lim="800000"/>
          </a:ln>
        </p:spPr>
        <p:txBody>
          <a:bodyPr lIns="0" tIns="0" rIns="0" bIns="0"/>
          <a:lstStyle/>
          <a:p>
            <a:pPr algn="ctr" eaLnBrk="0" hangingPunct="0">
              <a:lnSpc>
                <a:spcPct val="72000"/>
              </a:lnSpc>
            </a:pPr>
            <a:r>
              <a:rPr lang="en-US" altLang="zh-CN" sz="2000">
                <a:latin typeface="Times New Roman" panose="02020603050405020304" pitchFamily="18" charset="0"/>
              </a:rPr>
              <a:t>0041FCE4</a:t>
            </a:r>
            <a:endParaRPr lang="en-US" altLang="zh-CN" sz="2000">
              <a:latin typeface="Times New Roman" panose="02020603050405020304" pitchFamily="18" charset="0"/>
            </a:endParaRPr>
          </a:p>
        </p:txBody>
      </p:sp>
      <p:sp>
        <p:nvSpPr>
          <p:cNvPr id="77" name="Text Box 45"/>
          <p:cNvSpPr txBox="1">
            <a:spLocks noChangeArrowheads="1"/>
          </p:cNvSpPr>
          <p:nvPr/>
        </p:nvSpPr>
        <p:spPr bwMode="auto">
          <a:xfrm>
            <a:off x="8191500" y="749300"/>
            <a:ext cx="642938" cy="268288"/>
          </a:xfrm>
          <a:prstGeom prst="rect">
            <a:avLst/>
          </a:prstGeom>
          <a:noFill/>
          <a:ln w="9525">
            <a:noFill/>
            <a:miter lim="800000"/>
          </a:ln>
        </p:spPr>
        <p:txBody>
          <a:bodyPr lIns="0" tIns="0" rIns="0" bIns="0"/>
          <a:lstStyle/>
          <a:p>
            <a:pPr algn="ctr" eaLnBrk="0" hangingPunct="0">
              <a:lnSpc>
                <a:spcPct val="72000"/>
              </a:lnSpc>
            </a:pPr>
            <a:r>
              <a:rPr lang="en-US" altLang="zh-CN" sz="2000">
                <a:latin typeface="Times New Roman" panose="02020603050405020304" pitchFamily="18" charset="0"/>
              </a:rPr>
              <a:t>pi</a:t>
            </a:r>
            <a:endParaRPr lang="en-US" altLang="zh-CN" sz="2000">
              <a:latin typeface="Times New Roman" panose="02020603050405020304" pitchFamily="18" charset="0"/>
            </a:endParaRPr>
          </a:p>
        </p:txBody>
      </p:sp>
      <p:sp>
        <p:nvSpPr>
          <p:cNvPr id="78" name="Text Box 40"/>
          <p:cNvSpPr txBox="1">
            <a:spLocks noChangeArrowheads="1"/>
          </p:cNvSpPr>
          <p:nvPr/>
        </p:nvSpPr>
        <p:spPr bwMode="auto">
          <a:xfrm>
            <a:off x="7059613" y="466725"/>
            <a:ext cx="1071562" cy="338138"/>
          </a:xfrm>
          <a:prstGeom prst="rect">
            <a:avLst/>
          </a:prstGeom>
          <a:noFill/>
          <a:ln w="9525">
            <a:noFill/>
            <a:miter lim="800000"/>
          </a:ln>
        </p:spPr>
        <p:txBody>
          <a:bodyPr lIns="0" tIns="0" rIns="0" bIns="0"/>
          <a:lstStyle/>
          <a:p>
            <a:pPr algn="ctr" eaLnBrk="0" hangingPunct="0">
              <a:lnSpc>
                <a:spcPct val="72000"/>
              </a:lnSpc>
            </a:pPr>
            <a:r>
              <a:rPr lang="en-US" altLang="zh-CN" sz="2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22563" name="Rectangle 3"/>
          <p:cNvSpPr>
            <a:spLocks noGrp="1" noChangeArrowheads="1"/>
          </p:cNvSpPr>
          <p:nvPr>
            <p:ph type="title"/>
          </p:nvPr>
        </p:nvSpPr>
        <p:spPr>
          <a:xfrm>
            <a:off x="-69850" y="90488"/>
            <a:ext cx="7772400" cy="865187"/>
          </a:xfrm>
        </p:spPr>
        <p:txBody>
          <a:bodyPr/>
          <a:lstStyle/>
          <a:p>
            <a:pPr algn="l" eaLnBrk="1" hangingPunct="1"/>
            <a:r>
              <a:rPr lang="en-US" altLang="zh-CN" b="1" smtClean="0"/>
              <a:t>2.3.1  </a:t>
            </a:r>
            <a:r>
              <a:rPr lang="zh-CN" altLang="en-US" b="1" smtClean="0"/>
              <a:t>指针</a:t>
            </a:r>
            <a:r>
              <a:rPr lang="zh-CN" altLang="en-US" b="1" smtClean="0">
                <a:solidFill>
                  <a:srgbClr val="FF0000"/>
                </a:solidFill>
              </a:rPr>
              <a:t>概念的回顾</a:t>
            </a:r>
            <a:endParaRPr lang="zh-CN" altLang="en-US" b="1" smtClean="0">
              <a:solidFill>
                <a:srgbClr val="FF0000"/>
              </a:solidFill>
            </a:endParaRPr>
          </a:p>
        </p:txBody>
      </p:sp>
      <p:sp>
        <p:nvSpPr>
          <p:cNvPr id="80" name="Text Box 40"/>
          <p:cNvSpPr txBox="1">
            <a:spLocks noChangeArrowheads="1"/>
          </p:cNvSpPr>
          <p:nvPr/>
        </p:nvSpPr>
        <p:spPr bwMode="auto">
          <a:xfrm>
            <a:off x="5802313" y="831850"/>
            <a:ext cx="1290637" cy="338138"/>
          </a:xfrm>
          <a:prstGeom prst="rect">
            <a:avLst/>
          </a:prstGeom>
          <a:noFill/>
          <a:ln w="9525">
            <a:noFill/>
            <a:miter lim="800000"/>
          </a:ln>
        </p:spPr>
        <p:txBody>
          <a:bodyPr lIns="0" tIns="0" rIns="0" bIns="0"/>
          <a:lstStyle/>
          <a:p>
            <a:pPr algn="ctr" eaLnBrk="0" hangingPunct="0">
              <a:lnSpc>
                <a:spcPct val="72000"/>
              </a:lnSpc>
            </a:pPr>
            <a:r>
              <a:rPr lang="en-US" altLang="zh-CN" sz="2000">
                <a:latin typeface="Times New Roman" panose="02020603050405020304" pitchFamily="18" charset="0"/>
              </a:rPr>
              <a:t>0041FCE8</a:t>
            </a:r>
            <a:endParaRPr lang="en-US" altLang="zh-CN" sz="2000">
              <a:latin typeface="Times New Roman" panose="02020603050405020304" pitchFamily="18" charset="0"/>
            </a:endParaRPr>
          </a:p>
        </p:txBody>
      </p:sp>
      <p:sp>
        <p:nvSpPr>
          <p:cNvPr id="2" name="箭头: 右 1"/>
          <p:cNvSpPr/>
          <p:nvPr/>
        </p:nvSpPr>
        <p:spPr>
          <a:xfrm rot="20734212">
            <a:off x="315250" y="4802243"/>
            <a:ext cx="4299096" cy="1589086"/>
          </a:xfrm>
          <a:prstGeom prst="rightArrow">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b="1" dirty="0">
                <a:solidFill>
                  <a:srgbClr val="0000CC"/>
                </a:solidFill>
              </a:rPr>
              <a:t>从</a:t>
            </a:r>
            <a:r>
              <a:rPr lang="en-US" altLang="zh-CN" sz="2000" b="1" dirty="0">
                <a:solidFill>
                  <a:srgbClr val="0000CC"/>
                </a:solidFill>
              </a:rPr>
              <a:t>f1</a:t>
            </a:r>
            <a:r>
              <a:rPr lang="zh-CN" altLang="en-US" sz="2000" b="1" dirty="0">
                <a:solidFill>
                  <a:srgbClr val="0000CC"/>
                </a:solidFill>
              </a:rPr>
              <a:t>和</a:t>
            </a:r>
            <a:r>
              <a:rPr lang="en-US" altLang="zh-CN" sz="2000" b="1" dirty="0">
                <a:solidFill>
                  <a:srgbClr val="0000CC"/>
                </a:solidFill>
              </a:rPr>
              <a:t>f2</a:t>
            </a:r>
            <a:r>
              <a:rPr lang="zh-CN" altLang="en-US" sz="2000" b="1" dirty="0">
                <a:solidFill>
                  <a:srgbClr val="0000CC"/>
                </a:solidFill>
              </a:rPr>
              <a:t>的地址可以看出</a:t>
            </a:r>
            <a:r>
              <a:rPr lang="en-US" altLang="zh-CN" sz="2000" b="1" dirty="0">
                <a:solidFill>
                  <a:srgbClr val="0000CC"/>
                </a:solidFill>
              </a:rPr>
              <a:t>VS2015</a:t>
            </a:r>
            <a:r>
              <a:rPr lang="zh-CN" altLang="en-US" sz="2000" b="1" dirty="0">
                <a:solidFill>
                  <a:srgbClr val="0000CC"/>
                </a:solidFill>
              </a:rPr>
              <a:t>在两双精度之间有预留空间</a:t>
            </a:r>
            <a:endParaRPr lang="zh-CN" altLang="en-US" sz="20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36"/>
                                        </p:tgtEl>
                                        <p:attrNameLst>
                                          <p:attrName>style.visibility</p:attrName>
                                        </p:attrNameLst>
                                      </p:cBhvr>
                                      <p:to>
                                        <p:strVal val="visible"/>
                                      </p:to>
                                    </p:set>
                                    <p:anim calcmode="lin" valueType="num">
                                      <p:cBhvr additive="base">
                                        <p:cTn id="7" dur="500" fill="hold"/>
                                        <p:tgtEl>
                                          <p:spTgt spid="30736"/>
                                        </p:tgtEl>
                                        <p:attrNameLst>
                                          <p:attrName>ppt_x</p:attrName>
                                        </p:attrNameLst>
                                      </p:cBhvr>
                                      <p:tavLst>
                                        <p:tav tm="0">
                                          <p:val>
                                            <p:strVal val="#ppt_x"/>
                                          </p:val>
                                        </p:tav>
                                        <p:tav tm="100000">
                                          <p:val>
                                            <p:strVal val="#ppt_x"/>
                                          </p:val>
                                        </p:tav>
                                      </p:tavLst>
                                    </p:anim>
                                    <p:anim calcmode="lin" valueType="num">
                                      <p:cBhvr additive="base">
                                        <p:cTn id="8" dur="500" fill="hold"/>
                                        <p:tgtEl>
                                          <p:spTgt spid="307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37"/>
                                        </p:tgtEl>
                                        <p:attrNameLst>
                                          <p:attrName>style.visibility</p:attrName>
                                        </p:attrNameLst>
                                      </p:cBhvr>
                                      <p:to>
                                        <p:strVal val="visible"/>
                                      </p:to>
                                    </p:set>
                                    <p:anim calcmode="lin" valueType="num">
                                      <p:cBhvr additive="base">
                                        <p:cTn id="11" dur="500" fill="hold"/>
                                        <p:tgtEl>
                                          <p:spTgt spid="30737"/>
                                        </p:tgtEl>
                                        <p:attrNameLst>
                                          <p:attrName>ppt_x</p:attrName>
                                        </p:attrNameLst>
                                      </p:cBhvr>
                                      <p:tavLst>
                                        <p:tav tm="0">
                                          <p:val>
                                            <p:strVal val="#ppt_x"/>
                                          </p:val>
                                        </p:tav>
                                        <p:tav tm="100000">
                                          <p:val>
                                            <p:strVal val="#ppt_x"/>
                                          </p:val>
                                        </p:tav>
                                      </p:tavLst>
                                    </p:anim>
                                    <p:anim calcmode="lin" valueType="num">
                                      <p:cBhvr additive="base">
                                        <p:cTn id="12" dur="500" fill="hold"/>
                                        <p:tgtEl>
                                          <p:spTgt spid="307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38"/>
                                        </p:tgtEl>
                                        <p:attrNameLst>
                                          <p:attrName>style.visibility</p:attrName>
                                        </p:attrNameLst>
                                      </p:cBhvr>
                                      <p:to>
                                        <p:strVal val="visible"/>
                                      </p:to>
                                    </p:set>
                                    <p:anim calcmode="lin" valueType="num">
                                      <p:cBhvr additive="base">
                                        <p:cTn id="15" dur="500" fill="hold"/>
                                        <p:tgtEl>
                                          <p:spTgt spid="30738"/>
                                        </p:tgtEl>
                                        <p:attrNameLst>
                                          <p:attrName>ppt_x</p:attrName>
                                        </p:attrNameLst>
                                      </p:cBhvr>
                                      <p:tavLst>
                                        <p:tav tm="0">
                                          <p:val>
                                            <p:strVal val="#ppt_x"/>
                                          </p:val>
                                        </p:tav>
                                        <p:tav tm="100000">
                                          <p:val>
                                            <p:strVal val="#ppt_x"/>
                                          </p:val>
                                        </p:tav>
                                      </p:tavLst>
                                    </p:anim>
                                    <p:anim calcmode="lin" valueType="num">
                                      <p:cBhvr additive="base">
                                        <p:cTn id="16" dur="500" fill="hold"/>
                                        <p:tgtEl>
                                          <p:spTgt spid="307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60"/>
                                        </p:tgtEl>
                                        <p:attrNameLst>
                                          <p:attrName>style.visibility</p:attrName>
                                        </p:attrNameLst>
                                      </p:cBhvr>
                                      <p:to>
                                        <p:strVal val="visible"/>
                                      </p:to>
                                    </p:set>
                                    <p:anim calcmode="lin" valueType="num">
                                      <p:cBhvr additive="base">
                                        <p:cTn id="19" dur="500" fill="hold"/>
                                        <p:tgtEl>
                                          <p:spTgt spid="30760"/>
                                        </p:tgtEl>
                                        <p:attrNameLst>
                                          <p:attrName>ppt_x</p:attrName>
                                        </p:attrNameLst>
                                      </p:cBhvr>
                                      <p:tavLst>
                                        <p:tav tm="0">
                                          <p:val>
                                            <p:strVal val="#ppt_x"/>
                                          </p:val>
                                        </p:tav>
                                        <p:tav tm="100000">
                                          <p:val>
                                            <p:strVal val="#ppt_x"/>
                                          </p:val>
                                        </p:tav>
                                      </p:tavLst>
                                    </p:anim>
                                    <p:anim calcmode="lin" valueType="num">
                                      <p:cBhvr additive="base">
                                        <p:cTn id="20" dur="500" fill="hold"/>
                                        <p:tgtEl>
                                          <p:spTgt spid="307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61"/>
                                        </p:tgtEl>
                                        <p:attrNameLst>
                                          <p:attrName>style.visibility</p:attrName>
                                        </p:attrNameLst>
                                      </p:cBhvr>
                                      <p:to>
                                        <p:strVal val="visible"/>
                                      </p:to>
                                    </p:set>
                                    <p:anim calcmode="lin" valueType="num">
                                      <p:cBhvr additive="base">
                                        <p:cTn id="23" dur="500" fill="hold"/>
                                        <p:tgtEl>
                                          <p:spTgt spid="30761"/>
                                        </p:tgtEl>
                                        <p:attrNameLst>
                                          <p:attrName>ppt_x</p:attrName>
                                        </p:attrNameLst>
                                      </p:cBhvr>
                                      <p:tavLst>
                                        <p:tav tm="0">
                                          <p:val>
                                            <p:strVal val="#ppt_x"/>
                                          </p:val>
                                        </p:tav>
                                        <p:tav tm="100000">
                                          <p:val>
                                            <p:strVal val="#ppt_x"/>
                                          </p:val>
                                        </p:tav>
                                      </p:tavLst>
                                    </p:anim>
                                    <p:anim calcmode="lin" valueType="num">
                                      <p:cBhvr additive="base">
                                        <p:cTn id="24" dur="500" fill="hold"/>
                                        <p:tgtEl>
                                          <p:spTgt spid="307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500" fill="hold"/>
                                        <p:tgtEl>
                                          <p:spTgt spid="121"/>
                                        </p:tgtEl>
                                        <p:attrNameLst>
                                          <p:attrName>ppt_x</p:attrName>
                                        </p:attrNameLst>
                                      </p:cBhvr>
                                      <p:tavLst>
                                        <p:tav tm="0">
                                          <p:val>
                                            <p:strVal val="#ppt_x"/>
                                          </p:val>
                                        </p:tav>
                                        <p:tav tm="100000">
                                          <p:val>
                                            <p:strVal val="#ppt_x"/>
                                          </p:val>
                                        </p:tav>
                                      </p:tavLst>
                                    </p:anim>
                                    <p:anim calcmode="lin" valueType="num">
                                      <p:cBhvr additive="base">
                                        <p:cTn id="28" dur="500" fill="hold"/>
                                        <p:tgtEl>
                                          <p:spTgt spid="1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additive="base">
                                        <p:cTn id="43" dur="500" fill="hold"/>
                                        <p:tgtEl>
                                          <p:spTgt spid="122"/>
                                        </p:tgtEl>
                                        <p:attrNameLst>
                                          <p:attrName>ppt_x</p:attrName>
                                        </p:attrNameLst>
                                      </p:cBhvr>
                                      <p:tavLst>
                                        <p:tav tm="0">
                                          <p:val>
                                            <p:strVal val="#ppt_x"/>
                                          </p:val>
                                        </p:tav>
                                        <p:tav tm="100000">
                                          <p:val>
                                            <p:strVal val="#ppt_x"/>
                                          </p:val>
                                        </p:tav>
                                      </p:tavLst>
                                    </p:anim>
                                    <p:anim calcmode="lin" valueType="num">
                                      <p:cBhvr additive="base">
                                        <p:cTn id="44" dur="500" fill="hold"/>
                                        <p:tgtEl>
                                          <p:spTgt spid="1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cBhvr additive="base">
                                        <p:cTn id="47" dur="500" fill="hold"/>
                                        <p:tgtEl>
                                          <p:spTgt spid="123"/>
                                        </p:tgtEl>
                                        <p:attrNameLst>
                                          <p:attrName>ppt_x</p:attrName>
                                        </p:attrNameLst>
                                      </p:cBhvr>
                                      <p:tavLst>
                                        <p:tav tm="0">
                                          <p:val>
                                            <p:strVal val="#ppt_x"/>
                                          </p:val>
                                        </p:tav>
                                        <p:tav tm="100000">
                                          <p:val>
                                            <p:strVal val="#ppt_x"/>
                                          </p:val>
                                        </p:tav>
                                      </p:tavLst>
                                    </p:anim>
                                    <p:anim calcmode="lin" valueType="num">
                                      <p:cBhvr additive="base">
                                        <p:cTn id="48" dur="500" fill="hold"/>
                                        <p:tgtEl>
                                          <p:spTgt spid="1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 calcmode="lin" valueType="num">
                                      <p:cBhvr additive="base">
                                        <p:cTn id="51" dur="500" fill="hold"/>
                                        <p:tgtEl>
                                          <p:spTgt spid="124"/>
                                        </p:tgtEl>
                                        <p:attrNameLst>
                                          <p:attrName>ppt_x</p:attrName>
                                        </p:attrNameLst>
                                      </p:cBhvr>
                                      <p:tavLst>
                                        <p:tav tm="0">
                                          <p:val>
                                            <p:strVal val="#ppt_x"/>
                                          </p:val>
                                        </p:tav>
                                        <p:tav tm="100000">
                                          <p:val>
                                            <p:strVal val="#ppt_x"/>
                                          </p:val>
                                        </p:tav>
                                      </p:tavLst>
                                    </p:anim>
                                    <p:anim calcmode="lin" valueType="num">
                                      <p:cBhvr additive="base">
                                        <p:cTn id="52" dur="500" fill="hold"/>
                                        <p:tgtEl>
                                          <p:spTgt spid="1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fill="hold"/>
                                        <p:tgtEl>
                                          <p:spTgt spid="125"/>
                                        </p:tgtEl>
                                        <p:attrNameLst>
                                          <p:attrName>ppt_x</p:attrName>
                                        </p:attrNameLst>
                                      </p:cBhvr>
                                      <p:tavLst>
                                        <p:tav tm="0">
                                          <p:val>
                                            <p:strVal val="#ppt_x"/>
                                          </p:val>
                                        </p:tav>
                                        <p:tav tm="100000">
                                          <p:val>
                                            <p:strVal val="#ppt_x"/>
                                          </p:val>
                                        </p:tav>
                                      </p:tavLst>
                                    </p:anim>
                                    <p:anim calcmode="lin" valueType="num">
                                      <p:cBhvr additive="base">
                                        <p:cTn id="56" dur="500" fill="hold"/>
                                        <p:tgtEl>
                                          <p:spTgt spid="1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additive="base">
                                        <p:cTn id="63" dur="500" fill="hold"/>
                                        <p:tgtEl>
                                          <p:spTgt spid="77"/>
                                        </p:tgtEl>
                                        <p:attrNameLst>
                                          <p:attrName>ppt_x</p:attrName>
                                        </p:attrNameLst>
                                      </p:cBhvr>
                                      <p:tavLst>
                                        <p:tav tm="0">
                                          <p:val>
                                            <p:strVal val="#ppt_x"/>
                                          </p:val>
                                        </p:tav>
                                        <p:tav tm="100000">
                                          <p:val>
                                            <p:strVal val="#ppt_x"/>
                                          </p:val>
                                        </p:tav>
                                      </p:tavLst>
                                    </p:anim>
                                    <p:anim calcmode="lin" valueType="num">
                                      <p:cBhvr additive="base">
                                        <p:cTn id="6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0763"/>
                                        </p:tgtEl>
                                        <p:attrNameLst>
                                          <p:attrName>style.visibility</p:attrName>
                                        </p:attrNameLst>
                                      </p:cBhvr>
                                      <p:to>
                                        <p:strVal val="visible"/>
                                      </p:to>
                                    </p:set>
                                    <p:anim calcmode="lin" valueType="num">
                                      <p:cBhvr additive="base">
                                        <p:cTn id="69" dur="500" fill="hold"/>
                                        <p:tgtEl>
                                          <p:spTgt spid="30763"/>
                                        </p:tgtEl>
                                        <p:attrNameLst>
                                          <p:attrName>ppt_x</p:attrName>
                                        </p:attrNameLst>
                                      </p:cBhvr>
                                      <p:tavLst>
                                        <p:tav tm="0">
                                          <p:val>
                                            <p:strVal val="#ppt_x"/>
                                          </p:val>
                                        </p:tav>
                                        <p:tav tm="100000">
                                          <p:val>
                                            <p:strVal val="#ppt_x"/>
                                          </p:val>
                                        </p:tav>
                                      </p:tavLst>
                                    </p:anim>
                                    <p:anim calcmode="lin" valueType="num">
                                      <p:cBhvr additive="base">
                                        <p:cTn id="70" dur="500" fill="hold"/>
                                        <p:tgtEl>
                                          <p:spTgt spid="3076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764"/>
                                        </p:tgtEl>
                                        <p:attrNameLst>
                                          <p:attrName>style.visibility</p:attrName>
                                        </p:attrNameLst>
                                      </p:cBhvr>
                                      <p:to>
                                        <p:strVal val="visible"/>
                                      </p:to>
                                    </p:set>
                                    <p:anim calcmode="lin" valueType="num">
                                      <p:cBhvr additive="base">
                                        <p:cTn id="73" dur="500" fill="hold"/>
                                        <p:tgtEl>
                                          <p:spTgt spid="30764"/>
                                        </p:tgtEl>
                                        <p:attrNameLst>
                                          <p:attrName>ppt_x</p:attrName>
                                        </p:attrNameLst>
                                      </p:cBhvr>
                                      <p:tavLst>
                                        <p:tav tm="0">
                                          <p:val>
                                            <p:strVal val="#ppt_x"/>
                                          </p:val>
                                        </p:tav>
                                        <p:tav tm="100000">
                                          <p:val>
                                            <p:strVal val="#ppt_x"/>
                                          </p:val>
                                        </p:tav>
                                      </p:tavLst>
                                    </p:anim>
                                    <p:anim calcmode="lin" valueType="num">
                                      <p:cBhvr additive="base">
                                        <p:cTn id="74" dur="500" fill="hold"/>
                                        <p:tgtEl>
                                          <p:spTgt spid="3076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765"/>
                                        </p:tgtEl>
                                        <p:attrNameLst>
                                          <p:attrName>style.visibility</p:attrName>
                                        </p:attrNameLst>
                                      </p:cBhvr>
                                      <p:to>
                                        <p:strVal val="visible"/>
                                      </p:to>
                                    </p:set>
                                    <p:anim calcmode="lin" valueType="num">
                                      <p:cBhvr additive="base">
                                        <p:cTn id="77" dur="500" fill="hold"/>
                                        <p:tgtEl>
                                          <p:spTgt spid="30765"/>
                                        </p:tgtEl>
                                        <p:attrNameLst>
                                          <p:attrName>ppt_x</p:attrName>
                                        </p:attrNameLst>
                                      </p:cBhvr>
                                      <p:tavLst>
                                        <p:tav tm="0">
                                          <p:val>
                                            <p:strVal val="#ppt_x"/>
                                          </p:val>
                                        </p:tav>
                                        <p:tav tm="100000">
                                          <p:val>
                                            <p:strVal val="#ppt_x"/>
                                          </p:val>
                                        </p:tav>
                                      </p:tavLst>
                                    </p:anim>
                                    <p:anim calcmode="lin" valueType="num">
                                      <p:cBhvr additive="base">
                                        <p:cTn id="78" dur="500" fill="hold"/>
                                        <p:tgtEl>
                                          <p:spTgt spid="3076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0766"/>
                                        </p:tgtEl>
                                        <p:attrNameLst>
                                          <p:attrName>style.visibility</p:attrName>
                                        </p:attrNameLst>
                                      </p:cBhvr>
                                      <p:to>
                                        <p:strVal val="visible"/>
                                      </p:to>
                                    </p:set>
                                    <p:anim calcmode="lin" valueType="num">
                                      <p:cBhvr additive="base">
                                        <p:cTn id="81" dur="500" fill="hold"/>
                                        <p:tgtEl>
                                          <p:spTgt spid="30766"/>
                                        </p:tgtEl>
                                        <p:attrNameLst>
                                          <p:attrName>ppt_x</p:attrName>
                                        </p:attrNameLst>
                                      </p:cBhvr>
                                      <p:tavLst>
                                        <p:tav tm="0">
                                          <p:val>
                                            <p:strVal val="#ppt_x"/>
                                          </p:val>
                                        </p:tav>
                                        <p:tav tm="100000">
                                          <p:val>
                                            <p:strVal val="#ppt_x"/>
                                          </p:val>
                                        </p:tav>
                                      </p:tavLst>
                                    </p:anim>
                                    <p:anim calcmode="lin" valueType="num">
                                      <p:cBhvr additive="base">
                                        <p:cTn id="82" dur="500" fill="hold"/>
                                        <p:tgtEl>
                                          <p:spTgt spid="3076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0767"/>
                                        </p:tgtEl>
                                        <p:attrNameLst>
                                          <p:attrName>style.visibility</p:attrName>
                                        </p:attrNameLst>
                                      </p:cBhvr>
                                      <p:to>
                                        <p:strVal val="visible"/>
                                      </p:to>
                                    </p:set>
                                    <p:anim calcmode="lin" valueType="num">
                                      <p:cBhvr additive="base">
                                        <p:cTn id="85" dur="500" fill="hold"/>
                                        <p:tgtEl>
                                          <p:spTgt spid="30767"/>
                                        </p:tgtEl>
                                        <p:attrNameLst>
                                          <p:attrName>ppt_x</p:attrName>
                                        </p:attrNameLst>
                                      </p:cBhvr>
                                      <p:tavLst>
                                        <p:tav tm="0">
                                          <p:val>
                                            <p:strVal val="#ppt_x"/>
                                          </p:val>
                                        </p:tav>
                                        <p:tav tm="100000">
                                          <p:val>
                                            <p:strVal val="#ppt_x"/>
                                          </p:val>
                                        </p:tav>
                                      </p:tavLst>
                                    </p:anim>
                                    <p:anim calcmode="lin" valueType="num">
                                      <p:cBhvr additive="base">
                                        <p:cTn id="86" dur="500" fill="hold"/>
                                        <p:tgtEl>
                                          <p:spTgt spid="3076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0768"/>
                                        </p:tgtEl>
                                        <p:attrNameLst>
                                          <p:attrName>style.visibility</p:attrName>
                                        </p:attrNameLst>
                                      </p:cBhvr>
                                      <p:to>
                                        <p:strVal val="visible"/>
                                      </p:to>
                                    </p:set>
                                    <p:anim calcmode="lin" valueType="num">
                                      <p:cBhvr additive="base">
                                        <p:cTn id="89" dur="500" fill="hold"/>
                                        <p:tgtEl>
                                          <p:spTgt spid="30768"/>
                                        </p:tgtEl>
                                        <p:attrNameLst>
                                          <p:attrName>ppt_x</p:attrName>
                                        </p:attrNameLst>
                                      </p:cBhvr>
                                      <p:tavLst>
                                        <p:tav tm="0">
                                          <p:val>
                                            <p:strVal val="#ppt_x"/>
                                          </p:val>
                                        </p:tav>
                                        <p:tav tm="100000">
                                          <p:val>
                                            <p:strVal val="#ppt_x"/>
                                          </p:val>
                                        </p:tav>
                                      </p:tavLst>
                                    </p:anim>
                                    <p:anim calcmode="lin" valueType="num">
                                      <p:cBhvr additive="base">
                                        <p:cTn id="90" dur="500" fill="hold"/>
                                        <p:tgtEl>
                                          <p:spTgt spid="3076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0769"/>
                                        </p:tgtEl>
                                        <p:attrNameLst>
                                          <p:attrName>style.visibility</p:attrName>
                                        </p:attrNameLst>
                                      </p:cBhvr>
                                      <p:to>
                                        <p:strVal val="visible"/>
                                      </p:to>
                                    </p:set>
                                    <p:anim calcmode="lin" valueType="num">
                                      <p:cBhvr additive="base">
                                        <p:cTn id="93" dur="500" fill="hold"/>
                                        <p:tgtEl>
                                          <p:spTgt spid="30769"/>
                                        </p:tgtEl>
                                        <p:attrNameLst>
                                          <p:attrName>ppt_x</p:attrName>
                                        </p:attrNameLst>
                                      </p:cBhvr>
                                      <p:tavLst>
                                        <p:tav tm="0">
                                          <p:val>
                                            <p:strVal val="#ppt_x"/>
                                          </p:val>
                                        </p:tav>
                                        <p:tav tm="100000">
                                          <p:val>
                                            <p:strVal val="#ppt_x"/>
                                          </p:val>
                                        </p:tav>
                                      </p:tavLst>
                                    </p:anim>
                                    <p:anim calcmode="lin" valueType="num">
                                      <p:cBhvr additive="base">
                                        <p:cTn id="94" dur="500" fill="hold"/>
                                        <p:tgtEl>
                                          <p:spTgt spid="3076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0770"/>
                                        </p:tgtEl>
                                        <p:attrNameLst>
                                          <p:attrName>style.visibility</p:attrName>
                                        </p:attrNameLst>
                                      </p:cBhvr>
                                      <p:to>
                                        <p:strVal val="visible"/>
                                      </p:to>
                                    </p:set>
                                    <p:anim calcmode="lin" valueType="num">
                                      <p:cBhvr additive="base">
                                        <p:cTn id="97" dur="500" fill="hold"/>
                                        <p:tgtEl>
                                          <p:spTgt spid="30770"/>
                                        </p:tgtEl>
                                        <p:attrNameLst>
                                          <p:attrName>ppt_x</p:attrName>
                                        </p:attrNameLst>
                                      </p:cBhvr>
                                      <p:tavLst>
                                        <p:tav tm="0">
                                          <p:val>
                                            <p:strVal val="#ppt_x"/>
                                          </p:val>
                                        </p:tav>
                                        <p:tav tm="100000">
                                          <p:val>
                                            <p:strVal val="#ppt_x"/>
                                          </p:val>
                                        </p:tav>
                                      </p:tavLst>
                                    </p:anim>
                                    <p:anim calcmode="lin" valueType="num">
                                      <p:cBhvr additive="base">
                                        <p:cTn id="98" dur="500" fill="hold"/>
                                        <p:tgtEl>
                                          <p:spTgt spid="3077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 calcmode="lin" valueType="num">
                                      <p:cBhvr additive="base">
                                        <p:cTn id="101" dur="500" fill="hold"/>
                                        <p:tgtEl>
                                          <p:spTgt spid="78"/>
                                        </p:tgtEl>
                                        <p:attrNameLst>
                                          <p:attrName>ppt_x</p:attrName>
                                        </p:attrNameLst>
                                      </p:cBhvr>
                                      <p:tavLst>
                                        <p:tav tm="0">
                                          <p:val>
                                            <p:strVal val="#ppt_x"/>
                                          </p:val>
                                        </p:tav>
                                        <p:tav tm="100000">
                                          <p:val>
                                            <p:strVal val="#ppt_x"/>
                                          </p:val>
                                        </p:tav>
                                      </p:tavLst>
                                    </p:anim>
                                    <p:anim calcmode="lin" valueType="num">
                                      <p:cBhvr additive="base">
                                        <p:cTn id="102" dur="500" fill="hold"/>
                                        <p:tgtEl>
                                          <p:spTgt spid="7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additive="base">
                                        <p:cTn id="105" dur="500" fill="hold"/>
                                        <p:tgtEl>
                                          <p:spTgt spid="80"/>
                                        </p:tgtEl>
                                        <p:attrNameLst>
                                          <p:attrName>ppt_x</p:attrName>
                                        </p:attrNameLst>
                                      </p:cBhvr>
                                      <p:tavLst>
                                        <p:tav tm="0">
                                          <p:val>
                                            <p:strVal val="#ppt_x"/>
                                          </p:val>
                                        </p:tav>
                                        <p:tav tm="100000">
                                          <p:val>
                                            <p:strVal val="#ppt_x"/>
                                          </p:val>
                                        </p:tav>
                                      </p:tavLst>
                                    </p:anim>
                                    <p:anim calcmode="lin" valueType="num">
                                      <p:cBhvr additive="base">
                                        <p:cTn id="10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down)">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6" grpId="0"/>
      <p:bldP spid="30737" grpId="0"/>
      <p:bldP spid="30738" grpId="0"/>
      <p:bldP spid="30760" grpId="0"/>
      <p:bldP spid="30761" grpId="0"/>
      <p:bldP spid="30763" grpId="0" animBg="1"/>
      <p:bldP spid="30764" grpId="0" animBg="1"/>
      <p:bldP spid="30765" grpId="0" animBg="1"/>
      <p:bldP spid="30766" grpId="0" animBg="1"/>
      <p:bldP spid="30767" grpId="0" animBg="1"/>
      <p:bldP spid="30768" grpId="0" animBg="1"/>
      <p:bldP spid="30769" grpId="0" animBg="1"/>
      <p:bldP spid="30770" grpId="0" animBg="1"/>
      <p:bldP spid="3" grpId="0"/>
      <p:bldP spid="121" grpId="0"/>
      <p:bldP spid="122" grpId="0"/>
      <p:bldP spid="123" grpId="0"/>
      <p:bldP spid="124" grpId="0"/>
      <p:bldP spid="125" grpId="0"/>
      <p:bldP spid="75" grpId="0"/>
      <p:bldP spid="76" grpId="0"/>
      <p:bldP spid="77" grpId="0"/>
      <p:bldP spid="78" grpId="0"/>
      <p:bldP spid="8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noChangeArrowheads="1"/>
          </p:cNvSpPr>
          <p:nvPr>
            <p:ph idx="1"/>
          </p:nvPr>
        </p:nvSpPr>
        <p:spPr>
          <a:xfrm>
            <a:off x="304800" y="1022350"/>
            <a:ext cx="8534400" cy="5624513"/>
          </a:xfrm>
        </p:spPr>
        <p:txBody>
          <a:bodyPr/>
          <a:lstStyle/>
          <a:p>
            <a:pPr eaLnBrk="1" hangingPunct="1">
              <a:lnSpc>
                <a:spcPct val="80000"/>
              </a:lnSpc>
              <a:buFontTx/>
              <a:buNone/>
            </a:pPr>
            <a:r>
              <a:rPr lang="zh-CN" altLang="zh-CN" sz="2400" dirty="0" smtClean="0">
                <a:solidFill>
                  <a:srgbClr val="0000CC"/>
                </a:solidFill>
              </a:rPr>
              <a:t>【例</a:t>
            </a:r>
            <a:r>
              <a:rPr lang="en-US" altLang="zh-CN" sz="2400" dirty="0" smtClean="0">
                <a:solidFill>
                  <a:srgbClr val="0000CC"/>
                </a:solidFill>
              </a:rPr>
              <a:t>2-17</a:t>
            </a:r>
            <a:r>
              <a:rPr lang="zh-CN" altLang="zh-CN" sz="2400" dirty="0" smtClean="0">
                <a:solidFill>
                  <a:srgbClr val="0000CC"/>
                </a:solidFill>
              </a:rPr>
              <a:t>】</a:t>
            </a:r>
            <a:r>
              <a:rPr lang="zh-CN" altLang="en-US" sz="2400" b="1" dirty="0" smtClean="0">
                <a:solidFill>
                  <a:srgbClr val="0000CC"/>
                </a:solidFill>
              </a:rPr>
              <a:t>按值传递参数与引用传递参数的效率对比。 </a:t>
            </a:r>
            <a:r>
              <a:rPr lang="en-US" altLang="zh-CN" sz="2400" b="1" dirty="0" smtClean="0">
                <a:solidFill>
                  <a:srgbClr val="0000CC"/>
                </a:solidFill>
              </a:rPr>
              <a:t>P53</a:t>
            </a:r>
            <a:endParaRPr lang="en-US" altLang="zh-CN" sz="2400" b="1" dirty="0" smtClean="0">
              <a:solidFill>
                <a:srgbClr val="0000CC"/>
              </a:solidFill>
            </a:endParaRPr>
          </a:p>
          <a:p>
            <a:pPr eaLnBrk="1" hangingPunct="1">
              <a:lnSpc>
                <a:spcPct val="80000"/>
              </a:lnSpc>
              <a:buFontTx/>
              <a:buNone/>
            </a:pPr>
            <a:r>
              <a:rPr lang="en-US" altLang="zh-CN" sz="1600" b="1" dirty="0" smtClean="0"/>
              <a:t>#include &lt;</a:t>
            </a:r>
            <a:r>
              <a:rPr lang="en-US" altLang="zh-CN" sz="1600" b="1" dirty="0" err="1" smtClean="0"/>
              <a:t>iostream</a:t>
            </a:r>
            <a:r>
              <a:rPr lang="en-US" altLang="zh-CN" sz="1600" b="1" dirty="0" smtClean="0"/>
              <a:t>&gt;</a:t>
            </a:r>
            <a:endParaRPr lang="en-US" altLang="zh-CN" sz="1600" b="1" dirty="0" smtClean="0"/>
          </a:p>
          <a:p>
            <a:pPr eaLnBrk="1" hangingPunct="1">
              <a:lnSpc>
                <a:spcPct val="80000"/>
              </a:lnSpc>
              <a:buFontTx/>
              <a:buNone/>
            </a:pPr>
            <a:r>
              <a:rPr lang="en-US" altLang="zh-CN" sz="1600" b="1" dirty="0" smtClean="0"/>
              <a:t>#include &lt;string&gt;</a:t>
            </a:r>
            <a:endParaRPr lang="en-US" altLang="zh-CN" sz="1600" b="1" dirty="0" smtClean="0"/>
          </a:p>
          <a:p>
            <a:pPr eaLnBrk="1" hangingPunct="1">
              <a:lnSpc>
                <a:spcPct val="80000"/>
              </a:lnSpc>
              <a:buFontTx/>
              <a:buNone/>
            </a:pPr>
            <a:r>
              <a:rPr lang="en-US" altLang="zh-CN" sz="1600" b="1" dirty="0" smtClean="0"/>
              <a:t>using namespace </a:t>
            </a:r>
            <a:r>
              <a:rPr lang="en-US" altLang="zh-CN" sz="1600" b="1" dirty="0" err="1" smtClean="0"/>
              <a:t>std</a:t>
            </a:r>
            <a:r>
              <a:rPr lang="en-US" altLang="zh-CN" sz="1600" b="1" dirty="0" smtClean="0"/>
              <a:t>;</a:t>
            </a:r>
            <a:endParaRPr lang="en-US" altLang="zh-CN" sz="1600" b="1" dirty="0" smtClean="0"/>
          </a:p>
          <a:p>
            <a:pPr eaLnBrk="1" hangingPunct="1">
              <a:lnSpc>
                <a:spcPct val="80000"/>
              </a:lnSpc>
              <a:buFontTx/>
              <a:buNone/>
            </a:pPr>
            <a:r>
              <a:rPr lang="en-US" altLang="zh-CN" sz="1600" b="1" dirty="0" err="1" smtClean="0"/>
              <a:t>struct</a:t>
            </a:r>
            <a:r>
              <a:rPr lang="en-US" altLang="zh-CN" sz="1600" b="1" dirty="0" smtClean="0"/>
              <a:t> student{</a:t>
            </a:r>
            <a:endParaRPr lang="en-US" altLang="zh-CN" sz="1600" b="1" dirty="0" smtClean="0"/>
          </a:p>
          <a:p>
            <a:pPr eaLnBrk="1" hangingPunct="1">
              <a:lnSpc>
                <a:spcPct val="80000"/>
              </a:lnSpc>
              <a:buFontTx/>
              <a:buNone/>
            </a:pPr>
            <a:r>
              <a:rPr lang="en-US" altLang="zh-CN" sz="1600" b="1" dirty="0" smtClean="0"/>
              <a:t>	char name[12];        		//</a:t>
            </a:r>
            <a:r>
              <a:rPr lang="zh-CN" altLang="en-US" sz="1600" b="1" dirty="0" smtClean="0"/>
              <a:t>学生姓名</a:t>
            </a:r>
            <a:endParaRPr lang="zh-CN" altLang="en-US" sz="1600" b="1" dirty="0" smtClean="0"/>
          </a:p>
          <a:p>
            <a:pPr eaLnBrk="1" hangingPunct="1">
              <a:lnSpc>
                <a:spcPct val="80000"/>
              </a:lnSpc>
              <a:buFontTx/>
              <a:buNone/>
            </a:pPr>
            <a:r>
              <a:rPr lang="zh-CN" altLang="en-US" sz="1600" b="1" dirty="0" smtClean="0"/>
              <a:t>	</a:t>
            </a:r>
            <a:r>
              <a:rPr lang="en-US" altLang="zh-CN" sz="1600" b="1" dirty="0" smtClean="0"/>
              <a:t>char Id[8];            		//</a:t>
            </a:r>
            <a:r>
              <a:rPr lang="zh-CN" altLang="en-US" sz="1600" b="1" dirty="0" smtClean="0"/>
              <a:t>学号</a:t>
            </a:r>
            <a:endParaRPr lang="zh-CN" altLang="en-US" sz="1600" b="1" dirty="0" smtClean="0"/>
          </a:p>
          <a:p>
            <a:pPr eaLnBrk="1" hangingPunct="1">
              <a:lnSpc>
                <a:spcPct val="80000"/>
              </a:lnSpc>
              <a:buFontTx/>
              <a:buNone/>
            </a:pPr>
            <a:r>
              <a:rPr lang="zh-CN" altLang="en-US" sz="1600" b="1" dirty="0" smtClean="0"/>
              <a:t>	</a:t>
            </a:r>
            <a:r>
              <a:rPr lang="en-US" altLang="zh-CN" sz="1600" b="1" dirty="0" err="1" smtClean="0"/>
              <a:t>int</a:t>
            </a:r>
            <a:r>
              <a:rPr lang="en-US" altLang="zh-CN" sz="1600" b="1" dirty="0" smtClean="0"/>
              <a:t> age;               		//</a:t>
            </a:r>
            <a:r>
              <a:rPr lang="zh-CN" altLang="en-US" sz="1600" b="1" dirty="0" smtClean="0"/>
              <a:t>年龄</a:t>
            </a:r>
            <a:endParaRPr lang="zh-CN" altLang="en-US" sz="1600" b="1" dirty="0" smtClean="0"/>
          </a:p>
          <a:p>
            <a:pPr eaLnBrk="1" hangingPunct="1">
              <a:lnSpc>
                <a:spcPct val="80000"/>
              </a:lnSpc>
              <a:buFontTx/>
              <a:buNone/>
            </a:pPr>
            <a:r>
              <a:rPr lang="zh-CN" altLang="en-US" sz="1600" b="1" dirty="0" smtClean="0"/>
              <a:t>	</a:t>
            </a:r>
            <a:r>
              <a:rPr lang="en-US" altLang="zh-CN" sz="1600" b="1" dirty="0" smtClean="0"/>
              <a:t>double score[10];       		//10</a:t>
            </a:r>
            <a:r>
              <a:rPr lang="zh-CN" altLang="en-US" sz="1600" b="1" dirty="0" smtClean="0"/>
              <a:t>科成绩</a:t>
            </a:r>
            <a:endParaRPr lang="zh-CN" altLang="en-US" sz="1600" b="1" dirty="0" smtClean="0"/>
          </a:p>
          <a:p>
            <a:pPr eaLnBrk="1" hangingPunct="1">
              <a:lnSpc>
                <a:spcPct val="80000"/>
              </a:lnSpc>
              <a:buFontTx/>
              <a:buNone/>
            </a:pPr>
            <a:r>
              <a:rPr lang="en-US" altLang="zh-CN" sz="1600" b="1" dirty="0" smtClean="0"/>
              <a:t>};</a:t>
            </a:r>
            <a:endParaRPr lang="en-US" altLang="zh-CN" sz="1600" b="1" dirty="0" smtClean="0"/>
          </a:p>
          <a:p>
            <a:pPr eaLnBrk="1" hangingPunct="1">
              <a:lnSpc>
                <a:spcPct val="80000"/>
              </a:lnSpc>
              <a:buFontTx/>
              <a:buNone/>
            </a:pPr>
            <a:r>
              <a:rPr lang="en-US" altLang="zh-CN" sz="1600" b="1" dirty="0" smtClean="0"/>
              <a:t>void print(student a) {</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&lt;&lt;a.name&lt;&lt;</a:t>
            </a:r>
            <a:r>
              <a:rPr lang="en-US" altLang="zh-CN" sz="1600" b="1" dirty="0" err="1" smtClean="0"/>
              <a:t>endl</a:t>
            </a:r>
            <a:r>
              <a:rPr lang="en-US" altLang="zh-CN" sz="1600" b="1" dirty="0" smtClean="0"/>
              <a:t>;</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a:t>
            </a:r>
            <a:r>
              <a:rPr lang="en-US" altLang="zh-CN" sz="1600" b="1" dirty="0" err="1" smtClean="0"/>
              <a:t>a.Id</a:t>
            </a:r>
            <a:r>
              <a:rPr lang="en-US" altLang="zh-CN" sz="1600" b="1" dirty="0" smtClean="0"/>
              <a:t>&lt;&lt;</a:t>
            </a:r>
            <a:r>
              <a:rPr lang="en-US" altLang="zh-CN" sz="1600" b="1" dirty="0" err="1" smtClean="0"/>
              <a:t>endl</a:t>
            </a:r>
            <a:r>
              <a:rPr lang="en-US" altLang="zh-CN" sz="1600" b="1" dirty="0" smtClean="0"/>
              <a:t>;</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a:t>
            </a:r>
            <a:r>
              <a:rPr lang="en-US" altLang="zh-CN" sz="1600" b="1" dirty="0" err="1" smtClean="0"/>
              <a:t>a.age</a:t>
            </a:r>
            <a:r>
              <a:rPr lang="en-US" altLang="zh-CN" sz="1600" b="1" dirty="0" smtClean="0"/>
              <a:t>&lt;&lt;</a:t>
            </a:r>
            <a:r>
              <a:rPr lang="en-US" altLang="zh-CN" sz="1600" b="1" dirty="0" err="1" smtClean="0"/>
              <a:t>endl</a:t>
            </a:r>
            <a:r>
              <a:rPr lang="en-US" altLang="zh-CN" sz="1600" b="1" dirty="0" smtClean="0"/>
              <a:t>;</a:t>
            </a:r>
            <a:endParaRPr lang="en-US" altLang="zh-CN" sz="1600" b="1" dirty="0" smtClean="0"/>
          </a:p>
          <a:p>
            <a:pPr eaLnBrk="1" hangingPunct="1">
              <a:lnSpc>
                <a:spcPct val="80000"/>
              </a:lnSpc>
              <a:buFontTx/>
              <a:buNone/>
            </a:pPr>
            <a:r>
              <a:rPr lang="en-US" altLang="zh-CN" sz="1600" b="1" dirty="0" smtClean="0"/>
              <a:t>	for(</a:t>
            </a:r>
            <a:r>
              <a:rPr lang="en-US" altLang="zh-CN" sz="1600" b="1" dirty="0" err="1" smtClean="0"/>
              <a:t>int</a:t>
            </a:r>
            <a:r>
              <a:rPr lang="en-US" altLang="zh-CN" sz="1600" b="1" dirty="0" smtClean="0"/>
              <a:t> </a:t>
            </a:r>
            <a:r>
              <a:rPr lang="en-US" altLang="zh-CN" sz="1600" b="1" dirty="0" err="1" smtClean="0"/>
              <a:t>i</a:t>
            </a:r>
            <a:r>
              <a:rPr lang="en-US" altLang="zh-CN" sz="1600" b="1" dirty="0" smtClean="0"/>
              <a:t>=0;i&lt;10;i++) 	</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a:t>
            </a:r>
            <a:r>
              <a:rPr lang="en-US" altLang="zh-CN" sz="1600" b="1" dirty="0" err="1" smtClean="0"/>
              <a:t>a.score</a:t>
            </a:r>
            <a:r>
              <a:rPr lang="en-US" altLang="zh-CN" sz="1600" b="1" dirty="0" smtClean="0"/>
              <a:t>[</a:t>
            </a:r>
            <a:r>
              <a:rPr lang="en-US" altLang="zh-CN" sz="1600" b="1" dirty="0" err="1" smtClean="0"/>
              <a:t>i</a:t>
            </a:r>
            <a:r>
              <a:rPr lang="en-US" altLang="zh-CN" sz="1600" b="1" dirty="0" smtClean="0"/>
              <a:t>]&lt;&lt;</a:t>
            </a:r>
            <a:r>
              <a:rPr lang="en-US" altLang="zh-CN" sz="1600" b="1" dirty="0" err="1" smtClean="0"/>
              <a:t>endl</a:t>
            </a:r>
            <a:r>
              <a:rPr lang="en-US" altLang="zh-CN" sz="1600" b="1" dirty="0" smtClean="0"/>
              <a:t>;</a:t>
            </a:r>
            <a:endParaRPr lang="en-US" altLang="zh-CN" sz="1600" b="1" dirty="0" smtClean="0"/>
          </a:p>
          <a:p>
            <a:pPr eaLnBrk="1" hangingPunct="1">
              <a:lnSpc>
                <a:spcPct val="80000"/>
              </a:lnSpc>
              <a:buFontTx/>
              <a:buNone/>
            </a:pPr>
            <a:r>
              <a:rPr lang="en-US" altLang="zh-CN" sz="1600" b="1" dirty="0" smtClean="0"/>
              <a:t>}</a:t>
            </a:r>
            <a:endParaRPr lang="en-US" altLang="zh-CN" sz="1600" b="1" dirty="0" smtClean="0"/>
          </a:p>
          <a:p>
            <a:pPr eaLnBrk="1" hangingPunct="1">
              <a:lnSpc>
                <a:spcPct val="80000"/>
              </a:lnSpc>
              <a:buFontTx/>
              <a:buNone/>
            </a:pPr>
            <a:r>
              <a:rPr lang="en-US" altLang="zh-CN" sz="1600" b="1" dirty="0" smtClean="0"/>
              <a:t>void main(){</a:t>
            </a:r>
            <a:endParaRPr lang="en-US" altLang="zh-CN" sz="1600" b="1" dirty="0" smtClean="0"/>
          </a:p>
          <a:p>
            <a:pPr eaLnBrk="1" hangingPunct="1">
              <a:lnSpc>
                <a:spcPct val="80000"/>
              </a:lnSpc>
              <a:buFontTx/>
              <a:buNone/>
            </a:pPr>
            <a:r>
              <a:rPr lang="en-US" altLang="zh-CN" sz="1600" b="1" dirty="0" smtClean="0"/>
              <a:t>	student x;	</a:t>
            </a:r>
            <a:endParaRPr lang="en-US" altLang="zh-CN" sz="1600" b="1" dirty="0" smtClean="0"/>
          </a:p>
          <a:p>
            <a:pPr eaLnBrk="1" hangingPunct="1">
              <a:lnSpc>
                <a:spcPct val="80000"/>
              </a:lnSpc>
              <a:buFontTx/>
              <a:buNone/>
            </a:pPr>
            <a:r>
              <a:rPr lang="en-US" altLang="zh-CN" sz="1600" b="1" dirty="0" smtClean="0"/>
              <a:t>	……                			//</a:t>
            </a:r>
            <a:r>
              <a:rPr lang="zh-CN" altLang="en-US" sz="1600" b="1" dirty="0" smtClean="0"/>
              <a:t>对</a:t>
            </a:r>
            <a:r>
              <a:rPr lang="en-US" altLang="zh-CN" sz="1600" b="1" dirty="0" smtClean="0"/>
              <a:t>x</a:t>
            </a:r>
            <a:r>
              <a:rPr lang="zh-CN" altLang="en-US" sz="1600" b="1" dirty="0" smtClean="0"/>
              <a:t>进行赋值的语句省掉了</a:t>
            </a:r>
            <a:endParaRPr lang="zh-CN" altLang="en-US" sz="1600" b="1" dirty="0" smtClean="0"/>
          </a:p>
          <a:p>
            <a:pPr eaLnBrk="1" hangingPunct="1">
              <a:lnSpc>
                <a:spcPct val="80000"/>
              </a:lnSpc>
              <a:buFontTx/>
              <a:buNone/>
            </a:pPr>
            <a:r>
              <a:rPr lang="zh-CN" altLang="en-US" sz="1600" b="1" dirty="0" smtClean="0"/>
              <a:t>	</a:t>
            </a:r>
            <a:r>
              <a:rPr lang="en-US" altLang="zh-CN" sz="1600" b="1" dirty="0" smtClean="0"/>
              <a:t>print(x);</a:t>
            </a:r>
            <a:endParaRPr lang="en-US" altLang="zh-CN" sz="1600" b="1" dirty="0" smtClean="0"/>
          </a:p>
          <a:p>
            <a:pPr eaLnBrk="1" hangingPunct="1">
              <a:lnSpc>
                <a:spcPct val="80000"/>
              </a:lnSpc>
              <a:buFontTx/>
              <a:buNone/>
            </a:pPr>
            <a:r>
              <a:rPr lang="en-US" altLang="zh-CN" sz="1600" b="1" dirty="0" smtClean="0"/>
              <a:t>	</a:t>
            </a:r>
            <a:r>
              <a:rPr lang="en-US" altLang="zh-CN" sz="1600" b="1" dirty="0" err="1" smtClean="0"/>
              <a:t>cout</a:t>
            </a:r>
            <a:r>
              <a:rPr lang="en-US" altLang="zh-CN" sz="1600" b="1" dirty="0" smtClean="0"/>
              <a:t>&lt;&lt;</a:t>
            </a:r>
            <a:r>
              <a:rPr lang="en-US" altLang="zh-CN" sz="1600" b="1" dirty="0" err="1" smtClean="0"/>
              <a:t>sizeof</a:t>
            </a:r>
            <a:r>
              <a:rPr lang="en-US" altLang="zh-CN" sz="1600" b="1" dirty="0" smtClean="0"/>
              <a:t>(x)&lt;&lt;</a:t>
            </a:r>
            <a:r>
              <a:rPr lang="en-US" altLang="zh-CN" sz="1600" b="1" dirty="0" err="1" smtClean="0"/>
              <a:t>endl</a:t>
            </a:r>
            <a:r>
              <a:rPr lang="en-US" altLang="zh-CN" sz="1600" b="1" dirty="0" smtClean="0"/>
              <a:t>;  	//</a:t>
            </a:r>
            <a:r>
              <a:rPr lang="zh-CN" altLang="en-US" sz="1600" b="1" dirty="0" smtClean="0"/>
              <a:t>计算</a:t>
            </a:r>
            <a:r>
              <a:rPr lang="en-US" altLang="zh-CN" sz="1600" b="1" dirty="0" smtClean="0"/>
              <a:t>x</a:t>
            </a:r>
            <a:r>
              <a:rPr lang="zh-CN" altLang="en-US" sz="1600" b="1" dirty="0" smtClean="0"/>
              <a:t>的内存块大小</a:t>
            </a:r>
            <a:endParaRPr lang="zh-CN" altLang="en-US" sz="1600" b="1" dirty="0" smtClean="0"/>
          </a:p>
          <a:p>
            <a:pPr eaLnBrk="1" hangingPunct="1">
              <a:lnSpc>
                <a:spcPct val="80000"/>
              </a:lnSpc>
              <a:buFontTx/>
              <a:buNone/>
            </a:pPr>
            <a:r>
              <a:rPr lang="en-US" altLang="zh-CN" sz="1600" b="1" dirty="0" smtClean="0"/>
              <a:t>}</a:t>
            </a:r>
            <a:endParaRPr lang="zh-CN" altLang="en-US" sz="1600" b="1" dirty="0" smtClean="0"/>
          </a:p>
        </p:txBody>
      </p:sp>
      <p:sp>
        <p:nvSpPr>
          <p:cNvPr id="136194" name="标题 1"/>
          <p:cNvSpPr>
            <a:spLocks noGrp="1"/>
          </p:cNvSpPr>
          <p:nvPr>
            <p:ph type="title"/>
          </p:nvPr>
        </p:nvSpPr>
        <p:spPr>
          <a:xfrm>
            <a:off x="457200" y="73025"/>
            <a:ext cx="8229600" cy="811213"/>
          </a:xfrm>
        </p:spPr>
        <p:txBody>
          <a:bodyPr/>
          <a:lstStyle/>
          <a:p>
            <a:r>
              <a:rPr lang="en-US" altLang="zh-CN" b="1" smtClean="0"/>
              <a:t>2.9.2  </a:t>
            </a:r>
            <a:r>
              <a:rPr lang="zh-CN" altLang="zh-CN" b="1" smtClean="0">
                <a:solidFill>
                  <a:srgbClr val="FF0000"/>
                </a:solidFill>
              </a:rPr>
              <a:t>函数参数</a:t>
            </a:r>
            <a:r>
              <a:rPr lang="zh-CN" altLang="zh-CN" b="1" smtClean="0"/>
              <a:t>传递的类型</a:t>
            </a:r>
            <a:endParaRPr lang="zh-CN" alt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684213" y="34925"/>
            <a:ext cx="7772400" cy="720725"/>
          </a:xfrm>
        </p:spPr>
        <p:txBody>
          <a:bodyPr/>
          <a:lstStyle/>
          <a:p>
            <a:pPr eaLnBrk="1" hangingPunct="1"/>
            <a:r>
              <a:rPr lang="en-US" altLang="zh-CN" b="1" smtClean="0"/>
              <a:t>2.9.3 </a:t>
            </a:r>
            <a:r>
              <a:rPr lang="zh-CN" altLang="en-US" b="1" smtClean="0"/>
              <a:t>函数</a:t>
            </a:r>
            <a:r>
              <a:rPr lang="zh-CN" altLang="en-US" b="1" smtClean="0">
                <a:solidFill>
                  <a:srgbClr val="FF0000"/>
                </a:solidFill>
              </a:rPr>
              <a:t>默认参数</a:t>
            </a:r>
            <a:endParaRPr lang="zh-CN" altLang="en-US" b="1" smtClean="0">
              <a:solidFill>
                <a:srgbClr val="FF0000"/>
              </a:solidFill>
            </a:endParaRPr>
          </a:p>
        </p:txBody>
      </p:sp>
      <p:sp>
        <p:nvSpPr>
          <p:cNvPr id="79875" name="Rectangle 3"/>
          <p:cNvSpPr>
            <a:spLocks noGrp="1" noChangeArrowheads="1"/>
          </p:cNvSpPr>
          <p:nvPr>
            <p:ph idx="1"/>
          </p:nvPr>
        </p:nvSpPr>
        <p:spPr>
          <a:xfrm>
            <a:off x="650875" y="1268413"/>
            <a:ext cx="7772400" cy="4679950"/>
          </a:xfrm>
        </p:spPr>
        <p:txBody>
          <a:bodyPr/>
          <a:lstStyle/>
          <a:p>
            <a:pPr eaLnBrk="1" hangingPunct="1">
              <a:buFontTx/>
              <a:buNone/>
            </a:pPr>
            <a:r>
              <a:rPr lang="en-US" altLang="zh-CN" sz="2800" b="1" dirty="0" smtClean="0">
                <a:solidFill>
                  <a:srgbClr val="0000CC"/>
                </a:solidFill>
              </a:rPr>
              <a:t>1</a:t>
            </a:r>
            <a:r>
              <a:rPr lang="zh-CN" altLang="en-US" sz="2800" b="1" dirty="0" smtClean="0">
                <a:solidFill>
                  <a:srgbClr val="0000CC"/>
                </a:solidFill>
              </a:rPr>
              <a:t>、概念</a:t>
            </a:r>
            <a:endParaRPr lang="zh-CN" altLang="en-US" sz="2800" b="1" dirty="0" smtClean="0">
              <a:solidFill>
                <a:srgbClr val="0000CC"/>
              </a:solidFill>
            </a:endParaRPr>
          </a:p>
          <a:p>
            <a:pPr eaLnBrk="1" hangingPunct="1"/>
            <a:r>
              <a:rPr lang="en-US" altLang="zh-CN" sz="2800" b="1" dirty="0" smtClean="0"/>
              <a:t>C++</a:t>
            </a:r>
            <a:r>
              <a:rPr lang="zh-CN" altLang="en-US" sz="2800" b="1" dirty="0" smtClean="0"/>
              <a:t>允许为函数提供</a:t>
            </a:r>
            <a:r>
              <a:rPr lang="zh-CN" altLang="en-US" sz="2800" b="1" dirty="0" smtClean="0">
                <a:solidFill>
                  <a:srgbClr val="FF0000"/>
                </a:solidFill>
              </a:rPr>
              <a:t>默认</a:t>
            </a:r>
            <a:r>
              <a:rPr lang="en-US" altLang="zh-CN" sz="2800" b="1" dirty="0" smtClean="0"/>
              <a:t> </a:t>
            </a:r>
            <a:r>
              <a:rPr lang="zh-CN" altLang="en-US" sz="2800" b="1" dirty="0" smtClean="0"/>
              <a:t>参数。在调用具有</a:t>
            </a:r>
            <a:r>
              <a:rPr lang="zh-CN" altLang="en-US" sz="2800" b="1" dirty="0" smtClean="0">
                <a:solidFill>
                  <a:srgbClr val="FF0000"/>
                </a:solidFill>
              </a:rPr>
              <a:t>默认</a:t>
            </a:r>
            <a:r>
              <a:rPr lang="zh-CN" altLang="en-US" sz="2800" b="1" dirty="0" smtClean="0"/>
              <a:t>参数的函数时，如果没有提供调用参数，</a:t>
            </a:r>
            <a:r>
              <a:rPr lang="en-US" altLang="zh-CN" sz="2800" b="1" dirty="0" smtClean="0"/>
              <a:t>C++</a:t>
            </a:r>
            <a:r>
              <a:rPr lang="zh-CN" altLang="en-US" sz="2800" b="1" dirty="0" smtClean="0"/>
              <a:t>将自动把</a:t>
            </a:r>
            <a:r>
              <a:rPr lang="zh-CN" altLang="en-US" sz="2800" b="1" dirty="0" smtClean="0">
                <a:solidFill>
                  <a:srgbClr val="FF0000"/>
                </a:solidFill>
              </a:rPr>
              <a:t>默认</a:t>
            </a:r>
            <a:r>
              <a:rPr lang="zh-CN" altLang="en-US" sz="2800" b="1" dirty="0" smtClean="0"/>
              <a:t>参数值作为相应参数的值。</a:t>
            </a:r>
            <a:endParaRPr lang="zh-CN" altLang="en-US" sz="2800" b="1" dirty="0" smtClean="0"/>
          </a:p>
          <a:p>
            <a:pPr eaLnBrk="1" hangingPunct="1">
              <a:buFontTx/>
              <a:buNone/>
            </a:pPr>
            <a:r>
              <a:rPr lang="en-US" altLang="zh-CN" b="1" dirty="0" smtClean="0">
                <a:solidFill>
                  <a:srgbClr val="0000CC"/>
                </a:solidFill>
              </a:rPr>
              <a:t>2</a:t>
            </a:r>
            <a:r>
              <a:rPr lang="zh-CN" altLang="en-US" b="1" dirty="0" smtClean="0">
                <a:solidFill>
                  <a:srgbClr val="0000CC"/>
                </a:solidFill>
              </a:rPr>
              <a:t>、规则</a:t>
            </a:r>
            <a:endParaRPr lang="zh-CN" altLang="en-US" b="1" dirty="0" smtClean="0">
              <a:solidFill>
                <a:srgbClr val="0000CC"/>
              </a:solidFill>
            </a:endParaRPr>
          </a:p>
          <a:p>
            <a:pPr lvl="1" eaLnBrk="1" hangingPunct="1"/>
            <a:r>
              <a:rPr lang="zh-CN" altLang="en-US" b="1" dirty="0" smtClean="0"/>
              <a:t>只能</a:t>
            </a:r>
            <a:r>
              <a:rPr lang="zh-CN" altLang="en-US" sz="2400" b="1" dirty="0" smtClean="0">
                <a:solidFill>
                  <a:srgbClr val="FF0000"/>
                </a:solidFill>
              </a:rPr>
              <a:t>默认</a:t>
            </a:r>
            <a:r>
              <a:rPr lang="zh-CN" altLang="en-US" b="1" dirty="0" smtClean="0"/>
              <a:t>全部或</a:t>
            </a:r>
            <a:r>
              <a:rPr lang="zh-CN" altLang="en-US" b="1" dirty="0" smtClean="0">
                <a:solidFill>
                  <a:srgbClr val="0000CC"/>
                </a:solidFill>
              </a:rPr>
              <a:t>部分右边</a:t>
            </a:r>
            <a:r>
              <a:rPr lang="zh-CN" altLang="en-US" b="1" dirty="0" smtClean="0"/>
              <a:t>的参数</a:t>
            </a:r>
            <a:endParaRPr lang="zh-CN" altLang="en-US" b="1" dirty="0" smtClean="0"/>
          </a:p>
          <a:p>
            <a:pPr lvl="1" eaLnBrk="1" hangingPunct="1"/>
            <a:r>
              <a:rPr lang="zh-CN" altLang="en-US" b="1" dirty="0" smtClean="0">
                <a:solidFill>
                  <a:schemeClr val="accent2"/>
                </a:solidFill>
              </a:rPr>
              <a:t>函数声明和定义同时存在时，</a:t>
            </a:r>
            <a:r>
              <a:rPr lang="zh-CN" altLang="en-US" b="1" dirty="0" smtClean="0">
                <a:solidFill>
                  <a:srgbClr val="FF0000"/>
                </a:solidFill>
              </a:rPr>
              <a:t>仅声明中</a:t>
            </a:r>
            <a:r>
              <a:rPr lang="zh-CN" altLang="en-US" b="1" dirty="0" smtClean="0">
                <a:solidFill>
                  <a:schemeClr val="accent2"/>
                </a:solidFill>
              </a:rPr>
              <a:t>才能</a:t>
            </a:r>
            <a:r>
              <a:rPr lang="zh-CN" altLang="en-US" b="1" dirty="0" smtClean="0">
                <a:solidFill>
                  <a:srgbClr val="0000CC"/>
                </a:solidFill>
              </a:rPr>
              <a:t>出现</a:t>
            </a:r>
            <a:r>
              <a:rPr lang="zh-CN" altLang="en-US" sz="2400" b="1" dirty="0" smtClean="0">
                <a:solidFill>
                  <a:srgbClr val="0000CC"/>
                </a:solidFill>
              </a:rPr>
              <a:t>默认参数</a:t>
            </a:r>
            <a:r>
              <a:rPr lang="zh-CN" altLang="en-US" b="1" dirty="0" smtClean="0">
                <a:solidFill>
                  <a:schemeClr val="accent2"/>
                </a:solidFill>
              </a:rPr>
              <a:t>的说明</a:t>
            </a:r>
            <a:r>
              <a:rPr lang="en-US" altLang="zh-CN" b="1" dirty="0" smtClean="0">
                <a:solidFill>
                  <a:schemeClr val="accent2"/>
                </a:solidFill>
              </a:rPr>
              <a:t>.</a:t>
            </a:r>
            <a:r>
              <a:rPr lang="en-US" altLang="zh-CN" b="1" dirty="0" smtClean="0">
                <a:solidFill>
                  <a:srgbClr val="FF0000"/>
                </a:solidFill>
              </a:rPr>
              <a:t>//</a:t>
            </a:r>
            <a:r>
              <a:rPr lang="zh-CN" altLang="en-US" b="1" dirty="0" smtClean="0">
                <a:solidFill>
                  <a:srgbClr val="FF0000"/>
                </a:solidFill>
              </a:rPr>
              <a:t>注意。。。。。</a:t>
            </a:r>
            <a:endParaRPr lang="en-US" altLang="zh-CN" b="1" dirty="0" smtClean="0">
              <a:solidFill>
                <a:schemeClr val="accent2"/>
              </a:solidFill>
            </a:endParaRPr>
          </a:p>
          <a:p>
            <a:pPr lvl="1" eaLnBrk="1" hangingPunct="1"/>
            <a:r>
              <a:rPr lang="zh-CN" altLang="en-US" sz="2400" b="1" dirty="0" smtClean="0">
                <a:solidFill>
                  <a:srgbClr val="FF0000"/>
                </a:solidFill>
              </a:rPr>
              <a:t>默认</a:t>
            </a:r>
            <a:r>
              <a:rPr lang="zh-CN" altLang="en-US" b="1" dirty="0" smtClean="0"/>
              <a:t>参数的声明必须先于函数调用</a:t>
            </a:r>
            <a:r>
              <a:rPr lang="en-US" altLang="zh-CN" b="1" dirty="0" smtClean="0"/>
              <a:t>.</a:t>
            </a:r>
            <a:endParaRPr lang="en-US" altLang="zh-CN" b="1"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autoUpdateAnimBg="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a:xfrm>
            <a:off x="684213" y="115888"/>
            <a:ext cx="7772400" cy="720725"/>
          </a:xfrm>
        </p:spPr>
        <p:txBody>
          <a:bodyPr/>
          <a:lstStyle/>
          <a:p>
            <a:pPr eaLnBrk="1" hangingPunct="1"/>
            <a:r>
              <a:rPr lang="en-US" altLang="zh-CN" b="1" smtClean="0"/>
              <a:t>2.9.3 </a:t>
            </a:r>
            <a:r>
              <a:rPr lang="zh-CN" altLang="en-US" b="1" smtClean="0"/>
              <a:t>函数</a:t>
            </a:r>
            <a:r>
              <a:rPr lang="zh-CN" altLang="en-US" b="1" smtClean="0">
                <a:solidFill>
                  <a:srgbClr val="FF0000"/>
                </a:solidFill>
              </a:rPr>
              <a:t>默认参数</a:t>
            </a:r>
            <a:endParaRPr lang="zh-CN" altLang="en-US" b="1" smtClean="0">
              <a:solidFill>
                <a:srgbClr val="FF0000"/>
              </a:solidFill>
            </a:endParaRPr>
          </a:p>
        </p:txBody>
      </p:sp>
      <p:sp>
        <p:nvSpPr>
          <p:cNvPr id="80899" name="Rectangle 3"/>
          <p:cNvSpPr>
            <a:spLocks noGrp="1" noChangeArrowheads="1"/>
          </p:cNvSpPr>
          <p:nvPr>
            <p:ph idx="1"/>
          </p:nvPr>
        </p:nvSpPr>
        <p:spPr>
          <a:xfrm>
            <a:off x="539750" y="1268413"/>
            <a:ext cx="7772400" cy="4679950"/>
          </a:xfrm>
        </p:spPr>
        <p:txBody>
          <a:bodyPr/>
          <a:lstStyle/>
          <a:p>
            <a:pPr eaLnBrk="1" hangingPunct="1">
              <a:lnSpc>
                <a:spcPct val="90000"/>
              </a:lnSpc>
              <a:buFontTx/>
              <a:buNone/>
            </a:pPr>
            <a:r>
              <a:rPr lang="en-US" altLang="zh-CN" b="1" dirty="0" smtClean="0">
                <a:solidFill>
                  <a:srgbClr val="0000CC"/>
                </a:solidFill>
              </a:rPr>
              <a:t>3</a:t>
            </a:r>
            <a:r>
              <a:rPr lang="zh-CN" altLang="en-US" b="1" dirty="0" smtClean="0">
                <a:solidFill>
                  <a:srgbClr val="0000CC"/>
                </a:solidFill>
              </a:rPr>
              <a:t>、</a:t>
            </a:r>
            <a:r>
              <a:rPr lang="en-US" altLang="zh-CN" b="1" dirty="0" smtClean="0">
                <a:solidFill>
                  <a:srgbClr val="0000CC"/>
                </a:solidFill>
              </a:rPr>
              <a:t>【</a:t>
            </a:r>
            <a:r>
              <a:rPr lang="zh-CN" altLang="en-US" b="1" dirty="0" smtClean="0">
                <a:solidFill>
                  <a:srgbClr val="0000CC"/>
                </a:solidFill>
              </a:rPr>
              <a:t>例</a:t>
            </a:r>
            <a:r>
              <a:rPr lang="en-US" altLang="zh-CN" b="1" dirty="0" smtClean="0">
                <a:solidFill>
                  <a:srgbClr val="0000CC"/>
                </a:solidFill>
              </a:rPr>
              <a:t>2-18】  </a:t>
            </a:r>
            <a:r>
              <a:rPr lang="zh-CN" altLang="en-US" b="1" dirty="0" smtClean="0">
                <a:solidFill>
                  <a:srgbClr val="0000CC"/>
                </a:solidFill>
              </a:rPr>
              <a:t>默认参数的一个应用例子。</a:t>
            </a:r>
            <a:endParaRPr lang="zh-CN" altLang="en-US" b="1" dirty="0" smtClean="0">
              <a:solidFill>
                <a:srgbClr val="0000CC"/>
              </a:solidFill>
            </a:endParaRPr>
          </a:p>
          <a:p>
            <a:pPr eaLnBrk="1" hangingPunct="1">
              <a:buFontTx/>
              <a:buNone/>
            </a:pPr>
            <a:r>
              <a:rPr lang="en-US" altLang="zh-CN" sz="2400" b="1" noProof="1" smtClean="0"/>
              <a:t>#include &lt;iostream&gt;   </a:t>
            </a:r>
            <a:endParaRPr lang="en-US" altLang="zh-CN" sz="2400" b="1" noProof="1" smtClean="0"/>
          </a:p>
          <a:p>
            <a:pPr eaLnBrk="1" hangingPunct="1">
              <a:buFontTx/>
              <a:buNone/>
            </a:pPr>
            <a:r>
              <a:rPr lang="en-US" altLang="zh-CN" sz="2400" b="1" noProof="1" smtClean="0"/>
              <a:t>using namespace std;</a:t>
            </a:r>
            <a:endParaRPr lang="en-US" altLang="zh-CN" sz="2400" b="1" dirty="0" smtClean="0"/>
          </a:p>
          <a:p>
            <a:pPr eaLnBrk="1" hangingPunct="1">
              <a:lnSpc>
                <a:spcPct val="90000"/>
              </a:lnSpc>
              <a:buFontTx/>
              <a:buNone/>
            </a:pPr>
            <a:r>
              <a:rPr lang="en-US" altLang="zh-CN" sz="2400" b="1" dirty="0" smtClean="0"/>
              <a:t>double </a:t>
            </a:r>
            <a:r>
              <a:rPr lang="en-US" altLang="zh-CN" sz="2400" b="1" dirty="0" err="1" smtClean="0"/>
              <a:t>sqrt</a:t>
            </a:r>
            <a:r>
              <a:rPr lang="en-US" altLang="zh-CN" sz="2400" b="1" dirty="0" smtClean="0"/>
              <a:t>(double f=1.0);	</a:t>
            </a:r>
            <a:endParaRPr lang="en-US" altLang="zh-CN" sz="2400" b="1" dirty="0" smtClean="0"/>
          </a:p>
          <a:p>
            <a:pPr eaLnBrk="1" hangingPunct="1">
              <a:lnSpc>
                <a:spcPct val="90000"/>
              </a:lnSpc>
              <a:buFontTx/>
              <a:buNone/>
            </a:pPr>
            <a:r>
              <a:rPr lang="en-US" altLang="zh-CN" sz="2400" b="1" dirty="0" smtClean="0"/>
              <a:t>void main(){</a:t>
            </a:r>
            <a:endParaRPr lang="en-US" altLang="zh-CN" sz="2400" b="1" dirty="0" smtClean="0"/>
          </a:p>
          <a:p>
            <a:pPr eaLnBrk="1" hangingPunct="1">
              <a:lnSpc>
                <a:spcPct val="90000"/>
              </a:lnSpc>
              <a:buFontTx/>
              <a:buNone/>
            </a:pPr>
            <a:r>
              <a:rPr lang="en-US" altLang="zh-CN" sz="2400" b="1" dirty="0" smtClean="0"/>
              <a:t>	</a:t>
            </a:r>
            <a:r>
              <a:rPr lang="en-US" altLang="zh-CN" sz="2400" b="1" dirty="0" err="1" smtClean="0"/>
              <a:t>cout</a:t>
            </a:r>
            <a:r>
              <a:rPr lang="en-US" altLang="zh-CN" sz="2400" b="1" dirty="0" smtClean="0"/>
              <a:t>&lt;&lt;</a:t>
            </a:r>
            <a:r>
              <a:rPr lang="en-US" altLang="zh-CN" sz="2400" b="1" dirty="0" err="1" smtClean="0"/>
              <a:t>sqrt</a:t>
            </a:r>
            <a:r>
              <a:rPr lang="en-US" altLang="zh-CN" sz="2400" b="1" dirty="0" smtClean="0"/>
              <a:t>()&lt;&lt;</a:t>
            </a:r>
            <a:r>
              <a:rPr lang="en-US" altLang="zh-CN" sz="2400" b="1" dirty="0" err="1" smtClean="0"/>
              <a:t>endl</a:t>
            </a:r>
            <a:r>
              <a:rPr lang="en-US" altLang="zh-CN" sz="2400" b="1" dirty="0" smtClean="0"/>
              <a:t>; 	//</a:t>
            </a:r>
            <a:r>
              <a:rPr lang="zh-CN" altLang="en-US" sz="2400" b="1" dirty="0" smtClean="0"/>
              <a:t>采用默认参数</a:t>
            </a:r>
            <a:endParaRPr lang="zh-CN" altLang="en-US" sz="2400" b="1" dirty="0" smtClean="0"/>
          </a:p>
          <a:p>
            <a:pPr eaLnBrk="1" hangingPunct="1">
              <a:lnSpc>
                <a:spcPct val="90000"/>
              </a:lnSpc>
              <a:buFontTx/>
              <a:buNone/>
            </a:pPr>
            <a:r>
              <a:rPr lang="zh-CN" altLang="en-US" sz="2400" b="1" dirty="0" smtClean="0"/>
              <a:t>	</a:t>
            </a:r>
            <a:r>
              <a:rPr lang="en-US" altLang="zh-CN" sz="2400" b="1" dirty="0" err="1" smtClean="0"/>
              <a:t>cout</a:t>
            </a:r>
            <a:r>
              <a:rPr lang="en-US" altLang="zh-CN" sz="2400" b="1" dirty="0" smtClean="0"/>
              <a:t>&lt;&lt;</a:t>
            </a:r>
            <a:r>
              <a:rPr lang="en-US" altLang="zh-CN" sz="2400" b="1" dirty="0" err="1" smtClean="0"/>
              <a:t>sqrt</a:t>
            </a:r>
            <a:r>
              <a:rPr lang="en-US" altLang="zh-CN" sz="2400" b="1" dirty="0" smtClean="0"/>
              <a:t>(5)&lt;&lt;</a:t>
            </a:r>
            <a:r>
              <a:rPr lang="en-US" altLang="zh-CN" sz="2400" b="1" dirty="0" err="1" smtClean="0"/>
              <a:t>endl</a:t>
            </a:r>
            <a:r>
              <a:rPr lang="en-US" altLang="zh-CN" sz="2400" b="1" dirty="0" smtClean="0"/>
              <a:t>;	</a:t>
            </a:r>
            <a:endParaRPr lang="en-US" altLang="zh-CN" sz="2400" b="1" dirty="0" smtClean="0"/>
          </a:p>
          <a:p>
            <a:pPr eaLnBrk="1" hangingPunct="1">
              <a:lnSpc>
                <a:spcPct val="90000"/>
              </a:lnSpc>
              <a:buFontTx/>
              <a:buNone/>
            </a:pPr>
            <a:r>
              <a:rPr lang="en-US" altLang="zh-CN" sz="2400" b="1" dirty="0" smtClean="0"/>
              <a:t>}</a:t>
            </a:r>
            <a:endParaRPr lang="en-US" altLang="zh-CN" sz="2400" b="1" dirty="0" smtClean="0"/>
          </a:p>
          <a:p>
            <a:pPr eaLnBrk="1" hangingPunct="1">
              <a:lnSpc>
                <a:spcPct val="90000"/>
              </a:lnSpc>
              <a:buFontTx/>
              <a:buNone/>
            </a:pPr>
            <a:r>
              <a:rPr lang="en-US" altLang="zh-CN" sz="2400" b="1" dirty="0" smtClean="0"/>
              <a:t>double </a:t>
            </a:r>
            <a:r>
              <a:rPr lang="en-US" altLang="zh-CN" sz="2400" b="1" dirty="0" err="1" smtClean="0"/>
              <a:t>sqrt</a:t>
            </a:r>
            <a:r>
              <a:rPr lang="en-US" altLang="zh-CN" sz="2400" b="1" dirty="0" smtClean="0"/>
              <a:t>(double f) {</a:t>
            </a:r>
            <a:endParaRPr lang="en-US" altLang="zh-CN" sz="2400" b="1" dirty="0" smtClean="0"/>
          </a:p>
          <a:p>
            <a:pPr eaLnBrk="1" hangingPunct="1">
              <a:lnSpc>
                <a:spcPct val="90000"/>
              </a:lnSpc>
              <a:buFontTx/>
              <a:buNone/>
            </a:pPr>
            <a:r>
              <a:rPr lang="en-US" altLang="zh-CN" sz="2400" b="1" dirty="0" smtClean="0"/>
              <a:t>	return f*f;  </a:t>
            </a:r>
            <a:endParaRPr lang="en-US" altLang="zh-CN" sz="2400" b="1" dirty="0" smtClean="0"/>
          </a:p>
          <a:p>
            <a:pPr eaLnBrk="1" hangingPunct="1">
              <a:lnSpc>
                <a:spcPct val="90000"/>
              </a:lnSpc>
              <a:buFontTx/>
              <a:buNone/>
            </a:pPr>
            <a:r>
              <a:rPr lang="en-US" altLang="zh-CN" sz="2400" b="1" dirty="0" smtClean="0"/>
              <a:t>}</a:t>
            </a:r>
            <a:endParaRPr lang="en-US" altLang="zh-CN" sz="2400" b="1"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 calcmode="lin" valueType="num">
                                      <p:cBhvr additive="base">
                                        <p:cTn id="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anim calcmode="lin" valueType="num">
                                      <p:cBhvr additive="base">
                                        <p:cTn id="15"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 calcmode="lin" valueType="num">
                                      <p:cBhvr additive="base">
                                        <p:cTn id="19"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anim calcmode="lin" valueType="num">
                                      <p:cBhvr additive="base">
                                        <p:cTn id="23"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anim calcmode="lin" valueType="num">
                                      <p:cBhvr additive="base">
                                        <p:cTn id="27"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899">
                                            <p:txEl>
                                              <p:pRg st="7" end="7"/>
                                            </p:txEl>
                                          </p:spTgt>
                                        </p:tgtEl>
                                        <p:attrNameLst>
                                          <p:attrName>style.visibility</p:attrName>
                                        </p:attrNameLst>
                                      </p:cBhvr>
                                      <p:to>
                                        <p:strVal val="visible"/>
                                      </p:to>
                                    </p:set>
                                    <p:anim calcmode="lin" valueType="num">
                                      <p:cBhvr additive="base">
                                        <p:cTn id="31"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899">
                                            <p:txEl>
                                              <p:pRg st="8" end="8"/>
                                            </p:txEl>
                                          </p:spTgt>
                                        </p:tgtEl>
                                        <p:attrNameLst>
                                          <p:attrName>style.visibility</p:attrName>
                                        </p:attrNameLst>
                                      </p:cBhvr>
                                      <p:to>
                                        <p:strVal val="visible"/>
                                      </p:to>
                                    </p:set>
                                    <p:anim calcmode="lin" valueType="num">
                                      <p:cBhvr additive="base">
                                        <p:cTn id="35" dur="500" fill="hold"/>
                                        <p:tgtEl>
                                          <p:spTgt spid="8089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89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0899">
                                            <p:txEl>
                                              <p:pRg st="9" end="9"/>
                                            </p:txEl>
                                          </p:spTgt>
                                        </p:tgtEl>
                                        <p:attrNameLst>
                                          <p:attrName>style.visibility</p:attrName>
                                        </p:attrNameLst>
                                      </p:cBhvr>
                                      <p:to>
                                        <p:strVal val="visible"/>
                                      </p:to>
                                    </p:set>
                                    <p:anim calcmode="lin" valueType="num">
                                      <p:cBhvr additive="base">
                                        <p:cTn id="39" dur="500" fill="hold"/>
                                        <p:tgtEl>
                                          <p:spTgt spid="8089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089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0899">
                                            <p:txEl>
                                              <p:pRg st="10" end="10"/>
                                            </p:txEl>
                                          </p:spTgt>
                                        </p:tgtEl>
                                        <p:attrNameLst>
                                          <p:attrName>style.visibility</p:attrName>
                                        </p:attrNameLst>
                                      </p:cBhvr>
                                      <p:to>
                                        <p:strVal val="visible"/>
                                      </p:to>
                                    </p:set>
                                    <p:anim calcmode="lin" valueType="num">
                                      <p:cBhvr additive="base">
                                        <p:cTn id="43" dur="500" fill="hold"/>
                                        <p:tgtEl>
                                          <p:spTgt spid="8089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8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663574" y="1196974"/>
            <a:ext cx="7868865" cy="5184353"/>
          </a:xfrm>
        </p:spPr>
        <p:txBody>
          <a:bodyPr/>
          <a:lstStyle/>
          <a:p>
            <a:pPr eaLnBrk="1" hangingPunct="1">
              <a:lnSpc>
                <a:spcPct val="80000"/>
              </a:lnSpc>
              <a:buFontTx/>
              <a:buNone/>
              <a:defRPr/>
            </a:pPr>
            <a:r>
              <a:rPr lang="en-US" altLang="zh-CN" b="1" dirty="0">
                <a:solidFill>
                  <a:srgbClr val="0000CC"/>
                </a:solidFill>
              </a:rPr>
              <a:t>4</a:t>
            </a:r>
            <a:r>
              <a:rPr lang="zh-CN" altLang="en-US" b="1" dirty="0">
                <a:solidFill>
                  <a:srgbClr val="0000CC"/>
                </a:solidFill>
              </a:rPr>
              <a:t>、注意</a:t>
            </a:r>
            <a:endParaRPr lang="zh-CN" altLang="en-US" b="1" dirty="0">
              <a:solidFill>
                <a:srgbClr val="0000CC"/>
              </a:solidFill>
            </a:endParaRPr>
          </a:p>
          <a:p>
            <a:pPr marL="457200" indent="-457200" eaLnBrk="1" hangingPunct="1">
              <a:lnSpc>
                <a:spcPct val="80000"/>
              </a:lnSpc>
              <a:buFont typeface="+mj-ea"/>
              <a:buAutoNum type="circleNumDbPlain"/>
              <a:defRPr/>
            </a:pPr>
            <a:r>
              <a:rPr lang="zh-CN" altLang="en-US" sz="2000" b="1" dirty="0">
                <a:solidFill>
                  <a:srgbClr val="FF0000"/>
                </a:solidFill>
              </a:rPr>
              <a:t>定义时，一旦某个参数开始指定默认值，它右边的所有参数都必须指定默认。</a:t>
            </a:r>
            <a:endParaRPr lang="zh-CN" altLang="en-US" sz="2000" b="1" dirty="0">
              <a:solidFill>
                <a:srgbClr val="FF0000"/>
              </a:solidFill>
            </a:endParaRPr>
          </a:p>
          <a:p>
            <a:pPr lvl="1" eaLnBrk="1" hangingPunct="1">
              <a:lnSpc>
                <a:spcPct val="80000"/>
              </a:lnSpc>
              <a:buFontTx/>
              <a:buNone/>
              <a:defRPr/>
            </a:pPr>
            <a:r>
              <a:rPr lang="en-US" altLang="zh-CN" sz="1800" b="1" dirty="0" err="1"/>
              <a:t>int</a:t>
            </a:r>
            <a:r>
              <a:rPr lang="en-US" altLang="zh-CN" sz="1800" b="1" dirty="0"/>
              <a:t> f(</a:t>
            </a:r>
            <a:r>
              <a:rPr lang="en-US" altLang="zh-CN" sz="1800" b="1" dirty="0" err="1"/>
              <a:t>int</a:t>
            </a:r>
            <a:r>
              <a:rPr lang="en-US" altLang="zh-CN" sz="1800" b="1" dirty="0"/>
              <a:t> i1,int i2=2,int i3=0);	//</a:t>
            </a:r>
            <a:r>
              <a:rPr lang="zh-CN" altLang="en-US" sz="1800" b="1" dirty="0"/>
              <a:t>正确</a:t>
            </a:r>
            <a:endParaRPr lang="zh-CN" altLang="en-US" sz="1800" b="1" dirty="0"/>
          </a:p>
          <a:p>
            <a:pPr lvl="1" eaLnBrk="1" hangingPunct="1">
              <a:lnSpc>
                <a:spcPct val="80000"/>
              </a:lnSpc>
              <a:buFontTx/>
              <a:buNone/>
              <a:defRPr/>
            </a:pPr>
            <a:r>
              <a:rPr lang="en-US" altLang="zh-CN" sz="1800" b="1" dirty="0" err="1"/>
              <a:t>int</a:t>
            </a:r>
            <a:r>
              <a:rPr lang="en-US" altLang="zh-CN" sz="1800" b="1" dirty="0"/>
              <a:t> g(</a:t>
            </a:r>
            <a:r>
              <a:rPr lang="en-US" altLang="zh-CN" sz="1800" b="1" dirty="0" err="1"/>
              <a:t>int</a:t>
            </a:r>
            <a:r>
              <a:rPr lang="en-US" altLang="zh-CN" sz="1800" b="1" dirty="0"/>
              <a:t> i1,int i2=0,int i3);	</a:t>
            </a:r>
            <a:r>
              <a:rPr lang="en-US" altLang="zh-CN" sz="1800" b="1" dirty="0">
                <a:solidFill>
                  <a:srgbClr val="FF0000"/>
                </a:solidFill>
              </a:rPr>
              <a:t>//</a:t>
            </a:r>
            <a:r>
              <a:rPr lang="zh-CN" altLang="en-US" sz="1800" b="1" dirty="0">
                <a:solidFill>
                  <a:srgbClr val="FF0000"/>
                </a:solidFill>
              </a:rPr>
              <a:t>错误，</a:t>
            </a:r>
            <a:r>
              <a:rPr lang="en-US" altLang="zh-CN" sz="1800" b="1" dirty="0">
                <a:solidFill>
                  <a:srgbClr val="FF0000"/>
                </a:solidFill>
              </a:rPr>
              <a:t>i3</a:t>
            </a:r>
            <a:r>
              <a:rPr lang="zh-CN" altLang="en-US" sz="1800" b="1" dirty="0">
                <a:solidFill>
                  <a:srgbClr val="FF0000"/>
                </a:solidFill>
              </a:rPr>
              <a:t>没有缺省值</a:t>
            </a:r>
            <a:endParaRPr lang="zh-CN" altLang="en-US" sz="1800" b="1" dirty="0"/>
          </a:p>
          <a:p>
            <a:pPr lvl="1" eaLnBrk="1" hangingPunct="1">
              <a:lnSpc>
                <a:spcPct val="80000"/>
              </a:lnSpc>
              <a:buFontTx/>
              <a:buNone/>
              <a:defRPr/>
            </a:pPr>
            <a:r>
              <a:rPr lang="en-US" altLang="zh-CN" sz="1800" b="1" dirty="0" err="1"/>
              <a:t>int</a:t>
            </a:r>
            <a:r>
              <a:rPr lang="en-US" altLang="zh-CN" sz="1800" b="1" dirty="0"/>
              <a:t> h(</a:t>
            </a:r>
            <a:r>
              <a:rPr lang="en-US" altLang="zh-CN" sz="1800" b="1" dirty="0" err="1"/>
              <a:t>int</a:t>
            </a:r>
            <a:r>
              <a:rPr lang="en-US" altLang="zh-CN" sz="1800" b="1" dirty="0"/>
              <a:t> i1=0,int i2,int i3=0);	</a:t>
            </a:r>
            <a:r>
              <a:rPr lang="en-US" altLang="zh-CN" sz="1800" b="1" dirty="0">
                <a:solidFill>
                  <a:srgbClr val="FF0000"/>
                </a:solidFill>
              </a:rPr>
              <a:t>//</a:t>
            </a:r>
            <a:r>
              <a:rPr lang="zh-CN" altLang="en-US" sz="1800" b="1" dirty="0">
                <a:solidFill>
                  <a:srgbClr val="FF0000"/>
                </a:solidFill>
              </a:rPr>
              <a:t>错误，</a:t>
            </a:r>
            <a:r>
              <a:rPr lang="en-US" altLang="zh-CN" sz="1800" b="1" dirty="0">
                <a:solidFill>
                  <a:srgbClr val="FF0000"/>
                </a:solidFill>
              </a:rPr>
              <a:t>i1</a:t>
            </a:r>
            <a:r>
              <a:rPr lang="zh-CN" altLang="en-US" sz="1800" b="1" dirty="0">
                <a:solidFill>
                  <a:srgbClr val="FF0000"/>
                </a:solidFill>
              </a:rPr>
              <a:t>缺省后，其右</a:t>
            </a:r>
            <a:r>
              <a:rPr lang="en-US" altLang="zh-CN" sz="1800" b="1" dirty="0">
                <a:solidFill>
                  <a:srgbClr val="FF0000"/>
                </a:solidFill>
              </a:rPr>
              <a:t>i2</a:t>
            </a:r>
            <a:r>
              <a:rPr lang="zh-CN" altLang="en-US" sz="1800" b="1" dirty="0">
                <a:solidFill>
                  <a:srgbClr val="FF0000"/>
                </a:solidFill>
              </a:rPr>
              <a:t>没有缺省</a:t>
            </a:r>
            <a:endParaRPr lang="zh-CN" altLang="en-US" sz="1800" b="1" dirty="0"/>
          </a:p>
          <a:p>
            <a:pPr lvl="1" eaLnBrk="1" hangingPunct="1">
              <a:lnSpc>
                <a:spcPct val="80000"/>
              </a:lnSpc>
              <a:buFontTx/>
              <a:buNone/>
              <a:defRPr/>
            </a:pPr>
            <a:endParaRPr lang="zh-CN" altLang="en-US" sz="1800" b="1" dirty="0">
              <a:solidFill>
                <a:schemeClr val="accent2"/>
              </a:solidFill>
            </a:endParaRPr>
          </a:p>
          <a:p>
            <a:pPr marL="457200" indent="-457200" eaLnBrk="1" hangingPunct="1">
              <a:lnSpc>
                <a:spcPct val="80000"/>
              </a:lnSpc>
              <a:buFont typeface="+mj-ea"/>
              <a:buAutoNum type="circleNumDbPlain"/>
              <a:defRPr/>
            </a:pPr>
            <a:r>
              <a:rPr lang="zh-CN" altLang="en-US" sz="2000" b="1" dirty="0">
                <a:solidFill>
                  <a:srgbClr val="FF0000"/>
                </a:solidFill>
              </a:rPr>
              <a:t>在调用具有默认参数值的函数时，</a:t>
            </a:r>
            <a:r>
              <a:rPr lang="zh-CN" altLang="en-US" sz="2000" b="1" dirty="0">
                <a:solidFill>
                  <a:srgbClr val="0000CC"/>
                </a:solidFill>
              </a:rPr>
              <a:t>若某个实参默认</a:t>
            </a:r>
            <a:r>
              <a:rPr lang="en-US" altLang="zh-CN" sz="2000" b="1" dirty="0">
                <a:solidFill>
                  <a:srgbClr val="0000CC"/>
                </a:solidFill>
              </a:rPr>
              <a:t> </a:t>
            </a:r>
            <a:r>
              <a:rPr lang="zh-CN" altLang="en-US" sz="2000" b="1" dirty="0">
                <a:solidFill>
                  <a:srgbClr val="0000CC"/>
                </a:solidFill>
              </a:rPr>
              <a:t>，其右边的所有实参都应默认</a:t>
            </a:r>
            <a:r>
              <a:rPr lang="en-US" altLang="zh-CN" sz="2000" b="1" dirty="0">
                <a:solidFill>
                  <a:srgbClr val="0000CC"/>
                </a:solidFill>
              </a:rPr>
              <a:t> </a:t>
            </a:r>
            <a:r>
              <a:rPr lang="zh-CN" altLang="en-US" sz="2000" b="1" dirty="0">
                <a:solidFill>
                  <a:srgbClr val="FF0000"/>
                </a:solidFill>
              </a:rPr>
              <a:t>。例如：</a:t>
            </a:r>
            <a:endParaRPr lang="zh-CN" altLang="en-US" sz="2000" b="1" dirty="0">
              <a:solidFill>
                <a:srgbClr val="FF0000"/>
              </a:solidFill>
            </a:endParaRPr>
          </a:p>
          <a:p>
            <a:pPr eaLnBrk="1" hangingPunct="1">
              <a:lnSpc>
                <a:spcPct val="80000"/>
              </a:lnSpc>
              <a:buFontTx/>
              <a:buNone/>
              <a:defRPr/>
            </a:pPr>
            <a:r>
              <a:rPr lang="en-US" altLang="zh-CN" sz="2000" b="1" dirty="0"/>
              <a:t>	</a:t>
            </a:r>
            <a:r>
              <a:rPr lang="en-US" altLang="zh-CN" sz="2000" b="1" dirty="0" err="1"/>
              <a:t>int</a:t>
            </a:r>
            <a:r>
              <a:rPr lang="en-US" altLang="zh-CN" sz="2000" b="1" dirty="0"/>
              <a:t> f(</a:t>
            </a:r>
            <a:r>
              <a:rPr lang="en-US" altLang="zh-CN" sz="2000" b="1" dirty="0" err="1"/>
              <a:t>int</a:t>
            </a:r>
            <a:r>
              <a:rPr lang="en-US" altLang="zh-CN" sz="2000" b="1" dirty="0"/>
              <a:t> i1=1,int i2=2,int i3=0){ return i1+i2+i3; }</a:t>
            </a:r>
            <a:endParaRPr lang="en-US" altLang="zh-CN" sz="2000" b="1" dirty="0"/>
          </a:p>
          <a:p>
            <a:pPr eaLnBrk="1" hangingPunct="1">
              <a:lnSpc>
                <a:spcPct val="80000"/>
              </a:lnSpc>
              <a:buFontTx/>
              <a:buNone/>
              <a:defRPr/>
            </a:pPr>
            <a:r>
              <a:rPr lang="zh-CN" altLang="en-US" sz="2000" b="1" dirty="0"/>
              <a:t>	针对此函数，有如下调用：</a:t>
            </a:r>
            <a:endParaRPr lang="zh-CN" altLang="en-US" sz="2000" b="1" dirty="0"/>
          </a:p>
          <a:p>
            <a:pPr lvl="1" eaLnBrk="1" hangingPunct="1">
              <a:lnSpc>
                <a:spcPct val="80000"/>
              </a:lnSpc>
              <a:buFontTx/>
              <a:buNone/>
              <a:defRPr/>
            </a:pPr>
            <a:r>
              <a:rPr lang="en-US" altLang="zh-CN" sz="1800" b="1" dirty="0"/>
              <a:t>f();                		//</a:t>
            </a:r>
            <a:r>
              <a:rPr lang="zh-CN" altLang="en-US" sz="1800" b="1" dirty="0"/>
              <a:t>正确，</a:t>
            </a:r>
            <a:r>
              <a:rPr lang="en-US" altLang="zh-CN" sz="1800" b="1" dirty="0"/>
              <a:t>i1=1,i2=2,i3=0</a:t>
            </a:r>
            <a:endParaRPr lang="en-US" altLang="zh-CN" sz="1800" b="1" dirty="0"/>
          </a:p>
          <a:p>
            <a:pPr lvl="1" eaLnBrk="1" hangingPunct="1">
              <a:lnSpc>
                <a:spcPct val="80000"/>
              </a:lnSpc>
              <a:buFontTx/>
              <a:buNone/>
              <a:defRPr/>
            </a:pPr>
            <a:r>
              <a:rPr lang="en-US" altLang="zh-CN" sz="1800" b="1" dirty="0"/>
              <a:t>f(3);               		//</a:t>
            </a:r>
            <a:r>
              <a:rPr lang="zh-CN" altLang="en-US" sz="1800" b="1" dirty="0"/>
              <a:t>正确，</a:t>
            </a:r>
            <a:r>
              <a:rPr lang="en-US" altLang="zh-CN" sz="1800" b="1" dirty="0"/>
              <a:t>i1=3,i2=2,i3=0</a:t>
            </a:r>
            <a:endParaRPr lang="en-US" altLang="zh-CN" sz="1800" b="1" dirty="0"/>
          </a:p>
          <a:p>
            <a:pPr lvl="1" eaLnBrk="1" hangingPunct="1">
              <a:lnSpc>
                <a:spcPct val="80000"/>
              </a:lnSpc>
              <a:buFontTx/>
              <a:buNone/>
              <a:defRPr/>
            </a:pPr>
            <a:r>
              <a:rPr lang="en-US" altLang="zh-CN" sz="1800" b="1" dirty="0"/>
              <a:t>f(2,3);               	//</a:t>
            </a:r>
            <a:r>
              <a:rPr lang="zh-CN" altLang="en-US" sz="1800" b="1" dirty="0"/>
              <a:t>正确，</a:t>
            </a:r>
            <a:r>
              <a:rPr lang="en-US" altLang="zh-CN" sz="1800" b="1" dirty="0"/>
              <a:t>i1=2,i2=3,i3=0</a:t>
            </a:r>
            <a:endParaRPr lang="en-US" altLang="zh-CN" sz="1800" b="1" dirty="0"/>
          </a:p>
          <a:p>
            <a:pPr lvl="1" eaLnBrk="1" hangingPunct="1">
              <a:lnSpc>
                <a:spcPct val="80000"/>
              </a:lnSpc>
              <a:buFontTx/>
              <a:buNone/>
              <a:defRPr/>
            </a:pPr>
            <a:r>
              <a:rPr lang="en-US" altLang="zh-CN" sz="1800" b="1" dirty="0"/>
              <a:t>f(4,5,6);             	//</a:t>
            </a:r>
            <a:r>
              <a:rPr lang="zh-CN" altLang="en-US" sz="1800" b="1" dirty="0"/>
              <a:t>正确，</a:t>
            </a:r>
            <a:r>
              <a:rPr lang="en-US" altLang="zh-CN" sz="1800" b="1" dirty="0"/>
              <a:t>i1=4,i2=5,i3=6</a:t>
            </a:r>
            <a:endParaRPr lang="en-US" altLang="zh-CN" sz="1800" b="1" dirty="0"/>
          </a:p>
          <a:p>
            <a:pPr lvl="1" eaLnBrk="1" hangingPunct="1">
              <a:lnSpc>
                <a:spcPct val="80000"/>
              </a:lnSpc>
              <a:buFontTx/>
              <a:buNone/>
              <a:defRPr/>
            </a:pPr>
            <a:r>
              <a:rPr lang="en-US" altLang="zh-CN" sz="1800" b="1" dirty="0">
                <a:solidFill>
                  <a:srgbClr val="0000CC"/>
                </a:solidFill>
              </a:rPr>
              <a:t>f(,2,3);              	//</a:t>
            </a:r>
            <a:r>
              <a:rPr lang="zh-CN" altLang="en-US" sz="1800" b="1" dirty="0">
                <a:solidFill>
                  <a:srgbClr val="0000CC"/>
                </a:solidFill>
              </a:rPr>
              <a:t>错误，</a:t>
            </a:r>
            <a:r>
              <a:rPr lang="en-US" altLang="zh-CN" sz="1800" b="1" dirty="0">
                <a:solidFill>
                  <a:srgbClr val="0000CC"/>
                </a:solidFill>
              </a:rPr>
              <a:t>i1</a:t>
            </a:r>
            <a:r>
              <a:rPr lang="zh-CN" altLang="en-US" sz="1800" b="1" dirty="0">
                <a:solidFill>
                  <a:srgbClr val="0000CC"/>
                </a:solidFill>
              </a:rPr>
              <a:t>缺省，而右边的</a:t>
            </a:r>
            <a:r>
              <a:rPr lang="en-US" altLang="zh-CN" sz="1800" b="1" dirty="0">
                <a:solidFill>
                  <a:srgbClr val="0000CC"/>
                </a:solidFill>
              </a:rPr>
              <a:t>i2,i3</a:t>
            </a:r>
            <a:r>
              <a:rPr lang="zh-CN" altLang="en-US" sz="1800" b="1" dirty="0">
                <a:solidFill>
                  <a:srgbClr val="0000CC"/>
                </a:solidFill>
              </a:rPr>
              <a:t>没有</a:t>
            </a:r>
            <a:r>
              <a:rPr lang="zh-CN" altLang="en-US" sz="1800" b="1" dirty="0"/>
              <a:t>  </a:t>
            </a:r>
            <a:endParaRPr lang="zh-CN" altLang="en-US" sz="1800" b="1" dirty="0"/>
          </a:p>
        </p:txBody>
      </p:sp>
      <p:sp>
        <p:nvSpPr>
          <p:cNvPr id="5" name="Rectangle 2"/>
          <p:cNvSpPr txBox="1">
            <a:spLocks noChangeArrowheads="1"/>
          </p:cNvSpPr>
          <p:nvPr/>
        </p:nvSpPr>
        <p:spPr bwMode="auto">
          <a:xfrm>
            <a:off x="684213" y="115888"/>
            <a:ext cx="7772400" cy="7207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b="1" kern="0" dirty="0"/>
              <a:t>2.9.3 </a:t>
            </a:r>
            <a:r>
              <a:rPr lang="zh-CN" altLang="en-US" b="1" kern="0" dirty="0"/>
              <a:t>函数</a:t>
            </a:r>
            <a:r>
              <a:rPr lang="zh-CN" altLang="en-US" b="1" kern="0" dirty="0">
                <a:solidFill>
                  <a:srgbClr val="FF0000"/>
                </a:solidFill>
              </a:rPr>
              <a:t>默认参数</a:t>
            </a:r>
            <a:endParaRPr lang="zh-CN" altLang="en-US" b="1" kern="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47">
                                            <p:txEl>
                                              <p:pRg st="3" end="3"/>
                                            </p:txEl>
                                          </p:spTgt>
                                        </p:tgtEl>
                                        <p:attrNameLst>
                                          <p:attrName>style.visibility</p:attrName>
                                        </p:attrNameLst>
                                      </p:cBhvr>
                                      <p:to>
                                        <p:strVal val="visible"/>
                                      </p:to>
                                    </p:set>
                                    <p:anim calcmode="lin" valueType="num">
                                      <p:cBhvr additive="base">
                                        <p:cTn id="11"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anim calcmode="lin" valueType="num">
                                      <p:cBhvr additive="base">
                                        <p:cTn id="15"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2947">
                                            <p:txEl>
                                              <p:pRg st="6" end="6"/>
                                            </p:txEl>
                                          </p:spTgt>
                                        </p:tgtEl>
                                        <p:attrNameLst>
                                          <p:attrName>style.visibility</p:attrName>
                                        </p:attrNameLst>
                                      </p:cBhvr>
                                      <p:to>
                                        <p:strVal val="visible"/>
                                      </p:to>
                                    </p:set>
                                    <p:anim calcmode="lin" valueType="num">
                                      <p:cBhvr additive="base">
                                        <p:cTn id="21"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anim calcmode="lin" valueType="num">
                                      <p:cBhvr>
                                        <p:cTn id="27" dur="500" fill="hold"/>
                                        <p:tgtEl>
                                          <p:spTgt spid="82947">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82947">
                                            <p:txEl>
                                              <p:pRg st="7" end="7"/>
                                            </p:txEl>
                                          </p:spTgt>
                                        </p:tgtEl>
                                        <p:attrNameLst>
                                          <p:attrName>ppt_h</p:attrName>
                                        </p:attrNameLst>
                                      </p:cBhvr>
                                      <p:tavLst>
                                        <p:tav tm="0">
                                          <p:val>
                                            <p:fltVal val="0"/>
                                          </p:val>
                                        </p:tav>
                                        <p:tav tm="100000">
                                          <p:val>
                                            <p:strVal val="#ppt_h"/>
                                          </p:val>
                                        </p:tav>
                                      </p:tavLst>
                                    </p:anim>
                                    <p:anim calcmode="lin" valueType="num">
                                      <p:cBhvr>
                                        <p:cTn id="29" dur="500" fill="hold"/>
                                        <p:tgtEl>
                                          <p:spTgt spid="82947">
                                            <p:txEl>
                                              <p:pRg st="7" end="7"/>
                                            </p:txEl>
                                          </p:spTgt>
                                        </p:tgtEl>
                                        <p:attrNameLst>
                                          <p:attrName>style.rotation</p:attrName>
                                        </p:attrNameLst>
                                      </p:cBhvr>
                                      <p:tavLst>
                                        <p:tav tm="0">
                                          <p:val>
                                            <p:fltVal val="360"/>
                                          </p:val>
                                        </p:tav>
                                        <p:tav tm="100000">
                                          <p:val>
                                            <p:fltVal val="0"/>
                                          </p:val>
                                        </p:tav>
                                      </p:tavLst>
                                    </p:anim>
                                    <p:animEffect transition="in" filter="fade">
                                      <p:cBhvr>
                                        <p:cTn id="30" dur="500"/>
                                        <p:tgtEl>
                                          <p:spTgt spid="829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nodeType="clickEffect">
                                  <p:stCondLst>
                                    <p:cond delay="0"/>
                                  </p:stCondLst>
                                  <p:childTnLst>
                                    <p:set>
                                      <p:cBhvr>
                                        <p:cTn id="34" dur="1" fill="hold">
                                          <p:stCondLst>
                                            <p:cond delay="0"/>
                                          </p:stCondLst>
                                        </p:cTn>
                                        <p:tgtEl>
                                          <p:spTgt spid="82947">
                                            <p:txEl>
                                              <p:pRg st="8" end="8"/>
                                            </p:txEl>
                                          </p:spTgt>
                                        </p:tgtEl>
                                        <p:attrNameLst>
                                          <p:attrName>style.visibility</p:attrName>
                                        </p:attrNameLst>
                                      </p:cBhvr>
                                      <p:to>
                                        <p:strVal val="visible"/>
                                      </p:to>
                                    </p:set>
                                    <p:anim from="(-#ppt_w/2)" to="(#ppt_x)" calcmode="lin" valueType="num">
                                      <p:cBhvr>
                                        <p:cTn id="35" dur="600" fill="hold">
                                          <p:stCondLst>
                                            <p:cond delay="0"/>
                                          </p:stCondLst>
                                        </p:cTn>
                                        <p:tgtEl>
                                          <p:spTgt spid="82947">
                                            <p:txEl>
                                              <p:pRg st="8" end="8"/>
                                            </p:txEl>
                                          </p:spTgt>
                                        </p:tgtEl>
                                        <p:attrNameLst>
                                          <p:attrName>ppt_x</p:attrName>
                                        </p:attrNameLst>
                                      </p:cBhvr>
                                    </p:anim>
                                    <p:anim from="0" to="-1.0" calcmode="lin" valueType="num">
                                      <p:cBhvr>
                                        <p:cTn id="36" dur="200" decel="50000" autoRev="1" fill="hold">
                                          <p:stCondLst>
                                            <p:cond delay="600"/>
                                          </p:stCondLst>
                                        </p:cTn>
                                        <p:tgtEl>
                                          <p:spTgt spid="82947">
                                            <p:txEl>
                                              <p:pRg st="8" end="8"/>
                                            </p:txEl>
                                          </p:spTgt>
                                        </p:tgtEl>
                                        <p:attrNameLst>
                                          <p:attrName>xshear</p:attrName>
                                        </p:attrNameLst>
                                      </p:cBhvr>
                                    </p:anim>
                                    <p:animScale>
                                      <p:cBhvr>
                                        <p:cTn id="37" dur="200" decel="100000" autoRev="1" fill="hold">
                                          <p:stCondLst>
                                            <p:cond delay="600"/>
                                          </p:stCondLst>
                                        </p:cTn>
                                        <p:tgtEl>
                                          <p:spTgt spid="82947">
                                            <p:txEl>
                                              <p:pRg st="8" end="8"/>
                                            </p:txEl>
                                          </p:spTgt>
                                        </p:tgtEl>
                                      </p:cBhvr>
                                      <p:from x="100000" y="100000"/>
                                      <p:to x="80000" y="100000"/>
                                    </p:animScale>
                                    <p:anim by="(#ppt_h/3+#ppt_w*0.1)" calcmode="lin" valueType="num">
                                      <p:cBhvr additive="sum">
                                        <p:cTn id="38" dur="200" decel="100000" autoRev="1" fill="hold">
                                          <p:stCondLst>
                                            <p:cond delay="600"/>
                                          </p:stCondLst>
                                        </p:cTn>
                                        <p:tgtEl>
                                          <p:spTgt spid="82947">
                                            <p:txEl>
                                              <p:pRg st="8" end="8"/>
                                            </p:txEl>
                                          </p:spTgt>
                                        </p:tgtEl>
                                        <p:attrNameLst>
                                          <p:attrName>ppt_x</p:attrName>
                                        </p:attrNameLst>
                                      </p:cBhvr>
                                    </p:anim>
                                  </p:childTnLst>
                                </p:cTn>
                              </p:par>
                              <p:par>
                                <p:cTn id="39" presetID="34" presetClass="entr" presetSubtype="0" fill="hold" nodeType="withEffect">
                                  <p:stCondLst>
                                    <p:cond delay="0"/>
                                  </p:stCondLst>
                                  <p:childTnLst>
                                    <p:set>
                                      <p:cBhvr>
                                        <p:cTn id="40" dur="1" fill="hold">
                                          <p:stCondLst>
                                            <p:cond delay="0"/>
                                          </p:stCondLst>
                                        </p:cTn>
                                        <p:tgtEl>
                                          <p:spTgt spid="82947">
                                            <p:txEl>
                                              <p:pRg st="9" end="9"/>
                                            </p:txEl>
                                          </p:spTgt>
                                        </p:tgtEl>
                                        <p:attrNameLst>
                                          <p:attrName>style.visibility</p:attrName>
                                        </p:attrNameLst>
                                      </p:cBhvr>
                                      <p:to>
                                        <p:strVal val="visible"/>
                                      </p:to>
                                    </p:set>
                                    <p:anim from="(-#ppt_w/2)" to="(#ppt_x)" calcmode="lin" valueType="num">
                                      <p:cBhvr>
                                        <p:cTn id="41" dur="600" fill="hold">
                                          <p:stCondLst>
                                            <p:cond delay="0"/>
                                          </p:stCondLst>
                                        </p:cTn>
                                        <p:tgtEl>
                                          <p:spTgt spid="82947">
                                            <p:txEl>
                                              <p:pRg st="9" end="9"/>
                                            </p:txEl>
                                          </p:spTgt>
                                        </p:tgtEl>
                                        <p:attrNameLst>
                                          <p:attrName>ppt_x</p:attrName>
                                        </p:attrNameLst>
                                      </p:cBhvr>
                                    </p:anim>
                                    <p:anim from="0" to="-1.0" calcmode="lin" valueType="num">
                                      <p:cBhvr>
                                        <p:cTn id="42" dur="200" decel="50000" autoRev="1" fill="hold">
                                          <p:stCondLst>
                                            <p:cond delay="600"/>
                                          </p:stCondLst>
                                        </p:cTn>
                                        <p:tgtEl>
                                          <p:spTgt spid="82947">
                                            <p:txEl>
                                              <p:pRg st="9" end="9"/>
                                            </p:txEl>
                                          </p:spTgt>
                                        </p:tgtEl>
                                        <p:attrNameLst>
                                          <p:attrName>xshear</p:attrName>
                                        </p:attrNameLst>
                                      </p:cBhvr>
                                    </p:anim>
                                    <p:animScale>
                                      <p:cBhvr>
                                        <p:cTn id="43" dur="200" decel="100000" autoRev="1" fill="hold">
                                          <p:stCondLst>
                                            <p:cond delay="600"/>
                                          </p:stCondLst>
                                        </p:cTn>
                                        <p:tgtEl>
                                          <p:spTgt spid="82947">
                                            <p:txEl>
                                              <p:pRg st="9" end="9"/>
                                            </p:txEl>
                                          </p:spTgt>
                                        </p:tgtEl>
                                      </p:cBhvr>
                                      <p:from x="100000" y="100000"/>
                                      <p:to x="80000" y="100000"/>
                                    </p:animScale>
                                    <p:anim by="(#ppt_h/3+#ppt_w*0.1)" calcmode="lin" valueType="num">
                                      <p:cBhvr additive="sum">
                                        <p:cTn id="44" dur="200" decel="100000" autoRev="1" fill="hold">
                                          <p:stCondLst>
                                            <p:cond delay="600"/>
                                          </p:stCondLst>
                                        </p:cTn>
                                        <p:tgtEl>
                                          <p:spTgt spid="82947">
                                            <p:txEl>
                                              <p:pRg st="9" end="9"/>
                                            </p:txEl>
                                          </p:spTgt>
                                        </p:tgtEl>
                                        <p:attrNameLst>
                                          <p:attrName>ppt_x</p:attrName>
                                        </p:attrNameLst>
                                      </p:cBhvr>
                                    </p:anim>
                                  </p:childTnLst>
                                </p:cTn>
                              </p:par>
                              <p:par>
                                <p:cTn id="45" presetID="34" presetClass="entr" presetSubtype="0" fill="hold" nodeType="withEffect">
                                  <p:stCondLst>
                                    <p:cond delay="0"/>
                                  </p:stCondLst>
                                  <p:childTnLst>
                                    <p:set>
                                      <p:cBhvr>
                                        <p:cTn id="46" dur="1" fill="hold">
                                          <p:stCondLst>
                                            <p:cond delay="0"/>
                                          </p:stCondLst>
                                        </p:cTn>
                                        <p:tgtEl>
                                          <p:spTgt spid="82947">
                                            <p:txEl>
                                              <p:pRg st="10" end="10"/>
                                            </p:txEl>
                                          </p:spTgt>
                                        </p:tgtEl>
                                        <p:attrNameLst>
                                          <p:attrName>style.visibility</p:attrName>
                                        </p:attrNameLst>
                                      </p:cBhvr>
                                      <p:to>
                                        <p:strVal val="visible"/>
                                      </p:to>
                                    </p:set>
                                    <p:anim from="(-#ppt_w/2)" to="(#ppt_x)" calcmode="lin" valueType="num">
                                      <p:cBhvr>
                                        <p:cTn id="47" dur="600" fill="hold">
                                          <p:stCondLst>
                                            <p:cond delay="0"/>
                                          </p:stCondLst>
                                        </p:cTn>
                                        <p:tgtEl>
                                          <p:spTgt spid="82947">
                                            <p:txEl>
                                              <p:pRg st="10" end="10"/>
                                            </p:txEl>
                                          </p:spTgt>
                                        </p:tgtEl>
                                        <p:attrNameLst>
                                          <p:attrName>ppt_x</p:attrName>
                                        </p:attrNameLst>
                                      </p:cBhvr>
                                    </p:anim>
                                    <p:anim from="0" to="-1.0" calcmode="lin" valueType="num">
                                      <p:cBhvr>
                                        <p:cTn id="48" dur="200" decel="50000" autoRev="1" fill="hold">
                                          <p:stCondLst>
                                            <p:cond delay="600"/>
                                          </p:stCondLst>
                                        </p:cTn>
                                        <p:tgtEl>
                                          <p:spTgt spid="82947">
                                            <p:txEl>
                                              <p:pRg st="10" end="10"/>
                                            </p:txEl>
                                          </p:spTgt>
                                        </p:tgtEl>
                                        <p:attrNameLst>
                                          <p:attrName>xshear</p:attrName>
                                        </p:attrNameLst>
                                      </p:cBhvr>
                                    </p:anim>
                                    <p:animScale>
                                      <p:cBhvr>
                                        <p:cTn id="49" dur="200" decel="100000" autoRev="1" fill="hold">
                                          <p:stCondLst>
                                            <p:cond delay="600"/>
                                          </p:stCondLst>
                                        </p:cTn>
                                        <p:tgtEl>
                                          <p:spTgt spid="82947">
                                            <p:txEl>
                                              <p:pRg st="10" end="10"/>
                                            </p:txEl>
                                          </p:spTgt>
                                        </p:tgtEl>
                                      </p:cBhvr>
                                      <p:from x="100000" y="100000"/>
                                      <p:to x="80000" y="100000"/>
                                    </p:animScale>
                                    <p:anim by="(#ppt_h/3+#ppt_w*0.1)" calcmode="lin" valueType="num">
                                      <p:cBhvr additive="sum">
                                        <p:cTn id="50" dur="200" decel="100000" autoRev="1" fill="hold">
                                          <p:stCondLst>
                                            <p:cond delay="600"/>
                                          </p:stCondLst>
                                        </p:cTn>
                                        <p:tgtEl>
                                          <p:spTgt spid="82947">
                                            <p:txEl>
                                              <p:pRg st="10" end="10"/>
                                            </p:txEl>
                                          </p:spTgt>
                                        </p:tgtEl>
                                        <p:attrNameLst>
                                          <p:attrName>ppt_x</p:attrName>
                                        </p:attrNameLst>
                                      </p:cBhvr>
                                    </p:anim>
                                  </p:childTnLst>
                                </p:cTn>
                              </p:par>
                              <p:par>
                                <p:cTn id="51" presetID="34" presetClass="entr" presetSubtype="0" fill="hold" nodeType="withEffect">
                                  <p:stCondLst>
                                    <p:cond delay="0"/>
                                  </p:stCondLst>
                                  <p:childTnLst>
                                    <p:set>
                                      <p:cBhvr>
                                        <p:cTn id="52" dur="1" fill="hold">
                                          <p:stCondLst>
                                            <p:cond delay="0"/>
                                          </p:stCondLst>
                                        </p:cTn>
                                        <p:tgtEl>
                                          <p:spTgt spid="82947">
                                            <p:txEl>
                                              <p:pRg st="11" end="11"/>
                                            </p:txEl>
                                          </p:spTgt>
                                        </p:tgtEl>
                                        <p:attrNameLst>
                                          <p:attrName>style.visibility</p:attrName>
                                        </p:attrNameLst>
                                      </p:cBhvr>
                                      <p:to>
                                        <p:strVal val="visible"/>
                                      </p:to>
                                    </p:set>
                                    <p:anim from="(-#ppt_w/2)" to="(#ppt_x)" calcmode="lin" valueType="num">
                                      <p:cBhvr>
                                        <p:cTn id="53" dur="600" fill="hold">
                                          <p:stCondLst>
                                            <p:cond delay="0"/>
                                          </p:stCondLst>
                                        </p:cTn>
                                        <p:tgtEl>
                                          <p:spTgt spid="82947">
                                            <p:txEl>
                                              <p:pRg st="11" end="11"/>
                                            </p:txEl>
                                          </p:spTgt>
                                        </p:tgtEl>
                                        <p:attrNameLst>
                                          <p:attrName>ppt_x</p:attrName>
                                        </p:attrNameLst>
                                      </p:cBhvr>
                                    </p:anim>
                                    <p:anim from="0" to="-1.0" calcmode="lin" valueType="num">
                                      <p:cBhvr>
                                        <p:cTn id="54" dur="200" decel="50000" autoRev="1" fill="hold">
                                          <p:stCondLst>
                                            <p:cond delay="600"/>
                                          </p:stCondLst>
                                        </p:cTn>
                                        <p:tgtEl>
                                          <p:spTgt spid="82947">
                                            <p:txEl>
                                              <p:pRg st="11" end="11"/>
                                            </p:txEl>
                                          </p:spTgt>
                                        </p:tgtEl>
                                        <p:attrNameLst>
                                          <p:attrName>xshear</p:attrName>
                                        </p:attrNameLst>
                                      </p:cBhvr>
                                    </p:anim>
                                    <p:animScale>
                                      <p:cBhvr>
                                        <p:cTn id="55" dur="200" decel="100000" autoRev="1" fill="hold">
                                          <p:stCondLst>
                                            <p:cond delay="600"/>
                                          </p:stCondLst>
                                        </p:cTn>
                                        <p:tgtEl>
                                          <p:spTgt spid="82947">
                                            <p:txEl>
                                              <p:pRg st="11" end="11"/>
                                            </p:txEl>
                                          </p:spTgt>
                                        </p:tgtEl>
                                      </p:cBhvr>
                                      <p:from x="100000" y="100000"/>
                                      <p:to x="80000" y="100000"/>
                                    </p:animScale>
                                    <p:anim by="(#ppt_h/3+#ppt_w*0.1)" calcmode="lin" valueType="num">
                                      <p:cBhvr additive="sum">
                                        <p:cTn id="56" dur="200" decel="100000" autoRev="1" fill="hold">
                                          <p:stCondLst>
                                            <p:cond delay="600"/>
                                          </p:stCondLst>
                                        </p:cTn>
                                        <p:tgtEl>
                                          <p:spTgt spid="82947">
                                            <p:txEl>
                                              <p:pRg st="11" end="11"/>
                                            </p:txEl>
                                          </p:spTgt>
                                        </p:tgtEl>
                                        <p:attrNameLst>
                                          <p:attrName>ppt_x</p:attrName>
                                        </p:attrNameLst>
                                      </p:cBhvr>
                                    </p:anim>
                                  </p:childTnLst>
                                </p:cTn>
                              </p:par>
                              <p:par>
                                <p:cTn id="57" presetID="34" presetClass="entr" presetSubtype="0" fill="hold" nodeType="withEffect">
                                  <p:stCondLst>
                                    <p:cond delay="0"/>
                                  </p:stCondLst>
                                  <p:childTnLst>
                                    <p:set>
                                      <p:cBhvr>
                                        <p:cTn id="58" dur="1" fill="hold">
                                          <p:stCondLst>
                                            <p:cond delay="0"/>
                                          </p:stCondLst>
                                        </p:cTn>
                                        <p:tgtEl>
                                          <p:spTgt spid="82947">
                                            <p:txEl>
                                              <p:pRg st="12" end="12"/>
                                            </p:txEl>
                                          </p:spTgt>
                                        </p:tgtEl>
                                        <p:attrNameLst>
                                          <p:attrName>style.visibility</p:attrName>
                                        </p:attrNameLst>
                                      </p:cBhvr>
                                      <p:to>
                                        <p:strVal val="visible"/>
                                      </p:to>
                                    </p:set>
                                    <p:anim from="(-#ppt_w/2)" to="(#ppt_x)" calcmode="lin" valueType="num">
                                      <p:cBhvr>
                                        <p:cTn id="59" dur="600" fill="hold">
                                          <p:stCondLst>
                                            <p:cond delay="0"/>
                                          </p:stCondLst>
                                        </p:cTn>
                                        <p:tgtEl>
                                          <p:spTgt spid="82947">
                                            <p:txEl>
                                              <p:pRg st="12" end="12"/>
                                            </p:txEl>
                                          </p:spTgt>
                                        </p:tgtEl>
                                        <p:attrNameLst>
                                          <p:attrName>ppt_x</p:attrName>
                                        </p:attrNameLst>
                                      </p:cBhvr>
                                    </p:anim>
                                    <p:anim from="0" to="-1.0" calcmode="lin" valueType="num">
                                      <p:cBhvr>
                                        <p:cTn id="60" dur="200" decel="50000" autoRev="1" fill="hold">
                                          <p:stCondLst>
                                            <p:cond delay="600"/>
                                          </p:stCondLst>
                                        </p:cTn>
                                        <p:tgtEl>
                                          <p:spTgt spid="82947">
                                            <p:txEl>
                                              <p:pRg st="12" end="12"/>
                                            </p:txEl>
                                          </p:spTgt>
                                        </p:tgtEl>
                                        <p:attrNameLst>
                                          <p:attrName>xshear</p:attrName>
                                        </p:attrNameLst>
                                      </p:cBhvr>
                                    </p:anim>
                                    <p:animScale>
                                      <p:cBhvr>
                                        <p:cTn id="61" dur="200" decel="100000" autoRev="1" fill="hold">
                                          <p:stCondLst>
                                            <p:cond delay="600"/>
                                          </p:stCondLst>
                                        </p:cTn>
                                        <p:tgtEl>
                                          <p:spTgt spid="82947">
                                            <p:txEl>
                                              <p:pRg st="12" end="12"/>
                                            </p:txEl>
                                          </p:spTgt>
                                        </p:tgtEl>
                                      </p:cBhvr>
                                      <p:from x="100000" y="100000"/>
                                      <p:to x="80000" y="100000"/>
                                    </p:animScale>
                                    <p:anim by="(#ppt_h/3+#ppt_w*0.1)" calcmode="lin" valueType="num">
                                      <p:cBhvr additive="sum">
                                        <p:cTn id="62" dur="200" decel="100000" autoRev="1" fill="hold">
                                          <p:stCondLst>
                                            <p:cond delay="600"/>
                                          </p:stCondLst>
                                        </p:cTn>
                                        <p:tgtEl>
                                          <p:spTgt spid="82947">
                                            <p:txEl>
                                              <p:pRg st="12" end="12"/>
                                            </p:txEl>
                                          </p:spTgt>
                                        </p:tgtEl>
                                        <p:attrNameLst>
                                          <p:attrName>ppt_x</p:attrName>
                                        </p:attrNameLst>
                                      </p:cBhvr>
                                    </p:anim>
                                  </p:childTnLst>
                                </p:cTn>
                              </p:par>
                              <p:par>
                                <p:cTn id="63" presetID="34" presetClass="entr" presetSubtype="0" fill="hold" nodeType="withEffect">
                                  <p:stCondLst>
                                    <p:cond delay="0"/>
                                  </p:stCondLst>
                                  <p:childTnLst>
                                    <p:set>
                                      <p:cBhvr>
                                        <p:cTn id="64" dur="1" fill="hold">
                                          <p:stCondLst>
                                            <p:cond delay="0"/>
                                          </p:stCondLst>
                                        </p:cTn>
                                        <p:tgtEl>
                                          <p:spTgt spid="82947">
                                            <p:txEl>
                                              <p:pRg st="13" end="13"/>
                                            </p:txEl>
                                          </p:spTgt>
                                        </p:tgtEl>
                                        <p:attrNameLst>
                                          <p:attrName>style.visibility</p:attrName>
                                        </p:attrNameLst>
                                      </p:cBhvr>
                                      <p:to>
                                        <p:strVal val="visible"/>
                                      </p:to>
                                    </p:set>
                                    <p:anim from="(-#ppt_w/2)" to="(#ppt_x)" calcmode="lin" valueType="num">
                                      <p:cBhvr>
                                        <p:cTn id="65" dur="600" fill="hold">
                                          <p:stCondLst>
                                            <p:cond delay="0"/>
                                          </p:stCondLst>
                                        </p:cTn>
                                        <p:tgtEl>
                                          <p:spTgt spid="82947">
                                            <p:txEl>
                                              <p:pRg st="13" end="13"/>
                                            </p:txEl>
                                          </p:spTgt>
                                        </p:tgtEl>
                                        <p:attrNameLst>
                                          <p:attrName>ppt_x</p:attrName>
                                        </p:attrNameLst>
                                      </p:cBhvr>
                                    </p:anim>
                                    <p:anim from="0" to="-1.0" calcmode="lin" valueType="num">
                                      <p:cBhvr>
                                        <p:cTn id="66" dur="200" decel="50000" autoRev="1" fill="hold">
                                          <p:stCondLst>
                                            <p:cond delay="600"/>
                                          </p:stCondLst>
                                        </p:cTn>
                                        <p:tgtEl>
                                          <p:spTgt spid="82947">
                                            <p:txEl>
                                              <p:pRg st="13" end="13"/>
                                            </p:txEl>
                                          </p:spTgt>
                                        </p:tgtEl>
                                        <p:attrNameLst>
                                          <p:attrName>xshear</p:attrName>
                                        </p:attrNameLst>
                                      </p:cBhvr>
                                    </p:anim>
                                    <p:animScale>
                                      <p:cBhvr>
                                        <p:cTn id="67" dur="200" decel="100000" autoRev="1" fill="hold">
                                          <p:stCondLst>
                                            <p:cond delay="600"/>
                                          </p:stCondLst>
                                        </p:cTn>
                                        <p:tgtEl>
                                          <p:spTgt spid="82947">
                                            <p:txEl>
                                              <p:pRg st="13" end="13"/>
                                            </p:txEl>
                                          </p:spTgt>
                                        </p:tgtEl>
                                      </p:cBhvr>
                                      <p:from x="100000" y="100000"/>
                                      <p:to x="80000" y="100000"/>
                                    </p:animScale>
                                    <p:anim by="(#ppt_h/3+#ppt_w*0.1)" calcmode="lin" valueType="num">
                                      <p:cBhvr additive="sum">
                                        <p:cTn id="68" dur="200" decel="100000" autoRev="1" fill="hold">
                                          <p:stCondLst>
                                            <p:cond delay="600"/>
                                          </p:stCondLst>
                                        </p:cTn>
                                        <p:tgtEl>
                                          <p:spTgt spid="82947">
                                            <p:txEl>
                                              <p:pRg st="13" end="1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内容占位符 2"/>
          <p:cNvSpPr>
            <a:spLocks noGrp="1"/>
          </p:cNvSpPr>
          <p:nvPr>
            <p:ph idx="1"/>
          </p:nvPr>
        </p:nvSpPr>
        <p:spPr>
          <a:xfrm>
            <a:off x="101600" y="796925"/>
            <a:ext cx="8866505" cy="5975350"/>
          </a:xfrm>
        </p:spPr>
        <p:txBody>
          <a:bodyPr/>
          <a:lstStyle/>
          <a:p>
            <a:pPr marL="0" indent="0">
              <a:buFontTx/>
              <a:buNone/>
            </a:pPr>
            <a:r>
              <a:rPr lang="zh-CN" altLang="zh-CN" sz="2000" b="1" dirty="0" smtClean="0">
                <a:solidFill>
                  <a:srgbClr val="FF0000"/>
                </a:solidFill>
              </a:rPr>
              <a:t>③ 可以用表达式作为默认参数，只要表达式可以转换成形参所需要的类型即可。但是，</a:t>
            </a:r>
            <a:r>
              <a:rPr lang="zh-CN" altLang="zh-CN" sz="2000" b="1" dirty="0" smtClean="0">
                <a:solidFill>
                  <a:srgbClr val="0000CC"/>
                </a:solidFill>
              </a:rPr>
              <a:t>局部变量不能作为默认参数值</a:t>
            </a:r>
            <a:r>
              <a:rPr lang="zh-CN" altLang="zh-CN" sz="2000" b="1" dirty="0" smtClean="0">
                <a:solidFill>
                  <a:srgbClr val="FF0000"/>
                </a:solidFill>
              </a:rPr>
              <a:t>。</a:t>
            </a:r>
            <a:endParaRPr lang="zh-CN" altLang="zh-CN" sz="2000" b="1" dirty="0" smtClean="0">
              <a:solidFill>
                <a:srgbClr val="FF0000"/>
              </a:solidFill>
            </a:endParaRPr>
          </a:p>
          <a:p>
            <a:pPr marL="0" indent="0">
              <a:buFontTx/>
              <a:buNone/>
            </a:pPr>
            <a:r>
              <a:rPr lang="zh-CN" altLang="zh-CN" sz="1800" b="1" dirty="0" smtClean="0"/>
              <a:t>【例</a:t>
            </a:r>
            <a:r>
              <a:rPr lang="en-US" altLang="zh-CN" sz="1800" b="1" dirty="0" smtClean="0"/>
              <a:t>2-19</a:t>
            </a:r>
            <a:r>
              <a:rPr lang="zh-CN" altLang="zh-CN" sz="1800" b="1" dirty="0" smtClean="0"/>
              <a:t>】 设计函数</a:t>
            </a:r>
            <a:r>
              <a:rPr lang="en-US" altLang="zh-CN" sz="1800" b="1" dirty="0" smtClean="0"/>
              <a:t>dog</a:t>
            </a:r>
            <a:r>
              <a:rPr lang="zh-CN" altLang="zh-CN" sz="1800" b="1" dirty="0" smtClean="0"/>
              <a:t>，默认狗名为</a:t>
            </a:r>
            <a:r>
              <a:rPr lang="en-US" altLang="zh-CN" sz="1800" b="1" dirty="0" smtClean="0"/>
              <a:t>tom</a:t>
            </a:r>
            <a:r>
              <a:rPr lang="zh-CN" altLang="zh-CN" sz="1800" b="1" dirty="0" smtClean="0"/>
              <a:t>，</a:t>
            </a:r>
            <a:r>
              <a:rPr lang="en-US" altLang="zh-CN" sz="1800" b="1" dirty="0" smtClean="0"/>
              <a:t>0.8</a:t>
            </a:r>
            <a:r>
              <a:rPr lang="zh-CN" altLang="zh-CN" sz="1800" b="1" dirty="0" smtClean="0"/>
              <a:t>米高，</a:t>
            </a:r>
            <a:r>
              <a:rPr lang="en-US" altLang="zh-CN" sz="1800" b="1" dirty="0" smtClean="0"/>
              <a:t>1.1</a:t>
            </a:r>
            <a:r>
              <a:rPr lang="zh-CN" altLang="zh-CN" sz="1800" b="1" dirty="0" smtClean="0"/>
              <a:t>米长。</a:t>
            </a:r>
            <a:endParaRPr lang="zh-CN" altLang="zh-CN" sz="1800" b="1" dirty="0" smtClean="0"/>
          </a:p>
          <a:p>
            <a:pPr marL="0" indent="0">
              <a:buFontTx/>
              <a:buNone/>
            </a:pPr>
            <a:r>
              <a:rPr lang="en-US" altLang="zh-CN" sz="1800" b="1" dirty="0" smtClean="0"/>
              <a:t> #include&lt;</a:t>
            </a:r>
            <a:r>
              <a:rPr lang="en-US" altLang="zh-CN" sz="1800" b="1" dirty="0" err="1" smtClean="0"/>
              <a:t>iostream</a:t>
            </a:r>
            <a:r>
              <a:rPr lang="en-US" altLang="zh-CN" sz="1800" b="1" dirty="0" smtClean="0"/>
              <a:t>&gt;</a:t>
            </a:r>
            <a:endParaRPr lang="zh-CN" altLang="zh-CN" sz="1800" b="1" dirty="0" smtClean="0"/>
          </a:p>
          <a:p>
            <a:pPr marL="0" indent="0">
              <a:buFontTx/>
              <a:buNone/>
            </a:pPr>
            <a:r>
              <a:rPr lang="en-US" altLang="zh-CN" sz="1800" b="1" dirty="0" smtClean="0"/>
              <a:t>#include&lt;string&gt;</a:t>
            </a:r>
            <a:endParaRPr lang="zh-CN" altLang="zh-CN" sz="1800" b="1" dirty="0" smtClean="0"/>
          </a:p>
          <a:p>
            <a:pPr marL="0" indent="0">
              <a:buFontTx/>
              <a:buNone/>
            </a:pPr>
            <a:r>
              <a:rPr lang="en-US" altLang="zh-CN" sz="1800" b="1" dirty="0" smtClean="0"/>
              <a:t>using namespace </a:t>
            </a:r>
            <a:r>
              <a:rPr lang="en-US" altLang="zh-CN" sz="1800" b="1" dirty="0" err="1" smtClean="0"/>
              <a:t>std</a:t>
            </a:r>
            <a:r>
              <a:rPr lang="en-US" altLang="zh-CN" sz="1800" b="1" dirty="0" smtClean="0"/>
              <a:t>;</a:t>
            </a:r>
            <a:endParaRPr lang="zh-CN" altLang="zh-CN" sz="1800" b="1" dirty="0" smtClean="0"/>
          </a:p>
          <a:p>
            <a:pPr marL="0" indent="0">
              <a:buFontTx/>
              <a:buNone/>
            </a:pPr>
            <a:r>
              <a:rPr lang="en-US" altLang="zh-CN" sz="1800" b="1" dirty="0" smtClean="0"/>
              <a:t>string name="tom";</a:t>
            </a:r>
            <a:endParaRPr lang="zh-CN" altLang="zh-CN" sz="1800" b="1" dirty="0" smtClean="0"/>
          </a:p>
          <a:p>
            <a:pPr marL="0" indent="0">
              <a:buFontTx/>
              <a:buNone/>
            </a:pPr>
            <a:r>
              <a:rPr lang="en-US" altLang="zh-CN" sz="1800" b="1" dirty="0" smtClean="0"/>
              <a:t>double h = 0.8, </a:t>
            </a:r>
            <a:r>
              <a:rPr lang="en-US" altLang="zh-CN" sz="1800" b="1" dirty="0" err="1" smtClean="0"/>
              <a:t>len</a:t>
            </a:r>
            <a:r>
              <a:rPr lang="en-US" altLang="zh-CN" sz="1800" b="1" dirty="0" smtClean="0"/>
              <a:t> = 1.1;</a:t>
            </a:r>
            <a:endParaRPr lang="zh-CN" altLang="zh-CN" sz="1800" b="1" dirty="0" smtClean="0"/>
          </a:p>
          <a:p>
            <a:pPr marL="0" indent="0">
              <a:buFontTx/>
              <a:buNone/>
            </a:pPr>
            <a:r>
              <a:rPr lang="en-US" altLang="zh-CN" sz="1800" b="1" dirty="0" smtClean="0"/>
              <a:t>void  dog(string </a:t>
            </a:r>
            <a:r>
              <a:rPr lang="en-US" altLang="zh-CN" sz="1800" b="1" dirty="0" err="1" smtClean="0"/>
              <a:t>dogname</a:t>
            </a:r>
            <a:r>
              <a:rPr lang="en-US" altLang="zh-CN" sz="1800" b="1" dirty="0" smtClean="0"/>
              <a:t> = </a:t>
            </a:r>
            <a:r>
              <a:rPr lang="en-US" altLang="zh-CN" sz="1800" b="1" dirty="0" smtClean="0">
                <a:solidFill>
                  <a:srgbClr val="0000CC"/>
                </a:solidFill>
              </a:rPr>
              <a:t>name</a:t>
            </a:r>
            <a:r>
              <a:rPr lang="en-US" altLang="zh-CN" sz="1800" b="1" dirty="0" smtClean="0"/>
              <a:t>, double high =</a:t>
            </a:r>
            <a:r>
              <a:rPr lang="en-US" altLang="zh-CN" sz="1800" b="1" dirty="0" smtClean="0">
                <a:solidFill>
                  <a:srgbClr val="0000CC"/>
                </a:solidFill>
              </a:rPr>
              <a:t> h</a:t>
            </a:r>
            <a:r>
              <a:rPr lang="en-US" altLang="zh-CN" sz="1800" b="1" dirty="0" smtClean="0"/>
              <a:t>, double </a:t>
            </a:r>
            <a:r>
              <a:rPr lang="en-US" altLang="zh-CN" sz="1800" b="1" dirty="0" err="1" smtClean="0"/>
              <a:t>lenth</a:t>
            </a:r>
            <a:r>
              <a:rPr lang="en-US" altLang="zh-CN" sz="1800" b="1" dirty="0" smtClean="0"/>
              <a:t> = </a:t>
            </a:r>
            <a:r>
              <a:rPr lang="en-US" altLang="zh-CN" sz="1800" b="1" dirty="0" err="1" smtClean="0">
                <a:solidFill>
                  <a:srgbClr val="0000CC"/>
                </a:solidFill>
              </a:rPr>
              <a:t>len</a:t>
            </a:r>
            <a:r>
              <a:rPr lang="en-US" altLang="zh-CN" sz="1800" b="1" dirty="0" smtClean="0"/>
              <a:t>) </a:t>
            </a:r>
            <a:endParaRPr lang="zh-CN" altLang="zh-CN" sz="1800" b="1" dirty="0" smtClean="0"/>
          </a:p>
          <a:p>
            <a:pPr marL="0" indent="0">
              <a:buFontTx/>
              <a:buNone/>
            </a:pPr>
            <a:r>
              <a:rPr lang="en-US" altLang="zh-CN" sz="1800" b="1" dirty="0" smtClean="0"/>
              <a:t>{	</a:t>
            </a:r>
            <a:r>
              <a:rPr lang="en-US" altLang="zh-CN" sz="1800" b="1" dirty="0" err="1" smtClean="0"/>
              <a:t>cout</a:t>
            </a:r>
            <a:r>
              <a:rPr lang="en-US" altLang="zh-CN" sz="1800" b="1" dirty="0" smtClean="0"/>
              <a:t> &lt;&lt; "</a:t>
            </a:r>
            <a:r>
              <a:rPr lang="en-US" altLang="zh-CN" sz="1800" b="1" dirty="0" err="1" smtClean="0"/>
              <a:t>Dogname</a:t>
            </a:r>
            <a:r>
              <a:rPr lang="en-US" altLang="zh-CN" sz="1800" b="1" dirty="0" smtClean="0"/>
              <a:t>:" &lt;&lt; </a:t>
            </a:r>
            <a:r>
              <a:rPr lang="en-US" altLang="zh-CN" sz="1800" b="1" dirty="0" err="1" smtClean="0"/>
              <a:t>dogname</a:t>
            </a:r>
            <a:r>
              <a:rPr lang="en-US" altLang="zh-CN" sz="1800" b="1" dirty="0" smtClean="0"/>
              <a:t> &lt;&lt; "\</a:t>
            </a:r>
            <a:r>
              <a:rPr lang="en-US" altLang="zh-CN" sz="1800" b="1" dirty="0" err="1" smtClean="0"/>
              <a:t>tHigh</a:t>
            </a:r>
            <a:r>
              <a:rPr lang="en-US" altLang="zh-CN" sz="1800" b="1" dirty="0" smtClean="0"/>
              <a:t>:" &lt;&lt; h </a:t>
            </a:r>
            <a:endParaRPr lang="zh-CN" altLang="zh-CN" sz="1800" b="1" dirty="0" smtClean="0"/>
          </a:p>
          <a:p>
            <a:pPr marL="0" indent="0">
              <a:buFontTx/>
              <a:buNone/>
            </a:pPr>
            <a:r>
              <a:rPr lang="en-US" altLang="zh-CN" sz="1800" b="1" dirty="0" smtClean="0"/>
              <a:t>                       &lt;&lt; "\</a:t>
            </a:r>
            <a:r>
              <a:rPr lang="en-US" altLang="zh-CN" sz="1800" b="1" dirty="0" err="1" smtClean="0"/>
              <a:t>tLenth</a:t>
            </a:r>
            <a:r>
              <a:rPr lang="en-US" altLang="zh-CN" sz="1800" b="1" dirty="0" smtClean="0"/>
              <a:t>:" &lt;&lt; </a:t>
            </a:r>
            <a:r>
              <a:rPr lang="en-US" altLang="zh-CN" sz="1800" b="1" dirty="0" err="1" smtClean="0"/>
              <a:t>len</a:t>
            </a:r>
            <a:r>
              <a:rPr lang="en-US" altLang="zh-CN" sz="1800" b="1" dirty="0" smtClean="0"/>
              <a:t> &lt;&lt; </a:t>
            </a:r>
            <a:r>
              <a:rPr lang="en-US" altLang="zh-CN" sz="1800" b="1" dirty="0" err="1" smtClean="0"/>
              <a:t>endl</a:t>
            </a:r>
            <a:r>
              <a:rPr lang="en-US" altLang="zh-CN" sz="1800" b="1" dirty="0" smtClean="0"/>
              <a:t>;</a:t>
            </a:r>
            <a:endParaRPr lang="zh-CN" altLang="zh-CN" sz="1800" b="1" dirty="0" smtClean="0"/>
          </a:p>
          <a:p>
            <a:pPr marL="0" indent="0">
              <a:buFontTx/>
              <a:buNone/>
            </a:pPr>
            <a:r>
              <a:rPr lang="en-US" altLang="zh-CN" sz="1800" b="1" dirty="0" smtClean="0"/>
              <a:t>}</a:t>
            </a:r>
            <a:endParaRPr lang="zh-CN" altLang="zh-CN" sz="1800" b="1" dirty="0" smtClean="0"/>
          </a:p>
          <a:p>
            <a:pPr marL="0" indent="0">
              <a:buFontTx/>
              <a:buNone/>
            </a:pPr>
            <a:r>
              <a:rPr lang="en-US" altLang="zh-CN" sz="1800" b="1" dirty="0" err="1" smtClean="0"/>
              <a:t>int</a:t>
            </a:r>
            <a:r>
              <a:rPr lang="en-US" altLang="zh-CN" sz="1800" b="1" dirty="0" smtClean="0"/>
              <a:t> main(){</a:t>
            </a:r>
            <a:endParaRPr lang="zh-CN" altLang="zh-CN" sz="1800" b="1" dirty="0" smtClean="0"/>
          </a:p>
          <a:p>
            <a:pPr marL="0" indent="0">
              <a:buFontTx/>
              <a:buNone/>
            </a:pPr>
            <a:r>
              <a:rPr lang="en-US" altLang="zh-CN" sz="1800" b="1" dirty="0" smtClean="0"/>
              <a:t>	name = "Jake";         //L1</a:t>
            </a:r>
            <a:r>
              <a:rPr lang="zh-CN" altLang="zh-CN" sz="1800" b="1" dirty="0" smtClean="0"/>
              <a:t>：修改全局变量，改变默认实参值</a:t>
            </a:r>
            <a:endParaRPr lang="zh-CN" altLang="zh-CN" sz="1800" b="1" dirty="0" smtClean="0"/>
          </a:p>
          <a:p>
            <a:pPr marL="0" indent="0">
              <a:buFontTx/>
              <a:buNone/>
            </a:pPr>
            <a:r>
              <a:rPr lang="en-US" altLang="zh-CN" sz="1800" b="1" dirty="0" smtClean="0"/>
              <a:t>	double h = 2.1;        //L2</a:t>
            </a:r>
            <a:r>
              <a:rPr lang="zh-CN" altLang="zh-CN" sz="1800" b="1" dirty="0" smtClean="0"/>
              <a:t>：</a:t>
            </a:r>
            <a:r>
              <a:rPr lang="en-US" altLang="zh-CN" sz="1800" b="1" dirty="0" smtClean="0"/>
              <a:t>h</a:t>
            </a:r>
            <a:r>
              <a:rPr lang="zh-CN" altLang="zh-CN" sz="1800" b="1" dirty="0" smtClean="0"/>
              <a:t>隐藏了全局变量</a:t>
            </a:r>
            <a:r>
              <a:rPr lang="en-US" altLang="zh-CN" sz="1800" b="1" dirty="0" smtClean="0"/>
              <a:t>h</a:t>
            </a:r>
            <a:r>
              <a:rPr lang="zh-CN" altLang="zh-CN" sz="1800" b="1" dirty="0" smtClean="0"/>
              <a:t>，对</a:t>
            </a:r>
            <a:r>
              <a:rPr lang="en-US" altLang="zh-CN" sz="1800" b="1" dirty="0" smtClean="0"/>
              <a:t>dog</a:t>
            </a:r>
            <a:r>
              <a:rPr lang="zh-CN" altLang="zh-CN" sz="1800" b="1" dirty="0" smtClean="0"/>
              <a:t>参数</a:t>
            </a:r>
            <a:r>
              <a:rPr lang="en-US" altLang="zh-CN" sz="1800" b="1" dirty="0" smtClean="0"/>
              <a:t>h</a:t>
            </a:r>
            <a:r>
              <a:rPr lang="zh-CN" altLang="zh-CN" sz="1800" b="1" dirty="0" smtClean="0"/>
              <a:t>的默认值无影响</a:t>
            </a:r>
            <a:endParaRPr lang="zh-CN" altLang="zh-CN" sz="1800" b="1" dirty="0" smtClean="0"/>
          </a:p>
          <a:p>
            <a:pPr marL="0" indent="0">
              <a:buFontTx/>
              <a:buNone/>
            </a:pPr>
            <a:r>
              <a:rPr lang="en-US" altLang="zh-CN" sz="1800" b="1" dirty="0" smtClean="0"/>
              <a:t>	dog();</a:t>
            </a:r>
            <a:endParaRPr lang="zh-CN" altLang="zh-CN" sz="1800" b="1" dirty="0" smtClean="0"/>
          </a:p>
          <a:p>
            <a:pPr marL="0" indent="0">
              <a:buFontTx/>
              <a:buNone/>
            </a:pPr>
            <a:r>
              <a:rPr lang="en-US" altLang="zh-CN" sz="1800" b="1" dirty="0" smtClean="0"/>
              <a:t>               return 0;</a:t>
            </a:r>
            <a:endParaRPr lang="zh-CN" altLang="zh-CN" sz="1800" b="1" dirty="0" smtClean="0"/>
          </a:p>
          <a:p>
            <a:pPr marL="0" indent="0">
              <a:buFontTx/>
              <a:buNone/>
            </a:pPr>
            <a:r>
              <a:rPr lang="en-US" altLang="zh-CN" sz="1800" b="1" dirty="0" smtClean="0"/>
              <a:t>}</a:t>
            </a:r>
            <a:endParaRPr lang="zh-CN" altLang="en-US" sz="1800" b="1" dirty="0" smtClean="0"/>
          </a:p>
        </p:txBody>
      </p:sp>
      <p:sp>
        <p:nvSpPr>
          <p:cNvPr id="142338" name="Rectangle 2"/>
          <p:cNvSpPr>
            <a:spLocks noGrp="1" noChangeArrowheads="1"/>
          </p:cNvSpPr>
          <p:nvPr>
            <p:ph type="title"/>
          </p:nvPr>
        </p:nvSpPr>
        <p:spPr>
          <a:xfrm>
            <a:off x="457200" y="73025"/>
            <a:ext cx="8229600" cy="811213"/>
          </a:xfrm>
        </p:spPr>
        <p:txBody>
          <a:bodyPr/>
          <a:lstStyle/>
          <a:p>
            <a:pPr eaLnBrk="1" hangingPunct="1"/>
            <a:r>
              <a:rPr lang="en-US" altLang="zh-CN" b="1" smtClean="0"/>
              <a:t>2.9.3 </a:t>
            </a:r>
            <a:r>
              <a:rPr lang="zh-CN" altLang="en-US" b="1" smtClean="0"/>
              <a:t>函数</a:t>
            </a:r>
            <a:r>
              <a:rPr lang="zh-CN" altLang="en-US" b="1" smtClean="0">
                <a:solidFill>
                  <a:srgbClr val="FF0000"/>
                </a:solidFill>
              </a:rPr>
              <a:t>默认参数</a:t>
            </a:r>
            <a:endParaRPr lang="zh-CN" altLang="en-US" b="1" smtClean="0">
              <a:solidFill>
                <a:srgbClr val="FF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1"/>
          <p:cNvSpPr>
            <a:spLocks noGrp="1"/>
          </p:cNvSpPr>
          <p:nvPr>
            <p:ph type="title"/>
          </p:nvPr>
        </p:nvSpPr>
        <p:spPr>
          <a:xfrm>
            <a:off x="457200" y="73025"/>
            <a:ext cx="8229600" cy="811213"/>
          </a:xfrm>
        </p:spPr>
        <p:txBody>
          <a:bodyPr/>
          <a:lstStyle/>
          <a:p>
            <a:r>
              <a:rPr lang="en-US" altLang="zh-CN" b="1" smtClean="0"/>
              <a:t>2.9.4  </a:t>
            </a:r>
            <a:r>
              <a:rPr lang="zh-CN" altLang="zh-CN" b="1" smtClean="0">
                <a:solidFill>
                  <a:srgbClr val="FF0000"/>
                </a:solidFill>
              </a:rPr>
              <a:t>函数</a:t>
            </a:r>
            <a:r>
              <a:rPr lang="zh-CN" altLang="zh-CN" b="1" smtClean="0"/>
              <a:t>返回值</a:t>
            </a:r>
            <a:endParaRPr lang="zh-CN" altLang="en-US" smtClean="0"/>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b="1" dirty="0">
                <a:solidFill>
                  <a:srgbClr val="0000CC"/>
                </a:solidFill>
              </a:rPr>
              <a:t>1</a:t>
            </a:r>
            <a:r>
              <a:rPr lang="zh-CN" altLang="zh-CN" b="1" dirty="0">
                <a:solidFill>
                  <a:srgbClr val="0000CC"/>
                </a:solidFill>
              </a:rPr>
              <a:t>．默认返回值和返回</a:t>
            </a:r>
            <a:r>
              <a:rPr lang="en-US" altLang="zh-CN" b="1" dirty="0">
                <a:solidFill>
                  <a:srgbClr val="0000CC"/>
                </a:solidFill>
              </a:rPr>
              <a:t>void</a:t>
            </a:r>
            <a:endParaRPr lang="zh-CN" altLang="zh-CN" b="1" dirty="0">
              <a:solidFill>
                <a:srgbClr val="0000CC"/>
              </a:solidFill>
            </a:endParaRPr>
          </a:p>
          <a:p>
            <a:pPr marL="857250" lvl="2" indent="0">
              <a:buFontTx/>
              <a:buNone/>
              <a:defRPr/>
            </a:pPr>
            <a:r>
              <a:rPr lang="en-US" altLang="zh-CN" dirty="0">
                <a:solidFill>
                  <a:srgbClr val="FF0000"/>
                </a:solidFill>
              </a:rPr>
              <a:t>f(……){……}</a:t>
            </a:r>
            <a:endParaRPr lang="en-US" altLang="zh-CN" dirty="0">
              <a:solidFill>
                <a:srgbClr val="FF0000"/>
              </a:solidFill>
            </a:endParaRPr>
          </a:p>
          <a:p>
            <a:pPr lvl="1">
              <a:defRPr/>
            </a:pPr>
            <a:r>
              <a:rPr lang="zh-CN" altLang="en-US" b="1" dirty="0"/>
              <a:t>形似</a:t>
            </a:r>
            <a:r>
              <a:rPr lang="en-US" altLang="zh-CN" b="1" dirty="0"/>
              <a:t>f</a:t>
            </a:r>
            <a:r>
              <a:rPr lang="zh-CN" altLang="en-US" b="1" dirty="0"/>
              <a:t>这样的</a:t>
            </a:r>
            <a:r>
              <a:rPr lang="zh-CN" altLang="zh-CN" b="1" dirty="0"/>
              <a:t>函数</a:t>
            </a:r>
            <a:r>
              <a:rPr lang="zh-CN" altLang="en-US" b="1" dirty="0"/>
              <a:t>，</a:t>
            </a:r>
            <a:r>
              <a:rPr lang="zh-CN" altLang="zh-CN" b="1" dirty="0"/>
              <a:t>没指定返回类型时，</a:t>
            </a:r>
            <a:r>
              <a:rPr lang="en-US" altLang="zh-CN" b="1" dirty="0"/>
              <a:t>C</a:t>
            </a:r>
            <a:r>
              <a:rPr lang="zh-CN" altLang="zh-CN" b="1" dirty="0"/>
              <a:t>语言和早期的</a:t>
            </a:r>
            <a:r>
              <a:rPr lang="en-US" altLang="zh-CN" b="1" dirty="0"/>
              <a:t>C++</a:t>
            </a:r>
            <a:r>
              <a:rPr lang="zh-CN" altLang="zh-CN" b="1" dirty="0"/>
              <a:t>默认其返回值为</a:t>
            </a:r>
            <a:r>
              <a:rPr lang="en-US" altLang="zh-CN" b="1" dirty="0" err="1"/>
              <a:t>int</a:t>
            </a:r>
            <a:r>
              <a:rPr lang="zh-CN" altLang="zh-CN" b="1" dirty="0"/>
              <a:t>类型</a:t>
            </a:r>
            <a:r>
              <a:rPr lang="zh-CN" altLang="en-US" b="1" dirty="0"/>
              <a:t>。</a:t>
            </a:r>
            <a:r>
              <a:rPr lang="en-US" altLang="zh-CN" b="1" dirty="0"/>
              <a:t>C++11</a:t>
            </a:r>
            <a:r>
              <a:rPr lang="zh-CN" altLang="zh-CN" b="1" dirty="0"/>
              <a:t>不再支持这一默认返回值</a:t>
            </a:r>
            <a:r>
              <a:rPr lang="zh-CN" altLang="en-US" b="1" dirty="0"/>
              <a:t>。</a:t>
            </a:r>
            <a:endParaRPr lang="en-US" altLang="zh-CN" b="1" dirty="0"/>
          </a:p>
          <a:p>
            <a:pPr lvl="1">
              <a:defRPr/>
            </a:pPr>
            <a:r>
              <a:rPr lang="en-US" altLang="zh-CN" b="1" dirty="0"/>
              <a:t>C++11</a:t>
            </a:r>
            <a:r>
              <a:rPr lang="zh-CN" altLang="en-US" b="1" dirty="0"/>
              <a:t>中，</a:t>
            </a:r>
            <a:r>
              <a:rPr lang="zh-CN" altLang="zh-CN" b="1" dirty="0"/>
              <a:t>除了类的构造函数和析构函数可以没有返回类型外，所有函数都必须有返回类型</a:t>
            </a:r>
            <a:r>
              <a:rPr lang="zh-CN" altLang="en-US" b="1" dirty="0"/>
              <a:t>。</a:t>
            </a:r>
            <a:r>
              <a:rPr lang="zh-CN" altLang="en-US" b="1" dirty="0">
                <a:solidFill>
                  <a:srgbClr val="FF0000"/>
                </a:solidFill>
              </a:rPr>
              <a:t>没有返回值的函数，必须用</a:t>
            </a:r>
            <a:r>
              <a:rPr lang="en-US" altLang="zh-CN" b="1" dirty="0">
                <a:solidFill>
                  <a:srgbClr val="FF0000"/>
                </a:solidFill>
              </a:rPr>
              <a:t>void</a:t>
            </a:r>
            <a:r>
              <a:rPr lang="zh-CN" altLang="en-US" b="1" dirty="0">
                <a:solidFill>
                  <a:srgbClr val="FF0000"/>
                </a:solidFill>
              </a:rPr>
              <a:t>返回类型</a:t>
            </a:r>
            <a:r>
              <a:rPr lang="zh-CN" altLang="en-US" b="1" dirty="0"/>
              <a:t>。</a:t>
            </a:r>
            <a:endParaRPr lang="zh-CN" altLang="en-US" b="1" dirty="0"/>
          </a:p>
          <a:p>
            <a:pPr lvl="1">
              <a:defRPr/>
            </a:pPr>
            <a:r>
              <a:rPr lang="en-US" altLang="zh-CN" b="1" dirty="0"/>
              <a:t>void</a:t>
            </a:r>
            <a:r>
              <a:rPr lang="zh-CN" altLang="en-US" b="1" dirty="0"/>
              <a:t>返回值的函数，可以没有</a:t>
            </a:r>
            <a:r>
              <a:rPr lang="en-US" altLang="zh-CN" b="1" dirty="0"/>
              <a:t>return</a:t>
            </a:r>
            <a:r>
              <a:rPr lang="zh-CN" altLang="en-US" b="1" dirty="0"/>
              <a:t>语句，但是系统会隐式执行</a:t>
            </a:r>
            <a:r>
              <a:rPr lang="en-US" altLang="zh-CN" b="1" dirty="0"/>
              <a:t>return</a:t>
            </a:r>
            <a:r>
              <a:rPr lang="zh-CN" altLang="en-US" b="1" dirty="0"/>
              <a:t>语句。</a:t>
            </a:r>
            <a:endParaRPr lang="zh-CN" altLang="en-US" b="1" dirty="0"/>
          </a:p>
          <a:p>
            <a:pPr marL="457200" lvl="1" indent="0">
              <a:buFontTx/>
              <a:buNone/>
              <a:defRPr/>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1"/>
          <p:cNvSpPr>
            <a:spLocks noGrp="1"/>
          </p:cNvSpPr>
          <p:nvPr>
            <p:ph type="title"/>
          </p:nvPr>
        </p:nvSpPr>
        <p:spPr>
          <a:xfrm>
            <a:off x="457200" y="73025"/>
            <a:ext cx="8229600" cy="811213"/>
          </a:xfrm>
        </p:spPr>
        <p:txBody>
          <a:bodyPr/>
          <a:lstStyle/>
          <a:p>
            <a:r>
              <a:rPr lang="en-US" altLang="zh-CN" b="1" smtClean="0"/>
              <a:t>2.9.4  </a:t>
            </a:r>
            <a:r>
              <a:rPr lang="zh-CN" altLang="zh-CN" b="1" smtClean="0">
                <a:solidFill>
                  <a:srgbClr val="FF0000"/>
                </a:solidFill>
              </a:rPr>
              <a:t>函数</a:t>
            </a:r>
            <a:r>
              <a:rPr lang="zh-CN" altLang="zh-CN" b="1" smtClean="0"/>
              <a:t>返回值</a:t>
            </a:r>
            <a:endParaRPr lang="zh-CN" altLang="en-US" smtClean="0"/>
          </a:p>
        </p:txBody>
      </p:sp>
      <p:sp>
        <p:nvSpPr>
          <p:cNvPr id="145410" name="内容占位符 2"/>
          <p:cNvSpPr>
            <a:spLocks noGrp="1"/>
          </p:cNvSpPr>
          <p:nvPr>
            <p:ph idx="1"/>
          </p:nvPr>
        </p:nvSpPr>
        <p:spPr>
          <a:xfrm>
            <a:off x="250825" y="1076325"/>
            <a:ext cx="8623300" cy="5168900"/>
          </a:xfrm>
        </p:spPr>
        <p:txBody>
          <a:bodyPr/>
          <a:lstStyle/>
          <a:p>
            <a:pPr marL="0" indent="0">
              <a:buFontTx/>
              <a:buNone/>
            </a:pPr>
            <a:r>
              <a:rPr lang="zh-CN" altLang="zh-CN" sz="2400" b="1" dirty="0" smtClean="0"/>
              <a:t>【例</a:t>
            </a:r>
            <a:r>
              <a:rPr lang="en-US" altLang="zh-CN" sz="2400" b="1" dirty="0" smtClean="0"/>
              <a:t>2-20</a:t>
            </a:r>
            <a:r>
              <a:rPr lang="zh-CN" altLang="zh-CN" sz="2400" b="1" dirty="0" smtClean="0"/>
              <a:t>】设计函数</a:t>
            </a:r>
            <a:r>
              <a:rPr lang="en-US" altLang="zh-CN" sz="2400" b="1" dirty="0" err="1" smtClean="0"/>
              <a:t>maxArr</a:t>
            </a:r>
            <a:r>
              <a:rPr lang="zh-CN" altLang="zh-CN" sz="2400" b="1" dirty="0" smtClean="0"/>
              <a:t>求数组的最大值，函数</a:t>
            </a:r>
            <a:r>
              <a:rPr lang="en-US" altLang="zh-CN" sz="2400" b="1" dirty="0" smtClean="0"/>
              <a:t>swap</a:t>
            </a:r>
            <a:r>
              <a:rPr lang="zh-CN" altLang="zh-CN" sz="2400" b="1" dirty="0" smtClean="0"/>
              <a:t>实现两数交换。</a:t>
            </a:r>
            <a:r>
              <a:rPr lang="en-US" altLang="zh-CN" sz="2400" b="1" dirty="0" smtClean="0"/>
              <a:t> </a:t>
            </a:r>
            <a:endParaRPr lang="zh-CN" altLang="zh-CN" sz="2400" b="1" dirty="0" smtClean="0"/>
          </a:p>
          <a:p>
            <a:pPr marL="0" indent="0">
              <a:buFontTx/>
              <a:buNone/>
            </a:pPr>
            <a:r>
              <a:rPr lang="en-US" altLang="zh-CN" sz="2400" b="1" dirty="0" smtClean="0"/>
              <a:t>//Eg2-20.cpp</a:t>
            </a:r>
            <a:endParaRPr lang="zh-CN" altLang="zh-CN" sz="2400" b="1" dirty="0" smtClean="0"/>
          </a:p>
          <a:p>
            <a:pPr marL="0" indent="0">
              <a:buFontTx/>
              <a:buNone/>
            </a:pPr>
            <a:r>
              <a:rPr lang="en-US" altLang="zh-CN" sz="2400" b="1" dirty="0" err="1" smtClean="0">
                <a:solidFill>
                  <a:srgbClr val="FF0000"/>
                </a:solidFill>
              </a:rPr>
              <a:t>int</a:t>
            </a:r>
            <a:r>
              <a:rPr lang="en-US" altLang="zh-CN" sz="2400" b="1" dirty="0" smtClean="0"/>
              <a:t> </a:t>
            </a:r>
            <a:r>
              <a:rPr lang="en-US" altLang="zh-CN" sz="2400" b="1" dirty="0" err="1" smtClean="0"/>
              <a:t>maxArr</a:t>
            </a:r>
            <a:r>
              <a:rPr lang="en-US" altLang="zh-CN" sz="2400" b="1" dirty="0" smtClean="0"/>
              <a:t>(</a:t>
            </a:r>
            <a:r>
              <a:rPr lang="en-US" altLang="zh-CN" sz="2400" b="1" dirty="0" err="1" smtClean="0"/>
              <a:t>int</a:t>
            </a:r>
            <a:r>
              <a:rPr lang="en-US" altLang="zh-CN" sz="2400" b="1" dirty="0" smtClean="0"/>
              <a:t> a[],</a:t>
            </a:r>
            <a:r>
              <a:rPr lang="en-US" altLang="zh-CN" sz="2400" b="1" dirty="0" err="1" smtClean="0"/>
              <a:t>int</a:t>
            </a:r>
            <a:r>
              <a:rPr lang="en-US" altLang="zh-CN" sz="2400" b="1" dirty="0" smtClean="0"/>
              <a:t> n) {                                 //L1</a:t>
            </a:r>
            <a:endParaRPr lang="zh-CN" altLang="zh-CN" sz="2400" b="1" dirty="0" smtClean="0"/>
          </a:p>
          <a:p>
            <a:pPr marL="0" indent="0">
              <a:buFontTx/>
              <a:buNone/>
            </a:pPr>
            <a:r>
              <a:rPr lang="en-US" altLang="zh-CN" sz="2400" b="1" dirty="0" smtClean="0"/>
              <a:t>	</a:t>
            </a:r>
            <a:r>
              <a:rPr lang="en-US" altLang="zh-CN" sz="2400" b="1" dirty="0" err="1" smtClean="0"/>
              <a:t>int</a:t>
            </a:r>
            <a:r>
              <a:rPr lang="en-US" altLang="zh-CN" sz="2400" b="1" dirty="0" smtClean="0"/>
              <a:t> max = a[0];</a:t>
            </a:r>
            <a:endParaRPr lang="zh-CN" altLang="zh-CN" sz="2400" b="1" dirty="0" smtClean="0"/>
          </a:p>
          <a:p>
            <a:pPr marL="0" indent="0">
              <a:buFontTx/>
              <a:buNone/>
            </a:pPr>
            <a:r>
              <a:rPr lang="en-US" altLang="zh-CN" sz="2400" b="1" dirty="0" smtClean="0"/>
              <a:t>	for (</a:t>
            </a:r>
            <a:r>
              <a:rPr lang="en-US" altLang="zh-CN" sz="2400" b="1" dirty="0" err="1" smtClean="0"/>
              <a:t>int</a:t>
            </a:r>
            <a:r>
              <a:rPr lang="en-US" altLang="zh-CN" sz="2400" b="1" dirty="0" smtClean="0"/>
              <a:t> </a:t>
            </a:r>
            <a:r>
              <a:rPr lang="en-US" altLang="zh-CN" sz="2400" b="1" dirty="0" err="1" smtClean="0"/>
              <a:t>i</a:t>
            </a:r>
            <a:r>
              <a:rPr lang="en-US" altLang="zh-CN" sz="2400" b="1" dirty="0" smtClean="0"/>
              <a:t> = 1; </a:t>
            </a:r>
            <a:r>
              <a:rPr lang="en-US" altLang="zh-CN" sz="2400" b="1" dirty="0" err="1" smtClean="0"/>
              <a:t>i</a:t>
            </a:r>
            <a:r>
              <a:rPr lang="en-US" altLang="zh-CN" sz="2400" b="1" dirty="0" smtClean="0"/>
              <a:t> &lt; </a:t>
            </a:r>
            <a:r>
              <a:rPr lang="en-US" altLang="zh-CN" sz="2400" b="1" dirty="0" err="1" smtClean="0"/>
              <a:t>n;i</a:t>
            </a:r>
            <a:r>
              <a:rPr lang="en-US" altLang="zh-CN" sz="2400" b="1" dirty="0" smtClean="0"/>
              <a:t>++)</a:t>
            </a:r>
            <a:endParaRPr lang="zh-CN" altLang="zh-CN" sz="2400" b="1" dirty="0" smtClean="0"/>
          </a:p>
          <a:p>
            <a:pPr marL="0" indent="0">
              <a:buFontTx/>
              <a:buNone/>
            </a:pPr>
            <a:r>
              <a:rPr lang="en-US" altLang="zh-CN" sz="2400" b="1" dirty="0" smtClean="0"/>
              <a:t>		if (max &lt; a[</a:t>
            </a:r>
            <a:r>
              <a:rPr lang="en-US" altLang="zh-CN" sz="2400" b="1" dirty="0" err="1" smtClean="0"/>
              <a:t>i</a:t>
            </a:r>
            <a:r>
              <a:rPr lang="en-US" altLang="zh-CN" sz="2400" b="1" dirty="0" smtClean="0"/>
              <a:t>]) max = a[</a:t>
            </a:r>
            <a:r>
              <a:rPr lang="en-US" altLang="zh-CN" sz="2400" b="1" dirty="0" err="1" smtClean="0"/>
              <a:t>i</a:t>
            </a:r>
            <a:r>
              <a:rPr lang="en-US" altLang="zh-CN" sz="2400" b="1" dirty="0" smtClean="0"/>
              <a:t>];</a:t>
            </a:r>
            <a:endParaRPr lang="zh-CN" altLang="zh-CN" sz="2400" b="1" dirty="0" smtClean="0"/>
          </a:p>
          <a:p>
            <a:pPr marL="0" indent="0">
              <a:buFontTx/>
              <a:buNone/>
            </a:pPr>
            <a:r>
              <a:rPr lang="en-US" altLang="zh-CN" sz="2400" b="1" dirty="0" smtClean="0"/>
              <a:t>	return max;</a:t>
            </a:r>
            <a:endParaRPr lang="zh-CN" altLang="zh-CN" sz="2400" b="1" dirty="0" smtClean="0"/>
          </a:p>
          <a:p>
            <a:pPr marL="0" indent="0">
              <a:buFontTx/>
              <a:buNone/>
            </a:pPr>
            <a:r>
              <a:rPr lang="en-US" altLang="zh-CN" sz="2400" b="1" dirty="0" smtClean="0"/>
              <a:t>}</a:t>
            </a:r>
            <a:endParaRPr lang="zh-CN" altLang="zh-CN" sz="2400" b="1" dirty="0" smtClean="0"/>
          </a:p>
          <a:p>
            <a:pPr marL="0" indent="0">
              <a:buFontTx/>
              <a:buNone/>
            </a:pPr>
            <a:r>
              <a:rPr lang="en-US" altLang="zh-CN" sz="2400" b="1" dirty="0" smtClean="0">
                <a:solidFill>
                  <a:srgbClr val="FF0000"/>
                </a:solidFill>
              </a:rPr>
              <a:t>void</a:t>
            </a:r>
            <a:r>
              <a:rPr lang="en-US" altLang="zh-CN" sz="2400" b="1" dirty="0" smtClean="0"/>
              <a:t> swap(</a:t>
            </a:r>
            <a:r>
              <a:rPr lang="en-US" altLang="zh-CN" sz="2400" b="1" dirty="0" err="1" smtClean="0"/>
              <a:t>int</a:t>
            </a:r>
            <a:r>
              <a:rPr lang="en-US" altLang="zh-CN" sz="2400" b="1" dirty="0" smtClean="0"/>
              <a:t> &amp;a, </a:t>
            </a:r>
            <a:r>
              <a:rPr lang="en-US" altLang="zh-CN" sz="2400" b="1" dirty="0" err="1" smtClean="0"/>
              <a:t>int</a:t>
            </a:r>
            <a:r>
              <a:rPr lang="en-US" altLang="zh-CN" sz="2400" b="1" dirty="0" smtClean="0"/>
              <a:t> &amp;b) {</a:t>
            </a:r>
            <a:endParaRPr lang="zh-CN" altLang="zh-CN" sz="2400" b="1" dirty="0" smtClean="0"/>
          </a:p>
          <a:p>
            <a:pPr marL="0" indent="0">
              <a:buFontTx/>
              <a:buNone/>
            </a:pPr>
            <a:r>
              <a:rPr lang="en-US" altLang="zh-CN" sz="2400" b="1" dirty="0" smtClean="0"/>
              <a:t>	if (a </a:t>
            </a:r>
            <a:r>
              <a:rPr lang="en-US" altLang="zh-CN" sz="2400" b="1" dirty="0" smtClean="0">
                <a:solidFill>
                  <a:srgbClr val="0000CC"/>
                </a:solidFill>
              </a:rPr>
              <a:t>==</a:t>
            </a:r>
            <a:r>
              <a:rPr lang="en-US" altLang="zh-CN" sz="2400" b="1" dirty="0" smtClean="0"/>
              <a:t> b)   </a:t>
            </a:r>
            <a:r>
              <a:rPr lang="en-US" altLang="zh-CN" sz="2400" b="1" dirty="0" smtClean="0">
                <a:solidFill>
                  <a:srgbClr val="0000CC"/>
                </a:solidFill>
              </a:rPr>
              <a:t>return;</a:t>
            </a:r>
            <a:r>
              <a:rPr lang="en-US" altLang="zh-CN" sz="2400" b="1" dirty="0" smtClean="0"/>
              <a:t>                                       //L2</a:t>
            </a:r>
            <a:endParaRPr lang="zh-CN" altLang="zh-CN" sz="2400" b="1" dirty="0" smtClean="0"/>
          </a:p>
          <a:p>
            <a:pPr marL="0" indent="0">
              <a:buFontTx/>
              <a:buNone/>
            </a:pPr>
            <a:r>
              <a:rPr lang="en-US" altLang="zh-CN" sz="2400" b="1" dirty="0" smtClean="0"/>
              <a:t>	else {		</a:t>
            </a:r>
            <a:r>
              <a:rPr lang="en-US" altLang="zh-CN" sz="2400" b="1" dirty="0" err="1" smtClean="0"/>
              <a:t>int</a:t>
            </a:r>
            <a:r>
              <a:rPr lang="en-US" altLang="zh-CN" sz="2400" b="1" dirty="0" smtClean="0"/>
              <a:t> t = a; a = b; b = t;	}</a:t>
            </a:r>
            <a:endParaRPr lang="zh-CN" altLang="zh-CN" sz="2400" b="1" dirty="0" smtClean="0"/>
          </a:p>
          <a:p>
            <a:pPr marL="0" indent="0">
              <a:buFontTx/>
              <a:buNone/>
            </a:pPr>
            <a:r>
              <a:rPr lang="en-US" altLang="zh-CN" sz="2400" b="1" dirty="0" smtClean="0"/>
              <a:t>}</a:t>
            </a:r>
            <a:endParaRPr lang="zh-CN" altLang="zh-CN" sz="2400" b="1" dirty="0" smtClean="0"/>
          </a:p>
          <a:p>
            <a:pPr marL="0" indent="0">
              <a:buFontTx/>
              <a:buNone/>
            </a:pPr>
            <a:endParaRPr lang="zh-CN" altLang="en-US" sz="2400" b="1"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3" name="Rectangle 2"/>
          <p:cNvSpPr>
            <a:spLocks noGrp="1" noChangeArrowheads="1"/>
          </p:cNvSpPr>
          <p:nvPr>
            <p:ph idx="1"/>
          </p:nvPr>
        </p:nvSpPr>
        <p:spPr>
          <a:xfrm>
            <a:off x="539750" y="1147763"/>
            <a:ext cx="8147050" cy="5151437"/>
          </a:xfrm>
        </p:spPr>
        <p:txBody>
          <a:bodyPr/>
          <a:lstStyle/>
          <a:p>
            <a:pPr eaLnBrk="1" hangingPunct="1">
              <a:buFontTx/>
              <a:buNone/>
            </a:pPr>
            <a:r>
              <a:rPr lang="en-US" altLang="zh-CN" sz="2800" b="1" dirty="0" smtClean="0">
                <a:solidFill>
                  <a:srgbClr val="0000CC"/>
                </a:solidFill>
              </a:rPr>
              <a:t>2．</a:t>
            </a:r>
            <a:r>
              <a:rPr lang="zh-CN" altLang="en-US" sz="2800" b="1" dirty="0" smtClean="0">
                <a:solidFill>
                  <a:srgbClr val="0000CC"/>
                </a:solidFill>
              </a:rPr>
              <a:t>返回引用</a:t>
            </a:r>
            <a:endParaRPr lang="en-US" altLang="zh-CN" sz="2800" b="1" dirty="0" smtClean="0">
              <a:solidFill>
                <a:srgbClr val="0000CC"/>
              </a:solidFill>
            </a:endParaRPr>
          </a:p>
          <a:p>
            <a:pPr eaLnBrk="1" hangingPunct="1">
              <a:buFontTx/>
              <a:buNone/>
            </a:pPr>
            <a:r>
              <a:rPr lang="en-US" altLang="zh-CN" sz="2800" b="1" dirty="0" smtClean="0">
                <a:solidFill>
                  <a:srgbClr val="FF0000"/>
                </a:solidFill>
              </a:rPr>
              <a:t>（１）</a:t>
            </a:r>
            <a:r>
              <a:rPr lang="zh-CN" altLang="en-US" sz="2800" b="1" dirty="0" smtClean="0">
                <a:solidFill>
                  <a:srgbClr val="FF0000"/>
                </a:solidFill>
              </a:rPr>
              <a:t>相关概念</a:t>
            </a:r>
            <a:endParaRPr lang="zh-CN" altLang="en-US" sz="2800" b="1" dirty="0" smtClean="0">
              <a:solidFill>
                <a:srgbClr val="FF0000"/>
              </a:solidFill>
            </a:endParaRPr>
          </a:p>
          <a:p>
            <a:pPr lvl="1" eaLnBrk="1" hangingPunct="1"/>
            <a:r>
              <a:rPr lang="zh-CN" altLang="en-US" b="1" dirty="0" smtClean="0"/>
              <a:t>除了返回</a:t>
            </a:r>
            <a:r>
              <a:rPr lang="zh-CN" altLang="en-US" b="1" dirty="0" smtClean="0">
                <a:solidFill>
                  <a:srgbClr val="0000CC"/>
                </a:solidFill>
              </a:rPr>
              <a:t>值或指针</a:t>
            </a:r>
            <a:r>
              <a:rPr lang="zh-CN" altLang="en-US" b="1" dirty="0" smtClean="0"/>
              <a:t>外，函数还可以返回一个</a:t>
            </a:r>
            <a:r>
              <a:rPr lang="zh-CN" altLang="en-US" b="1" dirty="0" smtClean="0">
                <a:solidFill>
                  <a:srgbClr val="0000CC"/>
                </a:solidFill>
              </a:rPr>
              <a:t>引用</a:t>
            </a:r>
            <a:r>
              <a:rPr lang="zh-CN" altLang="en-US" b="1" dirty="0" smtClean="0"/>
              <a:t>。返回引用的函数定义形式如下：</a:t>
            </a:r>
            <a:endParaRPr lang="zh-CN" altLang="en-US" b="1" dirty="0" smtClean="0"/>
          </a:p>
          <a:p>
            <a:pPr algn="ctr" eaLnBrk="1" hangingPunct="1">
              <a:buFontTx/>
              <a:buNone/>
            </a:pPr>
            <a:r>
              <a:rPr lang="en-US" altLang="zh-CN" b="1" dirty="0" err="1" smtClean="0">
                <a:solidFill>
                  <a:schemeClr val="accent2"/>
                </a:solidFill>
              </a:rPr>
              <a:t>rtype</a:t>
            </a:r>
            <a:r>
              <a:rPr lang="en-US" altLang="zh-CN" b="1" dirty="0" smtClean="0">
                <a:solidFill>
                  <a:schemeClr val="accent2"/>
                </a:solidFill>
              </a:rPr>
              <a:t>  &amp; </a:t>
            </a:r>
            <a:r>
              <a:rPr lang="en-US" altLang="zh-CN" b="1" dirty="0" err="1" smtClean="0">
                <a:solidFill>
                  <a:schemeClr val="accent2"/>
                </a:solidFill>
              </a:rPr>
              <a:t>f_name</a:t>
            </a:r>
            <a:r>
              <a:rPr lang="en-US" altLang="zh-CN" b="1" dirty="0" smtClean="0">
                <a:solidFill>
                  <a:schemeClr val="accent2"/>
                </a:solidFill>
              </a:rPr>
              <a:t>(type1 p1,type2 p2,…)</a:t>
            </a:r>
            <a:r>
              <a:rPr lang="zh-CN" altLang="en-US" b="1" dirty="0" smtClean="0">
                <a:solidFill>
                  <a:schemeClr val="accent2"/>
                </a:solidFill>
              </a:rPr>
              <a:t>；</a:t>
            </a:r>
            <a:endParaRPr lang="zh-CN" altLang="en-US" b="1" dirty="0" smtClean="0">
              <a:solidFill>
                <a:schemeClr val="accent2"/>
              </a:solidFill>
            </a:endParaRPr>
          </a:p>
          <a:p>
            <a:pPr algn="ctr" eaLnBrk="1" hangingPunct="1">
              <a:buFontTx/>
              <a:buNone/>
            </a:pPr>
            <a:endParaRPr lang="zh-CN" altLang="en-US" b="1" dirty="0" smtClean="0">
              <a:solidFill>
                <a:schemeClr val="accent2"/>
              </a:solidFill>
            </a:endParaRPr>
          </a:p>
          <a:p>
            <a:pPr lvl="1" eaLnBrk="1" hangingPunct="1"/>
            <a:r>
              <a:rPr lang="zh-CN" altLang="en-US" b="1" dirty="0" smtClean="0"/>
              <a:t>当一个函数返回引用时，</a:t>
            </a:r>
            <a:r>
              <a:rPr lang="zh-CN" altLang="en-US" b="1" dirty="0" smtClean="0">
                <a:solidFill>
                  <a:srgbClr val="0000CC"/>
                </a:solidFill>
              </a:rPr>
              <a:t>实际返回了一个变量的内存地址</a:t>
            </a:r>
            <a:r>
              <a:rPr lang="zh-CN" altLang="en-US" b="1" dirty="0" smtClean="0"/>
              <a:t>。既然是内存地址，就能够读和写该地址所对应的内存区域中的值，</a:t>
            </a:r>
            <a:r>
              <a:rPr lang="zh-CN" altLang="en-US" b="1" dirty="0" smtClean="0">
                <a:solidFill>
                  <a:srgbClr val="FF0000"/>
                </a:solidFill>
              </a:rPr>
              <a:t>这使函数调用能够出现在赋值语句的左边。</a:t>
            </a:r>
            <a:endParaRPr lang="zh-CN" altLang="en-US" b="1" dirty="0" smtClean="0">
              <a:solidFill>
                <a:srgbClr val="FF0000"/>
              </a:solidFill>
            </a:endParaRPr>
          </a:p>
        </p:txBody>
      </p:sp>
      <p:sp>
        <p:nvSpPr>
          <p:cNvPr id="146434" name="标题 1"/>
          <p:cNvSpPr>
            <a:spLocks noGrp="1"/>
          </p:cNvSpPr>
          <p:nvPr>
            <p:ph type="title"/>
          </p:nvPr>
        </p:nvSpPr>
        <p:spPr>
          <a:xfrm>
            <a:off x="457200" y="73025"/>
            <a:ext cx="8229600" cy="811213"/>
          </a:xfrm>
        </p:spPr>
        <p:txBody>
          <a:bodyPr/>
          <a:lstStyle/>
          <a:p>
            <a:r>
              <a:rPr lang="en-US" altLang="zh-CN" b="1" smtClean="0"/>
              <a:t>2.9.4  </a:t>
            </a:r>
            <a:r>
              <a:rPr lang="zh-CN" altLang="zh-CN" b="1" smtClean="0">
                <a:solidFill>
                  <a:srgbClr val="FF0000"/>
                </a:solidFill>
              </a:rPr>
              <a:t>函数</a:t>
            </a:r>
            <a:r>
              <a:rPr lang="zh-CN" altLang="zh-CN" b="1" smtClean="0"/>
              <a:t>返回值</a:t>
            </a:r>
            <a:endParaRPr lang="zh-CN" altLang="en-US" smtClean="0"/>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3"/>
          <p:cNvSpPr>
            <a:spLocks noGrp="1" noChangeArrowheads="1"/>
          </p:cNvSpPr>
          <p:nvPr>
            <p:ph idx="1"/>
          </p:nvPr>
        </p:nvSpPr>
        <p:spPr>
          <a:xfrm>
            <a:off x="640715" y="1124268"/>
            <a:ext cx="7862888" cy="5221287"/>
          </a:xfrm>
        </p:spPr>
        <p:txBody>
          <a:bodyPr/>
          <a:lstStyle/>
          <a:p>
            <a:pPr eaLnBrk="1" hangingPunct="1">
              <a:lnSpc>
                <a:spcPct val="80000"/>
              </a:lnSpc>
              <a:buFontTx/>
              <a:buNone/>
            </a:pPr>
            <a:r>
              <a:rPr lang="en-US" altLang="zh-CN" b="1" dirty="0" smtClean="0">
                <a:solidFill>
                  <a:srgbClr val="FF0000"/>
                </a:solidFill>
              </a:rPr>
              <a:t>（2</a:t>
            </a:r>
            <a:r>
              <a:rPr lang="zh-CN" altLang="en-US" b="1" dirty="0" smtClean="0">
                <a:solidFill>
                  <a:srgbClr val="FF0000"/>
                </a:solidFill>
              </a:rPr>
              <a:t>）引用应用</a:t>
            </a:r>
            <a:endParaRPr lang="en-US" altLang="zh-CN" b="1" dirty="0" smtClean="0">
              <a:solidFill>
                <a:srgbClr val="FF0000"/>
              </a:solidFill>
            </a:endParaRPr>
          </a:p>
          <a:p>
            <a:pPr eaLnBrk="1" hangingPunct="1">
              <a:lnSpc>
                <a:spcPct val="80000"/>
              </a:lnSpc>
              <a:buFontTx/>
              <a:buNone/>
            </a:pPr>
            <a:r>
              <a:rPr lang="en-US" altLang="zh-CN" sz="2800" b="1" dirty="0" smtClean="0">
                <a:solidFill>
                  <a:schemeClr val="accent2"/>
                </a:solidFill>
              </a:rPr>
              <a:t>【</a:t>
            </a:r>
            <a:r>
              <a:rPr lang="zh-CN" altLang="en-US" sz="2800" b="1" dirty="0" smtClean="0">
                <a:solidFill>
                  <a:schemeClr val="accent2"/>
                </a:solidFill>
              </a:rPr>
              <a:t>例</a:t>
            </a:r>
            <a:r>
              <a:rPr lang="en-US" altLang="zh-CN" sz="2800" b="1" dirty="0" smtClean="0">
                <a:solidFill>
                  <a:schemeClr val="accent2"/>
                </a:solidFill>
              </a:rPr>
              <a:t>2-21】  </a:t>
            </a:r>
            <a:r>
              <a:rPr lang="zh-CN" altLang="en-US" sz="2800" b="1" dirty="0" smtClean="0">
                <a:solidFill>
                  <a:schemeClr val="accent2"/>
                </a:solidFill>
              </a:rPr>
              <a:t>返回引用的两数相加函数。</a:t>
            </a:r>
            <a:endParaRPr lang="zh-CN" altLang="en-US" sz="2800" b="1" dirty="0" smtClean="0">
              <a:solidFill>
                <a:schemeClr val="accent2"/>
              </a:solidFill>
            </a:endParaRPr>
          </a:p>
          <a:p>
            <a:pPr eaLnBrk="1" hangingPunct="1">
              <a:lnSpc>
                <a:spcPct val="80000"/>
              </a:lnSpc>
              <a:buFontTx/>
              <a:buNone/>
            </a:pPr>
            <a:r>
              <a:rPr lang="en-US" altLang="zh-CN" sz="1800" b="1" dirty="0" smtClean="0"/>
              <a:t>//Eg2.21.cpp</a:t>
            </a:r>
            <a:endParaRPr lang="en-US" altLang="zh-CN" sz="1800" b="1" dirty="0" smtClean="0"/>
          </a:p>
          <a:p>
            <a:pPr eaLnBrk="1" hangingPunct="1">
              <a:lnSpc>
                <a:spcPct val="80000"/>
              </a:lnSpc>
              <a:buFontTx/>
              <a:buNone/>
            </a:pPr>
            <a:r>
              <a:rPr lang="en-US" altLang="zh-CN" sz="1800" b="1" dirty="0" smtClean="0"/>
              <a:t>#include &lt;</a:t>
            </a:r>
            <a:r>
              <a:rPr lang="en-US" altLang="zh-CN" sz="1800" b="1" dirty="0" err="1" smtClean="0"/>
              <a:t>iostream</a:t>
            </a:r>
            <a:r>
              <a:rPr lang="en-US" altLang="zh-CN" sz="1800" b="1" dirty="0" smtClean="0"/>
              <a:t>&gt;</a:t>
            </a:r>
            <a:endParaRPr lang="en-US" altLang="zh-CN" sz="1800" b="1" dirty="0" smtClean="0"/>
          </a:p>
          <a:p>
            <a:pPr eaLnBrk="1" hangingPunct="1">
              <a:lnSpc>
                <a:spcPct val="80000"/>
              </a:lnSpc>
              <a:buFontTx/>
              <a:buNone/>
            </a:pPr>
            <a:r>
              <a:rPr lang="en-US" altLang="zh-CN" sz="1800" b="1" dirty="0" smtClean="0"/>
              <a:t>#using namespace </a:t>
            </a:r>
            <a:r>
              <a:rPr lang="en-US" altLang="zh-CN" sz="1800" b="1" dirty="0" err="1" smtClean="0"/>
              <a:t>std</a:t>
            </a:r>
            <a:r>
              <a:rPr lang="en-US" altLang="zh-CN" sz="1800" b="1" dirty="0" smtClean="0"/>
              <a:t>;</a:t>
            </a:r>
            <a:endParaRPr lang="en-US" altLang="zh-CN" sz="1800" b="1" dirty="0" smtClean="0"/>
          </a:p>
          <a:p>
            <a:pPr eaLnBrk="1" hangingPunct="1">
              <a:lnSpc>
                <a:spcPct val="80000"/>
              </a:lnSpc>
              <a:buFontTx/>
              <a:buNone/>
            </a:pPr>
            <a:r>
              <a:rPr lang="en-US" altLang="zh-CN" sz="1800" b="1" dirty="0" err="1" smtClean="0"/>
              <a:t>int</a:t>
            </a:r>
            <a:r>
              <a:rPr lang="en-US" altLang="zh-CN" sz="1800" b="1" dirty="0" smtClean="0"/>
              <a:t> temp;</a:t>
            </a:r>
            <a:endParaRPr lang="en-US" altLang="zh-CN" sz="1800" b="1" dirty="0" smtClean="0"/>
          </a:p>
          <a:p>
            <a:pPr eaLnBrk="1" hangingPunct="1">
              <a:lnSpc>
                <a:spcPct val="80000"/>
              </a:lnSpc>
              <a:buFontTx/>
              <a:buNone/>
            </a:pPr>
            <a:r>
              <a:rPr lang="en-US" altLang="zh-CN" sz="1800" b="1" dirty="0" err="1" smtClean="0"/>
              <a:t>int</a:t>
            </a:r>
            <a:r>
              <a:rPr lang="en-US" altLang="zh-CN" sz="1800" b="1" dirty="0" smtClean="0"/>
              <a:t>&amp; f(</a:t>
            </a:r>
            <a:r>
              <a:rPr lang="en-US" altLang="zh-CN" sz="1800" b="1" dirty="0" err="1" smtClean="0"/>
              <a:t>int</a:t>
            </a:r>
            <a:r>
              <a:rPr lang="en-US" altLang="zh-CN" sz="1800" b="1" dirty="0" smtClean="0"/>
              <a:t> i1,int i2){</a:t>
            </a:r>
            <a:endParaRPr lang="en-US" altLang="zh-CN" sz="1800" b="1" dirty="0" smtClean="0"/>
          </a:p>
          <a:p>
            <a:pPr eaLnBrk="1" hangingPunct="1">
              <a:lnSpc>
                <a:spcPct val="80000"/>
              </a:lnSpc>
              <a:buFontTx/>
              <a:buNone/>
            </a:pPr>
            <a:r>
              <a:rPr lang="en-US" altLang="zh-CN" sz="1800" b="1" dirty="0" smtClean="0"/>
              <a:t>	temp=i1+i2;</a:t>
            </a:r>
            <a:endParaRPr lang="en-US" altLang="zh-CN" sz="1800" b="1" dirty="0" smtClean="0"/>
          </a:p>
          <a:p>
            <a:pPr eaLnBrk="1" hangingPunct="1">
              <a:lnSpc>
                <a:spcPct val="80000"/>
              </a:lnSpc>
              <a:buFontTx/>
              <a:buNone/>
            </a:pPr>
            <a:r>
              <a:rPr lang="en-US" altLang="zh-CN" sz="1800" b="1" dirty="0" smtClean="0"/>
              <a:t>	return temp;</a:t>
            </a:r>
            <a:endParaRPr lang="en-US" altLang="zh-CN" sz="1800" b="1" dirty="0" smtClean="0"/>
          </a:p>
          <a:p>
            <a:pPr eaLnBrk="1" hangingPunct="1">
              <a:lnSpc>
                <a:spcPct val="80000"/>
              </a:lnSpc>
              <a:buFontTx/>
              <a:buNone/>
            </a:pPr>
            <a:r>
              <a:rPr lang="en-US" altLang="zh-CN" sz="1800" b="1" dirty="0" smtClean="0"/>
              <a:t>}</a:t>
            </a:r>
            <a:endParaRPr lang="en-US" altLang="zh-CN" sz="1800" b="1" dirty="0" smtClean="0"/>
          </a:p>
          <a:p>
            <a:pPr eaLnBrk="1" hangingPunct="1">
              <a:lnSpc>
                <a:spcPct val="80000"/>
              </a:lnSpc>
              <a:buFontTx/>
              <a:buNone/>
            </a:pPr>
            <a:r>
              <a:rPr lang="en-US" altLang="zh-CN" sz="1800" b="1" dirty="0" smtClean="0"/>
              <a:t>void main(){</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int</a:t>
            </a:r>
            <a:r>
              <a:rPr lang="en-US" altLang="zh-CN" sz="1800" b="1" dirty="0" smtClean="0"/>
              <a:t> t=f(12,3);          		//L1</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&lt;&lt;temp&lt;&lt; "  ";    		//L2</a:t>
            </a:r>
            <a:endParaRPr lang="en-US" altLang="zh-CN" sz="1800" b="1" dirty="0" smtClean="0"/>
          </a:p>
          <a:p>
            <a:pPr eaLnBrk="1" hangingPunct="1">
              <a:lnSpc>
                <a:spcPct val="80000"/>
              </a:lnSpc>
              <a:buFontTx/>
              <a:buNone/>
            </a:pPr>
            <a:r>
              <a:rPr lang="en-US" altLang="zh-CN" sz="1800" b="1" dirty="0" smtClean="0"/>
              <a:t>	f(3,10)++;              		//L3</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&lt;&lt;temp&lt;&lt; "  ";     		//L4</a:t>
            </a:r>
            <a:endParaRPr lang="en-US" altLang="zh-CN" sz="1800" b="1" dirty="0" smtClean="0"/>
          </a:p>
          <a:p>
            <a:pPr eaLnBrk="1" hangingPunct="1">
              <a:lnSpc>
                <a:spcPct val="80000"/>
              </a:lnSpc>
              <a:buFontTx/>
              <a:buNone/>
            </a:pPr>
            <a:r>
              <a:rPr lang="en-US" altLang="zh-CN" sz="1800" b="1" dirty="0" smtClean="0"/>
              <a:t>	f(2,7)=11;              		//L5</a:t>
            </a:r>
            <a:endParaRPr lang="en-US" altLang="zh-CN" sz="1800" b="1" dirty="0" smtClean="0"/>
          </a:p>
          <a:p>
            <a:pPr eaLnBrk="1" hangingPunct="1">
              <a:lnSpc>
                <a:spcPct val="80000"/>
              </a:lnSpc>
              <a:buFontTx/>
              <a:buNone/>
            </a:pPr>
            <a:r>
              <a:rPr lang="en-US" altLang="zh-CN" sz="1800" b="1" dirty="0" smtClean="0"/>
              <a:t>	</a:t>
            </a:r>
            <a:r>
              <a:rPr lang="en-US" altLang="zh-CN" sz="1800" b="1" dirty="0" err="1" smtClean="0"/>
              <a:t>cout</a:t>
            </a:r>
            <a:r>
              <a:rPr lang="en-US" altLang="zh-CN" sz="1800" b="1" dirty="0" smtClean="0"/>
              <a:t>&lt;&lt;temp&lt;&lt;</a:t>
            </a:r>
            <a:r>
              <a:rPr lang="en-US" altLang="zh-CN" sz="1800" b="1" dirty="0" err="1" smtClean="0"/>
              <a:t>endl</a:t>
            </a:r>
            <a:r>
              <a:rPr lang="en-US" altLang="zh-CN" sz="1800" b="1" dirty="0" smtClean="0"/>
              <a:t>;     	//L6</a:t>
            </a:r>
            <a:endParaRPr lang="en-US" altLang="zh-CN" sz="1800" b="1" dirty="0" smtClean="0"/>
          </a:p>
          <a:p>
            <a:pPr eaLnBrk="1" hangingPunct="1">
              <a:lnSpc>
                <a:spcPct val="80000"/>
              </a:lnSpc>
              <a:buFontTx/>
              <a:buNone/>
            </a:pPr>
            <a:r>
              <a:rPr lang="en-US" altLang="zh-CN" sz="1800" b="1" dirty="0" smtClean="0"/>
              <a:t>}</a:t>
            </a:r>
            <a:endParaRPr lang="zh-CN" altLang="en-US" sz="1800" b="1" dirty="0" smtClean="0"/>
          </a:p>
        </p:txBody>
      </p:sp>
      <p:sp>
        <p:nvSpPr>
          <p:cNvPr id="147458" name="标题 1"/>
          <p:cNvSpPr>
            <a:spLocks noGrp="1"/>
          </p:cNvSpPr>
          <p:nvPr>
            <p:ph type="title"/>
          </p:nvPr>
        </p:nvSpPr>
        <p:spPr>
          <a:xfrm>
            <a:off x="457200" y="73025"/>
            <a:ext cx="8229600" cy="811213"/>
          </a:xfrm>
        </p:spPr>
        <p:txBody>
          <a:bodyPr/>
          <a:lstStyle/>
          <a:p>
            <a:r>
              <a:rPr lang="en-US" altLang="zh-CN" b="1" smtClean="0"/>
              <a:t>2.9.4  </a:t>
            </a:r>
            <a:r>
              <a:rPr lang="zh-CN" altLang="zh-CN" b="1" smtClean="0">
                <a:solidFill>
                  <a:srgbClr val="FF0000"/>
                </a:solidFill>
              </a:rPr>
              <a:t>函数</a:t>
            </a:r>
            <a:r>
              <a:rPr lang="zh-CN" altLang="zh-CN" b="1" smtClean="0"/>
              <a:t>返回值</a:t>
            </a:r>
            <a:endParaRPr lang="zh-CN" alt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5" name="Rectangle 2"/>
          <p:cNvSpPr>
            <a:spLocks noGrp="1" noChangeArrowheads="1"/>
          </p:cNvSpPr>
          <p:nvPr>
            <p:ph idx="1"/>
          </p:nvPr>
        </p:nvSpPr>
        <p:spPr>
          <a:xfrm>
            <a:off x="125413" y="674688"/>
            <a:ext cx="8716962" cy="5840412"/>
          </a:xfrm>
        </p:spPr>
        <p:txBody>
          <a:bodyPr/>
          <a:lstStyle/>
          <a:p>
            <a:pPr eaLnBrk="1" hangingPunct="1">
              <a:lnSpc>
                <a:spcPct val="90000"/>
              </a:lnSpc>
              <a:buFontTx/>
              <a:buNone/>
            </a:pPr>
            <a:r>
              <a:rPr lang="en-US" altLang="zh-CN" sz="2800" b="1" dirty="0" smtClean="0">
                <a:solidFill>
                  <a:srgbClr val="FF0000"/>
                </a:solidFill>
              </a:rPr>
              <a:t>2</a:t>
            </a:r>
            <a:r>
              <a:rPr lang="zh-CN" altLang="en-US" sz="2800" b="1" dirty="0" smtClean="0">
                <a:solidFill>
                  <a:srgbClr val="FF0000"/>
                </a:solidFill>
              </a:rPr>
              <a:t>、引用应用：</a:t>
            </a:r>
            <a:r>
              <a:rPr lang="zh-CN" altLang="en-US" sz="2800" b="1" dirty="0" smtClean="0">
                <a:solidFill>
                  <a:schemeClr val="accent2"/>
                </a:solidFill>
              </a:rPr>
              <a:t>函数调用作为左值</a:t>
            </a:r>
            <a:endParaRPr lang="zh-CN" altLang="en-US" sz="2800" b="1" dirty="0" smtClean="0">
              <a:solidFill>
                <a:schemeClr val="accent2"/>
              </a:solidFill>
            </a:endParaRPr>
          </a:p>
          <a:p>
            <a:pPr lvl="1" eaLnBrk="1" hangingPunct="1">
              <a:lnSpc>
                <a:spcPct val="90000"/>
              </a:lnSpc>
            </a:pPr>
            <a:r>
              <a:rPr lang="zh-CN" altLang="en-US" sz="2400" b="1" dirty="0" smtClean="0"/>
              <a:t>例题：</a:t>
            </a:r>
            <a:endParaRPr lang="zh-CN" altLang="en-US" sz="2400" b="1" dirty="0" smtClean="0"/>
          </a:p>
          <a:p>
            <a:pPr lvl="1" eaLnBrk="1" hangingPunct="1">
              <a:lnSpc>
                <a:spcPct val="90000"/>
              </a:lnSpc>
              <a:buFontTx/>
              <a:buNone/>
            </a:pPr>
            <a:r>
              <a:rPr lang="en-US" altLang="zh-CN" sz="2400" b="1" dirty="0" smtClean="0"/>
              <a:t>#include &lt;</a:t>
            </a:r>
            <a:r>
              <a:rPr lang="en-US" altLang="zh-CN" sz="2400" b="1" dirty="0" err="1" smtClean="0"/>
              <a:t>iostream</a:t>
            </a:r>
            <a:r>
              <a:rPr lang="en-US" altLang="zh-CN" sz="2400" b="1" dirty="0" smtClean="0"/>
              <a:t>&gt;</a:t>
            </a:r>
            <a:endParaRPr lang="en-US" altLang="zh-CN" sz="2400" b="1" dirty="0" smtClean="0"/>
          </a:p>
          <a:p>
            <a:pPr lvl="1" eaLnBrk="1" hangingPunct="1">
              <a:lnSpc>
                <a:spcPct val="90000"/>
              </a:lnSpc>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lvl="1" eaLnBrk="1" hangingPunct="1">
              <a:lnSpc>
                <a:spcPct val="90000"/>
              </a:lnSpc>
              <a:buFontTx/>
              <a:buNone/>
            </a:pPr>
            <a:r>
              <a:rPr lang="en-US" altLang="zh-CN" sz="2400" b="1" dirty="0" err="1" smtClean="0"/>
              <a:t>int</a:t>
            </a:r>
            <a:r>
              <a:rPr lang="en-US" altLang="zh-CN" sz="2400" b="1" dirty="0" smtClean="0"/>
              <a:t> a[]={1,3,5,7,9};</a:t>
            </a:r>
            <a:endParaRPr lang="en-US" altLang="zh-CN" sz="2400" b="1" dirty="0" smtClean="0"/>
          </a:p>
          <a:p>
            <a:pPr lvl="1" eaLnBrk="1" hangingPunct="1">
              <a:lnSpc>
                <a:spcPct val="90000"/>
              </a:lnSpc>
              <a:buFontTx/>
              <a:buNone/>
            </a:pPr>
            <a:r>
              <a:rPr lang="en-US" altLang="zh-CN" sz="2400" b="1" dirty="0" err="1" smtClean="0"/>
              <a:t>int</a:t>
            </a:r>
            <a:r>
              <a:rPr lang="en-US" altLang="zh-CN" sz="2400" b="1" dirty="0" smtClean="0"/>
              <a:t> &amp;index(</a:t>
            </a:r>
            <a:r>
              <a:rPr lang="en-US" altLang="zh-CN" sz="2400" b="1" dirty="0" err="1" smtClean="0"/>
              <a:t>int</a:t>
            </a:r>
            <a:r>
              <a:rPr lang="en-US" altLang="zh-CN" sz="2400" b="1" dirty="0" smtClean="0"/>
              <a:t>);</a:t>
            </a:r>
            <a:endParaRPr lang="en-US" altLang="zh-CN" sz="2400" b="1" dirty="0" smtClean="0"/>
          </a:p>
          <a:p>
            <a:pPr lvl="1" eaLnBrk="1" hangingPunct="1">
              <a:lnSpc>
                <a:spcPct val="90000"/>
              </a:lnSpc>
              <a:buFontTx/>
              <a:buNone/>
            </a:pPr>
            <a:r>
              <a:rPr lang="en-US" altLang="zh-CN" sz="2400" b="1" dirty="0" err="1" smtClean="0"/>
              <a:t>int</a:t>
            </a:r>
            <a:r>
              <a:rPr lang="en-US" altLang="zh-CN" sz="2400" b="1" dirty="0" smtClean="0"/>
              <a:t> main()</a:t>
            </a:r>
            <a:endParaRPr lang="en-US" altLang="zh-CN" sz="2400" b="1" dirty="0" smtClean="0"/>
          </a:p>
          <a:p>
            <a:pPr lvl="1" eaLnBrk="1" hangingPunct="1">
              <a:lnSpc>
                <a:spcPct val="90000"/>
              </a:lnSpc>
              <a:buFontTx/>
              <a:buNone/>
            </a:pPr>
            <a:r>
              <a:rPr lang="en-US" altLang="zh-CN" sz="2400" b="1" dirty="0" smtClean="0"/>
              <a:t>{</a:t>
            </a:r>
            <a:endParaRPr lang="en-US" altLang="zh-CN" sz="2400" b="1" dirty="0" smtClean="0"/>
          </a:p>
          <a:p>
            <a:pPr lvl="1" eaLnBrk="1" hangingPunct="1">
              <a:lnSpc>
                <a:spcPct val="90000"/>
              </a:lnSpc>
              <a:buFontTx/>
              <a:buNone/>
            </a:pPr>
            <a:r>
              <a:rPr lang="en-US" altLang="zh-CN" sz="2400" b="1" dirty="0" smtClean="0"/>
              <a:t>	</a:t>
            </a:r>
            <a:r>
              <a:rPr lang="en-US" altLang="zh-CN" sz="2400" b="1" dirty="0" smtClean="0">
                <a:solidFill>
                  <a:srgbClr val="FF0000"/>
                </a:solidFill>
              </a:rPr>
              <a:t>index(2)=</a:t>
            </a:r>
            <a:r>
              <a:rPr lang="en-US" altLang="zh-CN" sz="2400" b="1" dirty="0" smtClean="0"/>
              <a:t>30;</a:t>
            </a:r>
            <a:endParaRPr lang="en-US" altLang="zh-CN" sz="2400" b="1" dirty="0" smtClean="0"/>
          </a:p>
          <a:p>
            <a:pPr lvl="1" eaLnBrk="1" hangingPunct="1">
              <a:lnSpc>
                <a:spcPct val="90000"/>
              </a:lnSpc>
              <a:buFontTx/>
              <a:buNone/>
            </a:pPr>
            <a:r>
              <a:rPr lang="en-US" altLang="zh-CN" sz="2400" b="1" dirty="0" smtClean="0"/>
              <a:t>	</a:t>
            </a:r>
            <a:r>
              <a:rPr lang="en-US" altLang="zh-CN" sz="2400" b="1" dirty="0" err="1" smtClean="0"/>
              <a:t>cout</a:t>
            </a:r>
            <a:r>
              <a:rPr lang="en-US" altLang="zh-CN" sz="2400" b="1" dirty="0" smtClean="0"/>
              <a:t>&lt;&lt;index(2)&lt;&lt;</a:t>
            </a:r>
            <a:r>
              <a:rPr lang="en-US" altLang="zh-CN" sz="2400" b="1" dirty="0" err="1" smtClean="0"/>
              <a:t>endl</a:t>
            </a:r>
            <a:r>
              <a:rPr lang="en-US" altLang="zh-CN" sz="2400" b="1" dirty="0" smtClean="0"/>
              <a:t>;</a:t>
            </a:r>
            <a:endParaRPr lang="en-US" altLang="zh-CN" sz="2400" b="1" dirty="0" smtClean="0"/>
          </a:p>
          <a:p>
            <a:pPr lvl="1" eaLnBrk="1" hangingPunct="1">
              <a:lnSpc>
                <a:spcPct val="90000"/>
              </a:lnSpc>
              <a:buFontTx/>
              <a:buNone/>
            </a:pPr>
            <a:r>
              <a:rPr lang="en-US" altLang="zh-CN" sz="2400" b="1" dirty="0" smtClean="0"/>
              <a:t>	</a:t>
            </a:r>
            <a:r>
              <a:rPr lang="en-US" altLang="zh-CN" sz="2400" b="1" dirty="0" err="1" smtClean="0"/>
              <a:t>cout</a:t>
            </a:r>
            <a:r>
              <a:rPr lang="en-US" altLang="zh-CN" sz="2400" b="1" dirty="0" smtClean="0"/>
              <a:t>&lt;&lt;index(3)&lt;&lt;</a:t>
            </a:r>
            <a:r>
              <a:rPr lang="en-US" altLang="zh-CN" sz="2400" b="1" dirty="0" err="1" smtClean="0"/>
              <a:t>endl</a:t>
            </a:r>
            <a:r>
              <a:rPr lang="en-US" altLang="zh-CN" sz="2400" b="1" dirty="0" smtClean="0"/>
              <a:t>;</a:t>
            </a:r>
            <a:endParaRPr lang="en-US" altLang="zh-CN" sz="2400" b="1" dirty="0" smtClean="0"/>
          </a:p>
          <a:p>
            <a:pPr lvl="1" eaLnBrk="1" hangingPunct="1">
              <a:lnSpc>
                <a:spcPct val="90000"/>
              </a:lnSpc>
              <a:buFontTx/>
              <a:buNone/>
            </a:pPr>
            <a:r>
              <a:rPr lang="en-US" altLang="zh-CN" sz="2400" b="1" dirty="0" smtClean="0"/>
              <a:t>    return 0;</a:t>
            </a:r>
            <a:endParaRPr lang="en-US" altLang="zh-CN" sz="2400" b="1" dirty="0" smtClean="0"/>
          </a:p>
          <a:p>
            <a:pPr lvl="1" eaLnBrk="1" hangingPunct="1">
              <a:lnSpc>
                <a:spcPct val="90000"/>
              </a:lnSpc>
              <a:buFontTx/>
              <a:buNone/>
            </a:pPr>
            <a:r>
              <a:rPr lang="en-US" altLang="zh-CN" sz="2400" b="1" dirty="0" smtClean="0"/>
              <a:t>}</a:t>
            </a:r>
            <a:endParaRPr lang="en-US" altLang="zh-CN" sz="2400" b="1" dirty="0" smtClean="0"/>
          </a:p>
          <a:p>
            <a:pPr lvl="1" eaLnBrk="1" hangingPunct="1">
              <a:lnSpc>
                <a:spcPct val="90000"/>
              </a:lnSpc>
              <a:buFontTx/>
              <a:buNone/>
            </a:pPr>
            <a:r>
              <a:rPr lang="en-US" altLang="zh-CN" sz="2400" b="1" dirty="0" err="1" smtClean="0"/>
              <a:t>int</a:t>
            </a:r>
            <a:r>
              <a:rPr lang="en-US" altLang="zh-CN" sz="2400" b="1" dirty="0" smtClean="0"/>
              <a:t> &amp;index(</a:t>
            </a:r>
            <a:r>
              <a:rPr lang="en-US" altLang="zh-CN" sz="2400" b="1" dirty="0" err="1" smtClean="0"/>
              <a:t>int</a:t>
            </a:r>
            <a:r>
              <a:rPr lang="en-US" altLang="zh-CN" sz="2400" b="1" dirty="0" smtClean="0"/>
              <a:t> </a:t>
            </a:r>
            <a:r>
              <a:rPr lang="en-US" altLang="zh-CN" sz="2400" b="1" dirty="0" err="1" smtClean="0"/>
              <a:t>i</a:t>
            </a:r>
            <a:r>
              <a:rPr lang="en-US" altLang="zh-CN" sz="2400" b="1" dirty="0" smtClean="0"/>
              <a:t>)</a:t>
            </a:r>
            <a:endParaRPr lang="en-US" altLang="zh-CN" sz="2400" b="1" dirty="0" smtClean="0"/>
          </a:p>
          <a:p>
            <a:pPr lvl="1" eaLnBrk="1" hangingPunct="1">
              <a:lnSpc>
                <a:spcPct val="90000"/>
              </a:lnSpc>
              <a:buFontTx/>
              <a:buNone/>
            </a:pPr>
            <a:r>
              <a:rPr lang="en-US" altLang="zh-CN" sz="2400" b="1" dirty="0" smtClean="0"/>
              <a:t>{	return a[</a:t>
            </a:r>
            <a:r>
              <a:rPr lang="en-US" altLang="zh-CN" sz="2400" b="1" dirty="0" err="1" smtClean="0"/>
              <a:t>i</a:t>
            </a:r>
            <a:r>
              <a:rPr lang="en-US" altLang="zh-CN" sz="2400" b="1" dirty="0" smtClean="0"/>
              <a:t>];}</a:t>
            </a:r>
            <a:endParaRPr lang="en-US" altLang="zh-CN" sz="2400" b="1" dirty="0" smtClean="0"/>
          </a:p>
        </p:txBody>
      </p:sp>
      <p:sp>
        <p:nvSpPr>
          <p:cNvPr id="113667" name="Text Box 3"/>
          <p:cNvSpPr txBox="1">
            <a:spLocks noChangeArrowheads="1"/>
          </p:cNvSpPr>
          <p:nvPr/>
        </p:nvSpPr>
        <p:spPr bwMode="auto">
          <a:xfrm>
            <a:off x="4410075" y="3454400"/>
            <a:ext cx="4565650" cy="245300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ct val="90000"/>
              </a:lnSpc>
              <a:buFontTx/>
              <a:buNone/>
              <a:defRPr/>
            </a:pPr>
            <a:r>
              <a:rPr kumimoji="1" lang="zh-CN" altLang="en-US" sz="2400" b="1" dirty="0">
                <a:latin typeface="Lucida Sans Unicode" panose="020B0602030504020204" pitchFamily="34" charset="0"/>
                <a:ea typeface="宋体" pitchFamily="2" charset="-122"/>
              </a:rPr>
              <a:t>若用下面的函数，结果是？</a:t>
            </a:r>
            <a:endParaRPr kumimoji="1" lang="zh-CN" altLang="en-US" sz="2400" b="1" dirty="0">
              <a:latin typeface="Lucida Sans Unicode" panose="020B0602030504020204" pitchFamily="34" charset="0"/>
              <a:ea typeface="宋体" pitchFamily="2" charset="-122"/>
            </a:endParaRPr>
          </a:p>
          <a:p>
            <a:pPr lvl="1">
              <a:lnSpc>
                <a:spcPct val="90000"/>
              </a:lnSpc>
              <a:buFontTx/>
              <a:buNone/>
              <a:defRPr/>
            </a:pPr>
            <a:r>
              <a:rPr kumimoji="1" lang="en-US" altLang="zh-CN" sz="2400" b="1" dirty="0" err="1">
                <a:latin typeface="Lucida Sans Unicode" panose="020B0602030504020204" pitchFamily="34" charset="0"/>
                <a:ea typeface="宋体" pitchFamily="2" charset="-122"/>
              </a:rPr>
              <a:t>int</a:t>
            </a:r>
            <a:r>
              <a:rPr kumimoji="1" lang="en-US" altLang="zh-CN" sz="2400" b="1" dirty="0">
                <a:latin typeface="Lucida Sans Unicode" panose="020B0602030504020204" pitchFamily="34" charset="0"/>
                <a:ea typeface="宋体" pitchFamily="2" charset="-122"/>
              </a:rPr>
              <a:t> &amp;index(</a:t>
            </a:r>
            <a:r>
              <a:rPr kumimoji="1" lang="en-US" altLang="zh-CN" sz="2400" b="1" dirty="0" err="1">
                <a:latin typeface="Lucida Sans Unicode" panose="020B0602030504020204" pitchFamily="34" charset="0"/>
                <a:ea typeface="宋体" pitchFamily="2" charset="-122"/>
              </a:rPr>
              <a:t>int</a:t>
            </a:r>
            <a:r>
              <a:rPr kumimoji="1" lang="en-US" altLang="zh-CN" sz="2400" b="1" dirty="0">
                <a:latin typeface="Lucida Sans Unicode" panose="020B0602030504020204" pitchFamily="34" charset="0"/>
                <a:ea typeface="宋体" pitchFamily="2" charset="-122"/>
              </a:rPr>
              <a:t> </a:t>
            </a:r>
            <a:r>
              <a:rPr kumimoji="1" lang="en-US" altLang="zh-CN" sz="2400" b="1" dirty="0" err="1">
                <a:latin typeface="Lucida Sans Unicode" panose="020B0602030504020204" pitchFamily="34" charset="0"/>
                <a:ea typeface="宋体" pitchFamily="2" charset="-122"/>
              </a:rPr>
              <a:t>i</a:t>
            </a:r>
            <a:r>
              <a:rPr kumimoji="1" lang="en-US" altLang="zh-CN" sz="2400" b="1" dirty="0">
                <a:latin typeface="Lucida Sans Unicode" panose="020B0602030504020204" pitchFamily="34" charset="0"/>
                <a:ea typeface="宋体" pitchFamily="2" charset="-122"/>
              </a:rPr>
              <a:t>)</a:t>
            </a:r>
            <a:endParaRPr kumimoji="1" lang="en-US" altLang="zh-CN" sz="2400" b="1" dirty="0">
              <a:latin typeface="Lucida Sans Unicode" panose="020B0602030504020204" pitchFamily="34" charset="0"/>
              <a:ea typeface="宋体" pitchFamily="2" charset="-122"/>
            </a:endParaRPr>
          </a:p>
          <a:p>
            <a:pPr lvl="1">
              <a:lnSpc>
                <a:spcPct val="90000"/>
              </a:lnSpc>
              <a:buFontTx/>
              <a:buNone/>
              <a:defRPr/>
            </a:pPr>
            <a:r>
              <a:rPr kumimoji="1" lang="en-US" altLang="zh-CN" sz="2400" b="1" dirty="0">
                <a:latin typeface="Lucida Sans Unicode" panose="020B0602030504020204" pitchFamily="34" charset="0"/>
                <a:ea typeface="宋体" pitchFamily="2" charset="-122"/>
              </a:rPr>
              <a:t>{	</a:t>
            </a:r>
            <a:r>
              <a:rPr kumimoji="1" lang="en-US" altLang="zh-CN" sz="2400" b="1" dirty="0" err="1">
                <a:latin typeface="Lucida Sans Unicode" panose="020B0602030504020204" pitchFamily="34" charset="0"/>
                <a:ea typeface="宋体" pitchFamily="2" charset="-122"/>
              </a:rPr>
              <a:t>int</a:t>
            </a:r>
            <a:r>
              <a:rPr kumimoji="1" lang="en-US" altLang="zh-CN" sz="2400" b="1" dirty="0">
                <a:latin typeface="Lucida Sans Unicode" panose="020B0602030504020204" pitchFamily="34" charset="0"/>
                <a:ea typeface="宋体" pitchFamily="2" charset="-122"/>
              </a:rPr>
              <a:t> temp;</a:t>
            </a:r>
            <a:endParaRPr kumimoji="1" lang="en-US" altLang="zh-CN" sz="2400" b="1" dirty="0">
              <a:latin typeface="Lucida Sans Unicode" panose="020B0602030504020204" pitchFamily="34" charset="0"/>
              <a:ea typeface="宋体" pitchFamily="2" charset="-122"/>
            </a:endParaRPr>
          </a:p>
          <a:p>
            <a:pPr lvl="1">
              <a:lnSpc>
                <a:spcPct val="90000"/>
              </a:lnSpc>
              <a:buFontTx/>
              <a:buNone/>
              <a:defRPr/>
            </a:pPr>
            <a:r>
              <a:rPr kumimoji="1" lang="en-US" altLang="zh-CN" sz="2400" b="1" dirty="0">
                <a:latin typeface="Lucida Sans Unicode" panose="020B0602030504020204" pitchFamily="34" charset="0"/>
                <a:ea typeface="宋体" pitchFamily="2" charset="-122"/>
              </a:rPr>
              <a:t>     temp=a[</a:t>
            </a:r>
            <a:r>
              <a:rPr kumimoji="1" lang="en-US" altLang="zh-CN" sz="2400" b="1" dirty="0" err="1">
                <a:latin typeface="Lucida Sans Unicode" panose="020B0602030504020204" pitchFamily="34" charset="0"/>
                <a:ea typeface="宋体" pitchFamily="2" charset="-122"/>
              </a:rPr>
              <a:t>i</a:t>
            </a:r>
            <a:r>
              <a:rPr kumimoji="1" lang="en-US" altLang="zh-CN" sz="2400" b="1" dirty="0">
                <a:latin typeface="Lucida Sans Unicode" panose="020B0602030504020204" pitchFamily="34" charset="0"/>
                <a:ea typeface="宋体" pitchFamily="2" charset="-122"/>
              </a:rPr>
              <a:t>];</a:t>
            </a:r>
            <a:endParaRPr kumimoji="1" lang="en-US" altLang="zh-CN" sz="2400" b="1" dirty="0">
              <a:latin typeface="Lucida Sans Unicode" panose="020B0602030504020204" pitchFamily="34" charset="0"/>
              <a:ea typeface="宋体" pitchFamily="2" charset="-122"/>
            </a:endParaRPr>
          </a:p>
          <a:p>
            <a:pPr lvl="1">
              <a:lnSpc>
                <a:spcPct val="90000"/>
              </a:lnSpc>
              <a:buFontTx/>
              <a:buNone/>
              <a:defRPr/>
            </a:pPr>
            <a:r>
              <a:rPr kumimoji="1" lang="en-US" altLang="zh-CN" sz="2400" b="1" dirty="0">
                <a:latin typeface="Lucida Sans Unicode" panose="020B0602030504020204" pitchFamily="34" charset="0"/>
                <a:ea typeface="宋体" pitchFamily="2" charset="-122"/>
              </a:rPr>
              <a:t>     return temp;</a:t>
            </a:r>
            <a:endParaRPr kumimoji="1" lang="en-US" altLang="zh-CN" sz="2400" b="1" dirty="0">
              <a:latin typeface="Lucida Sans Unicode" panose="020B0602030504020204" pitchFamily="34" charset="0"/>
              <a:ea typeface="宋体" pitchFamily="2" charset="-122"/>
            </a:endParaRPr>
          </a:p>
          <a:p>
            <a:pPr lvl="1">
              <a:lnSpc>
                <a:spcPct val="90000"/>
              </a:lnSpc>
              <a:buFontTx/>
              <a:buNone/>
              <a:defRPr/>
            </a:pPr>
            <a:r>
              <a:rPr kumimoji="1" lang="en-US" altLang="zh-CN" sz="2400" b="1" dirty="0">
                <a:latin typeface="Lucida Sans Unicode" panose="020B0602030504020204" pitchFamily="34" charset="0"/>
                <a:ea typeface="宋体" pitchFamily="2" charset="-122"/>
              </a:rPr>
              <a:t>}</a:t>
            </a:r>
            <a:endParaRPr kumimoji="1" lang="en-US" altLang="zh-CN" sz="2400" b="1" dirty="0">
              <a:latin typeface="Times New Roman" panose="02020603050405020304" pitchFamily="18" charset="0"/>
              <a:ea typeface="宋体" pitchFamily="2" charset="-122"/>
            </a:endParaRPr>
          </a:p>
        </p:txBody>
      </p:sp>
      <p:sp>
        <p:nvSpPr>
          <p:cNvPr id="113668" name="AutoShape 4"/>
          <p:cNvSpPr>
            <a:spLocks noChangeArrowheads="1"/>
          </p:cNvSpPr>
          <p:nvPr>
            <p:custDataLst>
              <p:tags r:id="rId1"/>
            </p:custDataLst>
          </p:nvPr>
        </p:nvSpPr>
        <p:spPr bwMode="auto">
          <a:xfrm>
            <a:off x="5580063" y="1557338"/>
            <a:ext cx="3124200" cy="1439614"/>
          </a:xfrm>
          <a:prstGeom prst="wedgeRoundRectCallout">
            <a:avLst>
              <a:gd name="adj1" fmla="val -59097"/>
              <a:gd name="adj2" fmla="val 100366"/>
              <a:gd name="adj3" fmla="val 16667"/>
            </a:avLst>
          </a:prstGeom>
          <a:gradFill rotWithShape="1">
            <a:gsLst>
              <a:gs pos="0">
                <a:srgbClr val="9A5276"/>
              </a:gs>
              <a:gs pos="50000">
                <a:srgbClr val="DD79AB"/>
              </a:gs>
              <a:gs pos="100000">
                <a:srgbClr val="FF91CC"/>
              </a:gs>
            </a:gsLst>
            <a:lin ang="13500000" scaled="1"/>
          </a:gradFill>
          <a:ln w="9525">
            <a:solidFill>
              <a:schemeClr val="tx1"/>
            </a:solidFill>
            <a:miter lim="800000"/>
          </a:ln>
        </p:spPr>
        <p:txBody>
          <a:bodyPr/>
          <a:lstStyle/>
          <a:p>
            <a:endParaRPr kumimoji="1" lang="en-US" altLang="zh-CN" sz="2400" dirty="0" smtClean="0">
              <a:latin typeface="Times New Roman" panose="02020603050405020304" pitchFamily="18" charset="0"/>
            </a:endParaRPr>
          </a:p>
          <a:p>
            <a:r>
              <a:rPr kumimoji="1" lang="zh-CN" altLang="en-US" sz="2400" b="1" dirty="0" smtClean="0">
                <a:latin typeface="Times New Roman" panose="02020603050405020304" pitchFamily="18" charset="0"/>
              </a:rPr>
              <a:t>函数调用结果</a:t>
            </a:r>
            <a:r>
              <a:rPr kumimoji="1" lang="zh-CN" altLang="en-US" sz="2400" b="1" dirty="0" smtClean="0">
                <a:latin typeface="Times New Roman" panose="02020603050405020304" pitchFamily="18" charset="0"/>
              </a:rPr>
              <a:t>不能作为左值使用</a:t>
            </a:r>
            <a:endParaRPr kumimoji="1" lang="en-US" altLang="zh-CN" sz="2400" b="1" dirty="0">
              <a:latin typeface="Times New Roman" panose="02020603050405020304" pitchFamily="18" charset="0"/>
            </a:endParaRPr>
          </a:p>
        </p:txBody>
      </p:sp>
      <p:sp>
        <p:nvSpPr>
          <p:cNvPr id="149508" name="标题 1"/>
          <p:cNvSpPr>
            <a:spLocks noGrp="1"/>
          </p:cNvSpPr>
          <p:nvPr>
            <p:ph type="title"/>
          </p:nvPr>
        </p:nvSpPr>
        <p:spPr>
          <a:xfrm>
            <a:off x="457200" y="73025"/>
            <a:ext cx="8229600" cy="811213"/>
          </a:xfrm>
        </p:spPr>
        <p:txBody>
          <a:bodyPr/>
          <a:lstStyle/>
          <a:p>
            <a:r>
              <a:rPr lang="en-US" altLang="zh-CN" b="1" smtClean="0"/>
              <a:t>2.9.4  </a:t>
            </a:r>
            <a:r>
              <a:rPr lang="zh-CN" altLang="zh-CN" b="1" smtClean="0">
                <a:solidFill>
                  <a:srgbClr val="FF0000"/>
                </a:solidFill>
              </a:rPr>
              <a:t>函数</a:t>
            </a:r>
            <a:r>
              <a:rPr lang="zh-CN" altLang="zh-CN" b="1" smtClean="0"/>
              <a:t>返回值</a:t>
            </a:r>
            <a:endParaRPr lang="zh-CN" altLang="en-US" smtClean="0"/>
          </a:p>
        </p:txBody>
      </p:sp>
      <p:pic>
        <p:nvPicPr>
          <p:cNvPr id="1028" name="Picture 4" descr="C:\Users\lct001\Documents\Tencent Files\29704034\Image\C2C\~[ZIQV59T%VEEB5{0{Q_)R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887" y="1700392"/>
            <a:ext cx="4536504" cy="857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0-#ppt_w/2"/>
                                          </p:val>
                                        </p:tav>
                                        <p:tav tm="100000">
                                          <p:val>
                                            <p:strVal val="#ppt_x"/>
                                          </p:val>
                                        </p:tav>
                                      </p:tavLst>
                                    </p:anim>
                                    <p:anim calcmode="lin" valueType="num">
                                      <p:cBhvr additive="base">
                                        <p:cTn id="8"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 calcmode="lin" valueType="num">
                                      <p:cBhvr additive="base">
                                        <p:cTn id="13" dur="500" fill="hold"/>
                                        <p:tgtEl>
                                          <p:spTgt spid="113668"/>
                                        </p:tgtEl>
                                        <p:attrNameLst>
                                          <p:attrName>ppt_x</p:attrName>
                                        </p:attrNameLst>
                                      </p:cBhvr>
                                      <p:tavLst>
                                        <p:tav tm="0">
                                          <p:val>
                                            <p:strVal val="0-#ppt_w/2"/>
                                          </p:val>
                                        </p:tav>
                                        <p:tav tm="100000">
                                          <p:val>
                                            <p:strVal val="#ppt_x"/>
                                          </p:val>
                                        </p:tav>
                                      </p:tavLst>
                                    </p:anim>
                                    <p:anim calcmode="lin" valueType="num">
                                      <p:cBhvr additive="base">
                                        <p:cTn id="14"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ldLvl="0" animBg="1" autoUpdateAnimBg="0"/>
      <p:bldP spid="113668" grpId="0" animBg="1" autoUpdateAnimBg="0"/>
    </p:bldLst>
  </p:timing>
</p:sld>
</file>

<file path=ppt/tags/tag1.xml><?xml version="1.0" encoding="utf-8"?>
<p:tagLst xmlns:p="http://schemas.openxmlformats.org/presentationml/2006/main">
  <p:tag name="KSO_WM_UNIT_PLACING_PICTURE_USER_VIEWPORT" val="{&quot;height&quot;:2267.1086614173228,&quot;width&quot;:4920}"/>
</p:tagLst>
</file>

<file path=ppt/tags/tag2.xml><?xml version="1.0" encoding="utf-8"?>
<p:tagLst xmlns:p="http://schemas.openxmlformats.org/presentationml/2006/main">
  <p:tag name="KSO_WM_DOC_GUID" val="{a4403c9d-b329-4c8f-a0b4-2cda6d578890}"/>
  <p:tag name="COMMONDATA" val="eyJoZGlkIjoiNjYzODNjMGI2OGMwMmM2YzkyODdiNmY1OTY5ZGEzZmEifQ=="/>
</p:tagLst>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48413</Words>
  <Application>WPS 演示</Application>
  <PresentationFormat>全屏显示(4:3)</PresentationFormat>
  <Paragraphs>2523</Paragraphs>
  <Slides>165</Slides>
  <Notes>56</Notes>
  <HiddenSlides>2</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165</vt:i4>
      </vt:variant>
    </vt:vector>
  </HeadingPairs>
  <TitlesOfParts>
    <vt:vector size="187" baseType="lpstr">
      <vt:lpstr>Arial</vt:lpstr>
      <vt:lpstr>宋体</vt:lpstr>
      <vt:lpstr>Wingdings</vt:lpstr>
      <vt:lpstr>汉仪书宋二KW</vt:lpstr>
      <vt:lpstr>Symbol</vt:lpstr>
      <vt:lpstr>Kingsoft Sign</vt:lpstr>
      <vt:lpstr>楷体_GB2312</vt:lpstr>
      <vt:lpstr>汉仪楷体简</vt:lpstr>
      <vt:lpstr>幼圆</vt:lpstr>
      <vt:lpstr>宋体-简</vt:lpstr>
      <vt:lpstr>Lucida Sans Unicode</vt:lpstr>
      <vt:lpstr>苹方-简</vt:lpstr>
      <vt:lpstr>Times New Roman</vt:lpstr>
      <vt:lpstr>Calibri</vt:lpstr>
      <vt:lpstr>Helvetica Neue</vt:lpstr>
      <vt:lpstr>Tahoma</vt:lpstr>
      <vt:lpstr>Blackadder ITC</vt:lpstr>
      <vt:lpstr>微软雅黑</vt:lpstr>
      <vt:lpstr>汉仪旗黑</vt:lpstr>
      <vt:lpstr>宋体</vt:lpstr>
      <vt:lpstr>Arial Unicode MS</vt:lpstr>
      <vt:lpstr>默认设计模板</vt:lpstr>
      <vt:lpstr>第2章 C++  基  础 </vt:lpstr>
      <vt:lpstr>2.1  C++对C语言数据类型的扩展</vt:lpstr>
      <vt:lpstr>2.2  左值、右值及C++对局部变量声明的改进</vt:lpstr>
      <vt:lpstr>2.2.2 C++局部变量的声明与定义</vt:lpstr>
      <vt:lpstr>2.3  指针</vt:lpstr>
      <vt:lpstr>2.3.1  指针概念的回顾</vt:lpstr>
      <vt:lpstr>2.3.1  指针概念的回顾</vt:lpstr>
      <vt:lpstr>PowerPoint 演示文稿</vt:lpstr>
      <vt:lpstr>2.3.1  指针概念的回顾</vt:lpstr>
      <vt:lpstr>2.3.1  指针概念的回顾</vt:lpstr>
      <vt:lpstr>2.3.2  空指针，void*，获取数组首、尾元素位置的指针</vt:lpstr>
      <vt:lpstr>C++中NULL和nullptr的区别</vt:lpstr>
      <vt:lpstr>2.3.2  空指针，void*，获取数组首、尾元素位置的指针</vt:lpstr>
      <vt:lpstr>2.3.2  空指针，void*，获取数组首、尾元素位置的指针</vt:lpstr>
      <vt:lpstr>2.3.2  空指针，void*，获取数组首、尾元素位置的指针</vt:lpstr>
      <vt:lpstr>2.3.3 new 和delete</vt:lpstr>
      <vt:lpstr>2.3.3 new 和delete</vt:lpstr>
      <vt:lpstr>PowerPoint 演示文稿</vt:lpstr>
      <vt:lpstr>2.3.3 new 和delete</vt:lpstr>
      <vt:lpstr>2.3.4  智能指针             11C++</vt:lpstr>
      <vt:lpstr>2.3.4  智能指针             11C++</vt:lpstr>
      <vt:lpstr>2.3.4  智能指针             11C++</vt:lpstr>
      <vt:lpstr>2.3.4  智能指针             11C++</vt:lpstr>
      <vt:lpstr>2.3.4  智能指针             11C++</vt:lpstr>
      <vt:lpstr>2.3.4  智能指针             11C++</vt:lpstr>
      <vt:lpstr>2.4 引用（Reference）</vt:lpstr>
      <vt:lpstr>2.4.1 左值引用</vt:lpstr>
      <vt:lpstr>2.4.1 左值引用</vt:lpstr>
      <vt:lpstr>2.4.1 左值引用</vt:lpstr>
      <vt:lpstr>2.4.1 左值引用</vt:lpstr>
      <vt:lpstr>2.4.1 左值引用</vt:lpstr>
      <vt:lpstr>2.4.1 左值引用</vt:lpstr>
      <vt:lpstr>PowerPoint 演示文稿</vt:lpstr>
      <vt:lpstr>学习通--主题讨论</vt:lpstr>
      <vt:lpstr>2.4.2 右值引用 　C++11</vt:lpstr>
      <vt:lpstr>2.4.2 右值引用 　C++11</vt:lpstr>
      <vt:lpstr>2.4.2 右值引用 　C++11</vt:lpstr>
      <vt:lpstr>2.5  const和constexpr常量</vt:lpstr>
      <vt:lpstr>2.5.1、常量的定义</vt:lpstr>
      <vt:lpstr>2.5  const和constexpr常量</vt:lpstr>
      <vt:lpstr>2.5.2  const、constexpr与指针</vt:lpstr>
      <vt:lpstr>2.5.2  const、constexpr与指针</vt:lpstr>
      <vt:lpstr>2.5.2  const、constexpr与指针</vt:lpstr>
      <vt:lpstr>2.5.2  const、constexpr与指针</vt:lpstr>
      <vt:lpstr>2.5.2  const、constexpr与指针</vt:lpstr>
      <vt:lpstr>PowerPoint 演示文稿</vt:lpstr>
      <vt:lpstr>2.5.2  const、constexpr与指针</vt:lpstr>
      <vt:lpstr>2.5.2  const、constexpr与指针</vt:lpstr>
      <vt:lpstr>2.5.2  const、constexpr与指针</vt:lpstr>
      <vt:lpstr>PowerPoint 演示文稿</vt:lpstr>
      <vt:lpstr>PowerPoint 演示文稿</vt:lpstr>
      <vt:lpstr>PowerPoint 演示文稿</vt:lpstr>
      <vt:lpstr>PowerPoint 演示文稿</vt:lpstr>
      <vt:lpstr>常引用的作用</vt:lpstr>
      <vt:lpstr>2.5.4 顶层const与底层const</vt:lpstr>
      <vt:lpstr>2.5.4 顶层const与底层const</vt:lpstr>
      <vt:lpstr>2.5.4 顶层const与底层const</vt:lpstr>
      <vt:lpstr>2.5.4 顶层const与底层const</vt:lpstr>
      <vt:lpstr>2.5.4 顶层const与底层const</vt:lpstr>
      <vt:lpstr>2.6 auto和decltype 类型       11C++</vt:lpstr>
      <vt:lpstr>2.6 auto和decltype 类型</vt:lpstr>
      <vt:lpstr>2.6 auto和decltype 类型</vt:lpstr>
      <vt:lpstr>2.6 auto和decltype 类型</vt:lpstr>
      <vt:lpstr>2.6 auto和decltype 类型</vt:lpstr>
      <vt:lpstr>2.6 auto和decltype 类型</vt:lpstr>
      <vt:lpstr>2.6 auto和decltype 类型</vt:lpstr>
      <vt:lpstr>2.6 auto和decltype 类型</vt:lpstr>
      <vt:lpstr>2.7  begin、end和基于范围的for循环      11C++</vt:lpstr>
      <vt:lpstr>2.7  begin、end和基于范围的for循环      11C++</vt:lpstr>
      <vt:lpstr>2.7  begin、end和基于范围的for循环      11C++</vt:lpstr>
      <vt:lpstr>2.7  begin、end和基于范围的for循环      11C++</vt:lpstr>
      <vt:lpstr>２.８ 类型转换</vt:lpstr>
      <vt:lpstr>２.８.1 隐式类型转换</vt:lpstr>
      <vt:lpstr>2.8.1 隐式类型转换</vt:lpstr>
      <vt:lpstr>2.8.2 显式类型转换</vt:lpstr>
      <vt:lpstr>2.8.2 显式类型转换</vt:lpstr>
      <vt:lpstr>2.8.2 显式类型转换</vt:lpstr>
      <vt:lpstr>2.9 函数</vt:lpstr>
      <vt:lpstr>2.9.1 函数原型</vt:lpstr>
      <vt:lpstr>2.9.1 函数原型</vt:lpstr>
      <vt:lpstr>2.9.1 函数原型</vt:lpstr>
      <vt:lpstr>2.9.2  函数参数传递的类型</vt:lpstr>
      <vt:lpstr>2.9.2  函数参数传递的类型</vt:lpstr>
      <vt:lpstr>2.9.2  函数参数传递的类型</vt:lpstr>
      <vt:lpstr>PowerPoint 演示文稿</vt:lpstr>
      <vt:lpstr>2.9.2  函数参数传递的类型</vt:lpstr>
      <vt:lpstr>2.9.2  函数参数传递的类型</vt:lpstr>
      <vt:lpstr>2.9.2  函数参数传递的类型</vt:lpstr>
      <vt:lpstr>2.9.2  函数参数传递的类型</vt:lpstr>
      <vt:lpstr>2.9.2  函数参数传递的类型</vt:lpstr>
      <vt:lpstr>2.9.3 函数默认参数</vt:lpstr>
      <vt:lpstr>2.9.3 函数默认参数</vt:lpstr>
      <vt:lpstr>PowerPoint 演示文稿</vt:lpstr>
      <vt:lpstr>2.9.3 函数默认参数</vt:lpstr>
      <vt:lpstr>2.9.4  函数返回值</vt:lpstr>
      <vt:lpstr>2.9.4  函数返回值</vt:lpstr>
      <vt:lpstr>2.9.4  函数返回值</vt:lpstr>
      <vt:lpstr>2.9.4  函数返回值</vt:lpstr>
      <vt:lpstr>2.9.4  函数返回值</vt:lpstr>
      <vt:lpstr>2.9.5  函数重载</vt:lpstr>
      <vt:lpstr>2.9.5  函数重载</vt:lpstr>
      <vt:lpstr>2.9.5  函数重载</vt:lpstr>
      <vt:lpstr>PowerPoint 演示文稿</vt:lpstr>
      <vt:lpstr>PowerPoint 演示文稿</vt:lpstr>
      <vt:lpstr>2.9.5  函数重载</vt:lpstr>
      <vt:lpstr>2.9.5  函数重载</vt:lpstr>
      <vt:lpstr>2.9.5  函数重载</vt:lpstr>
      <vt:lpstr>2.9.6  函数与const和constexpr</vt:lpstr>
      <vt:lpstr>2.9.6  函数与const和constexpr</vt:lpstr>
      <vt:lpstr>2.9.6  函数与const和constexpr</vt:lpstr>
      <vt:lpstr>2.9.6  函数与const和constexpr</vt:lpstr>
      <vt:lpstr>2.9.6  函数与const和constexpr</vt:lpstr>
      <vt:lpstr>2.9.6  函数与const和constexpr</vt:lpstr>
      <vt:lpstr>2.9.6  函数与const和constexpr</vt:lpstr>
      <vt:lpstr>2.9.7  内联函数</vt:lpstr>
      <vt:lpstr>2.9.7  内联函数</vt:lpstr>
      <vt:lpstr>注意</vt:lpstr>
      <vt:lpstr>2.10  lamada表达式       11C++</vt:lpstr>
      <vt:lpstr>2.10  lamada表达式       11C++</vt:lpstr>
      <vt:lpstr>2.10  lamada表达式       11C++</vt:lpstr>
      <vt:lpstr>2.10  lamada表达式       11C++</vt:lpstr>
      <vt:lpstr>2.10  lamada表达式       11C++</vt:lpstr>
      <vt:lpstr>2.10  lamada表达式       11C++</vt:lpstr>
      <vt:lpstr>2.10  lamada表达式       11C++</vt:lpstr>
      <vt:lpstr>2.11 命名空间</vt:lpstr>
      <vt:lpstr>2.11 命名空间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2.12 预处理器</vt:lpstr>
      <vt:lpstr>2.12 预处理器</vt:lpstr>
      <vt:lpstr>2.12 预处理器</vt:lpstr>
      <vt:lpstr>2.12 预处理器</vt:lpstr>
      <vt:lpstr>2.13 作用域与生命期</vt:lpstr>
      <vt:lpstr>2.13.1 作用域</vt:lpstr>
      <vt:lpstr>4、作用域示例：分析各变量的作用域</vt:lpstr>
      <vt:lpstr>PowerPoint 演示文稿</vt:lpstr>
      <vt:lpstr>2.13.2 变量类型及生存期</vt:lpstr>
      <vt:lpstr>2.13.2 变量类型及生存期</vt:lpstr>
      <vt:lpstr>2.13.2 变量类型及生存期</vt:lpstr>
      <vt:lpstr>2.13.2 变量类型及生存期</vt:lpstr>
      <vt:lpstr>2.13.2 变量类型及生存期</vt:lpstr>
      <vt:lpstr>2.13.3  初始化列表、变量初始化与赋值</vt:lpstr>
      <vt:lpstr>2.13.3  初始化列表、变量初始化与赋值</vt:lpstr>
      <vt:lpstr>2.13.3  初始化列表、变量初始化与赋值</vt:lpstr>
      <vt:lpstr>2.13.3  初始化列表、变量初始化与赋值</vt:lpstr>
      <vt:lpstr>2.13.3  初始化列表、变量初始化与赋值</vt:lpstr>
      <vt:lpstr>练习：分析下面程序的输出</vt:lpstr>
      <vt:lpstr>2.13.4  局部变量与函数返回地址</vt:lpstr>
      <vt:lpstr>2.14  文件输入和输出</vt:lpstr>
      <vt:lpstr>2.14  文件输入和输出</vt:lpstr>
      <vt:lpstr>2.14  文件输入和输出</vt:lpstr>
      <vt:lpstr>2.14  文件输入和输出</vt:lpstr>
      <vt:lpstr>2.14  文件输入和输出</vt:lpstr>
      <vt:lpstr>2.15  编程实作</vt:lpstr>
      <vt:lpstr>2.15  编程实作</vt:lpstr>
      <vt:lpstr>PowerPoint 演示文稿</vt:lpstr>
      <vt:lpstr>PowerPoint 演示文稿</vt:lpstr>
      <vt:lpstr>PowerPoint 演示文稿</vt:lpstr>
      <vt:lpstr>加餐作业</vt:lpstr>
      <vt:lpstr>PowerPoint 演示文稿</vt:lpstr>
    </vt:vector>
  </TitlesOfParts>
  <Company>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追殇</cp:lastModifiedBy>
  <cp:revision>510</cp:revision>
  <dcterms:created xsi:type="dcterms:W3CDTF">2023-02-06T02:48:14Z</dcterms:created>
  <dcterms:modified xsi:type="dcterms:W3CDTF">2023-02-06T02:48:14Z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A0CFCB9CCE5A4CFD8A0D108BA0A7ABDB</vt:lpwstr>
  </property>
</Properties>
</file>